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31A9-936A-4AF3-AE53-49B8BAEF4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D4BC3F-D264-4569-8C71-6DF4D0CB2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B5013-083E-41C3-845F-1FAEE3FA0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E0D11-30EF-465E-956C-087C0C5B6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9F63C-E7E8-4008-8862-AACB5F74C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158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D5FF7-CA91-4207-B923-7BF056A7F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BABAF3-DCC5-4E75-B50E-CC5B9D62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EB89-1EB8-4444-8D86-F565061E1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DDF7F-B360-451C-9E2E-4991CB96A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217EE-8FD6-4F19-969B-25D9B587B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361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A05202-67BD-450B-9A73-E08FEC1FA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4F259-4C3C-4714-A8D9-11C7EF39F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ED607-1607-459F-9B97-5F75EE97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1117D0-3115-46C2-98FA-F6F51678C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68D02-81D2-41F0-A68A-24E35CF3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2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0E65-6F72-4947-83A5-51305DEA6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D9189-619E-4A24-9D15-41FCF23E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42FDD0-C9A9-4A12-AA7C-6D16EAE2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33936D-EEDF-4F12-AA1D-C7340269E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02EBD8-7AFF-4F17-B32C-A7E752CDB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034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82EDD-9DE6-42CA-A578-324764C5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ECE95B-31C4-4988-9C54-60339C444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B76BF-B10F-48A5-849A-D5A3BD186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21A44A-F575-4B4B-8D0B-F5F18D6F2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A5A6C5-351B-46AF-A8DD-ED9332DB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839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7A0F-0A3D-4515-A30A-899232D9A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8728B-3EFD-4982-A483-D5119697A8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16BE1-753B-49B8-A5E6-14C084DE9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A1D2E-3921-434E-9223-1CF7E6BD1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1EBC74-2F9C-4593-881D-6985D3C9A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830E31-8C51-4B0D-9F0A-5F10F76B4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056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BD060-DE7B-4634-B54C-1F5549DF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D9FDE1-B2AF-4A67-8238-71FE78EAD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96451D-9F27-4A8C-A85E-16BCE7E49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41B4D2-1530-4A4A-9366-2BA9C4381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C5C819-9395-48DC-9CC3-215EBFF68B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7FE3E-98AB-4A12-A19D-2611E060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7D7CE4-1961-46CA-A989-4463628EC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5C01C1-8B6B-400E-A7A2-1824BAB6A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C81C-5B4C-4FD6-8C16-6F8D4355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135301-3D2C-4A22-B775-0AA2144C0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6C8F37-F88F-43FE-9124-7486E9462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13BDE-E8D0-4756-95CF-D01951938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085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445DDF-CA26-4F98-9FEF-B15EB871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B95BD-5604-445A-8149-697470EE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0924B9-CD01-4EE6-B367-F070B803B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32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2EFAC-61E9-418A-BB51-6205B87F5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42B81-F12A-4113-AB58-30AAFCCD9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59BB03-D730-4DC8-90EB-03AB34D730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ECEDF0-2E58-4B2F-A481-A8074177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57EB4-58BB-4C7F-8F85-DEBECCA16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82745E-3D34-4963-BBB2-60A9CA731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897BA-027A-4144-9795-640B5C0307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FC1865-E40F-4709-8340-BE8D581948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915637-76B9-40D6-8F23-96F9FA25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9985F-D6A7-47B7-8B77-FF3749579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545A-A3C4-48F4-93F3-EA2A2C4E6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16523D-96E5-40D0-AE7B-4E73D9B0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0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B69A48-0871-4B61-B999-3B9C877E4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998E9-25AC-41AD-AAB0-598864F2B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B3DCF-5354-42D6-8333-10451C550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FD1F1-CCD5-4DCD-889F-B550FC9EC968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D1245-3EE9-4CF1-8A70-F97389BD73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DC600-7F5C-48B5-AB3A-5795FCD06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59C9A9-D5BB-4899-9333-996F0D3D0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475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6E98-9880-4982-859B-AF9210616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PHASE 3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23324-C9A1-4E01-9E5B-25D2218E53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STUDENT NAME; CHEBET SHARON</a:t>
            </a:r>
          </a:p>
          <a:p>
            <a:r>
              <a:rPr lang="en-US" dirty="0"/>
              <a:t>INSTRUCTOR NAME; MARYANNE MWIKALI</a:t>
            </a:r>
          </a:p>
          <a:p>
            <a:r>
              <a:rPr lang="en-US" dirty="0"/>
              <a:t>STUDENT PACE; DATA SCIENCE PART TIME</a:t>
            </a:r>
          </a:p>
        </p:txBody>
      </p:sp>
    </p:spTree>
    <p:extLst>
      <p:ext uri="{BB962C8B-B14F-4D97-AF65-F5344CB8AC3E}">
        <p14:creationId xmlns:p14="http://schemas.microsoft.com/office/powerpoint/2010/main" val="247134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A112-D98C-49EE-BE28-33C24942A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365D7-C453-48E1-80D9-E35CCE9CE9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BUSINESS PROBLEM</a:t>
            </a:r>
          </a:p>
          <a:p>
            <a:r>
              <a:rPr lang="en-US" b="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SyriaTel</a:t>
            </a:r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is having customer churn and that is directly impacting revenue and profit. For that, the company must know what causes customer to be dissatisfaction. </a:t>
            </a:r>
            <a:r>
              <a:rPr lang="en-US" b="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SyriaTel</a:t>
            </a:r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can’t develop retention plans without understanding churn and high-risk customers, leading to continued customer loss and a decline in market share.</a:t>
            </a:r>
          </a:p>
          <a:p>
            <a:b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OBJECTIVES</a:t>
            </a:r>
          </a:p>
          <a:p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Identify key factors influencing customer churn.</a:t>
            </a:r>
          </a:p>
          <a:p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Predict customer churn.</a:t>
            </a:r>
          </a:p>
          <a:p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Provide actionable insights to enable </a:t>
            </a:r>
            <a:r>
              <a:rPr lang="en-US" b="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SyriaTel</a:t>
            </a:r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to implement targeted interventions.</a:t>
            </a:r>
          </a:p>
          <a:p>
            <a:b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</a:br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STAKEHOLDERS</a:t>
            </a:r>
          </a:p>
          <a:p>
            <a:r>
              <a:rPr lang="en-US" b="0" dirty="0" err="1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SyriaTel</a:t>
            </a:r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 Telecommunications Company.</a:t>
            </a:r>
          </a:p>
          <a:p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Marketing team</a:t>
            </a:r>
          </a:p>
          <a:p>
            <a:r>
              <a:rPr lang="en-US" b="0" dirty="0">
                <a:effectLst/>
                <a:latin typeface="Yu Gothic UI" panose="020B0500000000000000" pitchFamily="34" charset="-128"/>
                <a:ea typeface="Yu Gothic UI" panose="020B0500000000000000" pitchFamily="34" charset="-128"/>
              </a:rPr>
              <a:t>Customer care service team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952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4C0B9-6648-482F-BD4A-298D41BEC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AC879-D2D7-4ACB-A8FB-473371D73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sourced from Kaggle – </a:t>
            </a:r>
            <a:r>
              <a:rPr lang="en-US" dirty="0" err="1"/>
              <a:t>SyriaTel</a:t>
            </a:r>
            <a:r>
              <a:rPr lang="en-US" dirty="0"/>
              <a:t> customer churn</a:t>
            </a:r>
          </a:p>
          <a:p>
            <a:endParaRPr lang="en-US" dirty="0"/>
          </a:p>
          <a:p>
            <a:r>
              <a:rPr lang="en-US" dirty="0"/>
              <a:t>Data was cleaned by removing unnecessary columns, it was noted that there was no missing or duplicated date</a:t>
            </a:r>
          </a:p>
        </p:txBody>
      </p:sp>
    </p:spTree>
    <p:extLst>
      <p:ext uri="{BB962C8B-B14F-4D97-AF65-F5344CB8AC3E}">
        <p14:creationId xmlns:p14="http://schemas.microsoft.com/office/powerpoint/2010/main" val="1621590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985-09AF-44A0-B55E-1617CD369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4C0A-A3F6-4313-97DC-DBC194DFD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From EDA</a:t>
            </a:r>
          </a:p>
          <a:p>
            <a:r>
              <a:rPr lang="en-US" dirty="0"/>
              <a:t>Account length </a:t>
            </a:r>
          </a:p>
          <a:p>
            <a:r>
              <a:rPr lang="en-US" dirty="0"/>
              <a:t>Both churned and non-churned customers show similar distributions for account length, with no major differences.</a:t>
            </a:r>
          </a:p>
          <a:p>
            <a:r>
              <a:rPr lang="en-US" dirty="0"/>
              <a:t>Account length might not be a significant factor in predicting churn.</a:t>
            </a:r>
          </a:p>
          <a:p>
            <a:endParaRPr lang="en-US" dirty="0"/>
          </a:p>
          <a:p>
            <a:r>
              <a:rPr lang="en-US" dirty="0"/>
              <a:t>-Number of Voicemail Messages vs churn</a:t>
            </a:r>
          </a:p>
          <a:p>
            <a:r>
              <a:rPr lang="en-US" dirty="0"/>
              <a:t>The majority of customers have a low number of voicemail messages.</a:t>
            </a:r>
          </a:p>
          <a:p>
            <a:r>
              <a:rPr lang="en-US" dirty="0"/>
              <a:t>There are many outliers at the upper end, suggesting some customers have significantly higher voicemail messages than the rest.</a:t>
            </a:r>
          </a:p>
          <a:p>
            <a:endParaRPr lang="en-US" dirty="0"/>
          </a:p>
          <a:p>
            <a:r>
              <a:rPr lang="en-US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27157E-817D-4ACF-8E46-4A3A2D15151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/>
              <a:t>-Total Minutes vs churn</a:t>
            </a:r>
          </a:p>
          <a:p>
            <a:r>
              <a:rPr lang="en-US" dirty="0"/>
              <a:t>Non-churn customers: Total minutes appear to be centered around a slightly lower range.</a:t>
            </a:r>
          </a:p>
          <a:p>
            <a:r>
              <a:rPr lang="en-US" dirty="0"/>
              <a:t>Churned customers: They have a wider range of total minutes, with a higher median.</a:t>
            </a:r>
          </a:p>
          <a:p>
            <a:r>
              <a:rPr lang="en-US" dirty="0"/>
              <a:t>Customers with higher total usage might be more likely to churn, potentially due to high costs.</a:t>
            </a:r>
          </a:p>
          <a:p>
            <a:endParaRPr lang="en-US" dirty="0"/>
          </a:p>
          <a:p>
            <a:r>
              <a:rPr lang="en-US" dirty="0"/>
              <a:t>-Total Calls vs churn</a:t>
            </a:r>
          </a:p>
          <a:p>
            <a:r>
              <a:rPr lang="en-US" dirty="0"/>
              <a:t>Both churned and non-churned customers show similar distributions for total calls, with no major differences.</a:t>
            </a:r>
          </a:p>
          <a:p>
            <a:r>
              <a:rPr lang="en-US" dirty="0"/>
              <a:t>Total calls might not be a significant factor in predicting churn.</a:t>
            </a:r>
          </a:p>
          <a:p>
            <a:endParaRPr lang="en-US" dirty="0"/>
          </a:p>
          <a:p>
            <a:r>
              <a:rPr lang="en-US" dirty="0"/>
              <a:t>-Total Charge vs churn</a:t>
            </a:r>
          </a:p>
          <a:p>
            <a:r>
              <a:rPr lang="en-US" dirty="0"/>
              <a:t>Non-churn customers: Charges are lower and have a narrower spread.</a:t>
            </a:r>
          </a:p>
          <a:p>
            <a:r>
              <a:rPr lang="en-US" dirty="0"/>
              <a:t>Churned customers: Charges are higher and exhibit a wider spread.</a:t>
            </a:r>
          </a:p>
          <a:p>
            <a:r>
              <a:rPr lang="en-US" dirty="0"/>
              <a:t>Higher total charges are associated with churn, suggesting dissatisfaction with billing or costs</a:t>
            </a:r>
          </a:p>
        </p:txBody>
      </p:sp>
    </p:spTree>
    <p:extLst>
      <p:ext uri="{BB962C8B-B14F-4D97-AF65-F5344CB8AC3E}">
        <p14:creationId xmlns:p14="http://schemas.microsoft.com/office/powerpoint/2010/main" val="952978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8C298-CC95-405F-BD33-49101155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EFB64-1933-4225-82AE-8DF46F239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was used for binary classification.</a:t>
            </a:r>
          </a:p>
          <a:p>
            <a:r>
              <a:rPr lang="en-US" dirty="0"/>
              <a:t> Selected for its interpretability and simplicity.</a:t>
            </a:r>
          </a:p>
          <a:p>
            <a:r>
              <a:rPr lang="en-US" dirty="0"/>
              <a:t> Random Forest Classifier was used for comparison and had better predictive value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589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EF67FD-6339-46FD-A449-46C49B1CE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65A876-4FB8-44CD-B35E-F7BA07A72F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6" y="833437"/>
            <a:ext cx="78105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42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31E6-5066-4364-8485-D1B7903FC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36F93F-E845-4452-A64D-4E91D2E438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Metrics used: Accuracy, Precision, Recall, ROC-AUC.</a:t>
            </a:r>
          </a:p>
          <a:p>
            <a:pPr algn="l"/>
            <a:r>
              <a:rPr lang="en-US" dirty="0"/>
              <a:t>• Model had high recall, effectively identified churn cases.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273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D2165-94C5-4603-9BFD-1F52EA71F9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RECOMMENDATION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A0EBF-BD2A-471E-AD98-565A5BE9CF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83686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-Random Forest is the better model if your goal is to achieve a more robust performance for detecting churn while handling class imbalance.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Target high-risk customers with retention plans.</a:t>
            </a:r>
          </a:p>
          <a:p>
            <a:pPr algn="l"/>
            <a:r>
              <a:rPr lang="en-US" dirty="0"/>
              <a:t>• Improve customer service experience.</a:t>
            </a:r>
          </a:p>
          <a:p>
            <a:pPr algn="l"/>
            <a:r>
              <a:rPr lang="en-US" dirty="0"/>
              <a:t>• monitor daytime users and give incentives</a:t>
            </a:r>
          </a:p>
        </p:txBody>
      </p:sp>
    </p:spTree>
    <p:extLst>
      <p:ext uri="{BB962C8B-B14F-4D97-AF65-F5344CB8AC3E}">
        <p14:creationId xmlns:p14="http://schemas.microsoft.com/office/powerpoint/2010/main" val="22735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449</Words>
  <Application>Microsoft Office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Yu Gothic UI</vt:lpstr>
      <vt:lpstr>Arial</vt:lpstr>
      <vt:lpstr>Calibri</vt:lpstr>
      <vt:lpstr>Calibri Light</vt:lpstr>
      <vt:lpstr>Office Theme</vt:lpstr>
      <vt:lpstr>PHASE 3 PROJECT</vt:lpstr>
      <vt:lpstr>BUSINESS UNDERSTANDING</vt:lpstr>
      <vt:lpstr>DATA PREPARATION</vt:lpstr>
      <vt:lpstr>Exploratory data analysis</vt:lpstr>
      <vt:lpstr>modelling</vt:lpstr>
      <vt:lpstr>PowerPoint Presentation</vt:lpstr>
      <vt:lpstr>EVALUATION</vt:lpstr>
      <vt:lpstr>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3 PROJECT</dc:title>
  <dc:creator>user</dc:creator>
  <cp:lastModifiedBy>user</cp:lastModifiedBy>
  <cp:revision>5</cp:revision>
  <dcterms:created xsi:type="dcterms:W3CDTF">2025-07-23T17:12:04Z</dcterms:created>
  <dcterms:modified xsi:type="dcterms:W3CDTF">2025-07-23T19:48:50Z</dcterms:modified>
</cp:coreProperties>
</file>