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Evans </a:t>
            </a:r>
            <a:r>
              <a:rPr lang="en-US" b="1" dirty="0" err="1">
                <a:latin typeface="Algerian" panose="04020705040A02060702" pitchFamily="82" charset="0"/>
              </a:rPr>
              <a:t>Kipng’etich</a:t>
            </a:r>
            <a:r>
              <a:rPr lang="en-US" b="1" dirty="0">
                <a:latin typeface="Algerian" panose="04020705040A02060702" pitchFamily="82" charset="0"/>
              </a:rPr>
              <a:t> Chebii</a:t>
            </a:r>
            <a:endParaRPr lang="en-US" b="1" dirty="0">
              <a:latin typeface="Algerian" panose="04020705040A02060702" pitchFamily="82" charset="0"/>
            </a:endParaRPr>
          </a:p>
        </p:txBody>
      </p:sp>
      <p:sp>
        <p:nvSpPr>
          <p:cNvPr id="3" name="Text Placeholder 2"/>
          <p:cNvSpPr>
            <a:spLocks noGrp="1"/>
          </p:cNvSpPr>
          <p:nvPr>
            <p:ph type="body" idx="1"/>
          </p:nvPr>
        </p:nvSpPr>
        <p:spPr/>
        <p:txBody>
          <a:bodyPr>
            <a:normAutofit/>
          </a:bodyPr>
          <a:lstStyle/>
          <a:p>
            <a:pPr algn="ctr"/>
            <a:r>
              <a:rPr lang="en-US" sz="3200" b="1" dirty="0">
                <a:latin typeface="Algerian" panose="04020705040A02060702" pitchFamily="82" charset="0"/>
              </a:rPr>
              <a:t>A Journey Through Life</a:t>
            </a:r>
            <a:endParaRPr lang="en-US" sz="3200" b="1" dirty="0">
              <a:latin typeface="Algerian" panose="04020705040A02060702" pitchFamily="82" charset="0"/>
            </a:endParaRPr>
          </a:p>
        </p:txBody>
      </p:sp>
    </p:spTree>
    <p:extLst>
      <p:ext uri="{BB962C8B-B14F-4D97-AF65-F5344CB8AC3E}">
        <p14:creationId xmlns:p14="http://schemas.microsoft.com/office/powerpoint/2010/main" val="96364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Secondary Education at Simotwo High School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My </a:t>
            </a:r>
            <a:r>
              <a:rPr lang="en-US" sz="2000" dirty="0"/>
              <a:t>years at Simotwo High School in Keiyo, Kenya, were transformative, filled with memories that hold a special place in my heart. Joining this prestigious institution in 2012 marked the beginning of an incredible journey of growth, learning, and self-discovery</a:t>
            </a:r>
            <a:r>
              <a:rPr lang="en-US" sz="2000" dirty="0" smtClean="0"/>
              <a:t>.</a:t>
            </a:r>
            <a:endParaRPr lang="en-US" sz="2000" dirty="0"/>
          </a:p>
          <a:p>
            <a:pPr>
              <a:buFont typeface="Wingdings" panose="05000000000000000000" pitchFamily="2" charset="2"/>
              <a:buChar char="Ø"/>
            </a:pPr>
            <a:r>
              <a:rPr lang="en-US" sz="2000" dirty="0" smtClean="0"/>
              <a:t>The </a:t>
            </a:r>
            <a:r>
              <a:rPr lang="en-US" sz="2000" dirty="0"/>
              <a:t>year 2012 was a year of new beginnings as I left the familiar halls of primary school behind and stepped into the world of secondary education at Simotwo High School. Excitement and nervousness accompanied me as my parents dropped me off at the school gate, where I stood on the threshold of my teenage years</a:t>
            </a:r>
            <a:r>
              <a:rPr lang="en-US" sz="2000" dirty="0" smtClean="0"/>
              <a:t>.</a:t>
            </a: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26690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Dedication to Academic Excellence and Extracurricular Engagement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400" dirty="0"/>
              <a:t>Under the leadership of our principal, Mr. Michael </a:t>
            </a:r>
            <a:r>
              <a:rPr lang="en-US" sz="2400" dirty="0" err="1"/>
              <a:t>Lelit</a:t>
            </a:r>
            <a:r>
              <a:rPr lang="en-US" sz="2400" dirty="0"/>
              <a:t>, Simotwo High School epitomized dedication to academic excellence. Mr. </a:t>
            </a:r>
            <a:r>
              <a:rPr lang="en-US" sz="2400" dirty="0" err="1"/>
              <a:t>Lelit</a:t>
            </a:r>
            <a:r>
              <a:rPr lang="en-US" sz="2400" dirty="0"/>
              <a:t> set high standards and believed in every student's potential to achieve greatness. His unwavering commitment to our academic growth inspired us to excel and achieve remarkable milestones</a:t>
            </a:r>
            <a:r>
              <a:rPr lang="en-US" sz="2400" dirty="0" smtClean="0"/>
              <a:t>.</a:t>
            </a:r>
            <a:endParaRPr lang="en-US" sz="2400" dirty="0"/>
          </a:p>
          <a:p>
            <a:pPr>
              <a:buFont typeface="Wingdings" panose="05000000000000000000" pitchFamily="2" charset="2"/>
              <a:buChar char="Ø"/>
            </a:pPr>
            <a:r>
              <a:rPr lang="en-US" sz="2400" dirty="0" smtClean="0"/>
              <a:t>In </a:t>
            </a:r>
            <a:r>
              <a:rPr lang="en-US" sz="2400" dirty="0"/>
              <a:t>addition to academics, Simotwo High School provided ample opportunities for extracurricular engagement. I participated in the debate club, honing my public speaking skills, and joined the school's Lawn-tennis team, discovering my passion for sports. Through leadership roles like being a Computer Studies subject leader, I gained valuable experiences that shaped my character and leadership abilities</a:t>
            </a:r>
            <a:r>
              <a:rPr lang="en-US" sz="2400" dirty="0" smtClean="0"/>
              <a:t>.</a:t>
            </a:r>
            <a:endParaRPr lang="en-US" sz="2400" dirty="0"/>
          </a:p>
          <a:p>
            <a:endParaRPr lang="en-US" dirty="0"/>
          </a:p>
        </p:txBody>
      </p:sp>
    </p:spTree>
    <p:extLst>
      <p:ext uri="{BB962C8B-B14F-4D97-AF65-F5344CB8AC3E}">
        <p14:creationId xmlns:p14="http://schemas.microsoft.com/office/powerpoint/2010/main" val="245390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Community Involvement and Cultural Appreciation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a:t>Simotwo High School fostered a culture of community involvement, encouraging students to actively contribute to society. We engaged in various outreach programs such as visits to local orphanages, tree-planting initiatives, and hygiene campaigns. These activities instilled in me a sense of responsibility and a commitment to making a positive impact on the world around </a:t>
            </a:r>
            <a:r>
              <a:rPr lang="en-US" sz="2000" dirty="0" smtClean="0"/>
              <a:t>me.</a:t>
            </a:r>
          </a:p>
          <a:p>
            <a:pPr>
              <a:buFont typeface="Wingdings" panose="05000000000000000000" pitchFamily="2" charset="2"/>
              <a:buChar char="Ø"/>
            </a:pPr>
            <a:r>
              <a:rPr lang="en-US" sz="2000" dirty="0"/>
              <a:t>Moreover, the friendships forged during my time at Simotwo High School were invaluable. Interacting with students from diverse backgrounds enriched my high school experience, and together, we navigated the challenges and celebrated the successes of our journey</a:t>
            </a:r>
            <a:r>
              <a:rPr lang="en-US" dirty="0"/>
              <a:t>.</a:t>
            </a:r>
            <a:endParaRPr lang="en-US" dirty="0"/>
          </a:p>
        </p:txBody>
      </p:sp>
    </p:spTree>
    <p:extLst>
      <p:ext uri="{BB962C8B-B14F-4D97-AF65-F5344CB8AC3E}">
        <p14:creationId xmlns:p14="http://schemas.microsoft.com/office/powerpoint/2010/main" val="416448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6883" y="698863"/>
            <a:ext cx="8915399" cy="1156063"/>
          </a:xfrm>
        </p:spPr>
        <p:txBody>
          <a:bodyPr/>
          <a:lstStyle/>
          <a:p>
            <a:pPr algn="ctr"/>
            <a:r>
              <a:rPr lang="en-US" b="1" u="sng" dirty="0" smtClean="0"/>
              <a:t>Early Years</a:t>
            </a:r>
            <a:endParaRPr lang="en-US" b="1" u="sng" dirty="0"/>
          </a:p>
        </p:txBody>
      </p:sp>
      <p:sp>
        <p:nvSpPr>
          <p:cNvPr id="3" name="Subtitle 2"/>
          <p:cNvSpPr>
            <a:spLocks noGrp="1"/>
          </p:cNvSpPr>
          <p:nvPr>
            <p:ph type="subTitle" idx="1"/>
          </p:nvPr>
        </p:nvSpPr>
        <p:spPr>
          <a:xfrm>
            <a:off x="2040574" y="2351316"/>
            <a:ext cx="8915399" cy="3827416"/>
          </a:xfrm>
        </p:spPr>
        <p:txBody>
          <a:bodyPr>
            <a:normAutofit/>
          </a:bodyPr>
          <a:lstStyle/>
          <a:p>
            <a:r>
              <a:rPr lang="en-US" sz="2400" b="1" u="sng" dirty="0" smtClean="0"/>
              <a:t>INTRODUCTION</a:t>
            </a:r>
          </a:p>
          <a:p>
            <a:pPr marL="285750" indent="-285750">
              <a:buFont typeface="Wingdings" panose="05000000000000000000" pitchFamily="2" charset="2"/>
              <a:buChar char="Ø"/>
            </a:pPr>
            <a:r>
              <a:rPr lang="en-US" b="1" dirty="0"/>
              <a:t>Name</a:t>
            </a:r>
            <a:r>
              <a:rPr lang="en-US" dirty="0"/>
              <a:t>: Evans </a:t>
            </a:r>
            <a:r>
              <a:rPr lang="en-US" dirty="0" err="1"/>
              <a:t>Kipng’etich</a:t>
            </a:r>
            <a:r>
              <a:rPr lang="en-US" dirty="0"/>
              <a:t> Chebii</a:t>
            </a:r>
          </a:p>
          <a:p>
            <a:pPr marL="285750" indent="-285750">
              <a:buFont typeface="Wingdings" panose="05000000000000000000" pitchFamily="2" charset="2"/>
              <a:buChar char="Ø"/>
            </a:pPr>
            <a:r>
              <a:rPr lang="en-US" b="1" dirty="0"/>
              <a:t>Date of Birth</a:t>
            </a:r>
            <a:r>
              <a:rPr lang="en-US" dirty="0"/>
              <a:t>: April 1, 1999</a:t>
            </a:r>
          </a:p>
          <a:p>
            <a:pPr marL="285750" indent="-285750">
              <a:buFont typeface="Wingdings" panose="05000000000000000000" pitchFamily="2" charset="2"/>
              <a:buChar char="Ø"/>
            </a:pPr>
            <a:r>
              <a:rPr lang="en-US" b="1" dirty="0"/>
              <a:t>Age</a:t>
            </a:r>
            <a:r>
              <a:rPr lang="en-US" dirty="0"/>
              <a:t>: 25</a:t>
            </a:r>
          </a:p>
          <a:p>
            <a:pPr marL="285750" indent="-285750">
              <a:buFont typeface="Wingdings" panose="05000000000000000000" pitchFamily="2" charset="2"/>
              <a:buChar char="Ø"/>
            </a:pPr>
            <a:r>
              <a:rPr lang="en-US" b="1" dirty="0"/>
              <a:t>Place of Residence</a:t>
            </a:r>
            <a:r>
              <a:rPr lang="en-US" dirty="0"/>
              <a:t>: </a:t>
            </a:r>
            <a:r>
              <a:rPr lang="en-US" dirty="0" err="1"/>
              <a:t>Eldoret</a:t>
            </a:r>
            <a:r>
              <a:rPr lang="en-US" dirty="0"/>
              <a:t>, Kenya (Currently in Nyeri for school)</a:t>
            </a:r>
          </a:p>
          <a:p>
            <a:pPr marL="285750" indent="-285750">
              <a:buFont typeface="Wingdings" panose="05000000000000000000" pitchFamily="2" charset="2"/>
              <a:buChar char="Ø"/>
            </a:pPr>
            <a:r>
              <a:rPr lang="en-US" b="1" dirty="0"/>
              <a:t>Parents</a:t>
            </a:r>
            <a:r>
              <a:rPr lang="en-US" dirty="0"/>
              <a:t>: Julius Chebii (father), Mary </a:t>
            </a:r>
            <a:r>
              <a:rPr lang="en-US" dirty="0" err="1"/>
              <a:t>Tuwei</a:t>
            </a:r>
            <a:r>
              <a:rPr lang="en-US" dirty="0"/>
              <a:t> (mother)</a:t>
            </a:r>
          </a:p>
          <a:p>
            <a:pPr marL="285750" indent="-285750">
              <a:buFont typeface="Wingdings" panose="05000000000000000000" pitchFamily="2" charset="2"/>
              <a:buChar char="Ø"/>
            </a:pPr>
            <a:r>
              <a:rPr lang="en-US" b="1" dirty="0"/>
              <a:t>Siblings</a:t>
            </a:r>
            <a:r>
              <a:rPr lang="en-US" dirty="0"/>
              <a:t>: Moses </a:t>
            </a:r>
            <a:r>
              <a:rPr lang="en-US" dirty="0" err="1"/>
              <a:t>Kirwa</a:t>
            </a:r>
            <a:r>
              <a:rPr lang="en-US" dirty="0"/>
              <a:t>, Hillary </a:t>
            </a:r>
            <a:r>
              <a:rPr lang="en-US" dirty="0" err="1"/>
              <a:t>Kipkurui</a:t>
            </a:r>
            <a:r>
              <a:rPr lang="en-US" dirty="0"/>
              <a:t> (brothers); Caren </a:t>
            </a:r>
            <a:r>
              <a:rPr lang="en-US" dirty="0" err="1"/>
              <a:t>Jemutai</a:t>
            </a:r>
            <a:r>
              <a:rPr lang="en-US" dirty="0"/>
              <a:t>, Faith </a:t>
            </a:r>
            <a:r>
              <a:rPr lang="en-US" dirty="0" err="1"/>
              <a:t>Jerono</a:t>
            </a:r>
            <a:r>
              <a:rPr lang="en-US" dirty="0"/>
              <a:t>, Joy </a:t>
            </a:r>
            <a:r>
              <a:rPr lang="en-US" dirty="0" err="1"/>
              <a:t>Jerop</a:t>
            </a:r>
            <a:r>
              <a:rPr lang="en-US" dirty="0"/>
              <a:t>, Mercy </a:t>
            </a:r>
            <a:r>
              <a:rPr lang="en-US" dirty="0" err="1"/>
              <a:t>Jelagat</a:t>
            </a:r>
            <a:r>
              <a:rPr lang="en-US" dirty="0"/>
              <a:t> (sisters)</a:t>
            </a:r>
          </a:p>
          <a:p>
            <a:endParaRPr lang="en-US" sz="2400" b="1" u="sng" dirty="0"/>
          </a:p>
        </p:txBody>
      </p:sp>
    </p:spTree>
    <p:extLst>
      <p:ext uri="{BB962C8B-B14F-4D97-AF65-F5344CB8AC3E}">
        <p14:creationId xmlns:p14="http://schemas.microsoft.com/office/powerpoint/2010/main" val="80420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Years: Cont’d</a:t>
            </a:r>
            <a:endParaRPr lang="en-US" b="1" dirty="0"/>
          </a:p>
        </p:txBody>
      </p:sp>
      <p:sp>
        <p:nvSpPr>
          <p:cNvPr id="3" name="Content Placeholder 2"/>
          <p:cNvSpPr>
            <a:spLocks noGrp="1"/>
          </p:cNvSpPr>
          <p:nvPr>
            <p:ph idx="1"/>
          </p:nvPr>
        </p:nvSpPr>
        <p:spPr>
          <a:xfrm>
            <a:off x="2236514" y="1754777"/>
            <a:ext cx="8915400" cy="4632960"/>
          </a:xfrm>
        </p:spPr>
        <p:txBody>
          <a:bodyPr>
            <a:normAutofit/>
          </a:bodyPr>
          <a:lstStyle/>
          <a:p>
            <a:pPr marL="0" indent="0">
              <a:buNone/>
            </a:pPr>
            <a:r>
              <a:rPr lang="en-US" sz="3200" b="1" u="sng" dirty="0" smtClean="0"/>
              <a:t>Birth Story and Early Years in Plateau</a:t>
            </a:r>
          </a:p>
          <a:p>
            <a:pPr>
              <a:buFont typeface="Wingdings" panose="05000000000000000000" pitchFamily="2" charset="2"/>
              <a:buChar char="Ø"/>
            </a:pPr>
            <a:r>
              <a:rPr lang="en-US" sz="2400" dirty="0" smtClean="0"/>
              <a:t>I </a:t>
            </a:r>
            <a:r>
              <a:rPr lang="en-US" sz="2400" dirty="0"/>
              <a:t>was born on the morning of April 1, 1999, in </a:t>
            </a:r>
            <a:r>
              <a:rPr lang="en-US" sz="2400" dirty="0" err="1"/>
              <a:t>Eldoret</a:t>
            </a:r>
            <a:r>
              <a:rPr lang="en-US" sz="2400" dirty="0"/>
              <a:t>, Kenya</a:t>
            </a:r>
            <a:r>
              <a:rPr lang="en-US" sz="2400" dirty="0" smtClean="0"/>
              <a:t>.</a:t>
            </a:r>
            <a:endParaRPr lang="en-US" sz="2400" dirty="0"/>
          </a:p>
          <a:p>
            <a:pPr>
              <a:buFont typeface="Wingdings" panose="05000000000000000000" pitchFamily="2" charset="2"/>
              <a:buChar char="Ø"/>
            </a:pPr>
            <a:r>
              <a:rPr lang="en-US" sz="2400" dirty="0" smtClean="0"/>
              <a:t>My </a:t>
            </a:r>
            <a:r>
              <a:rPr lang="en-US" sz="2400" dirty="0"/>
              <a:t>mother gave birth to me on her way to the </a:t>
            </a:r>
            <a:r>
              <a:rPr lang="en-US" sz="2400" dirty="0" smtClean="0"/>
              <a:t>hospital Plateau Mission Hospital, </a:t>
            </a:r>
            <a:r>
              <a:rPr lang="en-US" sz="2400" dirty="0"/>
              <a:t>just beside the road</a:t>
            </a:r>
            <a:r>
              <a:rPr lang="en-US" sz="2400" dirty="0" smtClean="0"/>
              <a:t>.</a:t>
            </a:r>
            <a:endParaRPr lang="en-US" sz="2400" dirty="0"/>
          </a:p>
          <a:p>
            <a:pPr>
              <a:buFont typeface="Wingdings" panose="05000000000000000000" pitchFamily="2" charset="2"/>
              <a:buChar char="Ø"/>
            </a:pPr>
            <a:r>
              <a:rPr lang="en-US" sz="2400" dirty="0" smtClean="0"/>
              <a:t>By </a:t>
            </a:r>
            <a:r>
              <a:rPr lang="en-US" sz="2400" dirty="0"/>
              <a:t>the Grace of God, I am 25 years old</a:t>
            </a:r>
            <a:r>
              <a:rPr lang="en-US" sz="2400" dirty="0" smtClean="0"/>
              <a:t>.</a:t>
            </a:r>
          </a:p>
          <a:p>
            <a:pPr>
              <a:buFont typeface="Wingdings" panose="05000000000000000000" pitchFamily="2" charset="2"/>
              <a:buChar char="Ø"/>
            </a:pPr>
            <a:r>
              <a:rPr lang="en-US" sz="2400" dirty="0" smtClean="0"/>
              <a:t>My </a:t>
            </a:r>
            <a:r>
              <a:rPr lang="en-US" sz="2400" dirty="0"/>
              <a:t>early years were marked by the loving embrace of my family</a:t>
            </a:r>
            <a:r>
              <a:rPr lang="en-US" sz="2400" dirty="0" smtClean="0"/>
              <a:t>.</a:t>
            </a:r>
            <a:endParaRPr lang="en-US" sz="2400" dirty="0"/>
          </a:p>
          <a:p>
            <a:pPr>
              <a:buFont typeface="Wingdings" panose="05000000000000000000" pitchFamily="2" charset="2"/>
              <a:buChar char="Ø"/>
            </a:pPr>
            <a:r>
              <a:rPr lang="en-US" sz="2400" dirty="0" smtClean="0"/>
              <a:t>I </a:t>
            </a:r>
            <a:r>
              <a:rPr lang="en-US" sz="2400" dirty="0"/>
              <a:t>grew up in a close-knit village, where life was simple and values of unity were deeply ingrained</a:t>
            </a:r>
            <a:r>
              <a:rPr lang="en-US" dirty="0" smtClean="0"/>
              <a:t>.</a:t>
            </a:r>
            <a:endParaRPr lang="en-US" dirty="0"/>
          </a:p>
          <a:p>
            <a:pPr marL="0" indent="0">
              <a:buNone/>
            </a:pPr>
            <a:endParaRPr lang="en-US" sz="2400" b="1" u="sng" dirty="0"/>
          </a:p>
        </p:txBody>
      </p:sp>
    </p:spTree>
    <p:extLst>
      <p:ext uri="{BB962C8B-B14F-4D97-AF65-F5344CB8AC3E}">
        <p14:creationId xmlns:p14="http://schemas.microsoft.com/office/powerpoint/2010/main" val="65941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Early Life: Cont’d</a:t>
            </a:r>
            <a:endParaRPr lang="en-US" sz="4400" b="1" dirty="0"/>
          </a:p>
        </p:txBody>
      </p:sp>
      <p:sp>
        <p:nvSpPr>
          <p:cNvPr id="3" name="Content Placeholder 2"/>
          <p:cNvSpPr>
            <a:spLocks noGrp="1"/>
          </p:cNvSpPr>
          <p:nvPr>
            <p:ph idx="1"/>
          </p:nvPr>
        </p:nvSpPr>
        <p:spPr/>
        <p:txBody>
          <a:bodyPr>
            <a:normAutofit/>
          </a:bodyPr>
          <a:lstStyle/>
          <a:p>
            <a:pPr marL="0" indent="0">
              <a:buNone/>
            </a:pPr>
            <a:r>
              <a:rPr lang="en-US" sz="2400" b="1" u="sng" dirty="0" smtClean="0"/>
              <a:t>Family Bonding</a:t>
            </a:r>
          </a:p>
          <a:p>
            <a:pPr>
              <a:buFont typeface="Wingdings" panose="05000000000000000000" pitchFamily="2" charset="2"/>
              <a:buChar char="Ø"/>
            </a:pPr>
            <a:r>
              <a:rPr lang="en-US" sz="2400" dirty="0"/>
              <a:t>I grew up surrounded by my extended family, including grandparents, aunties, uncles, and cousins</a:t>
            </a:r>
            <a:r>
              <a:rPr lang="en-US" sz="2400" dirty="0" smtClean="0"/>
              <a:t>.</a:t>
            </a:r>
            <a:endParaRPr lang="en-US" sz="2400" dirty="0"/>
          </a:p>
          <a:p>
            <a:pPr>
              <a:buFont typeface="Wingdings" panose="05000000000000000000" pitchFamily="2" charset="2"/>
              <a:buChar char="Ø"/>
            </a:pPr>
            <a:r>
              <a:rPr lang="en-US" sz="2400" dirty="0" smtClean="0"/>
              <a:t>My </a:t>
            </a:r>
            <a:r>
              <a:rPr lang="en-US" sz="2400" dirty="0"/>
              <a:t>grandfather and I shared a special bond, spending most of our time together</a:t>
            </a:r>
            <a:r>
              <a:rPr lang="en-US" sz="2400" dirty="0" smtClean="0"/>
              <a:t>.</a:t>
            </a:r>
            <a:endParaRPr lang="en-US" sz="2400" dirty="0"/>
          </a:p>
          <a:p>
            <a:pPr>
              <a:buFont typeface="Wingdings" panose="05000000000000000000" pitchFamily="2" charset="2"/>
              <a:buChar char="Ø"/>
            </a:pPr>
            <a:r>
              <a:rPr lang="en-US" sz="2400" dirty="0" smtClean="0"/>
              <a:t>My </a:t>
            </a:r>
            <a:r>
              <a:rPr lang="en-US" sz="2400" dirty="0"/>
              <a:t>aunt, who was still in school at the time, would take care of me and bathe me </a:t>
            </a:r>
            <a:r>
              <a:rPr lang="en-US" sz="2400" dirty="0" smtClean="0"/>
              <a:t>daily, it used to be a disaster since I was afraid of bathing.</a:t>
            </a:r>
            <a:endParaRPr lang="en-US" sz="2400" dirty="0"/>
          </a:p>
          <a:p>
            <a:pPr marL="0" indent="0">
              <a:buNone/>
            </a:pPr>
            <a:endParaRPr lang="en-US" sz="3200" b="1" u="sng" dirty="0"/>
          </a:p>
        </p:txBody>
      </p:sp>
    </p:spTree>
    <p:extLst>
      <p:ext uri="{BB962C8B-B14F-4D97-AF65-F5344CB8AC3E}">
        <p14:creationId xmlns:p14="http://schemas.microsoft.com/office/powerpoint/2010/main" val="87624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Early Life: Cont’d</a:t>
            </a:r>
            <a:endParaRPr lang="en-US" sz="4000"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sz="3200" b="1" u="sng" dirty="0">
                <a:solidFill>
                  <a:prstClr val="black">
                    <a:lumMod val="85000"/>
                    <a:lumOff val="15000"/>
                  </a:prstClr>
                </a:solidFill>
                <a:ea typeface="+mj-ea"/>
                <a:cs typeface="+mj-cs"/>
              </a:rPr>
              <a:t>A Harmonious </a:t>
            </a:r>
            <a:r>
              <a:rPr lang="en-US" sz="2800" b="1" u="sng" dirty="0" smtClean="0">
                <a:solidFill>
                  <a:prstClr val="black">
                    <a:lumMod val="85000"/>
                    <a:lumOff val="15000"/>
                  </a:prstClr>
                </a:solidFill>
                <a:ea typeface="+mj-ea"/>
                <a:cs typeface="+mj-cs"/>
              </a:rPr>
              <a:t>Childhood</a:t>
            </a:r>
            <a:endParaRPr lang="en-US" sz="1200" dirty="0" smtClean="0"/>
          </a:p>
          <a:p>
            <a:pPr>
              <a:buFont typeface="Wingdings" panose="05000000000000000000" pitchFamily="2" charset="2"/>
              <a:buChar char="Ø"/>
            </a:pPr>
            <a:r>
              <a:rPr lang="en-US" sz="2600" dirty="0" smtClean="0"/>
              <a:t>My </a:t>
            </a:r>
            <a:r>
              <a:rPr lang="en-US" sz="2600" dirty="0"/>
              <a:t>early years were characterized by a harmonious upbringing, rich in the bonds of family, friendships, and a strong sense of community</a:t>
            </a:r>
            <a:r>
              <a:rPr lang="en-US" sz="2600" dirty="0" smtClean="0"/>
              <a:t>.</a:t>
            </a:r>
            <a:endParaRPr lang="en-US" sz="2600" dirty="0"/>
          </a:p>
          <a:p>
            <a:pPr>
              <a:buFont typeface="Wingdings" panose="05000000000000000000" pitchFamily="2" charset="2"/>
              <a:buChar char="Ø"/>
            </a:pPr>
            <a:r>
              <a:rPr lang="en-US" sz="2600" dirty="0" smtClean="0"/>
              <a:t>I </a:t>
            </a:r>
            <a:r>
              <a:rPr lang="en-US" sz="2600" dirty="0"/>
              <a:t>grew up in a close-knit village, where life was simple, and the values of unity and togetherness were deeply ingrained."</a:t>
            </a:r>
          </a:p>
          <a:p>
            <a:pPr>
              <a:buFont typeface="Wingdings" panose="05000000000000000000" pitchFamily="2" charset="2"/>
              <a:buChar char="Ø"/>
            </a:pPr>
            <a:r>
              <a:rPr lang="en-US" sz="2600" dirty="0" smtClean="0"/>
              <a:t>I </a:t>
            </a:r>
            <a:r>
              <a:rPr lang="en-US" sz="2600" dirty="0"/>
              <a:t>spent most of my time with my beloved grandfather, forming a special bond that shaped my childhood</a:t>
            </a:r>
            <a:r>
              <a:rPr lang="en-US" sz="2600" dirty="0" smtClean="0"/>
              <a:t>.</a:t>
            </a:r>
            <a:endParaRPr lang="en-US" sz="2600" dirty="0"/>
          </a:p>
          <a:p>
            <a:pPr marL="0" indent="0">
              <a:buNone/>
            </a:pPr>
            <a:endParaRPr lang="en-US" dirty="0"/>
          </a:p>
        </p:txBody>
      </p:sp>
    </p:spTree>
    <p:extLst>
      <p:ext uri="{BB962C8B-B14F-4D97-AF65-F5344CB8AC3E}">
        <p14:creationId xmlns:p14="http://schemas.microsoft.com/office/powerpoint/2010/main" val="373469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prstClr val="black">
                    <a:lumMod val="85000"/>
                    <a:lumOff val="15000"/>
                  </a:prstClr>
                </a:solidFill>
              </a:rPr>
              <a:t>Early Life: Cont’d</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Playtime and Simple Pleasures of Village Life</a:t>
            </a:r>
          </a:p>
          <a:p>
            <a:pPr>
              <a:buFont typeface="Wingdings" panose="05000000000000000000" pitchFamily="2" charset="2"/>
              <a:buChar char="Ø"/>
            </a:pPr>
            <a:r>
              <a:rPr lang="en-US" dirty="0"/>
              <a:t>Our village had playgrounds that were the epicenter of our youthful joy."</a:t>
            </a:r>
          </a:p>
          <a:p>
            <a:pPr>
              <a:buFont typeface="Wingdings" panose="05000000000000000000" pitchFamily="2" charset="2"/>
              <a:buChar char="Ø"/>
            </a:pPr>
            <a:r>
              <a:rPr lang="en-US" dirty="0" smtClean="0"/>
              <a:t>These </a:t>
            </a:r>
            <a:r>
              <a:rPr lang="en-US" dirty="0"/>
              <a:t>open spaces became our canvas for creativity, imagination, and endless games</a:t>
            </a:r>
            <a:r>
              <a:rPr lang="en-US" dirty="0" smtClean="0"/>
              <a:t>.</a:t>
            </a:r>
            <a:endParaRPr lang="en-US" dirty="0"/>
          </a:p>
          <a:p>
            <a:pPr>
              <a:buFont typeface="Wingdings" panose="05000000000000000000" pitchFamily="2" charset="2"/>
              <a:buChar char="Ø"/>
            </a:pPr>
            <a:r>
              <a:rPr lang="en-US" dirty="0" smtClean="0"/>
              <a:t>From </a:t>
            </a:r>
            <a:r>
              <a:rPr lang="en-US" dirty="0"/>
              <a:t>playing tag to organizing mini-sports events, we learned the values of teamwork and sportsmanship</a:t>
            </a:r>
            <a:r>
              <a:rPr lang="en-US" dirty="0" smtClean="0"/>
              <a:t>.</a:t>
            </a:r>
          </a:p>
          <a:p>
            <a:pPr>
              <a:buFont typeface="Wingdings" panose="05000000000000000000" pitchFamily="2" charset="2"/>
              <a:buChar char="Ø"/>
            </a:pPr>
            <a:r>
              <a:rPr lang="en-US" dirty="0" smtClean="0"/>
              <a:t>Life </a:t>
            </a:r>
            <a:r>
              <a:rPr lang="en-US" dirty="0"/>
              <a:t>in the village was filled with simple pleasures, including storytelling sessions, cultural festivals, and traditional holidays</a:t>
            </a:r>
            <a:r>
              <a:rPr lang="en-US" dirty="0" smtClean="0"/>
              <a:t>.</a:t>
            </a:r>
            <a:endParaRPr lang="en-US" dirty="0"/>
          </a:p>
          <a:p>
            <a:pPr>
              <a:buFont typeface="Wingdings" panose="05000000000000000000" pitchFamily="2" charset="2"/>
              <a:buChar char="Ø"/>
            </a:pPr>
            <a:r>
              <a:rPr lang="en-US" dirty="0" smtClean="0"/>
              <a:t>These </a:t>
            </a:r>
            <a:r>
              <a:rPr lang="en-US" dirty="0"/>
              <a:t>experiences nurtured an appreciation for our heritage and instilled a sense of belonging</a:t>
            </a:r>
            <a:r>
              <a:rPr lang="en-US" dirty="0" smtClean="0"/>
              <a:t>.</a:t>
            </a:r>
            <a:endParaRPr lang="en-US" dirty="0"/>
          </a:p>
          <a:p>
            <a:pPr marL="0" indent="0">
              <a:buNone/>
            </a:pPr>
            <a:endParaRPr lang="en-US" sz="2400" b="1" dirty="0"/>
          </a:p>
        </p:txBody>
      </p:sp>
    </p:spTree>
    <p:extLst>
      <p:ext uri="{BB962C8B-B14F-4D97-AF65-F5344CB8AC3E}">
        <p14:creationId xmlns:p14="http://schemas.microsoft.com/office/powerpoint/2010/main" val="398629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prstClr val="black">
                    <a:lumMod val="85000"/>
                    <a:lumOff val="15000"/>
                  </a:prstClr>
                </a:solidFill>
              </a:rPr>
              <a:t>Early Life: </a:t>
            </a:r>
            <a:r>
              <a:rPr lang="en-US" sz="4000" b="1" u="sng" dirty="0" smtClean="0">
                <a:solidFill>
                  <a:prstClr val="black">
                    <a:lumMod val="85000"/>
                    <a:lumOff val="15000"/>
                  </a:prstClr>
                </a:solidFill>
              </a:rPr>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In </a:t>
            </a:r>
            <a:r>
              <a:rPr lang="en-US" sz="2400" dirty="0"/>
              <a:t>conclusion, my early years were a time of innocence, friendships, and the beauty of village life</a:t>
            </a:r>
            <a:r>
              <a:rPr lang="en-US" sz="2400" dirty="0" smtClean="0"/>
              <a:t>.</a:t>
            </a:r>
            <a:endParaRPr lang="en-US" sz="2400" dirty="0"/>
          </a:p>
          <a:p>
            <a:pPr>
              <a:buFont typeface="Wingdings" panose="05000000000000000000" pitchFamily="2" charset="2"/>
              <a:buChar char="Ø"/>
            </a:pPr>
            <a:r>
              <a:rPr lang="en-US" sz="2400" dirty="0" smtClean="0"/>
              <a:t>The </a:t>
            </a:r>
            <a:r>
              <a:rPr lang="en-US" sz="2400" dirty="0"/>
              <a:t>friendships I formed, the experiences shared, and the lessons learned have all been instrumental in shaping the person I am today</a:t>
            </a:r>
            <a:r>
              <a:rPr lang="en-US" sz="2400" dirty="0" smtClean="0"/>
              <a:t>.</a:t>
            </a:r>
            <a:endParaRPr lang="en-US" sz="2400" dirty="0"/>
          </a:p>
          <a:p>
            <a:pPr>
              <a:buFont typeface="Wingdings" panose="05000000000000000000" pitchFamily="2" charset="2"/>
              <a:buChar char="Ø"/>
            </a:pPr>
            <a:r>
              <a:rPr lang="en-US" sz="2400" dirty="0" smtClean="0"/>
              <a:t>These </a:t>
            </a:r>
            <a:r>
              <a:rPr lang="en-US" sz="2400" dirty="0"/>
              <a:t>cherished memories continue to influence my outlook on life, reinforcing the importance of strong connections with family, friends, and community</a:t>
            </a:r>
            <a:r>
              <a:rPr lang="en-US" sz="2400" dirty="0" smtClean="0"/>
              <a:t>.</a:t>
            </a:r>
            <a:endParaRPr lang="en-US" sz="2400" dirty="0"/>
          </a:p>
        </p:txBody>
      </p:sp>
    </p:spTree>
    <p:extLst>
      <p:ext uri="{BB962C8B-B14F-4D97-AF65-F5344CB8AC3E}">
        <p14:creationId xmlns:p14="http://schemas.microsoft.com/office/powerpoint/2010/main" val="253916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Growing Spiritually and Its Influence</a:t>
            </a:r>
            <a:endParaRPr lang="en-US" b="1" dirty="0"/>
          </a:p>
        </p:txBody>
      </p:sp>
      <p:sp>
        <p:nvSpPr>
          <p:cNvPr id="3" name="Content Placeholder 2"/>
          <p:cNvSpPr>
            <a:spLocks noGrp="1"/>
          </p:cNvSpPr>
          <p:nvPr>
            <p:ph idx="1"/>
          </p:nvPr>
        </p:nvSpPr>
        <p:spPr>
          <a:xfrm>
            <a:off x="2484710" y="1905000"/>
            <a:ext cx="8915400" cy="3777622"/>
          </a:xfrm>
        </p:spPr>
        <p:txBody>
          <a:bodyPr/>
          <a:lstStyle/>
          <a:p>
            <a:pPr>
              <a:buFont typeface="Wingdings" panose="05000000000000000000" pitchFamily="2" charset="2"/>
              <a:buChar char="Ø"/>
            </a:pPr>
            <a:r>
              <a:rPr lang="en-US" dirty="0"/>
              <a:t>The process leading up to Confirmation was a time of learning and self-discovery</a:t>
            </a:r>
            <a:r>
              <a:rPr lang="en-US" dirty="0" smtClean="0"/>
              <a:t>.</a:t>
            </a:r>
            <a:endParaRPr lang="en-US" dirty="0"/>
          </a:p>
          <a:p>
            <a:pPr>
              <a:buFont typeface="Wingdings" panose="05000000000000000000" pitchFamily="2" charset="2"/>
              <a:buChar char="Ø"/>
            </a:pPr>
            <a:r>
              <a:rPr lang="en-US" dirty="0" smtClean="0"/>
              <a:t>Attending </a:t>
            </a:r>
            <a:r>
              <a:rPr lang="en-US" dirty="0"/>
              <a:t>catechism classes allowed me to delve into the teachings and beliefs of the Catholic Church</a:t>
            </a:r>
            <a:r>
              <a:rPr lang="en-US" dirty="0" smtClean="0"/>
              <a:t>.</a:t>
            </a:r>
            <a:endParaRPr lang="en-US" dirty="0"/>
          </a:p>
          <a:p>
            <a:pPr>
              <a:buFont typeface="Wingdings" panose="05000000000000000000" pitchFamily="2" charset="2"/>
              <a:buChar char="Ø"/>
            </a:pPr>
            <a:r>
              <a:rPr lang="en-US" dirty="0" smtClean="0"/>
              <a:t>My </a:t>
            </a:r>
            <a:r>
              <a:rPr lang="en-US" dirty="0"/>
              <a:t>faith evolved from a set of rituals to a personal choice and a source of strength</a:t>
            </a:r>
            <a:r>
              <a:rPr lang="en-US" dirty="0" smtClean="0"/>
              <a:t>.</a:t>
            </a:r>
            <a:endParaRPr lang="en-US" dirty="0"/>
          </a:p>
          <a:p>
            <a:pPr>
              <a:buFont typeface="Wingdings" panose="05000000000000000000" pitchFamily="2" charset="2"/>
              <a:buChar char="Ø"/>
            </a:pPr>
            <a:r>
              <a:rPr lang="en-US" dirty="0"/>
              <a:t>My journey through education and faith has been intertwined, shaping the person I am today</a:t>
            </a:r>
            <a:r>
              <a:rPr lang="en-US" dirty="0" smtClean="0"/>
              <a:t>.</a:t>
            </a:r>
            <a:endParaRPr lang="en-US" dirty="0"/>
          </a:p>
          <a:p>
            <a:pPr>
              <a:buFont typeface="Wingdings" panose="05000000000000000000" pitchFamily="2" charset="2"/>
              <a:buChar char="Ø"/>
            </a:pPr>
            <a:r>
              <a:rPr lang="en-US" dirty="0" smtClean="0"/>
              <a:t>The </a:t>
            </a:r>
            <a:r>
              <a:rPr lang="en-US" dirty="0"/>
              <a:t>values instilled in me by my parents and the lessons learned through the Catholic faith have prepared me to face the future with a strong moral compass</a:t>
            </a:r>
            <a:r>
              <a:rPr lang="en-US" dirty="0" smtClean="0"/>
              <a:t>.</a:t>
            </a:r>
            <a:endParaRPr lang="en-US" dirty="0"/>
          </a:p>
          <a:p>
            <a:endParaRPr lang="en-US" dirty="0"/>
          </a:p>
        </p:txBody>
      </p:sp>
    </p:spTree>
    <p:extLst>
      <p:ext uri="{BB962C8B-B14F-4D97-AF65-F5344CB8AC3E}">
        <p14:creationId xmlns:p14="http://schemas.microsoft.com/office/powerpoint/2010/main" val="378765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School Days</a:t>
            </a:r>
            <a:endParaRPr lang="en-US" dirty="0"/>
          </a:p>
        </p:txBody>
      </p:sp>
      <p:sp>
        <p:nvSpPr>
          <p:cNvPr id="3" name="Content Placeholder 2"/>
          <p:cNvSpPr>
            <a:spLocks noGrp="1"/>
          </p:cNvSpPr>
          <p:nvPr>
            <p:ph idx="1"/>
          </p:nvPr>
        </p:nvSpPr>
        <p:spPr>
          <a:xfrm>
            <a:off x="2589212" y="1489166"/>
            <a:ext cx="8915400" cy="4422056"/>
          </a:xfrm>
        </p:spPr>
        <p:txBody>
          <a:bodyPr>
            <a:normAutofit lnSpcReduction="10000"/>
          </a:bodyPr>
          <a:lstStyle/>
          <a:p>
            <a:pPr>
              <a:buFont typeface="Wingdings" panose="05000000000000000000" pitchFamily="2" charset="2"/>
              <a:buChar char="Ø"/>
            </a:pPr>
            <a:r>
              <a:rPr lang="en-US" dirty="0"/>
              <a:t>At the age of three, I eagerly prepared for school, following my cousin's example. My first day of preschool in 2003 at Plateau Primary School filled me with excitement and nervousness, but my radiant smile quickly made me friends</a:t>
            </a:r>
            <a:r>
              <a:rPr lang="en-US" dirty="0" smtClean="0"/>
              <a:t>.</a:t>
            </a:r>
          </a:p>
          <a:p>
            <a:pPr>
              <a:buFont typeface="Wingdings" panose="05000000000000000000" pitchFamily="2" charset="2"/>
              <a:buChar char="Ø"/>
            </a:pPr>
            <a:r>
              <a:rPr lang="en-US" dirty="0"/>
              <a:t>Despite initial academic struggles, with the support of my parents and teachers, I persevered and excelled. I overcame challenges in subjects like social studies and science, eventually becoming a top student in my </a:t>
            </a:r>
            <a:r>
              <a:rPr lang="en-US" dirty="0" smtClean="0"/>
              <a:t>class.</a:t>
            </a:r>
          </a:p>
          <a:p>
            <a:pPr>
              <a:buFont typeface="Wingdings" panose="05000000000000000000" pitchFamily="2" charset="2"/>
              <a:buChar char="Ø"/>
            </a:pPr>
            <a:r>
              <a:rPr lang="en-US" dirty="0"/>
              <a:t>Beyond academics, I embraced extracurricular activities such as choir and sports. These experiences taught me valuable lessons in teamwork, sportsmanship, and </a:t>
            </a:r>
            <a:r>
              <a:rPr lang="en-US" dirty="0" smtClean="0"/>
              <a:t>leadership.</a:t>
            </a:r>
          </a:p>
          <a:p>
            <a:pPr>
              <a:buFont typeface="Wingdings" panose="05000000000000000000" pitchFamily="2" charset="2"/>
              <a:buChar char="Ø"/>
            </a:pPr>
            <a:r>
              <a:rPr lang="en-US" dirty="0"/>
              <a:t>M</a:t>
            </a:r>
            <a:r>
              <a:rPr lang="en-US" dirty="0" smtClean="0"/>
              <a:t>y </a:t>
            </a:r>
            <a:r>
              <a:rPr lang="en-US" dirty="0"/>
              <a:t>primary school years in Kenya have been a journey of growth and self-discovery. I am grateful for the support of my family, the guidance of my teachers, and the love of my community. As I embark on the next chapter of my life, I carry with me the values and experiences that will continue to inspire and guide me.</a:t>
            </a:r>
            <a:endParaRPr lang="en-US" dirty="0"/>
          </a:p>
        </p:txBody>
      </p:sp>
    </p:spTree>
    <p:extLst>
      <p:ext uri="{BB962C8B-B14F-4D97-AF65-F5344CB8AC3E}">
        <p14:creationId xmlns:p14="http://schemas.microsoft.com/office/powerpoint/2010/main" val="20005982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1115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Wingdings</vt:lpstr>
      <vt:lpstr>Wingdings 3</vt:lpstr>
      <vt:lpstr>Wisp</vt:lpstr>
      <vt:lpstr>Evans Kipng’etich Chebii</vt:lpstr>
      <vt:lpstr>Early Years</vt:lpstr>
      <vt:lpstr>Early Years: Cont’d</vt:lpstr>
      <vt:lpstr>Early Life: Cont’d</vt:lpstr>
      <vt:lpstr>Early Life: Cont’d</vt:lpstr>
      <vt:lpstr>Early Life: Cont’d</vt:lpstr>
      <vt:lpstr>Early Life: Conclusion</vt:lpstr>
      <vt:lpstr>Growing Spiritually and Its Influence</vt:lpstr>
      <vt:lpstr>Early School Days</vt:lpstr>
      <vt:lpstr>Introduction to Secondary Education at Simotwo High School</vt:lpstr>
      <vt:lpstr>Dedication to Academic Excellence and Extracurricular Engagement</vt:lpstr>
      <vt:lpstr>Community Involvement and Cultural Appreciation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Years</dc:title>
  <dc:creator>CHEBII</dc:creator>
  <cp:lastModifiedBy>CHEBII</cp:lastModifiedBy>
  <cp:revision>5</cp:revision>
  <dcterms:created xsi:type="dcterms:W3CDTF">2024-03-14T06:07:16Z</dcterms:created>
  <dcterms:modified xsi:type="dcterms:W3CDTF">2024-03-14T06:49:30Z</dcterms:modified>
</cp:coreProperties>
</file>