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383196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08087AE-2F23-4232-AF6E-3270723253D3}" type="datetimeFigureOut">
              <a:rPr lang="ru-RU" smtClean="0"/>
              <a:t>19.03.2020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402665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2496951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4123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983594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2738219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2784959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1631158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45755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35195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202257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08087AE-2F23-4232-AF6E-3270723253D3}" type="datetimeFigureOut">
              <a:rPr lang="ru-RU" smtClean="0"/>
              <a:t>19.03.2020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27857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08087AE-2F23-4232-AF6E-3270723253D3}" type="datetimeFigureOut">
              <a:rPr lang="ru-RU" smtClean="0"/>
              <a:t>19.03.2020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1379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295094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182782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A08087AE-2F23-4232-AF6E-3270723253D3}" type="datetimeFigureOut">
              <a:rPr lang="ru-RU" smtClean="0"/>
              <a:t>19.03.2020</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186457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08087AE-2F23-4232-AF6E-3270723253D3}" type="datetimeFigureOut">
              <a:rPr lang="ru-RU" smtClean="0"/>
              <a:t>19.03.2020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3DDA88D-ACFB-432B-A7C1-9E222F90719C}" type="slidenum">
              <a:rPr lang="ru-RU" smtClean="0"/>
              <a:t>‹#›</a:t>
            </a:fld>
            <a:endParaRPr lang="ru-RU"/>
          </a:p>
        </p:txBody>
      </p:sp>
    </p:spTree>
    <p:extLst>
      <p:ext uri="{BB962C8B-B14F-4D97-AF65-F5344CB8AC3E}">
        <p14:creationId xmlns:p14="http://schemas.microsoft.com/office/powerpoint/2010/main" val="102110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8087AE-2F23-4232-AF6E-3270723253D3}" type="datetimeFigureOut">
              <a:rPr lang="ru-RU" smtClean="0"/>
              <a:t>19.03.2020</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DDA88D-ACFB-432B-A7C1-9E222F90719C}" type="slidenum">
              <a:rPr lang="ru-RU" smtClean="0"/>
              <a:t>‹#›</a:t>
            </a:fld>
            <a:endParaRPr lang="ru-RU"/>
          </a:p>
        </p:txBody>
      </p:sp>
    </p:spTree>
    <p:extLst>
      <p:ext uri="{BB962C8B-B14F-4D97-AF65-F5344CB8AC3E}">
        <p14:creationId xmlns:p14="http://schemas.microsoft.com/office/powerpoint/2010/main" val="226819044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Методы выделения контуров</a:t>
            </a:r>
          </a:p>
        </p:txBody>
      </p:sp>
      <p:sp>
        <p:nvSpPr>
          <p:cNvPr id="3" name="Подзаголовок 2"/>
          <p:cNvSpPr>
            <a:spLocks noGrp="1"/>
          </p:cNvSpPr>
          <p:nvPr>
            <p:ph type="subTitle" idx="1"/>
          </p:nvPr>
        </p:nvSpPr>
        <p:spPr>
          <a:xfrm>
            <a:off x="7371354" y="6220720"/>
            <a:ext cx="4742270" cy="415212"/>
          </a:xfrm>
        </p:spPr>
        <p:txBody>
          <a:bodyPr>
            <a:normAutofit fontScale="85000" lnSpcReduction="10000"/>
          </a:bodyPr>
          <a:lstStyle/>
          <a:p>
            <a:r>
              <a:rPr lang="ru-RU" cap="none" dirty="0" smtClean="0"/>
              <a:t>студент </a:t>
            </a:r>
            <a:r>
              <a:rPr lang="ru-RU" cap="none" smtClean="0"/>
              <a:t>группы 3О-412Б </a:t>
            </a:r>
            <a:r>
              <a:rPr lang="ru-RU" cap="none" dirty="0" smtClean="0"/>
              <a:t>Журбенко М.А.</a:t>
            </a:r>
            <a:endParaRPr lang="ru-RU" cap="none" dirty="0"/>
          </a:p>
        </p:txBody>
      </p:sp>
    </p:spTree>
    <p:extLst>
      <p:ext uri="{BB962C8B-B14F-4D97-AF65-F5344CB8AC3E}">
        <p14:creationId xmlns:p14="http://schemas.microsoft.com/office/powerpoint/2010/main" val="126145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15140" y="2743072"/>
            <a:ext cx="6407831" cy="1400530"/>
          </a:xfrm>
        </p:spPr>
        <p:txBody>
          <a:bodyPr/>
          <a:lstStyle/>
          <a:p>
            <a:r>
              <a:rPr lang="ru-RU" dirty="0" smtClean="0"/>
              <a:t>Спасибо за внимание</a:t>
            </a:r>
            <a:endParaRPr lang="ru-RU" dirty="0"/>
          </a:p>
        </p:txBody>
      </p:sp>
    </p:spTree>
    <p:extLst>
      <p:ext uri="{BB962C8B-B14F-4D97-AF65-F5344CB8AC3E}">
        <p14:creationId xmlns:p14="http://schemas.microsoft.com/office/powerpoint/2010/main" val="810846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66057" y="1323703"/>
            <a:ext cx="11373394" cy="3170099"/>
          </a:xfrm>
          <a:prstGeom prst="rect">
            <a:avLst/>
          </a:prstGeom>
        </p:spPr>
        <p:txBody>
          <a:bodyPr wrap="square">
            <a:spAutoFit/>
          </a:bodyPr>
          <a:lstStyle/>
          <a:p>
            <a:pPr indent="457200"/>
            <a:r>
              <a:rPr lang="ru-RU" sz="2000" dirty="0">
                <a:latin typeface="Times New Roman" panose="02020603050405020304" pitchFamily="18" charset="0"/>
                <a:cs typeface="Times New Roman" panose="02020603050405020304" pitchFamily="18" charset="0"/>
              </a:rPr>
              <a:t>Граница является местным изменением яркости на изображении. Они, как правило, проходят по краю между двумя областями. С помощью границ можно получить базовые знания об изображении. Функции их получения используются передовыми алгоритмами компьютерного зрения и таких областях, как медицинская обработка изображений, биометрия и тому подобные. Обнаружение границ — активная область исследований, так как он облегчает высокоуровневый анализ изображений. На полутоновых изображениях существует три вида разрывов: точка, линия и граница. Для обнаружения всех трех видов неоднородностей могут быть использованы пространственные маски</a:t>
            </a:r>
            <a:r>
              <a:rPr lang="ru-RU" sz="2000" dirty="0" smtClean="0">
                <a:latin typeface="Times New Roman" panose="02020603050405020304" pitchFamily="18" charset="0"/>
                <a:cs typeface="Times New Roman" panose="02020603050405020304" pitchFamily="18" charset="0"/>
              </a:rPr>
              <a:t>. </a:t>
            </a:r>
          </a:p>
          <a:p>
            <a:pPr indent="457200"/>
            <a:r>
              <a:rPr lang="ru-RU" sz="2000" dirty="0" smtClean="0">
                <a:latin typeface="Times New Roman" panose="02020603050405020304" pitchFamily="18" charset="0"/>
                <a:cs typeface="Times New Roman" panose="02020603050405020304" pitchFamily="18" charset="0"/>
              </a:rPr>
              <a:t>В </a:t>
            </a:r>
            <a:r>
              <a:rPr lang="ru-RU" sz="2000" dirty="0">
                <a:latin typeface="Times New Roman" panose="02020603050405020304" pitchFamily="18" charset="0"/>
                <a:cs typeface="Times New Roman" panose="02020603050405020304" pitchFamily="18" charset="0"/>
              </a:rPr>
              <a:t>данной работе рассмотрены наиболее популярные алгоритмы выделения границ. К ним относятся: оператор Робертса, </a:t>
            </a:r>
            <a:r>
              <a:rPr lang="ru-RU" sz="2000" dirty="0" err="1">
                <a:latin typeface="Times New Roman" panose="02020603050405020304" pitchFamily="18" charset="0"/>
                <a:cs typeface="Times New Roman" panose="02020603050405020304" pitchFamily="18" charset="0"/>
              </a:rPr>
              <a:t>Собеля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Превитта</a:t>
            </a:r>
            <a:r>
              <a:rPr lang="ru-RU" sz="2000" dirty="0">
                <a:latin typeface="Times New Roman" panose="02020603050405020304" pitchFamily="18" charset="0"/>
                <a:cs typeface="Times New Roman" panose="02020603050405020304" pitchFamily="18" charset="0"/>
              </a:rPr>
              <a:t>, алгоритм </a:t>
            </a:r>
            <a:r>
              <a:rPr lang="ru-RU" sz="2000" dirty="0" err="1">
                <a:latin typeface="Times New Roman" panose="02020603050405020304" pitchFamily="18" charset="0"/>
                <a:cs typeface="Times New Roman" panose="02020603050405020304" pitchFamily="18" charset="0"/>
              </a:rPr>
              <a:t>Канни</a:t>
            </a:r>
            <a:r>
              <a:rPr lang="ru-RU" sz="2000" dirty="0">
                <a:latin typeface="Times New Roman" panose="02020603050405020304" pitchFamily="18" charset="0"/>
                <a:cs typeface="Times New Roman" panose="02020603050405020304" pitchFamily="18" charset="0"/>
              </a:rPr>
              <a:t> и метод </a:t>
            </a:r>
            <a:r>
              <a:rPr lang="ru-RU" sz="2000" dirty="0" err="1">
                <a:latin typeface="Times New Roman" panose="02020603050405020304" pitchFamily="18" charset="0"/>
                <a:cs typeface="Times New Roman" panose="02020603050405020304" pitchFamily="18" charset="0"/>
              </a:rPr>
              <a:t>Марра-Хильдрета</a:t>
            </a:r>
            <a:r>
              <a:rPr lang="ru-RU"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9752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Рисунок 21" descr="http://files3.vunivere.ru/workbase/00/01/56/71/images/image0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111" y="2840754"/>
            <a:ext cx="3766055" cy="623678"/>
          </a:xfrm>
          <a:prstGeom prst="rect">
            <a:avLst/>
          </a:prstGeom>
          <a:noFill/>
          <a:extLst>
            <a:ext uri="{909E8E84-426E-40DD-AFC4-6F175D3DCCD1}">
              <a14:hiddenFill xmlns:a14="http://schemas.microsoft.com/office/drawing/2010/main">
                <a:solidFill>
                  <a:srgbClr val="FFFFFF"/>
                </a:solidFill>
              </a14:hiddenFill>
            </a:ext>
          </a:extLst>
        </p:spPr>
      </p:pic>
      <p:pic>
        <p:nvPicPr>
          <p:cNvPr id="1033" name="Рисунок 20" descr="http://files3.vunivere.ru/workbase/00/01/56/71/images/image0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697" y="3635833"/>
            <a:ext cx="6312898" cy="9532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Рисунок 19" descr="http://files3.vunivere.ru/workbase/00/01/56/71/images/image0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9588" y="4589123"/>
            <a:ext cx="1054289" cy="4839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1"/>
          <p:cNvSpPr>
            <a:spLocks noChangeArrowheads="1"/>
          </p:cNvSpPr>
          <p:nvPr/>
        </p:nvSpPr>
        <p:spPr bwMode="auto">
          <a:xfrm>
            <a:off x="721289" y="1137307"/>
            <a:ext cx="1080209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Самым популярным методом выделения контуров является метод пространственного дифференцирования, основанный на оценке скорости изменения (градиента) яркости для каждой точки наблюдаемого изображения. Если яркость меняется достаточно быстро, то точка находится на границе двух областей разной яркости, т. е. принадлежит контуру. Оценка абсолютной величины градиента яркости для дискретного изображения может быть вычислена по правилу</a:t>
            </a:r>
            <a:r>
              <a:rPr kumimoji="0" lang="en-US" altLang="ru-RU"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ru-RU" altLang="ru-RU"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2"/>
          <p:cNvSpPr>
            <a:spLocks noChangeArrowheads="1"/>
          </p:cNvSpPr>
          <p:nvPr/>
        </p:nvSpPr>
        <p:spPr bwMode="auto">
          <a:xfrm>
            <a:off x="1762095" y="3831634"/>
            <a:ext cx="1004642"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altLang="ru-RU" sz="800" b="0" i="0" u="none" strike="noStrike" cap="none" normalizeH="0" baseline="0" dirty="0" smtClean="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где</a:t>
            </a:r>
            <a:r>
              <a:rPr kumimoji="0" lang="ru-RU" altLang="ru-RU" sz="13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3"/>
          <p:cNvSpPr>
            <a:spLocks noChangeArrowheads="1"/>
          </p:cNvSpPr>
          <p:nvPr/>
        </p:nvSpPr>
        <p:spPr bwMode="auto">
          <a:xfrm>
            <a:off x="148045" y="4397583"/>
            <a:ext cx="1274064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13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ru-RU" altLang="ru-RU" sz="13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оценки частных производных, вычисляемые путем свертки массива исходных значений яркости</a:t>
            </a:r>
            <a:r>
              <a:rPr kumimoji="0" lang="ru-RU" altLang="ru-RU" sz="13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4"/>
          <p:cNvSpPr>
            <a:spLocks noChangeArrowheads="1"/>
          </p:cNvSpPr>
          <p:nvPr/>
        </p:nvSpPr>
        <p:spPr bwMode="auto">
          <a:xfrm>
            <a:off x="647180" y="4997747"/>
            <a:ext cx="1094955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ru-RU" altLang="ru-RU" sz="2000" dirty="0" smtClean="0">
                <a:latin typeface="Times New Roman" panose="02020603050405020304" pitchFamily="18" charset="0"/>
                <a:ea typeface="Calibri" panose="020F0502020204030204" pitchFamily="34" charset="0"/>
                <a:cs typeface="Times New Roman" panose="02020603050405020304" pitchFamily="18" charset="0"/>
              </a:rPr>
              <a:t>с </a:t>
            </a:r>
            <a:r>
              <a:rPr lang="ru-RU" altLang="ru-RU" sz="2000" dirty="0">
                <a:latin typeface="Times New Roman" panose="02020603050405020304" pitchFamily="18" charset="0"/>
                <a:ea typeface="Calibri" panose="020F0502020204030204" pitchFamily="34" charset="0"/>
                <a:cs typeface="Times New Roman" panose="02020603050405020304" pitchFamily="18" charset="0"/>
              </a:rPr>
              <a:t>маской оператора пространственного дифференцирования. Операторы пространственного дифференцирования являются по существу высокочастотными фильтрами. Чаще всего используются маски операторов </a:t>
            </a:r>
            <a:r>
              <a:rPr lang="ru-RU" altLang="ru-RU" sz="2000" dirty="0" err="1">
                <a:latin typeface="Times New Roman" panose="02020603050405020304" pitchFamily="18" charset="0"/>
                <a:ea typeface="Calibri" panose="020F0502020204030204" pitchFamily="34" charset="0"/>
                <a:cs typeface="Times New Roman" panose="02020603050405020304" pitchFamily="18" charset="0"/>
              </a:rPr>
              <a:t>Собеля</a:t>
            </a:r>
            <a:r>
              <a:rPr lang="ru-RU" altLang="ru-RU" sz="2000" dirty="0">
                <a:latin typeface="Times New Roman" panose="02020603050405020304" pitchFamily="18" charset="0"/>
                <a:ea typeface="Calibri" panose="020F0502020204030204" pitchFamily="34" charset="0"/>
                <a:cs typeface="Times New Roman" panose="02020603050405020304" pitchFamily="18" charset="0"/>
              </a:rPr>
              <a:t>, </a:t>
            </a:r>
            <a:r>
              <a:rPr lang="ru-RU" altLang="ru-RU" sz="2000" dirty="0" err="1">
                <a:latin typeface="Times New Roman" panose="02020603050405020304" pitchFamily="18" charset="0"/>
                <a:ea typeface="Calibri" panose="020F0502020204030204" pitchFamily="34" charset="0"/>
                <a:cs typeface="Times New Roman" panose="02020603050405020304" pitchFamily="18" charset="0"/>
              </a:rPr>
              <a:t>Превитта</a:t>
            </a:r>
            <a:r>
              <a:rPr lang="ru-RU" altLang="ru-RU" sz="2000" dirty="0">
                <a:latin typeface="Times New Roman" panose="02020603050405020304" pitchFamily="18" charset="0"/>
                <a:ea typeface="Calibri" panose="020F0502020204030204" pitchFamily="34" charset="0"/>
                <a:cs typeface="Times New Roman" panose="02020603050405020304" pitchFamily="18" charset="0"/>
              </a:rPr>
              <a:t> или Робертса </a:t>
            </a:r>
          </a:p>
        </p:txBody>
      </p:sp>
    </p:spTree>
    <p:extLst>
      <p:ext uri="{BB962C8B-B14F-4D97-AF65-F5344CB8AC3E}">
        <p14:creationId xmlns:p14="http://schemas.microsoft.com/office/powerpoint/2010/main" val="2649145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3473" y="150904"/>
            <a:ext cx="10515600" cy="928959"/>
          </a:xfrm>
        </p:spPr>
        <p:txBody>
          <a:bodyPr/>
          <a:lstStyle/>
          <a:p>
            <a:r>
              <a:rPr lang="ru-RU" dirty="0" smtClean="0"/>
              <a:t>Оператор Робертса</a:t>
            </a:r>
            <a:endParaRPr lang="ru-RU" dirty="0"/>
          </a:p>
        </p:txBody>
      </p:sp>
      <p:sp>
        <p:nvSpPr>
          <p:cNvPr id="3" name="Текст 2"/>
          <p:cNvSpPr>
            <a:spLocks noGrp="1"/>
          </p:cNvSpPr>
          <p:nvPr>
            <p:ph type="body" idx="1"/>
          </p:nvPr>
        </p:nvSpPr>
        <p:spPr>
          <a:xfrm>
            <a:off x="753473" y="1541463"/>
            <a:ext cx="10515600" cy="714057"/>
          </a:xfrm>
        </p:spPr>
        <p:txBody>
          <a:bodyPr>
            <a:noAutofit/>
          </a:bodyPr>
          <a:lstStyle/>
          <a:p>
            <a:pPr indent="457200"/>
            <a:r>
              <a:rPr lang="ru-RU" cap="none" dirty="0">
                <a:solidFill>
                  <a:schemeClr val="tx1"/>
                </a:solidFill>
                <a:latin typeface="Times New Roman" panose="02020603050405020304" pitchFamily="18" charset="0"/>
                <a:cs typeface="Times New Roman" panose="02020603050405020304" pitchFamily="18" charset="0"/>
              </a:rPr>
              <a:t>О</a:t>
            </a:r>
            <a:r>
              <a:rPr lang="ru-RU" cap="none" dirty="0" smtClean="0">
                <a:solidFill>
                  <a:schemeClr val="tx1"/>
                </a:solidFill>
                <a:latin typeface="Times New Roman" panose="02020603050405020304" pitchFamily="18" charset="0"/>
                <a:cs typeface="Times New Roman" panose="02020603050405020304" pitchFamily="18" charset="0"/>
              </a:rPr>
              <a:t>ператор выделения границ </a:t>
            </a:r>
            <a:r>
              <a:rPr lang="ru-RU" cap="none" dirty="0">
                <a:solidFill>
                  <a:schemeClr val="tx1"/>
                </a:solidFill>
                <a:latin typeface="Times New Roman" panose="02020603050405020304" pitchFamily="18" charset="0"/>
                <a:cs typeface="Times New Roman" panose="02020603050405020304" pitchFamily="18" charset="0"/>
              </a:rPr>
              <a:t>Р</a:t>
            </a:r>
            <a:r>
              <a:rPr lang="ru-RU" cap="none" dirty="0" smtClean="0">
                <a:solidFill>
                  <a:schemeClr val="tx1"/>
                </a:solidFill>
                <a:latin typeface="Times New Roman" panose="02020603050405020304" pitchFamily="18" charset="0"/>
                <a:cs typeface="Times New Roman" panose="02020603050405020304" pitchFamily="18" charset="0"/>
              </a:rPr>
              <a:t>обертса введен Лоуренсом </a:t>
            </a:r>
            <a:r>
              <a:rPr lang="ru-RU" cap="none" dirty="0">
                <a:solidFill>
                  <a:schemeClr val="tx1"/>
                </a:solidFill>
                <a:latin typeface="Times New Roman" panose="02020603050405020304" pitchFamily="18" charset="0"/>
                <a:cs typeface="Times New Roman" panose="02020603050405020304" pitchFamily="18" charset="0"/>
              </a:rPr>
              <a:t>Р</a:t>
            </a:r>
            <a:r>
              <a:rPr lang="ru-RU" cap="none" dirty="0" smtClean="0">
                <a:solidFill>
                  <a:schemeClr val="tx1"/>
                </a:solidFill>
                <a:latin typeface="Times New Roman" panose="02020603050405020304" pitchFamily="18" charset="0"/>
                <a:cs typeface="Times New Roman" panose="02020603050405020304" pitchFamily="18" charset="0"/>
              </a:rPr>
              <a:t>обертсом в 1964 году. Данный </a:t>
            </a:r>
            <a:r>
              <a:rPr lang="ru-RU" cap="none" dirty="0">
                <a:solidFill>
                  <a:schemeClr val="tx1"/>
                </a:solidFill>
                <a:latin typeface="Times New Roman" panose="02020603050405020304" pitchFamily="18" charset="0"/>
                <a:cs typeface="Times New Roman" panose="02020603050405020304" pitchFamily="18" charset="0"/>
              </a:rPr>
              <a:t>оператор состоит из двух матриц, размером </a:t>
            </a:r>
            <a:r>
              <a:rPr lang="ru-RU" cap="none" dirty="0" smtClean="0">
                <a:solidFill>
                  <a:schemeClr val="tx1"/>
                </a:solidFill>
                <a:latin typeface="Times New Roman" panose="02020603050405020304" pitchFamily="18" charset="0"/>
                <a:cs typeface="Times New Roman" panose="02020603050405020304" pitchFamily="18" charset="0"/>
              </a:rPr>
              <a:t>2×2. </a:t>
            </a:r>
            <a:endParaRPr lang="ru-RU" cap="none" dirty="0">
              <a:solidFill>
                <a:schemeClr val="tx1"/>
              </a:solidFill>
              <a:latin typeface="Times New Roman" panose="02020603050405020304" pitchFamily="18" charset="0"/>
              <a:cs typeface="Times New Roman" panose="02020603050405020304" pitchFamily="18" charset="0"/>
            </a:endParaRPr>
          </a:p>
        </p:txBody>
      </p:sp>
      <p:pic>
        <p:nvPicPr>
          <p:cNvPr id="8" name="Рисунок 7"/>
          <p:cNvPicPr>
            <a:picLocks noChangeAspect="1"/>
          </p:cNvPicPr>
          <p:nvPr/>
        </p:nvPicPr>
        <p:blipFill>
          <a:blip r:embed="rId2"/>
          <a:stretch>
            <a:fillRect/>
          </a:stretch>
        </p:blipFill>
        <p:spPr>
          <a:xfrm>
            <a:off x="4720946" y="2793813"/>
            <a:ext cx="3193722" cy="2886558"/>
          </a:xfrm>
          <a:prstGeom prst="rect">
            <a:avLst/>
          </a:prstGeom>
        </p:spPr>
      </p:pic>
      <p:pic>
        <p:nvPicPr>
          <p:cNvPr id="9" name="Рисунок 8"/>
          <p:cNvPicPr>
            <a:picLocks noChangeAspect="1"/>
          </p:cNvPicPr>
          <p:nvPr/>
        </p:nvPicPr>
        <p:blipFill>
          <a:blip r:embed="rId3"/>
          <a:stretch>
            <a:fillRect/>
          </a:stretch>
        </p:blipFill>
        <p:spPr>
          <a:xfrm>
            <a:off x="8217165" y="2681083"/>
            <a:ext cx="3305007" cy="3080435"/>
          </a:xfrm>
          <a:prstGeom prst="rect">
            <a:avLst/>
          </a:prstGeom>
        </p:spPr>
      </p:pic>
      <p:sp>
        <p:nvSpPr>
          <p:cNvPr id="10" name="Прямоугольник 9"/>
          <p:cNvSpPr/>
          <p:nvPr/>
        </p:nvSpPr>
        <p:spPr>
          <a:xfrm>
            <a:off x="5152166" y="5879304"/>
            <a:ext cx="5973245" cy="307777"/>
          </a:xfrm>
          <a:prstGeom prst="rect">
            <a:avLst/>
          </a:prstGeom>
        </p:spPr>
        <p:txBody>
          <a:bodyPr wrap="square">
            <a:spAutoFit/>
          </a:bodyPr>
          <a:lstStyle/>
          <a:p>
            <a:r>
              <a:rPr lang="ru-RU" sz="1400" b="1" i="0" dirty="0" smtClean="0">
                <a:effectLst/>
                <a:latin typeface="Times New Roman" panose="02020603050405020304" pitchFamily="18" charset="0"/>
                <a:cs typeface="Times New Roman" panose="02020603050405020304" pitchFamily="18" charset="0"/>
              </a:rPr>
              <a:t>Рисунок 2.</a:t>
            </a:r>
            <a:r>
              <a:rPr lang="ru-RU" sz="1400" b="0" i="0" dirty="0" smtClean="0">
                <a:effectLst/>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Оригинальное изображение и результат </a:t>
            </a:r>
            <a:r>
              <a:rPr lang="ru-RU" sz="1400" dirty="0" smtClean="0">
                <a:latin typeface="Times New Roman" panose="02020603050405020304" pitchFamily="18" charset="0"/>
                <a:cs typeface="Times New Roman" panose="02020603050405020304" pitchFamily="18" charset="0"/>
              </a:rPr>
              <a:t>работы метода Робертса</a:t>
            </a:r>
            <a:endParaRPr lang="ru-RU" sz="1400" dirty="0">
              <a:latin typeface="Times New Roman" panose="02020603050405020304" pitchFamily="18" charset="0"/>
              <a:cs typeface="Times New Roman" panose="02020603050405020304" pitchFamily="18" charset="0"/>
            </a:endParaRPr>
          </a:p>
        </p:txBody>
      </p:sp>
      <p:sp>
        <p:nvSpPr>
          <p:cNvPr id="11" name="Прямоугольник 10"/>
          <p:cNvSpPr/>
          <p:nvPr/>
        </p:nvSpPr>
        <p:spPr>
          <a:xfrm>
            <a:off x="984534" y="3929315"/>
            <a:ext cx="3187339" cy="307777"/>
          </a:xfrm>
          <a:prstGeom prst="rect">
            <a:avLst/>
          </a:prstGeom>
        </p:spPr>
        <p:txBody>
          <a:bodyPr wrap="square">
            <a:spAutoFit/>
          </a:bodyPr>
          <a:lstStyle/>
          <a:p>
            <a:r>
              <a:rPr lang="ru-RU" sz="1400" b="1" i="0" dirty="0" smtClean="0">
                <a:effectLst/>
                <a:latin typeface="Times New Roman" panose="02020603050405020304" pitchFamily="18" charset="0"/>
                <a:cs typeface="Times New Roman" panose="02020603050405020304" pitchFamily="18" charset="0"/>
              </a:rPr>
              <a:t>Рисунок 1.</a:t>
            </a:r>
            <a:r>
              <a:rPr lang="ru-RU" sz="1400" b="0" i="0" dirty="0" smtClean="0">
                <a:effectLst/>
                <a:latin typeface="Times New Roman" panose="02020603050405020304" pitchFamily="18" charset="0"/>
                <a:cs typeface="Times New Roman" panose="02020603050405020304" pitchFamily="18" charset="0"/>
              </a:rPr>
              <a:t> Маски оператора Робертса</a:t>
            </a:r>
            <a:endParaRPr lang="ru-RU" sz="1400" dirty="0">
              <a:latin typeface="Times New Roman" panose="02020603050405020304" pitchFamily="18" charset="0"/>
              <a:cs typeface="Times New Roman" panose="02020603050405020304" pitchFamily="18" charset="0"/>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1004408427"/>
              </p:ext>
            </p:extLst>
          </p:nvPr>
        </p:nvGraphicFramePr>
        <p:xfrm>
          <a:off x="820400" y="2672395"/>
          <a:ext cx="1400040" cy="805930"/>
        </p:xfrm>
        <a:graphic>
          <a:graphicData uri="http://schemas.openxmlformats.org/drawingml/2006/table">
            <a:tbl>
              <a:tblPr firstRow="1" bandRow="1">
                <a:tableStyleId>{2D5ABB26-0587-4C30-8999-92F81FD0307C}</a:tableStyleId>
              </a:tblPr>
              <a:tblGrid>
                <a:gridCol w="700020"/>
                <a:gridCol w="700020"/>
              </a:tblGrid>
              <a:tr h="402965">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965">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2090913564"/>
              </p:ext>
            </p:extLst>
          </p:nvPr>
        </p:nvGraphicFramePr>
        <p:xfrm>
          <a:off x="2578204" y="2681083"/>
          <a:ext cx="1460138" cy="788554"/>
        </p:xfrm>
        <a:graphic>
          <a:graphicData uri="http://schemas.openxmlformats.org/drawingml/2006/table">
            <a:tbl>
              <a:tblPr firstRow="1" bandRow="1">
                <a:tableStyleId>{2D5ABB26-0587-4C30-8999-92F81FD0307C}</a:tableStyleId>
              </a:tblPr>
              <a:tblGrid>
                <a:gridCol w="730069"/>
                <a:gridCol w="730069"/>
              </a:tblGrid>
              <a:tr h="394277">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277">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TextBox 13"/>
          <p:cNvSpPr txBox="1"/>
          <p:nvPr/>
        </p:nvSpPr>
        <p:spPr>
          <a:xfrm>
            <a:off x="1793458" y="3559983"/>
            <a:ext cx="478972" cy="369332"/>
          </a:xfrm>
          <a:prstGeom prst="rect">
            <a:avLst/>
          </a:prstGeom>
          <a:noFill/>
        </p:spPr>
        <p:txBody>
          <a:bodyPr wrap="square" rtlCol="0">
            <a:spAutoFit/>
          </a:bodyPr>
          <a:lstStyle/>
          <a:p>
            <a:r>
              <a:rPr lang="en-US" dirty="0" smtClean="0"/>
              <a:t>G</a:t>
            </a:r>
            <a:r>
              <a:rPr lang="en-US" baseline="-25000" dirty="0" smtClean="0"/>
              <a:t>X</a:t>
            </a:r>
            <a:endParaRPr lang="ru-RU" dirty="0"/>
          </a:p>
        </p:txBody>
      </p:sp>
      <p:sp>
        <p:nvSpPr>
          <p:cNvPr id="15" name="Прямоугольник 14"/>
          <p:cNvSpPr/>
          <p:nvPr/>
        </p:nvSpPr>
        <p:spPr>
          <a:xfrm>
            <a:off x="3560326" y="3559983"/>
            <a:ext cx="478016" cy="369332"/>
          </a:xfrm>
          <a:prstGeom prst="rect">
            <a:avLst/>
          </a:prstGeom>
        </p:spPr>
        <p:txBody>
          <a:bodyPr wrap="none">
            <a:spAutoFit/>
          </a:bodyPr>
          <a:lstStyle/>
          <a:p>
            <a:r>
              <a:rPr lang="en-US" dirty="0" smtClean="0"/>
              <a:t>G</a:t>
            </a:r>
            <a:r>
              <a:rPr lang="en-US" baseline="-25000" dirty="0"/>
              <a:t>Y</a:t>
            </a:r>
            <a:endParaRPr lang="ru-RU" dirty="0"/>
          </a:p>
        </p:txBody>
      </p:sp>
    </p:spTree>
    <p:extLst>
      <p:ext uri="{BB962C8B-B14F-4D97-AF65-F5344CB8AC3E}">
        <p14:creationId xmlns:p14="http://schemas.microsoft.com/office/powerpoint/2010/main" val="475481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365759"/>
            <a:ext cx="10515600" cy="826498"/>
          </a:xfrm>
        </p:spPr>
        <p:txBody>
          <a:bodyPr>
            <a:normAutofit/>
          </a:bodyPr>
          <a:lstStyle/>
          <a:p>
            <a:r>
              <a:rPr lang="ru-RU" dirty="0" smtClean="0"/>
              <a:t>Оператор </a:t>
            </a:r>
            <a:r>
              <a:rPr lang="ru-RU" dirty="0" err="1" smtClean="0"/>
              <a:t>Собеля</a:t>
            </a:r>
            <a:endParaRPr lang="ru-RU" dirty="0"/>
          </a:p>
        </p:txBody>
      </p:sp>
      <p:sp>
        <p:nvSpPr>
          <p:cNvPr id="3" name="Текст 2"/>
          <p:cNvSpPr>
            <a:spLocks noGrp="1"/>
          </p:cNvSpPr>
          <p:nvPr>
            <p:ph type="body" idx="1"/>
          </p:nvPr>
        </p:nvSpPr>
        <p:spPr>
          <a:xfrm>
            <a:off x="831850" y="1341121"/>
            <a:ext cx="10515600" cy="1463040"/>
          </a:xfrm>
        </p:spPr>
        <p:txBody>
          <a:bodyPr>
            <a:noAutofit/>
          </a:bodyPr>
          <a:lstStyle/>
          <a:p>
            <a:pPr indent="457200"/>
            <a:r>
              <a:rPr lang="ru-RU" cap="none" dirty="0" smtClean="0">
                <a:solidFill>
                  <a:schemeClr val="tx1"/>
                </a:solidFill>
                <a:latin typeface="Times New Roman" panose="02020603050405020304" pitchFamily="18" charset="0"/>
                <a:cs typeface="Times New Roman" panose="02020603050405020304" pitchFamily="18" charset="0"/>
              </a:rPr>
              <a:t>Оператор </a:t>
            </a:r>
            <a:r>
              <a:rPr lang="ru-RU" cap="none" dirty="0" err="1">
                <a:solidFill>
                  <a:schemeClr val="tx1"/>
                </a:solidFill>
                <a:latin typeface="Times New Roman" panose="02020603050405020304" pitchFamily="18" charset="0"/>
                <a:cs typeface="Times New Roman" panose="02020603050405020304" pitchFamily="18" charset="0"/>
              </a:rPr>
              <a:t>С</a:t>
            </a:r>
            <a:r>
              <a:rPr lang="ru-RU" cap="none" dirty="0" err="1" smtClean="0">
                <a:solidFill>
                  <a:schemeClr val="tx1"/>
                </a:solidFill>
                <a:latin typeface="Times New Roman" panose="02020603050405020304" pitchFamily="18" charset="0"/>
                <a:cs typeface="Times New Roman" panose="02020603050405020304" pitchFamily="18" charset="0"/>
              </a:rPr>
              <a:t>обеля</a:t>
            </a:r>
            <a:r>
              <a:rPr lang="ru-RU" cap="none" dirty="0" smtClean="0">
                <a:solidFill>
                  <a:schemeClr val="tx1"/>
                </a:solidFill>
                <a:latin typeface="Times New Roman" panose="02020603050405020304" pitchFamily="18" charset="0"/>
                <a:cs typeface="Times New Roman" panose="02020603050405020304" pitchFamily="18" charset="0"/>
              </a:rPr>
              <a:t> введен </a:t>
            </a:r>
            <a:r>
              <a:rPr lang="ru-RU" cap="none" dirty="0" err="1">
                <a:solidFill>
                  <a:schemeClr val="tx1"/>
                </a:solidFill>
                <a:latin typeface="Times New Roman" panose="02020603050405020304" pitchFamily="18" charset="0"/>
                <a:cs typeface="Times New Roman" panose="02020603050405020304" pitchFamily="18" charset="0"/>
              </a:rPr>
              <a:t>С</a:t>
            </a:r>
            <a:r>
              <a:rPr lang="ru-RU" cap="none" dirty="0" err="1" smtClean="0">
                <a:solidFill>
                  <a:schemeClr val="tx1"/>
                </a:solidFill>
                <a:latin typeface="Times New Roman" panose="02020603050405020304" pitchFamily="18" charset="0"/>
                <a:cs typeface="Times New Roman" panose="02020603050405020304" pitchFamily="18" charset="0"/>
              </a:rPr>
              <a:t>обелем</a:t>
            </a:r>
            <a:r>
              <a:rPr lang="ru-RU" cap="none" dirty="0" smtClean="0">
                <a:solidFill>
                  <a:schemeClr val="tx1"/>
                </a:solidFill>
                <a:latin typeface="Times New Roman" panose="02020603050405020304" pitchFamily="18" charset="0"/>
                <a:cs typeface="Times New Roman" panose="02020603050405020304" pitchFamily="18" charset="0"/>
              </a:rPr>
              <a:t> в 1970 году. Данный метод обнаружения границ использует приближение к производной. Это позволяет обнаруживать край в тех местах, где градиент самый высокий. Данный оператор состоит из двух матриц, размером 3×3. Вторая матрица отличается от первой только тем, что повернута на 90 градусов. </a:t>
            </a:r>
            <a:endParaRPr lang="ru-RU" cap="none" dirty="0">
              <a:solidFill>
                <a:schemeClr val="tx1"/>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543048" y="4296759"/>
            <a:ext cx="3000630" cy="307777"/>
          </a:xfrm>
          <a:prstGeom prst="rect">
            <a:avLst/>
          </a:prstGeom>
        </p:spPr>
        <p:txBody>
          <a:bodyPr wrap="none">
            <a:spAutoFit/>
          </a:bodyPr>
          <a:lstStyle/>
          <a:p>
            <a:r>
              <a:rPr lang="ru-RU" sz="1400" b="1" i="0" dirty="0" smtClean="0">
                <a:effectLst/>
                <a:latin typeface="Times New Roman" panose="02020603050405020304" pitchFamily="18" charset="0"/>
                <a:cs typeface="Times New Roman" panose="02020603050405020304" pitchFamily="18" charset="0"/>
              </a:rPr>
              <a:t>Рисунок 3.</a:t>
            </a:r>
            <a:r>
              <a:rPr lang="ru-RU" sz="1400" b="0" i="0" dirty="0" smtClean="0">
                <a:effectLst/>
                <a:latin typeface="Times New Roman" panose="02020603050405020304" pitchFamily="18" charset="0"/>
                <a:cs typeface="Times New Roman" panose="02020603050405020304" pitchFamily="18" charset="0"/>
              </a:rPr>
              <a:t> Маски оператора </a:t>
            </a:r>
            <a:r>
              <a:rPr lang="ru-RU" sz="1400" b="0" i="0" dirty="0" err="1" smtClean="0">
                <a:effectLst/>
                <a:latin typeface="Times New Roman" panose="02020603050405020304" pitchFamily="18" charset="0"/>
                <a:cs typeface="Times New Roman" panose="02020603050405020304" pitchFamily="18" charset="0"/>
              </a:rPr>
              <a:t>Собеля</a:t>
            </a:r>
            <a:endParaRPr lang="ru-RU" sz="1400"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5678754" y="5910383"/>
            <a:ext cx="5893536" cy="307777"/>
          </a:xfrm>
          <a:prstGeom prst="rect">
            <a:avLst/>
          </a:prstGeom>
        </p:spPr>
        <p:txBody>
          <a:bodyPr wrap="none">
            <a:spAutoFit/>
          </a:bodyPr>
          <a:lstStyle/>
          <a:p>
            <a:r>
              <a:rPr lang="ru-RU" sz="1400" b="1" i="0" dirty="0" smtClean="0">
                <a:effectLst/>
                <a:latin typeface="Times New Roman" panose="02020603050405020304" pitchFamily="18" charset="0"/>
                <a:cs typeface="Times New Roman" panose="02020603050405020304" pitchFamily="18" charset="0"/>
              </a:rPr>
              <a:t>Рисунок 4.</a:t>
            </a:r>
            <a:r>
              <a:rPr lang="ru-RU" sz="1400" b="0" i="0" dirty="0" smtClean="0">
                <a:effectLst/>
                <a:latin typeface="Times New Roman" panose="02020603050405020304" pitchFamily="18" charset="0"/>
                <a:cs typeface="Times New Roman" panose="02020603050405020304" pitchFamily="18" charset="0"/>
              </a:rPr>
              <a:t> </a:t>
            </a:r>
            <a:r>
              <a:rPr lang="ru-RU" sz="1400" dirty="0" smtClean="0">
                <a:latin typeface="Times New Roman" panose="02020603050405020304" pitchFamily="18" charset="0"/>
                <a:cs typeface="Times New Roman" panose="02020603050405020304" pitchFamily="18" charset="0"/>
              </a:rPr>
              <a:t>Оригинальное изображение и результат работы метода </a:t>
            </a:r>
            <a:r>
              <a:rPr lang="ru-RU" sz="1400" b="0" i="0" dirty="0" err="1" smtClean="0">
                <a:effectLst/>
                <a:latin typeface="Times New Roman" panose="02020603050405020304" pitchFamily="18" charset="0"/>
                <a:cs typeface="Times New Roman" panose="02020603050405020304" pitchFamily="18" charset="0"/>
              </a:rPr>
              <a:t>Собеля</a:t>
            </a:r>
            <a:endParaRPr lang="ru-RU" sz="1400"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stretch>
            <a:fillRect/>
          </a:stretch>
        </p:blipFill>
        <p:spPr>
          <a:xfrm>
            <a:off x="5265182" y="2816263"/>
            <a:ext cx="3303745" cy="2985999"/>
          </a:xfrm>
          <a:prstGeom prst="rect">
            <a:avLst/>
          </a:prstGeom>
        </p:spPr>
      </p:pic>
      <p:pic>
        <p:nvPicPr>
          <p:cNvPr id="6" name="Рисунок 5"/>
          <p:cNvPicPr>
            <a:picLocks noChangeAspect="1"/>
          </p:cNvPicPr>
          <p:nvPr/>
        </p:nvPicPr>
        <p:blipFill>
          <a:blip r:embed="rId3"/>
          <a:stretch>
            <a:fillRect/>
          </a:stretch>
        </p:blipFill>
        <p:spPr>
          <a:xfrm>
            <a:off x="8625522" y="2816263"/>
            <a:ext cx="3360759" cy="2985999"/>
          </a:xfrm>
          <a:prstGeom prst="rect">
            <a:avLst/>
          </a:prstGeom>
        </p:spPr>
      </p:pic>
      <p:graphicFrame>
        <p:nvGraphicFramePr>
          <p:cNvPr id="9" name="Таблица 8"/>
          <p:cNvGraphicFramePr>
            <a:graphicFrameLocks noGrp="1"/>
          </p:cNvGraphicFramePr>
          <p:nvPr>
            <p:extLst>
              <p:ext uri="{D42A27DB-BD31-4B8C-83A1-F6EECF244321}">
                <p14:modId xmlns:p14="http://schemas.microsoft.com/office/powerpoint/2010/main" val="3941654362"/>
              </p:ext>
            </p:extLst>
          </p:nvPr>
        </p:nvGraphicFramePr>
        <p:xfrm>
          <a:off x="1140821" y="2806865"/>
          <a:ext cx="1597620" cy="1097280"/>
        </p:xfrm>
        <a:graphic>
          <a:graphicData uri="http://schemas.openxmlformats.org/drawingml/2006/table">
            <a:tbl>
              <a:tblPr firstRow="1" bandRow="1">
                <a:tableStyleId>{2D5ABB26-0587-4C30-8999-92F81FD0307C}</a:tableStyleId>
              </a:tblPr>
              <a:tblGrid>
                <a:gridCol w="532540"/>
                <a:gridCol w="532540"/>
                <a:gridCol w="532540"/>
              </a:tblGrid>
              <a:tr h="306802">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6802">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6802">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Таблица 9"/>
          <p:cNvGraphicFramePr>
            <a:graphicFrameLocks noGrp="1"/>
          </p:cNvGraphicFramePr>
          <p:nvPr>
            <p:extLst>
              <p:ext uri="{D42A27DB-BD31-4B8C-83A1-F6EECF244321}">
                <p14:modId xmlns:p14="http://schemas.microsoft.com/office/powerpoint/2010/main" val="1788785003"/>
              </p:ext>
            </p:extLst>
          </p:nvPr>
        </p:nvGraphicFramePr>
        <p:xfrm>
          <a:off x="3127292" y="2806865"/>
          <a:ext cx="1655394" cy="1097280"/>
        </p:xfrm>
        <a:graphic>
          <a:graphicData uri="http://schemas.openxmlformats.org/drawingml/2006/table">
            <a:tbl>
              <a:tblPr firstRow="1" bandRow="1">
                <a:tableStyleId>{2D5ABB26-0587-4C30-8999-92F81FD0307C}</a:tableStyleId>
              </a:tblPr>
              <a:tblGrid>
                <a:gridCol w="551798"/>
                <a:gridCol w="551798"/>
                <a:gridCol w="551798"/>
              </a:tblGrid>
              <a:tr h="302946">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2946">
                <a:tc>
                  <a:txBody>
                    <a:bodyPr/>
                    <a:lstStyle/>
                    <a:p>
                      <a:pPr algn="ctr"/>
                      <a:r>
                        <a:rPr lang="ru-RU" dirty="0" smtClean="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2946">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Прямоугольник 10"/>
          <p:cNvSpPr/>
          <p:nvPr/>
        </p:nvSpPr>
        <p:spPr>
          <a:xfrm>
            <a:off x="2258823" y="3964382"/>
            <a:ext cx="479618" cy="369332"/>
          </a:xfrm>
          <a:prstGeom prst="rect">
            <a:avLst/>
          </a:prstGeom>
        </p:spPr>
        <p:txBody>
          <a:bodyPr wrap="none">
            <a:spAutoFit/>
          </a:bodyPr>
          <a:lstStyle/>
          <a:p>
            <a:r>
              <a:rPr lang="en-US" dirty="0" smtClean="0"/>
              <a:t>G</a:t>
            </a:r>
            <a:r>
              <a:rPr lang="en-US" baseline="-25000" dirty="0" smtClean="0"/>
              <a:t>X</a:t>
            </a:r>
            <a:endParaRPr lang="ru-RU" dirty="0"/>
          </a:p>
        </p:txBody>
      </p:sp>
      <p:sp>
        <p:nvSpPr>
          <p:cNvPr id="12" name="Прямоугольник 11"/>
          <p:cNvSpPr/>
          <p:nvPr/>
        </p:nvSpPr>
        <p:spPr>
          <a:xfrm>
            <a:off x="4304670" y="3915786"/>
            <a:ext cx="478016" cy="369332"/>
          </a:xfrm>
          <a:prstGeom prst="rect">
            <a:avLst/>
          </a:prstGeom>
        </p:spPr>
        <p:txBody>
          <a:bodyPr wrap="none">
            <a:spAutoFit/>
          </a:bodyPr>
          <a:lstStyle/>
          <a:p>
            <a:r>
              <a:rPr lang="en-US" dirty="0" smtClean="0"/>
              <a:t>G</a:t>
            </a:r>
            <a:r>
              <a:rPr lang="en-US" baseline="-25000" dirty="0"/>
              <a:t>Y</a:t>
            </a:r>
            <a:endParaRPr lang="ru-RU" dirty="0"/>
          </a:p>
        </p:txBody>
      </p:sp>
    </p:spTree>
    <p:extLst>
      <p:ext uri="{BB962C8B-B14F-4D97-AF65-F5344CB8AC3E}">
        <p14:creationId xmlns:p14="http://schemas.microsoft.com/office/powerpoint/2010/main" val="3151486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259271"/>
            <a:ext cx="10515600" cy="896166"/>
          </a:xfrm>
        </p:spPr>
        <p:txBody>
          <a:bodyPr>
            <a:normAutofit/>
          </a:bodyPr>
          <a:lstStyle/>
          <a:p>
            <a:r>
              <a:rPr lang="ru-RU" dirty="0" smtClean="0"/>
              <a:t>Оператор </a:t>
            </a:r>
            <a:r>
              <a:rPr lang="ru-RU" dirty="0" err="1" smtClean="0"/>
              <a:t>Превитта</a:t>
            </a:r>
            <a:endParaRPr lang="ru-RU" dirty="0"/>
          </a:p>
        </p:txBody>
      </p:sp>
      <p:sp>
        <p:nvSpPr>
          <p:cNvPr id="3" name="Текст 2"/>
          <p:cNvSpPr>
            <a:spLocks noGrp="1"/>
          </p:cNvSpPr>
          <p:nvPr>
            <p:ph type="body" idx="1"/>
          </p:nvPr>
        </p:nvSpPr>
        <p:spPr>
          <a:xfrm>
            <a:off x="831850" y="1483938"/>
            <a:ext cx="10515600" cy="1067674"/>
          </a:xfrm>
        </p:spPr>
        <p:txBody>
          <a:bodyPr>
            <a:noAutofit/>
          </a:bodyPr>
          <a:lstStyle/>
          <a:p>
            <a:pPr indent="457200"/>
            <a:r>
              <a:rPr lang="ru-RU" cap="none" dirty="0">
                <a:solidFill>
                  <a:schemeClr val="tx1"/>
                </a:solidFill>
                <a:latin typeface="Times New Roman" panose="02020603050405020304" pitchFamily="18" charset="0"/>
                <a:cs typeface="Times New Roman" panose="02020603050405020304" pitchFamily="18" charset="0"/>
              </a:rPr>
              <a:t>О</a:t>
            </a:r>
            <a:r>
              <a:rPr lang="ru-RU" cap="none" dirty="0" smtClean="0">
                <a:solidFill>
                  <a:schemeClr val="tx1"/>
                </a:solidFill>
                <a:latin typeface="Times New Roman" panose="02020603050405020304" pitchFamily="18" charset="0"/>
                <a:cs typeface="Times New Roman" panose="02020603050405020304" pitchFamily="18" charset="0"/>
              </a:rPr>
              <a:t>бнаружение границ данным оператором предложено </a:t>
            </a:r>
            <a:r>
              <a:rPr lang="ru-RU" cap="none" dirty="0" err="1" smtClean="0">
                <a:solidFill>
                  <a:schemeClr val="tx1"/>
                </a:solidFill>
                <a:latin typeface="Times New Roman" panose="02020603050405020304" pitchFamily="18" charset="0"/>
                <a:cs typeface="Times New Roman" panose="02020603050405020304" pitchFamily="18" charset="0"/>
              </a:rPr>
              <a:t>Превиттом</a:t>
            </a:r>
            <a:r>
              <a:rPr lang="ru-RU" cap="none" dirty="0" smtClean="0">
                <a:solidFill>
                  <a:schemeClr val="tx1"/>
                </a:solidFill>
                <a:latin typeface="Times New Roman" panose="02020603050405020304" pitchFamily="18" charset="0"/>
                <a:cs typeface="Times New Roman" panose="02020603050405020304" pitchFamily="18" charset="0"/>
              </a:rPr>
              <a:t> в 1970 году. Данный алгоритм базируется на использовании масок размером 3 на 3, которые учитывают 8 возможных направлений, но прямые направления дают наилучшие результаты. </a:t>
            </a:r>
            <a:endParaRPr lang="ru-RU" cap="none" dirty="0">
              <a:solidFill>
                <a:schemeClr val="tx1"/>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321349" y="4431251"/>
            <a:ext cx="3168688" cy="307777"/>
          </a:xfrm>
          <a:prstGeom prst="rect">
            <a:avLst/>
          </a:prstGeom>
        </p:spPr>
        <p:txBody>
          <a:bodyPr wrap="none">
            <a:spAutoFit/>
          </a:bodyPr>
          <a:lstStyle/>
          <a:p>
            <a:r>
              <a:rPr lang="ru-RU" sz="1400" b="1" dirty="0">
                <a:latin typeface="Times New Roman" panose="02020603050405020304" pitchFamily="18" charset="0"/>
                <a:cs typeface="Times New Roman" panose="02020603050405020304" pitchFamily="18" charset="0"/>
              </a:rPr>
              <a:t>Рисунок </a:t>
            </a:r>
            <a:r>
              <a:rPr lang="ru-RU" sz="1400" b="1" dirty="0" smtClean="0">
                <a:latin typeface="Times New Roman" panose="02020603050405020304" pitchFamily="18" charset="0"/>
                <a:cs typeface="Times New Roman" panose="02020603050405020304" pitchFamily="18" charset="0"/>
              </a:rPr>
              <a:t>5.</a:t>
            </a:r>
            <a:r>
              <a:rPr lang="ru-RU" sz="1400" dirty="0">
                <a:latin typeface="Times New Roman" panose="02020603050405020304" pitchFamily="18" charset="0"/>
                <a:cs typeface="Times New Roman" panose="02020603050405020304" pitchFamily="18" charset="0"/>
              </a:rPr>
              <a:t> Маски оператора </a:t>
            </a:r>
            <a:r>
              <a:rPr lang="ru-RU" sz="1400" dirty="0" err="1">
                <a:latin typeface="Times New Roman" panose="02020603050405020304" pitchFamily="18" charset="0"/>
                <a:cs typeface="Times New Roman" panose="02020603050405020304" pitchFamily="18" charset="0"/>
              </a:rPr>
              <a:t>Превитта</a:t>
            </a:r>
            <a:endParaRPr lang="ru-RU" sz="1400"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5639789" y="5804249"/>
            <a:ext cx="6106480" cy="307777"/>
          </a:xfrm>
          <a:prstGeom prst="rect">
            <a:avLst/>
          </a:prstGeom>
        </p:spPr>
        <p:txBody>
          <a:bodyPr wrap="none">
            <a:spAutoFit/>
          </a:bodyPr>
          <a:lstStyle/>
          <a:p>
            <a:r>
              <a:rPr lang="ru-RU" sz="1400" b="1" i="0" dirty="0" smtClean="0">
                <a:effectLst/>
                <a:latin typeface="Times New Roman" panose="02020603050405020304" pitchFamily="18" charset="0"/>
                <a:cs typeface="Times New Roman" panose="02020603050405020304" pitchFamily="18" charset="0"/>
              </a:rPr>
              <a:t>Рисунок 6.</a:t>
            </a:r>
            <a:r>
              <a:rPr lang="ru-RU" sz="1400" b="0" i="0" dirty="0" smtClean="0">
                <a:effectLst/>
                <a:latin typeface="Times New Roman" panose="02020603050405020304" pitchFamily="18" charset="0"/>
                <a:cs typeface="Times New Roman" panose="02020603050405020304" pitchFamily="18" charset="0"/>
              </a:rPr>
              <a:t> </a:t>
            </a:r>
            <a:r>
              <a:rPr lang="ru-RU" sz="1400" dirty="0" smtClean="0">
                <a:latin typeface="Times New Roman" panose="02020603050405020304" pitchFamily="18" charset="0"/>
                <a:cs typeface="Times New Roman" panose="02020603050405020304" pitchFamily="18" charset="0"/>
              </a:rPr>
              <a:t> Оригинальное изображение и результат работы метода </a:t>
            </a:r>
            <a:r>
              <a:rPr lang="ru-RU" sz="1400" dirty="0" err="1" smtClean="0">
                <a:latin typeface="Times New Roman" panose="02020603050405020304" pitchFamily="18" charset="0"/>
                <a:cs typeface="Times New Roman" panose="02020603050405020304" pitchFamily="18" charset="0"/>
              </a:rPr>
              <a:t>Превитта</a:t>
            </a:r>
            <a:endParaRPr lang="ru-RU" sz="1400"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stretch>
            <a:fillRect/>
          </a:stretch>
        </p:blipFill>
        <p:spPr>
          <a:xfrm>
            <a:off x="5358253" y="2758663"/>
            <a:ext cx="3095768" cy="2798025"/>
          </a:xfrm>
          <a:prstGeom prst="rect">
            <a:avLst/>
          </a:prstGeom>
        </p:spPr>
      </p:pic>
      <p:pic>
        <p:nvPicPr>
          <p:cNvPr id="6" name="Рисунок 5"/>
          <p:cNvPicPr>
            <a:picLocks noChangeAspect="1"/>
          </p:cNvPicPr>
          <p:nvPr/>
        </p:nvPicPr>
        <p:blipFill>
          <a:blip r:embed="rId3"/>
          <a:stretch>
            <a:fillRect/>
          </a:stretch>
        </p:blipFill>
        <p:spPr>
          <a:xfrm>
            <a:off x="8693029" y="2765320"/>
            <a:ext cx="3124502" cy="2825221"/>
          </a:xfrm>
          <a:prstGeom prst="rect">
            <a:avLst/>
          </a:prstGeom>
        </p:spPr>
      </p:pic>
      <p:graphicFrame>
        <p:nvGraphicFramePr>
          <p:cNvPr id="8" name="Таблица 7"/>
          <p:cNvGraphicFramePr>
            <a:graphicFrameLocks noGrp="1"/>
          </p:cNvGraphicFramePr>
          <p:nvPr>
            <p:extLst>
              <p:ext uri="{D42A27DB-BD31-4B8C-83A1-F6EECF244321}">
                <p14:modId xmlns:p14="http://schemas.microsoft.com/office/powerpoint/2010/main" val="2380841485"/>
              </p:ext>
            </p:extLst>
          </p:nvPr>
        </p:nvGraphicFramePr>
        <p:xfrm>
          <a:off x="947308" y="2765320"/>
          <a:ext cx="1496751" cy="1109136"/>
        </p:xfrm>
        <a:graphic>
          <a:graphicData uri="http://schemas.openxmlformats.org/drawingml/2006/table">
            <a:tbl>
              <a:tblPr firstRow="1" bandRow="1">
                <a:tableStyleId>{2D5ABB26-0587-4C30-8999-92F81FD0307C}</a:tableStyleId>
              </a:tblPr>
              <a:tblGrid>
                <a:gridCol w="498917"/>
                <a:gridCol w="498917"/>
                <a:gridCol w="498917"/>
              </a:tblGrid>
              <a:tr h="369712">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712">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712">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3009102494"/>
              </p:ext>
            </p:extLst>
          </p:nvPr>
        </p:nvGraphicFramePr>
        <p:xfrm>
          <a:off x="3018153" y="2765341"/>
          <a:ext cx="1650243" cy="1109115"/>
        </p:xfrm>
        <a:graphic>
          <a:graphicData uri="http://schemas.openxmlformats.org/drawingml/2006/table">
            <a:tbl>
              <a:tblPr firstRow="1" bandRow="1">
                <a:tableStyleId>{2D5ABB26-0587-4C30-8999-92F81FD0307C}</a:tableStyleId>
              </a:tblPr>
              <a:tblGrid>
                <a:gridCol w="550081"/>
                <a:gridCol w="550081"/>
                <a:gridCol w="550081"/>
              </a:tblGrid>
              <a:tr h="369059">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97">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059">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Прямоугольник 10"/>
          <p:cNvSpPr/>
          <p:nvPr/>
        </p:nvSpPr>
        <p:spPr>
          <a:xfrm>
            <a:off x="1964441" y="3947787"/>
            <a:ext cx="479618" cy="369332"/>
          </a:xfrm>
          <a:prstGeom prst="rect">
            <a:avLst/>
          </a:prstGeom>
        </p:spPr>
        <p:txBody>
          <a:bodyPr wrap="none">
            <a:spAutoFit/>
          </a:bodyPr>
          <a:lstStyle/>
          <a:p>
            <a:r>
              <a:rPr lang="en-US" dirty="0" smtClean="0"/>
              <a:t>G</a:t>
            </a:r>
            <a:r>
              <a:rPr lang="en-US" baseline="-25000" dirty="0" smtClean="0"/>
              <a:t>X</a:t>
            </a:r>
            <a:endParaRPr lang="ru-RU" dirty="0"/>
          </a:p>
        </p:txBody>
      </p:sp>
      <p:sp>
        <p:nvSpPr>
          <p:cNvPr id="12" name="Прямоугольник 11"/>
          <p:cNvSpPr/>
          <p:nvPr/>
        </p:nvSpPr>
        <p:spPr>
          <a:xfrm>
            <a:off x="4251029" y="3947787"/>
            <a:ext cx="478016" cy="369332"/>
          </a:xfrm>
          <a:prstGeom prst="rect">
            <a:avLst/>
          </a:prstGeom>
        </p:spPr>
        <p:txBody>
          <a:bodyPr wrap="none">
            <a:spAutoFit/>
          </a:bodyPr>
          <a:lstStyle/>
          <a:p>
            <a:r>
              <a:rPr lang="en-US" dirty="0" smtClean="0"/>
              <a:t>G</a:t>
            </a:r>
            <a:r>
              <a:rPr lang="en-US" baseline="-25000" dirty="0"/>
              <a:t>Y</a:t>
            </a:r>
            <a:endParaRPr lang="ru-RU" dirty="0"/>
          </a:p>
        </p:txBody>
      </p:sp>
    </p:spTree>
    <p:extLst>
      <p:ext uri="{BB962C8B-B14F-4D97-AF65-F5344CB8AC3E}">
        <p14:creationId xmlns:p14="http://schemas.microsoft.com/office/powerpoint/2010/main" val="2600038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256679"/>
            <a:ext cx="10515600" cy="840767"/>
          </a:xfrm>
        </p:spPr>
        <p:txBody>
          <a:bodyPr>
            <a:normAutofit/>
          </a:bodyPr>
          <a:lstStyle/>
          <a:p>
            <a:r>
              <a:rPr lang="ru-RU" dirty="0" smtClean="0"/>
              <a:t>Метод </a:t>
            </a:r>
            <a:r>
              <a:rPr lang="ru-RU" dirty="0" err="1"/>
              <a:t>Марра-Хильдрета</a:t>
            </a:r>
            <a:endParaRPr lang="ru-RU" dirty="0"/>
          </a:p>
        </p:txBody>
      </p:sp>
      <mc:AlternateContent xmlns:mc="http://schemas.openxmlformats.org/markup-compatibility/2006" xmlns:a14="http://schemas.microsoft.com/office/drawing/2010/main">
        <mc:Choice Requires="a14">
          <p:sp>
            <p:nvSpPr>
              <p:cNvPr id="3" name="Текст 2"/>
              <p:cNvSpPr>
                <a:spLocks noGrp="1"/>
              </p:cNvSpPr>
              <p:nvPr>
                <p:ph type="body" idx="1"/>
              </p:nvPr>
            </p:nvSpPr>
            <p:spPr>
              <a:xfrm>
                <a:off x="831850" y="1338109"/>
                <a:ext cx="10515600" cy="3040550"/>
              </a:xfrm>
            </p:spPr>
            <p:txBody>
              <a:bodyPr>
                <a:noAutofit/>
              </a:bodyPr>
              <a:lstStyle/>
              <a:p>
                <a:pPr indent="457200"/>
                <a:r>
                  <a:rPr lang="ru-RU" cap="none" dirty="0" smtClean="0">
                    <a:solidFill>
                      <a:schemeClr val="tx1"/>
                    </a:solidFill>
                    <a:latin typeface="Times New Roman" panose="02020603050405020304" pitchFamily="18" charset="0"/>
                    <a:cs typeface="Times New Roman" panose="02020603050405020304" pitchFamily="18" charset="0"/>
                  </a:rPr>
                  <a:t>Алгоритм выделения контуров </a:t>
                </a:r>
                <a:r>
                  <a:rPr lang="ru-RU" cap="none" dirty="0" err="1" smtClean="0">
                    <a:solidFill>
                      <a:schemeClr val="tx1"/>
                    </a:solidFill>
                    <a:latin typeface="Times New Roman" panose="02020603050405020304" pitchFamily="18" charset="0"/>
                    <a:cs typeface="Times New Roman" panose="02020603050405020304" pitchFamily="18" charset="0"/>
                  </a:rPr>
                  <a:t>Лаплассиан</a:t>
                </a:r>
                <a:r>
                  <a:rPr lang="ru-RU" cap="none" dirty="0" smtClean="0">
                    <a:solidFill>
                      <a:schemeClr val="tx1"/>
                    </a:solidFill>
                    <a:latin typeface="Times New Roman" panose="02020603050405020304" pitchFamily="18" charset="0"/>
                    <a:cs typeface="Times New Roman" panose="02020603050405020304" pitchFamily="18" charset="0"/>
                  </a:rPr>
                  <a:t> </a:t>
                </a:r>
                <a:r>
                  <a:rPr lang="ru-RU" cap="none" dirty="0" err="1">
                    <a:solidFill>
                      <a:schemeClr val="tx1"/>
                    </a:solidFill>
                    <a:latin typeface="Times New Roman" panose="02020603050405020304" pitchFamily="18" charset="0"/>
                    <a:cs typeface="Times New Roman" panose="02020603050405020304" pitchFamily="18" charset="0"/>
                  </a:rPr>
                  <a:t>Г</a:t>
                </a:r>
                <a:r>
                  <a:rPr lang="ru-RU" cap="none" dirty="0" err="1" smtClean="0">
                    <a:solidFill>
                      <a:schemeClr val="tx1"/>
                    </a:solidFill>
                    <a:latin typeface="Times New Roman" panose="02020603050405020304" pitchFamily="18" charset="0"/>
                    <a:cs typeface="Times New Roman" panose="02020603050405020304" pitchFamily="18" charset="0"/>
                  </a:rPr>
                  <a:t>ауссиана</a:t>
                </a:r>
                <a:r>
                  <a:rPr lang="ru-RU" cap="none" dirty="0" smtClean="0">
                    <a:solidFill>
                      <a:schemeClr val="tx1"/>
                    </a:solidFill>
                    <a:latin typeface="Times New Roman" panose="02020603050405020304" pitchFamily="18" charset="0"/>
                    <a:cs typeface="Times New Roman" panose="02020603050405020304" pitchFamily="18" charset="0"/>
                  </a:rPr>
                  <a:t> был предложен в 1982 году. Данный алгоритм является второй производной, определенной как:</a:t>
                </a:r>
                <a:endParaRPr lang="en-US" cap="none" dirty="0" smtClean="0">
                  <a:solidFill>
                    <a:schemeClr val="tx1"/>
                  </a:solidFill>
                  <a:latin typeface="Times New Roman" panose="02020603050405020304" pitchFamily="18" charset="0"/>
                  <a:cs typeface="Times New Roman" panose="02020603050405020304" pitchFamily="18" charset="0"/>
                </a:endParaRPr>
              </a:p>
              <a:p>
                <a:pPr algn="ctr"/>
                <a14:m>
                  <m:oMath xmlns:m="http://schemas.openxmlformats.org/officeDocument/2006/math">
                    <m:sSup>
                      <m:sSupPr>
                        <m:ctrlPr>
                          <a:rPr lang="en-US" sz="2900" i="1" smtClean="0">
                            <a:solidFill>
                              <a:schemeClr val="tx1"/>
                            </a:solidFill>
                            <a:latin typeface="Cambria Math" panose="02040503050406030204" pitchFamily="18" charset="0"/>
                            <a:ea typeface="Cambria Math" panose="02040503050406030204" pitchFamily="18" charset="0"/>
                          </a:rPr>
                        </m:ctrlPr>
                      </m:sSupPr>
                      <m:e>
                        <m:r>
                          <a:rPr lang="en-US" sz="2900" i="1" smtClean="0">
                            <a:solidFill>
                              <a:schemeClr val="tx1"/>
                            </a:solidFill>
                            <a:latin typeface="Cambria Math" panose="02040503050406030204" pitchFamily="18" charset="0"/>
                            <a:ea typeface="Cambria Math" panose="02040503050406030204" pitchFamily="18" charset="0"/>
                          </a:rPr>
                          <m:t>𝛻</m:t>
                        </m:r>
                      </m:e>
                      <m:sup>
                        <m:r>
                          <a:rPr lang="en-US" sz="2900" b="0" i="1" smtClean="0">
                            <a:solidFill>
                              <a:schemeClr val="tx1"/>
                            </a:solidFill>
                            <a:latin typeface="Cambria Math" panose="02040503050406030204" pitchFamily="18" charset="0"/>
                            <a:ea typeface="Cambria Math" panose="02040503050406030204" pitchFamily="18" charset="0"/>
                          </a:rPr>
                          <m:t>2</m:t>
                        </m:r>
                      </m:sup>
                    </m:sSup>
                    <m:r>
                      <a:rPr lang="en-US" sz="2900" b="0" i="1" smtClean="0">
                        <a:solidFill>
                          <a:schemeClr val="tx1"/>
                        </a:solidFill>
                        <a:latin typeface="Cambria Math" panose="02040503050406030204" pitchFamily="18" charset="0"/>
                        <a:ea typeface="Cambria Math" panose="02040503050406030204" pitchFamily="18" charset="0"/>
                      </a:rPr>
                      <m:t>𝑓</m:t>
                    </m:r>
                    <m:r>
                      <a:rPr lang="en-US" sz="2900" b="0" i="1" smtClean="0">
                        <a:solidFill>
                          <a:schemeClr val="tx1"/>
                        </a:solidFill>
                        <a:latin typeface="Cambria Math" panose="02040503050406030204" pitchFamily="18" charset="0"/>
                        <a:ea typeface="Cambria Math" panose="02040503050406030204" pitchFamily="18" charset="0"/>
                      </a:rPr>
                      <m:t>=</m:t>
                    </m:r>
                    <m:f>
                      <m:fPr>
                        <m:ctrlPr>
                          <a:rPr lang="en-US" sz="2900" b="0" i="1" smtClean="0">
                            <a:solidFill>
                              <a:schemeClr val="tx1"/>
                            </a:solidFill>
                            <a:latin typeface="Cambria Math" panose="02040503050406030204" pitchFamily="18" charset="0"/>
                            <a:ea typeface="Cambria Math" panose="02040503050406030204" pitchFamily="18" charset="0"/>
                          </a:rPr>
                        </m:ctrlPr>
                      </m:fPr>
                      <m:num>
                        <m:sSup>
                          <m:sSupPr>
                            <m:ctrlPr>
                              <a:rPr lang="en-US" sz="2900" b="0" i="1" smtClean="0">
                                <a:solidFill>
                                  <a:schemeClr val="tx1"/>
                                </a:solidFill>
                                <a:latin typeface="Cambria Math" panose="02040503050406030204" pitchFamily="18" charset="0"/>
                                <a:ea typeface="Cambria Math" panose="02040503050406030204" pitchFamily="18" charset="0"/>
                              </a:rPr>
                            </m:ctrlPr>
                          </m:sSupPr>
                          <m:e>
                            <m:r>
                              <a:rPr lang="en-US" sz="2900" b="0" i="1" smtClean="0">
                                <a:solidFill>
                                  <a:schemeClr val="tx1"/>
                                </a:solidFill>
                                <a:latin typeface="Cambria Math" panose="02040503050406030204" pitchFamily="18" charset="0"/>
                                <a:ea typeface="Cambria Math" panose="02040503050406030204" pitchFamily="18" charset="0"/>
                              </a:rPr>
                              <m:t>𝜕</m:t>
                            </m:r>
                          </m:e>
                          <m:sup>
                            <m:r>
                              <a:rPr lang="en-US" sz="2900" b="0" i="1" smtClean="0">
                                <a:solidFill>
                                  <a:schemeClr val="tx1"/>
                                </a:solidFill>
                                <a:latin typeface="Cambria Math" panose="02040503050406030204" pitchFamily="18" charset="0"/>
                                <a:ea typeface="Cambria Math" panose="02040503050406030204" pitchFamily="18" charset="0"/>
                              </a:rPr>
                              <m:t>2</m:t>
                            </m:r>
                          </m:sup>
                        </m:sSup>
                        <m:r>
                          <a:rPr lang="en-US" sz="2900" b="0" i="1" smtClean="0">
                            <a:solidFill>
                              <a:schemeClr val="tx1"/>
                            </a:solidFill>
                            <a:latin typeface="Cambria Math" panose="02040503050406030204" pitchFamily="18" charset="0"/>
                            <a:ea typeface="Cambria Math" panose="02040503050406030204" pitchFamily="18" charset="0"/>
                          </a:rPr>
                          <m:t>𝑓</m:t>
                        </m:r>
                      </m:num>
                      <m:den>
                        <m:sSup>
                          <m:sSupPr>
                            <m:ctrlPr>
                              <a:rPr lang="en-US" sz="2900" b="0" i="1" smtClean="0">
                                <a:solidFill>
                                  <a:schemeClr val="tx1"/>
                                </a:solidFill>
                                <a:latin typeface="Cambria Math" panose="02040503050406030204" pitchFamily="18" charset="0"/>
                                <a:ea typeface="Cambria Math" panose="02040503050406030204" pitchFamily="18" charset="0"/>
                              </a:rPr>
                            </m:ctrlPr>
                          </m:sSupPr>
                          <m:e>
                            <m:r>
                              <a:rPr lang="en-US" sz="2900" b="0" i="1" smtClean="0">
                                <a:solidFill>
                                  <a:schemeClr val="tx1"/>
                                </a:solidFill>
                                <a:latin typeface="Cambria Math" panose="02040503050406030204" pitchFamily="18" charset="0"/>
                                <a:ea typeface="Cambria Math" panose="02040503050406030204" pitchFamily="18" charset="0"/>
                              </a:rPr>
                              <m:t>𝜕</m:t>
                            </m:r>
                            <m:r>
                              <a:rPr lang="en-US" sz="2900" b="0" i="1" smtClean="0">
                                <a:solidFill>
                                  <a:schemeClr val="tx1"/>
                                </a:solidFill>
                                <a:latin typeface="Cambria Math" panose="02040503050406030204" pitchFamily="18" charset="0"/>
                                <a:ea typeface="Cambria Math" panose="02040503050406030204" pitchFamily="18" charset="0"/>
                              </a:rPr>
                              <m:t>𝑥</m:t>
                            </m:r>
                          </m:e>
                          <m:sup>
                            <m:r>
                              <a:rPr lang="en-US" sz="2900" b="0" i="1" smtClean="0">
                                <a:solidFill>
                                  <a:schemeClr val="tx1"/>
                                </a:solidFill>
                                <a:latin typeface="Cambria Math" panose="02040503050406030204" pitchFamily="18" charset="0"/>
                                <a:ea typeface="Cambria Math" panose="02040503050406030204" pitchFamily="18" charset="0"/>
                              </a:rPr>
                              <m:t>2</m:t>
                            </m:r>
                          </m:sup>
                        </m:sSup>
                      </m:den>
                    </m:f>
                  </m:oMath>
                </a14:m>
                <a:r>
                  <a:rPr lang="en-US" sz="2900" dirty="0" smtClean="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US" sz="2900" b="0" i="1" smtClean="0">
                            <a:solidFill>
                              <a:schemeClr val="tx1"/>
                            </a:solidFill>
                            <a:latin typeface="Cambria Math" panose="02040503050406030204" pitchFamily="18" charset="0"/>
                            <a:ea typeface="Cambria Math" panose="02040503050406030204" pitchFamily="18" charset="0"/>
                          </a:rPr>
                        </m:ctrlPr>
                      </m:fPr>
                      <m:num>
                        <m:sSup>
                          <m:sSupPr>
                            <m:ctrlPr>
                              <a:rPr lang="en-US" sz="2900" b="0" i="1" smtClean="0">
                                <a:solidFill>
                                  <a:schemeClr val="tx1"/>
                                </a:solidFill>
                                <a:latin typeface="Cambria Math" panose="02040503050406030204" pitchFamily="18" charset="0"/>
                                <a:ea typeface="Cambria Math" panose="02040503050406030204" pitchFamily="18" charset="0"/>
                              </a:rPr>
                            </m:ctrlPr>
                          </m:sSupPr>
                          <m:e>
                            <m:r>
                              <a:rPr lang="en-US" sz="2900" b="0" i="1" smtClean="0">
                                <a:solidFill>
                                  <a:schemeClr val="tx1"/>
                                </a:solidFill>
                                <a:latin typeface="Cambria Math" panose="02040503050406030204" pitchFamily="18" charset="0"/>
                                <a:ea typeface="Cambria Math" panose="02040503050406030204" pitchFamily="18" charset="0"/>
                              </a:rPr>
                              <m:t>𝜕</m:t>
                            </m:r>
                          </m:e>
                          <m:sup>
                            <m:r>
                              <a:rPr lang="en-US" sz="2900" b="0" i="1" smtClean="0">
                                <a:solidFill>
                                  <a:schemeClr val="tx1"/>
                                </a:solidFill>
                                <a:latin typeface="Cambria Math" panose="02040503050406030204" pitchFamily="18" charset="0"/>
                                <a:ea typeface="Cambria Math" panose="02040503050406030204" pitchFamily="18" charset="0"/>
                              </a:rPr>
                              <m:t>2</m:t>
                            </m:r>
                          </m:sup>
                        </m:sSup>
                        <m:r>
                          <a:rPr lang="en-US" sz="2900" b="0" i="1" smtClean="0">
                            <a:solidFill>
                              <a:schemeClr val="tx1"/>
                            </a:solidFill>
                            <a:latin typeface="Cambria Math" panose="02040503050406030204" pitchFamily="18" charset="0"/>
                            <a:ea typeface="Cambria Math" panose="02040503050406030204" pitchFamily="18" charset="0"/>
                          </a:rPr>
                          <m:t>𝑓</m:t>
                        </m:r>
                      </m:num>
                      <m:den>
                        <m:sSup>
                          <m:sSupPr>
                            <m:ctrlPr>
                              <a:rPr lang="en-US" sz="2900" b="0" i="1" smtClean="0">
                                <a:solidFill>
                                  <a:schemeClr val="tx1"/>
                                </a:solidFill>
                                <a:latin typeface="Cambria Math" panose="02040503050406030204" pitchFamily="18" charset="0"/>
                                <a:ea typeface="Cambria Math" panose="02040503050406030204" pitchFamily="18" charset="0"/>
                              </a:rPr>
                            </m:ctrlPr>
                          </m:sSupPr>
                          <m:e>
                            <m:r>
                              <a:rPr lang="en-US" sz="2900" b="0" i="1" smtClean="0">
                                <a:solidFill>
                                  <a:schemeClr val="tx1"/>
                                </a:solidFill>
                                <a:latin typeface="Cambria Math" panose="02040503050406030204" pitchFamily="18" charset="0"/>
                                <a:ea typeface="Cambria Math" panose="02040503050406030204" pitchFamily="18" charset="0"/>
                              </a:rPr>
                              <m:t>𝜕</m:t>
                            </m:r>
                            <m:r>
                              <a:rPr lang="en-US" sz="2900" b="0" i="1" smtClean="0">
                                <a:solidFill>
                                  <a:schemeClr val="tx1"/>
                                </a:solidFill>
                                <a:latin typeface="Cambria Math" panose="02040503050406030204" pitchFamily="18" charset="0"/>
                                <a:ea typeface="Cambria Math" panose="02040503050406030204" pitchFamily="18" charset="0"/>
                              </a:rPr>
                              <m:t>𝑦</m:t>
                            </m:r>
                          </m:e>
                          <m:sup>
                            <m:r>
                              <a:rPr lang="en-US" sz="2900" b="0" i="1" smtClean="0">
                                <a:solidFill>
                                  <a:schemeClr val="tx1"/>
                                </a:solidFill>
                                <a:latin typeface="Cambria Math" panose="02040503050406030204" pitchFamily="18" charset="0"/>
                                <a:ea typeface="Cambria Math" panose="02040503050406030204" pitchFamily="18" charset="0"/>
                              </a:rPr>
                              <m:t>2</m:t>
                            </m:r>
                          </m:sup>
                        </m:sSup>
                      </m:den>
                    </m:f>
                  </m:oMath>
                </a14:m>
                <a:endParaRPr lang="ru-RU" sz="2900" dirty="0" smtClean="0">
                  <a:solidFill>
                    <a:schemeClr val="tx1"/>
                  </a:solidFill>
                  <a:latin typeface="Times New Roman" panose="02020603050405020304" pitchFamily="18" charset="0"/>
                  <a:cs typeface="Times New Roman" panose="02020603050405020304" pitchFamily="18" charset="0"/>
                </a:endParaRPr>
              </a:p>
              <a:p>
                <a:r>
                  <a:rPr lang="ru-RU" cap="none" dirty="0">
                    <a:solidFill>
                      <a:schemeClr val="tx1"/>
                    </a:solidFill>
                    <a:latin typeface="Times New Roman" panose="02020603050405020304" pitchFamily="18" charset="0"/>
                    <a:cs typeface="Times New Roman" panose="02020603050405020304" pitchFamily="18" charset="0"/>
                  </a:rPr>
                  <a:t>О</a:t>
                </a:r>
                <a:r>
                  <a:rPr lang="ru-RU" cap="none" dirty="0" smtClean="0">
                    <a:solidFill>
                      <a:schemeClr val="tx1"/>
                    </a:solidFill>
                    <a:latin typeface="Times New Roman" panose="02020603050405020304" pitchFamily="18" charset="0"/>
                    <a:cs typeface="Times New Roman" panose="02020603050405020304" pitchFamily="18" charset="0"/>
                  </a:rPr>
                  <a:t>н осуществляется в два шага. На первом шаге он сглаживает изображение, а затем вычисляет функцию </a:t>
                </a:r>
                <a:r>
                  <a:rPr lang="ru-RU" cap="none" dirty="0" err="1">
                    <a:solidFill>
                      <a:schemeClr val="tx1"/>
                    </a:solidFill>
                    <a:latin typeface="Times New Roman" panose="02020603050405020304" pitchFamily="18" charset="0"/>
                    <a:cs typeface="Times New Roman" panose="02020603050405020304" pitchFamily="18" charset="0"/>
                  </a:rPr>
                  <a:t>Л</a:t>
                </a:r>
                <a:r>
                  <a:rPr lang="ru-RU" cap="none" dirty="0" err="1" smtClean="0">
                    <a:solidFill>
                      <a:schemeClr val="tx1"/>
                    </a:solidFill>
                    <a:latin typeface="Times New Roman" panose="02020603050405020304" pitchFamily="18" charset="0"/>
                    <a:cs typeface="Times New Roman" panose="02020603050405020304" pitchFamily="18" charset="0"/>
                  </a:rPr>
                  <a:t>апласса</a:t>
                </a:r>
                <a:r>
                  <a:rPr lang="ru-RU" cap="none" dirty="0" smtClean="0">
                    <a:solidFill>
                      <a:schemeClr val="tx1"/>
                    </a:solidFill>
                    <a:latin typeface="Times New Roman" panose="02020603050405020304" pitchFamily="18" charset="0"/>
                    <a:cs typeface="Times New Roman" panose="02020603050405020304" pitchFamily="18" charset="0"/>
                  </a:rPr>
                  <a:t>, что приводит к образованию двойных контуров. Определение контуров сводится к нахождению нулей на пересечении двойных границ. Компьютерная реализация функции </a:t>
                </a:r>
                <a:r>
                  <a:rPr lang="ru-RU" cap="none" dirty="0" err="1">
                    <a:solidFill>
                      <a:schemeClr val="tx1"/>
                    </a:solidFill>
                    <a:latin typeface="Times New Roman" panose="02020603050405020304" pitchFamily="18" charset="0"/>
                    <a:cs typeface="Times New Roman" panose="02020603050405020304" pitchFamily="18" charset="0"/>
                  </a:rPr>
                  <a:t>Л</a:t>
                </a:r>
                <a:r>
                  <a:rPr lang="ru-RU" cap="none" dirty="0" err="1" smtClean="0">
                    <a:solidFill>
                      <a:schemeClr val="tx1"/>
                    </a:solidFill>
                    <a:latin typeface="Times New Roman" panose="02020603050405020304" pitchFamily="18" charset="0"/>
                    <a:cs typeface="Times New Roman" panose="02020603050405020304" pitchFamily="18" charset="0"/>
                  </a:rPr>
                  <a:t>апласса</a:t>
                </a:r>
                <a:r>
                  <a:rPr lang="ru-RU" cap="none" dirty="0" smtClean="0">
                    <a:solidFill>
                      <a:schemeClr val="tx1"/>
                    </a:solidFill>
                    <a:latin typeface="Times New Roman" panose="02020603050405020304" pitchFamily="18" charset="0"/>
                    <a:cs typeface="Times New Roman" panose="02020603050405020304" pitchFamily="18" charset="0"/>
                  </a:rPr>
                  <a:t> обычно осуществляется через следующую маску:</a:t>
                </a:r>
                <a:endParaRPr lang="en-US" cap="none" dirty="0" smtClean="0">
                  <a:solidFill>
                    <a:schemeClr val="tx1"/>
                  </a:solidFill>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a:p>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xfrm>
                <a:off x="831850" y="1338109"/>
                <a:ext cx="10515600" cy="3040550"/>
              </a:xfrm>
              <a:blipFill rotWithShape="0">
                <a:blip r:embed="rId2"/>
                <a:stretch>
                  <a:fillRect l="-580" t="-1205" r="-1101"/>
                </a:stretch>
              </a:blipFill>
            </p:spPr>
            <p:txBody>
              <a:bodyPr/>
              <a:lstStyle/>
              <a:p>
                <a:r>
                  <a:rPr lang="ru-RU">
                    <a:noFill/>
                  </a:rPr>
                  <a:t> </a:t>
                </a:r>
              </a:p>
            </p:txBody>
          </p:sp>
        </mc:Fallback>
      </mc:AlternateContent>
      <p:graphicFrame>
        <p:nvGraphicFramePr>
          <p:cNvPr id="6" name="Таблица 5"/>
          <p:cNvGraphicFramePr>
            <a:graphicFrameLocks noGrp="1"/>
          </p:cNvGraphicFramePr>
          <p:nvPr/>
        </p:nvGraphicFramePr>
        <p:xfrm>
          <a:off x="949234" y="4467540"/>
          <a:ext cx="1889760" cy="1144332"/>
        </p:xfrm>
        <a:graphic>
          <a:graphicData uri="http://schemas.openxmlformats.org/drawingml/2006/table">
            <a:tbl>
              <a:tblPr firstRow="1" bandRow="1">
                <a:tableStyleId>{2D5ABB26-0587-4C30-8999-92F81FD0307C}</a:tableStyleId>
              </a:tblPr>
              <a:tblGrid>
                <a:gridCol w="629920"/>
                <a:gridCol w="629920"/>
                <a:gridCol w="629920"/>
              </a:tblGrid>
              <a:tr h="381444">
                <a:tc>
                  <a:txBody>
                    <a:bodyPr/>
                    <a:lstStyle/>
                    <a:p>
                      <a:pPr algn="ctr"/>
                      <a:r>
                        <a:rPr lang="en-US"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444">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444">
                <a:tc>
                  <a:txBody>
                    <a:bodyPr/>
                    <a:lstStyle/>
                    <a:p>
                      <a:pPr algn="ctr"/>
                      <a:r>
                        <a:rPr lang="en-US"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Таблица 7"/>
          <p:cNvGraphicFramePr>
            <a:graphicFrameLocks noGrp="1"/>
          </p:cNvGraphicFramePr>
          <p:nvPr/>
        </p:nvGraphicFramePr>
        <p:xfrm>
          <a:off x="3193276" y="4499352"/>
          <a:ext cx="1735776" cy="1112520"/>
        </p:xfrm>
        <a:graphic>
          <a:graphicData uri="http://schemas.openxmlformats.org/drawingml/2006/table">
            <a:tbl>
              <a:tblPr firstRow="1" bandRow="1">
                <a:tableStyleId>{2D5ABB26-0587-4C30-8999-92F81FD0307C}</a:tableStyleId>
              </a:tblPr>
              <a:tblGrid>
                <a:gridCol w="578592"/>
                <a:gridCol w="578592"/>
                <a:gridCol w="578592"/>
              </a:tblGrid>
              <a:tr h="370840">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Рисунок 10"/>
          <p:cNvPicPr>
            <a:picLocks noChangeAspect="1"/>
          </p:cNvPicPr>
          <p:nvPr/>
        </p:nvPicPr>
        <p:blipFill>
          <a:blip r:embed="rId3"/>
          <a:stretch>
            <a:fillRect/>
          </a:stretch>
        </p:blipFill>
        <p:spPr>
          <a:xfrm>
            <a:off x="6089650" y="4301767"/>
            <a:ext cx="2307100" cy="2085209"/>
          </a:xfrm>
          <a:prstGeom prst="rect">
            <a:avLst/>
          </a:prstGeom>
        </p:spPr>
      </p:pic>
      <p:pic>
        <p:nvPicPr>
          <p:cNvPr id="9" name="Рисунок 8"/>
          <p:cNvPicPr>
            <a:picLocks noChangeAspect="1"/>
          </p:cNvPicPr>
          <p:nvPr/>
        </p:nvPicPr>
        <p:blipFill>
          <a:blip r:embed="rId4"/>
          <a:stretch>
            <a:fillRect/>
          </a:stretch>
        </p:blipFill>
        <p:spPr>
          <a:xfrm>
            <a:off x="8937314" y="4209365"/>
            <a:ext cx="2410136" cy="2270012"/>
          </a:xfrm>
          <a:prstGeom prst="rect">
            <a:avLst/>
          </a:prstGeom>
        </p:spPr>
      </p:pic>
      <p:sp>
        <p:nvSpPr>
          <p:cNvPr id="12" name="Прямоугольник 11"/>
          <p:cNvSpPr/>
          <p:nvPr/>
        </p:nvSpPr>
        <p:spPr>
          <a:xfrm>
            <a:off x="1298087" y="6056994"/>
            <a:ext cx="3586495" cy="307777"/>
          </a:xfrm>
          <a:prstGeom prst="rect">
            <a:avLst/>
          </a:prstGeom>
        </p:spPr>
        <p:txBody>
          <a:bodyPr wrap="none">
            <a:spAutoFit/>
          </a:bodyPr>
          <a:lstStyle/>
          <a:p>
            <a:r>
              <a:rPr lang="ru-RU" sz="1400" b="1" dirty="0" smtClean="0">
                <a:latin typeface="Times New Roman" panose="02020603050405020304" pitchFamily="18" charset="0"/>
                <a:cs typeface="Times New Roman" panose="02020603050405020304" pitchFamily="18" charset="0"/>
              </a:rPr>
              <a:t>Рисунок 7.</a:t>
            </a:r>
            <a:r>
              <a:rPr lang="ru-RU" sz="1400" dirty="0" smtClean="0">
                <a:latin typeface="Times New Roman" panose="02020603050405020304" pitchFamily="18" charset="0"/>
                <a:cs typeface="Times New Roman" panose="02020603050405020304" pitchFamily="18" charset="0"/>
              </a:rPr>
              <a:t> Маски метода </a:t>
            </a:r>
            <a:r>
              <a:rPr lang="ru-RU" sz="1400" dirty="0" err="1" smtClean="0">
                <a:latin typeface="Times New Roman" panose="02020603050405020304" pitchFamily="18" charset="0"/>
                <a:cs typeface="Times New Roman" panose="02020603050405020304" pitchFamily="18" charset="0"/>
              </a:rPr>
              <a:t>Марра-Хильдрета</a:t>
            </a:r>
            <a:endParaRPr lang="ru-RU" sz="1400" dirty="0">
              <a:latin typeface="Times New Roman" panose="02020603050405020304" pitchFamily="18" charset="0"/>
              <a:cs typeface="Times New Roman" panose="02020603050405020304" pitchFamily="18" charset="0"/>
            </a:endParaRPr>
          </a:p>
        </p:txBody>
      </p:sp>
      <p:sp>
        <p:nvSpPr>
          <p:cNvPr id="13" name="Прямоугольник 12"/>
          <p:cNvSpPr/>
          <p:nvPr/>
        </p:nvSpPr>
        <p:spPr>
          <a:xfrm>
            <a:off x="5426686" y="6420089"/>
            <a:ext cx="6765314" cy="307777"/>
          </a:xfrm>
          <a:prstGeom prst="rect">
            <a:avLst/>
          </a:prstGeom>
        </p:spPr>
        <p:txBody>
          <a:bodyPr wrap="none">
            <a:spAutoFit/>
          </a:bodyPr>
          <a:lstStyle/>
          <a:p>
            <a:r>
              <a:rPr lang="ru-RU" sz="1400" b="1" dirty="0" smtClean="0">
                <a:latin typeface="Times New Roman" panose="02020603050405020304" pitchFamily="18" charset="0"/>
                <a:cs typeface="Times New Roman" panose="02020603050405020304" pitchFamily="18" charset="0"/>
              </a:rPr>
              <a:t>Рисунок 8.</a:t>
            </a:r>
            <a:r>
              <a:rPr lang="ru-RU" sz="1400" dirty="0" smtClean="0">
                <a:latin typeface="Times New Roman" panose="02020603050405020304" pitchFamily="18" charset="0"/>
                <a:cs typeface="Times New Roman" panose="02020603050405020304" pitchFamily="18" charset="0"/>
              </a:rPr>
              <a:t>  Оригинальное изображение и результат работы метода </a:t>
            </a:r>
            <a:r>
              <a:rPr lang="ru-RU" sz="1400" dirty="0" err="1" smtClean="0">
                <a:latin typeface="Times New Roman" panose="02020603050405020304" pitchFamily="18" charset="0"/>
                <a:cs typeface="Times New Roman" panose="02020603050405020304" pitchFamily="18" charset="0"/>
              </a:rPr>
              <a:t>Марра-Хильдрета</a:t>
            </a:r>
            <a:endParaRPr lang="ru-RU" sz="1400" dirty="0">
              <a:latin typeface="Times New Roman" panose="02020603050405020304" pitchFamily="18" charset="0"/>
              <a:cs typeface="Times New Roman" panose="02020603050405020304" pitchFamily="18" charset="0"/>
            </a:endParaRPr>
          </a:p>
        </p:txBody>
      </p:sp>
      <p:sp>
        <p:nvSpPr>
          <p:cNvPr id="14" name="Прямоугольник 13"/>
          <p:cNvSpPr/>
          <p:nvPr/>
        </p:nvSpPr>
        <p:spPr>
          <a:xfrm>
            <a:off x="2443376" y="5629622"/>
            <a:ext cx="479618" cy="369332"/>
          </a:xfrm>
          <a:prstGeom prst="rect">
            <a:avLst/>
          </a:prstGeom>
        </p:spPr>
        <p:txBody>
          <a:bodyPr wrap="none">
            <a:spAutoFit/>
          </a:bodyPr>
          <a:lstStyle/>
          <a:p>
            <a:r>
              <a:rPr lang="en-US" dirty="0" smtClean="0"/>
              <a:t>G</a:t>
            </a:r>
            <a:r>
              <a:rPr lang="en-US" baseline="-25000" dirty="0" smtClean="0"/>
              <a:t>X</a:t>
            </a:r>
            <a:endParaRPr lang="ru-RU" dirty="0"/>
          </a:p>
        </p:txBody>
      </p:sp>
      <p:sp>
        <p:nvSpPr>
          <p:cNvPr id="15" name="Прямоугольник 14"/>
          <p:cNvSpPr/>
          <p:nvPr/>
        </p:nvSpPr>
        <p:spPr>
          <a:xfrm>
            <a:off x="4523780" y="5669912"/>
            <a:ext cx="478016" cy="369332"/>
          </a:xfrm>
          <a:prstGeom prst="rect">
            <a:avLst/>
          </a:prstGeom>
        </p:spPr>
        <p:txBody>
          <a:bodyPr wrap="none">
            <a:spAutoFit/>
          </a:bodyPr>
          <a:lstStyle/>
          <a:p>
            <a:r>
              <a:rPr lang="en-US" dirty="0" smtClean="0"/>
              <a:t>G</a:t>
            </a:r>
            <a:r>
              <a:rPr lang="en-US" baseline="-25000" dirty="0"/>
              <a:t>Y</a:t>
            </a:r>
            <a:endParaRPr lang="ru-RU" dirty="0"/>
          </a:p>
        </p:txBody>
      </p:sp>
    </p:spTree>
    <p:extLst>
      <p:ext uri="{BB962C8B-B14F-4D97-AF65-F5344CB8AC3E}">
        <p14:creationId xmlns:p14="http://schemas.microsoft.com/office/powerpoint/2010/main" val="2176989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211865"/>
            <a:ext cx="10515600" cy="920250"/>
          </a:xfrm>
        </p:spPr>
        <p:txBody>
          <a:bodyPr/>
          <a:lstStyle/>
          <a:p>
            <a:r>
              <a:rPr lang="ru-RU" dirty="0" smtClean="0"/>
              <a:t>Метод </a:t>
            </a:r>
            <a:r>
              <a:rPr lang="ru-RU" dirty="0" err="1" smtClean="0"/>
              <a:t>Канни</a:t>
            </a:r>
            <a:endParaRPr lang="ru-RU" dirty="0"/>
          </a:p>
        </p:txBody>
      </p:sp>
      <mc:AlternateContent xmlns:mc="http://schemas.openxmlformats.org/markup-compatibility/2006" xmlns:a14="http://schemas.microsoft.com/office/drawing/2010/main">
        <mc:Choice Requires="a14">
          <p:sp>
            <p:nvSpPr>
              <p:cNvPr id="3" name="Текст 2"/>
              <p:cNvSpPr>
                <a:spLocks noGrp="1"/>
              </p:cNvSpPr>
              <p:nvPr>
                <p:ph type="body" idx="1"/>
              </p:nvPr>
            </p:nvSpPr>
            <p:spPr>
              <a:xfrm>
                <a:off x="831850" y="1132115"/>
                <a:ext cx="10515600" cy="3152458"/>
              </a:xfrm>
            </p:spPr>
            <p:txBody>
              <a:bodyPr>
                <a:noAutofit/>
              </a:bodyPr>
              <a:lstStyle/>
              <a:p>
                <a:r>
                  <a:rPr lang="ru-RU" sz="1800" cap="none" dirty="0" smtClean="0">
                    <a:solidFill>
                      <a:schemeClr val="tx1"/>
                    </a:solidFill>
                    <a:latin typeface="Times New Roman" panose="02020603050405020304" pitchFamily="18" charset="0"/>
                    <a:cs typeface="Times New Roman" panose="02020603050405020304" pitchFamily="18" charset="0"/>
                  </a:rPr>
                  <a:t>Метод </a:t>
                </a:r>
                <a:r>
                  <a:rPr lang="ru-RU" sz="1800" cap="none" dirty="0" err="1">
                    <a:solidFill>
                      <a:schemeClr val="tx1"/>
                    </a:solidFill>
                    <a:latin typeface="Times New Roman" panose="02020603050405020304" pitchFamily="18" charset="0"/>
                    <a:cs typeface="Times New Roman" panose="02020603050405020304" pitchFamily="18" charset="0"/>
                  </a:rPr>
                  <a:t>К</a:t>
                </a:r>
                <a:r>
                  <a:rPr lang="ru-RU" sz="1800" cap="none" dirty="0" err="1" smtClean="0">
                    <a:solidFill>
                      <a:schemeClr val="tx1"/>
                    </a:solidFill>
                    <a:latin typeface="Times New Roman" panose="02020603050405020304" pitchFamily="18" charset="0"/>
                    <a:cs typeface="Times New Roman" panose="02020603050405020304" pitchFamily="18" charset="0"/>
                  </a:rPr>
                  <a:t>анни</a:t>
                </a:r>
                <a:r>
                  <a:rPr lang="ru-RU" sz="1800" cap="none" dirty="0" smtClean="0">
                    <a:solidFill>
                      <a:schemeClr val="tx1"/>
                    </a:solidFill>
                    <a:latin typeface="Times New Roman" panose="02020603050405020304" pitchFamily="18" charset="0"/>
                    <a:cs typeface="Times New Roman" panose="02020603050405020304" pitchFamily="18" charset="0"/>
                  </a:rPr>
                  <a:t> был предложен </a:t>
                </a:r>
                <a:r>
                  <a:rPr lang="ru-RU" sz="1800" cap="none" dirty="0">
                    <a:solidFill>
                      <a:schemeClr val="tx1"/>
                    </a:solidFill>
                    <a:latin typeface="Times New Roman" panose="02020603050405020304" pitchFamily="18" charset="0"/>
                    <a:cs typeface="Times New Roman" panose="02020603050405020304" pitchFamily="18" charset="0"/>
                  </a:rPr>
                  <a:t>Д</a:t>
                </a:r>
                <a:r>
                  <a:rPr lang="ru-RU" sz="1800" cap="none" dirty="0" smtClean="0">
                    <a:solidFill>
                      <a:schemeClr val="tx1"/>
                    </a:solidFill>
                    <a:latin typeface="Times New Roman" panose="02020603050405020304" pitchFamily="18" charset="0"/>
                    <a:cs typeface="Times New Roman" panose="02020603050405020304" pitchFamily="18" charset="0"/>
                  </a:rPr>
                  <a:t>жоном </a:t>
                </a:r>
                <a:r>
                  <a:rPr lang="ru-RU" sz="1800" cap="none" dirty="0" err="1">
                    <a:solidFill>
                      <a:schemeClr val="tx1"/>
                    </a:solidFill>
                    <a:latin typeface="Times New Roman" panose="02020603050405020304" pitchFamily="18" charset="0"/>
                    <a:cs typeface="Times New Roman" panose="02020603050405020304" pitchFamily="18" charset="0"/>
                  </a:rPr>
                  <a:t>К</a:t>
                </a:r>
                <a:r>
                  <a:rPr lang="ru-RU" sz="1800" cap="none" dirty="0" err="1" smtClean="0">
                    <a:solidFill>
                      <a:schemeClr val="tx1"/>
                    </a:solidFill>
                    <a:latin typeface="Times New Roman" panose="02020603050405020304" pitchFamily="18" charset="0"/>
                    <a:cs typeface="Times New Roman" panose="02020603050405020304" pitchFamily="18" charset="0"/>
                  </a:rPr>
                  <a:t>анни</a:t>
                </a:r>
                <a:r>
                  <a:rPr lang="ru-RU" sz="1800" cap="none" dirty="0" smtClean="0">
                    <a:solidFill>
                      <a:schemeClr val="tx1"/>
                    </a:solidFill>
                    <a:latin typeface="Times New Roman" panose="02020603050405020304" pitchFamily="18" charset="0"/>
                    <a:cs typeface="Times New Roman" panose="02020603050405020304" pitchFamily="18" charset="0"/>
                  </a:rPr>
                  <a:t> в магистерской диссертации в 1983 году, и до сих пор является лучше многих алгоритмов, разработанных позднее. </a:t>
                </a:r>
              </a:p>
              <a:p>
                <a:r>
                  <a:rPr lang="ru-RU" sz="1800" cap="none" dirty="0" smtClean="0">
                    <a:solidFill>
                      <a:schemeClr val="tx1"/>
                    </a:solidFill>
                    <a:latin typeface="Times New Roman" panose="02020603050405020304" pitchFamily="18" charset="0"/>
                    <a:cs typeface="Times New Roman" panose="02020603050405020304" pitchFamily="18" charset="0"/>
                  </a:rPr>
                  <a:t>Алгоритм:</a:t>
                </a:r>
              </a:p>
              <a:p>
                <a:pPr marL="285750" indent="-285750">
                  <a:buFont typeface="Arial" panose="020B0604020202020204" pitchFamily="34" charset="0"/>
                  <a:buChar char="•"/>
                </a:pPr>
                <a:r>
                  <a:rPr lang="ru-RU" sz="1800" cap="none" dirty="0" smtClean="0">
                    <a:solidFill>
                      <a:schemeClr val="tx1"/>
                    </a:solidFill>
                    <a:latin typeface="Times New Roman" panose="02020603050405020304" pitchFamily="18" charset="0"/>
                    <a:cs typeface="Times New Roman" panose="02020603050405020304" pitchFamily="18" charset="0"/>
                  </a:rPr>
                  <a:t>размытие исходного изображения f(r, c) с помощью функции Гаусса </a:t>
                </a:r>
                <a14:m>
                  <m:oMath xmlns:m="http://schemas.openxmlformats.org/officeDocument/2006/math">
                    <m:acc>
                      <m:accPr>
                        <m:chr m:val="̂"/>
                        <m:ctrlPr>
                          <a:rPr lang="ru-RU" sz="1800" i="1" cap="none" smtClean="0">
                            <a:solidFill>
                              <a:schemeClr val="tx1"/>
                            </a:solidFill>
                            <a:latin typeface="Cambria Math" panose="02040503050406030204" pitchFamily="18" charset="0"/>
                            <a:cs typeface="Times New Roman" panose="02020603050405020304" pitchFamily="18" charset="0"/>
                          </a:rPr>
                        </m:ctrlPr>
                      </m:accPr>
                      <m:e>
                        <m:r>
                          <m:rPr>
                            <m:sty m:val="p"/>
                          </m:rPr>
                          <a:rPr lang="en-US" sz="1800" b="0" i="0" cap="none" smtClean="0">
                            <a:solidFill>
                              <a:schemeClr val="tx1"/>
                            </a:solidFill>
                            <a:latin typeface="Cambria Math" panose="02040503050406030204" pitchFamily="18" charset="0"/>
                            <a:cs typeface="Times New Roman" panose="02020603050405020304" pitchFamily="18" charset="0"/>
                          </a:rPr>
                          <m:t>f</m:t>
                        </m:r>
                      </m:e>
                    </m:acc>
                  </m:oMath>
                </a14:m>
                <a:r>
                  <a:rPr lang="ru-RU" sz="1800" cap="none" dirty="0" smtClean="0">
                    <a:solidFill>
                      <a:schemeClr val="tx1"/>
                    </a:solidFill>
                    <a:latin typeface="Times New Roman" panose="02020603050405020304" pitchFamily="18" charset="0"/>
                    <a:cs typeface="Times New Roman" panose="02020603050405020304" pitchFamily="18" charset="0"/>
                  </a:rPr>
                  <a:t>(r, c). </a:t>
                </a:r>
                <a14:m>
                  <m:oMath xmlns:m="http://schemas.openxmlformats.org/officeDocument/2006/math">
                    <m:acc>
                      <m:accPr>
                        <m:chr m:val="̂"/>
                        <m:ctrlPr>
                          <a:rPr lang="ru-RU" sz="1800" i="1" cap="none">
                            <a:solidFill>
                              <a:schemeClr val="tx1"/>
                            </a:solidFill>
                            <a:latin typeface="Cambria Math" panose="02040503050406030204" pitchFamily="18" charset="0"/>
                            <a:cs typeface="Times New Roman" panose="02020603050405020304" pitchFamily="18" charset="0"/>
                          </a:rPr>
                        </m:ctrlPr>
                      </m:accPr>
                      <m:e>
                        <m:r>
                          <m:rPr>
                            <m:sty m:val="p"/>
                          </m:rPr>
                          <a:rPr lang="en-US" sz="1800" cap="none">
                            <a:solidFill>
                              <a:schemeClr val="tx1"/>
                            </a:solidFill>
                            <a:latin typeface="Cambria Math" panose="02040503050406030204" pitchFamily="18" charset="0"/>
                            <a:cs typeface="Times New Roman" panose="02020603050405020304" pitchFamily="18" charset="0"/>
                          </a:rPr>
                          <m:t>f</m:t>
                        </m:r>
                      </m:e>
                    </m:acc>
                  </m:oMath>
                </a14:m>
                <a:r>
                  <a:rPr lang="ru-RU" sz="1800" cap="none" dirty="0" smtClean="0">
                    <a:solidFill>
                      <a:schemeClr val="tx1"/>
                    </a:solidFill>
                    <a:latin typeface="Times New Roman" panose="02020603050405020304" pitchFamily="18" charset="0"/>
                    <a:cs typeface="Times New Roman" panose="02020603050405020304" pitchFamily="18" charset="0"/>
                  </a:rPr>
                  <a:t>(r, c)=f(</a:t>
                </a:r>
                <a:r>
                  <a:rPr lang="ru-RU" sz="1800" cap="none" dirty="0" err="1" smtClean="0">
                    <a:solidFill>
                      <a:schemeClr val="tx1"/>
                    </a:solidFill>
                    <a:latin typeface="Times New Roman" panose="02020603050405020304" pitchFamily="18" charset="0"/>
                    <a:cs typeface="Times New Roman" panose="02020603050405020304" pitchFamily="18" charset="0"/>
                  </a:rPr>
                  <a:t>r,c</a:t>
                </a:r>
                <a:r>
                  <a:rPr lang="ru-RU" sz="1800" cap="none" dirty="0" smtClean="0">
                    <a:solidFill>
                      <a:schemeClr val="tx1"/>
                    </a:solidFill>
                    <a:latin typeface="Times New Roman" panose="02020603050405020304" pitchFamily="18" charset="0"/>
                    <a:cs typeface="Times New Roman" panose="02020603050405020304" pitchFamily="18" charset="0"/>
                  </a:rPr>
                  <a:t>)*g(r,c,6);</a:t>
                </a:r>
              </a:p>
              <a:p>
                <a:pPr marL="285750" indent="-285750">
                  <a:buFont typeface="Arial" panose="020B0604020202020204" pitchFamily="34" charset="0"/>
                  <a:buChar char="•"/>
                </a:pPr>
                <a:r>
                  <a:rPr lang="ru-RU" sz="1800" cap="none" dirty="0" smtClean="0">
                    <a:solidFill>
                      <a:schemeClr val="tx1"/>
                    </a:solidFill>
                    <a:latin typeface="Times New Roman" panose="02020603050405020304" pitchFamily="18" charset="0"/>
                    <a:cs typeface="Times New Roman" panose="02020603050405020304" pitchFamily="18" charset="0"/>
                  </a:rPr>
                  <a:t>выполнить поиск градиента. </a:t>
                </a:r>
                <a:r>
                  <a:rPr lang="ru-RU" sz="1800" cap="none" dirty="0">
                    <a:solidFill>
                      <a:schemeClr val="tx1"/>
                    </a:solidFill>
                    <a:latin typeface="Times New Roman" panose="02020603050405020304" pitchFamily="18" charset="0"/>
                    <a:cs typeface="Times New Roman" panose="02020603050405020304" pitchFamily="18" charset="0"/>
                  </a:rPr>
                  <a:t>Г</a:t>
                </a:r>
                <a:r>
                  <a:rPr lang="ru-RU" sz="1800" cap="none" dirty="0" smtClean="0">
                    <a:solidFill>
                      <a:schemeClr val="tx1"/>
                    </a:solidFill>
                    <a:latin typeface="Times New Roman" panose="02020603050405020304" pitchFamily="18" charset="0"/>
                    <a:cs typeface="Times New Roman" panose="02020603050405020304" pitchFamily="18" charset="0"/>
                  </a:rPr>
                  <a:t>раницы намечаются там, где градиент принимает максимальное значение;</a:t>
                </a:r>
              </a:p>
              <a:p>
                <a:pPr marL="285750" indent="-285750">
                  <a:buFont typeface="Arial" panose="020B0604020202020204" pitchFamily="34" charset="0"/>
                  <a:buChar char="•"/>
                </a:pPr>
                <a:r>
                  <a:rPr lang="ru-RU" sz="1800" cap="none" dirty="0" smtClean="0">
                    <a:solidFill>
                      <a:schemeClr val="tx1"/>
                    </a:solidFill>
                    <a:latin typeface="Times New Roman" panose="02020603050405020304" pitchFamily="18" charset="0"/>
                    <a:cs typeface="Times New Roman" panose="02020603050405020304" pitchFamily="18" charset="0"/>
                  </a:rPr>
                  <a:t>подавление не-максимумов. Только локальные максимумы отмечаются как границы;</a:t>
                </a:r>
              </a:p>
              <a:p>
                <a:pPr marL="285750" indent="-285750">
                  <a:buFont typeface="Arial" panose="020B0604020202020204" pitchFamily="34" charset="0"/>
                  <a:buChar char="•"/>
                </a:pPr>
                <a:r>
                  <a:rPr lang="ru-RU" sz="1800" cap="none" dirty="0" smtClean="0">
                    <a:solidFill>
                      <a:schemeClr val="tx1"/>
                    </a:solidFill>
                    <a:latin typeface="Times New Roman" panose="02020603050405020304" pitchFamily="18" charset="0"/>
                    <a:cs typeface="Times New Roman" panose="02020603050405020304" pitchFamily="18" charset="0"/>
                  </a:rPr>
                  <a:t>итоговые границы определяются путем подавления всех краев, не связанных с определенными границами.</a:t>
                </a:r>
              </a:p>
              <a:p>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xfrm>
                <a:off x="831850" y="1132115"/>
                <a:ext cx="10515600" cy="3152458"/>
              </a:xfrm>
              <a:blipFill rotWithShape="0">
                <a:blip r:embed="rId2"/>
                <a:stretch>
                  <a:fillRect l="-464" t="-1161" b="-5029"/>
                </a:stretch>
              </a:blipFill>
            </p:spPr>
            <p:txBody>
              <a:bodyPr/>
              <a:lstStyle/>
              <a:p>
                <a:r>
                  <a:rPr lang="ru-RU">
                    <a:noFill/>
                  </a:rPr>
                  <a:t> </a:t>
                </a:r>
              </a:p>
            </p:txBody>
          </p:sp>
        </mc:Fallback>
      </mc:AlternateContent>
      <p:pic>
        <p:nvPicPr>
          <p:cNvPr id="4" name="Рисунок 3"/>
          <p:cNvPicPr>
            <a:picLocks noChangeAspect="1"/>
          </p:cNvPicPr>
          <p:nvPr/>
        </p:nvPicPr>
        <p:blipFill>
          <a:blip r:embed="rId3"/>
          <a:stretch>
            <a:fillRect/>
          </a:stretch>
        </p:blipFill>
        <p:spPr>
          <a:xfrm>
            <a:off x="2821577" y="4432664"/>
            <a:ext cx="2320650" cy="2097456"/>
          </a:xfrm>
          <a:prstGeom prst="rect">
            <a:avLst/>
          </a:prstGeom>
        </p:spPr>
      </p:pic>
      <p:sp>
        <p:nvSpPr>
          <p:cNvPr id="5" name="Прямоугольник 4"/>
          <p:cNvSpPr/>
          <p:nvPr/>
        </p:nvSpPr>
        <p:spPr>
          <a:xfrm>
            <a:off x="2699764" y="6550223"/>
            <a:ext cx="5827814" cy="307777"/>
          </a:xfrm>
          <a:prstGeom prst="rect">
            <a:avLst/>
          </a:prstGeom>
        </p:spPr>
        <p:txBody>
          <a:bodyPr wrap="none">
            <a:spAutoFit/>
          </a:bodyPr>
          <a:lstStyle/>
          <a:p>
            <a:r>
              <a:rPr lang="ru-RU" sz="1400" b="1" dirty="0" smtClean="0">
                <a:latin typeface="Times New Roman" panose="02020603050405020304" pitchFamily="18" charset="0"/>
                <a:cs typeface="Times New Roman" panose="02020603050405020304" pitchFamily="18" charset="0"/>
              </a:rPr>
              <a:t>Рисунок 9.</a:t>
            </a:r>
            <a:r>
              <a:rPr lang="ru-RU" sz="1400" dirty="0" smtClean="0">
                <a:latin typeface="Times New Roman" panose="02020603050405020304" pitchFamily="18" charset="0"/>
                <a:cs typeface="Times New Roman" panose="02020603050405020304" pitchFamily="18" charset="0"/>
              </a:rPr>
              <a:t> Оригинальное изображение и результат работы метода </a:t>
            </a:r>
            <a:r>
              <a:rPr lang="ru-RU" sz="1400" dirty="0" err="1" smtClean="0">
                <a:latin typeface="Times New Roman" panose="02020603050405020304" pitchFamily="18" charset="0"/>
                <a:cs typeface="Times New Roman" panose="02020603050405020304" pitchFamily="18" charset="0"/>
              </a:rPr>
              <a:t>Канни</a:t>
            </a:r>
            <a:endParaRPr lang="ru-RU" sz="1400"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4"/>
          <a:stretch>
            <a:fillRect/>
          </a:stretch>
        </p:blipFill>
        <p:spPr>
          <a:xfrm>
            <a:off x="5908426" y="4386503"/>
            <a:ext cx="2408260" cy="2143616"/>
          </a:xfrm>
          <a:prstGeom prst="rect">
            <a:avLst/>
          </a:prstGeom>
        </p:spPr>
      </p:pic>
    </p:spTree>
    <p:extLst>
      <p:ext uri="{BB962C8B-B14F-4D97-AF65-F5344CB8AC3E}">
        <p14:creationId xmlns:p14="http://schemas.microsoft.com/office/powerpoint/2010/main" val="2592658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9267" y="237026"/>
            <a:ext cx="10515600" cy="732019"/>
          </a:xfrm>
        </p:spPr>
        <p:txBody>
          <a:bodyPr>
            <a:normAutofit/>
          </a:bodyPr>
          <a:lstStyle/>
          <a:p>
            <a:r>
              <a:rPr lang="ru-RU" dirty="0" smtClean="0"/>
              <a:t>Сравнение методов</a:t>
            </a:r>
            <a:endParaRPr lang="ru-RU" dirty="0"/>
          </a:p>
        </p:txBody>
      </p:sp>
      <p:pic>
        <p:nvPicPr>
          <p:cNvPr id="4" name="Рисунок 3"/>
          <p:cNvPicPr/>
          <p:nvPr/>
        </p:nvPicPr>
        <p:blipFill rotWithShape="1">
          <a:blip r:embed="rId2">
            <a:extLst>
              <a:ext uri="{28A0092B-C50C-407E-A947-70E740481C1C}">
                <a14:useLocalDpi xmlns:a14="http://schemas.microsoft.com/office/drawing/2010/main" val="0"/>
              </a:ext>
            </a:extLst>
          </a:blip>
          <a:srcRect l="22249" t="13435" r="63190" b="5177"/>
          <a:stretch/>
        </p:blipFill>
        <p:spPr bwMode="auto">
          <a:xfrm>
            <a:off x="2493507" y="1104185"/>
            <a:ext cx="3036435" cy="5290931"/>
          </a:xfrm>
          <a:prstGeom prst="rect">
            <a:avLst/>
          </a:prstGeom>
          <a:ln>
            <a:noFill/>
          </a:ln>
          <a:extLst>
            <a:ext uri="{53640926-AAD7-44D8-BBD7-CCE9431645EC}">
              <a14:shadowObscured xmlns:a14="http://schemas.microsoft.com/office/drawing/2010/main"/>
            </a:ext>
          </a:extLst>
        </p:spPr>
      </p:pic>
      <p:pic>
        <p:nvPicPr>
          <p:cNvPr id="5" name="Рисунок 4"/>
          <p:cNvPicPr/>
          <p:nvPr/>
        </p:nvPicPr>
        <p:blipFill rotWithShape="1">
          <a:blip r:embed="rId2">
            <a:extLst>
              <a:ext uri="{28A0092B-C50C-407E-A947-70E740481C1C}">
                <a14:useLocalDpi xmlns:a14="http://schemas.microsoft.com/office/drawing/2010/main" val="0"/>
              </a:ext>
            </a:extLst>
          </a:blip>
          <a:srcRect l="66469" t="12918" r="18554" b="5378"/>
          <a:stretch/>
        </p:blipFill>
        <p:spPr bwMode="auto">
          <a:xfrm>
            <a:off x="6696891" y="1097779"/>
            <a:ext cx="3213463" cy="5297337"/>
          </a:xfrm>
          <a:prstGeom prst="rect">
            <a:avLst/>
          </a:prstGeom>
          <a:ln>
            <a:noFill/>
          </a:ln>
          <a:extLst>
            <a:ext uri="{53640926-AAD7-44D8-BBD7-CCE9431645EC}">
              <a14:shadowObscured xmlns:a14="http://schemas.microsoft.com/office/drawing/2010/main"/>
            </a:ext>
          </a:extLst>
        </p:spPr>
      </p:pic>
      <p:sp>
        <p:nvSpPr>
          <p:cNvPr id="6" name="Прямоугольник 5"/>
          <p:cNvSpPr/>
          <p:nvPr/>
        </p:nvSpPr>
        <p:spPr>
          <a:xfrm>
            <a:off x="1997640" y="6395117"/>
            <a:ext cx="8218853" cy="307777"/>
          </a:xfrm>
          <a:prstGeom prst="rect">
            <a:avLst/>
          </a:prstGeom>
        </p:spPr>
        <p:txBody>
          <a:bodyPr wrap="none">
            <a:spAutoFit/>
          </a:bodyPr>
          <a:lstStyle/>
          <a:p>
            <a:r>
              <a:rPr lang="ru-RU" sz="1400" b="1" dirty="0" smtClean="0">
                <a:latin typeface="Times New Roman" panose="02020603050405020304" pitchFamily="18" charset="0"/>
                <a:cs typeface="Times New Roman" panose="02020603050405020304" pitchFamily="18" charset="0"/>
              </a:rPr>
              <a:t>Рисунок 10.</a:t>
            </a:r>
            <a:r>
              <a:rPr lang="ru-RU" sz="1400" dirty="0" smtClean="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Оригинальное изображение и результат работы различных алгоритмов </a:t>
            </a:r>
            <a:r>
              <a:rPr lang="ru-RU" sz="1400" dirty="0" smtClean="0">
                <a:latin typeface="Times New Roman" panose="02020603050405020304" pitchFamily="18" charset="0"/>
                <a:cs typeface="Times New Roman" panose="02020603050405020304" pitchFamily="18" charset="0"/>
              </a:rPr>
              <a:t>выделения </a:t>
            </a:r>
            <a:r>
              <a:rPr lang="ru-RU" sz="1400" dirty="0">
                <a:latin typeface="Times New Roman" panose="02020603050405020304" pitchFamily="18" charset="0"/>
                <a:cs typeface="Times New Roman" panose="02020603050405020304" pitchFamily="18" charset="0"/>
              </a:rPr>
              <a:t>контуров</a:t>
            </a:r>
          </a:p>
        </p:txBody>
      </p:sp>
    </p:spTree>
    <p:extLst>
      <p:ext uri="{BB962C8B-B14F-4D97-AF65-F5344CB8AC3E}">
        <p14:creationId xmlns:p14="http://schemas.microsoft.com/office/powerpoint/2010/main" val="2043952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21</TotalTime>
  <Words>459</Words>
  <Application>Microsoft Office PowerPoint</Application>
  <PresentationFormat>Широкоэкранный</PresentationFormat>
  <Paragraphs>111</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Calibri</vt:lpstr>
      <vt:lpstr>Cambria Math</vt:lpstr>
      <vt:lpstr>Century Gothic</vt:lpstr>
      <vt:lpstr>Times New Roman</vt:lpstr>
      <vt:lpstr>Wingdings 3</vt:lpstr>
      <vt:lpstr>Ион</vt:lpstr>
      <vt:lpstr>Методы выделения контуров</vt:lpstr>
      <vt:lpstr>Презентация PowerPoint</vt:lpstr>
      <vt:lpstr>Презентация PowerPoint</vt:lpstr>
      <vt:lpstr>Оператор Робертса</vt:lpstr>
      <vt:lpstr>Оператор Собеля</vt:lpstr>
      <vt:lpstr>Оператор Превитта</vt:lpstr>
      <vt:lpstr>Метод Марра-Хильдрета</vt:lpstr>
      <vt:lpstr>Метод Канни</vt:lpstr>
      <vt:lpstr>Сравнение методов</vt:lpstr>
      <vt:lpstr>Спасибо за внимание</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Методы выделения контуров</dc:title>
  <dc:creator>Учетная запись Майкрософт</dc:creator>
  <cp:lastModifiedBy>Учетная запись Майкрософт</cp:lastModifiedBy>
  <cp:revision>8</cp:revision>
  <dcterms:created xsi:type="dcterms:W3CDTF">2020-03-19T18:34:17Z</dcterms:created>
  <dcterms:modified xsi:type="dcterms:W3CDTF">2020-03-19T19:05:39Z</dcterms:modified>
</cp:coreProperties>
</file>