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97" r:id="rId5"/>
    <p:sldId id="287" r:id="rId6"/>
    <p:sldId id="276" r:id="rId7"/>
    <p:sldId id="290" r:id="rId8"/>
    <p:sldId id="299" r:id="rId9"/>
    <p:sldId id="291" r:id="rId10"/>
    <p:sldId id="292" r:id="rId11"/>
    <p:sldId id="296" r:id="rId12"/>
    <p:sldId id="29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 autoAdjust="0"/>
    <p:restoredTop sz="94660"/>
  </p:normalViewPr>
  <p:slideViewPr>
    <p:cSldViewPr showGuides="1">
      <p:cViewPr>
        <p:scale>
          <a:sx n="113" d="100"/>
          <a:sy n="113" d="100"/>
        </p:scale>
        <p:origin x="936" y="25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29.05.2018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29.05.2018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база приемной комиссии колледжа на платформе 1С:Предприятие 8.3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Костиков П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А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</a:p>
          <a:p>
            <a:pPr algn="ctr"/>
            <a:r>
              <a:rPr lang="ru-RU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ИНФОРМАТИКИ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 ПРОГРАММИРОВАНИЯ</a:t>
            </a: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Москва </a:t>
            </a:r>
            <a:r>
              <a:rPr lang="en-US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</a:t>
            </a:r>
            <a:r>
              <a:rPr lang="ru-RU" sz="1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500" dirty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/>
              <a:t>:</a:t>
            </a:r>
            <a:endParaRPr lang="ru-RU" sz="2500" dirty="0"/>
          </a:p>
          <a:p>
            <a:pPr marL="388620" indent="-342900"/>
            <a:r>
              <a:rPr lang="ru-RU" sz="2500" dirty="0"/>
              <a:t>Получение навыков работы с 1С:Предприятие</a:t>
            </a:r>
          </a:p>
          <a:p>
            <a:pPr marL="388620" indent="-342900"/>
            <a:r>
              <a:rPr lang="ru-RU" sz="2500" dirty="0"/>
              <a:t>Написание ПО для 1С:Предприятие «АИС Абитуриент колледжа»</a:t>
            </a:r>
          </a:p>
          <a:p>
            <a:pPr marL="388620" indent="-342900"/>
            <a:r>
              <a:rPr lang="ru-RU" sz="2500"/>
              <a:t>Реализация интеграции </a:t>
            </a:r>
            <a:r>
              <a:rPr lang="ru-RU" sz="2500" dirty="0"/>
              <a:t>сторонних сервисов в </a:t>
            </a:r>
            <a:r>
              <a:rPr lang="en-US" sz="2500" dirty="0"/>
              <a:t>1</a:t>
            </a:r>
            <a:r>
              <a:rPr lang="ru-RU" sz="2500" dirty="0"/>
              <a:t>С</a:t>
            </a:r>
            <a:r>
              <a:rPr lang="en-US" sz="2500" dirty="0"/>
              <a:t>:</a:t>
            </a:r>
            <a:r>
              <a:rPr lang="ru-RU" sz="2500" dirty="0"/>
              <a:t>Предприятие на примере</a:t>
            </a:r>
            <a:r>
              <a:rPr lang="en-US" sz="2500" dirty="0"/>
              <a:t> </a:t>
            </a:r>
            <a:r>
              <a:rPr lang="ru-RU" sz="2500" dirty="0"/>
              <a:t>мессенджера </a:t>
            </a:r>
            <a:r>
              <a:rPr lang="en-US" sz="2500" dirty="0"/>
              <a:t>Telegram</a:t>
            </a:r>
            <a:endParaRPr lang="ru-RU" sz="2500" dirty="0"/>
          </a:p>
          <a:p>
            <a:pPr marL="45720" indent="0">
              <a:buNone/>
            </a:pPr>
            <a:r>
              <a:rPr lang="ru-RU" sz="2500" dirty="0"/>
              <a:t>Цели и задачи, поставленные при выполнении курсового проекта, выполнены с соблюдением всех предъявленных требований</a:t>
            </a:r>
            <a:r>
              <a:rPr lang="en-US" sz="2500" dirty="0"/>
              <a:t> </a:t>
            </a:r>
            <a:r>
              <a:rPr lang="ru-RU" sz="2500" dirty="0"/>
              <a:t>в установленные сроки</a:t>
            </a:r>
            <a:r>
              <a:rPr lang="en-US" sz="2500" dirty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CF871E-BCAA-054E-9C1B-AF69350A31C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0BF77D5-5B71-B145-94BE-BB4080B7098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Концептуальная схема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Схема потоков данны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х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Пример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Альтернативные примеры работы системы оповещений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разработка автоматизированной системы для работы приемной комиссии колледжа</a:t>
            </a:r>
            <a:r>
              <a:rPr lang="en-US" sz="2500" dirty="0">
                <a:latin typeface="Helvetica"/>
                <a:cs typeface="Helvetica"/>
              </a:rPr>
              <a:t> </a:t>
            </a:r>
            <a:r>
              <a:rPr lang="ru-RU" sz="2500" dirty="0">
                <a:latin typeface="Helvetica"/>
                <a:cs typeface="Helvetica"/>
              </a:rPr>
              <a:t>для получения получение данных об абитуриентах колледжа и их последующего преобразования и формирования отчетов посредством системы 1С</a:t>
            </a:r>
            <a:r>
              <a:rPr lang="en-US" sz="2500" dirty="0">
                <a:latin typeface="Helvetica"/>
                <a:cs typeface="Helvetica"/>
              </a:rPr>
              <a:t>:</a:t>
            </a:r>
            <a:r>
              <a:rPr lang="ru-RU" sz="2500" dirty="0">
                <a:latin typeface="Helvetica"/>
                <a:cs typeface="Helvetica"/>
              </a:rPr>
              <a:t>Предприятие </a:t>
            </a:r>
            <a:r>
              <a:rPr lang="en-US" sz="2500" dirty="0">
                <a:latin typeface="Helvetica"/>
                <a:cs typeface="Helvetica"/>
              </a:rPr>
              <a:t>8.3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493C62C-C2A2-B047-8F1D-8F1ADD5C7FE4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46FEE49-D217-C248-88F6-BAE5FCF959F7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188555"/>
          </a:xfrm>
        </p:spPr>
        <p:txBody>
          <a:bodyPr>
            <a:normAutofit fontScale="92500"/>
          </a:bodyPr>
          <a:lstStyle/>
          <a:p>
            <a:pPr lvl="0"/>
            <a:r>
              <a:rPr lang="ru-RU" sz="2200" dirty="0"/>
              <a:t>Информатизация 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данные об абитуриентах колледжа. На основании полученных данных ведется формирование рейтинга абитуриентов с произвольной выборкой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 lvl="0"/>
            <a:r>
              <a:rPr lang="ru-RU" sz="2200" dirty="0"/>
              <a:t>Формирование 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pPr lvl="0"/>
            <a:r>
              <a:rPr lang="ru-RU" sz="2200" dirty="0"/>
              <a:t>Оповещение пользователей и/или администраторов за счет интеграции кроссплатформенного мессенджера </a:t>
            </a:r>
            <a:r>
              <a:rPr lang="en-US" sz="2200" dirty="0"/>
              <a:t>Telegram</a:t>
            </a:r>
            <a:r>
              <a:rPr lang="ru-RU" sz="2200" dirty="0"/>
              <a:t> непосредственно в универсальный общий модуль системы</a:t>
            </a:r>
            <a:r>
              <a:rPr lang="en-US" sz="2200" dirty="0"/>
              <a:t> 1C:</a:t>
            </a:r>
            <a:r>
              <a:rPr lang="ru-RU" sz="2200" dirty="0"/>
              <a:t>Предприятие 8</a:t>
            </a:r>
            <a:r>
              <a:rPr lang="en-US" sz="2200" dirty="0"/>
              <a:t>.3</a:t>
            </a:r>
            <a:r>
              <a:rPr lang="ru-RU" sz="2200" dirty="0"/>
              <a:t>.</a:t>
            </a:r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CE577D-BBDB-5247-A528-163C14696ED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1A52092-7141-FA4D-A08C-1A1994285E7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Концептуальная схема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DC9833-989C-014E-8EE2-A7B26A6D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06910"/>
            <a:ext cx="8378381" cy="5559021"/>
          </a:xfrm>
          <a:prstGeom prst="rect">
            <a:avLst/>
          </a:prstGeom>
        </p:spPr>
      </p:pic>
      <p:sp>
        <p:nvSpPr>
          <p:cNvPr id="11" name="Управляющая кнопка: далее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1D976B-72E7-4E46-AC32-FFB87DBFA331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6A76B6-CB4F-9A44-A85B-F9D3EE932482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  <a:cs typeface="Arial" panose="020B0604020202020204" pitchFamily="34" charset="0"/>
              </a:rPr>
              <a:t>Схема потоков данных</a:t>
            </a:r>
            <a:endParaRPr lang="ru-RU" sz="4000" b="0" dirty="0">
              <a:solidFill>
                <a:schemeClr val="tx1"/>
              </a:solidFill>
              <a:latin typeface="Helvetica" pitchFamily="2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196068-0E32-E244-8098-A11D2431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" y="1161006"/>
            <a:ext cx="8527668" cy="5508354"/>
          </a:xfrm>
          <a:prstGeom prst="rect">
            <a:avLst/>
          </a:prstGeom>
        </p:spPr>
      </p:pic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BD73DF-8039-3F4C-A459-6B518B0CE037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FECED6-A6EC-0C46-8A75-837708FAFF1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Пример работы системы оповещений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C8EBF0-12B2-2B47-BBCB-B6B6269D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73" y="1035540"/>
            <a:ext cx="4395846" cy="5485872"/>
          </a:xfrm>
          <a:prstGeom prst="rect">
            <a:avLst/>
          </a:prstGeom>
        </p:spPr>
      </p:pic>
      <p:sp>
        <p:nvSpPr>
          <p:cNvPr id="10" name="Управляющая кнопка: далее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6C03AC-EE99-084B-B4F8-C1413CF9821C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зад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2311F2-6476-5D4A-8943-0EC37F0A50CA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074977-D207-DA4B-B303-B5AE0705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218748"/>
            <a:ext cx="6160369" cy="47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Helvetica" panose="020B0604020202020204" pitchFamily="34" charset="0"/>
                <a:cs typeface="Helvetica" panose="020B0604020202020204" pitchFamily="34" charset="0"/>
              </a:rPr>
              <a:t>Альтернативные п</a:t>
            </a:r>
            <a:r>
              <a:rPr lang="ru-RU" sz="40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римеры работы системы оповещений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9E395E-9F0E-544E-8636-00833CDD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308" y="1364864"/>
            <a:ext cx="4588239" cy="51477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85EAE1-F298-F84E-9C0B-82F8C8AD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67" y="1373632"/>
            <a:ext cx="4588238" cy="51477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C60878-B757-CF4F-8087-8C239356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42" y="1373632"/>
            <a:ext cx="4588238" cy="5147780"/>
          </a:xfrm>
          <a:prstGeom prst="rect">
            <a:avLst/>
          </a:prstGeom>
        </p:spPr>
      </p:pic>
      <p:sp>
        <p:nvSpPr>
          <p:cNvPr id="17" name="Управляющая кнопка: далее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6E9728-8CA3-0C4F-A425-D0B178C55ABB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назад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2DA1ED-EB2C-3B47-8BD2-74162B054435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Достоинства</a:t>
            </a:r>
            <a:r>
              <a:rPr lang="ru-RU" sz="4000" dirty="0"/>
              <a:t>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интеграции мессенджера </a:t>
            </a:r>
            <a:r>
              <a:rPr lang="en-US" sz="2800" dirty="0"/>
              <a:t>Telegram</a:t>
            </a:r>
            <a:r>
              <a:rPr lang="ru-RU" sz="2800" dirty="0"/>
              <a:t> в программу</a:t>
            </a:r>
            <a:r>
              <a:rPr lang="en-US" sz="2800" dirty="0"/>
              <a:t> </a:t>
            </a:r>
            <a:r>
              <a:rPr lang="ru-RU" sz="2800" dirty="0"/>
              <a:t>существует возможность оперативного реагирования на изменения в базе данных и исправление каких-либо ошибок</a:t>
            </a:r>
            <a:r>
              <a:rPr lang="en-US" sz="2800" dirty="0"/>
              <a:t>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Уделено внимание безопасности и предотвращению несанкционированных действий со стороны пользователей системы</a:t>
            </a:r>
            <a:r>
              <a:rPr lang="en-US" sz="2800" dirty="0"/>
              <a:t> </a:t>
            </a:r>
            <a:r>
              <a:rPr lang="ru-RU" sz="2800" dirty="0"/>
              <a:t>при помощи ролей</a:t>
            </a:r>
            <a:r>
              <a:rPr lang="en-US" sz="2800" dirty="0"/>
              <a:t>, </a:t>
            </a:r>
            <a:r>
              <a:rPr lang="ru-RU" sz="2800" dirty="0"/>
              <a:t>визуальное шифрование токена доступа к </a:t>
            </a:r>
            <a:r>
              <a:rPr lang="en-US" sz="2800" dirty="0"/>
              <a:t>Telegram-</a:t>
            </a:r>
            <a:r>
              <a:rPr lang="ru-RU" sz="2800" dirty="0"/>
              <a:t>боту посредством его конвертации в формат стандарта </a:t>
            </a:r>
            <a:r>
              <a:rPr lang="en-US" sz="2800" dirty="0"/>
              <a:t>Base64.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использования 1С:Предприятие 8.3 стало возможным реализовать относительно простой и понятный интерфейс взаимодействия с сотрудником приемной комиссии: для использования программы пользователю достаточно прочитать руководство пользователя и знать основы работы с компьютером.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ru-RU" sz="2800" dirty="0"/>
          </a:p>
          <a:p>
            <a:endParaRPr lang="ru-RU" sz="2800" dirty="0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B7C324-F72C-A44E-829D-E5C3B3686BAD}"/>
              </a:ext>
            </a:extLst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88C0278-6F2C-A647-ACF6-0C6D233005DC}"/>
              </a:ext>
            </a:extLst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362</Words>
  <Application>Microsoft Macintosh PowerPoint</Application>
  <PresentationFormat>Произвольный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Franklin Gothic Medium</vt:lpstr>
      <vt:lpstr>Helvetica</vt:lpstr>
      <vt:lpstr>Wingdings 2</vt:lpstr>
      <vt:lpstr>Вид</vt:lpstr>
      <vt:lpstr>Информационная база приемной комиссии колледжа на платформе 1С:Предприятие 8.3</vt:lpstr>
      <vt:lpstr>Содержание</vt:lpstr>
      <vt:lpstr>Цели курсового проекта</vt:lpstr>
      <vt:lpstr>Задачи курсового проекта</vt:lpstr>
      <vt:lpstr>Концептуальная схема</vt:lpstr>
      <vt:lpstr>Схема потоков данных</vt:lpstr>
      <vt:lpstr>Пример работы системы оповещений</vt:lpstr>
      <vt:lpstr>Альтернативные примеры работы системы оповещений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2018-05-29T13:11:04Z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