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6" r:id="rId11"/>
    <p:sldId id="275" r:id="rId12"/>
    <p:sldId id="264" r:id="rId13"/>
    <p:sldId id="265" r:id="rId14"/>
    <p:sldId id="266" r:id="rId15"/>
    <p:sldId id="267" r:id="rId16"/>
    <p:sldId id="279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FSDh4zckhOav5gXzbiR//YFG/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Buenos días soy Alberto Cano Turnes  y con el permiso de los miembros del tribunal pasamos a la exposición de trabajo "Fin de Grado titulado..”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4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88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785d40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1785d409a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51785d409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785d409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51785d409a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51785d409a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1785d40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51785d409a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51785d409a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785d409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251785d409a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51785d409a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785d409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251785d409a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51785d409a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793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3f3a8db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e3f3a8db3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e3f3a8db3a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 posible que no pueda verse el proceso completo debido al tiempo</a:t>
            </a: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 posible que no pueda verse el proceso completo debido al tiempo</a:t>
            </a: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 posible que no pueda verse el proceso completo debido al tiempo</a:t>
            </a: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13ff2a7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513ff2a7f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513ff2a7f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10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60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0Kan0/Academic-Failure-Prediction-Too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hyperlink" Target="http://drive.google.com/file/d/1BBfwx0ZRIBPNbFXPQISPK-BGolIbo6hO/view" TargetMode="External"/><Relationship Id="rId12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hyperlink" Target="http://drive.google.com/file/d/1nJ6HhYVwdtO4BaOe7SOgf-LwjcF8HnVh/view" TargetMode="External"/><Relationship Id="rId5" Type="http://schemas.openxmlformats.org/officeDocument/2006/relationships/hyperlink" Target="http://drive.google.com/file/d/1OA1ZHv3iybHkL-U7ZBoBEyMkom0w2UYN/view" TargetMode="External"/><Relationship Id="rId10" Type="http://schemas.openxmlformats.org/officeDocument/2006/relationships/image" Target="../media/image28.jpg"/><Relationship Id="rId4" Type="http://schemas.openxmlformats.org/officeDocument/2006/relationships/image" Target="../media/image1.png"/><Relationship Id="rId9" Type="http://schemas.openxmlformats.org/officeDocument/2006/relationships/hyperlink" Target="http://drive.google.com/file/d/1npzpLMQkSzEKdlqE6p22eBkz2_H5lMRh/vie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353339" y="951016"/>
            <a:ext cx="9677400" cy="247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 dirty="0"/>
              <a:t>Universidad de Córdoba</a:t>
            </a:r>
            <a:br>
              <a:rPr lang="es-ES" sz="2400" i="1" dirty="0"/>
            </a:br>
            <a:r>
              <a:rPr lang="es-ES" sz="2400" i="1" dirty="0"/>
              <a:t>Grado en Ingeniería Informática</a:t>
            </a:r>
            <a:br>
              <a:rPr lang="es-ES" sz="2400" dirty="0"/>
            </a:br>
            <a:br>
              <a:rPr lang="es-ES" sz="2400" b="1" dirty="0"/>
            </a:br>
            <a:r>
              <a:rPr lang="es-ES" sz="2800" b="1" dirty="0">
                <a:solidFill>
                  <a:schemeClr val="tx1"/>
                </a:solidFill>
              </a:rPr>
              <a:t>Desarrollo de aplicación móvil para divulgación de astronomía mediante realidad aumentada 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5537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1800" b="1" dirty="0">
                <a:solidFill>
                  <a:srgbClr val="3C418F"/>
                </a:solidFill>
              </a:rPr>
              <a:t>Autor:</a:t>
            </a:r>
            <a:r>
              <a:rPr lang="es-ES" sz="1800" dirty="0">
                <a:solidFill>
                  <a:srgbClr val="3C418F"/>
                </a:solidFill>
              </a:rPr>
              <a:t> Carlos Checa Moreno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1800" b="1" dirty="0">
                <a:solidFill>
                  <a:srgbClr val="3C418F"/>
                </a:solidFill>
              </a:rPr>
              <a:t>Directores:</a:t>
            </a:r>
            <a:r>
              <a:rPr lang="es-ES" sz="1800" dirty="0">
                <a:solidFill>
                  <a:srgbClr val="3C418F"/>
                </a:solidFill>
              </a:rPr>
              <a:t> Cristóbal Romero Morales</a:t>
            </a:r>
            <a:endParaRPr dirty="0">
              <a:solidFill>
                <a:srgbClr val="3C418F"/>
              </a:solidFill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57800"/>
            <a:ext cx="3332352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6200" y="-20570"/>
            <a:ext cx="3225799" cy="152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9650" y="5772580"/>
            <a:ext cx="14224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3237" y="237088"/>
            <a:ext cx="3724275" cy="11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5069305" y="5244889"/>
            <a:ext cx="2053389" cy="47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 dirty="0">
                <a:solidFill>
                  <a:srgbClr val="3C418F"/>
                </a:solidFill>
                <a:latin typeface="Calibri"/>
                <a:ea typeface="Calibri"/>
                <a:cs typeface="Calibri"/>
                <a:sym typeface="Calibri"/>
              </a:rPr>
              <a:t>Septiembre de 2024</a:t>
            </a:r>
            <a:endParaRPr dirty="0">
              <a:solidFill>
                <a:srgbClr val="3C418F"/>
              </a:solidFill>
            </a:endParaRPr>
          </a:p>
        </p:txBody>
      </p:sp>
      <p:pic>
        <p:nvPicPr>
          <p:cNvPr id="96" name="Google Shape;96;p1" descr="Imagen que contiene Logotip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52360" y="5475224"/>
            <a:ext cx="1956759" cy="138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08E80F9-E15A-A1E0-66F8-FA24C4C0C8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4. Diseño</a:t>
            </a:r>
            <a:endParaRPr dirty="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0877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dirty="0"/>
              <a:t>4.1. Diseño del servidor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XAMPP</a:t>
            </a:r>
          </a:p>
          <a:p>
            <a:pPr marL="1143000" lvl="2" indent="-228600">
              <a:buSzPts val="2400"/>
            </a:pPr>
            <a:r>
              <a:rPr lang="es-ES" dirty="0"/>
              <a:t>Base de datos</a:t>
            </a:r>
          </a:p>
          <a:p>
            <a:pPr marL="1600200" lvl="3" indent="-228600">
              <a:buSzPts val="2400"/>
            </a:pPr>
            <a:endParaRPr lang="es-ES"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B3E9C9-308E-3FB1-B243-F4372AAF3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822D8B-C23F-4F90-0F7F-2FF791AE6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76" y="3326982"/>
            <a:ext cx="2835260" cy="19597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CE4ED0-5FE8-4D56-5747-2EC0C6F61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273" y="1269044"/>
            <a:ext cx="2985501" cy="466197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E9B341A-D1E4-2007-7550-5ED9D6D14B65}"/>
              </a:ext>
            </a:extLst>
          </p:cNvPr>
          <p:cNvSpPr/>
          <p:nvPr/>
        </p:nvSpPr>
        <p:spPr>
          <a:xfrm>
            <a:off x="5684837" y="4954587"/>
            <a:ext cx="441325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17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4. Diseño</a:t>
            </a:r>
            <a:endParaRPr dirty="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0877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dirty="0"/>
              <a:t>4.1. Diseño del servidor</a:t>
            </a:r>
            <a:endParaRPr dirty="0"/>
          </a:p>
          <a:p>
            <a:pPr marL="685800" lvl="1" indent="-228600">
              <a:buSzPts val="2400"/>
            </a:pPr>
            <a:r>
              <a:rPr lang="es-ES" dirty="0" err="1"/>
              <a:t>Ngrok</a:t>
            </a: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B3E9C9-308E-3FB1-B243-F4372AAF3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7FD856-6C00-A4E3-BACA-EA8A8A92C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35" y="2618282"/>
            <a:ext cx="6275930" cy="33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1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1;p9">
            <a:extLst>
              <a:ext uri="{FF2B5EF4-FFF2-40B4-BE49-F238E27FC236}">
                <a16:creationId xmlns:a16="http://schemas.microsoft.com/office/drawing/2014/main" id="{3457DF5E-8EDD-F3CC-D48E-0C9040996DA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0877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s-ES" b="1" dirty="0"/>
              <a:t>4.2. Diseño de interfaz</a:t>
            </a:r>
            <a:endParaRPr lang="es-ES" dirty="0"/>
          </a:p>
          <a:p>
            <a:pPr marL="685800" indent="0">
              <a:spcBef>
                <a:spcPts val="500"/>
              </a:spcBef>
              <a:buFont typeface="Arial"/>
              <a:buNone/>
            </a:pPr>
            <a:endParaRPr lang="es-ES" dirty="0"/>
          </a:p>
        </p:txBody>
      </p:sp>
      <p:sp>
        <p:nvSpPr>
          <p:cNvPr id="167" name="Google Shape;167;g251785d409a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4. Diseño</a:t>
            </a:r>
            <a:endParaRPr dirty="0"/>
          </a:p>
        </p:txBody>
      </p:sp>
      <p:pic>
        <p:nvPicPr>
          <p:cNvPr id="168" name="Google Shape;168;g251785d409a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3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51785d409a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1" cy="92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51785d409a_0_12"/>
          <p:cNvSpPr txBox="1">
            <a:spLocks noGrp="1"/>
          </p:cNvSpPr>
          <p:nvPr>
            <p:ph type="body" idx="1"/>
          </p:nvPr>
        </p:nvSpPr>
        <p:spPr>
          <a:xfrm>
            <a:off x="4645208" y="1485911"/>
            <a:ext cx="26031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/>
              <a:t>Home: New Model</a:t>
            </a:r>
            <a:endParaRPr/>
          </a:p>
        </p:txBody>
      </p:sp>
      <p:sp>
        <p:nvSpPr>
          <p:cNvPr id="171" name="Google Shape;171;g251785d409a_0_12"/>
          <p:cNvSpPr txBox="1">
            <a:spLocks noGrp="1"/>
          </p:cNvSpPr>
          <p:nvPr>
            <p:ph type="body" idx="1"/>
          </p:nvPr>
        </p:nvSpPr>
        <p:spPr>
          <a:xfrm>
            <a:off x="7124235" y="1429875"/>
            <a:ext cx="26031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/>
              <a:t>Home: Load Model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8892C6-C5AE-B8D1-D1E8-581140764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11F837-C6F2-61CC-4613-1640149114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72" t="1613" r="3763" b="4641"/>
          <a:stretch/>
        </p:blipFill>
        <p:spPr>
          <a:xfrm>
            <a:off x="1930401" y="2202000"/>
            <a:ext cx="2076450" cy="45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BE6276-8A94-D963-2C2E-8A00CF38E0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763" t="3224" r="3673" b="3029"/>
          <a:stretch/>
        </p:blipFill>
        <p:spPr>
          <a:xfrm>
            <a:off x="7340033" y="2188825"/>
            <a:ext cx="2076448" cy="45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6303D6-9031-A648-158C-91A3F40E4B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7" t="1670" r="4905" b="4584"/>
          <a:stretch/>
        </p:blipFill>
        <p:spPr>
          <a:xfrm>
            <a:off x="4645208" y="2201999"/>
            <a:ext cx="2056468" cy="4519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785d409a_0_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4. Diseño</a:t>
            </a:r>
            <a:endParaRPr/>
          </a:p>
        </p:txBody>
      </p:sp>
      <p:pic>
        <p:nvPicPr>
          <p:cNvPr id="180" name="Google Shape;180;g251785d409a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3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51785d409a_0_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1" cy="92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51785d409a_0_32"/>
          <p:cNvSpPr txBox="1">
            <a:spLocks noGrp="1"/>
          </p:cNvSpPr>
          <p:nvPr>
            <p:ph type="body" idx="1"/>
          </p:nvPr>
        </p:nvSpPr>
        <p:spPr>
          <a:xfrm>
            <a:off x="4794460" y="1474750"/>
            <a:ext cx="26031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/>
              <a:t>Dashboard Hub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1B974A-6D3C-6CD1-864E-5E0BC494E1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C7C069A-115A-B417-D283-C1158FE8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821" t="1606" r="4386" b="4636"/>
          <a:stretch/>
        </p:blipFill>
        <p:spPr>
          <a:xfrm>
            <a:off x="3027788" y="1763849"/>
            <a:ext cx="2056468" cy="4519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49FA87-228E-52CB-D18F-AFD62BFC2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48" t="937" r="5414" b="3821"/>
          <a:stretch/>
        </p:blipFill>
        <p:spPr>
          <a:xfrm>
            <a:off x="5408889" y="1763849"/>
            <a:ext cx="2044077" cy="4519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1785d409a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4. Diseño</a:t>
            </a:r>
            <a:endParaRPr/>
          </a:p>
        </p:txBody>
      </p:sp>
      <p:pic>
        <p:nvPicPr>
          <p:cNvPr id="190" name="Google Shape;190;g251785d409a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3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51785d409a_0_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1" cy="92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51785d409a_0_43"/>
          <p:cNvSpPr txBox="1">
            <a:spLocks noGrp="1"/>
          </p:cNvSpPr>
          <p:nvPr>
            <p:ph type="body" idx="1"/>
          </p:nvPr>
        </p:nvSpPr>
        <p:spPr>
          <a:xfrm>
            <a:off x="494225" y="1841550"/>
            <a:ext cx="3306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/>
              <a:t>Predictions: Feature Impact</a:t>
            </a:r>
            <a:endParaRPr/>
          </a:p>
        </p:txBody>
      </p:sp>
      <p:sp>
        <p:nvSpPr>
          <p:cNvPr id="193" name="Google Shape;193;g251785d409a_0_43"/>
          <p:cNvSpPr txBox="1">
            <a:spLocks noGrp="1"/>
          </p:cNvSpPr>
          <p:nvPr>
            <p:ph type="body" idx="1"/>
          </p:nvPr>
        </p:nvSpPr>
        <p:spPr>
          <a:xfrm>
            <a:off x="8167925" y="1841550"/>
            <a:ext cx="3306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 dirty="0" err="1"/>
              <a:t>Predictions</a:t>
            </a:r>
            <a:r>
              <a:rPr lang="es-ES" b="1" dirty="0"/>
              <a:t>: </a:t>
            </a:r>
            <a:r>
              <a:rPr lang="es-ES" b="1" dirty="0" err="1"/>
              <a:t>Counterfactual</a:t>
            </a:r>
            <a:r>
              <a:rPr lang="es-ES" b="1" dirty="0"/>
              <a:t> </a:t>
            </a:r>
            <a:r>
              <a:rPr lang="es-ES" b="1" dirty="0" err="1"/>
              <a:t>Scenarios</a:t>
            </a:r>
            <a:endParaRPr dirty="0"/>
          </a:p>
        </p:txBody>
      </p:sp>
      <p:sp>
        <p:nvSpPr>
          <p:cNvPr id="194" name="Google Shape;194;g251785d409a_0_43"/>
          <p:cNvSpPr txBox="1">
            <a:spLocks noGrp="1"/>
          </p:cNvSpPr>
          <p:nvPr>
            <p:ph type="body" idx="1"/>
          </p:nvPr>
        </p:nvSpPr>
        <p:spPr>
          <a:xfrm>
            <a:off x="4331063" y="1841550"/>
            <a:ext cx="3306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/>
              <a:t>Predictions: What If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C2B6AA-5CFD-B244-80D8-319713774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3B0BDE-893A-3783-ECC3-C4EF204622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05" t="1765" r="5128" b="4478"/>
          <a:stretch/>
        </p:blipFill>
        <p:spPr>
          <a:xfrm>
            <a:off x="4838516" y="1203772"/>
            <a:ext cx="2044078" cy="4519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58690B-6E7C-0C39-2D17-D8902BF8A9D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414" t="1932" r="5471" b="4310"/>
          <a:stretch/>
        </p:blipFill>
        <p:spPr>
          <a:xfrm>
            <a:off x="7122777" y="1203771"/>
            <a:ext cx="2044078" cy="4519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5E8302-4102-6DB7-813F-33289E83F7D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807" t="1895" r="5953" b="4348"/>
          <a:stretch/>
        </p:blipFill>
        <p:spPr>
          <a:xfrm>
            <a:off x="2554255" y="1203772"/>
            <a:ext cx="2044078" cy="4519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1785d409a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4. Diseño</a:t>
            </a:r>
            <a:endParaRPr/>
          </a:p>
        </p:txBody>
      </p:sp>
      <p:pic>
        <p:nvPicPr>
          <p:cNvPr id="204" name="Google Shape;204;g251785d409a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3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51785d409a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1" cy="92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51785d409a_0_54"/>
          <p:cNvSpPr txBox="1">
            <a:spLocks noGrp="1"/>
          </p:cNvSpPr>
          <p:nvPr>
            <p:ph type="body" idx="1"/>
          </p:nvPr>
        </p:nvSpPr>
        <p:spPr>
          <a:xfrm>
            <a:off x="2231922" y="1690825"/>
            <a:ext cx="26031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/>
              <a:t>Model Performance: AutoML Report</a:t>
            </a:r>
            <a:endParaRPr/>
          </a:p>
        </p:txBody>
      </p:sp>
      <p:sp>
        <p:nvSpPr>
          <p:cNvPr id="207" name="Google Shape;207;g251785d409a_0_54"/>
          <p:cNvSpPr txBox="1">
            <a:spLocks noGrp="1"/>
          </p:cNvSpPr>
          <p:nvPr>
            <p:ph type="body" idx="1"/>
          </p:nvPr>
        </p:nvSpPr>
        <p:spPr>
          <a:xfrm>
            <a:off x="7269035" y="1690825"/>
            <a:ext cx="26031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 dirty="0" err="1"/>
              <a:t>Model</a:t>
            </a:r>
            <a:r>
              <a:rPr lang="es-ES" b="1" dirty="0"/>
              <a:t> Performance: </a:t>
            </a:r>
            <a:r>
              <a:rPr lang="es-ES" b="1" dirty="0" err="1"/>
              <a:t>Classification</a:t>
            </a:r>
            <a:r>
              <a:rPr lang="es-ES" b="1" dirty="0"/>
              <a:t> </a:t>
            </a:r>
            <a:r>
              <a:rPr lang="es-ES" b="1" dirty="0" err="1"/>
              <a:t>Stats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D550A4-9F42-9D2B-144F-067119B81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336085-FE87-711E-7B15-D23E988A3D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163"/>
          <a:stretch/>
        </p:blipFill>
        <p:spPr>
          <a:xfrm>
            <a:off x="2706010" y="838835"/>
            <a:ext cx="2159993" cy="451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693F6C-4754-BD87-1F3A-C99DE553CB8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001"/>
          <a:stretch/>
        </p:blipFill>
        <p:spPr>
          <a:xfrm>
            <a:off x="5783605" y="1726750"/>
            <a:ext cx="2156828" cy="451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1785d409a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4. Diseño</a:t>
            </a:r>
            <a:endParaRPr/>
          </a:p>
        </p:txBody>
      </p:sp>
      <p:pic>
        <p:nvPicPr>
          <p:cNvPr id="204" name="Google Shape;204;g251785d409a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3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51785d409a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1" cy="92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51785d409a_0_54"/>
          <p:cNvSpPr txBox="1">
            <a:spLocks noGrp="1"/>
          </p:cNvSpPr>
          <p:nvPr>
            <p:ph type="body" idx="1"/>
          </p:nvPr>
        </p:nvSpPr>
        <p:spPr>
          <a:xfrm>
            <a:off x="2231922" y="1690825"/>
            <a:ext cx="26031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/>
              <a:t>Model Performance: AutoML Report</a:t>
            </a:r>
            <a:endParaRPr/>
          </a:p>
        </p:txBody>
      </p:sp>
      <p:sp>
        <p:nvSpPr>
          <p:cNvPr id="207" name="Google Shape;207;g251785d409a_0_54"/>
          <p:cNvSpPr txBox="1">
            <a:spLocks noGrp="1"/>
          </p:cNvSpPr>
          <p:nvPr>
            <p:ph type="body" idx="1"/>
          </p:nvPr>
        </p:nvSpPr>
        <p:spPr>
          <a:xfrm>
            <a:off x="7269035" y="1690825"/>
            <a:ext cx="26031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b="1" dirty="0" err="1"/>
              <a:t>Model</a:t>
            </a:r>
            <a:r>
              <a:rPr lang="es-ES" b="1" dirty="0"/>
              <a:t> Performance: </a:t>
            </a:r>
            <a:r>
              <a:rPr lang="es-ES" b="1" dirty="0" err="1"/>
              <a:t>Classification</a:t>
            </a:r>
            <a:r>
              <a:rPr lang="es-ES" b="1" dirty="0"/>
              <a:t> </a:t>
            </a:r>
            <a:r>
              <a:rPr lang="es-ES" b="1" dirty="0" err="1"/>
              <a:t>Stats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D550A4-9F42-9D2B-144F-067119B81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17F44B-E198-1438-DE94-07D446BD44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842"/>
          <a:stretch/>
        </p:blipFill>
        <p:spPr>
          <a:xfrm>
            <a:off x="2615521" y="480372"/>
            <a:ext cx="2158953" cy="451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B61E3B-9A7F-F9AE-4FC0-75968D288E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542"/>
          <a:stretch/>
        </p:blipFill>
        <p:spPr>
          <a:xfrm>
            <a:off x="5787370" y="1027975"/>
            <a:ext cx="2174777" cy="451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188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3f3a8db3a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4. Diseño</a:t>
            </a:r>
            <a:endParaRPr/>
          </a:p>
        </p:txBody>
      </p:sp>
      <p:pic>
        <p:nvPicPr>
          <p:cNvPr id="216" name="Google Shape;216;g1e3f3a8db3a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3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e3f3a8db3a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1" cy="92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e3f3a8db3a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087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b="1"/>
              <a:t>Diseño del modelo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AutoML prueba distintos algoritmos.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Baseline, Linear, Xgboost…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El mejor modelo es el que menor logloss tenga.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Para el entrenamiento del modelo, los datos de entrenamiento se dividen:</a:t>
            </a:r>
            <a:endParaRPr/>
          </a:p>
          <a:p>
            <a:pPr marL="114300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s-ES" sz="2400"/>
              <a:t>80% Entrenamiento</a:t>
            </a:r>
            <a:endParaRPr sz="2400"/>
          </a:p>
          <a:p>
            <a:pPr marL="114300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s-ES" sz="2400"/>
              <a:t>20% Test </a:t>
            </a:r>
            <a:endParaRPr sz="24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B38415-18E8-D467-8905-B67B283E24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5. Pruebas</a:t>
            </a:r>
            <a:endParaRPr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965199" y="1651286"/>
            <a:ext cx="23202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Subir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inválido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965209" y="4181749"/>
            <a:ext cx="26853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datos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4716872" y="1642534"/>
            <a:ext cx="31044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modelo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 no subido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ya existe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8596659" y="1682023"/>
            <a:ext cx="2910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predicción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 resultados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1043" y="5276798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87627" y="2428781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6821" y="2381123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8221" y="2046939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7482" y="4867544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4547" y="4546666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6757" y="2345997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3101" y="2019523"/>
            <a:ext cx="409260" cy="4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/>
        </p:nvSpPr>
        <p:spPr>
          <a:xfrm>
            <a:off x="4793572" y="4176321"/>
            <a:ext cx="3104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modelo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 no subido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no existe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6971" y="4917036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8671" y="4546677"/>
            <a:ext cx="409260" cy="4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8596647" y="4181759"/>
            <a:ext cx="3104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modelo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 resultados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información del modelo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57196" y="2728886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21002" y="2094206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91802" y="4546669"/>
            <a:ext cx="409260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 descr="Marca de verificación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54777" y="5276794"/>
            <a:ext cx="409260" cy="4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FE0C45-4E46-A986-4F58-9BB70B1A9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6. Demo</a:t>
            </a:r>
            <a:endParaRPr/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38200" y="16351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A continuación, se realizará una demostración del funcionamiento de la aplicación desarrollada. El código de la aplicación se puede encontrar en el siguiente enlace: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u="sng">
                <a:solidFill>
                  <a:schemeClr val="hlink"/>
                </a:solidFill>
                <a:hlinkClick r:id="rId5"/>
              </a:rPr>
              <a:t>https://github.com/0Kan0/Academic-Failure-Prediction-Tool</a:t>
            </a:r>
            <a:r>
              <a:rPr lang="es-ES"/>
              <a:t>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5AFF6D8-5847-8E5F-7751-3E8FD81DA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8543" y="-20569"/>
            <a:ext cx="2623456" cy="124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705372"/>
            <a:ext cx="2400300" cy="115262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Índice de contenidos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442357" y="1509091"/>
            <a:ext cx="46536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dirty="0"/>
              <a:t>Objetivos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dirty="0"/>
              <a:t>Restricciones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dirty="0"/>
              <a:t>Diseño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6096000" y="1509091"/>
            <a:ext cx="46536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 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 Demo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 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 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Futuras mejoras</a:t>
            </a:r>
            <a:endParaRPr dirty="0"/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6C2684-1B88-5D39-FAFC-446F42AF84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6. Demo</a:t>
            </a:r>
            <a:endParaRPr/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 txBox="1"/>
          <p:nvPr/>
        </p:nvSpPr>
        <p:spPr>
          <a:xfrm>
            <a:off x="2397220" y="1437725"/>
            <a:ext cx="2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modelo</a:t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7924362" y="1231070"/>
            <a:ext cx="23203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modelo</a:t>
            </a:r>
            <a:endParaRPr/>
          </a:p>
        </p:txBody>
      </p:sp>
      <p:sp>
        <p:nvSpPr>
          <p:cNvPr id="263" name="Google Shape;263;p13"/>
          <p:cNvSpPr txBox="1"/>
          <p:nvPr/>
        </p:nvSpPr>
        <p:spPr>
          <a:xfrm>
            <a:off x="1626850" y="3962925"/>
            <a:ext cx="322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 Dashboard</a:t>
            </a: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7010878" y="3710900"/>
            <a:ext cx="357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AutoML Model Performance Dashboard</a:t>
            </a:r>
            <a:endParaRPr/>
          </a:p>
        </p:txBody>
      </p:sp>
      <p:pic>
        <p:nvPicPr>
          <p:cNvPr id="265" name="Google Shape;265;p13" title="Recording 2023-06-12 131803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3400" y="1771475"/>
            <a:ext cx="4173875" cy="19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3" title="Recording 2023-06-12 131116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9225" y="1899425"/>
            <a:ext cx="4173875" cy="177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3" title="Recording 2023-06-12 133509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57124" y="4758600"/>
            <a:ext cx="3769402" cy="193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3" title="Recording 2023-06-12 132559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76512" y="4664025"/>
            <a:ext cx="3579299" cy="212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ADA313-AAD3-043B-1078-FBEE9465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7. Conclusiones</a:t>
            </a:r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"/>
          </p:nvPr>
        </p:nvSpPr>
        <p:spPr>
          <a:xfrm>
            <a:off x="838200" y="15796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Se ha desarrollado una aplicación que permite visualizar y explotar la información.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Se permite a los usuarios realizar de manera sencilla la subida de los datos, la creación de un modelo predictivo y su entrenamiento.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La interfaz es clara y sencilla, permitiendo ser usada por usuarios inexpertos en el campo y sin conocimientos previos.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La aplicación aporta métricas y gráficas que ayudan a la comprensión de la información y resultados.</a:t>
            </a:r>
            <a:endParaRPr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Extrapolable al mundo real académico.</a:t>
            </a:r>
            <a:endParaRPr/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BBD39D6-CE0C-4EC5-FA6C-16E57937D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7. Futuras Mejoras</a:t>
            </a:r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Convertirla en una aplicación web con un sistema de registro y logins.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Implementar una base de datos en la nube para los docentes registrados que contenga los datos y modelos creados.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Dar más opciones a los usuarios con conocimientos previos.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Mejorar la interfaz de usuario.</a:t>
            </a:r>
            <a:endParaRPr/>
          </a:p>
        </p:txBody>
      </p:sp>
      <p:pic>
        <p:nvPicPr>
          <p:cNvPr id="283" name="Google Shape;2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F840B83-A58B-2320-35DC-E3CD819C6E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13ff2a7fd_0_1"/>
          <p:cNvSpPr txBox="1">
            <a:spLocks noGrp="1"/>
          </p:cNvSpPr>
          <p:nvPr>
            <p:ph type="ctrTitle"/>
          </p:nvPr>
        </p:nvSpPr>
        <p:spPr>
          <a:xfrm>
            <a:off x="1524000" y="950084"/>
            <a:ext cx="9144000" cy="24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/>
              <a:t>Universidad de Córdoba</a:t>
            </a:r>
            <a:br>
              <a:rPr lang="es-ES" sz="2400" i="1"/>
            </a:br>
            <a:r>
              <a:rPr lang="es-ES" sz="2400" i="1"/>
              <a:t>Grado en Ingeniería Informática</a:t>
            </a:r>
            <a:br>
              <a:rPr lang="es-ES" sz="2400"/>
            </a:br>
            <a:br>
              <a:rPr lang="es-ES" sz="2400" b="1"/>
            </a:br>
            <a:r>
              <a:rPr lang="es-ES" sz="2400" b="1"/>
              <a:t>Herramienta para automatizar el proceso completo de predicción del fracaso académico</a:t>
            </a:r>
            <a:endParaRPr sz="2400"/>
          </a:p>
        </p:txBody>
      </p:sp>
      <p:sp>
        <p:nvSpPr>
          <p:cNvPr id="291" name="Google Shape;291;g2513ff2a7fd_0_1"/>
          <p:cNvSpPr txBox="1">
            <a:spLocks noGrp="1"/>
          </p:cNvSpPr>
          <p:nvPr>
            <p:ph type="subTitle" idx="1"/>
          </p:nvPr>
        </p:nvSpPr>
        <p:spPr>
          <a:xfrm>
            <a:off x="1524000" y="35537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1800"/>
              <a:t>	Autor: 										Directores: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1800"/>
              <a:t>	Alberto Cano Turnes							Cristóbal Romero Morales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1800"/>
              <a:t>												Juan Alfonso Lara Torralbo</a:t>
            </a:r>
            <a:endParaRPr/>
          </a:p>
        </p:txBody>
      </p:sp>
      <p:pic>
        <p:nvPicPr>
          <p:cNvPr id="292" name="Google Shape;292;g2513ff2a7fd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57800"/>
            <a:ext cx="333235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513ff2a7fd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6200" y="-20570"/>
            <a:ext cx="3225797" cy="152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513ff2a7fd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9650" y="5772580"/>
            <a:ext cx="14224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513ff2a7fd_0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3237" y="237088"/>
            <a:ext cx="3724275" cy="11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513ff2a7fd_0_1"/>
          <p:cNvSpPr txBox="1"/>
          <p:nvPr/>
        </p:nvSpPr>
        <p:spPr>
          <a:xfrm>
            <a:off x="5069305" y="5244889"/>
            <a:ext cx="2053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Julio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97" name="Google Shape;297;g2513ff2a7fd_0_1" descr="Imagen que contiene Logotip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52360" y="5475224"/>
            <a:ext cx="1956759" cy="138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1E4ECA-9FE8-E5D5-3006-101F42396E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1. Introducción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965200" y="1597575"/>
            <a:ext cx="10515600" cy="5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sz="2400" dirty="0"/>
              <a:t>Astronomía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sz="2400" dirty="0"/>
              <a:t>Divulgación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sz="2400" dirty="0"/>
              <a:t>Aplicación móvil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sz="2400" dirty="0"/>
              <a:t>Realidad aumentada</a:t>
            </a:r>
            <a:endParaRPr lang="es-E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sz="2400" i="1" dirty="0" err="1"/>
              <a:t>Learn</a:t>
            </a:r>
            <a:r>
              <a:rPr lang="es-ES" sz="2400" i="1" dirty="0"/>
              <a:t> </a:t>
            </a:r>
            <a:r>
              <a:rPr lang="es-ES" sz="2400" i="1" dirty="0" err="1"/>
              <a:t>by</a:t>
            </a:r>
            <a:r>
              <a:rPr lang="es-ES" sz="2400" i="1" dirty="0"/>
              <a:t> </a:t>
            </a:r>
            <a:r>
              <a:rPr lang="es-ES" sz="2400" i="1" dirty="0" err="1"/>
              <a:t>doing</a:t>
            </a:r>
            <a:endParaRPr sz="3200" i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1585033-2ED7-C4B9-2BF0-8FFBC0230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2. Objetivos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838200" y="1664850"/>
            <a:ext cx="10515600" cy="4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dirty="0"/>
              <a:t>Objetivos principales: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Desarrollar una </a:t>
            </a:r>
            <a:r>
              <a:rPr lang="es-ES" b="1" dirty="0"/>
              <a:t>aplicación móvil </a:t>
            </a:r>
            <a:r>
              <a:rPr lang="es-ES" dirty="0"/>
              <a:t>que haga uso de </a:t>
            </a:r>
            <a:r>
              <a:rPr lang="es-ES" b="1" dirty="0"/>
              <a:t>realidad aumentada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Ofrecer datos reales sobre </a:t>
            </a:r>
            <a:r>
              <a:rPr lang="es-ES" b="1" dirty="0"/>
              <a:t>astronomía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Alta </a:t>
            </a:r>
            <a:r>
              <a:rPr lang="es-ES" b="1" dirty="0"/>
              <a:t>usabilidad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Escenario real</a:t>
            </a:r>
          </a:p>
          <a:p>
            <a:pPr marL="1143000" lvl="2" indent="-228600">
              <a:buSzPts val="2400"/>
            </a:pPr>
            <a:r>
              <a:rPr lang="es-ES" b="1" dirty="0"/>
              <a:t>Base de datos </a:t>
            </a:r>
            <a:r>
              <a:rPr lang="es-ES" dirty="0"/>
              <a:t>para los usuarios y sus </a:t>
            </a:r>
            <a:r>
              <a:rPr lang="es-ES" b="1" dirty="0"/>
              <a:t>datos de juego</a:t>
            </a:r>
          </a:p>
          <a:p>
            <a:pPr marL="1143000" lvl="2" indent="-228600">
              <a:buSzPts val="2400"/>
            </a:pPr>
            <a:r>
              <a:rPr lang="es-ES" dirty="0"/>
              <a:t>Accesible desde cualquier </a:t>
            </a:r>
            <a:r>
              <a:rPr lang="es-ES" b="1" dirty="0"/>
              <a:t>red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b="1" dirty="0"/>
              <a:t>Sistema de progreso </a:t>
            </a:r>
            <a:r>
              <a:rPr lang="es-ES" dirty="0"/>
              <a:t>integrado para animar a los usuarios a usar la aplicación</a:t>
            </a:r>
            <a:endParaRPr dirty="0"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279F439-77B1-E6EE-C2F1-10EE9BE53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3. Restricciones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838200" y="157968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b="1" dirty="0"/>
              <a:t>Factores datos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Deberán cumplirse los objetivos descritos anteriormente en el apartado 2.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Aplicación móvil compatible con dispositivos Android.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Los intrínsecos a todo TFG.</a:t>
            </a:r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2"/>
          </p:nvPr>
        </p:nvSpPr>
        <p:spPr>
          <a:xfrm>
            <a:off x="6172200" y="1635184"/>
            <a:ext cx="5181600" cy="453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b="1" dirty="0"/>
              <a:t>Factores estratégicos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Se ha usado Unity como entorno de desarrollo.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 dirty="0"/>
              <a:t>Se ha elegido XAMPP para gestionar la base de datos.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 dirty="0"/>
              <a:t>Se ha utilizado </a:t>
            </a:r>
            <a:r>
              <a:rPr lang="es-ES" dirty="0" err="1"/>
              <a:t>Ngrok</a:t>
            </a:r>
            <a:r>
              <a:rPr lang="es-ES" dirty="0"/>
              <a:t> para obtener un dominio público.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ES" dirty="0"/>
              <a:t>Se ha escogido la API de </a:t>
            </a:r>
            <a:r>
              <a:rPr lang="es-ES" dirty="0" err="1"/>
              <a:t>Stellarium</a:t>
            </a:r>
            <a:r>
              <a:rPr lang="es-ES" dirty="0"/>
              <a:t> para solicitar datos reales sobre astros.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2B3812-1D2B-E81B-ECFE-3F9D91731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944EE9-365A-C8BE-5E02-80AD313C9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10" name="Imagen 9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B9CEB397-9817-DA9C-71FC-D5DE529EE72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897" t="3573" r="19567" b="1991"/>
          <a:stretch/>
        </p:blipFill>
        <p:spPr>
          <a:xfrm>
            <a:off x="3103594" y="1275091"/>
            <a:ext cx="5779537" cy="5071525"/>
          </a:xfrm>
          <a:prstGeom prst="rect">
            <a:avLst/>
          </a:prstGeom>
        </p:spPr>
      </p:pic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4. Diseño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13D241F-4164-AAC0-74AB-7E8FF301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90" y="3429000"/>
            <a:ext cx="8270327" cy="2170115"/>
          </a:xfrm>
          <a:prstGeom prst="rect">
            <a:avLst/>
          </a:prstGeom>
        </p:spPr>
      </p:pic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4. Diseño</a:t>
            </a:r>
            <a:endParaRPr dirty="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38199" y="1690688"/>
            <a:ext cx="100877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dirty="0"/>
              <a:t>4.1. Diseño del servidor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XAMPP</a:t>
            </a:r>
          </a:p>
          <a:p>
            <a:pPr marL="1143000" lvl="2" indent="-228600">
              <a:buSzPts val="2400"/>
            </a:pPr>
            <a:r>
              <a:rPr lang="es-ES" dirty="0"/>
              <a:t>Base de datos</a:t>
            </a:r>
          </a:p>
          <a:p>
            <a:pPr marL="1143000" lvl="2" indent="-228600">
              <a:buSzPts val="2400"/>
            </a:pPr>
            <a:r>
              <a:rPr lang="es-ES" dirty="0"/>
              <a:t>Servidor Apache</a:t>
            </a:r>
          </a:p>
          <a:p>
            <a:pPr marL="685800" lvl="1" indent="-228600">
              <a:buSzPts val="2400"/>
            </a:pPr>
            <a:r>
              <a:rPr lang="es-ES" dirty="0" err="1"/>
              <a:t>Ngrok</a:t>
            </a: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B3E9C9-308E-3FB1-B243-F4372AAF3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4. Diseño</a:t>
            </a:r>
            <a:endParaRPr dirty="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0877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dirty="0"/>
              <a:t>4.1. Diseño del servidor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XAMPP</a:t>
            </a:r>
          </a:p>
          <a:p>
            <a:pPr marL="1143000" lvl="2" indent="-228600">
              <a:buSzPts val="2400"/>
            </a:pPr>
            <a:r>
              <a:rPr lang="es-ES" dirty="0"/>
              <a:t>Servidor Apache. Carpeta </a:t>
            </a:r>
            <a:r>
              <a:rPr lang="es-ES" dirty="0" err="1"/>
              <a:t>htdocs</a:t>
            </a:r>
            <a:r>
              <a:rPr lang="es-ES" dirty="0"/>
              <a:t>:</a:t>
            </a:r>
          </a:p>
          <a:p>
            <a:pPr marL="1657350" lvl="3" indent="-285750">
              <a:buSzPts val="2400"/>
              <a:buFont typeface="Courier New" panose="02070309020205020404" pitchFamily="49" charset="0"/>
              <a:buChar char="o"/>
            </a:pPr>
            <a:r>
              <a:rPr lang="es-ES" dirty="0"/>
              <a:t>Acceso a </a:t>
            </a:r>
            <a:r>
              <a:rPr lang="es-ES" b="1" dirty="0"/>
              <a:t>base de datos</a:t>
            </a:r>
            <a:r>
              <a:rPr lang="es-ES" dirty="0"/>
              <a:t>:</a:t>
            </a:r>
          </a:p>
          <a:p>
            <a:pPr marL="2114550" lvl="4" indent="-285750"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Inicio de sesión</a:t>
            </a:r>
          </a:p>
          <a:p>
            <a:pPr marL="2114550" lvl="4" indent="-285750"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Registro </a:t>
            </a:r>
          </a:p>
          <a:p>
            <a:pPr marL="2114550" lvl="4" indent="-285750"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Obtener datos de juego</a:t>
            </a:r>
            <a:r>
              <a:rPr lang="es-ES" dirty="0">
                <a:sym typeface="Symbol" panose="05050102010706020507" pitchFamily="18" charset="2"/>
              </a:rPr>
              <a:t> </a:t>
            </a:r>
          </a:p>
          <a:p>
            <a:pPr marL="2114550" lvl="4" indent="-285750"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Actualizar datos de juego</a:t>
            </a:r>
            <a:endParaRPr lang="es-ES" dirty="0">
              <a:sym typeface="Symbol" panose="05050102010706020507" pitchFamily="18" charset="2"/>
            </a:endParaRPr>
          </a:p>
          <a:p>
            <a:pPr marL="1657350" lvl="3" indent="-285750">
              <a:buSzPts val="2400"/>
              <a:buFont typeface="Courier New" panose="02070309020205020404" pitchFamily="49" charset="0"/>
              <a:buChar char="o"/>
            </a:pPr>
            <a:r>
              <a:rPr lang="es-ES" dirty="0">
                <a:sym typeface="Symbol" panose="05050102010706020507" pitchFamily="18" charset="2"/>
              </a:rPr>
              <a:t>Acceso a </a:t>
            </a:r>
            <a:r>
              <a:rPr lang="es-ES" b="1" dirty="0" err="1">
                <a:sym typeface="Symbol" panose="05050102010706020507" pitchFamily="18" charset="2"/>
              </a:rPr>
              <a:t>Stellarium</a:t>
            </a:r>
            <a:r>
              <a:rPr lang="es-ES" dirty="0">
                <a:sym typeface="Symbol" panose="05050102010706020507" pitchFamily="18" charset="2"/>
              </a:rPr>
              <a:t>:</a:t>
            </a:r>
            <a:endParaRPr lang="es-ES" dirty="0"/>
          </a:p>
          <a:p>
            <a:pPr marL="2114550" lvl="4" indent="-285750"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Obtener datos de estrellas</a:t>
            </a:r>
          </a:p>
          <a:p>
            <a:pPr marL="1600200" lvl="3" indent="-228600">
              <a:buSzPts val="2400"/>
            </a:pPr>
            <a:endParaRPr lang="es-ES"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B3E9C9-308E-3FB1-B243-F4372AAF3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94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dirty="0"/>
              <a:t>4. Diseño</a:t>
            </a:r>
            <a:endParaRPr dirty="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4667" y="-20569"/>
            <a:ext cx="1947332" cy="92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931019"/>
            <a:ext cx="1930400" cy="926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38200" y="1690313"/>
            <a:ext cx="100877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dirty="0"/>
              <a:t>4.1. Diseño del servidor</a:t>
            </a:r>
            <a:endParaRPr lang="es-E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dirty="0"/>
              <a:t>XAMPP</a:t>
            </a:r>
          </a:p>
          <a:p>
            <a:pPr marL="1143000" lvl="2" indent="-228600">
              <a:buSzPts val="2400"/>
            </a:pPr>
            <a:r>
              <a:rPr lang="es-ES" dirty="0"/>
              <a:t>Servidor Apache. Carpeta </a:t>
            </a:r>
            <a:r>
              <a:rPr lang="es-ES" dirty="0" err="1"/>
              <a:t>htdocs</a:t>
            </a:r>
            <a:r>
              <a:rPr lang="es-ES" dirty="0"/>
              <a:t>:</a:t>
            </a:r>
          </a:p>
          <a:p>
            <a:pPr marL="1657350" lvl="3" indent="-285750">
              <a:buSzPts val="2400"/>
              <a:buFont typeface="Courier New" panose="02070309020205020404" pitchFamily="49" charset="0"/>
              <a:buChar char="o"/>
            </a:pPr>
            <a:r>
              <a:rPr lang="es-ES" dirty="0">
                <a:sym typeface="Symbol" panose="05050102010706020507" pitchFamily="18" charset="2"/>
              </a:rPr>
              <a:t>Acceso a </a:t>
            </a:r>
            <a:r>
              <a:rPr lang="es-ES" b="1" dirty="0" err="1">
                <a:sym typeface="Symbol" panose="05050102010706020507" pitchFamily="18" charset="2"/>
              </a:rPr>
              <a:t>Stellarium</a:t>
            </a:r>
            <a:r>
              <a:rPr lang="es-ES" dirty="0">
                <a:sym typeface="Symbol" panose="05050102010706020507" pitchFamily="18" charset="2"/>
              </a:rPr>
              <a:t>:</a:t>
            </a:r>
            <a:endParaRPr lang="es-ES" dirty="0"/>
          </a:p>
          <a:p>
            <a:pPr marL="2114550" lvl="4" indent="-285750"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Obtener datos de estrellas: </a:t>
            </a:r>
            <a:br>
              <a:rPr lang="es-ES" dirty="0"/>
            </a:br>
            <a:r>
              <a:rPr lang="es-ES" dirty="0"/>
              <a:t>Cambiar ubicación </a:t>
            </a:r>
            <a:r>
              <a:rPr lang="es-ES" dirty="0">
                <a:sym typeface="Symbol" panose="05050102010706020507" pitchFamily="18" charset="2"/>
              </a:rPr>
              <a:t> Solicitar datos</a:t>
            </a:r>
            <a:endParaRPr lang="es-ES"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B3E9C9-308E-3FB1-B243-F4372AAF3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4F2D1E-5E3E-DE56-60DF-89A8204F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012" y="1082235"/>
            <a:ext cx="3691175" cy="51202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D21403-4B65-D19C-C73C-DD51BAA2C52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7149" t="9790" r="17959" b="42167"/>
          <a:stretch/>
        </p:blipFill>
        <p:spPr>
          <a:xfrm>
            <a:off x="2199308" y="3955675"/>
            <a:ext cx="2867992" cy="2221288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572C196-E042-3F9E-03C6-3D48A6C34708}"/>
              </a:ext>
            </a:extLst>
          </p:cNvPr>
          <p:cNvSpPr/>
          <p:nvPr/>
        </p:nvSpPr>
        <p:spPr>
          <a:xfrm>
            <a:off x="5684837" y="4954587"/>
            <a:ext cx="441325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341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817</Words>
  <Application>Microsoft Office PowerPoint</Application>
  <PresentationFormat>Panorámica</PresentationFormat>
  <Paragraphs>183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Tema de Office</vt:lpstr>
      <vt:lpstr>Universidad de Córdoba Grado en Ingeniería Informática  Desarrollo de aplicación móvil para divulgación de astronomía mediante realidad aumentada </vt:lpstr>
      <vt:lpstr>Índice de contenidos</vt:lpstr>
      <vt:lpstr>1. Introducción</vt:lpstr>
      <vt:lpstr>2. Objetivos</vt:lpstr>
      <vt:lpstr>3. Restricciones</vt:lpstr>
      <vt:lpstr>4. Diseño</vt:lpstr>
      <vt:lpstr>4. Diseño</vt:lpstr>
      <vt:lpstr>4. Diseño</vt:lpstr>
      <vt:lpstr>4. Diseño</vt:lpstr>
      <vt:lpstr>4. Diseño</vt:lpstr>
      <vt:lpstr>4. Diseño</vt:lpstr>
      <vt:lpstr>4. Diseño</vt:lpstr>
      <vt:lpstr>4. Diseño</vt:lpstr>
      <vt:lpstr>4. Diseño</vt:lpstr>
      <vt:lpstr>4. Diseño</vt:lpstr>
      <vt:lpstr>4. Diseño</vt:lpstr>
      <vt:lpstr>4. Diseño</vt:lpstr>
      <vt:lpstr>5. Pruebas</vt:lpstr>
      <vt:lpstr>6. Demo</vt:lpstr>
      <vt:lpstr>6. Demo</vt:lpstr>
      <vt:lpstr>7. Conclusiones</vt:lpstr>
      <vt:lpstr>7. Futuras Mejoras</vt:lpstr>
      <vt:lpstr>Universidad de Córdoba Grado en Ingeniería Informática  Herramienta para automatizar el proceso completo de predicción del fracaso académico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Carlos Checa Moreno</cp:lastModifiedBy>
  <cp:revision>8</cp:revision>
  <dcterms:created xsi:type="dcterms:W3CDTF">2019-05-23T13:18:21Z</dcterms:created>
  <dcterms:modified xsi:type="dcterms:W3CDTF">2024-09-12T23:37:14Z</dcterms:modified>
</cp:coreProperties>
</file>