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7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44;&#1080;&#1072;&#1075;&#1088;&#1072;&#1084;&#1084;&#1072;%20&#1074;%20Microsoft%20Office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>
        <c:manualLayout>
          <c:layoutTarget val="inner"/>
          <c:xMode val="edge"/>
          <c:yMode val="edge"/>
          <c:x val="0.1160024059492564"/>
          <c:y val="4.6770924467774859E-2"/>
          <c:w val="0.78069203849518876"/>
          <c:h val="0.8915503791192767"/>
        </c:manualLayout>
      </c:layout>
      <c:lineChart>
        <c:grouping val="standard"/>
        <c:ser>
          <c:idx val="2"/>
          <c:order val="2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marker>
            <c:symbol val="none"/>
          </c:marker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3"/>
          <c:order val="3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marker>
            <c:symbol val="none"/>
          </c:marker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marker>
            <c:symbol val="none"/>
          </c:marker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0"/>
          <c:order val="0"/>
          <c:tx>
            <c:strRef>
              <c:f>Лист2!$A$1</c:f>
              <c:strCache>
                <c:ptCount val="1"/>
                <c:pt idx="0">
                  <c:v>X</c:v>
                </c:pt>
              </c:strCache>
            </c:strRef>
          </c:tx>
          <c:marker>
            <c:symbol val="none"/>
          </c:marker>
          <c:val>
            <c:numRef>
              <c:f>Лист2!$A$2:$A$20</c:f>
              <c:numCache>
                <c:formatCode>General</c:formatCode>
                <c:ptCount val="19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  <c:pt idx="13">
                  <c:v>10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  <c:pt idx="17">
                  <c:v>14</c:v>
                </c:pt>
                <c:pt idx="18">
                  <c:v>15</c:v>
                </c:pt>
              </c:numCache>
            </c:numRef>
          </c:val>
        </c:ser>
        <c:ser>
          <c:idx val="1"/>
          <c:order val="1"/>
          <c:tx>
            <c:strRef>
              <c:f>Лист2!$B$1</c:f>
              <c:strCache>
                <c:ptCount val="1"/>
                <c:pt idx="0">
                  <c:v>Y</c:v>
                </c:pt>
              </c:strCache>
            </c:strRef>
          </c:tx>
          <c:marker>
            <c:symbol val="none"/>
          </c:marker>
          <c:val>
            <c:numRef>
              <c:f>Лист2!$B$2:$B$20</c:f>
              <c:numCache>
                <c:formatCode>General</c:formatCode>
                <c:ptCount val="19"/>
                <c:pt idx="0">
                  <c:v>0</c:v>
                </c:pt>
                <c:pt idx="1">
                  <c:v>49</c:v>
                </c:pt>
                <c:pt idx="2">
                  <c:v>72</c:v>
                </c:pt>
                <c:pt idx="3">
                  <c:v>75</c:v>
                </c:pt>
                <c:pt idx="4">
                  <c:v>64</c:v>
                </c:pt>
                <c:pt idx="5">
                  <c:v>45</c:v>
                </c:pt>
                <c:pt idx="6">
                  <c:v>24</c:v>
                </c:pt>
                <c:pt idx="7">
                  <c:v>7</c:v>
                </c:pt>
                <c:pt idx="8">
                  <c:v>0</c:v>
                </c:pt>
                <c:pt idx="9">
                  <c:v>9</c:v>
                </c:pt>
                <c:pt idx="10">
                  <c:v>40</c:v>
                </c:pt>
                <c:pt idx="11">
                  <c:v>99</c:v>
                </c:pt>
                <c:pt idx="12">
                  <c:v>192</c:v>
                </c:pt>
                <c:pt idx="13">
                  <c:v>325</c:v>
                </c:pt>
                <c:pt idx="14">
                  <c:v>504</c:v>
                </c:pt>
                <c:pt idx="15">
                  <c:v>735</c:v>
                </c:pt>
                <c:pt idx="16">
                  <c:v>1024</c:v>
                </c:pt>
                <c:pt idx="17">
                  <c:v>1377</c:v>
                </c:pt>
                <c:pt idx="18">
                  <c:v>1800</c:v>
                </c:pt>
              </c:numCache>
            </c:numRef>
          </c:val>
        </c:ser>
        <c:hiLowLines/>
        <c:marker val="1"/>
        <c:axId val="69155072"/>
        <c:axId val="69173632"/>
      </c:lineChart>
      <c:catAx>
        <c:axId val="69155072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АРГУМЕНТ</a:t>
                </a:r>
              </a:p>
            </c:rich>
          </c:tx>
          <c:layout/>
        </c:title>
        <c:majorTickMark val="none"/>
        <c:tickLblPos val="nextTo"/>
        <c:crossAx val="69173632"/>
        <c:crosses val="autoZero"/>
        <c:auto val="1"/>
        <c:lblAlgn val="ctr"/>
        <c:lblOffset val="100"/>
      </c:catAx>
      <c:valAx>
        <c:axId val="691736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ЗНАЧЕНИЕ</a:t>
                </a:r>
                <a:r>
                  <a:rPr lang="ru-RU" baseline="0"/>
                  <a:t> ФУНКЦИИ</a:t>
                </a:r>
                <a:endParaRPr lang="ru-RU"/>
              </a:p>
            </c:rich>
          </c:tx>
          <c:layout/>
        </c:title>
        <c:numFmt formatCode="General" sourceLinked="1"/>
        <c:tickLblPos val="nextTo"/>
        <c:crossAx val="69155072"/>
        <c:crosses val="autoZero"/>
        <c:crossBetween val="between"/>
      </c:valAx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ayout/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1316-84DE-4FBE-B192-0D6588F25979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7B10-4EE8-44F4-BE6D-6FF7E9C3FC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5918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1316-84DE-4FBE-B192-0D6588F25979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7B10-4EE8-44F4-BE6D-6FF7E9C3FC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8629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1316-84DE-4FBE-B192-0D6588F25979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7B10-4EE8-44F4-BE6D-6FF7E9C3FC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734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1316-84DE-4FBE-B192-0D6588F25979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7B10-4EE8-44F4-BE6D-6FF7E9C3FC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9800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1316-84DE-4FBE-B192-0D6588F25979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7B10-4EE8-44F4-BE6D-6FF7E9C3FC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9373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1316-84DE-4FBE-B192-0D6588F25979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7B10-4EE8-44F4-BE6D-6FF7E9C3FC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2587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1316-84DE-4FBE-B192-0D6588F25979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7B10-4EE8-44F4-BE6D-6FF7E9C3FC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5703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1316-84DE-4FBE-B192-0D6588F25979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7B10-4EE8-44F4-BE6D-6FF7E9C3FC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8926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1316-84DE-4FBE-B192-0D6588F25979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7B10-4EE8-44F4-BE6D-6FF7E9C3FC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2955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1316-84DE-4FBE-B192-0D6588F25979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7B10-4EE8-44F4-BE6D-6FF7E9C3FC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1750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1316-84DE-4FBE-B192-0D6588F25979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7B10-4EE8-44F4-BE6D-6FF7E9C3FC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7422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61316-84DE-4FBE-B192-0D6588F25979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07B10-4EE8-44F4-BE6D-6FF7E9C3FC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087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Решение уравнений третьей степени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Чечелев</a:t>
            </a:r>
            <a:r>
              <a:rPr lang="ru-RU" dirty="0" smtClean="0"/>
              <a:t> Павел</a:t>
            </a:r>
          </a:p>
          <a:p>
            <a:r>
              <a:rPr lang="ru-RU" dirty="0" smtClean="0"/>
              <a:t>8 группа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5684785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Приведём следующее уравнение</a:t>
            </a:r>
            <a:endParaRPr lang="x-none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3739243" y="2469198"/>
          <a:ext cx="4604657" cy="714874"/>
        </p:xfrm>
        <a:graphic>
          <a:graphicData uri="http://schemas.openxmlformats.org/presentationml/2006/ole">
            <p:oleObj spid="_x0000_s1026" name="Формула" r:id="rId4" imgW="1765080" imgH="228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993845999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1327" y="939114"/>
            <a:ext cx="10515600" cy="112034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Рассмотрим следующее приведенное кубическое уравнение</a:t>
            </a:r>
            <a:r>
              <a:rPr lang="x-none" smtClean="0"/>
              <a:t/>
            </a:r>
            <a:br>
              <a:rPr lang="x-none" smtClean="0"/>
            </a:br>
            <a:endParaRPr lang="ru-RU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ph idx="1"/>
          </p:nvPr>
        </p:nvGraphicFramePr>
        <p:xfrm>
          <a:off x="4033158" y="2628900"/>
          <a:ext cx="4127762" cy="1250837"/>
        </p:xfrm>
        <a:graphic>
          <a:graphicData uri="http://schemas.openxmlformats.org/presentationml/2006/ole">
            <p:oleObj spid="_x0000_s2050" name="Формула" r:id="rId3" imgW="1676160" imgH="50796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94160047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>
                <a:solidFill>
                  <a:srgbClr val="7030A0"/>
                </a:solidFill>
              </a:rPr>
              <a:t>Проверка дискриминанта</a:t>
            </a:r>
            <a:endParaRPr lang="x-none" i="1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DEB863C4-40AD-40F1-A5F0-E7216BDF59A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94000" y="1948400"/>
            <a:ext cx="4206240" cy="93936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x-none">
                <a:noFill/>
              </a:rPr>
              <a:t> 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43099" y="2973860"/>
            <a:ext cx="7489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нашем случае </a:t>
            </a:r>
            <a:r>
              <a:rPr lang="en-US" dirty="0" smtClean="0"/>
              <a:t>p=-</a:t>
            </a:r>
            <a:r>
              <a:rPr lang="ru-RU" dirty="0" smtClean="0"/>
              <a:t>64</a:t>
            </a:r>
            <a:r>
              <a:rPr lang="en-US" dirty="0" smtClean="0"/>
              <a:t>/3, q=</a:t>
            </a:r>
            <a:r>
              <a:rPr lang="ru-RU" dirty="0" smtClean="0"/>
              <a:t>1024</a:t>
            </a:r>
            <a:r>
              <a:rPr lang="en-US" dirty="0" smtClean="0"/>
              <a:t>/27, D</a:t>
            </a:r>
            <a:r>
              <a:rPr lang="ru-RU" dirty="0" smtClean="0"/>
              <a:t>=</a:t>
            </a:r>
            <a:r>
              <a:rPr lang="en-US" dirty="0" smtClean="0"/>
              <a:t>0.</a:t>
            </a:r>
          </a:p>
          <a:p>
            <a:r>
              <a:rPr lang="ru-RU" dirty="0" smtClean="0"/>
              <a:t>Таким образом</a:t>
            </a:r>
            <a:r>
              <a:rPr lang="en-US" dirty="0" smtClean="0"/>
              <a:t>, </a:t>
            </a:r>
            <a:r>
              <a:rPr lang="ru-RU" dirty="0" smtClean="0"/>
              <a:t>уравнение имеет 2  действительных корня.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3352431939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3115178480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25562" cy="1325563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0260" y="1944128"/>
            <a:ext cx="4102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 = -3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X2 = 5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X3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58</Words>
  <Application>Microsoft Office PowerPoint</Application>
  <PresentationFormat>Произвольный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Тема Office</vt:lpstr>
      <vt:lpstr>Формула</vt:lpstr>
      <vt:lpstr>Решение уравнений третьей степени</vt:lpstr>
      <vt:lpstr>Приведём следующее уравнение</vt:lpstr>
      <vt:lpstr>Рассмотрим следующее приведенное кубическое уравнение </vt:lpstr>
      <vt:lpstr>Проверка дискриминанта</vt:lpstr>
      <vt:lpstr>График</vt:lpstr>
      <vt:lpstr>Результаты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уравнений третьей степени</dc:title>
  <dc:creator>user</dc:creator>
  <cp:lastModifiedBy>7</cp:lastModifiedBy>
  <cp:revision>14</cp:revision>
  <dcterms:created xsi:type="dcterms:W3CDTF">2020-10-17T10:10:40Z</dcterms:created>
  <dcterms:modified xsi:type="dcterms:W3CDTF">2020-11-22T00:22:02Z</dcterms:modified>
</cp:coreProperties>
</file>