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8"/>
  </p:notesMasterIdLst>
  <p:sldIdLst>
    <p:sldId id="324" r:id="rId2"/>
    <p:sldId id="325" r:id="rId3"/>
    <p:sldId id="326" r:id="rId4"/>
    <p:sldId id="347" r:id="rId5"/>
    <p:sldId id="350" r:id="rId6"/>
    <p:sldId id="327" r:id="rId7"/>
    <p:sldId id="385" r:id="rId8"/>
    <p:sldId id="328" r:id="rId9"/>
    <p:sldId id="329" r:id="rId10"/>
    <p:sldId id="330" r:id="rId11"/>
    <p:sldId id="346" r:id="rId12"/>
    <p:sldId id="331" r:id="rId13"/>
    <p:sldId id="351" r:id="rId14"/>
    <p:sldId id="352" r:id="rId15"/>
    <p:sldId id="353" r:id="rId16"/>
    <p:sldId id="354" r:id="rId17"/>
    <p:sldId id="38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0" r:id="rId44"/>
    <p:sldId id="381" r:id="rId45"/>
    <p:sldId id="382" r:id="rId46"/>
    <p:sldId id="383" r:id="rId4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1374"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BD17B-8E5E-49C4-9DB0-B5214BB52C65}" type="datetimeFigureOut">
              <a:rPr lang="es-ES" smtClean="0"/>
              <a:pPr/>
              <a:t>07/10/2016</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E232A-A93E-4E70-9F64-AFC8412C531D}" type="slidenum">
              <a:rPr lang="es-ES" smtClean="0"/>
              <a:pPr/>
              <a:t>‹Nº›</a:t>
            </a:fld>
            <a:endParaRPr lang="es-ES"/>
          </a:p>
        </p:txBody>
      </p:sp>
    </p:spTree>
    <p:extLst>
      <p:ext uri="{BB962C8B-B14F-4D97-AF65-F5344CB8AC3E}">
        <p14:creationId xmlns:p14="http://schemas.microsoft.com/office/powerpoint/2010/main" val="175967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07/10/2016</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99190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C59D74-8BB1-4499-89D3-6ED7BC1C41B9}" type="datetimeFigureOut">
              <a:rPr lang="es-ES" smtClean="0"/>
              <a:pPr/>
              <a:t>07/10/2016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3493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C59D74-8BB1-4499-89D3-6ED7BC1C41B9}" type="datetimeFigureOut">
              <a:rPr lang="es-ES" smtClean="0"/>
              <a:pPr/>
              <a:t>07/10/2016</a:t>
            </a:fld>
            <a:endParaRPr lang="es-ES"/>
          </a:p>
        </p:txBody>
      </p:sp>
      <p:sp>
        <p:nvSpPr>
          <p:cNvPr id="5" name="Footer Placeholder 4"/>
          <p:cNvSpPr>
            <a:spLocks noGrp="1"/>
          </p:cNvSpPr>
          <p:nvPr>
            <p:ph type="ftr" sz="quarter" idx="11"/>
          </p:nvPr>
        </p:nvSpPr>
        <p:spPr/>
        <p:txBody>
          <a:bodyPr/>
          <a:lstStyle/>
          <a:p>
            <a:endParaRPr lang="es-E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A455FB5-8E65-4F85-9957-404740E62DC6}" type="slidenum">
              <a:rPr lang="es-ES" smtClean="0"/>
              <a:pPr/>
              <a:t>‹Nº›</a:t>
            </a:fld>
            <a:endParaRPr lang="es-E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6648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07/10/2016</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932840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07/10/2016</a:t>
            </a:fld>
            <a:endParaRPr lang="es-ES"/>
          </a:p>
        </p:txBody>
      </p:sp>
      <p:sp>
        <p:nvSpPr>
          <p:cNvPr id="6" name="Footer Placeholder 5"/>
          <p:cNvSpPr>
            <a:spLocks noGrp="1"/>
          </p:cNvSpPr>
          <p:nvPr>
            <p:ph type="ftr" sz="quarter" idx="11"/>
          </p:nvPr>
        </p:nvSpPr>
        <p:spPr/>
        <p:txBody>
          <a:bodyPr/>
          <a:lstStyle/>
          <a:p>
            <a:endParaRPr lang="es-E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787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07/10/2016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204572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07/10/2016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881594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07/10/2016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261224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07/10/2016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96899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C59D74-8BB1-4499-89D3-6ED7BC1C41B9}" type="datetimeFigureOut">
              <a:rPr lang="es-ES" smtClean="0"/>
              <a:pPr/>
              <a:t>07/10/2016</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146105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5C59D74-8BB1-4499-89D3-6ED7BC1C41B9}" type="datetimeFigureOut">
              <a:rPr lang="es-ES" smtClean="0"/>
              <a:pPr/>
              <a:t>07/10/2016</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68156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5C59D74-8BB1-4499-89D3-6ED7BC1C41B9}" type="datetimeFigureOut">
              <a:rPr lang="es-ES" smtClean="0"/>
              <a:pPr/>
              <a:t>07/10/2016</a:t>
            </a:fld>
            <a:endParaRPr lang="es-ES"/>
          </a:p>
        </p:txBody>
      </p:sp>
      <p:sp>
        <p:nvSpPr>
          <p:cNvPr id="8" name="Footer Placeholder 7"/>
          <p:cNvSpPr>
            <a:spLocks noGrp="1"/>
          </p:cNvSpPr>
          <p:nvPr>
            <p:ph type="ftr" sz="quarter" idx="11"/>
          </p:nvPr>
        </p:nvSpPr>
        <p:spPr/>
        <p:txBody>
          <a:bodyPr/>
          <a:lstStyle/>
          <a:p>
            <a:endParaRPr lang="es-E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185525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5C59D74-8BB1-4499-89D3-6ED7BC1C41B9}" type="datetimeFigureOut">
              <a:rPr lang="es-ES" smtClean="0"/>
              <a:pPr/>
              <a:t>07/10/2016</a:t>
            </a:fld>
            <a:endParaRPr lang="es-ES"/>
          </a:p>
        </p:txBody>
      </p:sp>
      <p:sp>
        <p:nvSpPr>
          <p:cNvPr id="4" name="Footer Placeholder 3"/>
          <p:cNvSpPr>
            <a:spLocks noGrp="1"/>
          </p:cNvSpPr>
          <p:nvPr>
            <p:ph type="ftr" sz="quarter" idx="11"/>
          </p:nvPr>
        </p:nvSpPr>
        <p:spPr/>
        <p:txBody>
          <a:bodyPr/>
          <a:lstStyle/>
          <a:p>
            <a:endParaRPr lang="es-E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257214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59D74-8BB1-4499-89D3-6ED7BC1C41B9}" type="datetimeFigureOut">
              <a:rPr lang="es-ES" smtClean="0"/>
              <a:pPr/>
              <a:t>07/10/2016</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30289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07/10/2016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89728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07/10/2016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69154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5C59D74-8BB1-4499-89D3-6ED7BC1C41B9}" type="datetimeFigureOut">
              <a:rPr lang="es-ES" smtClean="0"/>
              <a:pPr/>
              <a:t>07/10/2016</a:t>
            </a:fld>
            <a:endParaRPr lang="es-E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A455FB5-8E65-4F85-9957-404740E62DC6}" type="slidenum">
              <a:rPr lang="es-ES" smtClean="0"/>
              <a:pPr/>
              <a:t>‹Nº›</a:t>
            </a:fld>
            <a:endParaRPr lang="es-ES"/>
          </a:p>
        </p:txBody>
      </p:sp>
    </p:spTree>
    <p:extLst>
      <p:ext uri="{BB962C8B-B14F-4D97-AF65-F5344CB8AC3E}">
        <p14:creationId xmlns:p14="http://schemas.microsoft.com/office/powerpoint/2010/main" val="38902550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es/docs/Web/JavaScript/Referencia/Sentencias/l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s/docs/Web/JavaScript/Referencia/Objetos_globales/Map" TargetMode="External"/><Relationship Id="rId2" Type="http://schemas.openxmlformats.org/officeDocument/2006/relationships/hyperlink" Target="https://developer.mozilla.org/en-US/docs/Web/JavaScript/Reference/Operators/yield" TargetMode="External"/><Relationship Id="rId1" Type="http://schemas.openxmlformats.org/officeDocument/2006/relationships/slideLayout" Target="../slideLayouts/slideLayout2.xml"/><Relationship Id="rId5" Type="http://schemas.openxmlformats.org/officeDocument/2006/relationships/hyperlink" Target="https://developer.mozilla.org/es/docs/Web/JavaScript/Referencia/Objetos_globales/Set" TargetMode="External"/><Relationship Id="rId4" Type="http://schemas.openxmlformats.org/officeDocument/2006/relationships/hyperlink" Target="https://developer.mozilla.org/es/docs/Web/JavaScript/Referencia/Objetos_globales/Promes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www.w3schools.com/js/js_regexp.asp" TargetMode="External"/><Relationship Id="rId3" Type="http://schemas.openxmlformats.org/officeDocument/2006/relationships/hyperlink" Target="https://developer.mozilla.org/en/JavaScript" TargetMode="External"/><Relationship Id="rId7" Type="http://schemas.openxmlformats.org/officeDocument/2006/relationships/hyperlink" Target="https://developer.mozilla.org/es/docs/Web/JavaScript/Guide/Regular_Expressions" TargetMode="External"/><Relationship Id="rId2" Type="http://schemas.openxmlformats.org/officeDocument/2006/relationships/hyperlink" Target="http://www.ecma-international.org/publications/files/ECMA-ST/Ecma-262.pdf%20/"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JavaScript/Reference/Global_Objects/TypedArray" TargetMode="External"/><Relationship Id="rId5" Type="http://schemas.openxmlformats.org/officeDocument/2006/relationships/hyperlink" Target="http://www.javascriptya.com.ar/" TargetMode="External"/><Relationship Id="rId4" Type="http://schemas.openxmlformats.org/officeDocument/2006/relationships/hyperlink" Target="http://www.w3schools.com/js/" TargetMode="External"/><Relationship Id="rId9" Type="http://schemas.openxmlformats.org/officeDocument/2006/relationships/hyperlink" Target="https://developer.mozilla.org/en-US/docs/Web/JavaScript/Reference/Global_Objects/Number/toLocaleSt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s/docs/Web/JavaScript/Referencia/Operadores/Destructuring_assignm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ctrTitle"/>
          </p:nvPr>
        </p:nvSpPr>
        <p:spPr>
          <a:xfrm>
            <a:off x="457200" y="2401888"/>
            <a:ext cx="8458200" cy="1470025"/>
          </a:xfrm>
        </p:spPr>
        <p:txBody>
          <a:bodyPr/>
          <a:lstStyle/>
          <a:p>
            <a:pPr eaLnBrk="1" hangingPunct="1"/>
            <a:r>
              <a:rPr lang="es-ES" altLang="es-ES" smtClean="0"/>
              <a:t>JS IV</a:t>
            </a:r>
          </a:p>
        </p:txBody>
      </p:sp>
      <p:sp>
        <p:nvSpPr>
          <p:cNvPr id="5123" name="3 Subtítulo"/>
          <p:cNvSpPr>
            <a:spLocks noGrp="1"/>
          </p:cNvSpPr>
          <p:nvPr>
            <p:ph type="subTitle" idx="1"/>
          </p:nvPr>
        </p:nvSpPr>
        <p:spPr>
          <a:xfrm>
            <a:off x="457200" y="3900488"/>
            <a:ext cx="4953000" cy="1752600"/>
          </a:xfrm>
        </p:spPr>
        <p:txBody>
          <a:bodyPr/>
          <a:lstStyle/>
          <a:p>
            <a:pPr marL="63500" eaLnBrk="1" hangingPunct="1"/>
            <a:r>
              <a:rPr lang="es-ES" altLang="es-ES" dirty="0" smtClean="0"/>
              <a:t>Desarrollo Web en Entorno Cliente</a:t>
            </a:r>
          </a:p>
          <a:p>
            <a:pPr marL="63500" eaLnBrk="1" hangingPunct="1"/>
            <a:endParaRPr lang="es-ES" altLang="es-E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468313" y="908050"/>
            <a:ext cx="8229600" cy="792163"/>
          </a:xfrm>
        </p:spPr>
        <p:txBody>
          <a:bodyPr/>
          <a:lstStyle/>
          <a:p>
            <a:r>
              <a:rPr lang="es-ES" altLang="es-ES" sz="3600" smtClean="0"/>
              <a:t>JS IV – Variables locales y globales</a:t>
            </a:r>
          </a:p>
        </p:txBody>
      </p:sp>
      <p:sp>
        <p:nvSpPr>
          <p:cNvPr id="11267" name="2 Marcador de contenido"/>
          <p:cNvSpPr>
            <a:spLocks noGrp="1"/>
          </p:cNvSpPr>
          <p:nvPr>
            <p:ph idx="1"/>
          </p:nvPr>
        </p:nvSpPr>
        <p:spPr>
          <a:xfrm>
            <a:off x="468313" y="1557338"/>
            <a:ext cx="8229600" cy="5111750"/>
          </a:xfrm>
        </p:spPr>
        <p:txBody>
          <a:bodyPr/>
          <a:lstStyle/>
          <a:p>
            <a:pPr>
              <a:buFont typeface="Georgia" pitchFamily="16" charset="0"/>
              <a:buNone/>
            </a:pPr>
            <a:r>
              <a:rPr lang="es-ES" altLang="es-ES" sz="2400" smtClean="0"/>
              <a:t>Las variables declaradas dentro de las funciones serán siempre locales a éstas, lo que quiere decir que no se tendrá acceso a sus valores desde fuera de dichas funciones. Ni otras funciones ni código que no esté en ninguna función podrá tener acceso a dichos valores. Este tipo de variables se denominan locales. Si se desea que una variable sea global, habrá que declararla fuera de cualquier función (en el script), con lo que todas las funciones tendrán acceso a dicho valor.</a:t>
            </a:r>
            <a:endParaRPr lang="es-ES" altLang="es-ES" sz="220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2B6949B6-401E-4242-9D3B-2CFA5ADA2081}" type="slidenum">
              <a:rPr lang="es-ES" smtClean="0"/>
              <a:pPr>
                <a:defRPr/>
              </a:pPr>
              <a:t>10</a:t>
            </a:fld>
            <a:endParaRPr lang="es-E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468313" y="908050"/>
            <a:ext cx="8229600" cy="792163"/>
          </a:xfrm>
        </p:spPr>
        <p:txBody>
          <a:bodyPr/>
          <a:lstStyle/>
          <a:p>
            <a:r>
              <a:rPr lang="es-ES" altLang="es-ES" sz="3600" smtClean="0"/>
              <a:t>JS IV – Variables locales y globales</a:t>
            </a:r>
          </a:p>
        </p:txBody>
      </p:sp>
      <p:sp>
        <p:nvSpPr>
          <p:cNvPr id="11267" name="2 Marcador de contenido"/>
          <p:cNvSpPr>
            <a:spLocks noGrp="1"/>
          </p:cNvSpPr>
          <p:nvPr>
            <p:ph idx="1"/>
          </p:nvPr>
        </p:nvSpPr>
        <p:spPr>
          <a:xfrm>
            <a:off x="468313" y="1557338"/>
            <a:ext cx="8229600" cy="5111750"/>
          </a:xfrm>
        </p:spPr>
        <p:txBody>
          <a:bodyPr/>
          <a:lstStyle/>
          <a:p>
            <a:pPr>
              <a:buFont typeface="Georgia" pitchFamily="16" charset="0"/>
              <a:buNone/>
            </a:pPr>
            <a:r>
              <a:rPr lang="es-ES" altLang="es-ES" sz="2400" dirty="0" smtClean="0"/>
              <a:t>En </a:t>
            </a:r>
            <a:r>
              <a:rPr lang="es-ES" altLang="es-ES" sz="2400" dirty="0" err="1" smtClean="0"/>
              <a:t>ECMAScript</a:t>
            </a:r>
            <a:r>
              <a:rPr lang="es-ES" altLang="es-ES" sz="2400" dirty="0" smtClean="0"/>
              <a:t> se soporta la palabra reservada </a:t>
            </a:r>
            <a:r>
              <a:rPr lang="es-ES" altLang="es-ES" sz="2200" b="1" dirty="0" err="1" smtClean="0">
                <a:solidFill>
                  <a:srgbClr val="FF0000"/>
                </a:solidFill>
              </a:rPr>
              <a:t>let</a:t>
            </a:r>
            <a:r>
              <a:rPr lang="es-ES" altLang="es-ES" sz="2400" dirty="0" smtClean="0"/>
              <a:t>, que permite declarar variables restringiendo su ámbito al bloque donde se ha definido.</a:t>
            </a:r>
          </a:p>
          <a:p>
            <a:pPr>
              <a:buFont typeface="Georgia" pitchFamily="16" charset="0"/>
              <a:buNone/>
            </a:pPr>
            <a:r>
              <a:rPr lang="es-ES" altLang="es-ES" sz="2200" dirty="0" smtClean="0">
                <a:hlinkClick r:id="rId2"/>
              </a:rPr>
              <a:t>https://developer.mozilla.org/es/docs/Web/JavaScript/Referencia/Sentencias/let</a:t>
            </a:r>
            <a:endParaRPr lang="es-ES" altLang="es-ES" sz="2200" dirty="0" smtClean="0"/>
          </a:p>
          <a:p>
            <a:pPr>
              <a:buFont typeface="Georgia" pitchFamily="16" charset="0"/>
              <a:buNone/>
            </a:pPr>
            <a:endParaRPr lang="es-ES" altLang="es-ES" sz="22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2B6949B6-401E-4242-9D3B-2CFA5ADA2081}" type="slidenum">
              <a:rPr lang="es-ES" smtClean="0"/>
              <a:pPr>
                <a:defRPr/>
              </a:pPr>
              <a:t>11</a:t>
            </a:fld>
            <a:endParaRPr lang="es-ES"/>
          </a:p>
        </p:txBody>
      </p:sp>
      <p:sp>
        <p:nvSpPr>
          <p:cNvPr id="6" name="2 Marcador de contenido"/>
          <p:cNvSpPr txBox="1">
            <a:spLocks/>
          </p:cNvSpPr>
          <p:nvPr/>
        </p:nvSpPr>
        <p:spPr bwMode="auto">
          <a:xfrm>
            <a:off x="580888" y="3933056"/>
            <a:ext cx="8239584" cy="2494037"/>
          </a:xfrm>
          <a:prstGeom prst="rect">
            <a:avLst/>
          </a:prstGeom>
          <a:solidFill>
            <a:schemeClr val="tx1"/>
          </a:solidFill>
          <a:ln w="9525">
            <a:noFill/>
            <a:miter lim="800000"/>
            <a:headEnd/>
            <a:tailEnd/>
          </a:ln>
        </p:spPr>
        <p:txBody>
          <a:bodyPr/>
          <a:lstStyle/>
          <a:p>
            <a:pPr marL="342900" indent="-342900">
              <a:spcBef>
                <a:spcPct val="20000"/>
              </a:spcBef>
            </a:pP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x=10; </a:t>
            </a: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y=5;</a:t>
            </a:r>
          </a:p>
          <a:p>
            <a:pPr marL="342900" indent="-342900">
              <a:spcBef>
                <a:spcPct val="20000"/>
              </a:spcBef>
            </a:pPr>
            <a:r>
              <a:rPr lang="es-ES" altLang="es-ES" dirty="0" err="1" smtClean="0">
                <a:solidFill>
                  <a:srgbClr val="00FF00"/>
                </a:solidFill>
                <a:latin typeface="Courier New" pitchFamily="49" charset="0"/>
                <a:cs typeface="Courier New" pitchFamily="49" charset="0"/>
              </a:rPr>
              <a:t>if</a:t>
            </a:r>
            <a:r>
              <a:rPr lang="es-ES" altLang="es-ES" dirty="0" smtClean="0">
                <a:solidFill>
                  <a:srgbClr val="00FF00"/>
                </a:solidFill>
                <a:latin typeface="Courier New" pitchFamily="49" charset="0"/>
                <a:cs typeface="Courier New" pitchFamily="49" charset="0"/>
              </a:rPr>
              <a:t> (x &gt; y) {</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let</a:t>
            </a:r>
            <a:r>
              <a:rPr lang="es-ES" altLang="es-ES" dirty="0" smtClean="0">
                <a:solidFill>
                  <a:srgbClr val="00FF00"/>
                </a:solidFill>
                <a:latin typeface="Courier New" pitchFamily="49" charset="0"/>
                <a:cs typeface="Courier New" pitchFamily="49" charset="0"/>
              </a:rPr>
              <a:t> z = 15;</a:t>
            </a:r>
          </a:p>
          <a:p>
            <a:pPr marL="342900" indent="-342900">
              <a:spcBef>
                <a:spcPct val="20000"/>
              </a:spcBef>
            </a:pPr>
            <a:r>
              <a:rPr lang="es-ES" altLang="es-ES" dirty="0" smtClean="0">
                <a:solidFill>
                  <a:srgbClr val="00FF00"/>
                </a:solidFill>
                <a:latin typeface="Courier New" pitchFamily="49" charset="0"/>
                <a:cs typeface="Courier New" pitchFamily="49" charset="0"/>
              </a:rPr>
              <a:t>  console.log("z dentro del </a:t>
            </a:r>
            <a:r>
              <a:rPr lang="es-ES" altLang="es-ES" dirty="0" err="1" smtClean="0">
                <a:solidFill>
                  <a:srgbClr val="00FF00"/>
                </a:solidFill>
                <a:latin typeface="Courier New" pitchFamily="49" charset="0"/>
                <a:cs typeface="Courier New" pitchFamily="49" charset="0"/>
              </a:rPr>
              <a:t>if</a:t>
            </a:r>
            <a:r>
              <a:rPr lang="es-ES" altLang="es-ES" dirty="0" smtClean="0">
                <a:solidFill>
                  <a:srgbClr val="00FF00"/>
                </a:solidFill>
                <a:latin typeface="Courier New" pitchFamily="49" charset="0"/>
                <a:cs typeface="Courier New" pitchFamily="49" charset="0"/>
              </a:rPr>
              <a:t>: " + z);</a:t>
            </a:r>
          </a:p>
          <a:p>
            <a:pPr marL="342900" indent="-342900">
              <a:spcBef>
                <a:spcPct val="20000"/>
              </a:spcBef>
            </a:pP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console.log("z fuera del </a:t>
            </a:r>
            <a:r>
              <a:rPr lang="es-ES" altLang="es-ES" dirty="0" err="1" smtClean="0">
                <a:solidFill>
                  <a:srgbClr val="00FF00"/>
                </a:solidFill>
                <a:latin typeface="Courier New" pitchFamily="49" charset="0"/>
                <a:cs typeface="Courier New" pitchFamily="49" charset="0"/>
              </a:rPr>
              <a:t>if</a:t>
            </a:r>
            <a:r>
              <a:rPr lang="es-ES" altLang="es-ES" dirty="0" smtClean="0">
                <a:solidFill>
                  <a:srgbClr val="00FF00"/>
                </a:solidFill>
                <a:latin typeface="Courier New" pitchFamily="49" charset="0"/>
                <a:cs typeface="Courier New" pitchFamily="49" charset="0"/>
              </a:rPr>
              <a:t>: " + z); //Nos dará un error</a:t>
            </a:r>
            <a:endParaRPr lang="fr-FR" altLang="es-E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468313" y="908050"/>
            <a:ext cx="8229600" cy="792163"/>
          </a:xfrm>
        </p:spPr>
        <p:txBody>
          <a:bodyPr/>
          <a:lstStyle/>
          <a:p>
            <a:r>
              <a:rPr lang="es-ES" altLang="es-ES" sz="3600" dirty="0" smtClean="0"/>
              <a:t>JS IV – Valores predefinidos</a:t>
            </a:r>
          </a:p>
        </p:txBody>
      </p:sp>
      <p:sp>
        <p:nvSpPr>
          <p:cNvPr id="12291" name="2 Marcador de contenido"/>
          <p:cNvSpPr>
            <a:spLocks noGrp="1"/>
          </p:cNvSpPr>
          <p:nvPr>
            <p:ph idx="1"/>
          </p:nvPr>
        </p:nvSpPr>
        <p:spPr>
          <a:xfrm>
            <a:off x="468313" y="1557338"/>
            <a:ext cx="8229600" cy="5111750"/>
          </a:xfrm>
        </p:spPr>
        <p:txBody>
          <a:bodyPr>
            <a:normAutofit lnSpcReduction="10000"/>
          </a:bodyPr>
          <a:lstStyle/>
          <a:p>
            <a:r>
              <a:rPr lang="es-ES" altLang="es-ES" sz="2400" b="1" dirty="0" err="1" smtClean="0">
                <a:solidFill>
                  <a:srgbClr val="FF0000"/>
                </a:solidFill>
              </a:rPr>
              <a:t>Infinity</a:t>
            </a:r>
            <a:endParaRPr lang="es-ES" altLang="es-ES" sz="2200" dirty="0" smtClean="0"/>
          </a:p>
          <a:p>
            <a:pPr lvl="1"/>
            <a:r>
              <a:rPr lang="es-ES" altLang="es-ES" sz="2000" dirty="0" smtClean="0"/>
              <a:t>Representa el valor infinito. Por ejemplo, cualquier valor dividido por </a:t>
            </a:r>
            <a:r>
              <a:rPr lang="es-ES" altLang="es-ES" sz="2000" dirty="0" err="1" smtClean="0"/>
              <a:t>infinity</a:t>
            </a:r>
            <a:r>
              <a:rPr lang="es-ES" altLang="es-ES" sz="2000" dirty="0" smtClean="0"/>
              <a:t> es igual a 0. </a:t>
            </a:r>
          </a:p>
          <a:p>
            <a:r>
              <a:rPr lang="es-ES" altLang="es-ES" sz="2400" b="1" dirty="0" err="1" smtClean="0">
                <a:solidFill>
                  <a:srgbClr val="FF0000"/>
                </a:solidFill>
              </a:rPr>
              <a:t>NaN</a:t>
            </a:r>
            <a:r>
              <a:rPr lang="es-ES" altLang="es-ES" sz="2400" b="1" dirty="0" smtClean="0">
                <a:solidFill>
                  <a:srgbClr val="FF0000"/>
                </a:solidFill>
              </a:rPr>
              <a:t> (</a:t>
            </a:r>
            <a:r>
              <a:rPr lang="es-ES" altLang="es-ES" sz="2400" b="1" dirty="0" err="1" smtClean="0">
                <a:solidFill>
                  <a:srgbClr val="FF0000"/>
                </a:solidFill>
              </a:rPr>
              <a:t>Not</a:t>
            </a:r>
            <a:r>
              <a:rPr lang="es-ES" altLang="es-ES" sz="2400" b="1" dirty="0" smtClean="0">
                <a:solidFill>
                  <a:srgbClr val="FF0000"/>
                </a:solidFill>
              </a:rPr>
              <a:t> a </a:t>
            </a:r>
            <a:r>
              <a:rPr lang="es-ES" altLang="es-ES" sz="2400" b="1" dirty="0" err="1" smtClean="0">
                <a:solidFill>
                  <a:srgbClr val="FF0000"/>
                </a:solidFill>
              </a:rPr>
              <a:t>Number</a:t>
            </a:r>
            <a:r>
              <a:rPr lang="es-ES" altLang="es-ES" sz="2400" b="1" dirty="0" smtClean="0">
                <a:solidFill>
                  <a:srgbClr val="FF0000"/>
                </a:solidFill>
              </a:rPr>
              <a:t>)</a:t>
            </a:r>
            <a:endParaRPr lang="es-ES" altLang="es-ES" sz="2200" dirty="0" smtClean="0"/>
          </a:p>
          <a:p>
            <a:pPr lvl="1"/>
            <a:r>
              <a:rPr lang="es-ES" altLang="es-ES" sz="2000" dirty="0" smtClean="0"/>
              <a:t>Especifica un valor que no es un número. Por ejemplo, la </a:t>
            </a:r>
            <a:r>
              <a:rPr lang="es-ES" altLang="es-ES" sz="2000" dirty="0" err="1" smtClean="0"/>
              <a:t>raiz</a:t>
            </a:r>
            <a:r>
              <a:rPr lang="es-ES" altLang="es-ES" sz="2000" dirty="0" smtClean="0"/>
              <a:t> cuadrada de -1, o intentar convertir una cadena en un entero da como resultado </a:t>
            </a:r>
            <a:r>
              <a:rPr lang="es-ES" altLang="es-ES" sz="2000" dirty="0" err="1" smtClean="0"/>
              <a:t>NaN</a:t>
            </a:r>
            <a:r>
              <a:rPr lang="es-ES" altLang="es-ES" sz="2000" dirty="0" smtClean="0"/>
              <a:t>.</a:t>
            </a:r>
          </a:p>
          <a:p>
            <a:r>
              <a:rPr lang="es-ES" altLang="es-ES" sz="2400" b="1" dirty="0" err="1" smtClean="0">
                <a:solidFill>
                  <a:srgbClr val="FF0000"/>
                </a:solidFill>
              </a:rPr>
              <a:t>undefined</a:t>
            </a:r>
            <a:endParaRPr lang="es-ES" altLang="es-ES" sz="2200" dirty="0" smtClean="0"/>
          </a:p>
          <a:p>
            <a:pPr lvl="1"/>
            <a:r>
              <a:rPr lang="es-ES" altLang="es-ES" sz="2000" dirty="0" smtClean="0"/>
              <a:t>Representa el valor: indefinido. Por ejemplo, una variable declarada pero sin valor asignado tendrá un tipo indefinido.</a:t>
            </a:r>
          </a:p>
          <a:p>
            <a:r>
              <a:rPr lang="es-ES" altLang="es-ES" sz="2400" b="1" dirty="0" err="1" smtClean="0">
                <a:solidFill>
                  <a:srgbClr val="FF0000"/>
                </a:solidFill>
              </a:rPr>
              <a:t>null</a:t>
            </a:r>
            <a:endParaRPr lang="es-ES" altLang="es-ES" sz="2200" dirty="0" smtClean="0"/>
          </a:p>
          <a:p>
            <a:pPr lvl="1"/>
            <a:r>
              <a:rPr lang="es-ES" altLang="es-ES" sz="2000" dirty="0" smtClean="0"/>
              <a:t>Típicamente utilizado cuando se espera la referencia a un objeto, y no se encuentra.</a:t>
            </a:r>
          </a:p>
          <a:p>
            <a:endParaRPr lang="es-ES" altLang="es-ES" sz="22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C5523860-9270-4BB7-A871-CC4EFD1C1702}" type="slidenum">
              <a:rPr lang="es-ES" smtClean="0"/>
              <a:pPr>
                <a:defRPr/>
              </a:pPr>
              <a:t>12</a:t>
            </a:fld>
            <a:endParaRPr lang="es-E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468313" y="908050"/>
            <a:ext cx="8229600" cy="792163"/>
          </a:xfrm>
        </p:spPr>
        <p:txBody>
          <a:bodyPr/>
          <a:lstStyle/>
          <a:p>
            <a:r>
              <a:rPr lang="es-ES" altLang="es-ES" sz="3600" dirty="0" smtClean="0"/>
              <a:t>JS IV – Funciones predefinidas</a:t>
            </a:r>
          </a:p>
        </p:txBody>
      </p:sp>
      <p:sp>
        <p:nvSpPr>
          <p:cNvPr id="12291" name="2 Marcador de contenido"/>
          <p:cNvSpPr>
            <a:spLocks noGrp="1"/>
          </p:cNvSpPr>
          <p:nvPr>
            <p:ph idx="1"/>
          </p:nvPr>
        </p:nvSpPr>
        <p:spPr>
          <a:xfrm>
            <a:off x="468313" y="1557338"/>
            <a:ext cx="8229600" cy="5111750"/>
          </a:xfrm>
        </p:spPr>
        <p:txBody>
          <a:bodyPr>
            <a:normAutofit fontScale="55000" lnSpcReduction="20000"/>
          </a:bodyPr>
          <a:lstStyle/>
          <a:p>
            <a:r>
              <a:rPr lang="es-ES" altLang="es-ES" sz="2400" b="1" dirty="0" err="1" smtClean="0">
                <a:solidFill>
                  <a:srgbClr val="FF0000"/>
                </a:solidFill>
              </a:rPr>
              <a:t>eval</a:t>
            </a:r>
            <a:r>
              <a:rPr lang="es-ES" altLang="es-ES" sz="2400" b="1" dirty="0" smtClean="0">
                <a:solidFill>
                  <a:srgbClr val="FF0000"/>
                </a:solidFill>
              </a:rPr>
              <a:t>(cadena)</a:t>
            </a:r>
          </a:p>
          <a:p>
            <a:pPr lvl="1"/>
            <a:r>
              <a:rPr lang="es-ES" altLang="es-ES" sz="2000" dirty="0" smtClean="0"/>
              <a:t>Devuelve el resultado de ejecutar el código </a:t>
            </a:r>
            <a:r>
              <a:rPr lang="es-ES" altLang="es-ES" sz="2000" dirty="0" err="1" smtClean="0"/>
              <a:t>javascript</a:t>
            </a:r>
            <a:r>
              <a:rPr lang="es-ES" altLang="es-ES" sz="2000" dirty="0" smtClean="0"/>
              <a:t> contenido en la cadena. No es recomendado utilizar esta función ya que puede acarrear problemas de seguridad al ejecutar código </a:t>
            </a:r>
            <a:r>
              <a:rPr lang="es-ES" altLang="es-ES" sz="2000" dirty="0" err="1" smtClean="0"/>
              <a:t>javascript</a:t>
            </a:r>
            <a:r>
              <a:rPr lang="es-ES" altLang="es-ES" sz="2000" dirty="0" smtClean="0"/>
              <a:t> con mayores privilegios.</a:t>
            </a:r>
          </a:p>
          <a:p>
            <a:r>
              <a:rPr lang="es-ES" altLang="es-ES" sz="2400" b="1" dirty="0" err="1" smtClean="0">
                <a:solidFill>
                  <a:srgbClr val="FF0000"/>
                </a:solidFill>
              </a:rPr>
              <a:t>isFinite</a:t>
            </a:r>
            <a:r>
              <a:rPr lang="es-ES" altLang="es-ES" sz="2400" b="1" dirty="0" smtClean="0">
                <a:solidFill>
                  <a:srgbClr val="FF0000"/>
                </a:solidFill>
              </a:rPr>
              <a:t>(valor)</a:t>
            </a:r>
          </a:p>
          <a:p>
            <a:pPr lvl="1"/>
            <a:r>
              <a:rPr lang="es-ES" altLang="es-ES" sz="2100" dirty="0" smtClean="0"/>
              <a:t>Devuelve true/false dependiendo de si el valor pasado es un número finito o no.</a:t>
            </a:r>
          </a:p>
          <a:p>
            <a:r>
              <a:rPr lang="es-ES" altLang="es-ES" sz="2400" b="1" dirty="0" err="1" smtClean="0">
                <a:solidFill>
                  <a:srgbClr val="FF0000"/>
                </a:solidFill>
              </a:rPr>
              <a:t>isNaN</a:t>
            </a:r>
            <a:r>
              <a:rPr lang="es-ES" altLang="es-ES" sz="2400" b="1" dirty="0" smtClean="0">
                <a:solidFill>
                  <a:srgbClr val="FF0000"/>
                </a:solidFill>
              </a:rPr>
              <a:t>(valor)</a:t>
            </a:r>
          </a:p>
          <a:p>
            <a:pPr lvl="1"/>
            <a:r>
              <a:rPr lang="es-ES" altLang="es-ES" sz="2000" dirty="0" smtClean="0"/>
              <a:t>Función que comprueba si el valor es </a:t>
            </a:r>
            <a:r>
              <a:rPr lang="es-ES" altLang="es-ES" sz="2000" dirty="0" err="1" smtClean="0"/>
              <a:t>NaN</a:t>
            </a:r>
            <a:r>
              <a:rPr lang="es-ES" altLang="es-ES" sz="2000" dirty="0" smtClean="0"/>
              <a:t>. Devuelve true si no es un número y false cuando lo es. Ojo que el comportamiento parece negado respecto de la lógica común.</a:t>
            </a:r>
            <a:endParaRPr lang="es-ES" altLang="es-ES" sz="2200" dirty="0" smtClean="0"/>
          </a:p>
          <a:p>
            <a:r>
              <a:rPr lang="es-ES" altLang="es-ES" sz="2400" b="1" dirty="0" err="1" smtClean="0">
                <a:solidFill>
                  <a:srgbClr val="FF0000"/>
                </a:solidFill>
              </a:rPr>
              <a:t>parseInt</a:t>
            </a:r>
            <a:r>
              <a:rPr lang="es-ES" altLang="es-ES" sz="2400" b="1" dirty="0" smtClean="0">
                <a:solidFill>
                  <a:srgbClr val="FF0000"/>
                </a:solidFill>
              </a:rPr>
              <a:t>(cadena, base)</a:t>
            </a:r>
          </a:p>
          <a:p>
            <a:pPr lvl="1"/>
            <a:r>
              <a:rPr lang="es-ES" altLang="es-ES" sz="2000" dirty="0" smtClean="0"/>
              <a:t>Examina la cadena y trata de convertirla en un número en la base especificada como parámetro (decimal si no se especifica). Esta función devuelve </a:t>
            </a:r>
            <a:r>
              <a:rPr lang="es-ES" altLang="es-ES" sz="2000" dirty="0" err="1" smtClean="0"/>
              <a:t>NaN</a:t>
            </a:r>
            <a:r>
              <a:rPr lang="es-ES" altLang="es-ES" sz="2000" dirty="0" smtClean="0"/>
              <a:t> (</a:t>
            </a:r>
            <a:r>
              <a:rPr lang="es-ES" altLang="es-ES" sz="2000" dirty="0" err="1" smtClean="0"/>
              <a:t>Not</a:t>
            </a:r>
            <a:r>
              <a:rPr lang="es-ES" altLang="es-ES" sz="2000" dirty="0" smtClean="0"/>
              <a:t> a </a:t>
            </a:r>
            <a:r>
              <a:rPr lang="es-ES" altLang="es-ES" sz="2000" dirty="0" err="1" smtClean="0"/>
              <a:t>Number</a:t>
            </a:r>
            <a:r>
              <a:rPr lang="es-ES" altLang="es-ES" sz="2000" dirty="0" smtClean="0"/>
              <a:t>) si no puede obtener un número.</a:t>
            </a:r>
          </a:p>
          <a:p>
            <a:r>
              <a:rPr lang="es-ES" altLang="es-ES" sz="2400" b="1" dirty="0" err="1" smtClean="0">
                <a:solidFill>
                  <a:srgbClr val="FF0000"/>
                </a:solidFill>
              </a:rPr>
              <a:t>parseFloat</a:t>
            </a:r>
            <a:r>
              <a:rPr lang="es-ES" altLang="es-ES" sz="2400" b="1" dirty="0" smtClean="0">
                <a:solidFill>
                  <a:srgbClr val="FF0000"/>
                </a:solidFill>
              </a:rPr>
              <a:t>(cadena)</a:t>
            </a:r>
          </a:p>
          <a:p>
            <a:pPr lvl="1"/>
            <a:r>
              <a:rPr lang="es-ES" altLang="es-ES" sz="2000" dirty="0" smtClean="0"/>
              <a:t>Igual que </a:t>
            </a:r>
            <a:r>
              <a:rPr lang="es-ES" altLang="es-ES" sz="2000" dirty="0" err="1" smtClean="0"/>
              <a:t>parseInt</a:t>
            </a:r>
            <a:r>
              <a:rPr lang="es-ES" altLang="es-ES" sz="2000" dirty="0" smtClean="0"/>
              <a:t> pero con números reales. Como cadena puede aceptar los siguientes valores decimales: “3.14” ; “314e-2” ; “0.0314E+2” </a:t>
            </a:r>
          </a:p>
          <a:p>
            <a:r>
              <a:rPr lang="es-ES" altLang="es-ES" sz="2400" b="1" dirty="0" err="1" smtClean="0">
                <a:solidFill>
                  <a:srgbClr val="FF0000"/>
                </a:solidFill>
              </a:rPr>
              <a:t>decodeURI</a:t>
            </a:r>
            <a:r>
              <a:rPr lang="es-ES" altLang="es-ES" sz="2400" b="1" dirty="0" smtClean="0">
                <a:solidFill>
                  <a:srgbClr val="FF0000"/>
                </a:solidFill>
              </a:rPr>
              <a:t>()</a:t>
            </a:r>
          </a:p>
          <a:p>
            <a:pPr lvl="1"/>
            <a:r>
              <a:rPr lang="es-ES" altLang="es-ES" sz="2000" dirty="0" smtClean="0"/>
              <a:t>Devuelve el URI modificado de forma que se sustituyen los valores en Unicode por los caracteres que les corresponde.</a:t>
            </a:r>
          </a:p>
          <a:p>
            <a:r>
              <a:rPr lang="es-ES" altLang="es-ES" sz="2400" b="1" dirty="0" err="1" smtClean="0">
                <a:solidFill>
                  <a:srgbClr val="FF0000"/>
                </a:solidFill>
              </a:rPr>
              <a:t>encodeURI</a:t>
            </a:r>
            <a:r>
              <a:rPr lang="es-ES" altLang="es-ES" sz="2400" b="1" dirty="0" smtClean="0">
                <a:solidFill>
                  <a:srgbClr val="FF0000"/>
                </a:solidFill>
              </a:rPr>
              <a:t>()</a:t>
            </a:r>
          </a:p>
          <a:p>
            <a:pPr lvl="1"/>
            <a:r>
              <a:rPr lang="es-ES" altLang="es-ES" sz="2000" dirty="0" smtClean="0"/>
              <a:t>Devuelve el URI (</a:t>
            </a:r>
            <a:r>
              <a:rPr lang="es-ES" altLang="es-ES" sz="2000" dirty="0" err="1" smtClean="0"/>
              <a:t>Uniform</a:t>
            </a:r>
            <a:r>
              <a:rPr lang="es-ES" altLang="es-ES" sz="2000" dirty="0" smtClean="0"/>
              <a:t> </a:t>
            </a:r>
            <a:r>
              <a:rPr lang="es-ES" altLang="es-ES" sz="2000" dirty="0" err="1" smtClean="0"/>
              <a:t>Resource</a:t>
            </a:r>
            <a:r>
              <a:rPr lang="es-ES" altLang="es-ES" sz="2000" dirty="0" smtClean="0"/>
              <a:t> </a:t>
            </a:r>
            <a:r>
              <a:rPr lang="es-ES" altLang="es-ES" sz="2000" dirty="0" err="1" smtClean="0"/>
              <a:t>Identifier</a:t>
            </a:r>
            <a:r>
              <a:rPr lang="es-ES" altLang="es-ES" sz="2000" dirty="0" smtClean="0"/>
              <a:t>) modificado de forma que se sustituyen los caracteres por los valores en Unicode en UTF-8.</a:t>
            </a:r>
          </a:p>
          <a:p>
            <a:endParaRPr lang="es-ES" altLang="es-ES" sz="2200" dirty="0" smtClean="0"/>
          </a:p>
        </p:txBody>
      </p:sp>
      <p:sp>
        <p:nvSpPr>
          <p:cNvPr id="4" name="3 Marcador de pie de página"/>
          <p:cNvSpPr>
            <a:spLocks noGrp="1"/>
          </p:cNvSpPr>
          <p:nvPr>
            <p:ph type="ftr" sz="quarter" idx="11"/>
          </p:nvPr>
        </p:nvSpPr>
        <p:spPr>
          <a:xfrm>
            <a:off x="1907704" y="6237312"/>
            <a:ext cx="5716488" cy="365125"/>
          </a:xfrm>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C5523860-9270-4BB7-A871-CC4EFD1C1702}" type="slidenum">
              <a:rPr lang="es-ES" smtClean="0"/>
              <a:pPr>
                <a:defRPr/>
              </a:pPr>
              <a:t>13</a:t>
            </a:fld>
            <a:endParaRPr lang="es-E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468313" y="404664"/>
            <a:ext cx="8229600" cy="792163"/>
          </a:xfrm>
        </p:spPr>
        <p:txBody>
          <a:bodyPr/>
          <a:lstStyle/>
          <a:p>
            <a:r>
              <a:rPr lang="es-ES" altLang="es-ES" sz="3600" dirty="0" smtClean="0"/>
              <a:t>JS IV – Objetos predefinidos en JS</a:t>
            </a:r>
          </a:p>
        </p:txBody>
      </p:sp>
      <p:sp>
        <p:nvSpPr>
          <p:cNvPr id="13315" name="2 Marcador de contenido"/>
          <p:cNvSpPr>
            <a:spLocks noGrp="1"/>
          </p:cNvSpPr>
          <p:nvPr>
            <p:ph idx="1"/>
          </p:nvPr>
        </p:nvSpPr>
        <p:spPr>
          <a:xfrm>
            <a:off x="468313" y="1269578"/>
            <a:ext cx="8229600" cy="5111750"/>
          </a:xfrm>
        </p:spPr>
        <p:txBody>
          <a:bodyPr>
            <a:normAutofit fontScale="92500" lnSpcReduction="20000"/>
          </a:bodyPr>
          <a:lstStyle/>
          <a:p>
            <a:pPr>
              <a:buFont typeface="Georgia" pitchFamily="16" charset="0"/>
              <a:buNone/>
            </a:pPr>
            <a:r>
              <a:rPr lang="es-ES" altLang="es-ES" sz="2000" dirty="0" smtClean="0"/>
              <a:t>Existen objetos en </a:t>
            </a:r>
            <a:r>
              <a:rPr lang="es-ES" altLang="es-ES" sz="2000" dirty="0" err="1" smtClean="0"/>
              <a:t>javaScript</a:t>
            </a:r>
            <a:r>
              <a:rPr lang="es-ES" altLang="es-ES" sz="2000" dirty="0" smtClean="0"/>
              <a:t> que tienen sus propias funciones:</a:t>
            </a:r>
          </a:p>
          <a:p>
            <a:r>
              <a:rPr lang="es-ES" altLang="es-ES" sz="2000" dirty="0" err="1" smtClean="0"/>
              <a:t>Object</a:t>
            </a:r>
            <a:endParaRPr lang="es-ES" altLang="es-ES" sz="2000" dirty="0" smtClean="0"/>
          </a:p>
          <a:p>
            <a:pPr lvl="1"/>
            <a:r>
              <a:rPr lang="es-ES" altLang="es-ES" dirty="0" smtClean="0"/>
              <a:t>El objeto </a:t>
            </a:r>
            <a:r>
              <a:rPr lang="es-ES" altLang="es-ES" dirty="0" err="1" smtClean="0"/>
              <a:t>Object</a:t>
            </a:r>
            <a:r>
              <a:rPr lang="es-ES" altLang="es-ES" dirty="0" smtClean="0"/>
              <a:t> es la base para la POO en </a:t>
            </a:r>
            <a:r>
              <a:rPr lang="es-ES" altLang="es-ES" dirty="0" err="1" smtClean="0"/>
              <a:t>Javascript</a:t>
            </a:r>
            <a:r>
              <a:rPr lang="es-ES" altLang="es-ES" dirty="0" smtClean="0"/>
              <a:t>. Lo estudiaremos más adelante.</a:t>
            </a:r>
          </a:p>
          <a:p>
            <a:r>
              <a:rPr lang="es-ES" altLang="es-ES" dirty="0" err="1" smtClean="0"/>
              <a:t>Function</a:t>
            </a:r>
            <a:endParaRPr lang="es-ES" altLang="es-ES" dirty="0" smtClean="0"/>
          </a:p>
          <a:p>
            <a:pPr lvl="1"/>
            <a:r>
              <a:rPr lang="es-ES" altLang="es-ES" dirty="0" smtClean="0"/>
              <a:t>Similar a la declaración de una función.  Tiene consecuencias negativas sobre el rendimiento; es preferible declarar funciones en la forma tradicional.</a:t>
            </a:r>
          </a:p>
          <a:p>
            <a:r>
              <a:rPr lang="es-ES" altLang="es-ES" dirty="0" err="1" smtClean="0"/>
              <a:t>Arguments</a:t>
            </a:r>
            <a:endParaRPr lang="es-ES" altLang="es-ES" dirty="0" smtClean="0"/>
          </a:p>
          <a:p>
            <a:pPr lvl="1"/>
            <a:r>
              <a:rPr lang="es-ES" altLang="es-ES" dirty="0" smtClean="0"/>
              <a:t>Objeto local a cada función que almacena los argumentos pasados a la función.  Literalmente, el objeto </a:t>
            </a:r>
            <a:r>
              <a:rPr lang="es-ES" altLang="es-ES" dirty="0" err="1" smtClean="0"/>
              <a:t>Arguments</a:t>
            </a:r>
            <a:r>
              <a:rPr lang="es-ES" altLang="es-ES" dirty="0" smtClean="0"/>
              <a:t> </a:t>
            </a:r>
            <a:r>
              <a:rPr lang="es-ES" altLang="es-ES" b="1" dirty="0" smtClean="0"/>
              <a:t>no</a:t>
            </a:r>
            <a:r>
              <a:rPr lang="es-ES" altLang="es-ES" dirty="0" smtClean="0"/>
              <a:t> es un </a:t>
            </a:r>
            <a:r>
              <a:rPr lang="es-ES" altLang="es-ES" dirty="0" err="1" smtClean="0"/>
              <a:t>Array</a:t>
            </a:r>
            <a:r>
              <a:rPr lang="es-ES" altLang="es-ES" dirty="0" smtClean="0"/>
              <a:t>, aunque accedemos a sus elementos de la misma manera y también dispone de la propiedad </a:t>
            </a:r>
            <a:r>
              <a:rPr lang="es-ES" altLang="es-ES" b="1" dirty="0" err="1" smtClean="0"/>
              <a:t>length</a:t>
            </a:r>
            <a:r>
              <a:rPr lang="es-ES" altLang="es-ES" dirty="0" smtClean="0"/>
              <a:t>.</a:t>
            </a:r>
          </a:p>
          <a:p>
            <a:r>
              <a:rPr lang="es-ES" altLang="es-ES" dirty="0" err="1" smtClean="0"/>
              <a:t>Boolean</a:t>
            </a:r>
            <a:endParaRPr lang="es-ES" altLang="es-ES" dirty="0" smtClean="0"/>
          </a:p>
          <a:p>
            <a:pPr lvl="1"/>
            <a:r>
              <a:rPr lang="es-ES" altLang="es-ES" dirty="0" smtClean="0"/>
              <a:t>Crea un objeto del tipo </a:t>
            </a:r>
            <a:r>
              <a:rPr lang="es-ES" altLang="es-ES" dirty="0" err="1" smtClean="0"/>
              <a:t>Boolean</a:t>
            </a:r>
            <a:r>
              <a:rPr lang="es-ES" altLang="es-ES" dirty="0" smtClean="0"/>
              <a:t>.  A efectos prácticos y para nuestro curso será preferible declarar una variable booleana de forma tradicional.</a:t>
            </a:r>
          </a:p>
          <a:p>
            <a:r>
              <a:rPr lang="es-ES" altLang="es-ES" dirty="0" smtClean="0"/>
              <a:t>Error</a:t>
            </a:r>
          </a:p>
          <a:p>
            <a:pPr lvl="1"/>
            <a:r>
              <a:rPr lang="es-ES" altLang="es-ES" dirty="0" smtClean="0"/>
              <a:t>Instancia un objeto del tipo Error que se lanza cuando ocurre un error en tiempo de ejecución. Existen distintos tipos de errores predefinidos:</a:t>
            </a:r>
            <a:r>
              <a:rPr lang="es-ES" altLang="es-ES" sz="2200" dirty="0" smtClean="0"/>
              <a:t> </a:t>
            </a:r>
            <a:r>
              <a:rPr lang="es-ES" altLang="es-ES" dirty="0" err="1" smtClean="0"/>
              <a:t>EvalError</a:t>
            </a:r>
            <a:r>
              <a:rPr lang="es-ES" altLang="es-ES" dirty="0" smtClean="0"/>
              <a:t>, </a:t>
            </a:r>
            <a:r>
              <a:rPr lang="es-ES" altLang="es-ES" dirty="0" err="1" smtClean="0"/>
              <a:t>rangeError</a:t>
            </a:r>
            <a:r>
              <a:rPr lang="es-ES" altLang="es-ES" dirty="0" smtClean="0"/>
              <a:t>, </a:t>
            </a:r>
            <a:r>
              <a:rPr lang="es-ES" altLang="es-ES" dirty="0" err="1" smtClean="0"/>
              <a:t>ReferenceError</a:t>
            </a:r>
            <a:r>
              <a:rPr lang="es-ES" altLang="es-ES" dirty="0" smtClean="0"/>
              <a:t>, </a:t>
            </a:r>
            <a:r>
              <a:rPr lang="es-ES" altLang="es-ES" dirty="0" err="1" smtClean="0"/>
              <a:t>SyntaxError</a:t>
            </a:r>
            <a:r>
              <a:rPr lang="es-ES" altLang="es-ES" dirty="0" smtClean="0"/>
              <a:t>, </a:t>
            </a:r>
            <a:r>
              <a:rPr lang="es-ES" altLang="es-ES" dirty="0" err="1" smtClean="0"/>
              <a:t>TypeError</a:t>
            </a:r>
            <a:r>
              <a:rPr lang="es-ES" altLang="es-ES" dirty="0" smtClean="0"/>
              <a:t>, </a:t>
            </a:r>
            <a:r>
              <a:rPr lang="es-ES" altLang="es-ES" dirty="0" err="1" smtClean="0"/>
              <a:t>URIError</a:t>
            </a:r>
            <a:endParaRPr lang="es-ES" altLang="es-ES" dirty="0" smtClean="0"/>
          </a:p>
        </p:txBody>
      </p:sp>
      <p:sp>
        <p:nvSpPr>
          <p:cNvPr id="4" name="3 Marcador de pie de página"/>
          <p:cNvSpPr>
            <a:spLocks noGrp="1"/>
          </p:cNvSpPr>
          <p:nvPr>
            <p:ph type="ftr" sz="quarter" idx="11"/>
          </p:nvPr>
        </p:nvSpPr>
        <p:spPr>
          <a:xfrm>
            <a:off x="1942415" y="6376243"/>
            <a:ext cx="5716488" cy="365125"/>
          </a:xfrm>
        </p:spPr>
        <p:txBody>
          <a:bodyPr/>
          <a:lstStyle/>
          <a:p>
            <a:pPr>
              <a:defRPr/>
            </a:pPr>
            <a:r>
              <a:rPr lang="es-ES" dirty="0" smtClean="0"/>
              <a:t>Desarrollo Web en Entorno Cliente </a:t>
            </a:r>
            <a:endParaRPr lang="es-ES" altLang="es-ES" sz="1400" dirty="0">
              <a:solidFill>
                <a:schemeClr val="tx1">
                  <a:lumMod val="75000"/>
                  <a:lumOff val="25000"/>
                </a:schemeClr>
              </a:solidFill>
            </a:endParaRPr>
          </a:p>
        </p:txBody>
      </p:sp>
      <p:sp>
        <p:nvSpPr>
          <p:cNvPr id="5" name="4 Marcador de número de diapositiva"/>
          <p:cNvSpPr>
            <a:spLocks noGrp="1"/>
          </p:cNvSpPr>
          <p:nvPr>
            <p:ph type="sldNum" sz="quarter" idx="12"/>
          </p:nvPr>
        </p:nvSpPr>
        <p:spPr/>
        <p:txBody>
          <a:bodyPr/>
          <a:lstStyle/>
          <a:p>
            <a:pPr>
              <a:defRPr/>
            </a:pPr>
            <a:fld id="{FB925B72-CF5A-433E-B1B5-42AE20243643}" type="slidenum">
              <a:rPr lang="es-ES" smtClean="0"/>
              <a:pPr>
                <a:defRPr/>
              </a:pPr>
              <a:t>14</a:t>
            </a:fld>
            <a:endParaRPr lang="es-ES"/>
          </a:p>
        </p:txBody>
      </p:sp>
    </p:spTree>
    <p:extLst>
      <p:ext uri="{BB962C8B-B14F-4D97-AF65-F5344CB8AC3E}">
        <p14:creationId xmlns:p14="http://schemas.microsoft.com/office/powerpoint/2010/main" val="4203751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468313" y="332656"/>
            <a:ext cx="8229600" cy="792163"/>
          </a:xfrm>
        </p:spPr>
        <p:txBody>
          <a:bodyPr/>
          <a:lstStyle/>
          <a:p>
            <a:r>
              <a:rPr lang="es-ES" altLang="es-ES" sz="3600" dirty="0" smtClean="0"/>
              <a:t>JS IV – Objetos predefinidos en JS</a:t>
            </a:r>
          </a:p>
        </p:txBody>
      </p:sp>
      <p:sp>
        <p:nvSpPr>
          <p:cNvPr id="13315" name="2 Marcador de contenido"/>
          <p:cNvSpPr>
            <a:spLocks noGrp="1"/>
          </p:cNvSpPr>
          <p:nvPr>
            <p:ph idx="1"/>
          </p:nvPr>
        </p:nvSpPr>
        <p:spPr>
          <a:xfrm>
            <a:off x="468313" y="1196752"/>
            <a:ext cx="8229600" cy="5184576"/>
          </a:xfrm>
        </p:spPr>
        <p:txBody>
          <a:bodyPr>
            <a:normAutofit fontScale="77500" lnSpcReduction="20000"/>
          </a:bodyPr>
          <a:lstStyle/>
          <a:p>
            <a:r>
              <a:rPr lang="es-ES" altLang="es-ES" sz="2000" dirty="0" err="1" smtClean="0"/>
              <a:t>Number</a:t>
            </a:r>
            <a:endParaRPr lang="es-ES" altLang="es-ES" sz="2000" dirty="0" smtClean="0"/>
          </a:p>
          <a:p>
            <a:pPr lvl="1"/>
            <a:r>
              <a:rPr lang="es-ES" altLang="es-ES" sz="1800" dirty="0" smtClean="0"/>
              <a:t>Permite crear un objeto del tipo número, independientemente de que sea entero o decimal.</a:t>
            </a:r>
          </a:p>
          <a:p>
            <a:r>
              <a:rPr lang="es-ES" altLang="es-ES" sz="2000" dirty="0" err="1" smtClean="0"/>
              <a:t>Math</a:t>
            </a:r>
            <a:endParaRPr lang="es-ES" altLang="es-ES" sz="2000" dirty="0" smtClean="0"/>
          </a:p>
          <a:p>
            <a:pPr lvl="1"/>
            <a:r>
              <a:rPr lang="es-ES" altLang="es-ES" sz="1800" dirty="0" smtClean="0"/>
              <a:t>Además de los operadores aritméticos de suma, división, resto, </a:t>
            </a:r>
            <a:r>
              <a:rPr lang="es-ES" altLang="es-ES" sz="1800" dirty="0" err="1" smtClean="0"/>
              <a:t>etc</a:t>
            </a:r>
            <a:r>
              <a:rPr lang="es-ES" altLang="es-ES" sz="1800" dirty="0" smtClean="0"/>
              <a:t>, </a:t>
            </a:r>
            <a:r>
              <a:rPr lang="es-ES" altLang="es-ES" sz="1800" dirty="0" err="1" smtClean="0"/>
              <a:t>Javascript</a:t>
            </a:r>
            <a:r>
              <a:rPr lang="es-ES" altLang="es-ES" sz="1800" dirty="0" smtClean="0"/>
              <a:t> cuenta con un serie de constantes y funciones matemáticas como son las trigonométricas, redondeo, números aleatorios, etc. Todas ellas se agrupan en el objeto </a:t>
            </a:r>
            <a:r>
              <a:rPr lang="es-ES" altLang="es-ES" sz="1800" dirty="0" err="1" smtClean="0"/>
              <a:t>Math</a:t>
            </a:r>
            <a:r>
              <a:rPr lang="es-ES" altLang="es-ES" sz="1800" dirty="0" smtClean="0"/>
              <a:t> el cual, es un contenedor de una serie de constantes y funciones estáticas, es decir no hace falta crear un objeto para usarlas.</a:t>
            </a:r>
          </a:p>
          <a:p>
            <a:r>
              <a:rPr lang="es-ES" altLang="es-ES" sz="2000" dirty="0" smtClean="0"/>
              <a:t>Date</a:t>
            </a:r>
          </a:p>
          <a:p>
            <a:pPr lvl="1"/>
            <a:r>
              <a:rPr lang="es-ES" altLang="es-ES" sz="1800" dirty="0" smtClean="0"/>
              <a:t>Permite manipular fechas y horas y realizar tareas como generar calendarios, calcular el número de días que quedan para el vencimiento de algún plazo, etc.  A diferencia de </a:t>
            </a:r>
            <a:r>
              <a:rPr lang="es-ES" altLang="es-ES" sz="1800" dirty="0" err="1" smtClean="0"/>
              <a:t>Math</a:t>
            </a:r>
            <a:r>
              <a:rPr lang="es-ES" altLang="es-ES" sz="1800" dirty="0" smtClean="0"/>
              <a:t> es necesario crear un nuevo objeto con el operador new y el constructor Date()</a:t>
            </a:r>
          </a:p>
          <a:p>
            <a:r>
              <a:rPr lang="es-ES" altLang="es-ES" sz="2000" dirty="0" err="1" smtClean="0"/>
              <a:t>String</a:t>
            </a:r>
            <a:endParaRPr lang="es-ES" altLang="es-ES" sz="2000" dirty="0" smtClean="0"/>
          </a:p>
          <a:p>
            <a:pPr lvl="1"/>
            <a:r>
              <a:rPr lang="es-ES" altLang="es-ES" sz="1800" dirty="0" smtClean="0"/>
              <a:t>Permite manipular las cadenas de caracteres tanto en lo que se refiere a la modificación de su aspecto, tamaño, </a:t>
            </a:r>
            <a:r>
              <a:rPr lang="es-ES" altLang="es-ES" sz="1800" dirty="0" err="1" smtClean="0"/>
              <a:t>etc</a:t>
            </a:r>
            <a:r>
              <a:rPr lang="es-ES" altLang="es-ES" sz="1800" dirty="0" smtClean="0"/>
              <a:t>, como a buscar cadenas dentro de otras, partirlas en </a:t>
            </a:r>
            <a:r>
              <a:rPr lang="es-ES" altLang="es-ES" sz="1800" dirty="0" err="1" smtClean="0"/>
              <a:t>subcadenas</a:t>
            </a:r>
            <a:r>
              <a:rPr lang="es-ES" altLang="es-ES" sz="1800" dirty="0" smtClean="0"/>
              <a:t>, sustituir </a:t>
            </a:r>
            <a:r>
              <a:rPr lang="es-ES" altLang="es-ES" sz="1800" dirty="0" err="1" smtClean="0"/>
              <a:t>subcadenas</a:t>
            </a:r>
            <a:r>
              <a:rPr lang="es-ES" altLang="es-ES" sz="1800" dirty="0" smtClean="0"/>
              <a:t>, etc.</a:t>
            </a:r>
          </a:p>
          <a:p>
            <a:r>
              <a:rPr lang="es-ES" altLang="es-ES" sz="2000" dirty="0" err="1" smtClean="0"/>
              <a:t>RegExp</a:t>
            </a:r>
            <a:endParaRPr lang="es-ES" altLang="es-ES" sz="2000" dirty="0" smtClean="0"/>
          </a:p>
          <a:p>
            <a:pPr lvl="1"/>
            <a:r>
              <a:rPr lang="es-ES" altLang="es-ES" sz="1800" dirty="0" smtClean="0"/>
              <a:t>Permite crear un objeto que representa una expresión regular. Al igual que con </a:t>
            </a:r>
            <a:r>
              <a:rPr lang="es-ES" altLang="es-ES" sz="1800" dirty="0" err="1" smtClean="0"/>
              <a:t>Boolean</a:t>
            </a:r>
            <a:r>
              <a:rPr lang="es-ES" altLang="es-ES" sz="1800" dirty="0" smtClean="0"/>
              <a:t> o </a:t>
            </a:r>
            <a:r>
              <a:rPr lang="es-ES" altLang="es-ES" sz="1800" dirty="0" err="1" smtClean="0"/>
              <a:t>Function</a:t>
            </a:r>
            <a:r>
              <a:rPr lang="es-ES" altLang="es-ES" sz="1800" dirty="0" smtClean="0"/>
              <a:t>,  podemos crear una expresión regular de la manera tradicional. (Ver las funciones </a:t>
            </a:r>
            <a:r>
              <a:rPr lang="es-ES" altLang="es-ES" sz="1800" dirty="0" err="1" smtClean="0"/>
              <a:t>serach</a:t>
            </a:r>
            <a:r>
              <a:rPr lang="es-ES" altLang="es-ES" sz="1800" dirty="0" smtClean="0"/>
              <a:t>() y </a:t>
            </a:r>
            <a:r>
              <a:rPr lang="es-ES" altLang="es-ES" sz="1800" dirty="0" err="1" smtClean="0"/>
              <a:t>replace</a:t>
            </a:r>
            <a:r>
              <a:rPr lang="es-ES" altLang="es-ES" sz="1800" dirty="0" smtClean="0"/>
              <a:t>() del objeto </a:t>
            </a:r>
            <a:r>
              <a:rPr lang="es-ES" altLang="es-ES" sz="1800" dirty="0" err="1" smtClean="0"/>
              <a:t>String</a:t>
            </a:r>
            <a:r>
              <a:rPr lang="es-ES" altLang="es-ES" sz="1800" dirty="0" smtClean="0"/>
              <a:t>.</a:t>
            </a:r>
          </a:p>
        </p:txBody>
      </p:sp>
      <p:sp>
        <p:nvSpPr>
          <p:cNvPr id="4" name="3 Marcador de pie de página"/>
          <p:cNvSpPr>
            <a:spLocks noGrp="1"/>
          </p:cNvSpPr>
          <p:nvPr>
            <p:ph type="ftr" sz="quarter" idx="11"/>
          </p:nvPr>
        </p:nvSpPr>
        <p:spPr>
          <a:xfrm>
            <a:off x="1942415" y="6376243"/>
            <a:ext cx="5716488" cy="365125"/>
          </a:xfrm>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FB925B72-CF5A-433E-B1B5-42AE20243643}" type="slidenum">
              <a:rPr lang="es-ES" smtClean="0"/>
              <a:pPr>
                <a:defRPr/>
              </a:pPr>
              <a:t>15</a:t>
            </a:fld>
            <a:endParaRPr lang="es-ES"/>
          </a:p>
        </p:txBody>
      </p:sp>
    </p:spTree>
    <p:extLst>
      <p:ext uri="{BB962C8B-B14F-4D97-AF65-F5344CB8AC3E}">
        <p14:creationId xmlns:p14="http://schemas.microsoft.com/office/powerpoint/2010/main" val="2924456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468313" y="908050"/>
            <a:ext cx="8229600" cy="792163"/>
          </a:xfrm>
        </p:spPr>
        <p:txBody>
          <a:bodyPr/>
          <a:lstStyle/>
          <a:p>
            <a:r>
              <a:rPr lang="es-ES" altLang="es-ES" sz="3600" smtClean="0"/>
              <a:t>JS IV – Objetos predefinidos en JS</a:t>
            </a:r>
          </a:p>
        </p:txBody>
      </p:sp>
      <p:sp>
        <p:nvSpPr>
          <p:cNvPr id="13315" name="2 Marcador de contenido"/>
          <p:cNvSpPr>
            <a:spLocks noGrp="1"/>
          </p:cNvSpPr>
          <p:nvPr>
            <p:ph idx="1"/>
          </p:nvPr>
        </p:nvSpPr>
        <p:spPr>
          <a:xfrm>
            <a:off x="468313" y="1557338"/>
            <a:ext cx="8229600" cy="5111750"/>
          </a:xfrm>
        </p:spPr>
        <p:txBody>
          <a:bodyPr>
            <a:normAutofit fontScale="92500" lnSpcReduction="20000"/>
          </a:bodyPr>
          <a:lstStyle/>
          <a:p>
            <a:r>
              <a:rPr lang="es-ES" altLang="es-ES" dirty="0" err="1" smtClean="0"/>
              <a:t>Array</a:t>
            </a:r>
            <a:endParaRPr lang="es-ES" altLang="es-ES" dirty="0" smtClean="0"/>
          </a:p>
          <a:p>
            <a:pPr lvl="1"/>
            <a:r>
              <a:rPr lang="es-ES" altLang="es-ES" dirty="0" smtClean="0"/>
              <a:t>Instancia un objeto del tipo </a:t>
            </a:r>
            <a:r>
              <a:rPr lang="es-ES" altLang="es-ES" dirty="0" err="1" smtClean="0"/>
              <a:t>Array</a:t>
            </a:r>
            <a:r>
              <a:rPr lang="es-ES" altLang="es-ES" dirty="0" smtClean="0"/>
              <a:t>. Existen nuevos tipos de objetos </a:t>
            </a:r>
            <a:r>
              <a:rPr lang="es-ES" altLang="es-ES" dirty="0" err="1" smtClean="0"/>
              <a:t>Array</a:t>
            </a:r>
            <a:r>
              <a:rPr lang="es-ES" altLang="es-ES" dirty="0" smtClean="0"/>
              <a:t> que son </a:t>
            </a:r>
            <a:r>
              <a:rPr lang="es-ES" altLang="es-ES" dirty="0" err="1" smtClean="0"/>
              <a:t>tipados</a:t>
            </a:r>
            <a:r>
              <a:rPr lang="es-ES" altLang="es-ES" dirty="0" smtClean="0"/>
              <a:t>: </a:t>
            </a:r>
            <a:r>
              <a:rPr lang="es-ES" altLang="es-ES" dirty="0" err="1" smtClean="0"/>
              <a:t>IntArray</a:t>
            </a:r>
            <a:r>
              <a:rPr lang="es-ES" altLang="es-ES" dirty="0" smtClean="0"/>
              <a:t>, Uint8Array, Int16Array, Uint16Array, Int32Array, Uint32Array, Float32Array, Float64Array.</a:t>
            </a:r>
          </a:p>
          <a:p>
            <a:r>
              <a:rPr lang="es-ES" altLang="es-ES" dirty="0" err="1" smtClean="0"/>
              <a:t>DataView</a:t>
            </a:r>
            <a:endParaRPr lang="es-ES" altLang="es-ES" dirty="0" smtClean="0"/>
          </a:p>
          <a:p>
            <a:pPr lvl="1"/>
            <a:r>
              <a:rPr lang="es-ES" altLang="es-ES" dirty="0" smtClean="0"/>
              <a:t>Permite instanciar un objeto con el cual vamos a controlar la forma en la que leemos y/o escribimos información en un </a:t>
            </a:r>
            <a:r>
              <a:rPr lang="es-ES" altLang="es-ES" dirty="0" err="1" smtClean="0"/>
              <a:t>ArrayBuffer</a:t>
            </a:r>
            <a:r>
              <a:rPr lang="es-ES" altLang="es-ES" dirty="0" smtClean="0"/>
              <a:t>.  Gracias a sus métodos podemos especificar el tipo de dato que queremos utilizar y que corresponde con los </a:t>
            </a:r>
            <a:r>
              <a:rPr lang="es-ES" altLang="es-ES" dirty="0" err="1" smtClean="0"/>
              <a:t>arrays</a:t>
            </a:r>
            <a:r>
              <a:rPr lang="es-ES" altLang="es-ES" dirty="0" smtClean="0"/>
              <a:t> </a:t>
            </a:r>
            <a:r>
              <a:rPr lang="es-ES" altLang="es-ES" dirty="0" err="1" smtClean="0"/>
              <a:t>tipados</a:t>
            </a:r>
            <a:r>
              <a:rPr lang="es-ES" altLang="es-ES" dirty="0" smtClean="0"/>
              <a:t>.</a:t>
            </a:r>
          </a:p>
          <a:p>
            <a:r>
              <a:rPr lang="es-ES" altLang="es-ES" dirty="0" err="1" smtClean="0"/>
              <a:t>ArrayBuffer</a:t>
            </a:r>
            <a:endParaRPr lang="es-ES" altLang="es-ES" dirty="0" smtClean="0"/>
          </a:p>
          <a:p>
            <a:pPr lvl="1"/>
            <a:r>
              <a:rPr lang="es-ES" altLang="es-ES" dirty="0" smtClean="0"/>
              <a:t>Crea un </a:t>
            </a:r>
            <a:r>
              <a:rPr lang="es-ES" altLang="es-ES" dirty="0" err="1" smtClean="0"/>
              <a:t>array</a:t>
            </a:r>
            <a:r>
              <a:rPr lang="es-ES" altLang="es-ES" dirty="0" smtClean="0"/>
              <a:t> de datos binarios con una longitud fija. Necesario utilizarlo junto con un </a:t>
            </a:r>
            <a:r>
              <a:rPr lang="es-ES" altLang="es-ES" dirty="0" err="1" smtClean="0"/>
              <a:t>array</a:t>
            </a:r>
            <a:r>
              <a:rPr lang="es-ES" altLang="es-ES" dirty="0" smtClean="0"/>
              <a:t> </a:t>
            </a:r>
            <a:r>
              <a:rPr lang="es-ES" altLang="es-ES" dirty="0" err="1" smtClean="0"/>
              <a:t>tipado</a:t>
            </a:r>
            <a:r>
              <a:rPr lang="es-ES" altLang="es-ES" dirty="0" smtClean="0"/>
              <a:t> o con un </a:t>
            </a:r>
            <a:r>
              <a:rPr lang="es-ES" altLang="es-ES" dirty="0" err="1" smtClean="0"/>
              <a:t>DataView</a:t>
            </a:r>
            <a:r>
              <a:rPr lang="es-ES" altLang="es-ES" dirty="0" smtClean="0"/>
              <a:t>.</a:t>
            </a:r>
          </a:p>
          <a:p>
            <a:r>
              <a:rPr lang="es-ES" altLang="es-ES" dirty="0" smtClean="0"/>
              <a:t>JSON</a:t>
            </a:r>
          </a:p>
          <a:p>
            <a:pPr lvl="1"/>
            <a:r>
              <a:rPr lang="es-ES" altLang="es-ES" dirty="0" smtClean="0"/>
              <a:t>Permite manejar los datos </a:t>
            </a:r>
            <a:r>
              <a:rPr lang="es-ES" altLang="es-ES" dirty="0" err="1" smtClean="0"/>
              <a:t>parseados</a:t>
            </a:r>
            <a:r>
              <a:rPr lang="es-ES" altLang="es-ES" dirty="0" smtClean="0"/>
              <a:t> en un JSON (</a:t>
            </a:r>
            <a:r>
              <a:rPr lang="es-ES" altLang="es-ES" dirty="0" err="1" smtClean="0"/>
              <a:t>JavaScript</a:t>
            </a:r>
            <a:r>
              <a:rPr lang="es-ES" altLang="es-ES" dirty="0" smtClean="0"/>
              <a:t> </a:t>
            </a:r>
            <a:r>
              <a:rPr lang="es-ES" altLang="es-ES" dirty="0" err="1" smtClean="0"/>
              <a:t>Object</a:t>
            </a:r>
            <a:r>
              <a:rPr lang="es-ES" altLang="es-ES" dirty="0" smtClean="0"/>
              <a:t> </a:t>
            </a:r>
            <a:r>
              <a:rPr lang="es-ES" altLang="es-ES" dirty="0" err="1" smtClean="0"/>
              <a:t>Notation</a:t>
            </a:r>
            <a:r>
              <a:rPr lang="es-ES" altLang="es-ES" dirty="0" smtClean="0"/>
              <a:t>). Muy utilizado para enviar datos de un servidor a un cliente que está mostrando una página web.</a:t>
            </a:r>
          </a:p>
          <a:p>
            <a:r>
              <a:rPr lang="es-ES" altLang="es-ES" dirty="0" err="1" smtClean="0"/>
              <a:t>Intl</a:t>
            </a:r>
            <a:endParaRPr lang="es-ES" altLang="es-ES" dirty="0" smtClean="0"/>
          </a:p>
          <a:p>
            <a:pPr lvl="1"/>
            <a:r>
              <a:rPr lang="es-ES" altLang="es-ES" dirty="0" smtClean="0"/>
              <a:t>Permite la internacionalización de los datos como el formateo de los números,  las fechas y la utilización de caracteres de distintos alfabetos. </a:t>
            </a:r>
          </a:p>
        </p:txBody>
      </p:sp>
      <p:sp>
        <p:nvSpPr>
          <p:cNvPr id="4" name="3 Marcador de pie de página"/>
          <p:cNvSpPr>
            <a:spLocks noGrp="1"/>
          </p:cNvSpPr>
          <p:nvPr>
            <p:ph type="ftr" sz="quarter" idx="11"/>
          </p:nvPr>
        </p:nvSpPr>
        <p:spPr>
          <a:xfrm>
            <a:off x="1942415" y="6376243"/>
            <a:ext cx="5716488" cy="365125"/>
          </a:xfrm>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FB925B72-CF5A-433E-B1B5-42AE20243643}" type="slidenum">
              <a:rPr lang="es-ES" smtClean="0"/>
              <a:pPr>
                <a:defRPr/>
              </a:pPr>
              <a:t>16</a:t>
            </a:fld>
            <a:endParaRPr lang="es-ES"/>
          </a:p>
        </p:txBody>
      </p:sp>
    </p:spTree>
    <p:extLst>
      <p:ext uri="{BB962C8B-B14F-4D97-AF65-F5344CB8AC3E}">
        <p14:creationId xmlns:p14="http://schemas.microsoft.com/office/powerpoint/2010/main" val="1891045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468313" y="908050"/>
            <a:ext cx="8229600" cy="792163"/>
          </a:xfrm>
        </p:spPr>
        <p:txBody>
          <a:bodyPr/>
          <a:lstStyle/>
          <a:p>
            <a:r>
              <a:rPr lang="es-ES" altLang="es-ES" sz="3600" smtClean="0"/>
              <a:t>JS IV – Objetos predefinidos en JS</a:t>
            </a:r>
          </a:p>
        </p:txBody>
      </p:sp>
      <p:sp>
        <p:nvSpPr>
          <p:cNvPr id="13315" name="2 Marcador de contenido"/>
          <p:cNvSpPr>
            <a:spLocks noGrp="1"/>
          </p:cNvSpPr>
          <p:nvPr>
            <p:ph idx="1"/>
          </p:nvPr>
        </p:nvSpPr>
        <p:spPr>
          <a:xfrm>
            <a:off x="468313" y="1557338"/>
            <a:ext cx="8229600" cy="5111750"/>
          </a:xfrm>
        </p:spPr>
        <p:txBody>
          <a:bodyPr>
            <a:normAutofit fontScale="77500" lnSpcReduction="20000"/>
          </a:bodyPr>
          <a:lstStyle/>
          <a:p>
            <a:r>
              <a:rPr lang="es-ES" altLang="es-ES" dirty="0" smtClean="0"/>
              <a:t>En ES6 se han introducido nuevos objetos que proceden de </a:t>
            </a:r>
            <a:r>
              <a:rPr lang="es-ES" altLang="es-ES" dirty="0" err="1" smtClean="0"/>
              <a:t>framwaroks</a:t>
            </a:r>
            <a:r>
              <a:rPr lang="es-ES" altLang="es-ES" dirty="0" smtClean="0"/>
              <a:t> de JavaScript:</a:t>
            </a:r>
          </a:p>
          <a:p>
            <a:r>
              <a:rPr lang="es-ES" altLang="es-ES" dirty="0" err="1" smtClean="0"/>
              <a:t>Generator</a:t>
            </a:r>
            <a:endParaRPr lang="es-ES" altLang="es-ES" dirty="0" smtClean="0"/>
          </a:p>
          <a:p>
            <a:pPr lvl="1"/>
            <a:r>
              <a:rPr lang="es-ES" altLang="es-ES" dirty="0" smtClean="0"/>
              <a:t>Objeto devuelto por una función generadora (</a:t>
            </a:r>
            <a:r>
              <a:rPr lang="es-ES" altLang="es-ES" b="1" dirty="0" err="1" smtClean="0"/>
              <a:t>generatorFunction</a:t>
            </a:r>
            <a:r>
              <a:rPr lang="es-ES" altLang="es-ES" dirty="0" smtClean="0"/>
              <a:t>).</a:t>
            </a:r>
          </a:p>
          <a:p>
            <a:r>
              <a:rPr lang="es-ES" altLang="es-ES" dirty="0" err="1" smtClean="0"/>
              <a:t>GeneratorFunction</a:t>
            </a:r>
            <a:endParaRPr lang="es-ES" altLang="es-ES" dirty="0" smtClean="0"/>
          </a:p>
          <a:p>
            <a:pPr lvl="1"/>
            <a:r>
              <a:rPr lang="es-ES" altLang="es-ES" dirty="0" smtClean="0"/>
              <a:t>Crear un objeto del tipo </a:t>
            </a:r>
            <a:r>
              <a:rPr lang="es-ES" altLang="es-ES" dirty="0" err="1" smtClean="0"/>
              <a:t>GeneratorFunction</a:t>
            </a:r>
            <a:r>
              <a:rPr lang="es-ES" altLang="es-ES" dirty="0" smtClean="0"/>
              <a:t> es similar a crear una </a:t>
            </a:r>
            <a:r>
              <a:rPr lang="es-ES" altLang="es-ES" b="1" dirty="0" err="1" smtClean="0"/>
              <a:t>function</a:t>
            </a:r>
            <a:r>
              <a:rPr lang="es-ES" altLang="es-ES" b="1" dirty="0" smtClean="0"/>
              <a:t>*</a:t>
            </a:r>
            <a:r>
              <a:rPr lang="es-ES" altLang="es-ES" dirty="0" smtClean="0"/>
              <a:t>.</a:t>
            </a:r>
          </a:p>
          <a:p>
            <a:pPr lvl="1"/>
            <a:r>
              <a:rPr lang="es-ES" altLang="es-ES" dirty="0" smtClean="0"/>
              <a:t>La expresión </a:t>
            </a:r>
            <a:r>
              <a:rPr lang="es-ES" altLang="es-ES" dirty="0" err="1" smtClean="0"/>
              <a:t>function</a:t>
            </a:r>
            <a:r>
              <a:rPr lang="es-ES" altLang="es-ES" dirty="0" smtClean="0"/>
              <a:t>* permite crear una función especial, ya que será capaz de soportar el protocolo </a:t>
            </a:r>
            <a:r>
              <a:rPr lang="es-ES" altLang="es-ES" dirty="0" err="1" smtClean="0"/>
              <a:t>iterador</a:t>
            </a:r>
            <a:r>
              <a:rPr lang="es-ES" altLang="es-ES" dirty="0"/>
              <a:t>. </a:t>
            </a:r>
            <a:endParaRPr lang="es-ES" altLang="es-ES" dirty="0" smtClean="0"/>
          </a:p>
          <a:p>
            <a:pPr lvl="1"/>
            <a:r>
              <a:rPr lang="es-ES" altLang="es-ES" dirty="0" smtClean="0">
                <a:hlinkClick r:id="rId2"/>
              </a:rPr>
              <a:t>https</a:t>
            </a:r>
            <a:r>
              <a:rPr lang="es-ES" altLang="es-ES" dirty="0">
                <a:hlinkClick r:id="rId2"/>
              </a:rPr>
              <a:t>://developer.mozilla.org/en-US/docs/Web/JavaScript/Reference/Operators/yield</a:t>
            </a:r>
            <a:r>
              <a:rPr lang="es-ES" altLang="es-ES" dirty="0"/>
              <a:t> </a:t>
            </a:r>
            <a:endParaRPr lang="es-ES" altLang="es-ES" dirty="0" smtClean="0"/>
          </a:p>
          <a:p>
            <a:r>
              <a:rPr lang="es-ES" altLang="es-ES" dirty="0" err="1" smtClean="0"/>
              <a:t>Map</a:t>
            </a:r>
            <a:endParaRPr lang="es-ES" altLang="es-ES" dirty="0" smtClean="0"/>
          </a:p>
          <a:p>
            <a:pPr lvl="1"/>
            <a:r>
              <a:rPr lang="es-ES" altLang="es-ES" dirty="0" smtClean="0"/>
              <a:t>El objeto </a:t>
            </a:r>
            <a:r>
              <a:rPr lang="es-ES" altLang="es-ES" dirty="0" err="1" smtClean="0"/>
              <a:t>Map</a:t>
            </a:r>
            <a:r>
              <a:rPr lang="es-ES" altLang="es-ES" dirty="0" smtClean="0"/>
              <a:t> permite establecer una correlación entre una clave y un valor, </a:t>
            </a:r>
            <a:r>
              <a:rPr lang="es-ES" altLang="es-ES" dirty="0" err="1" smtClean="0"/>
              <a:t>pudiendose</a:t>
            </a:r>
            <a:r>
              <a:rPr lang="es-ES" altLang="es-ES" dirty="0" smtClean="0"/>
              <a:t> utilizar tanto valores primitivos como objetos.</a:t>
            </a:r>
          </a:p>
          <a:p>
            <a:pPr lvl="1"/>
            <a:r>
              <a:rPr lang="es-ES" altLang="es-ES" dirty="0">
                <a:hlinkClick r:id="rId3"/>
              </a:rPr>
              <a:t>https://developer.mozilla.org/es/docs/Web/JavaScript/Referencia/Objetos_globales/Map</a:t>
            </a:r>
            <a:endParaRPr lang="es-ES" altLang="es-ES" dirty="0" smtClean="0"/>
          </a:p>
          <a:p>
            <a:r>
              <a:rPr lang="es-ES" altLang="es-ES" dirty="0" err="1" smtClean="0"/>
              <a:t>Promise</a:t>
            </a:r>
            <a:endParaRPr lang="es-ES" altLang="es-ES" dirty="0" smtClean="0"/>
          </a:p>
          <a:p>
            <a:pPr lvl="1"/>
            <a:r>
              <a:rPr lang="es-ES" altLang="es-ES" dirty="0" smtClean="0"/>
              <a:t>Los objetos </a:t>
            </a:r>
            <a:r>
              <a:rPr lang="es-ES" altLang="es-ES" dirty="0" err="1" smtClean="0"/>
              <a:t>promise</a:t>
            </a:r>
            <a:r>
              <a:rPr lang="es-ES" altLang="es-ES" dirty="0" smtClean="0"/>
              <a:t> se utilizan para realizar ejecuciones de código asíncronas/diferidas. Este objeto puede estar en 3 estados distintos: </a:t>
            </a:r>
            <a:r>
              <a:rPr lang="es-ES" altLang="es-ES" dirty="0" err="1" smtClean="0"/>
              <a:t>pending</a:t>
            </a:r>
            <a:r>
              <a:rPr lang="es-ES" altLang="es-ES" dirty="0" smtClean="0"/>
              <a:t>, </a:t>
            </a:r>
            <a:r>
              <a:rPr lang="es-ES" altLang="es-ES" dirty="0" err="1" smtClean="0"/>
              <a:t>fulfilled</a:t>
            </a:r>
            <a:r>
              <a:rPr lang="es-ES" altLang="es-ES" dirty="0" smtClean="0"/>
              <a:t>, </a:t>
            </a:r>
            <a:r>
              <a:rPr lang="es-ES" altLang="es-ES" dirty="0" err="1" smtClean="0"/>
              <a:t>rejected</a:t>
            </a:r>
            <a:r>
              <a:rPr lang="es-ES" altLang="es-ES" dirty="0" smtClean="0"/>
              <a:t>.</a:t>
            </a:r>
          </a:p>
          <a:p>
            <a:pPr lvl="1"/>
            <a:r>
              <a:rPr lang="es-ES" altLang="es-ES" dirty="0">
                <a:hlinkClick r:id="rId4"/>
              </a:rPr>
              <a:t>https://developer.mozilla.org/es/docs/Web/JavaScript/Referencia/Objetos_globales/Promesa</a:t>
            </a:r>
            <a:endParaRPr lang="es-ES" altLang="es-ES" dirty="0" smtClean="0"/>
          </a:p>
          <a:p>
            <a:r>
              <a:rPr lang="es-ES" altLang="es-ES" dirty="0" smtClean="0"/>
              <a:t>Set</a:t>
            </a:r>
          </a:p>
          <a:p>
            <a:pPr lvl="1"/>
            <a:r>
              <a:rPr lang="es-ES" altLang="es-ES" dirty="0" smtClean="0"/>
              <a:t>El objeto Set permite tener una colección de valores u objetos que son únicos en esta colección.</a:t>
            </a:r>
          </a:p>
          <a:p>
            <a:pPr lvl="1"/>
            <a:r>
              <a:rPr lang="es-ES" altLang="es-ES" dirty="0">
                <a:hlinkClick r:id="rId5"/>
              </a:rPr>
              <a:t>https://developer.mozilla.org/es/docs/Web/JavaScript/Referencia/Objetos_globales/Set</a:t>
            </a:r>
            <a:endParaRPr lang="es-ES" altLang="es-ES" dirty="0" smtClean="0"/>
          </a:p>
        </p:txBody>
      </p:sp>
      <p:sp>
        <p:nvSpPr>
          <p:cNvPr id="4" name="3 Marcador de pie de página"/>
          <p:cNvSpPr>
            <a:spLocks noGrp="1"/>
          </p:cNvSpPr>
          <p:nvPr>
            <p:ph type="ftr" sz="quarter" idx="11"/>
          </p:nvPr>
        </p:nvSpPr>
        <p:spPr>
          <a:xfrm>
            <a:off x="1942415" y="6376243"/>
            <a:ext cx="5716488" cy="365125"/>
          </a:xfrm>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FB925B72-CF5A-433E-B1B5-42AE20243643}" type="slidenum">
              <a:rPr lang="es-ES" smtClean="0"/>
              <a:pPr>
                <a:defRPr/>
              </a:pPr>
              <a:t>17</a:t>
            </a:fld>
            <a:endParaRPr lang="es-ES"/>
          </a:p>
        </p:txBody>
      </p:sp>
    </p:spTree>
    <p:extLst>
      <p:ext uri="{BB962C8B-B14F-4D97-AF65-F5344CB8AC3E}">
        <p14:creationId xmlns:p14="http://schemas.microsoft.com/office/powerpoint/2010/main" val="307241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468313" y="908050"/>
            <a:ext cx="8229600" cy="792163"/>
          </a:xfrm>
        </p:spPr>
        <p:txBody>
          <a:bodyPr/>
          <a:lstStyle/>
          <a:p>
            <a:r>
              <a:rPr lang="es-ES" altLang="es-ES" sz="3600" dirty="0" smtClean="0"/>
              <a:t>JS IV – </a:t>
            </a:r>
            <a:r>
              <a:rPr lang="es-ES" altLang="es-ES" sz="3600" dirty="0" err="1" smtClean="0"/>
              <a:t>Object</a:t>
            </a:r>
            <a:endParaRPr lang="es-ES" alt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3CBDB11A-ECD6-40E5-B9AC-4125EA0BB73B}" type="slidenum">
              <a:rPr lang="es-ES" smtClean="0"/>
              <a:pPr>
                <a:defRPr/>
              </a:pPr>
              <a:t>18</a:t>
            </a:fld>
            <a:endParaRPr lang="es-ES"/>
          </a:p>
        </p:txBody>
      </p:sp>
      <p:graphicFrame>
        <p:nvGraphicFramePr>
          <p:cNvPr id="6" name="5 Tabla"/>
          <p:cNvGraphicFramePr>
            <a:graphicFrameLocks noGrp="1"/>
          </p:cNvGraphicFramePr>
          <p:nvPr/>
        </p:nvGraphicFramePr>
        <p:xfrm>
          <a:off x="571500" y="1556791"/>
          <a:ext cx="8248972" cy="1357683"/>
        </p:xfrm>
        <a:graphic>
          <a:graphicData uri="http://schemas.openxmlformats.org/drawingml/2006/table">
            <a:tbl>
              <a:tblPr firstRow="1" bandRow="1">
                <a:tableStyleId>{5C22544A-7EE6-4342-B048-85BDC9FD1C3A}</a:tableStyleId>
              </a:tblPr>
              <a:tblGrid>
                <a:gridCol w="2079413"/>
                <a:gridCol w="6169559"/>
              </a:tblGrid>
              <a:tr h="595478">
                <a:tc>
                  <a:txBody>
                    <a:bodyPr/>
                    <a:lstStyle/>
                    <a:p>
                      <a:r>
                        <a:rPr lang="es-ES" sz="1800" dirty="0" smtClean="0"/>
                        <a:t>Propiedad</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762205">
                <a:tc>
                  <a:txBody>
                    <a:bodyPr/>
                    <a:lstStyle/>
                    <a:p>
                      <a:r>
                        <a:rPr lang="es-ES" sz="1800" dirty="0" err="1" smtClean="0"/>
                        <a:t>Object.lenght</a:t>
                      </a:r>
                      <a:endParaRPr lang="es-ES" sz="1800" dirty="0"/>
                    </a:p>
                  </a:txBody>
                  <a:tcPr marL="91439" marR="91439" marT="45728" marB="45728"/>
                </a:tc>
                <a:tc>
                  <a:txBody>
                    <a:bodyPr/>
                    <a:lstStyle/>
                    <a:p>
                      <a:r>
                        <a:rPr lang="es-ES" sz="1800" dirty="0" smtClean="0"/>
                        <a:t>Siempre</a:t>
                      </a:r>
                      <a:r>
                        <a:rPr lang="es-ES" sz="1800" baseline="0" dirty="0" smtClean="0"/>
                        <a:t> tiene el valor 1</a:t>
                      </a:r>
                      <a:endParaRPr lang="es-ES" sz="1800" dirty="0"/>
                    </a:p>
                  </a:txBody>
                  <a:tcPr marL="91439" marR="91439" marT="45728" marB="45728"/>
                </a:tc>
              </a:tr>
            </a:tbl>
          </a:graphicData>
        </a:graphic>
      </p:graphicFrame>
      <p:graphicFrame>
        <p:nvGraphicFramePr>
          <p:cNvPr id="7" name="6 Tabla"/>
          <p:cNvGraphicFramePr>
            <a:graphicFrameLocks noGrp="1"/>
          </p:cNvGraphicFramePr>
          <p:nvPr/>
        </p:nvGraphicFramePr>
        <p:xfrm>
          <a:off x="574706" y="3068960"/>
          <a:ext cx="8245766" cy="3600392"/>
        </p:xfrm>
        <a:graphic>
          <a:graphicData uri="http://schemas.openxmlformats.org/drawingml/2006/table">
            <a:tbl>
              <a:tblPr firstRow="1" bandRow="1">
                <a:tableStyleId>{5C22544A-7EE6-4342-B048-85BDC9FD1C3A}</a:tableStyleId>
              </a:tblPr>
              <a:tblGrid>
                <a:gridCol w="3053078"/>
                <a:gridCol w="5192688"/>
              </a:tblGrid>
              <a:tr h="481296">
                <a:tc>
                  <a:txBody>
                    <a:bodyPr/>
                    <a:lstStyle/>
                    <a:p>
                      <a:r>
                        <a:rPr lang="es-ES" sz="1800" dirty="0" err="1" smtClean="0"/>
                        <a:t>Metodos</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333512">
                <a:tc>
                  <a:txBody>
                    <a:bodyPr/>
                    <a:lstStyle/>
                    <a:p>
                      <a:r>
                        <a:rPr lang="es-ES" sz="1800" dirty="0" err="1" smtClean="0"/>
                        <a:t>Object.create</a:t>
                      </a:r>
                      <a:r>
                        <a:rPr lang="es-ES" sz="1800" dirty="0" smtClean="0"/>
                        <a:t>()</a:t>
                      </a:r>
                      <a:endParaRPr lang="es-ES" sz="1800" dirty="0"/>
                    </a:p>
                  </a:txBody>
                  <a:tcPr marL="91439" marR="91439" marT="45728" marB="45728"/>
                </a:tc>
                <a:tc>
                  <a:txBody>
                    <a:bodyPr/>
                    <a:lstStyle/>
                    <a:p>
                      <a:r>
                        <a:rPr lang="es-ES" sz="1800" dirty="0" smtClean="0"/>
                        <a:t>Crea un nuevo</a:t>
                      </a:r>
                      <a:r>
                        <a:rPr lang="es-ES" sz="1800" baseline="0" dirty="0" smtClean="0"/>
                        <a:t> objeto.</a:t>
                      </a:r>
                      <a:endParaRPr lang="es-ES" sz="1800" dirty="0"/>
                    </a:p>
                  </a:txBody>
                  <a:tcPr marL="91439" marR="91439" marT="45728" marB="45728"/>
                </a:tc>
              </a:tr>
              <a:tr h="5764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Object.defineProperty</a:t>
                      </a:r>
                      <a:r>
                        <a:rPr lang="es-ES" sz="1800" dirty="0" smtClean="0"/>
                        <a:t>()</a:t>
                      </a:r>
                      <a:br>
                        <a:rPr lang="es-ES" sz="1800" dirty="0" smtClean="0"/>
                      </a:br>
                      <a:r>
                        <a:rPr lang="es-ES" sz="1800" dirty="0" err="1" smtClean="0"/>
                        <a:t>Object.defineProperties</a:t>
                      </a:r>
                      <a:r>
                        <a:rPr lang="es-ES" sz="1800" dirty="0" smtClean="0"/>
                        <a:t>()</a:t>
                      </a:r>
                    </a:p>
                  </a:txBody>
                  <a:tcPr marL="91439" marR="91439" marT="45728" marB="45728"/>
                </a:tc>
                <a:tc>
                  <a:txBody>
                    <a:bodyPr/>
                    <a:lstStyle/>
                    <a:p>
                      <a:r>
                        <a:rPr lang="es-ES" sz="1800" dirty="0" smtClean="0"/>
                        <a:t>Permite definir nuevas propiedades del objeto</a:t>
                      </a:r>
                      <a:endParaRPr lang="es-ES" sz="1800" dirty="0"/>
                    </a:p>
                  </a:txBody>
                  <a:tcPr marL="91439" marR="91439" marT="45728" marB="45728"/>
                </a:tc>
              </a:tr>
              <a:tr h="616053">
                <a:tc>
                  <a:txBody>
                    <a:bodyPr/>
                    <a:lstStyle/>
                    <a:p>
                      <a:r>
                        <a:rPr lang="es-ES" sz="1800" dirty="0" err="1" smtClean="0"/>
                        <a:t>Object.freeze</a:t>
                      </a:r>
                      <a:r>
                        <a:rPr lang="es-ES" sz="180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Object.seal</a:t>
                      </a:r>
                      <a:r>
                        <a:rPr lang="es-ES" sz="1800" dirty="0" smtClean="0"/>
                        <a:t>()</a:t>
                      </a:r>
                    </a:p>
                  </a:txBody>
                  <a:tcPr marL="91439" marR="91439" marT="45728" marB="45728"/>
                </a:tc>
                <a:tc>
                  <a:txBody>
                    <a:bodyPr/>
                    <a:lstStyle/>
                    <a:p>
                      <a:r>
                        <a:rPr lang="es-ES" sz="1800" dirty="0" smtClean="0"/>
                        <a:t>No permite añadir nuevas propiedades.</a:t>
                      </a:r>
                    </a:p>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smtClean="0"/>
                        <a:t>No permite eliminar propiedades.</a:t>
                      </a:r>
                    </a:p>
                  </a:txBody>
                  <a:tcPr marL="91439" marR="91439" marT="45728" marB="45728"/>
                </a:tc>
              </a:tr>
              <a:tr h="616053">
                <a:tc>
                  <a:txBody>
                    <a:bodyPr/>
                    <a:lstStyle/>
                    <a:p>
                      <a:r>
                        <a:rPr lang="es-ES" sz="1800" dirty="0" err="1" smtClean="0"/>
                        <a:t>Object.isFrozen</a:t>
                      </a:r>
                      <a:r>
                        <a:rPr lang="es-ES" sz="180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Object.isSealed</a:t>
                      </a:r>
                      <a:r>
                        <a:rPr lang="es-ES" sz="1800" dirty="0" smtClean="0"/>
                        <a:t>()</a:t>
                      </a:r>
                    </a:p>
                  </a:txBody>
                  <a:tcPr marL="91439" marR="91439" marT="45728" marB="45728"/>
                </a:tc>
                <a:tc>
                  <a:txBody>
                    <a:bodyPr/>
                    <a:lstStyle/>
                    <a:p>
                      <a:r>
                        <a:rPr lang="es-ES" sz="1800" dirty="0" smtClean="0"/>
                        <a:t>Devuelve true/false</a:t>
                      </a:r>
                      <a:r>
                        <a:rPr lang="es-ES" sz="1800" baseline="0" dirty="0" smtClean="0"/>
                        <a:t> si el objeto se ha definido como inmutable.</a:t>
                      </a:r>
                      <a:endParaRPr lang="es-ES" sz="1800" dirty="0"/>
                    </a:p>
                  </a:txBody>
                  <a:tcPr marL="91439" marR="91439" marT="45728" marB="45728"/>
                </a:tc>
              </a:tr>
              <a:tr h="833032">
                <a:tc>
                  <a:txBody>
                    <a:bodyPr/>
                    <a:lstStyle/>
                    <a:p>
                      <a:r>
                        <a:rPr lang="es-ES" sz="1800" dirty="0" err="1" smtClean="0"/>
                        <a:t>Object.getPrototypeOf</a:t>
                      </a:r>
                      <a:r>
                        <a:rPr lang="es-ES" sz="1800" dirty="0" smtClean="0"/>
                        <a:t>()</a:t>
                      </a:r>
                    </a:p>
                  </a:txBody>
                  <a:tcPr marL="91439" marR="91439" marT="45728" marB="45728"/>
                </a:tc>
                <a:tc>
                  <a:txBody>
                    <a:bodyPr/>
                    <a:lstStyle/>
                    <a:p>
                      <a:r>
                        <a:rPr lang="es-ES" sz="1800" dirty="0" smtClean="0"/>
                        <a:t>Devuelve el tipo del</a:t>
                      </a:r>
                      <a:r>
                        <a:rPr lang="es-ES" sz="1800" baseline="0" dirty="0" smtClean="0"/>
                        <a:t> objeto.</a:t>
                      </a:r>
                      <a:endParaRPr lang="es-ES" sz="1800" dirty="0"/>
                    </a:p>
                  </a:txBody>
                  <a:tcPr marL="91439" marR="91439" marT="45728" marB="45728"/>
                </a:tc>
              </a:tr>
            </a:tbl>
          </a:graphicData>
        </a:graphic>
      </p:graphicFrame>
    </p:spTree>
    <p:extLst>
      <p:ext uri="{BB962C8B-B14F-4D97-AF65-F5344CB8AC3E}">
        <p14:creationId xmlns:p14="http://schemas.microsoft.com/office/powerpoint/2010/main" val="2411155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468313" y="908050"/>
            <a:ext cx="8229600" cy="792163"/>
          </a:xfrm>
        </p:spPr>
        <p:txBody>
          <a:bodyPr/>
          <a:lstStyle/>
          <a:p>
            <a:r>
              <a:rPr lang="es-ES" altLang="es-ES" sz="3600" dirty="0" smtClean="0"/>
              <a:t>JS IV – </a:t>
            </a:r>
            <a:r>
              <a:rPr lang="es-ES" altLang="es-ES" sz="3600" dirty="0" err="1" smtClean="0"/>
              <a:t>Function</a:t>
            </a:r>
            <a:endParaRPr lang="es-ES" alt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3CBDB11A-ECD6-40E5-B9AC-4125EA0BB73B}" type="slidenum">
              <a:rPr lang="es-ES" smtClean="0"/>
              <a:pPr>
                <a:defRPr/>
              </a:pPr>
              <a:t>19</a:t>
            </a:fld>
            <a:endParaRPr lang="es-ES"/>
          </a:p>
        </p:txBody>
      </p:sp>
      <p:graphicFrame>
        <p:nvGraphicFramePr>
          <p:cNvPr id="6" name="5 Tabla"/>
          <p:cNvGraphicFramePr>
            <a:graphicFrameLocks noGrp="1"/>
          </p:cNvGraphicFramePr>
          <p:nvPr/>
        </p:nvGraphicFramePr>
        <p:xfrm>
          <a:off x="571500" y="1556791"/>
          <a:ext cx="8248972" cy="1357683"/>
        </p:xfrm>
        <a:graphic>
          <a:graphicData uri="http://schemas.openxmlformats.org/drawingml/2006/table">
            <a:tbl>
              <a:tblPr firstRow="1" bandRow="1">
                <a:tableStyleId>{5C22544A-7EE6-4342-B048-85BDC9FD1C3A}</a:tableStyleId>
              </a:tblPr>
              <a:tblGrid>
                <a:gridCol w="2079413"/>
                <a:gridCol w="6169559"/>
              </a:tblGrid>
              <a:tr h="595478">
                <a:tc>
                  <a:txBody>
                    <a:bodyPr/>
                    <a:lstStyle/>
                    <a:p>
                      <a:r>
                        <a:rPr lang="es-ES" sz="1800" dirty="0" smtClean="0"/>
                        <a:t>Propiedad</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762205">
                <a:tc>
                  <a:txBody>
                    <a:bodyPr/>
                    <a:lstStyle/>
                    <a:p>
                      <a:r>
                        <a:rPr lang="es-ES" sz="1800" dirty="0" err="1" smtClean="0"/>
                        <a:t>Function.lenght</a:t>
                      </a:r>
                      <a:endParaRPr lang="es-ES" sz="1800" dirty="0"/>
                    </a:p>
                  </a:txBody>
                  <a:tcPr marL="91439" marR="91439" marT="45728" marB="45728"/>
                </a:tc>
                <a:tc>
                  <a:txBody>
                    <a:bodyPr/>
                    <a:lstStyle/>
                    <a:p>
                      <a:r>
                        <a:rPr lang="es-ES" sz="1800" dirty="0" smtClean="0"/>
                        <a:t>Devuelve el número de argumentos que espera la función.</a:t>
                      </a:r>
                      <a:endParaRPr lang="es-ES" sz="1800" dirty="0"/>
                    </a:p>
                  </a:txBody>
                  <a:tcPr marL="91439" marR="91439" marT="45728" marB="45728"/>
                </a:tc>
              </a:tr>
            </a:tbl>
          </a:graphicData>
        </a:graphic>
      </p:graphicFrame>
      <p:graphicFrame>
        <p:nvGraphicFramePr>
          <p:cNvPr id="7" name="6 Tabla"/>
          <p:cNvGraphicFramePr>
            <a:graphicFrameLocks noGrp="1"/>
          </p:cNvGraphicFramePr>
          <p:nvPr/>
        </p:nvGraphicFramePr>
        <p:xfrm>
          <a:off x="574706" y="3068960"/>
          <a:ext cx="8245766" cy="3041680"/>
        </p:xfrm>
        <a:graphic>
          <a:graphicData uri="http://schemas.openxmlformats.org/drawingml/2006/table">
            <a:tbl>
              <a:tblPr firstRow="1" bandRow="1">
                <a:tableStyleId>{5C22544A-7EE6-4342-B048-85BDC9FD1C3A}</a:tableStyleId>
              </a:tblPr>
              <a:tblGrid>
                <a:gridCol w="3053078"/>
                <a:gridCol w="5192688"/>
              </a:tblGrid>
              <a:tr h="481296">
                <a:tc>
                  <a:txBody>
                    <a:bodyPr/>
                    <a:lstStyle/>
                    <a:p>
                      <a:r>
                        <a:rPr lang="es-ES" sz="1800" dirty="0" err="1" smtClean="0"/>
                        <a:t>Metodos</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333512">
                <a:tc>
                  <a:txBody>
                    <a:bodyPr/>
                    <a:lstStyle/>
                    <a:p>
                      <a:r>
                        <a:rPr lang="es-ES" sz="1800" dirty="0" err="1" smtClean="0"/>
                        <a:t>Funciton.apply</a:t>
                      </a:r>
                      <a:r>
                        <a:rPr lang="es-ES" sz="1800" dirty="0" smtClean="0"/>
                        <a:t>()</a:t>
                      </a:r>
                      <a:endParaRPr lang="es-ES" sz="1800" dirty="0"/>
                    </a:p>
                  </a:txBody>
                  <a:tcPr marL="91439" marR="91439" marT="45728" marB="45728"/>
                </a:tc>
                <a:tc>
                  <a:txBody>
                    <a:bodyPr/>
                    <a:lstStyle/>
                    <a:p>
                      <a:r>
                        <a:rPr lang="es-ES" sz="1800" dirty="0" smtClean="0"/>
                        <a:t>Similar a </a:t>
                      </a:r>
                      <a:r>
                        <a:rPr lang="es-ES" sz="1800" dirty="0" err="1" smtClean="0"/>
                        <a:t>call</a:t>
                      </a:r>
                      <a:r>
                        <a:rPr lang="es-ES" sz="1800" dirty="0" smtClean="0"/>
                        <a:t>() pero acepta un </a:t>
                      </a:r>
                      <a:r>
                        <a:rPr lang="es-ES" sz="1800" dirty="0" err="1" smtClean="0"/>
                        <a:t>array</a:t>
                      </a:r>
                      <a:r>
                        <a:rPr lang="es-ES" sz="1800" dirty="0" smtClean="0"/>
                        <a:t> de argumentos.</a:t>
                      </a:r>
                      <a:endParaRPr lang="es-ES" sz="1800" dirty="0"/>
                    </a:p>
                  </a:txBody>
                  <a:tcPr marL="91439" marR="91439" marT="45728" marB="45728"/>
                </a:tc>
              </a:tr>
              <a:tr h="5764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Function.bind</a:t>
                      </a:r>
                      <a:r>
                        <a:rPr lang="es-ES" sz="1800" dirty="0" smtClean="0"/>
                        <a:t>()</a:t>
                      </a:r>
                    </a:p>
                  </a:txBody>
                  <a:tcPr marL="91439" marR="91439" marT="45728" marB="45728"/>
                </a:tc>
                <a:tc>
                  <a:txBody>
                    <a:bodyPr/>
                    <a:lstStyle/>
                    <a:p>
                      <a:r>
                        <a:rPr lang="es-ES" sz="1800" dirty="0" smtClean="0"/>
                        <a:t>Permite asociar una función a la llamada de otra función.</a:t>
                      </a:r>
                      <a:endParaRPr lang="es-ES" sz="1800" dirty="0"/>
                    </a:p>
                  </a:txBody>
                  <a:tcPr marL="91439" marR="91439" marT="45728" marB="45728"/>
                </a:tc>
              </a:tr>
              <a:tr h="616053">
                <a:tc>
                  <a:txBody>
                    <a:bodyPr/>
                    <a:lstStyle/>
                    <a:p>
                      <a:r>
                        <a:rPr lang="es-ES" sz="1800" dirty="0" err="1" smtClean="0"/>
                        <a:t>Function.call</a:t>
                      </a:r>
                      <a:r>
                        <a:rPr lang="es-ES" sz="1800" dirty="0" smtClean="0"/>
                        <a:t>()</a:t>
                      </a:r>
                    </a:p>
                  </a:txBody>
                  <a:tcPr marL="91439" marR="91439" marT="45728" marB="45728"/>
                </a:tc>
                <a:tc>
                  <a:txBody>
                    <a:bodyPr/>
                    <a:lstStyle/>
                    <a:p>
                      <a:r>
                        <a:rPr lang="es-ES" sz="1800" dirty="0" smtClean="0"/>
                        <a:t>Permite especificar la función que va a ser llamada.</a:t>
                      </a:r>
                    </a:p>
                  </a:txBody>
                  <a:tcPr marL="91439" marR="91439" marT="45728" marB="45728"/>
                </a:tc>
              </a:tr>
              <a:tr h="616053">
                <a:tc>
                  <a:txBody>
                    <a:bodyPr/>
                    <a:lstStyle/>
                    <a:p>
                      <a:r>
                        <a:rPr lang="es-ES" sz="1800" dirty="0" err="1" smtClean="0"/>
                        <a:t>Function.toString</a:t>
                      </a:r>
                      <a:r>
                        <a:rPr lang="es-ES" sz="1800" dirty="0" smtClean="0"/>
                        <a:t>()</a:t>
                      </a:r>
                    </a:p>
                  </a:txBody>
                  <a:tcPr marL="91439" marR="91439" marT="45728" marB="45728"/>
                </a:tc>
                <a:tc>
                  <a:txBody>
                    <a:bodyPr/>
                    <a:lstStyle/>
                    <a:p>
                      <a:r>
                        <a:rPr lang="es-ES" sz="1800" dirty="0" smtClean="0"/>
                        <a:t>Devuelve el resultado de la función en una cadena.</a:t>
                      </a:r>
                      <a:endParaRPr lang="es-ES" sz="1800" dirty="0"/>
                    </a:p>
                  </a:txBody>
                  <a:tcPr marL="91439" marR="91439" marT="45728" marB="45728"/>
                </a:tc>
              </a:tr>
            </a:tbl>
          </a:graphicData>
        </a:graphic>
      </p:graphicFrame>
    </p:spTree>
    <p:extLst>
      <p:ext uri="{BB962C8B-B14F-4D97-AF65-F5344CB8AC3E}">
        <p14:creationId xmlns:p14="http://schemas.microsoft.com/office/powerpoint/2010/main" val="384933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a:xfrm>
            <a:off x="468313" y="908050"/>
            <a:ext cx="8229600" cy="792163"/>
          </a:xfrm>
        </p:spPr>
        <p:txBody>
          <a:bodyPr/>
          <a:lstStyle/>
          <a:p>
            <a:r>
              <a:rPr lang="es-ES" altLang="es-ES" sz="3600" smtClean="0"/>
              <a:t>JS IV – Funciones</a:t>
            </a:r>
          </a:p>
        </p:txBody>
      </p:sp>
      <p:sp>
        <p:nvSpPr>
          <p:cNvPr id="6147" name="2 Marcador de contenido"/>
          <p:cNvSpPr>
            <a:spLocks noGrp="1"/>
          </p:cNvSpPr>
          <p:nvPr>
            <p:ph idx="1"/>
          </p:nvPr>
        </p:nvSpPr>
        <p:spPr>
          <a:xfrm>
            <a:off x="468313" y="1557338"/>
            <a:ext cx="8229600" cy="5111750"/>
          </a:xfrm>
        </p:spPr>
        <p:txBody>
          <a:bodyPr>
            <a:normAutofit lnSpcReduction="10000"/>
          </a:bodyPr>
          <a:lstStyle/>
          <a:p>
            <a:pPr>
              <a:buFont typeface="Georgia" pitchFamily="16" charset="0"/>
              <a:buNone/>
            </a:pPr>
            <a:r>
              <a:rPr lang="es-ES" altLang="es-ES" sz="2200" smtClean="0"/>
              <a:t>Una función es un trozo de código, que permite desarrollar una tarea concreta y bien definida, que se encuentra separado del resto de instrucciones del programa y al que se le ha dado un nombre para que, posteriormente, pueda ser referenciado. A través del nombre se pueden ejecutar las instrucciones referidas por él tantas veces como sea necesario.</a:t>
            </a:r>
          </a:p>
          <a:p>
            <a:pPr>
              <a:buFont typeface="Georgia" pitchFamily="16" charset="0"/>
              <a:buNone/>
            </a:pPr>
            <a:r>
              <a:rPr lang="es-ES" altLang="es-ES" sz="2200" smtClean="0"/>
              <a:t>Un función tiene dos misiones claras. </a:t>
            </a:r>
          </a:p>
          <a:p>
            <a:pPr lvl="1"/>
            <a:r>
              <a:rPr lang="es-ES" altLang="es-ES" sz="2000" smtClean="0"/>
              <a:t>La primera es la de evitar repeticiones innecesarias de código ya que solamente tendremos que escribirlo una vez y referenciarlo tantas como deseemos. </a:t>
            </a:r>
          </a:p>
          <a:p>
            <a:pPr lvl="1"/>
            <a:r>
              <a:rPr lang="es-ES" altLang="es-ES" sz="2000" smtClean="0"/>
              <a:t>La segunda es la de obtener una mayor legibilidad en el código ya que nos permite agruparlo por funcionalidad, evitando además, que mezclemos mucho código JavaScript con las etiquetas HTML en los manejadores de eventos. </a:t>
            </a:r>
            <a:endParaRPr lang="es-ES" altLang="es-ES" sz="2000" b="1" smtClean="0">
              <a:solidFill>
                <a:srgbClr val="FF0000"/>
              </a:solidFill>
            </a:endParaRPr>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73BA0A89-EE8B-4F11-BC26-409AB51B44FD}" type="slidenum">
              <a:rPr lang="es-ES" smtClean="0"/>
              <a:pPr>
                <a:defRPr/>
              </a:pPr>
              <a:t>2</a:t>
            </a:fld>
            <a:endParaRPr lang="es-E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468313" y="908050"/>
            <a:ext cx="8229600" cy="792163"/>
          </a:xfrm>
        </p:spPr>
        <p:txBody>
          <a:bodyPr/>
          <a:lstStyle/>
          <a:p>
            <a:r>
              <a:rPr lang="es-ES" altLang="es-ES" sz="3600" dirty="0" smtClean="0"/>
              <a:t>JS IV – </a:t>
            </a:r>
            <a:r>
              <a:rPr lang="es-ES" altLang="es-ES" sz="3600" dirty="0" err="1" smtClean="0"/>
              <a:t>Arguments</a:t>
            </a:r>
            <a:endParaRPr lang="es-ES" alt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3CBDB11A-ECD6-40E5-B9AC-4125EA0BB73B}" type="slidenum">
              <a:rPr lang="es-ES" smtClean="0"/>
              <a:pPr>
                <a:defRPr/>
              </a:pPr>
              <a:t>20</a:t>
            </a:fld>
            <a:endParaRPr lang="es-ES"/>
          </a:p>
        </p:txBody>
      </p:sp>
      <p:graphicFrame>
        <p:nvGraphicFramePr>
          <p:cNvPr id="6" name="5 Tabla"/>
          <p:cNvGraphicFramePr>
            <a:graphicFrameLocks noGrp="1"/>
          </p:cNvGraphicFramePr>
          <p:nvPr/>
        </p:nvGraphicFramePr>
        <p:xfrm>
          <a:off x="571500" y="1556791"/>
          <a:ext cx="8248972" cy="1357683"/>
        </p:xfrm>
        <a:graphic>
          <a:graphicData uri="http://schemas.openxmlformats.org/drawingml/2006/table">
            <a:tbl>
              <a:tblPr firstRow="1" bandRow="1">
                <a:tableStyleId>{5C22544A-7EE6-4342-B048-85BDC9FD1C3A}</a:tableStyleId>
              </a:tblPr>
              <a:tblGrid>
                <a:gridCol w="2272308"/>
                <a:gridCol w="5976664"/>
              </a:tblGrid>
              <a:tr h="595478">
                <a:tc>
                  <a:txBody>
                    <a:bodyPr/>
                    <a:lstStyle/>
                    <a:p>
                      <a:r>
                        <a:rPr lang="es-ES" sz="1800" dirty="0" smtClean="0"/>
                        <a:t>Propiedad</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762205">
                <a:tc>
                  <a:txBody>
                    <a:bodyPr/>
                    <a:lstStyle/>
                    <a:p>
                      <a:r>
                        <a:rPr lang="es-ES" sz="1800" dirty="0" err="1" smtClean="0"/>
                        <a:t>Arguments.lenght</a:t>
                      </a:r>
                      <a:endParaRPr lang="es-ES" sz="1800" dirty="0"/>
                    </a:p>
                  </a:txBody>
                  <a:tcPr marL="91439" marR="91439" marT="45728" marB="45728"/>
                </a:tc>
                <a:tc>
                  <a:txBody>
                    <a:bodyPr/>
                    <a:lstStyle/>
                    <a:p>
                      <a:r>
                        <a:rPr lang="es-ES" sz="1800" dirty="0" smtClean="0"/>
                        <a:t>Devuelve el número de argumentos pasados a la función.</a:t>
                      </a:r>
                      <a:endParaRPr lang="es-ES" sz="1800" dirty="0"/>
                    </a:p>
                  </a:txBody>
                  <a:tcPr marL="91439" marR="91439" marT="45728" marB="45728"/>
                </a:tc>
              </a:tr>
            </a:tbl>
          </a:graphicData>
        </a:graphic>
      </p:graphicFrame>
    </p:spTree>
    <p:extLst>
      <p:ext uri="{BB962C8B-B14F-4D97-AF65-F5344CB8AC3E}">
        <p14:creationId xmlns:p14="http://schemas.microsoft.com/office/powerpoint/2010/main" val="3793729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468313" y="908050"/>
            <a:ext cx="8229600" cy="792163"/>
          </a:xfrm>
        </p:spPr>
        <p:txBody>
          <a:bodyPr/>
          <a:lstStyle/>
          <a:p>
            <a:r>
              <a:rPr lang="es-ES" altLang="es-ES" sz="3600" dirty="0" smtClean="0"/>
              <a:t>JS IV – </a:t>
            </a:r>
            <a:r>
              <a:rPr lang="es-ES" altLang="es-ES" sz="3600" dirty="0" err="1" smtClean="0"/>
              <a:t>Boolean</a:t>
            </a:r>
            <a:endParaRPr lang="es-ES" alt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3CBDB11A-ECD6-40E5-B9AC-4125EA0BB73B}" type="slidenum">
              <a:rPr lang="es-ES" smtClean="0"/>
              <a:pPr>
                <a:defRPr/>
              </a:pPr>
              <a:t>21</a:t>
            </a:fld>
            <a:endParaRPr lang="es-ES"/>
          </a:p>
        </p:txBody>
      </p:sp>
      <p:graphicFrame>
        <p:nvGraphicFramePr>
          <p:cNvPr id="6" name="5 Tabla"/>
          <p:cNvGraphicFramePr>
            <a:graphicFrameLocks noGrp="1"/>
          </p:cNvGraphicFramePr>
          <p:nvPr/>
        </p:nvGraphicFramePr>
        <p:xfrm>
          <a:off x="571500" y="1556791"/>
          <a:ext cx="8248972" cy="2119888"/>
        </p:xfrm>
        <a:graphic>
          <a:graphicData uri="http://schemas.openxmlformats.org/drawingml/2006/table">
            <a:tbl>
              <a:tblPr firstRow="1" bandRow="1">
                <a:tableStyleId>{5C22544A-7EE6-4342-B048-85BDC9FD1C3A}</a:tableStyleId>
              </a:tblPr>
              <a:tblGrid>
                <a:gridCol w="2079413"/>
                <a:gridCol w="6169559"/>
              </a:tblGrid>
              <a:tr h="595478">
                <a:tc>
                  <a:txBody>
                    <a:bodyPr/>
                    <a:lstStyle/>
                    <a:p>
                      <a:r>
                        <a:rPr lang="es-ES" sz="1800" dirty="0" smtClean="0"/>
                        <a:t>Propiedad</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762205">
                <a:tc>
                  <a:txBody>
                    <a:bodyPr/>
                    <a:lstStyle/>
                    <a:p>
                      <a:r>
                        <a:rPr lang="es-ES" sz="1800" dirty="0" err="1" smtClean="0"/>
                        <a:t>Boolean.lenght</a:t>
                      </a:r>
                      <a:endParaRPr lang="es-ES" sz="1800" dirty="0"/>
                    </a:p>
                  </a:txBody>
                  <a:tcPr marL="91439" marR="91439" marT="45728" marB="45728"/>
                </a:tc>
                <a:tc>
                  <a:txBody>
                    <a:bodyPr/>
                    <a:lstStyle/>
                    <a:p>
                      <a:r>
                        <a:rPr lang="es-ES" sz="1800" dirty="0" smtClean="0"/>
                        <a:t>Siempre devuelve 1.</a:t>
                      </a:r>
                      <a:endParaRPr lang="es-ES" sz="1800" dirty="0"/>
                    </a:p>
                  </a:txBody>
                  <a:tcPr marL="91439" marR="91439" marT="45728" marB="45728"/>
                </a:tc>
              </a:tr>
              <a:tr h="762205">
                <a:tc>
                  <a:txBody>
                    <a:bodyPr/>
                    <a:lstStyle/>
                    <a:p>
                      <a:endParaRPr lang="es-ES" sz="1800" dirty="0"/>
                    </a:p>
                  </a:txBody>
                  <a:tcPr marL="91439" marR="91439" marT="45728" marB="45728"/>
                </a:tc>
                <a:tc>
                  <a:txBody>
                    <a:bodyPr/>
                    <a:lstStyle/>
                    <a:p>
                      <a:endParaRPr lang="es-ES" sz="1800" dirty="0"/>
                    </a:p>
                  </a:txBody>
                  <a:tcPr marL="91439" marR="91439" marT="45728" marB="45728"/>
                </a:tc>
              </a:tr>
            </a:tbl>
          </a:graphicData>
        </a:graphic>
      </p:graphicFrame>
      <p:graphicFrame>
        <p:nvGraphicFramePr>
          <p:cNvPr id="7" name="6 Tabla"/>
          <p:cNvGraphicFramePr>
            <a:graphicFrameLocks noGrp="1"/>
          </p:cNvGraphicFramePr>
          <p:nvPr/>
        </p:nvGraphicFramePr>
        <p:xfrm>
          <a:off x="574706" y="3068960"/>
          <a:ext cx="8245766" cy="1423509"/>
        </p:xfrm>
        <a:graphic>
          <a:graphicData uri="http://schemas.openxmlformats.org/drawingml/2006/table">
            <a:tbl>
              <a:tblPr firstRow="1" bandRow="1">
                <a:tableStyleId>{5C22544A-7EE6-4342-B048-85BDC9FD1C3A}</a:tableStyleId>
              </a:tblPr>
              <a:tblGrid>
                <a:gridCol w="3053078"/>
                <a:gridCol w="5192688"/>
              </a:tblGrid>
              <a:tr h="481296">
                <a:tc>
                  <a:txBody>
                    <a:bodyPr/>
                    <a:lstStyle/>
                    <a:p>
                      <a:r>
                        <a:rPr lang="es-ES" sz="1800" dirty="0" err="1" smtClean="0"/>
                        <a:t>Metodos</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333512">
                <a:tc>
                  <a:txBody>
                    <a:bodyPr/>
                    <a:lstStyle/>
                    <a:p>
                      <a:r>
                        <a:rPr lang="es-ES" sz="1800" dirty="0" err="1" smtClean="0"/>
                        <a:t>Boolean.toString</a:t>
                      </a:r>
                      <a:r>
                        <a:rPr lang="es-ES" sz="1800" dirty="0" smtClean="0"/>
                        <a:t>()</a:t>
                      </a:r>
                      <a:endParaRPr lang="es-ES" sz="1800" dirty="0"/>
                    </a:p>
                  </a:txBody>
                  <a:tcPr marL="91439" marR="91439" marT="45728" marB="45728"/>
                </a:tc>
                <a:tc>
                  <a:txBody>
                    <a:bodyPr/>
                    <a:lstStyle/>
                    <a:p>
                      <a:r>
                        <a:rPr lang="es-ES" sz="1800" dirty="0" smtClean="0"/>
                        <a:t>Devuelve “true”/”false”.</a:t>
                      </a:r>
                      <a:endParaRPr lang="es-ES" sz="1800" dirty="0"/>
                    </a:p>
                  </a:txBody>
                  <a:tcPr marL="91439" marR="91439" marT="45728" marB="45728"/>
                </a:tc>
              </a:tr>
              <a:tr h="5764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Boolean.valueOf</a:t>
                      </a:r>
                      <a:r>
                        <a:rPr lang="es-ES" sz="1800" dirty="0" smtClean="0"/>
                        <a:t>()</a:t>
                      </a:r>
                    </a:p>
                  </a:txBody>
                  <a:tcPr marL="91439" marR="91439" marT="45728" marB="45728"/>
                </a:tc>
                <a:tc>
                  <a:txBody>
                    <a:bodyPr/>
                    <a:lstStyle/>
                    <a:p>
                      <a:r>
                        <a:rPr lang="es-ES" sz="1800" dirty="0" smtClean="0"/>
                        <a:t>Devuelve true/false.</a:t>
                      </a:r>
                      <a:endParaRPr lang="es-ES" sz="1800" dirty="0"/>
                    </a:p>
                  </a:txBody>
                  <a:tcPr marL="91439" marR="91439" marT="45728" marB="45728"/>
                </a:tc>
              </a:tr>
            </a:tbl>
          </a:graphicData>
        </a:graphic>
      </p:graphicFrame>
    </p:spTree>
    <p:extLst>
      <p:ext uri="{BB962C8B-B14F-4D97-AF65-F5344CB8AC3E}">
        <p14:creationId xmlns:p14="http://schemas.microsoft.com/office/powerpoint/2010/main" val="2531649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468313" y="908050"/>
            <a:ext cx="8229600" cy="792163"/>
          </a:xfrm>
        </p:spPr>
        <p:txBody>
          <a:bodyPr/>
          <a:lstStyle/>
          <a:p>
            <a:r>
              <a:rPr lang="es-ES" altLang="es-ES" sz="3600" dirty="0" smtClean="0"/>
              <a:t>JS IV – Error</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3CBDB11A-ECD6-40E5-B9AC-4125EA0BB73B}" type="slidenum">
              <a:rPr lang="es-ES" smtClean="0"/>
              <a:pPr>
                <a:defRPr/>
              </a:pPr>
              <a:t>22</a:t>
            </a:fld>
            <a:endParaRPr lang="es-ES"/>
          </a:p>
        </p:txBody>
      </p:sp>
      <p:graphicFrame>
        <p:nvGraphicFramePr>
          <p:cNvPr id="6" name="5 Tabla"/>
          <p:cNvGraphicFramePr>
            <a:graphicFrameLocks noGrp="1"/>
          </p:cNvGraphicFramePr>
          <p:nvPr/>
        </p:nvGraphicFramePr>
        <p:xfrm>
          <a:off x="571500" y="1556791"/>
          <a:ext cx="8248972" cy="3603884"/>
        </p:xfrm>
        <a:graphic>
          <a:graphicData uri="http://schemas.openxmlformats.org/drawingml/2006/table">
            <a:tbl>
              <a:tblPr firstRow="1" bandRow="1">
                <a:tableStyleId>{5C22544A-7EE6-4342-B048-85BDC9FD1C3A}</a:tableStyleId>
              </a:tblPr>
              <a:tblGrid>
                <a:gridCol w="2632348"/>
                <a:gridCol w="5616624"/>
              </a:tblGrid>
              <a:tr h="595478">
                <a:tc>
                  <a:txBody>
                    <a:bodyPr/>
                    <a:lstStyle/>
                    <a:p>
                      <a:r>
                        <a:rPr lang="es-ES" sz="1800" dirty="0" smtClean="0"/>
                        <a:t>Propiedad</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412635">
                <a:tc>
                  <a:txBody>
                    <a:bodyPr/>
                    <a:lstStyle/>
                    <a:p>
                      <a:r>
                        <a:rPr lang="es-ES" sz="1800" dirty="0" err="1" smtClean="0"/>
                        <a:t>Error.message</a:t>
                      </a:r>
                      <a:endParaRPr lang="es-ES" sz="1800" dirty="0"/>
                    </a:p>
                  </a:txBody>
                  <a:tcPr marL="91439" marR="91439" marT="45728" marB="45728"/>
                </a:tc>
                <a:tc>
                  <a:txBody>
                    <a:bodyPr/>
                    <a:lstStyle/>
                    <a:p>
                      <a:r>
                        <a:rPr lang="es-ES" sz="1800" dirty="0" smtClean="0"/>
                        <a:t>Mensaje de error.</a:t>
                      </a:r>
                      <a:endParaRPr lang="es-ES" sz="1800" dirty="0"/>
                    </a:p>
                  </a:txBody>
                  <a:tcPr marL="91439" marR="91439" marT="45728" marB="45728"/>
                </a:tc>
              </a:tr>
              <a:tr h="370510">
                <a:tc>
                  <a:txBody>
                    <a:bodyPr/>
                    <a:lstStyle/>
                    <a:p>
                      <a:r>
                        <a:rPr lang="es-ES" sz="1800" dirty="0" smtClean="0"/>
                        <a:t>Error.name</a:t>
                      </a:r>
                      <a:endParaRPr lang="es-ES" sz="1800" dirty="0"/>
                    </a:p>
                  </a:txBody>
                  <a:tcPr marL="91439" marR="91439" marT="45728" marB="45728"/>
                </a:tc>
                <a:tc>
                  <a:txBody>
                    <a:bodyPr/>
                    <a:lstStyle/>
                    <a:p>
                      <a:r>
                        <a:rPr lang="es-ES" sz="1800" dirty="0" smtClean="0"/>
                        <a:t>Nombre del error.</a:t>
                      </a:r>
                      <a:endParaRPr lang="es-ES" sz="1800" dirty="0"/>
                    </a:p>
                  </a:txBody>
                  <a:tcPr marL="91439" marR="91439" marT="45728" marB="45728"/>
                </a:tc>
              </a:tr>
              <a:tr h="7622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Error.description</a:t>
                      </a:r>
                      <a:endParaRPr lang="es-ES" sz="1800" dirty="0" smtClean="0"/>
                    </a:p>
                    <a:p>
                      <a:r>
                        <a:rPr lang="es-ES" sz="1800" dirty="0" err="1" smtClean="0"/>
                        <a:t>Error.number</a:t>
                      </a:r>
                      <a:endParaRPr lang="es-ES" sz="1800" dirty="0"/>
                    </a:p>
                  </a:txBody>
                  <a:tcPr marL="91439" marR="91439" marT="45728" marB="45728"/>
                </a:tc>
                <a:tc>
                  <a:txBody>
                    <a:bodyPr/>
                    <a:lstStyle/>
                    <a:p>
                      <a:r>
                        <a:rPr lang="es-ES" sz="1800" dirty="0" smtClean="0"/>
                        <a:t>Solo en Microsoft:</a:t>
                      </a:r>
                    </a:p>
                    <a:p>
                      <a:r>
                        <a:rPr lang="es-ES" sz="1800" dirty="0" smtClean="0"/>
                        <a:t>Mensaje</a:t>
                      </a:r>
                      <a:r>
                        <a:rPr lang="es-ES" sz="1800" baseline="0" dirty="0" smtClean="0"/>
                        <a:t> y número del error.</a:t>
                      </a:r>
                      <a:endParaRPr lang="es-ES" sz="1800" dirty="0"/>
                    </a:p>
                  </a:txBody>
                  <a:tcPr marL="91439" marR="91439" marT="45728" marB="45728"/>
                </a:tc>
              </a:tr>
              <a:tr h="762205">
                <a:tc>
                  <a:txBody>
                    <a:bodyPr/>
                    <a:lstStyle/>
                    <a:p>
                      <a:r>
                        <a:rPr lang="es-ES" sz="1800" dirty="0" err="1" smtClean="0"/>
                        <a:t>Error.fileName</a:t>
                      </a:r>
                      <a:endParaRPr lang="es-ES" sz="18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Error.lineNumber</a:t>
                      </a:r>
                      <a:endParaRPr lang="es-ES" sz="18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Error.columnNumber</a:t>
                      </a:r>
                      <a:endParaRPr lang="es-ES" sz="18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Error.stack</a:t>
                      </a:r>
                      <a:endParaRPr lang="es-ES" sz="1800" dirty="0" smtClean="0"/>
                    </a:p>
                    <a:p>
                      <a:endParaRPr lang="es-ES" sz="1800" dirty="0"/>
                    </a:p>
                  </a:txBody>
                  <a:tcPr marL="91439" marR="91439" marT="45728" marB="45728"/>
                </a:tc>
                <a:tc>
                  <a:txBody>
                    <a:bodyPr/>
                    <a:lstStyle/>
                    <a:p>
                      <a:r>
                        <a:rPr lang="es-ES" sz="1800" dirty="0" smtClean="0"/>
                        <a:t>Solo en </a:t>
                      </a:r>
                      <a:r>
                        <a:rPr lang="es-ES" sz="1800" dirty="0" err="1" smtClean="0"/>
                        <a:t>Mozilla</a:t>
                      </a:r>
                      <a:r>
                        <a:rPr lang="es-ES" sz="1800" dirty="0" smtClean="0"/>
                        <a:t>:</a:t>
                      </a:r>
                    </a:p>
                    <a:p>
                      <a:r>
                        <a:rPr lang="es-ES" sz="1800" dirty="0" smtClean="0"/>
                        <a:t>Nombre,</a:t>
                      </a:r>
                      <a:r>
                        <a:rPr lang="es-ES" sz="1800" baseline="0" dirty="0" smtClean="0"/>
                        <a:t> </a:t>
                      </a:r>
                      <a:r>
                        <a:rPr lang="es-ES" sz="1800" dirty="0" smtClean="0"/>
                        <a:t>línea y columna del fichero donde se ha producido el error.</a:t>
                      </a:r>
                      <a:br>
                        <a:rPr lang="es-ES" sz="1800" dirty="0" smtClean="0"/>
                      </a:br>
                      <a:r>
                        <a:rPr lang="es-ES" sz="1800" dirty="0" err="1" smtClean="0"/>
                        <a:t>Traceo</a:t>
                      </a:r>
                      <a:r>
                        <a:rPr lang="es-ES" sz="1800" dirty="0" smtClean="0"/>
                        <a:t> de pila donde ha</a:t>
                      </a:r>
                      <a:r>
                        <a:rPr lang="es-ES" sz="1800" baseline="0" dirty="0" smtClean="0"/>
                        <a:t> ocurrido el error.</a:t>
                      </a:r>
                      <a:endParaRPr lang="es-ES" sz="1800" dirty="0"/>
                    </a:p>
                  </a:txBody>
                  <a:tcPr marL="91439" marR="91439" marT="45728" marB="45728"/>
                </a:tc>
              </a:tr>
            </a:tbl>
          </a:graphicData>
        </a:graphic>
      </p:graphicFrame>
      <p:graphicFrame>
        <p:nvGraphicFramePr>
          <p:cNvPr id="7" name="6 Tabla"/>
          <p:cNvGraphicFramePr>
            <a:graphicFrameLocks noGrp="1"/>
          </p:cNvGraphicFramePr>
          <p:nvPr/>
        </p:nvGraphicFramePr>
        <p:xfrm>
          <a:off x="539552" y="5390240"/>
          <a:ext cx="8245766" cy="847072"/>
        </p:xfrm>
        <a:graphic>
          <a:graphicData uri="http://schemas.openxmlformats.org/drawingml/2006/table">
            <a:tbl>
              <a:tblPr firstRow="1" bandRow="1">
                <a:tableStyleId>{5C22544A-7EE6-4342-B048-85BDC9FD1C3A}</a:tableStyleId>
              </a:tblPr>
              <a:tblGrid>
                <a:gridCol w="3053078"/>
                <a:gridCol w="5192688"/>
              </a:tblGrid>
              <a:tr h="481296">
                <a:tc>
                  <a:txBody>
                    <a:bodyPr/>
                    <a:lstStyle/>
                    <a:p>
                      <a:r>
                        <a:rPr lang="es-ES" sz="1800" dirty="0" err="1" smtClean="0"/>
                        <a:t>Metodos</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333512">
                <a:tc>
                  <a:txBody>
                    <a:bodyPr/>
                    <a:lstStyle/>
                    <a:p>
                      <a:r>
                        <a:rPr lang="es-ES" sz="1800" dirty="0" err="1" smtClean="0"/>
                        <a:t>Error.toString</a:t>
                      </a:r>
                      <a:r>
                        <a:rPr lang="es-ES" sz="1800" dirty="0" smtClean="0"/>
                        <a:t>()</a:t>
                      </a:r>
                      <a:endParaRPr lang="es-ES" sz="1800" dirty="0"/>
                    </a:p>
                  </a:txBody>
                  <a:tcPr marL="91439" marR="91439" marT="45728" marB="45728"/>
                </a:tc>
                <a:tc>
                  <a:txBody>
                    <a:bodyPr/>
                    <a:lstStyle/>
                    <a:p>
                      <a:r>
                        <a:rPr lang="es-ES" sz="1800" dirty="0" smtClean="0"/>
                        <a:t>Devuelve cadena</a:t>
                      </a:r>
                      <a:r>
                        <a:rPr lang="es-ES" sz="1800" baseline="0" dirty="0" smtClean="0"/>
                        <a:t> describiendo el error.</a:t>
                      </a:r>
                      <a:endParaRPr lang="es-ES" sz="1800" dirty="0"/>
                    </a:p>
                  </a:txBody>
                  <a:tcPr marL="91439" marR="91439" marT="45728" marB="45728"/>
                </a:tc>
              </a:tr>
            </a:tbl>
          </a:graphicData>
        </a:graphic>
      </p:graphicFrame>
    </p:spTree>
    <p:extLst>
      <p:ext uri="{BB962C8B-B14F-4D97-AF65-F5344CB8AC3E}">
        <p14:creationId xmlns:p14="http://schemas.microsoft.com/office/powerpoint/2010/main" val="5579971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468313" y="908050"/>
            <a:ext cx="8229600" cy="792163"/>
          </a:xfrm>
        </p:spPr>
        <p:txBody>
          <a:bodyPr/>
          <a:lstStyle/>
          <a:p>
            <a:r>
              <a:rPr lang="es-ES" altLang="es-ES" sz="3600" dirty="0" smtClean="0"/>
              <a:t>JS IV – </a:t>
            </a:r>
            <a:r>
              <a:rPr lang="es-ES" altLang="es-ES" sz="3600" dirty="0" err="1" smtClean="0"/>
              <a:t>Number</a:t>
            </a:r>
            <a:endParaRPr lang="es-ES" alt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3CBDB11A-ECD6-40E5-B9AC-4125EA0BB73B}" type="slidenum">
              <a:rPr lang="es-ES" smtClean="0"/>
              <a:pPr>
                <a:defRPr/>
              </a:pPr>
              <a:t>23</a:t>
            </a:fld>
            <a:endParaRPr lang="es-ES"/>
          </a:p>
        </p:txBody>
      </p:sp>
      <p:graphicFrame>
        <p:nvGraphicFramePr>
          <p:cNvPr id="6" name="5 Tabla"/>
          <p:cNvGraphicFramePr>
            <a:graphicFrameLocks noGrp="1"/>
          </p:cNvGraphicFramePr>
          <p:nvPr/>
        </p:nvGraphicFramePr>
        <p:xfrm>
          <a:off x="539552" y="1556792"/>
          <a:ext cx="8001000" cy="4159252"/>
        </p:xfrm>
        <a:graphic>
          <a:graphicData uri="http://schemas.openxmlformats.org/drawingml/2006/table">
            <a:tbl>
              <a:tblPr firstRow="1" bandRow="1">
                <a:tableStyleId>{5C22544A-7EE6-4342-B048-85BDC9FD1C3A}</a:tableStyleId>
              </a:tblPr>
              <a:tblGrid>
                <a:gridCol w="3384376"/>
                <a:gridCol w="4616624"/>
              </a:tblGrid>
              <a:tr h="500152">
                <a:tc>
                  <a:txBody>
                    <a:bodyPr/>
                    <a:lstStyle/>
                    <a:p>
                      <a:r>
                        <a:rPr lang="es-ES" sz="1800" dirty="0" smtClean="0"/>
                        <a:t>Propiedades</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640189">
                <a:tc>
                  <a:txBody>
                    <a:bodyPr/>
                    <a:lstStyle/>
                    <a:p>
                      <a:r>
                        <a:rPr lang="es-ES" sz="1800" dirty="0" err="1" smtClean="0"/>
                        <a:t>Number.MAX_VALUE</a:t>
                      </a:r>
                      <a:endParaRPr lang="es-ES" sz="1800" dirty="0"/>
                    </a:p>
                  </a:txBody>
                  <a:tcPr marL="91439" marR="91439" marT="45728" marB="45728"/>
                </a:tc>
                <a:tc>
                  <a:txBody>
                    <a:bodyPr/>
                    <a:lstStyle/>
                    <a:p>
                      <a:r>
                        <a:rPr lang="es-ES" sz="1800" dirty="0" smtClean="0"/>
                        <a:t>Máximo valor que se puede representar.</a:t>
                      </a:r>
                      <a:endParaRPr lang="es-ES" sz="1800" dirty="0"/>
                    </a:p>
                  </a:txBody>
                  <a:tcPr marL="91439" marR="91439" marT="45728" marB="45728"/>
                </a:tc>
              </a:tr>
              <a:tr h="872865">
                <a:tc>
                  <a:txBody>
                    <a:bodyPr/>
                    <a:lstStyle/>
                    <a:p>
                      <a:r>
                        <a:rPr lang="es-ES" sz="1800" dirty="0" err="1" smtClean="0"/>
                        <a:t>Number.MIN_VALUE</a:t>
                      </a:r>
                      <a:endParaRPr lang="es-ES" sz="1800" dirty="0"/>
                    </a:p>
                  </a:txBody>
                  <a:tcPr marL="91439" marR="91439" marT="45728" marB="45728"/>
                </a:tc>
                <a:tc>
                  <a:txBody>
                    <a:bodyPr/>
                    <a:lstStyle/>
                    <a:p>
                      <a:r>
                        <a:rPr lang="es-ES" sz="1800" dirty="0" smtClean="0"/>
                        <a:t>Mínimo valor que se puede representar.</a:t>
                      </a:r>
                      <a:endParaRPr lang="es-ES" sz="1800" dirty="0"/>
                    </a:p>
                  </a:txBody>
                  <a:tcPr marL="91439" marR="91439" marT="45728" marB="45728"/>
                </a:tc>
              </a:tr>
              <a:tr h="640189">
                <a:tc>
                  <a:txBody>
                    <a:bodyPr/>
                    <a:lstStyle/>
                    <a:p>
                      <a:r>
                        <a:rPr lang="es-ES" sz="1800" dirty="0" err="1" smtClean="0"/>
                        <a:t>Number.NaN</a:t>
                      </a:r>
                      <a:endParaRPr lang="es-ES" sz="1800" dirty="0"/>
                    </a:p>
                  </a:txBody>
                  <a:tcPr marL="91439" marR="91439" marT="45728" marB="45728"/>
                </a:tc>
                <a:tc>
                  <a:txBody>
                    <a:bodyPr/>
                    <a:lstStyle/>
                    <a:p>
                      <a:r>
                        <a:rPr lang="es-ES" sz="1800" dirty="0" smtClean="0"/>
                        <a:t>Valor</a:t>
                      </a:r>
                      <a:r>
                        <a:rPr lang="es-ES" sz="1800" baseline="0" dirty="0" smtClean="0"/>
                        <a:t> No es un Número</a:t>
                      </a:r>
                      <a:endParaRPr lang="es-ES" sz="1800" dirty="0"/>
                    </a:p>
                  </a:txBody>
                  <a:tcPr marL="91439" marR="91439" marT="45728" marB="45728"/>
                </a:tc>
              </a:tr>
              <a:tr h="640189">
                <a:tc>
                  <a:txBody>
                    <a:bodyPr/>
                    <a:lstStyle/>
                    <a:p>
                      <a:r>
                        <a:rPr lang="es-ES" sz="1800" dirty="0" err="1" smtClean="0"/>
                        <a:t>Number.NEGATIVE_INFINITY</a:t>
                      </a:r>
                      <a:endParaRPr lang="es-ES" sz="1800" dirty="0"/>
                    </a:p>
                  </a:txBody>
                  <a:tcPr marL="91439" marR="91439" marT="45728" marB="45728"/>
                </a:tc>
                <a:tc>
                  <a:txBody>
                    <a:bodyPr/>
                    <a:lstStyle/>
                    <a:p>
                      <a:r>
                        <a:rPr lang="es-ES" sz="1800" dirty="0" smtClean="0"/>
                        <a:t>Valor infinito negativo.</a:t>
                      </a:r>
                      <a:endParaRPr lang="es-ES" sz="1800" dirty="0"/>
                    </a:p>
                  </a:txBody>
                  <a:tcPr marL="91439" marR="91439" marT="45728" marB="45728"/>
                </a:tc>
              </a:tr>
              <a:tr h="865668">
                <a:tc>
                  <a:txBody>
                    <a:bodyPr/>
                    <a:lstStyle/>
                    <a:p>
                      <a:r>
                        <a:rPr lang="es-ES" sz="1800" dirty="0" err="1" smtClean="0"/>
                        <a:t>Number.POSITIVE_INFINITY</a:t>
                      </a:r>
                      <a:endParaRPr lang="es-ES" sz="1800" dirty="0"/>
                    </a:p>
                  </a:txBody>
                  <a:tcPr marL="91439" marR="91439" marT="45728" marB="45728"/>
                </a:tc>
                <a:tc>
                  <a:txBody>
                    <a:bodyPr/>
                    <a:lstStyle/>
                    <a:p>
                      <a:r>
                        <a:rPr lang="es-ES" sz="1800" dirty="0" smtClean="0"/>
                        <a:t>Valor</a:t>
                      </a:r>
                      <a:r>
                        <a:rPr lang="es-ES" sz="1800" baseline="0" dirty="0" smtClean="0"/>
                        <a:t> infinito positivo.</a:t>
                      </a:r>
                      <a:endParaRPr lang="es-ES" sz="1800" dirty="0"/>
                    </a:p>
                  </a:txBody>
                  <a:tcPr marL="91439" marR="91439" marT="45728" marB="45728"/>
                </a:tc>
              </a:tr>
            </a:tbl>
          </a:graphicData>
        </a:graphic>
      </p:graphicFrame>
    </p:spTree>
    <p:extLst>
      <p:ext uri="{BB962C8B-B14F-4D97-AF65-F5344CB8AC3E}">
        <p14:creationId xmlns:p14="http://schemas.microsoft.com/office/powerpoint/2010/main" val="2626151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468313" y="908050"/>
            <a:ext cx="8229600" cy="792163"/>
          </a:xfrm>
        </p:spPr>
        <p:txBody>
          <a:bodyPr/>
          <a:lstStyle/>
          <a:p>
            <a:r>
              <a:rPr lang="es-ES" altLang="es-ES" sz="3600" dirty="0" smtClean="0"/>
              <a:t>JS IV – </a:t>
            </a:r>
            <a:r>
              <a:rPr lang="es-ES" altLang="es-ES" sz="3600" dirty="0" err="1" smtClean="0"/>
              <a:t>Number</a:t>
            </a:r>
            <a:endParaRPr lang="es-ES" alt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3CBDB11A-ECD6-40E5-B9AC-4125EA0BB73B}" type="slidenum">
              <a:rPr lang="es-ES" smtClean="0"/>
              <a:pPr>
                <a:defRPr/>
              </a:pPr>
              <a:t>24</a:t>
            </a:fld>
            <a:endParaRPr lang="es-ES"/>
          </a:p>
        </p:txBody>
      </p:sp>
      <p:graphicFrame>
        <p:nvGraphicFramePr>
          <p:cNvPr id="6" name="5 Tabla"/>
          <p:cNvGraphicFramePr>
            <a:graphicFrameLocks noGrp="1"/>
          </p:cNvGraphicFramePr>
          <p:nvPr/>
        </p:nvGraphicFramePr>
        <p:xfrm>
          <a:off x="539552" y="1556792"/>
          <a:ext cx="8001000" cy="4942125"/>
        </p:xfrm>
        <a:graphic>
          <a:graphicData uri="http://schemas.openxmlformats.org/drawingml/2006/table">
            <a:tbl>
              <a:tblPr firstRow="1" bandRow="1">
                <a:tableStyleId>{5C22544A-7EE6-4342-B048-85BDC9FD1C3A}</a:tableStyleId>
              </a:tblPr>
              <a:tblGrid>
                <a:gridCol w="3384376"/>
                <a:gridCol w="4616624"/>
              </a:tblGrid>
              <a:tr h="500152">
                <a:tc>
                  <a:txBody>
                    <a:bodyPr/>
                    <a:lstStyle/>
                    <a:p>
                      <a:r>
                        <a:rPr lang="es-ES" sz="1800" dirty="0" smtClean="0"/>
                        <a:t>Métodos</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640189">
                <a:tc>
                  <a:txBody>
                    <a:bodyPr/>
                    <a:lstStyle/>
                    <a:p>
                      <a:r>
                        <a:rPr lang="es-ES" sz="1800" dirty="0" err="1" smtClean="0"/>
                        <a:t>Number.toExponential</a:t>
                      </a:r>
                      <a:r>
                        <a:rPr lang="es-ES" sz="1800" dirty="0" smtClean="0"/>
                        <a:t>()</a:t>
                      </a:r>
                      <a:endParaRPr lang="es-ES" sz="1800" dirty="0"/>
                    </a:p>
                  </a:txBody>
                  <a:tcPr marL="91439" marR="91439" marT="45728" marB="45728"/>
                </a:tc>
                <a:tc>
                  <a:txBody>
                    <a:bodyPr/>
                    <a:lstStyle/>
                    <a:p>
                      <a:r>
                        <a:rPr lang="es-ES" sz="1800" dirty="0" smtClean="0"/>
                        <a:t>Representa el número en exponencial.</a:t>
                      </a:r>
                      <a:endParaRPr lang="es-ES" sz="1800" dirty="0"/>
                    </a:p>
                  </a:txBody>
                  <a:tcPr marL="91439" marR="91439" marT="45728" marB="45728"/>
                </a:tc>
              </a:tr>
              <a:tr h="515843">
                <a:tc>
                  <a:txBody>
                    <a:bodyPr/>
                    <a:lstStyle/>
                    <a:p>
                      <a:r>
                        <a:rPr lang="es-ES" sz="1800" dirty="0" err="1" smtClean="0"/>
                        <a:t>Number.toFixed</a:t>
                      </a:r>
                      <a:r>
                        <a:rPr lang="es-ES" sz="1800" dirty="0" smtClean="0"/>
                        <a:t>()</a:t>
                      </a:r>
                      <a:endParaRPr lang="es-ES" sz="1800" dirty="0"/>
                    </a:p>
                  </a:txBody>
                  <a:tcPr marL="91439" marR="91439" marT="45728" marB="45728"/>
                </a:tc>
                <a:tc>
                  <a:txBody>
                    <a:bodyPr/>
                    <a:lstStyle/>
                    <a:p>
                      <a:r>
                        <a:rPr lang="es-ES" sz="1800" dirty="0" smtClean="0"/>
                        <a:t>Representa el número en coma fija.</a:t>
                      </a:r>
                      <a:endParaRPr lang="es-ES" sz="1800" dirty="0"/>
                    </a:p>
                  </a:txBody>
                  <a:tcPr marL="91439" marR="91439" marT="45728" marB="45728"/>
                </a:tc>
              </a:tr>
              <a:tr h="640189">
                <a:tc>
                  <a:txBody>
                    <a:bodyPr/>
                    <a:lstStyle/>
                    <a:p>
                      <a:r>
                        <a:rPr lang="es-ES" sz="1800" dirty="0" err="1" smtClean="0"/>
                        <a:t>Number.toLocalString</a:t>
                      </a:r>
                      <a:r>
                        <a:rPr lang="es-ES" sz="1800" dirty="0" smtClean="0"/>
                        <a:t>()</a:t>
                      </a:r>
                      <a:endParaRPr lang="es-ES" sz="1800" dirty="0"/>
                    </a:p>
                  </a:txBody>
                  <a:tcPr marL="91439" marR="91439" marT="45728" marB="45728"/>
                </a:tc>
                <a:tc>
                  <a:txBody>
                    <a:bodyPr/>
                    <a:lstStyle/>
                    <a:p>
                      <a:r>
                        <a:rPr lang="es-ES" sz="1800" dirty="0" smtClean="0"/>
                        <a:t>Representa el número en el idioma establecido</a:t>
                      </a:r>
                      <a:r>
                        <a:rPr lang="es-ES" sz="1800" baseline="0" dirty="0" smtClean="0"/>
                        <a:t> (ver objeto </a:t>
                      </a:r>
                      <a:r>
                        <a:rPr lang="es-ES" sz="1800" baseline="0" dirty="0" err="1" smtClean="0"/>
                        <a:t>Intl</a:t>
                      </a:r>
                      <a:r>
                        <a:rPr lang="es-ES" sz="1800" baseline="0" dirty="0" smtClean="0"/>
                        <a:t>)</a:t>
                      </a:r>
                      <a:endParaRPr lang="es-ES" sz="1800" dirty="0"/>
                    </a:p>
                  </a:txBody>
                  <a:tcPr marL="91439" marR="91439" marT="45728" marB="45728"/>
                </a:tc>
              </a:tr>
              <a:tr h="640189">
                <a:tc>
                  <a:txBody>
                    <a:bodyPr/>
                    <a:lstStyle/>
                    <a:p>
                      <a:r>
                        <a:rPr lang="es-ES" sz="1800" dirty="0" err="1" smtClean="0"/>
                        <a:t>Number.toPrecision</a:t>
                      </a:r>
                      <a:r>
                        <a:rPr lang="es-ES" sz="1800" dirty="0" smtClean="0"/>
                        <a:t>()</a:t>
                      </a:r>
                      <a:endParaRPr lang="es-ES" sz="1800" dirty="0"/>
                    </a:p>
                  </a:txBody>
                  <a:tcPr marL="91439" marR="91439" marT="45728" marB="45728"/>
                </a:tc>
                <a:tc>
                  <a:txBody>
                    <a:bodyPr/>
                    <a:lstStyle/>
                    <a:p>
                      <a:r>
                        <a:rPr lang="es-ES" sz="1800" dirty="0" smtClean="0"/>
                        <a:t>Representa el número en representación exponencial o fija con la precisión especificada.</a:t>
                      </a:r>
                      <a:endParaRPr lang="es-ES" sz="1800" dirty="0"/>
                    </a:p>
                  </a:txBody>
                  <a:tcPr marL="91439" marR="91439" marT="45728" marB="45728"/>
                </a:tc>
              </a:tr>
              <a:tr h="865668">
                <a:tc>
                  <a:txBody>
                    <a:bodyPr/>
                    <a:lstStyle/>
                    <a:p>
                      <a:r>
                        <a:rPr lang="es-ES" sz="1800" dirty="0" err="1" smtClean="0"/>
                        <a:t>Number.toString</a:t>
                      </a:r>
                      <a:r>
                        <a:rPr lang="es-ES" sz="1800" dirty="0" smtClean="0"/>
                        <a:t>()</a:t>
                      </a:r>
                      <a:endParaRPr lang="es-ES" sz="1800" dirty="0"/>
                    </a:p>
                  </a:txBody>
                  <a:tcPr marL="91439" marR="91439" marT="45728" marB="45728"/>
                </a:tc>
                <a:tc>
                  <a:txBody>
                    <a:bodyPr/>
                    <a:lstStyle/>
                    <a:p>
                      <a:r>
                        <a:rPr lang="es-ES" sz="1800" dirty="0" smtClean="0"/>
                        <a:t>Devuelve una cadena con el valor del número.</a:t>
                      </a:r>
                      <a:endParaRPr lang="es-ES" sz="1800" dirty="0"/>
                    </a:p>
                  </a:txBody>
                  <a:tcPr marL="91439" marR="91439" marT="45728" marB="45728"/>
                </a:tc>
              </a:tr>
              <a:tr h="865668">
                <a:tc>
                  <a:txBody>
                    <a:bodyPr/>
                    <a:lstStyle/>
                    <a:p>
                      <a:r>
                        <a:rPr lang="es-ES" sz="1800" dirty="0" err="1" smtClean="0"/>
                        <a:t>Number.valueOf</a:t>
                      </a:r>
                      <a:r>
                        <a:rPr lang="es-ES" sz="1800" dirty="0" smtClean="0"/>
                        <a:t>()</a:t>
                      </a:r>
                      <a:endParaRPr lang="es-ES" sz="1800" dirty="0"/>
                    </a:p>
                  </a:txBody>
                  <a:tcPr marL="91439" marR="91439" marT="45728" marB="45728"/>
                </a:tc>
                <a:tc>
                  <a:txBody>
                    <a:bodyPr/>
                    <a:lstStyle/>
                    <a:p>
                      <a:r>
                        <a:rPr lang="es-ES" sz="1800" dirty="0" smtClean="0"/>
                        <a:t>Devuelve el valor del número.</a:t>
                      </a:r>
                      <a:endParaRPr lang="es-ES" sz="1800" dirty="0"/>
                    </a:p>
                  </a:txBody>
                  <a:tcPr marL="91439" marR="91439" marT="45728" marB="45728"/>
                </a:tc>
              </a:tr>
            </a:tbl>
          </a:graphicData>
        </a:graphic>
      </p:graphicFrame>
    </p:spTree>
    <p:extLst>
      <p:ext uri="{BB962C8B-B14F-4D97-AF65-F5344CB8AC3E}">
        <p14:creationId xmlns:p14="http://schemas.microsoft.com/office/powerpoint/2010/main" val="40050387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468313" y="908050"/>
            <a:ext cx="8229600" cy="792163"/>
          </a:xfrm>
        </p:spPr>
        <p:txBody>
          <a:bodyPr/>
          <a:lstStyle/>
          <a:p>
            <a:r>
              <a:rPr lang="es-ES" altLang="es-ES" sz="3600" smtClean="0"/>
              <a:t>JS IV – Math</a:t>
            </a:r>
          </a:p>
        </p:txBody>
      </p:sp>
      <p:sp>
        <p:nvSpPr>
          <p:cNvPr id="14339" name="2 Marcador de contenido"/>
          <p:cNvSpPr>
            <a:spLocks noGrp="1"/>
          </p:cNvSpPr>
          <p:nvPr>
            <p:ph idx="1"/>
          </p:nvPr>
        </p:nvSpPr>
        <p:spPr>
          <a:xfrm>
            <a:off x="468313" y="1557338"/>
            <a:ext cx="8229600" cy="5111750"/>
          </a:xfrm>
        </p:spPr>
        <p:txBody>
          <a:bodyPr/>
          <a:lstStyle/>
          <a:p>
            <a:pPr>
              <a:buFont typeface="Georgia" pitchFamily="16" charset="0"/>
              <a:buNone/>
            </a:pPr>
            <a:r>
              <a:rPr lang="es-ES" altLang="es-ES" sz="2000" smtClean="0"/>
              <a:t>Math dispone de un conjunto de propiedades que podemos utilizar como constantes:</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3CBDB11A-ECD6-40E5-B9AC-4125EA0BB73B}" type="slidenum">
              <a:rPr lang="es-ES" smtClean="0"/>
              <a:pPr>
                <a:defRPr/>
              </a:pPr>
              <a:t>25</a:t>
            </a:fld>
            <a:endParaRPr lang="es-ES"/>
          </a:p>
        </p:txBody>
      </p:sp>
      <p:graphicFrame>
        <p:nvGraphicFramePr>
          <p:cNvPr id="6" name="5 Tabla"/>
          <p:cNvGraphicFramePr>
            <a:graphicFrameLocks noGrp="1"/>
          </p:cNvGraphicFramePr>
          <p:nvPr/>
        </p:nvGraphicFramePr>
        <p:xfrm>
          <a:off x="571500" y="2357438"/>
          <a:ext cx="8001000" cy="4200803"/>
        </p:xfrm>
        <a:graphic>
          <a:graphicData uri="http://schemas.openxmlformats.org/drawingml/2006/table">
            <a:tbl>
              <a:tblPr firstRow="1" bandRow="1">
                <a:tableStyleId>{5C22544A-7EE6-4342-B048-85BDC9FD1C3A}</a:tableStyleId>
              </a:tblPr>
              <a:tblGrid>
                <a:gridCol w="2016904"/>
                <a:gridCol w="5984096"/>
              </a:tblGrid>
              <a:tr h="500152">
                <a:tc>
                  <a:txBody>
                    <a:bodyPr/>
                    <a:lstStyle/>
                    <a:p>
                      <a:r>
                        <a:rPr lang="es-ES" sz="1800" dirty="0" smtClean="0"/>
                        <a:t>Propiedad</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640189">
                <a:tc>
                  <a:txBody>
                    <a:bodyPr/>
                    <a:lstStyle/>
                    <a:p>
                      <a:r>
                        <a:rPr lang="es-ES" sz="1800" dirty="0" err="1" smtClean="0"/>
                        <a:t>Math.E</a:t>
                      </a:r>
                      <a:endParaRPr lang="es-ES" sz="1800" dirty="0"/>
                    </a:p>
                  </a:txBody>
                  <a:tcPr marL="91439" marR="91439" marT="45728" marB="45728"/>
                </a:tc>
                <a:tc>
                  <a:txBody>
                    <a:bodyPr/>
                    <a:lstStyle/>
                    <a:p>
                      <a:r>
                        <a:rPr lang="es-ES" sz="1800" dirty="0" smtClean="0"/>
                        <a:t>Constante matemática 'e', base de los logaritmos naturales: 2.718281828459045</a:t>
                      </a:r>
                      <a:endParaRPr lang="es-ES" sz="1800" dirty="0"/>
                    </a:p>
                  </a:txBody>
                  <a:tcPr marL="91439" marR="91439" marT="45728" marB="45728"/>
                </a:tc>
              </a:tr>
              <a:tr h="872865">
                <a:tc>
                  <a:txBody>
                    <a:bodyPr/>
                    <a:lstStyle/>
                    <a:p>
                      <a:r>
                        <a:rPr lang="es-ES" sz="1800" dirty="0" smtClean="0"/>
                        <a:t>Math.LN2</a:t>
                      </a:r>
                      <a:br>
                        <a:rPr lang="es-ES" sz="1800" dirty="0" smtClean="0"/>
                      </a:br>
                      <a:r>
                        <a:rPr lang="es-ES" sz="1800" dirty="0" smtClean="0"/>
                        <a:t>Math.LN10</a:t>
                      </a:r>
                      <a:endParaRPr lang="es-ES" sz="1800" dirty="0"/>
                    </a:p>
                  </a:txBody>
                  <a:tcPr marL="91439" marR="91439" marT="45728" marB="45728"/>
                </a:tc>
                <a:tc>
                  <a:txBody>
                    <a:bodyPr/>
                    <a:lstStyle/>
                    <a:p>
                      <a:r>
                        <a:rPr lang="es-ES" sz="1800" dirty="0" smtClean="0"/>
                        <a:t>Constante matemática cuyo valor es el logaritmo natural de 2 (0.6931471805599453) / 10: (2.302585092994046)</a:t>
                      </a:r>
                      <a:endParaRPr lang="es-ES" sz="1800" dirty="0"/>
                    </a:p>
                  </a:txBody>
                  <a:tcPr marL="91439" marR="91439" marT="45728" marB="45728"/>
                </a:tc>
              </a:tr>
              <a:tr h="640189">
                <a:tc>
                  <a:txBody>
                    <a:bodyPr/>
                    <a:lstStyle/>
                    <a:p>
                      <a:r>
                        <a:rPr lang="es-ES" sz="1800" dirty="0" err="1" smtClean="0"/>
                        <a:t>Math.PI</a:t>
                      </a:r>
                      <a:endParaRPr lang="es-ES" sz="1800" dirty="0"/>
                    </a:p>
                  </a:txBody>
                  <a:tcPr marL="91439" marR="91439" marT="45728" marB="45728"/>
                </a:tc>
                <a:tc>
                  <a:txBody>
                    <a:bodyPr/>
                    <a:lstStyle/>
                    <a:p>
                      <a:r>
                        <a:rPr lang="es-ES" sz="1800" dirty="0" smtClean="0"/>
                        <a:t>Constante matemática </a:t>
                      </a:r>
                      <a:r>
                        <a:rPr lang="es-ES" sz="1800" i="1" dirty="0" smtClean="0"/>
                        <a:t>pi</a:t>
                      </a:r>
                      <a:r>
                        <a:rPr lang="es-ES" sz="1800" dirty="0" smtClean="0"/>
                        <a:t>: </a:t>
                      </a:r>
                    </a:p>
                    <a:p>
                      <a:r>
                        <a:rPr lang="es-ES" sz="1800" dirty="0" smtClean="0"/>
                        <a:t>3.141592653589793</a:t>
                      </a:r>
                      <a:endParaRPr lang="es-ES" sz="1800" dirty="0"/>
                    </a:p>
                  </a:txBody>
                  <a:tcPr marL="91439" marR="91439" marT="45728" marB="45728"/>
                </a:tc>
              </a:tr>
              <a:tr h="640189">
                <a:tc>
                  <a:txBody>
                    <a:bodyPr/>
                    <a:lstStyle/>
                    <a:p>
                      <a:r>
                        <a:rPr lang="es-ES" sz="1800" dirty="0" smtClean="0"/>
                        <a:t>Math.SQRT1_2</a:t>
                      </a:r>
                      <a:endParaRPr lang="es-ES" sz="1800" dirty="0"/>
                    </a:p>
                  </a:txBody>
                  <a:tcPr marL="91439" marR="91439" marT="45728" marB="45728"/>
                </a:tc>
                <a:tc>
                  <a:txBody>
                    <a:bodyPr/>
                    <a:lstStyle/>
                    <a:p>
                      <a:r>
                        <a:rPr lang="es-ES" sz="1800" dirty="0" smtClean="0"/>
                        <a:t>1 dividido por la </a:t>
                      </a:r>
                      <a:r>
                        <a:rPr lang="es-ES" sz="1800" dirty="0" err="1" smtClean="0"/>
                        <a:t>raiz</a:t>
                      </a:r>
                      <a:r>
                        <a:rPr lang="es-ES" sz="1800" dirty="0" smtClean="0"/>
                        <a:t> cuadrada de 2: 0.7071067811865476</a:t>
                      </a:r>
                      <a:endParaRPr lang="es-ES" sz="1800" dirty="0"/>
                    </a:p>
                  </a:txBody>
                  <a:tcPr marL="91439" marR="91439" marT="45728" marB="45728"/>
                </a:tc>
              </a:tr>
              <a:tr h="865668">
                <a:tc>
                  <a:txBody>
                    <a:bodyPr/>
                    <a:lstStyle/>
                    <a:p>
                      <a:r>
                        <a:rPr lang="es-ES" sz="1800" dirty="0" smtClean="0"/>
                        <a:t>Math.SQRT2</a:t>
                      </a:r>
                      <a:endParaRPr lang="es-ES" sz="1800" dirty="0"/>
                    </a:p>
                  </a:txBody>
                  <a:tcPr marL="91439" marR="91439" marT="45728" marB="45728"/>
                </a:tc>
                <a:tc>
                  <a:txBody>
                    <a:bodyPr/>
                    <a:lstStyle/>
                    <a:p>
                      <a:r>
                        <a:rPr lang="es-ES" sz="1800" dirty="0" err="1" smtClean="0"/>
                        <a:t>Raiz</a:t>
                      </a:r>
                      <a:r>
                        <a:rPr lang="es-ES" sz="1800" dirty="0" smtClean="0"/>
                        <a:t> cuadrada de 2: </a:t>
                      </a:r>
                    </a:p>
                    <a:p>
                      <a:r>
                        <a:rPr lang="es-ES" sz="1800" dirty="0" smtClean="0"/>
                        <a:t>1.4142135623730951</a:t>
                      </a:r>
                      <a:endParaRPr lang="es-ES" sz="1800" dirty="0"/>
                    </a:p>
                  </a:txBody>
                  <a:tcPr marL="91439" marR="91439" marT="45728" marB="45728"/>
                </a:tc>
              </a:tr>
            </a:tbl>
          </a:graphicData>
        </a:graphic>
      </p:graphicFrame>
    </p:spTree>
    <p:extLst>
      <p:ext uri="{BB962C8B-B14F-4D97-AF65-F5344CB8AC3E}">
        <p14:creationId xmlns:p14="http://schemas.microsoft.com/office/powerpoint/2010/main" val="2739918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a:xfrm>
            <a:off x="468313" y="908050"/>
            <a:ext cx="8229600" cy="792163"/>
          </a:xfrm>
        </p:spPr>
        <p:txBody>
          <a:bodyPr/>
          <a:lstStyle/>
          <a:p>
            <a:r>
              <a:rPr lang="es-ES" altLang="es-ES" sz="3600" smtClean="0"/>
              <a:t>JS IV – Math</a:t>
            </a:r>
          </a:p>
        </p:txBody>
      </p:sp>
      <p:sp>
        <p:nvSpPr>
          <p:cNvPr id="15363" name="2 Marcador de contenido"/>
          <p:cNvSpPr>
            <a:spLocks noGrp="1"/>
          </p:cNvSpPr>
          <p:nvPr>
            <p:ph idx="1"/>
          </p:nvPr>
        </p:nvSpPr>
        <p:spPr>
          <a:xfrm>
            <a:off x="468313" y="1557338"/>
            <a:ext cx="8229600" cy="5111750"/>
          </a:xfrm>
        </p:spPr>
        <p:txBody>
          <a:bodyPr/>
          <a:lstStyle/>
          <a:p>
            <a:pPr>
              <a:buFont typeface="Georgia" pitchFamily="16" charset="0"/>
              <a:buNone/>
            </a:pPr>
            <a:r>
              <a:rPr lang="es-ES" altLang="es-ES" sz="2000" smtClean="0"/>
              <a:t>Además nos facilita funciones para realizar cálculos de una forma más sencilla:</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22C8F3BE-164C-4BF5-BA02-09A9EA860857}" type="slidenum">
              <a:rPr lang="es-ES" smtClean="0"/>
              <a:pPr>
                <a:defRPr/>
              </a:pPr>
              <a:t>26</a:t>
            </a:fld>
            <a:endParaRPr lang="es-ES"/>
          </a:p>
        </p:txBody>
      </p:sp>
      <p:graphicFrame>
        <p:nvGraphicFramePr>
          <p:cNvPr id="6" name="5 Tabla"/>
          <p:cNvGraphicFramePr>
            <a:graphicFrameLocks noGrp="1"/>
          </p:cNvGraphicFramePr>
          <p:nvPr/>
        </p:nvGraphicFramePr>
        <p:xfrm>
          <a:off x="571500" y="2357438"/>
          <a:ext cx="8001000" cy="4218173"/>
        </p:xfrm>
        <a:graphic>
          <a:graphicData uri="http://schemas.openxmlformats.org/drawingml/2006/table">
            <a:tbl>
              <a:tblPr firstRow="1" bandRow="1">
                <a:tableStyleId>{5C22544A-7EE6-4342-B048-85BDC9FD1C3A}</a:tableStyleId>
              </a:tblPr>
              <a:tblGrid>
                <a:gridCol w="2016904"/>
                <a:gridCol w="5984096"/>
              </a:tblGrid>
              <a:tr h="473168">
                <a:tc>
                  <a:txBody>
                    <a:bodyPr/>
                    <a:lstStyle/>
                    <a:p>
                      <a:r>
                        <a:rPr lang="es-ES" sz="1800" dirty="0" smtClean="0"/>
                        <a:t>Método</a:t>
                      </a:r>
                      <a:endParaRPr lang="es-ES" sz="1800" dirty="0"/>
                    </a:p>
                  </a:txBody>
                  <a:tcPr marL="91439" marR="91439" marT="45716" marB="45716"/>
                </a:tc>
                <a:tc>
                  <a:txBody>
                    <a:bodyPr/>
                    <a:lstStyle/>
                    <a:p>
                      <a:r>
                        <a:rPr lang="es-ES" sz="1800" dirty="0" smtClean="0"/>
                        <a:t>Funcionalidad</a:t>
                      </a:r>
                      <a:endParaRPr lang="es-ES" sz="1800" dirty="0"/>
                    </a:p>
                  </a:txBody>
                  <a:tcPr marL="91439" marR="91439" marT="45716" marB="45716"/>
                </a:tc>
              </a:tr>
              <a:tr h="365732">
                <a:tc>
                  <a:txBody>
                    <a:bodyPr/>
                    <a:lstStyle/>
                    <a:p>
                      <a:r>
                        <a:rPr lang="es-ES" sz="1800" dirty="0" smtClean="0"/>
                        <a:t>Math.abs()</a:t>
                      </a:r>
                      <a:endParaRPr lang="es-ES" sz="1800" dirty="0"/>
                    </a:p>
                  </a:txBody>
                  <a:tcPr marL="91439" marR="91439" marT="45716" marB="45716"/>
                </a:tc>
                <a:tc>
                  <a:txBody>
                    <a:bodyPr/>
                    <a:lstStyle/>
                    <a:p>
                      <a:r>
                        <a:rPr lang="es-ES" sz="1800" dirty="0" smtClean="0"/>
                        <a:t>Valor absoluto</a:t>
                      </a:r>
                      <a:endParaRPr lang="es-ES" sz="1800" dirty="0"/>
                    </a:p>
                  </a:txBody>
                  <a:tcPr marL="91439" marR="91439" marT="45716" marB="45716"/>
                </a:tc>
              </a:tr>
              <a:tr h="914329">
                <a:tc>
                  <a:txBody>
                    <a:bodyPr/>
                    <a:lstStyle/>
                    <a:p>
                      <a:r>
                        <a:rPr lang="es-ES" sz="1800" dirty="0" err="1" smtClean="0"/>
                        <a:t>Math.sin</a:t>
                      </a:r>
                      <a:r>
                        <a:rPr lang="es-ES" sz="1800" dirty="0" smtClean="0"/>
                        <a:t>()</a:t>
                      </a:r>
                      <a:br>
                        <a:rPr lang="es-ES" sz="1800" dirty="0" smtClean="0"/>
                      </a:br>
                      <a:r>
                        <a:rPr lang="es-ES" sz="1800" dirty="0" smtClean="0"/>
                        <a:t>Math.cos()</a:t>
                      </a:r>
                      <a:br>
                        <a:rPr lang="es-ES" sz="1800" dirty="0" smtClean="0"/>
                      </a:br>
                      <a:r>
                        <a:rPr lang="es-ES" sz="1800" dirty="0" err="1" smtClean="0"/>
                        <a:t>Math.tan</a:t>
                      </a:r>
                      <a:r>
                        <a:rPr lang="es-ES" sz="1800" dirty="0" smtClean="0"/>
                        <a:t>() </a:t>
                      </a:r>
                      <a:endParaRPr lang="es-ES" sz="1800" dirty="0"/>
                    </a:p>
                  </a:txBody>
                  <a:tcPr marL="91439" marR="91439" marT="45716" marB="45716"/>
                </a:tc>
                <a:tc>
                  <a:txBody>
                    <a:bodyPr/>
                    <a:lstStyle/>
                    <a:p>
                      <a:r>
                        <a:rPr lang="es-ES" sz="1800" dirty="0" smtClean="0"/>
                        <a:t>Funciones trigonométricas (el parámetro está expresado en radianes)</a:t>
                      </a:r>
                      <a:endParaRPr lang="es-ES" sz="1800" dirty="0"/>
                    </a:p>
                  </a:txBody>
                  <a:tcPr marL="91439" marR="91439" marT="45716" marB="45716"/>
                </a:tc>
              </a:tr>
              <a:tr h="914329">
                <a:tc>
                  <a:txBody>
                    <a:bodyPr/>
                    <a:lstStyle/>
                    <a:p>
                      <a:r>
                        <a:rPr lang="es-ES" sz="1800" dirty="0" err="1" smtClean="0"/>
                        <a:t>Math.asin</a:t>
                      </a:r>
                      <a:r>
                        <a:rPr lang="es-ES" sz="1800" dirty="0" smtClean="0"/>
                        <a:t>()</a:t>
                      </a:r>
                      <a:br>
                        <a:rPr lang="es-ES" sz="1800" dirty="0" smtClean="0"/>
                      </a:br>
                      <a:r>
                        <a:rPr lang="es-ES" sz="1800" dirty="0" err="1" smtClean="0"/>
                        <a:t>Math.acos</a:t>
                      </a:r>
                      <a:r>
                        <a:rPr lang="es-ES" sz="1800" dirty="0" smtClean="0"/>
                        <a:t>()</a:t>
                      </a:r>
                      <a:br>
                        <a:rPr lang="es-ES" sz="1800" dirty="0" smtClean="0"/>
                      </a:br>
                      <a:r>
                        <a:rPr lang="es-ES" sz="1800" dirty="0" err="1" smtClean="0"/>
                        <a:t>Math.atan</a:t>
                      </a:r>
                      <a:r>
                        <a:rPr lang="es-ES" sz="1800" dirty="0" smtClean="0"/>
                        <a:t>() </a:t>
                      </a:r>
                      <a:endParaRPr lang="es-ES" sz="1800" dirty="0"/>
                    </a:p>
                  </a:txBody>
                  <a:tcPr marL="91439" marR="91439" marT="45716" marB="45716"/>
                </a:tc>
                <a:tc>
                  <a:txBody>
                    <a:bodyPr/>
                    <a:lstStyle/>
                    <a:p>
                      <a:r>
                        <a:rPr lang="es-ES" sz="1800" dirty="0" smtClean="0"/>
                        <a:t>Funciones trigonométricas inversas (el parámetro está expresado en radianes)</a:t>
                      </a:r>
                      <a:endParaRPr lang="es-ES" sz="1800" dirty="0"/>
                    </a:p>
                  </a:txBody>
                  <a:tcPr marL="91439" marR="91439" marT="45716" marB="45716"/>
                </a:tc>
              </a:tr>
              <a:tr h="365732">
                <a:tc>
                  <a:txBody>
                    <a:bodyPr/>
                    <a:lstStyle/>
                    <a:p>
                      <a:r>
                        <a:rPr lang="es-ES" sz="1800" dirty="0" smtClean="0"/>
                        <a:t>Math.exp()</a:t>
                      </a:r>
                      <a:endParaRPr lang="es-ES" sz="1800" dirty="0"/>
                    </a:p>
                  </a:txBody>
                  <a:tcPr marL="91439" marR="91439" marT="45716" marB="45716"/>
                </a:tc>
                <a:tc>
                  <a:txBody>
                    <a:bodyPr/>
                    <a:lstStyle/>
                    <a:p>
                      <a:r>
                        <a:rPr lang="es-ES" sz="1800" dirty="0" smtClean="0"/>
                        <a:t>Exponenciación: e</a:t>
                      </a:r>
                      <a:r>
                        <a:rPr lang="es-ES" sz="1800" baseline="30000" dirty="0" smtClean="0"/>
                        <a:t>x</a:t>
                      </a:r>
                      <a:endParaRPr lang="es-ES" sz="1800" dirty="0"/>
                    </a:p>
                  </a:txBody>
                  <a:tcPr marL="91439" marR="91439" marT="45716" marB="45716"/>
                </a:tc>
              </a:tr>
              <a:tr h="365732">
                <a:tc>
                  <a:txBody>
                    <a:bodyPr/>
                    <a:lstStyle/>
                    <a:p>
                      <a:r>
                        <a:rPr lang="es-ES" sz="1800" dirty="0" smtClean="0"/>
                        <a:t>Math.log() </a:t>
                      </a:r>
                      <a:endParaRPr lang="es-ES" sz="1800" dirty="0"/>
                    </a:p>
                  </a:txBody>
                  <a:tcPr marL="91439" marR="91439" marT="45716" marB="45716"/>
                </a:tc>
                <a:tc>
                  <a:txBody>
                    <a:bodyPr/>
                    <a:lstStyle/>
                    <a:p>
                      <a:r>
                        <a:rPr lang="es-ES" sz="1800" dirty="0" smtClean="0"/>
                        <a:t>Logaritmo natural</a:t>
                      </a:r>
                      <a:endParaRPr lang="es-ES" sz="1800" dirty="0"/>
                    </a:p>
                  </a:txBody>
                  <a:tcPr marL="91439" marR="91439" marT="45716" marB="45716"/>
                </a:tc>
              </a:tr>
              <a:tr h="818965">
                <a:tc>
                  <a:txBody>
                    <a:bodyPr/>
                    <a:lstStyle/>
                    <a:p>
                      <a:r>
                        <a:rPr lang="es-ES" sz="1800" dirty="0" err="1" smtClean="0"/>
                        <a:t>Math.ceil</a:t>
                      </a:r>
                      <a:r>
                        <a:rPr lang="es-ES" sz="1800" dirty="0" smtClean="0"/>
                        <a:t>() </a:t>
                      </a:r>
                      <a:endParaRPr lang="es-ES" sz="1800" dirty="0"/>
                    </a:p>
                  </a:txBody>
                  <a:tcPr marL="91439" marR="91439" marT="45716" marB="45716"/>
                </a:tc>
                <a:tc>
                  <a:txBody>
                    <a:bodyPr/>
                    <a:lstStyle/>
                    <a:p>
                      <a:r>
                        <a:rPr lang="es-ES" sz="1800" dirty="0" smtClean="0"/>
                        <a:t>Devuelve el entero mayor más cercano al parámetro pasado </a:t>
                      </a:r>
                      <a:endParaRPr lang="es-ES" sz="1800" dirty="0"/>
                    </a:p>
                  </a:txBody>
                  <a:tcPr marL="91439" marR="91439" marT="45716" marB="45716"/>
                </a:tc>
              </a:tr>
            </a:tbl>
          </a:graphicData>
        </a:graphic>
      </p:graphicFrame>
    </p:spTree>
    <p:extLst>
      <p:ext uri="{BB962C8B-B14F-4D97-AF65-F5344CB8AC3E}">
        <p14:creationId xmlns:p14="http://schemas.microsoft.com/office/powerpoint/2010/main" val="20034083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a:xfrm>
            <a:off x="468313" y="908050"/>
            <a:ext cx="8229600" cy="792163"/>
          </a:xfrm>
        </p:spPr>
        <p:txBody>
          <a:bodyPr/>
          <a:lstStyle/>
          <a:p>
            <a:r>
              <a:rPr lang="es-ES" altLang="es-ES" sz="3600" smtClean="0"/>
              <a:t>JS IV – Math</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C9DD2CF8-A133-47A8-AD4F-CF784BEF452F}" type="slidenum">
              <a:rPr lang="es-ES" smtClean="0"/>
              <a:pPr>
                <a:defRPr/>
              </a:pPr>
              <a:t>27</a:t>
            </a:fld>
            <a:endParaRPr lang="es-ES"/>
          </a:p>
        </p:txBody>
      </p:sp>
      <p:graphicFrame>
        <p:nvGraphicFramePr>
          <p:cNvPr id="6" name="5 Tabla"/>
          <p:cNvGraphicFramePr>
            <a:graphicFrameLocks noGrp="1"/>
          </p:cNvGraphicFramePr>
          <p:nvPr/>
        </p:nvGraphicFramePr>
        <p:xfrm>
          <a:off x="571500" y="1766888"/>
          <a:ext cx="8001000" cy="3722559"/>
        </p:xfrm>
        <a:graphic>
          <a:graphicData uri="http://schemas.openxmlformats.org/drawingml/2006/table">
            <a:tbl>
              <a:tblPr firstRow="1" bandRow="1">
                <a:tableStyleId>{5C22544A-7EE6-4342-B048-85BDC9FD1C3A}</a:tableStyleId>
              </a:tblPr>
              <a:tblGrid>
                <a:gridCol w="2016904"/>
                <a:gridCol w="5984096"/>
              </a:tblGrid>
              <a:tr h="365733">
                <a:tc>
                  <a:txBody>
                    <a:bodyPr/>
                    <a:lstStyle/>
                    <a:p>
                      <a:r>
                        <a:rPr lang="es-ES" sz="1800" dirty="0" smtClean="0"/>
                        <a:t>Método</a:t>
                      </a:r>
                      <a:endParaRPr lang="es-ES" sz="1800" dirty="0"/>
                    </a:p>
                  </a:txBody>
                  <a:tcPr marL="91439" marR="91439" marT="45717" marB="45717"/>
                </a:tc>
                <a:tc>
                  <a:txBody>
                    <a:bodyPr/>
                    <a:lstStyle/>
                    <a:p>
                      <a:r>
                        <a:rPr lang="es-ES" sz="1800" dirty="0" smtClean="0"/>
                        <a:t>Funcionalidad</a:t>
                      </a:r>
                      <a:endParaRPr lang="es-ES" sz="1800" dirty="0"/>
                    </a:p>
                  </a:txBody>
                  <a:tcPr marL="91439" marR="91439" marT="45717" marB="45717"/>
                </a:tc>
              </a:tr>
              <a:tr h="640032">
                <a:tc>
                  <a:txBody>
                    <a:bodyPr/>
                    <a:lstStyle/>
                    <a:p>
                      <a:r>
                        <a:rPr lang="es-ES" sz="1800" dirty="0" err="1" smtClean="0"/>
                        <a:t>Math.floor</a:t>
                      </a:r>
                      <a:r>
                        <a:rPr lang="es-ES" sz="1800" dirty="0" smtClean="0"/>
                        <a:t>()</a:t>
                      </a:r>
                      <a:endParaRPr lang="es-ES" sz="1800" dirty="0"/>
                    </a:p>
                  </a:txBody>
                  <a:tcPr marL="91439" marR="91439" marT="45717" marB="45717"/>
                </a:tc>
                <a:tc>
                  <a:txBody>
                    <a:bodyPr/>
                    <a:lstStyle/>
                    <a:p>
                      <a:r>
                        <a:rPr lang="es-ES" sz="1800" dirty="0" smtClean="0"/>
                        <a:t>Devuelve el entero menor más cercano al parámetro pasado </a:t>
                      </a:r>
                      <a:endParaRPr lang="es-ES" sz="1800" dirty="0"/>
                    </a:p>
                  </a:txBody>
                  <a:tcPr marL="91439" marR="91439" marT="45717" marB="45717"/>
                </a:tc>
              </a:tr>
              <a:tr h="365733">
                <a:tc>
                  <a:txBody>
                    <a:bodyPr/>
                    <a:lstStyle/>
                    <a:p>
                      <a:r>
                        <a:rPr lang="es-ES" sz="1800" dirty="0" err="1" smtClean="0"/>
                        <a:t>Math.random</a:t>
                      </a:r>
                      <a:r>
                        <a:rPr lang="es-ES" sz="1800" dirty="0" smtClean="0"/>
                        <a:t>()</a:t>
                      </a:r>
                      <a:endParaRPr lang="es-ES" sz="1800" dirty="0"/>
                    </a:p>
                  </a:txBody>
                  <a:tcPr marL="91439" marR="91439" marT="45717" marB="45717"/>
                </a:tc>
                <a:tc>
                  <a:txBody>
                    <a:bodyPr/>
                    <a:lstStyle/>
                    <a:p>
                      <a:r>
                        <a:rPr lang="es-ES" sz="1800" dirty="0" smtClean="0"/>
                        <a:t>Devuelve un número entre 0.0 y 1.0</a:t>
                      </a:r>
                      <a:endParaRPr lang="es-ES" sz="1800" dirty="0"/>
                    </a:p>
                  </a:txBody>
                  <a:tcPr marL="91439" marR="91439" marT="45717" marB="45717"/>
                </a:tc>
              </a:tr>
              <a:tr h="365733">
                <a:tc>
                  <a:txBody>
                    <a:bodyPr/>
                    <a:lstStyle/>
                    <a:p>
                      <a:r>
                        <a:rPr lang="es-ES" sz="1800" dirty="0" err="1" smtClean="0"/>
                        <a:t>Math.round</a:t>
                      </a:r>
                      <a:r>
                        <a:rPr lang="es-ES" sz="1800" dirty="0" smtClean="0"/>
                        <a:t>()</a:t>
                      </a:r>
                      <a:endParaRPr lang="es-ES" sz="1800" dirty="0"/>
                    </a:p>
                  </a:txBody>
                  <a:tcPr marL="91439" marR="91439" marT="45717" marB="45717"/>
                </a:tc>
                <a:tc>
                  <a:txBody>
                    <a:bodyPr/>
                    <a:lstStyle/>
                    <a:p>
                      <a:r>
                        <a:rPr lang="es-ES" sz="1800" dirty="0" smtClean="0"/>
                        <a:t>Devuelve el entero más cercano al parámetro pasado</a:t>
                      </a:r>
                      <a:endParaRPr lang="es-ES" sz="1800" dirty="0"/>
                    </a:p>
                  </a:txBody>
                  <a:tcPr marL="91439" marR="91439" marT="45717" marB="45717"/>
                </a:tc>
              </a:tr>
              <a:tr h="640032">
                <a:tc>
                  <a:txBody>
                    <a:bodyPr/>
                    <a:lstStyle/>
                    <a:p>
                      <a:r>
                        <a:rPr lang="es-ES" sz="1800" dirty="0" smtClean="0"/>
                        <a:t>Math.min()</a:t>
                      </a:r>
                      <a:br>
                        <a:rPr lang="es-ES" sz="1800" dirty="0" smtClean="0"/>
                      </a:br>
                      <a:r>
                        <a:rPr lang="es-ES" sz="1800" dirty="0" smtClean="0"/>
                        <a:t>Math.max() </a:t>
                      </a:r>
                      <a:endParaRPr lang="es-ES" sz="1800" dirty="0"/>
                    </a:p>
                  </a:txBody>
                  <a:tcPr marL="91439" marR="91439" marT="45717" marB="45717"/>
                </a:tc>
                <a:tc>
                  <a:txBody>
                    <a:bodyPr/>
                    <a:lstStyle/>
                    <a:p>
                      <a:r>
                        <a:rPr lang="es-ES" sz="1800" dirty="0" smtClean="0"/>
                        <a:t>De los dos parámetros pasados, devuelve el menor/mayor de ellos </a:t>
                      </a:r>
                      <a:endParaRPr lang="es-ES" sz="1800" dirty="0"/>
                    </a:p>
                  </a:txBody>
                  <a:tcPr marL="91439" marR="91439" marT="45717" marB="45717"/>
                </a:tc>
              </a:tr>
              <a:tr h="640032">
                <a:tc>
                  <a:txBody>
                    <a:bodyPr/>
                    <a:lstStyle/>
                    <a:p>
                      <a:r>
                        <a:rPr lang="es-ES" sz="1800" dirty="0" smtClean="0"/>
                        <a:t>Math.pow() </a:t>
                      </a:r>
                      <a:endParaRPr lang="es-ES" sz="1800" dirty="0"/>
                    </a:p>
                  </a:txBody>
                  <a:tcPr marL="91439" marR="91439" marT="45717" marB="45717"/>
                </a:tc>
                <a:tc>
                  <a:txBody>
                    <a:bodyPr/>
                    <a:lstStyle/>
                    <a:p>
                      <a:r>
                        <a:rPr lang="es-ES" sz="1800" dirty="0" smtClean="0"/>
                        <a:t>Potencia: el primer parámetro se eleva a la potencia expresada por el segundo </a:t>
                      </a:r>
                      <a:endParaRPr lang="es-ES" sz="1800" dirty="0"/>
                    </a:p>
                  </a:txBody>
                  <a:tcPr marL="91439" marR="91439" marT="45717" marB="45717"/>
                </a:tc>
              </a:tr>
              <a:tr h="430755">
                <a:tc>
                  <a:txBody>
                    <a:bodyPr/>
                    <a:lstStyle/>
                    <a:p>
                      <a:r>
                        <a:rPr lang="es-ES" sz="1800" dirty="0" err="1" smtClean="0"/>
                        <a:t>Math.sqrt</a:t>
                      </a:r>
                      <a:r>
                        <a:rPr lang="es-ES" sz="1800" dirty="0" smtClean="0"/>
                        <a:t>() </a:t>
                      </a:r>
                      <a:endParaRPr lang="es-ES" sz="1800" dirty="0"/>
                    </a:p>
                  </a:txBody>
                  <a:tcPr marL="91439" marR="91439" marT="45717" marB="45717"/>
                </a:tc>
                <a:tc>
                  <a:txBody>
                    <a:bodyPr/>
                    <a:lstStyle/>
                    <a:p>
                      <a:r>
                        <a:rPr lang="es-ES" sz="1800" dirty="0" err="1" smtClean="0"/>
                        <a:t>raiz</a:t>
                      </a:r>
                      <a:r>
                        <a:rPr lang="es-ES" sz="1800" dirty="0" smtClean="0"/>
                        <a:t> cuadrada </a:t>
                      </a:r>
                      <a:endParaRPr lang="es-ES" sz="1800" dirty="0"/>
                    </a:p>
                  </a:txBody>
                  <a:tcPr marL="91439" marR="91439" marT="45717" marB="45717"/>
                </a:tc>
              </a:tr>
            </a:tbl>
          </a:graphicData>
        </a:graphic>
      </p:graphicFrame>
    </p:spTree>
    <p:extLst>
      <p:ext uri="{BB962C8B-B14F-4D97-AF65-F5344CB8AC3E}">
        <p14:creationId xmlns:p14="http://schemas.microsoft.com/office/powerpoint/2010/main" val="35365413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a:xfrm>
            <a:off x="468313" y="908050"/>
            <a:ext cx="8229600" cy="792163"/>
          </a:xfrm>
        </p:spPr>
        <p:txBody>
          <a:bodyPr/>
          <a:lstStyle/>
          <a:p>
            <a:r>
              <a:rPr lang="es-ES" altLang="es-ES" sz="3600" smtClean="0"/>
              <a:t>JS IV – Date</a:t>
            </a:r>
          </a:p>
        </p:txBody>
      </p:sp>
      <p:sp>
        <p:nvSpPr>
          <p:cNvPr id="17411" name="2 Marcador de contenido"/>
          <p:cNvSpPr>
            <a:spLocks noGrp="1"/>
          </p:cNvSpPr>
          <p:nvPr>
            <p:ph idx="1"/>
          </p:nvPr>
        </p:nvSpPr>
        <p:spPr>
          <a:xfrm>
            <a:off x="468313" y="1557338"/>
            <a:ext cx="8229600" cy="5111750"/>
          </a:xfrm>
        </p:spPr>
        <p:txBody>
          <a:bodyPr/>
          <a:lstStyle/>
          <a:p>
            <a:pPr>
              <a:buFont typeface="Georgia" pitchFamily="16" charset="0"/>
              <a:buNone/>
            </a:pPr>
            <a:r>
              <a:rPr lang="es-ES" altLang="es-ES" sz="2000" smtClean="0"/>
              <a:t>Es muy importante tener en cuenta que un objeto Date contiene unicamente la fecha del instante en que se ejecuta, es decir, que no se está actualizando constantemente con el discurrir del tiempo. Es posible crear un objeto Date con una fecha concreta, para ello pasamos como parámetro la fecha deseada (año, mes, día, hora, minutos, segundos).</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45D9AA8C-51D8-4930-A90D-A0CB7EB75419}" type="slidenum">
              <a:rPr lang="es-ES" smtClean="0"/>
              <a:pPr>
                <a:defRPr/>
              </a:pPr>
              <a:t>28</a:t>
            </a:fld>
            <a:endParaRPr lang="es-ES"/>
          </a:p>
        </p:txBody>
      </p:sp>
      <p:graphicFrame>
        <p:nvGraphicFramePr>
          <p:cNvPr id="6" name="5 Tabla"/>
          <p:cNvGraphicFramePr>
            <a:graphicFrameLocks noGrp="1"/>
          </p:cNvGraphicFramePr>
          <p:nvPr/>
        </p:nvGraphicFramePr>
        <p:xfrm>
          <a:off x="323850" y="3500438"/>
          <a:ext cx="8569325" cy="3001758"/>
        </p:xfrm>
        <a:graphic>
          <a:graphicData uri="http://schemas.openxmlformats.org/drawingml/2006/table">
            <a:tbl>
              <a:tblPr firstRow="1" bandRow="1">
                <a:tableStyleId>{5C22544A-7EE6-4342-B048-85BDC9FD1C3A}</a:tableStyleId>
              </a:tblPr>
              <a:tblGrid>
                <a:gridCol w="1619568"/>
                <a:gridCol w="6949757"/>
              </a:tblGrid>
              <a:tr h="499996">
                <a:tc>
                  <a:txBody>
                    <a:bodyPr/>
                    <a:lstStyle/>
                    <a:p>
                      <a:r>
                        <a:rPr lang="es-ES" sz="1800" dirty="0" smtClean="0"/>
                        <a:t>Método</a:t>
                      </a:r>
                      <a:endParaRPr lang="es-ES" sz="1800" dirty="0"/>
                    </a:p>
                  </a:txBody>
                  <a:tcPr marL="91444" marR="91444" marT="45713" marB="45713"/>
                </a:tc>
                <a:tc>
                  <a:txBody>
                    <a:bodyPr/>
                    <a:lstStyle/>
                    <a:p>
                      <a:r>
                        <a:rPr lang="es-ES" sz="1800" dirty="0" smtClean="0"/>
                        <a:t>Funcionalidad</a:t>
                      </a:r>
                      <a:endParaRPr lang="es-ES" sz="1800" dirty="0"/>
                    </a:p>
                  </a:txBody>
                  <a:tcPr marL="91444" marR="91444" marT="45713" marB="45713"/>
                </a:tc>
              </a:tr>
              <a:tr h="610815">
                <a:tc>
                  <a:txBody>
                    <a:bodyPr/>
                    <a:lstStyle/>
                    <a:p>
                      <a:r>
                        <a:rPr lang="es-ES" sz="1800" dirty="0" err="1" smtClean="0"/>
                        <a:t>getDate</a:t>
                      </a:r>
                      <a:r>
                        <a:rPr lang="es-ES" sz="1800" dirty="0" smtClean="0"/>
                        <a:t>()</a:t>
                      </a:r>
                      <a:endParaRPr lang="es-ES" sz="1800" dirty="0"/>
                    </a:p>
                  </a:txBody>
                  <a:tcPr marL="91444" marR="91444" marT="45713" marB="45713"/>
                </a:tc>
                <a:tc>
                  <a:txBody>
                    <a:bodyPr/>
                    <a:lstStyle/>
                    <a:p>
                      <a:r>
                        <a:rPr lang="es-ES" sz="1800" dirty="0" smtClean="0"/>
                        <a:t>Devuelve el día del mes actual como un entero entre 1 y 31</a:t>
                      </a:r>
                      <a:endParaRPr lang="es-ES" sz="1800" dirty="0"/>
                    </a:p>
                  </a:txBody>
                  <a:tcPr marL="91444" marR="91444" marT="45713" marB="45713"/>
                </a:tc>
              </a:tr>
              <a:tr h="617135">
                <a:tc>
                  <a:txBody>
                    <a:bodyPr/>
                    <a:lstStyle/>
                    <a:p>
                      <a:r>
                        <a:rPr lang="es-ES" sz="1800" dirty="0" err="1" smtClean="0"/>
                        <a:t>getDay</a:t>
                      </a:r>
                      <a:r>
                        <a:rPr lang="es-ES" sz="1800" dirty="0" smtClean="0"/>
                        <a:t>()</a:t>
                      </a:r>
                      <a:endParaRPr lang="es-ES" sz="1800" dirty="0"/>
                    </a:p>
                  </a:txBody>
                  <a:tcPr marL="91444" marR="91444" marT="45713" marB="45713"/>
                </a:tc>
                <a:tc>
                  <a:txBody>
                    <a:bodyPr/>
                    <a:lstStyle/>
                    <a:p>
                      <a:r>
                        <a:rPr lang="es-ES" sz="1800" dirty="0" smtClean="0"/>
                        <a:t>Devuelve el día de la semana actual como un entero entre 0 y 6</a:t>
                      </a:r>
                      <a:endParaRPr lang="es-ES" sz="1800" dirty="0"/>
                    </a:p>
                  </a:txBody>
                  <a:tcPr marL="91444" marR="91444" marT="45713" marB="45713"/>
                </a:tc>
              </a:tr>
              <a:tr h="610815">
                <a:tc>
                  <a:txBody>
                    <a:bodyPr/>
                    <a:lstStyle/>
                    <a:p>
                      <a:r>
                        <a:rPr lang="es-ES" sz="1800" dirty="0" err="1" smtClean="0"/>
                        <a:t>getHours</a:t>
                      </a:r>
                      <a:r>
                        <a:rPr lang="es-ES" sz="1800" dirty="0" smtClean="0"/>
                        <a:t>()</a:t>
                      </a:r>
                      <a:endParaRPr lang="es-ES" sz="1800" dirty="0"/>
                    </a:p>
                  </a:txBody>
                  <a:tcPr marL="91444" marR="91444" marT="45713" marB="45713"/>
                </a:tc>
                <a:tc>
                  <a:txBody>
                    <a:bodyPr/>
                    <a:lstStyle/>
                    <a:p>
                      <a:r>
                        <a:rPr lang="es-ES" sz="1800" dirty="0" smtClean="0"/>
                        <a:t>Devuelve la hora del día actual como un entero entre 0 y 23</a:t>
                      </a:r>
                      <a:endParaRPr lang="es-ES" sz="1800" dirty="0"/>
                    </a:p>
                  </a:txBody>
                  <a:tcPr marL="91444" marR="91444" marT="45713" marB="45713"/>
                </a:tc>
              </a:tr>
              <a:tr h="610815">
                <a:tc>
                  <a:txBody>
                    <a:bodyPr/>
                    <a:lstStyle/>
                    <a:p>
                      <a:r>
                        <a:rPr lang="es-ES" sz="1800" dirty="0" err="1" smtClean="0"/>
                        <a:t>getMinutes</a:t>
                      </a:r>
                      <a:r>
                        <a:rPr lang="es-ES" sz="1800" dirty="0" smtClean="0"/>
                        <a:t>()</a:t>
                      </a:r>
                      <a:endParaRPr lang="es-ES" sz="1800" dirty="0"/>
                    </a:p>
                  </a:txBody>
                  <a:tcPr marL="91444" marR="91444" marT="45713" marB="45713"/>
                </a:tc>
                <a:tc>
                  <a:txBody>
                    <a:bodyPr/>
                    <a:lstStyle/>
                    <a:p>
                      <a:r>
                        <a:rPr lang="es-ES" sz="1800" dirty="0" smtClean="0"/>
                        <a:t>devuelve los minutos de la hora actual como un entero entre 0 y 59</a:t>
                      </a:r>
                      <a:endParaRPr lang="es-ES" sz="1800" dirty="0"/>
                    </a:p>
                  </a:txBody>
                  <a:tcPr marL="91444" marR="91444" marT="45713" marB="45713"/>
                </a:tc>
              </a:tr>
            </a:tbl>
          </a:graphicData>
        </a:graphic>
      </p:graphicFrame>
    </p:spTree>
    <p:extLst>
      <p:ext uri="{BB962C8B-B14F-4D97-AF65-F5344CB8AC3E}">
        <p14:creationId xmlns:p14="http://schemas.microsoft.com/office/powerpoint/2010/main" val="27931012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1238944" y="548606"/>
            <a:ext cx="8229600" cy="792162"/>
          </a:xfrm>
        </p:spPr>
        <p:txBody>
          <a:bodyPr/>
          <a:lstStyle/>
          <a:p>
            <a:r>
              <a:rPr lang="es-ES" altLang="es-ES" sz="3600" dirty="0" smtClean="0"/>
              <a:t>JS IV – Date</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DDE4EBB3-31CB-446F-9DFC-E2CAD93EDACC}" type="slidenum">
              <a:rPr lang="es-ES" smtClean="0"/>
              <a:pPr>
                <a:defRPr/>
              </a:pPr>
              <a:t>29</a:t>
            </a:fld>
            <a:endParaRPr lang="es-ES"/>
          </a:p>
        </p:txBody>
      </p:sp>
      <p:graphicFrame>
        <p:nvGraphicFramePr>
          <p:cNvPr id="8" name="7 Tabla"/>
          <p:cNvGraphicFramePr>
            <a:graphicFrameLocks noGrp="1"/>
          </p:cNvGraphicFramePr>
          <p:nvPr/>
        </p:nvGraphicFramePr>
        <p:xfrm>
          <a:off x="323850" y="1124744"/>
          <a:ext cx="8569325" cy="5688855"/>
        </p:xfrm>
        <a:graphic>
          <a:graphicData uri="http://schemas.openxmlformats.org/drawingml/2006/table">
            <a:tbl>
              <a:tblPr firstRow="1" bandRow="1">
                <a:tableStyleId>{5C22544A-7EE6-4342-B048-85BDC9FD1C3A}</a:tableStyleId>
              </a:tblPr>
              <a:tblGrid>
                <a:gridCol w="2376367"/>
                <a:gridCol w="6192958"/>
              </a:tblGrid>
              <a:tr h="567712">
                <a:tc>
                  <a:txBody>
                    <a:bodyPr/>
                    <a:lstStyle/>
                    <a:p>
                      <a:r>
                        <a:rPr lang="es-ES" sz="1800" dirty="0" smtClean="0"/>
                        <a:t>Método</a:t>
                      </a:r>
                      <a:endParaRPr lang="es-ES" sz="1800" dirty="0"/>
                    </a:p>
                  </a:txBody>
                  <a:tcPr marL="91444" marR="91444" marT="45726" marB="45726"/>
                </a:tc>
                <a:tc>
                  <a:txBody>
                    <a:bodyPr/>
                    <a:lstStyle/>
                    <a:p>
                      <a:r>
                        <a:rPr lang="es-ES" sz="1800" dirty="0" smtClean="0"/>
                        <a:t>Funcionalidad</a:t>
                      </a:r>
                      <a:endParaRPr lang="es-ES" sz="1800" dirty="0"/>
                    </a:p>
                  </a:txBody>
                  <a:tcPr marL="91444" marR="91444" marT="45726" marB="45726"/>
                </a:tc>
              </a:tr>
              <a:tr h="365809">
                <a:tc>
                  <a:txBody>
                    <a:bodyPr/>
                    <a:lstStyle/>
                    <a:p>
                      <a:r>
                        <a:rPr lang="es-ES" sz="1800" dirty="0" err="1" smtClean="0"/>
                        <a:t>getMonth</a:t>
                      </a:r>
                      <a:r>
                        <a:rPr lang="es-ES" sz="1800" dirty="0" smtClean="0"/>
                        <a:t>()</a:t>
                      </a:r>
                      <a:endParaRPr lang="es-ES" sz="1800" dirty="0"/>
                    </a:p>
                  </a:txBody>
                  <a:tcPr marL="91444" marR="91444" marT="45726" marB="45726"/>
                </a:tc>
                <a:tc>
                  <a:txBody>
                    <a:bodyPr/>
                    <a:lstStyle/>
                    <a:p>
                      <a:r>
                        <a:rPr lang="es-ES" sz="1800" dirty="0" smtClean="0"/>
                        <a:t>Devuelve el mes del año actual como un entero entre 0 y 11</a:t>
                      </a:r>
                      <a:endParaRPr lang="es-ES" sz="1800" dirty="0"/>
                    </a:p>
                  </a:txBody>
                  <a:tcPr marL="91444" marR="91444" marT="45726" marB="45726"/>
                </a:tc>
              </a:tr>
              <a:tr h="640166">
                <a:tc>
                  <a:txBody>
                    <a:bodyPr/>
                    <a:lstStyle/>
                    <a:p>
                      <a:r>
                        <a:rPr lang="es-ES" sz="1800" dirty="0" err="1" smtClean="0"/>
                        <a:t>getSeconds</a:t>
                      </a:r>
                      <a:r>
                        <a:rPr lang="es-ES" sz="1800" dirty="0" smtClean="0"/>
                        <a:t>()</a:t>
                      </a:r>
                      <a:endParaRPr lang="es-ES" sz="1800" dirty="0"/>
                    </a:p>
                  </a:txBody>
                  <a:tcPr marL="91444" marR="91444" marT="45726" marB="45726"/>
                </a:tc>
                <a:tc>
                  <a:txBody>
                    <a:bodyPr/>
                    <a:lstStyle/>
                    <a:p>
                      <a:r>
                        <a:rPr lang="es-ES" sz="1800" dirty="0" smtClean="0"/>
                        <a:t>devuelve los segundos del minuto actual como un entero entre 0 y 59</a:t>
                      </a:r>
                      <a:endParaRPr lang="es-ES" sz="1800" dirty="0"/>
                    </a:p>
                  </a:txBody>
                  <a:tcPr marL="91444" marR="91444" marT="45726" marB="45726"/>
                </a:tc>
              </a:tr>
              <a:tr h="640166">
                <a:tc>
                  <a:txBody>
                    <a:bodyPr/>
                    <a:lstStyle/>
                    <a:p>
                      <a:r>
                        <a:rPr lang="es-ES" sz="1800" dirty="0" err="1" smtClean="0"/>
                        <a:t>getTime</a:t>
                      </a:r>
                      <a:r>
                        <a:rPr lang="es-ES" sz="1800" dirty="0" smtClean="0"/>
                        <a:t>()</a:t>
                      </a:r>
                      <a:endParaRPr lang="es-ES" sz="1800" dirty="0"/>
                    </a:p>
                  </a:txBody>
                  <a:tcPr marL="91444" marR="91444" marT="45726" marB="45726"/>
                </a:tc>
                <a:tc>
                  <a:txBody>
                    <a:bodyPr/>
                    <a:lstStyle/>
                    <a:p>
                      <a:r>
                        <a:rPr lang="es-ES" sz="1800" dirty="0" smtClean="0"/>
                        <a:t>Devuelve el tiempo transcurrido en milisegundos desde el 1 de enero de 1970 hasta el momento actual</a:t>
                      </a:r>
                      <a:endParaRPr lang="es-ES" sz="1800" dirty="0"/>
                    </a:p>
                  </a:txBody>
                  <a:tcPr marL="91444" marR="91444" marT="45726" marB="45726"/>
                </a:tc>
              </a:tr>
              <a:tr h="365809">
                <a:tc>
                  <a:txBody>
                    <a:bodyPr/>
                    <a:lstStyle/>
                    <a:p>
                      <a:r>
                        <a:rPr lang="es-ES" sz="1800" dirty="0" err="1" smtClean="0"/>
                        <a:t>getYear</a:t>
                      </a:r>
                      <a:r>
                        <a:rPr lang="es-ES" sz="1800" dirty="0" smtClean="0"/>
                        <a:t>()</a:t>
                      </a:r>
                      <a:endParaRPr lang="es-ES" sz="1800" dirty="0"/>
                    </a:p>
                  </a:txBody>
                  <a:tcPr marL="91444" marR="91444" marT="45726" marB="45726"/>
                </a:tc>
                <a:tc>
                  <a:txBody>
                    <a:bodyPr/>
                    <a:lstStyle/>
                    <a:p>
                      <a:r>
                        <a:rPr lang="es-ES" sz="1800" dirty="0" smtClean="0"/>
                        <a:t>Devuelve el año actual como un entero</a:t>
                      </a:r>
                      <a:endParaRPr lang="es-ES" sz="1800" dirty="0"/>
                    </a:p>
                  </a:txBody>
                  <a:tcPr marL="91444" marR="91444" marT="45726" marB="45726"/>
                </a:tc>
              </a:tr>
              <a:tr h="640166">
                <a:tc>
                  <a:txBody>
                    <a:bodyPr/>
                    <a:lstStyle/>
                    <a:p>
                      <a:r>
                        <a:rPr lang="es-ES" sz="1800" dirty="0" err="1" smtClean="0"/>
                        <a:t>setDate</a:t>
                      </a:r>
                      <a:r>
                        <a:rPr lang="es-ES" sz="1800" dirty="0" smtClean="0"/>
                        <a:t>(</a:t>
                      </a:r>
                      <a:r>
                        <a:rPr lang="es-ES" sz="1800" dirty="0" err="1" smtClean="0"/>
                        <a:t>día_mes</a:t>
                      </a:r>
                      <a:r>
                        <a:rPr lang="es-ES" sz="1800" dirty="0" smtClean="0"/>
                        <a:t>)</a:t>
                      </a:r>
                      <a:endParaRPr lang="es-ES" sz="1800" dirty="0"/>
                    </a:p>
                  </a:txBody>
                  <a:tcPr marL="91444" marR="91444" marT="45726" marB="45726"/>
                </a:tc>
                <a:tc>
                  <a:txBody>
                    <a:bodyPr/>
                    <a:lstStyle/>
                    <a:p>
                      <a:r>
                        <a:rPr lang="es-ES" sz="1800" dirty="0" smtClean="0"/>
                        <a:t>Pone el día del mes actual en el objeto Date que estemos usando</a:t>
                      </a:r>
                      <a:endParaRPr lang="es-ES" sz="1800" dirty="0"/>
                    </a:p>
                  </a:txBody>
                  <a:tcPr marL="91444" marR="91444" marT="45726" marB="45726"/>
                </a:tc>
              </a:tr>
              <a:tr h="640166">
                <a:tc>
                  <a:txBody>
                    <a:bodyPr/>
                    <a:lstStyle/>
                    <a:p>
                      <a:r>
                        <a:rPr lang="es-ES" sz="1800" dirty="0" err="1" smtClean="0"/>
                        <a:t>setDay</a:t>
                      </a:r>
                      <a:r>
                        <a:rPr lang="es-ES" sz="1800" dirty="0" smtClean="0"/>
                        <a:t>(</a:t>
                      </a:r>
                      <a:r>
                        <a:rPr lang="es-ES" sz="1800" dirty="0" err="1" smtClean="0"/>
                        <a:t>día_semana</a:t>
                      </a:r>
                      <a:r>
                        <a:rPr lang="es-ES" sz="1800" dirty="0" smtClean="0"/>
                        <a:t>)</a:t>
                      </a:r>
                      <a:endParaRPr lang="es-ES" sz="1800" dirty="0"/>
                    </a:p>
                  </a:txBody>
                  <a:tcPr marL="91444" marR="91444" marT="45726" marB="45726"/>
                </a:tc>
                <a:tc>
                  <a:txBody>
                    <a:bodyPr/>
                    <a:lstStyle/>
                    <a:p>
                      <a:r>
                        <a:rPr lang="es-ES" sz="1800" dirty="0" smtClean="0"/>
                        <a:t>Pone el día de la semana actual en el objeto Date que estemos usando</a:t>
                      </a:r>
                      <a:endParaRPr lang="es-ES" sz="1800" dirty="0"/>
                    </a:p>
                  </a:txBody>
                  <a:tcPr marL="91444" marR="91444" marT="45726" marB="45726"/>
                </a:tc>
              </a:tr>
              <a:tr h="640166">
                <a:tc>
                  <a:txBody>
                    <a:bodyPr/>
                    <a:lstStyle/>
                    <a:p>
                      <a:r>
                        <a:rPr lang="es-ES" sz="1800" dirty="0" err="1" smtClean="0"/>
                        <a:t>setHours</a:t>
                      </a:r>
                      <a:r>
                        <a:rPr lang="es-ES" sz="1800" dirty="0" smtClean="0"/>
                        <a:t>(horas)</a:t>
                      </a:r>
                      <a:endParaRPr lang="es-ES" sz="1800" dirty="0"/>
                    </a:p>
                  </a:txBody>
                  <a:tcPr marL="91444" marR="91444" marT="45726" marB="45726"/>
                </a:tc>
                <a:tc>
                  <a:txBody>
                    <a:bodyPr/>
                    <a:lstStyle/>
                    <a:p>
                      <a:r>
                        <a:rPr lang="es-ES" sz="1800" dirty="0" smtClean="0"/>
                        <a:t>Pone la hora del día actual en el objeto Date que estemos usando</a:t>
                      </a:r>
                      <a:endParaRPr lang="es-ES" sz="1800" dirty="0"/>
                    </a:p>
                  </a:txBody>
                  <a:tcPr marL="91444" marR="91444" marT="45726" marB="45726"/>
                </a:tc>
              </a:tr>
              <a:tr h="640166">
                <a:tc>
                  <a:txBody>
                    <a:bodyPr/>
                    <a:lstStyle/>
                    <a:p>
                      <a:r>
                        <a:rPr lang="es-ES" sz="1800" dirty="0" err="1" smtClean="0"/>
                        <a:t>setMinutes</a:t>
                      </a:r>
                      <a:r>
                        <a:rPr lang="es-ES" sz="1800" dirty="0" smtClean="0"/>
                        <a:t>(minutos)</a:t>
                      </a:r>
                      <a:endParaRPr lang="es-ES" sz="1800" dirty="0"/>
                    </a:p>
                  </a:txBody>
                  <a:tcPr marL="91444" marR="91444" marT="45726" marB="45726"/>
                </a:tc>
                <a:tc>
                  <a:txBody>
                    <a:bodyPr/>
                    <a:lstStyle/>
                    <a:p>
                      <a:r>
                        <a:rPr lang="es-ES" sz="1800" dirty="0" smtClean="0"/>
                        <a:t>Pone los minutos de la hora actual en el objeto Date que estemos usando</a:t>
                      </a:r>
                      <a:endParaRPr lang="es-ES" sz="1800" dirty="0"/>
                    </a:p>
                  </a:txBody>
                  <a:tcPr marL="91444" marR="91444" marT="45726" marB="45726"/>
                </a:tc>
              </a:tr>
            </a:tbl>
          </a:graphicData>
        </a:graphic>
      </p:graphicFrame>
    </p:spTree>
    <p:extLst>
      <p:ext uri="{BB962C8B-B14F-4D97-AF65-F5344CB8AC3E}">
        <p14:creationId xmlns:p14="http://schemas.microsoft.com/office/powerpoint/2010/main" val="79039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468313" y="908050"/>
            <a:ext cx="8229600" cy="792163"/>
          </a:xfrm>
        </p:spPr>
        <p:txBody>
          <a:bodyPr/>
          <a:lstStyle/>
          <a:p>
            <a:r>
              <a:rPr lang="es-ES" altLang="es-ES" sz="3600" smtClean="0"/>
              <a:t>JS IV – Funciones</a:t>
            </a:r>
          </a:p>
        </p:txBody>
      </p:sp>
      <p:sp>
        <p:nvSpPr>
          <p:cNvPr id="7171" name="2 Marcador de contenido"/>
          <p:cNvSpPr>
            <a:spLocks noGrp="1"/>
          </p:cNvSpPr>
          <p:nvPr>
            <p:ph idx="1"/>
          </p:nvPr>
        </p:nvSpPr>
        <p:spPr>
          <a:xfrm>
            <a:off x="468313" y="1557338"/>
            <a:ext cx="8229600" cy="5111750"/>
          </a:xfrm>
        </p:spPr>
        <p:txBody>
          <a:bodyPr/>
          <a:lstStyle/>
          <a:p>
            <a:pPr>
              <a:buFont typeface="Georgia" pitchFamily="16" charset="0"/>
              <a:buNone/>
            </a:pPr>
            <a:r>
              <a:rPr lang="es-ES" altLang="es-ES" sz="2200" dirty="0" smtClean="0"/>
              <a:t>La sintaxis para declarar una función es a base de la palabra reservada </a:t>
            </a:r>
            <a:r>
              <a:rPr lang="es-ES" altLang="es-ES" sz="2200" b="1" dirty="0" err="1" smtClean="0">
                <a:solidFill>
                  <a:srgbClr val="FF0000"/>
                </a:solidFill>
              </a:rPr>
              <a:t>function</a:t>
            </a:r>
            <a:r>
              <a:rPr lang="es-ES" altLang="es-ES" sz="2200" dirty="0" smtClean="0"/>
              <a:t>, seguida del nombre que le queramos dar a la función y unos paréntesis en los que pueden figurar parámetros de entrada o no. Después de esto aparecerá el bloque de instrucciones de la función, siempre metida entre llaves. La sintaxis es:</a:t>
            </a:r>
          </a:p>
          <a:p>
            <a:pPr>
              <a:buFont typeface="Georgia" pitchFamily="16" charset="0"/>
              <a:buNone/>
            </a:pPr>
            <a:endParaRPr lang="es-ES" altLang="es-ES" sz="2200" dirty="0" smtClean="0"/>
          </a:p>
          <a:p>
            <a:pPr>
              <a:buFont typeface="Georgia" pitchFamily="16" charset="0"/>
              <a:buNone/>
            </a:pPr>
            <a:endParaRPr lang="es-ES" altLang="es-ES" sz="2000" b="1" dirty="0" smtClean="0">
              <a:solidFill>
                <a:srgbClr val="FF0000"/>
              </a:solidFill>
            </a:endParaRPr>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95E8EA73-6220-4D5B-89E6-97450CA8B785}" type="slidenum">
              <a:rPr lang="es-ES" smtClean="0"/>
              <a:pPr>
                <a:defRPr/>
              </a:pPr>
              <a:t>3</a:t>
            </a:fld>
            <a:endParaRPr lang="es-ES"/>
          </a:p>
        </p:txBody>
      </p:sp>
      <p:sp>
        <p:nvSpPr>
          <p:cNvPr id="6" name="5 Rectángulo redondeado"/>
          <p:cNvSpPr/>
          <p:nvPr/>
        </p:nvSpPr>
        <p:spPr>
          <a:xfrm>
            <a:off x="2267744" y="3604182"/>
            <a:ext cx="4514825" cy="1428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dirty="0" err="1"/>
              <a:t>function</a:t>
            </a:r>
            <a:r>
              <a:rPr lang="es-ES" dirty="0"/>
              <a:t> nombre(parámetros) </a:t>
            </a:r>
          </a:p>
          <a:p>
            <a:pPr>
              <a:defRPr/>
            </a:pPr>
            <a:r>
              <a:rPr lang="es-ES" dirty="0"/>
              <a:t>	{ </a:t>
            </a:r>
          </a:p>
          <a:p>
            <a:pPr>
              <a:defRPr/>
            </a:pPr>
            <a:r>
              <a:rPr lang="es-ES" dirty="0"/>
              <a:t>	Código de la función </a:t>
            </a:r>
          </a:p>
          <a:p>
            <a:pPr>
              <a:defRPr/>
            </a:pPr>
            <a:r>
              <a:rPr lang="es-ES" dirty="0"/>
              <a:t>	}</a:t>
            </a:r>
          </a:p>
        </p:txBody>
      </p:sp>
      <p:sp>
        <p:nvSpPr>
          <p:cNvPr id="7175" name="2 Marcador de contenido"/>
          <p:cNvSpPr txBox="1">
            <a:spLocks/>
          </p:cNvSpPr>
          <p:nvPr/>
        </p:nvSpPr>
        <p:spPr bwMode="auto">
          <a:xfrm>
            <a:off x="995363" y="5074493"/>
            <a:ext cx="7175500" cy="1666875"/>
          </a:xfrm>
          <a:prstGeom prst="rect">
            <a:avLst/>
          </a:prstGeom>
          <a:solidFill>
            <a:schemeClr val="tx1"/>
          </a:solidFill>
          <a:ln w="9525">
            <a:noFill/>
            <a:miter lim="800000"/>
            <a:headEnd/>
            <a:tailEnd/>
          </a:ln>
        </p:spPr>
        <p:txBody>
          <a:bodyPr/>
          <a:lstStyle/>
          <a:p>
            <a:pPr marL="342900" indent="-342900">
              <a:spcBef>
                <a:spcPct val="20000"/>
              </a:spcBef>
            </a:pPr>
            <a:r>
              <a:rPr lang="fr-FR" altLang="es-ES" dirty="0">
                <a:solidFill>
                  <a:srgbClr val="00FF00"/>
                </a:solidFill>
                <a:latin typeface="Courier New" pitchFamily="49" charset="0"/>
                <a:cs typeface="Courier New" pitchFamily="49" charset="0"/>
              </a:rPr>
              <a:t> &lt;script </a:t>
            </a:r>
            <a:r>
              <a:rPr lang="fr-FR" altLang="es-ES" dirty="0" err="1">
                <a:solidFill>
                  <a:srgbClr val="00FF00"/>
                </a:solidFill>
                <a:latin typeface="Courier New" pitchFamily="49" charset="0"/>
                <a:cs typeface="Courier New" pitchFamily="49" charset="0"/>
              </a:rPr>
              <a:t>language</a:t>
            </a:r>
            <a:r>
              <a:rPr lang="fr-FR" altLang="es-ES" dirty="0">
                <a:solidFill>
                  <a:srgbClr val="00FF00"/>
                </a:solidFill>
                <a:latin typeface="Courier New" pitchFamily="49" charset="0"/>
                <a:cs typeface="Courier New" pitchFamily="49" charset="0"/>
              </a:rPr>
              <a:t>="JavaScript"&gt;</a:t>
            </a:r>
          </a:p>
          <a:p>
            <a:pPr marL="342900" indent="-342900">
              <a:spcBef>
                <a:spcPct val="20000"/>
              </a:spcBef>
            </a:pP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function</a:t>
            </a: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funcionEjemplo</a:t>
            </a:r>
            <a:r>
              <a:rPr lang="es-ES" altLang="es-ES" dirty="0">
                <a:solidFill>
                  <a:srgbClr val="00FF00"/>
                </a:solidFill>
                <a:latin typeface="Courier New" pitchFamily="49" charset="0"/>
                <a:cs typeface="Courier New" pitchFamily="49" charset="0"/>
              </a:rPr>
              <a:t>() </a:t>
            </a:r>
          </a:p>
          <a:p>
            <a:pPr marL="342900" indent="-342900">
              <a:spcBef>
                <a:spcPct val="20000"/>
              </a:spcBef>
            </a:pP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alert</a:t>
            </a:r>
            <a:r>
              <a:rPr lang="es-ES" altLang="es-ES" dirty="0">
                <a:solidFill>
                  <a:srgbClr val="00FF00"/>
                </a:solidFill>
                <a:latin typeface="Courier New" pitchFamily="49" charset="0"/>
                <a:cs typeface="Courier New" pitchFamily="49" charset="0"/>
              </a:rPr>
              <a:t> ("La </a:t>
            </a:r>
            <a:r>
              <a:rPr lang="es-ES" altLang="es-ES" dirty="0" err="1">
                <a:solidFill>
                  <a:srgbClr val="00FF00"/>
                </a:solidFill>
                <a:latin typeface="Courier New" pitchFamily="49" charset="0"/>
                <a:cs typeface="Courier New" pitchFamily="49" charset="0"/>
              </a:rPr>
              <a:t>funcion</a:t>
            </a:r>
            <a:r>
              <a:rPr lang="es-ES" altLang="es-ES" dirty="0">
                <a:solidFill>
                  <a:srgbClr val="00FF00"/>
                </a:solidFill>
                <a:latin typeface="Courier New" pitchFamily="49" charset="0"/>
                <a:cs typeface="Courier New" pitchFamily="49" charset="0"/>
              </a:rPr>
              <a:t> de ejemplo funciona.") } </a:t>
            </a:r>
          </a:p>
          <a:p>
            <a:pPr marL="342900" indent="-342900">
              <a:spcBef>
                <a:spcPct val="20000"/>
              </a:spcBef>
            </a:pPr>
            <a:r>
              <a:rPr lang="fr-FR"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funcionEjemplo</a:t>
            </a:r>
            <a:r>
              <a:rPr lang="es-ES" altLang="es-ES" dirty="0">
                <a:solidFill>
                  <a:srgbClr val="00FF00"/>
                </a:solidFill>
                <a:latin typeface="Courier New" pitchFamily="49" charset="0"/>
                <a:cs typeface="Courier New" pitchFamily="49" charset="0"/>
              </a:rPr>
              <a:t>();</a:t>
            </a:r>
          </a:p>
          <a:p>
            <a:pPr marL="342900" indent="-342900">
              <a:spcBef>
                <a:spcPct val="20000"/>
              </a:spcBef>
            </a:pPr>
            <a:r>
              <a:rPr lang="es-ES" altLang="es-ES" dirty="0">
                <a:solidFill>
                  <a:srgbClr val="00FF00"/>
                </a:solidFill>
                <a:latin typeface="Courier New" pitchFamily="49" charset="0"/>
                <a:cs typeface="Courier New" pitchFamily="49" charset="0"/>
              </a:rPr>
              <a:t>&lt;/script&gt;</a:t>
            </a:r>
            <a:endParaRPr lang="fr-FR" altLang="es-E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a:xfrm>
            <a:off x="468313" y="549275"/>
            <a:ext cx="8229600" cy="792163"/>
          </a:xfrm>
        </p:spPr>
        <p:txBody>
          <a:bodyPr/>
          <a:lstStyle/>
          <a:p>
            <a:r>
              <a:rPr lang="es-ES" altLang="es-ES" sz="3600" smtClean="0"/>
              <a:t>JS IV – Date</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D7E3D12F-13EC-447A-86C0-B04B656F4BBD}" type="slidenum">
              <a:rPr lang="es-ES" smtClean="0"/>
              <a:pPr>
                <a:defRPr/>
              </a:pPr>
              <a:t>30</a:t>
            </a:fld>
            <a:endParaRPr lang="es-ES"/>
          </a:p>
        </p:txBody>
      </p:sp>
      <p:graphicFrame>
        <p:nvGraphicFramePr>
          <p:cNvPr id="8" name="7 Tabla"/>
          <p:cNvGraphicFramePr>
            <a:graphicFrameLocks noGrp="1"/>
          </p:cNvGraphicFramePr>
          <p:nvPr/>
        </p:nvGraphicFramePr>
        <p:xfrm>
          <a:off x="323850" y="1255713"/>
          <a:ext cx="8569325" cy="4042994"/>
        </p:xfrm>
        <a:graphic>
          <a:graphicData uri="http://schemas.openxmlformats.org/drawingml/2006/table">
            <a:tbl>
              <a:tblPr firstRow="1" bandRow="1">
                <a:tableStyleId>{5C22544A-7EE6-4342-B048-85BDC9FD1C3A}</a:tableStyleId>
              </a:tblPr>
              <a:tblGrid>
                <a:gridCol w="2520390"/>
                <a:gridCol w="6048935"/>
              </a:tblGrid>
              <a:tr h="567740">
                <a:tc>
                  <a:txBody>
                    <a:bodyPr/>
                    <a:lstStyle/>
                    <a:p>
                      <a:r>
                        <a:rPr lang="es-ES" sz="1800" dirty="0" smtClean="0"/>
                        <a:t>Método</a:t>
                      </a:r>
                      <a:endParaRPr lang="es-ES" sz="1800" dirty="0"/>
                    </a:p>
                  </a:txBody>
                  <a:tcPr marL="91444" marR="91444" marT="45728" marB="45728"/>
                </a:tc>
                <a:tc>
                  <a:txBody>
                    <a:bodyPr/>
                    <a:lstStyle/>
                    <a:p>
                      <a:r>
                        <a:rPr lang="es-ES" sz="1800" dirty="0" smtClean="0"/>
                        <a:t>Funcionalidad</a:t>
                      </a:r>
                      <a:endParaRPr lang="es-ES" sz="1800" dirty="0"/>
                    </a:p>
                  </a:txBody>
                  <a:tcPr marL="91444" marR="91444" marT="45728" marB="45728"/>
                </a:tc>
              </a:tr>
              <a:tr h="640197">
                <a:tc>
                  <a:txBody>
                    <a:bodyPr/>
                    <a:lstStyle/>
                    <a:p>
                      <a:r>
                        <a:rPr lang="es-ES" sz="1800" dirty="0" err="1" smtClean="0"/>
                        <a:t>setMonth</a:t>
                      </a:r>
                      <a:r>
                        <a:rPr lang="es-ES" sz="1800" dirty="0" smtClean="0"/>
                        <a:t>(mes)</a:t>
                      </a:r>
                      <a:endParaRPr lang="es-ES" sz="1800" dirty="0"/>
                    </a:p>
                  </a:txBody>
                  <a:tcPr marL="91444" marR="91444" marT="45728" marB="45728"/>
                </a:tc>
                <a:tc>
                  <a:txBody>
                    <a:bodyPr/>
                    <a:lstStyle/>
                    <a:p>
                      <a:r>
                        <a:rPr lang="es-ES" sz="1800" dirty="0" smtClean="0"/>
                        <a:t>Pone el mes del año actual en el objeto Date que estemos usando</a:t>
                      </a:r>
                      <a:endParaRPr lang="es-ES" sz="1800" dirty="0"/>
                    </a:p>
                  </a:txBody>
                  <a:tcPr marL="91444" marR="91444" marT="45728" marB="45728"/>
                </a:tc>
              </a:tr>
              <a:tr h="640197">
                <a:tc>
                  <a:txBody>
                    <a:bodyPr/>
                    <a:lstStyle/>
                    <a:p>
                      <a:r>
                        <a:rPr lang="es-ES" sz="1800" dirty="0" err="1" smtClean="0"/>
                        <a:t>setSeconds</a:t>
                      </a:r>
                      <a:r>
                        <a:rPr lang="es-ES" sz="1800" dirty="0" smtClean="0"/>
                        <a:t>(segundos)</a:t>
                      </a:r>
                      <a:endParaRPr lang="es-ES" sz="1800" dirty="0"/>
                    </a:p>
                  </a:txBody>
                  <a:tcPr marL="91444" marR="91444" marT="45728" marB="45728"/>
                </a:tc>
                <a:tc>
                  <a:txBody>
                    <a:bodyPr/>
                    <a:lstStyle/>
                    <a:p>
                      <a:r>
                        <a:rPr lang="es-ES" sz="1800" dirty="0" smtClean="0"/>
                        <a:t>Pone los segundos del minuto actual en el objeto Date que estemos usando</a:t>
                      </a:r>
                      <a:endParaRPr lang="es-ES" sz="1800" dirty="0"/>
                    </a:p>
                  </a:txBody>
                  <a:tcPr marL="91444" marR="91444" marT="45728" marB="45728"/>
                </a:tc>
              </a:tr>
              <a:tr h="914567">
                <a:tc>
                  <a:txBody>
                    <a:bodyPr/>
                    <a:lstStyle/>
                    <a:p>
                      <a:r>
                        <a:rPr lang="es-ES" sz="1800" dirty="0" err="1" smtClean="0"/>
                        <a:t>setTime</a:t>
                      </a:r>
                      <a:r>
                        <a:rPr lang="es-ES" sz="1800" dirty="0" smtClean="0"/>
                        <a:t>(milisegundos)</a:t>
                      </a:r>
                      <a:endParaRPr lang="es-ES" sz="1800" dirty="0"/>
                    </a:p>
                  </a:txBody>
                  <a:tcPr marL="91444" marR="91444" marT="45728" marB="45728"/>
                </a:tc>
                <a:tc>
                  <a:txBody>
                    <a:bodyPr/>
                    <a:lstStyle/>
                    <a:p>
                      <a:r>
                        <a:rPr lang="es-ES" sz="1800" dirty="0" smtClean="0"/>
                        <a:t>Pone la fecha que dista los milisegundos que le pasemos del 1 de enero de 1970 en el objeto Date que estemos usando</a:t>
                      </a:r>
                      <a:endParaRPr lang="es-ES" sz="1800" dirty="0"/>
                    </a:p>
                  </a:txBody>
                  <a:tcPr marL="91444" marR="91444" marT="45728" marB="45728"/>
                </a:tc>
              </a:tr>
              <a:tr h="365827">
                <a:tc>
                  <a:txBody>
                    <a:bodyPr/>
                    <a:lstStyle/>
                    <a:p>
                      <a:r>
                        <a:rPr lang="es-ES" sz="1800" dirty="0" err="1" smtClean="0"/>
                        <a:t>setYear</a:t>
                      </a:r>
                      <a:r>
                        <a:rPr lang="es-ES" sz="1800" dirty="0" smtClean="0"/>
                        <a:t>(año)</a:t>
                      </a:r>
                      <a:endParaRPr lang="es-ES" sz="1800" dirty="0"/>
                    </a:p>
                  </a:txBody>
                  <a:tcPr marL="91444" marR="91444" marT="45728" marB="45728"/>
                </a:tc>
                <a:tc>
                  <a:txBody>
                    <a:bodyPr/>
                    <a:lstStyle/>
                    <a:p>
                      <a:r>
                        <a:rPr lang="es-ES" sz="1800" dirty="0" smtClean="0"/>
                        <a:t>Pone el año actual en el objeto Date que estemos usando</a:t>
                      </a:r>
                      <a:endParaRPr lang="es-ES" sz="1800" dirty="0"/>
                    </a:p>
                  </a:txBody>
                  <a:tcPr marL="91444" marR="91444" marT="45728" marB="45728"/>
                </a:tc>
              </a:tr>
              <a:tr h="640197">
                <a:tc>
                  <a:txBody>
                    <a:bodyPr/>
                    <a:lstStyle/>
                    <a:p>
                      <a:r>
                        <a:rPr lang="es-ES" sz="1800" dirty="0" err="1" smtClean="0"/>
                        <a:t>toGMTString</a:t>
                      </a:r>
                      <a:r>
                        <a:rPr lang="es-ES" sz="1800" dirty="0" smtClean="0"/>
                        <a:t>()</a:t>
                      </a:r>
                      <a:endParaRPr lang="es-ES" sz="1800" dirty="0"/>
                    </a:p>
                  </a:txBody>
                  <a:tcPr marL="91444" marR="91444" marT="45728" marB="45728"/>
                </a:tc>
                <a:tc>
                  <a:txBody>
                    <a:bodyPr/>
                    <a:lstStyle/>
                    <a:p>
                      <a:r>
                        <a:rPr lang="es-ES" sz="1800" dirty="0" smtClean="0"/>
                        <a:t>Devuelve una cadena que usa las convenciones de Internet con la zona horaria GMT</a:t>
                      </a:r>
                      <a:endParaRPr lang="es-ES" sz="1800" dirty="0"/>
                    </a:p>
                  </a:txBody>
                  <a:tcPr marL="91444" marR="91444" marT="45728" marB="45728"/>
                </a:tc>
              </a:tr>
            </a:tbl>
          </a:graphicData>
        </a:graphic>
      </p:graphicFrame>
    </p:spTree>
    <p:extLst>
      <p:ext uri="{BB962C8B-B14F-4D97-AF65-F5344CB8AC3E}">
        <p14:creationId xmlns:p14="http://schemas.microsoft.com/office/powerpoint/2010/main" val="19871951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a:xfrm>
            <a:off x="468313" y="908050"/>
            <a:ext cx="8229600" cy="792163"/>
          </a:xfrm>
        </p:spPr>
        <p:txBody>
          <a:bodyPr/>
          <a:lstStyle/>
          <a:p>
            <a:r>
              <a:rPr lang="es-ES" altLang="es-ES" sz="3600" smtClean="0"/>
              <a:t>JS IV – String</a:t>
            </a:r>
          </a:p>
        </p:txBody>
      </p:sp>
      <p:sp>
        <p:nvSpPr>
          <p:cNvPr id="20483" name="2 Marcador de contenido"/>
          <p:cNvSpPr>
            <a:spLocks noGrp="1"/>
          </p:cNvSpPr>
          <p:nvPr>
            <p:ph idx="1"/>
          </p:nvPr>
        </p:nvSpPr>
        <p:spPr>
          <a:xfrm>
            <a:off x="468313" y="1557338"/>
            <a:ext cx="8229600" cy="5111750"/>
          </a:xfrm>
        </p:spPr>
        <p:txBody>
          <a:bodyPr>
            <a:normAutofit fontScale="85000" lnSpcReduction="20000"/>
          </a:bodyPr>
          <a:lstStyle/>
          <a:p>
            <a:pPr>
              <a:buFont typeface="Georgia" pitchFamily="16" charset="0"/>
              <a:buNone/>
            </a:pPr>
            <a:r>
              <a:rPr lang="es-ES" altLang="es-ES" sz="2000" dirty="0" smtClean="0"/>
              <a:t>En realidad, hemos estado trabajando con objetos </a:t>
            </a:r>
            <a:r>
              <a:rPr lang="es-ES" altLang="es-ES" sz="2000" dirty="0" err="1" smtClean="0"/>
              <a:t>String</a:t>
            </a:r>
            <a:r>
              <a:rPr lang="es-ES" altLang="es-ES" sz="2000" dirty="0" smtClean="0"/>
              <a:t> sin saberlo, pues toda cadena de caracteres es, por defecto, un objeto </a:t>
            </a:r>
            <a:r>
              <a:rPr lang="es-ES" altLang="es-ES" sz="2000" dirty="0" err="1" smtClean="0"/>
              <a:t>String</a:t>
            </a:r>
            <a:r>
              <a:rPr lang="es-ES" altLang="es-ES" sz="2000" dirty="0" smtClean="0"/>
              <a:t>.</a:t>
            </a:r>
          </a:p>
          <a:p>
            <a:pPr>
              <a:buFont typeface="Georgia" pitchFamily="16" charset="0"/>
              <a:buNone/>
            </a:pPr>
            <a:endParaRPr lang="es-ES" altLang="es-ES" sz="2000" dirty="0" smtClean="0"/>
          </a:p>
          <a:p>
            <a:pPr>
              <a:buFont typeface="Georgia" pitchFamily="16" charset="0"/>
              <a:buNone/>
            </a:pPr>
            <a:endParaRPr lang="es-ES" altLang="es-ES" sz="2000" dirty="0" smtClean="0"/>
          </a:p>
          <a:p>
            <a:pPr>
              <a:buFont typeface="Georgia" pitchFamily="16" charset="0"/>
              <a:buNone/>
            </a:pPr>
            <a:endParaRPr lang="es-ES" altLang="es-ES" sz="2000" dirty="0" smtClean="0"/>
          </a:p>
          <a:p>
            <a:pPr>
              <a:buFont typeface="Georgia" pitchFamily="16" charset="0"/>
              <a:buNone/>
            </a:pPr>
            <a:r>
              <a:rPr lang="es-ES" altLang="es-ES" sz="2000" dirty="0" err="1" smtClean="0"/>
              <a:t>String</a:t>
            </a:r>
            <a:r>
              <a:rPr lang="es-ES" altLang="es-ES" sz="2000" dirty="0" smtClean="0"/>
              <a:t> tiene una única propiedad :</a:t>
            </a:r>
          </a:p>
          <a:p>
            <a:pPr>
              <a:buFont typeface="Georgia" pitchFamily="16" charset="0"/>
              <a:buNone/>
            </a:pPr>
            <a:endParaRPr lang="es-ES" altLang="es-ES" sz="2000" dirty="0" smtClean="0"/>
          </a:p>
          <a:p>
            <a:pPr>
              <a:buFont typeface="Georgia" pitchFamily="16" charset="0"/>
              <a:buNone/>
            </a:pPr>
            <a:endParaRPr lang="es-ES" altLang="es-ES" sz="2000" dirty="0" smtClean="0"/>
          </a:p>
          <a:p>
            <a:pPr>
              <a:buFont typeface="Georgia" pitchFamily="16" charset="0"/>
              <a:buNone/>
            </a:pPr>
            <a:endParaRPr lang="es-ES" altLang="es-ES" sz="2000" dirty="0" smtClean="0"/>
          </a:p>
          <a:p>
            <a:pPr>
              <a:buFont typeface="Georgia" pitchFamily="16" charset="0"/>
              <a:buNone/>
            </a:pPr>
            <a:r>
              <a:rPr lang="es-ES" altLang="es-ES" sz="2000" dirty="0" smtClean="0"/>
              <a:t>Los métodos del objeto </a:t>
            </a:r>
            <a:r>
              <a:rPr lang="es-ES" altLang="es-ES" sz="2000" dirty="0" err="1" smtClean="0"/>
              <a:t>String</a:t>
            </a:r>
            <a:r>
              <a:rPr lang="es-ES" altLang="es-ES" sz="2000" dirty="0" smtClean="0"/>
              <a:t> </a:t>
            </a:r>
            <a:r>
              <a:rPr lang="es-ES" altLang="es-ES" sz="2000" b="1" u="sng" dirty="0" smtClean="0"/>
              <a:t>NUNCA</a:t>
            </a:r>
            <a:r>
              <a:rPr lang="es-ES" altLang="es-ES" sz="2000" dirty="0" smtClean="0"/>
              <a:t> modifican el contenido del objeto, esto es, la cadena de caracteres. Su cometido es devolver la cadena resultante de la transformación u operación realizada. Por ejemplo, devuelven los caracteres que hay en una determinada posición, la cadena original convertida completa en minúsculas, la cadena original entre las etiquetas de negrita, etc...</a:t>
            </a:r>
          </a:p>
          <a:p>
            <a:pPr>
              <a:buFont typeface="Georgia" pitchFamily="16" charset="0"/>
              <a:buNone/>
            </a:pPr>
            <a:r>
              <a:rPr lang="es-ES" sz="2000" dirty="0" smtClean="0"/>
              <a:t>En JavaScript tenemos la posibilidad de tratar una cadena como si fuera un </a:t>
            </a:r>
            <a:r>
              <a:rPr lang="es-ES" sz="2000" dirty="0" err="1" smtClean="0"/>
              <a:t>Array</a:t>
            </a:r>
            <a:r>
              <a:rPr lang="es-ES" sz="2000" dirty="0" smtClean="0"/>
              <a:t>, pero OJO! Esta es una característica de JavaScript, pero no de </a:t>
            </a:r>
            <a:r>
              <a:rPr lang="es-ES" sz="2000" dirty="0" err="1" smtClean="0"/>
              <a:t>ECMAScript</a:t>
            </a:r>
            <a:endParaRPr lang="es-ES" altLang="es-ES" sz="2000" dirty="0" smtClean="0"/>
          </a:p>
        </p:txBody>
      </p:sp>
      <p:sp>
        <p:nvSpPr>
          <p:cNvPr id="4" name="3 Marcador de pie de página"/>
          <p:cNvSpPr>
            <a:spLocks noGrp="1"/>
          </p:cNvSpPr>
          <p:nvPr>
            <p:ph type="ftr" sz="quarter" idx="11"/>
          </p:nvPr>
        </p:nvSpPr>
        <p:spPr>
          <a:xfrm>
            <a:off x="1907704" y="6381328"/>
            <a:ext cx="5716488" cy="365125"/>
          </a:xfrm>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471BAC87-8B64-479C-99B8-F8C4AF14DC74}" type="slidenum">
              <a:rPr lang="es-ES" smtClean="0"/>
              <a:pPr>
                <a:defRPr/>
              </a:pPr>
              <a:t>31</a:t>
            </a:fld>
            <a:endParaRPr lang="es-ES"/>
          </a:p>
        </p:txBody>
      </p:sp>
      <p:graphicFrame>
        <p:nvGraphicFramePr>
          <p:cNvPr id="6" name="5 Tabla"/>
          <p:cNvGraphicFramePr>
            <a:graphicFrameLocks noGrp="1"/>
          </p:cNvGraphicFramePr>
          <p:nvPr>
            <p:extLst>
              <p:ext uri="{D42A27DB-BD31-4B8C-83A1-F6EECF244321}">
                <p14:modId xmlns:p14="http://schemas.microsoft.com/office/powerpoint/2010/main" val="341288310"/>
              </p:ext>
            </p:extLst>
          </p:nvPr>
        </p:nvGraphicFramePr>
        <p:xfrm>
          <a:off x="827584" y="3403186"/>
          <a:ext cx="7641728" cy="982556"/>
        </p:xfrm>
        <a:graphic>
          <a:graphicData uri="http://schemas.openxmlformats.org/drawingml/2006/table">
            <a:tbl>
              <a:tblPr firstRow="1" bandRow="1">
                <a:tableStyleId>{5C22544A-7EE6-4342-B048-85BDC9FD1C3A}</a:tableStyleId>
              </a:tblPr>
              <a:tblGrid>
                <a:gridCol w="1926338"/>
                <a:gridCol w="5715390"/>
              </a:tblGrid>
              <a:tr h="371267">
                <a:tc>
                  <a:txBody>
                    <a:bodyPr/>
                    <a:lstStyle/>
                    <a:p>
                      <a:r>
                        <a:rPr lang="es-ES" sz="1700" dirty="0" smtClean="0"/>
                        <a:t>Propiedad</a:t>
                      </a:r>
                      <a:endParaRPr lang="es-ES" sz="1700" dirty="0"/>
                    </a:p>
                  </a:txBody>
                  <a:tcPr marL="87333" marR="87333" marT="43642" marB="43642"/>
                </a:tc>
                <a:tc>
                  <a:txBody>
                    <a:bodyPr/>
                    <a:lstStyle/>
                    <a:p>
                      <a:r>
                        <a:rPr lang="es-ES" sz="1700" dirty="0" smtClean="0"/>
                        <a:t>Valor</a:t>
                      </a:r>
                      <a:endParaRPr lang="es-ES" sz="1700" dirty="0"/>
                    </a:p>
                  </a:txBody>
                  <a:tcPr marL="87333" marR="87333" marT="43642" marB="43642"/>
                </a:tc>
              </a:tr>
              <a:tr h="611289">
                <a:tc>
                  <a:txBody>
                    <a:bodyPr/>
                    <a:lstStyle/>
                    <a:p>
                      <a:r>
                        <a:rPr lang="es-ES" sz="1700" dirty="0" err="1" smtClean="0"/>
                        <a:t>length</a:t>
                      </a:r>
                      <a:endParaRPr lang="es-ES" sz="1700" dirty="0"/>
                    </a:p>
                  </a:txBody>
                  <a:tcPr marL="87333" marR="87333" marT="43642" marB="43642"/>
                </a:tc>
                <a:tc>
                  <a:txBody>
                    <a:bodyPr/>
                    <a:lstStyle/>
                    <a:p>
                      <a:r>
                        <a:rPr lang="es-ES" sz="1700" dirty="0" smtClean="0"/>
                        <a:t>Almacena el total de caracteres que contiene la cadena.</a:t>
                      </a:r>
                      <a:endParaRPr lang="es-ES" sz="1700" dirty="0"/>
                    </a:p>
                  </a:txBody>
                  <a:tcPr marL="87333" marR="87333" marT="43642" marB="43642"/>
                </a:tc>
              </a:tr>
            </a:tbl>
          </a:graphicData>
        </a:graphic>
      </p:graphicFrame>
      <p:sp>
        <p:nvSpPr>
          <p:cNvPr id="20497" name="2 Marcador de contenido"/>
          <p:cNvSpPr txBox="1">
            <a:spLocks/>
          </p:cNvSpPr>
          <p:nvPr/>
        </p:nvSpPr>
        <p:spPr bwMode="auto">
          <a:xfrm>
            <a:off x="2074863" y="2060848"/>
            <a:ext cx="5160962" cy="1008062"/>
          </a:xfrm>
          <a:prstGeom prst="rect">
            <a:avLst/>
          </a:prstGeom>
          <a:solidFill>
            <a:schemeClr val="tx1"/>
          </a:solidFill>
          <a:ln w="9525">
            <a:noFill/>
            <a:miter lim="800000"/>
            <a:headEnd/>
            <a:tailEnd/>
          </a:ln>
        </p:spPr>
        <p:txBody>
          <a:bodyPr/>
          <a:lstStyle/>
          <a:p>
            <a:pPr marL="342900" indent="-342900">
              <a:spcBef>
                <a:spcPct val="20000"/>
              </a:spcBef>
            </a:pPr>
            <a:r>
              <a:rPr lang="fr-FR" altLang="es-ES">
                <a:solidFill>
                  <a:srgbClr val="00FF00"/>
                </a:solidFill>
                <a:latin typeface="Courier New" pitchFamily="49" charset="0"/>
                <a:cs typeface="Courier New" pitchFamily="49" charset="0"/>
              </a:rPr>
              <a:t>//Dos formas de declarar una cadena</a:t>
            </a:r>
          </a:p>
          <a:p>
            <a:pPr marL="342900" indent="-342900">
              <a:spcBef>
                <a:spcPct val="20000"/>
              </a:spcBef>
            </a:pPr>
            <a:r>
              <a:rPr lang="fr-FR" altLang="es-ES">
                <a:solidFill>
                  <a:srgbClr val="00FF00"/>
                </a:solidFill>
                <a:latin typeface="Courier New" pitchFamily="49" charset="0"/>
                <a:cs typeface="Courier New" pitchFamily="49" charset="0"/>
              </a:rPr>
              <a:t>var a='hola';</a:t>
            </a:r>
          </a:p>
          <a:p>
            <a:pPr marL="342900" indent="-342900">
              <a:spcBef>
                <a:spcPct val="20000"/>
              </a:spcBef>
            </a:pPr>
            <a:r>
              <a:rPr lang="fr-FR" altLang="es-ES">
                <a:solidFill>
                  <a:srgbClr val="00FF00"/>
                </a:solidFill>
                <a:latin typeface="Courier New" pitchFamily="49" charset="0"/>
                <a:cs typeface="Courier New" pitchFamily="49" charset="0"/>
              </a:rPr>
              <a:t>var b=new String('hola');</a:t>
            </a:r>
          </a:p>
        </p:txBody>
      </p:sp>
    </p:spTree>
    <p:extLst>
      <p:ext uri="{BB962C8B-B14F-4D97-AF65-F5344CB8AC3E}">
        <p14:creationId xmlns:p14="http://schemas.microsoft.com/office/powerpoint/2010/main" val="861636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a:xfrm>
            <a:off x="468313" y="836613"/>
            <a:ext cx="8229600" cy="792162"/>
          </a:xfrm>
        </p:spPr>
        <p:txBody>
          <a:bodyPr/>
          <a:lstStyle/>
          <a:p>
            <a:r>
              <a:rPr lang="es-ES" altLang="es-ES" sz="3600" smtClean="0"/>
              <a:t>JS IV – String</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D0544802-E56F-4168-A847-E2D48B0D32FB}" type="slidenum">
              <a:rPr lang="es-ES" smtClean="0"/>
              <a:pPr>
                <a:defRPr/>
              </a:pPr>
              <a:t>32</a:t>
            </a:fld>
            <a:endParaRPr lang="es-ES"/>
          </a:p>
        </p:txBody>
      </p:sp>
      <p:graphicFrame>
        <p:nvGraphicFramePr>
          <p:cNvPr id="8" name="7 Tabla"/>
          <p:cNvGraphicFramePr>
            <a:graphicFrameLocks noGrp="1"/>
          </p:cNvGraphicFramePr>
          <p:nvPr/>
        </p:nvGraphicFramePr>
        <p:xfrm>
          <a:off x="323850" y="2541588"/>
          <a:ext cx="8569325" cy="4042944"/>
        </p:xfrm>
        <a:graphic>
          <a:graphicData uri="http://schemas.openxmlformats.org/drawingml/2006/table">
            <a:tbl>
              <a:tblPr firstRow="1" bandRow="1">
                <a:tableStyleId>{5C22544A-7EE6-4342-B048-85BDC9FD1C3A}</a:tableStyleId>
              </a:tblPr>
              <a:tblGrid>
                <a:gridCol w="2376367"/>
                <a:gridCol w="6192958"/>
              </a:tblGrid>
              <a:tr h="567740">
                <a:tc>
                  <a:txBody>
                    <a:bodyPr/>
                    <a:lstStyle/>
                    <a:p>
                      <a:r>
                        <a:rPr lang="es-ES" sz="1800" dirty="0" smtClean="0"/>
                        <a:t>Método</a:t>
                      </a:r>
                      <a:endParaRPr lang="es-ES" sz="1800" dirty="0"/>
                    </a:p>
                  </a:txBody>
                  <a:tcPr marL="91444" marR="91444" marT="45728" marB="45728"/>
                </a:tc>
                <a:tc>
                  <a:txBody>
                    <a:bodyPr/>
                    <a:lstStyle/>
                    <a:p>
                      <a:r>
                        <a:rPr lang="es-ES" sz="1800" dirty="0" smtClean="0"/>
                        <a:t>Funcionalidad</a:t>
                      </a:r>
                      <a:endParaRPr lang="es-ES" sz="1800" dirty="0"/>
                    </a:p>
                  </a:txBody>
                  <a:tcPr marL="91444" marR="91444" marT="45728" marB="45728"/>
                </a:tc>
              </a:tr>
              <a:tr h="640197">
                <a:tc>
                  <a:txBody>
                    <a:bodyPr/>
                    <a:lstStyle/>
                    <a:p>
                      <a:r>
                        <a:rPr lang="es-ES" sz="1800" dirty="0" err="1" smtClean="0"/>
                        <a:t>anchor</a:t>
                      </a:r>
                      <a:r>
                        <a:rPr lang="es-ES" sz="1800" dirty="0" smtClean="0"/>
                        <a:t>(</a:t>
                      </a:r>
                      <a:r>
                        <a:rPr lang="es-ES" sz="1800" dirty="0" err="1" smtClean="0"/>
                        <a:t>el_ancla</a:t>
                      </a:r>
                      <a:r>
                        <a:rPr lang="es-ES" sz="1800" dirty="0" smtClean="0"/>
                        <a:t>)</a:t>
                      </a:r>
                      <a:endParaRPr lang="es-ES" sz="1800" dirty="0"/>
                    </a:p>
                  </a:txBody>
                  <a:tcPr marL="91444" marR="91444" marT="45728" marB="45728"/>
                </a:tc>
                <a:tc>
                  <a:txBody>
                    <a:bodyPr/>
                    <a:lstStyle/>
                    <a:p>
                      <a:r>
                        <a:rPr lang="es-ES" sz="1800" dirty="0" smtClean="0"/>
                        <a:t>Devuelve la cadena de caracteres encerrada entre las etiquetas &lt;a </a:t>
                      </a:r>
                      <a:r>
                        <a:rPr lang="es-ES" sz="1800" dirty="0" err="1" smtClean="0"/>
                        <a:t>name</a:t>
                      </a:r>
                      <a:r>
                        <a:rPr lang="es-ES" sz="1800" dirty="0" smtClean="0"/>
                        <a:t>='</a:t>
                      </a:r>
                      <a:r>
                        <a:rPr lang="es-ES" sz="1800" dirty="0" err="1" smtClean="0"/>
                        <a:t>el_ancla</a:t>
                      </a:r>
                      <a:r>
                        <a:rPr lang="es-ES" sz="1800" dirty="0" smtClean="0"/>
                        <a:t>'&gt;</a:t>
                      </a:r>
                      <a:endParaRPr lang="es-ES" sz="1800" dirty="0"/>
                    </a:p>
                  </a:txBody>
                  <a:tcPr marL="91444" marR="91444" marT="45728" marB="45728"/>
                </a:tc>
              </a:tr>
              <a:tr h="640197">
                <a:tc>
                  <a:txBody>
                    <a:bodyPr/>
                    <a:lstStyle/>
                    <a:p>
                      <a:r>
                        <a:rPr lang="es-ES" sz="1800" dirty="0" err="1" smtClean="0"/>
                        <a:t>blink</a:t>
                      </a:r>
                      <a:r>
                        <a:rPr lang="es-ES" sz="1800" dirty="0" smtClean="0"/>
                        <a:t>()</a:t>
                      </a:r>
                      <a:endParaRPr lang="es-ES" sz="1800" dirty="0"/>
                    </a:p>
                  </a:txBody>
                  <a:tcPr marL="91444" marR="91444" marT="45728" marB="45728"/>
                </a:tc>
                <a:tc>
                  <a:txBody>
                    <a:bodyPr/>
                    <a:lstStyle/>
                    <a:p>
                      <a:r>
                        <a:rPr lang="es-ES" sz="1800" dirty="0" smtClean="0"/>
                        <a:t>Devuelve la cadena encerrada entre las etiquetas de aumento de tamaño de letra (&lt;</a:t>
                      </a:r>
                      <a:r>
                        <a:rPr lang="es-ES" sz="1800" dirty="0" err="1" smtClean="0"/>
                        <a:t>big</a:t>
                      </a:r>
                      <a:r>
                        <a:rPr lang="es-ES" sz="1800" dirty="0" smtClean="0"/>
                        <a:t>&gt;)</a:t>
                      </a:r>
                      <a:endParaRPr lang="es-ES" sz="1800" dirty="0"/>
                    </a:p>
                  </a:txBody>
                  <a:tcPr marL="91444" marR="91444" marT="45728" marB="45728"/>
                </a:tc>
              </a:tr>
              <a:tr h="640197">
                <a:tc>
                  <a:txBody>
                    <a:bodyPr/>
                    <a:lstStyle/>
                    <a:p>
                      <a:r>
                        <a:rPr lang="es-ES" sz="1800" dirty="0" err="1" smtClean="0"/>
                        <a:t>bold</a:t>
                      </a:r>
                      <a:r>
                        <a:rPr lang="es-ES" sz="1800" dirty="0" smtClean="0"/>
                        <a:t>()</a:t>
                      </a:r>
                      <a:endParaRPr lang="es-ES" sz="1800" dirty="0"/>
                    </a:p>
                  </a:txBody>
                  <a:tcPr marL="91444" marR="91444" marT="45728" marB="45728"/>
                </a:tc>
                <a:tc>
                  <a:txBody>
                    <a:bodyPr/>
                    <a:lstStyle/>
                    <a:p>
                      <a:r>
                        <a:rPr lang="es-ES" sz="1800" dirty="0" smtClean="0"/>
                        <a:t>Devuelve la cadena encerrada entre las etiquetas de negrita (&lt;b&gt;)</a:t>
                      </a:r>
                      <a:endParaRPr lang="es-ES" sz="1800" dirty="0"/>
                    </a:p>
                  </a:txBody>
                  <a:tcPr marL="91444" marR="91444" marT="45728" marB="45728"/>
                </a:tc>
              </a:tr>
              <a:tr h="640197">
                <a:tc>
                  <a:txBody>
                    <a:bodyPr/>
                    <a:lstStyle/>
                    <a:p>
                      <a:r>
                        <a:rPr lang="es-ES" sz="1800" dirty="0" err="1" smtClean="0"/>
                        <a:t>fixed</a:t>
                      </a:r>
                      <a:r>
                        <a:rPr lang="es-ES" sz="1800" dirty="0" smtClean="0"/>
                        <a:t>()</a:t>
                      </a:r>
                      <a:endParaRPr lang="es-ES" sz="1800" dirty="0"/>
                    </a:p>
                  </a:txBody>
                  <a:tcPr marL="91444" marR="91444" marT="45728" marB="45728"/>
                </a:tc>
                <a:tc>
                  <a:txBody>
                    <a:bodyPr/>
                    <a:lstStyle/>
                    <a:p>
                      <a:r>
                        <a:rPr lang="es-ES" sz="1800" dirty="0" smtClean="0"/>
                        <a:t>Devuelve la cadena encerrada entre las etiquetas de fuente monoespaciada (&lt;</a:t>
                      </a:r>
                      <a:r>
                        <a:rPr lang="es-ES" sz="1800" dirty="0" err="1" smtClean="0"/>
                        <a:t>tt</a:t>
                      </a:r>
                      <a:r>
                        <a:rPr lang="es-ES" sz="1800" dirty="0" smtClean="0"/>
                        <a:t>&gt;)</a:t>
                      </a:r>
                      <a:endParaRPr lang="es-ES" sz="1800" dirty="0"/>
                    </a:p>
                  </a:txBody>
                  <a:tcPr marL="91444" marR="91444" marT="45728" marB="45728"/>
                </a:tc>
              </a:tr>
              <a:tr h="640197">
                <a:tc>
                  <a:txBody>
                    <a:bodyPr/>
                    <a:lstStyle/>
                    <a:p>
                      <a:r>
                        <a:rPr lang="es-ES" sz="1800" dirty="0" err="1" smtClean="0"/>
                        <a:t>fontcolor</a:t>
                      </a:r>
                      <a:r>
                        <a:rPr lang="es-ES" sz="1800" dirty="0" smtClean="0"/>
                        <a:t>(color)</a:t>
                      </a:r>
                      <a:endParaRPr lang="es-ES" sz="1800" dirty="0"/>
                    </a:p>
                  </a:txBody>
                  <a:tcPr marL="91444" marR="91444" marT="45728" marB="45728"/>
                </a:tc>
                <a:tc>
                  <a:txBody>
                    <a:bodyPr/>
                    <a:lstStyle/>
                    <a:p>
                      <a:r>
                        <a:rPr lang="es-ES" sz="1800" dirty="0" smtClean="0"/>
                        <a:t>Devuelve la cadena encerrada entre las etiquetas &lt;</a:t>
                      </a:r>
                      <a:r>
                        <a:rPr lang="es-ES" sz="1800" dirty="0" err="1" smtClean="0"/>
                        <a:t>font</a:t>
                      </a:r>
                      <a:r>
                        <a:rPr lang="es-ES" sz="1800" dirty="0" smtClean="0"/>
                        <a:t>&gt; con el atributo 'color' igual al color pasado como parámetro</a:t>
                      </a:r>
                      <a:endParaRPr lang="es-ES" sz="1800" dirty="0"/>
                    </a:p>
                  </a:txBody>
                  <a:tcPr marL="91444" marR="91444" marT="45728" marB="45728"/>
                </a:tc>
              </a:tr>
            </a:tbl>
          </a:graphicData>
        </a:graphic>
      </p:graphicFrame>
      <p:sp>
        <p:nvSpPr>
          <p:cNvPr id="21532" name="2 Marcador de contenido"/>
          <p:cNvSpPr>
            <a:spLocks noGrp="1"/>
          </p:cNvSpPr>
          <p:nvPr>
            <p:ph idx="1"/>
          </p:nvPr>
        </p:nvSpPr>
        <p:spPr>
          <a:xfrm>
            <a:off x="468313" y="1557338"/>
            <a:ext cx="8229600" cy="5111750"/>
          </a:xfrm>
        </p:spPr>
        <p:txBody>
          <a:bodyPr/>
          <a:lstStyle/>
          <a:p>
            <a:pPr>
              <a:buFont typeface="Georgia" pitchFamily="16" charset="0"/>
              <a:buNone/>
            </a:pPr>
            <a:r>
              <a:rPr lang="es-ES" altLang="es-ES" sz="2000" dirty="0" err="1" smtClean="0"/>
              <a:t>String</a:t>
            </a:r>
            <a:r>
              <a:rPr lang="es-ES" altLang="es-ES" sz="2000" dirty="0" smtClean="0"/>
              <a:t> tiene una gran cantidad de métodos:</a:t>
            </a:r>
          </a:p>
          <a:p>
            <a:pPr>
              <a:buFont typeface="Georgia" pitchFamily="16" charset="0"/>
              <a:buNone/>
            </a:pPr>
            <a:r>
              <a:rPr lang="es-ES" altLang="es-ES" sz="2000" b="1" dirty="0" smtClean="0"/>
              <a:t>Relacionados con las etiquetas </a:t>
            </a:r>
            <a:r>
              <a:rPr lang="es-ES" altLang="es-ES" sz="2000" b="1" dirty="0" err="1" smtClean="0"/>
              <a:t>html</a:t>
            </a:r>
            <a:endParaRPr lang="es-ES" altLang="es-ES" sz="2000" b="1" dirty="0" smtClean="0"/>
          </a:p>
        </p:txBody>
      </p:sp>
    </p:spTree>
    <p:extLst>
      <p:ext uri="{BB962C8B-B14F-4D97-AF65-F5344CB8AC3E}">
        <p14:creationId xmlns:p14="http://schemas.microsoft.com/office/powerpoint/2010/main" val="412695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a:xfrm>
            <a:off x="468313" y="836613"/>
            <a:ext cx="8229600" cy="792162"/>
          </a:xfrm>
        </p:spPr>
        <p:txBody>
          <a:bodyPr/>
          <a:lstStyle/>
          <a:p>
            <a:r>
              <a:rPr lang="es-ES" altLang="es-ES" sz="3600" smtClean="0"/>
              <a:t>JS IV – String</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7BA2ECD3-96C2-4EB1-BAE2-993C51D87EBB}" type="slidenum">
              <a:rPr lang="es-ES" smtClean="0"/>
              <a:pPr>
                <a:defRPr/>
              </a:pPr>
              <a:t>33</a:t>
            </a:fld>
            <a:endParaRPr lang="es-ES"/>
          </a:p>
        </p:txBody>
      </p:sp>
      <p:graphicFrame>
        <p:nvGraphicFramePr>
          <p:cNvPr id="8" name="7 Tabla"/>
          <p:cNvGraphicFramePr>
            <a:graphicFrameLocks noGrp="1"/>
          </p:cNvGraphicFramePr>
          <p:nvPr/>
        </p:nvGraphicFramePr>
        <p:xfrm>
          <a:off x="323850" y="1412776"/>
          <a:ext cx="8569325" cy="5322564"/>
        </p:xfrm>
        <a:graphic>
          <a:graphicData uri="http://schemas.openxmlformats.org/drawingml/2006/table">
            <a:tbl>
              <a:tblPr firstRow="1" bandRow="1">
                <a:tableStyleId>{5C22544A-7EE6-4342-B048-85BDC9FD1C3A}</a:tableStyleId>
              </a:tblPr>
              <a:tblGrid>
                <a:gridCol w="2376367"/>
                <a:gridCol w="6192958"/>
              </a:tblGrid>
              <a:tr h="567642">
                <a:tc>
                  <a:txBody>
                    <a:bodyPr/>
                    <a:lstStyle/>
                    <a:p>
                      <a:r>
                        <a:rPr lang="es-ES" sz="1800" dirty="0" smtClean="0"/>
                        <a:t>Método</a:t>
                      </a:r>
                      <a:endParaRPr lang="es-ES" sz="1800" dirty="0"/>
                    </a:p>
                  </a:txBody>
                  <a:tcPr marL="91444" marR="91444"/>
                </a:tc>
                <a:tc>
                  <a:txBody>
                    <a:bodyPr/>
                    <a:lstStyle/>
                    <a:p>
                      <a:r>
                        <a:rPr lang="es-ES" sz="1800" dirty="0" smtClean="0"/>
                        <a:t>Funcionalidad</a:t>
                      </a:r>
                      <a:endParaRPr lang="es-ES" sz="1800" dirty="0"/>
                    </a:p>
                  </a:txBody>
                  <a:tcPr marL="91444" marR="91444"/>
                </a:tc>
              </a:tr>
              <a:tr h="640087">
                <a:tc>
                  <a:txBody>
                    <a:bodyPr/>
                    <a:lstStyle/>
                    <a:p>
                      <a:r>
                        <a:rPr lang="es-ES" sz="1800" dirty="0" err="1" smtClean="0"/>
                        <a:t>fontSize</a:t>
                      </a:r>
                      <a:r>
                        <a:rPr lang="es-ES" sz="1800" dirty="0" smtClean="0"/>
                        <a:t>(tamaño)</a:t>
                      </a:r>
                      <a:endParaRPr lang="es-ES" sz="1800" dirty="0"/>
                    </a:p>
                  </a:txBody>
                  <a:tcPr marL="91444" marR="91444"/>
                </a:tc>
                <a:tc>
                  <a:txBody>
                    <a:bodyPr/>
                    <a:lstStyle/>
                    <a:p>
                      <a:r>
                        <a:rPr lang="es-ES" sz="1800" dirty="0" smtClean="0"/>
                        <a:t>Pone la fuente al tamaño indicado. Como si utilizásemos la etiqueta &lt;</a:t>
                      </a:r>
                      <a:r>
                        <a:rPr lang="es-ES" sz="1800" dirty="0" err="1" smtClean="0"/>
                        <a:t>font</a:t>
                      </a:r>
                      <a:r>
                        <a:rPr lang="es-ES" sz="1800" dirty="0" smtClean="0"/>
                        <a:t>&gt; con el atributo </a:t>
                      </a:r>
                      <a:r>
                        <a:rPr lang="es-ES" sz="1800" dirty="0" err="1" smtClean="0"/>
                        <a:t>size</a:t>
                      </a:r>
                      <a:r>
                        <a:rPr lang="es-ES" sz="1800" dirty="0" smtClean="0"/>
                        <a:t>.</a:t>
                      </a:r>
                      <a:endParaRPr lang="es-ES" sz="1800" dirty="0"/>
                    </a:p>
                  </a:txBody>
                  <a:tcPr marL="91444" marR="91444"/>
                </a:tc>
              </a:tr>
              <a:tr h="640087">
                <a:tc>
                  <a:txBody>
                    <a:bodyPr/>
                    <a:lstStyle/>
                    <a:p>
                      <a:r>
                        <a:rPr lang="es-ES" sz="1800" dirty="0" err="1" smtClean="0"/>
                        <a:t>italics</a:t>
                      </a:r>
                      <a:r>
                        <a:rPr lang="es-ES" sz="1800" dirty="0" smtClean="0"/>
                        <a:t>()</a:t>
                      </a:r>
                      <a:endParaRPr lang="es-ES" sz="1800" dirty="0"/>
                    </a:p>
                  </a:txBody>
                  <a:tcPr marL="91444" marR="91444"/>
                </a:tc>
                <a:tc>
                  <a:txBody>
                    <a:bodyPr/>
                    <a:lstStyle/>
                    <a:p>
                      <a:r>
                        <a:rPr lang="es-ES" sz="1800" dirty="0" smtClean="0"/>
                        <a:t>Devuelve la cadena encerrada entre las etiquetas de letra cursiva (&lt;i&gt;)</a:t>
                      </a:r>
                      <a:endParaRPr lang="es-ES" sz="1800" dirty="0"/>
                    </a:p>
                  </a:txBody>
                  <a:tcPr marL="91444" marR="91444"/>
                </a:tc>
              </a:tr>
              <a:tr h="640087">
                <a:tc>
                  <a:txBody>
                    <a:bodyPr/>
                    <a:lstStyle/>
                    <a:p>
                      <a:r>
                        <a:rPr lang="es-ES" sz="1800" dirty="0" smtClean="0"/>
                        <a:t>link(</a:t>
                      </a:r>
                      <a:r>
                        <a:rPr lang="es-ES" sz="1800" dirty="0" err="1" smtClean="0"/>
                        <a:t>el_url</a:t>
                      </a:r>
                      <a:r>
                        <a:rPr lang="es-ES" sz="1800" dirty="0" smtClean="0"/>
                        <a:t>)</a:t>
                      </a:r>
                      <a:endParaRPr lang="es-ES" sz="1800" dirty="0"/>
                    </a:p>
                  </a:txBody>
                  <a:tcPr marL="91444" marR="91444"/>
                </a:tc>
                <a:tc>
                  <a:txBody>
                    <a:bodyPr/>
                    <a:lstStyle/>
                    <a:p>
                      <a:r>
                        <a:rPr lang="es-ES" sz="1800" dirty="0" smtClean="0"/>
                        <a:t>Devuelve la cadena de caracteres encerrada entre las etiquetas &lt;a </a:t>
                      </a:r>
                      <a:r>
                        <a:rPr lang="es-ES" sz="1800" dirty="0" err="1" smtClean="0"/>
                        <a:t>href</a:t>
                      </a:r>
                      <a:r>
                        <a:rPr lang="es-ES" sz="1800" dirty="0" smtClean="0"/>
                        <a:t>='</a:t>
                      </a:r>
                      <a:r>
                        <a:rPr lang="es-ES" sz="1800" dirty="0" err="1" smtClean="0"/>
                        <a:t>el_url</a:t>
                      </a:r>
                      <a:r>
                        <a:rPr lang="es-ES" sz="1800" dirty="0" smtClean="0"/>
                        <a:t>'&gt;</a:t>
                      </a:r>
                      <a:endParaRPr lang="es-ES" sz="1800" dirty="0"/>
                    </a:p>
                  </a:txBody>
                  <a:tcPr marL="91444" marR="91444"/>
                </a:tc>
              </a:tr>
              <a:tr h="640087">
                <a:tc>
                  <a:txBody>
                    <a:bodyPr/>
                    <a:lstStyle/>
                    <a:p>
                      <a:r>
                        <a:rPr lang="es-ES" sz="1800" dirty="0" err="1" smtClean="0"/>
                        <a:t>small</a:t>
                      </a:r>
                      <a:r>
                        <a:rPr lang="es-ES" sz="1800" dirty="0" smtClean="0"/>
                        <a:t>()</a:t>
                      </a:r>
                      <a:endParaRPr lang="es-ES" sz="1800" dirty="0"/>
                    </a:p>
                  </a:txBody>
                  <a:tcPr marL="91444" marR="91444"/>
                </a:tc>
                <a:tc>
                  <a:txBody>
                    <a:bodyPr/>
                    <a:lstStyle/>
                    <a:p>
                      <a:r>
                        <a:rPr lang="es-ES" sz="1800" dirty="0" smtClean="0"/>
                        <a:t>Devuelve la cadena encerrada entre las etiquetas de disminución de tamaño de letra (&lt;</a:t>
                      </a:r>
                      <a:r>
                        <a:rPr lang="es-ES" sz="1800" dirty="0" err="1" smtClean="0"/>
                        <a:t>small</a:t>
                      </a:r>
                      <a:r>
                        <a:rPr lang="es-ES" sz="1800" dirty="0" smtClean="0"/>
                        <a:t>&gt;)</a:t>
                      </a:r>
                      <a:endParaRPr lang="es-ES" sz="1800" dirty="0"/>
                    </a:p>
                  </a:txBody>
                  <a:tcPr marL="91444" marR="91444"/>
                </a:tc>
              </a:tr>
              <a:tr h="640087">
                <a:tc>
                  <a:txBody>
                    <a:bodyPr/>
                    <a:lstStyle/>
                    <a:p>
                      <a:r>
                        <a:rPr lang="es-ES" sz="1800" dirty="0" smtClean="0"/>
                        <a:t>strike()</a:t>
                      </a:r>
                      <a:endParaRPr lang="es-ES" sz="1800" dirty="0"/>
                    </a:p>
                  </a:txBody>
                  <a:tcPr marL="91444" marR="91444"/>
                </a:tc>
                <a:tc>
                  <a:txBody>
                    <a:bodyPr/>
                    <a:lstStyle/>
                    <a:p>
                      <a:r>
                        <a:rPr lang="es-ES" sz="1800" dirty="0" smtClean="0"/>
                        <a:t>Devuelve la cadena encerrada entre las etiquetas &lt;strike&gt;, con la que se consigue que el texto aparezca tachado</a:t>
                      </a:r>
                      <a:endParaRPr lang="es-ES" sz="1800" dirty="0"/>
                    </a:p>
                  </a:txBody>
                  <a:tcPr marL="91444" marR="91444"/>
                </a:tc>
              </a:tr>
              <a:tr h="640087">
                <a:tc>
                  <a:txBody>
                    <a:bodyPr/>
                    <a:lstStyle/>
                    <a:p>
                      <a:r>
                        <a:rPr lang="es-ES" sz="1800" dirty="0" smtClean="0"/>
                        <a:t>sub()</a:t>
                      </a:r>
                      <a:endParaRPr lang="es-ES" sz="1800" dirty="0"/>
                    </a:p>
                  </a:txBody>
                  <a:tcPr marL="91444" marR="91444"/>
                </a:tc>
                <a:tc>
                  <a:txBody>
                    <a:bodyPr/>
                    <a:lstStyle/>
                    <a:p>
                      <a:r>
                        <a:rPr lang="es-ES" sz="1800" dirty="0" smtClean="0"/>
                        <a:t>Devuelve la cadena encerrada entre las etiquetas de letra subíndice (&lt;sub&gt;)</a:t>
                      </a:r>
                      <a:endParaRPr lang="es-ES" sz="1800" dirty="0"/>
                    </a:p>
                  </a:txBody>
                  <a:tcPr marL="91444" marR="91444"/>
                </a:tc>
              </a:tr>
              <a:tr h="640087">
                <a:tc>
                  <a:txBody>
                    <a:bodyPr/>
                    <a:lstStyle/>
                    <a:p>
                      <a:r>
                        <a:rPr lang="es-ES" sz="1800" dirty="0" err="1" smtClean="0"/>
                        <a:t>sup</a:t>
                      </a:r>
                      <a:r>
                        <a:rPr lang="es-ES" sz="1800" dirty="0" smtClean="0"/>
                        <a:t>()</a:t>
                      </a:r>
                      <a:endParaRPr lang="es-ES" sz="1800" dirty="0"/>
                    </a:p>
                  </a:txBody>
                  <a:tcPr marL="91444" marR="91444"/>
                </a:tc>
                <a:tc>
                  <a:txBody>
                    <a:bodyPr/>
                    <a:lstStyle/>
                    <a:p>
                      <a:r>
                        <a:rPr lang="es-ES" sz="1800" dirty="0" smtClean="0"/>
                        <a:t>Devuelve la cadena encerrada entre las etiquetas de letra superíndice (&lt;</a:t>
                      </a:r>
                      <a:r>
                        <a:rPr lang="es-ES" sz="1800" dirty="0" err="1" smtClean="0"/>
                        <a:t>sup</a:t>
                      </a:r>
                      <a:r>
                        <a:rPr lang="es-ES" sz="1800" dirty="0" smtClean="0"/>
                        <a:t>&gt;)</a:t>
                      </a:r>
                      <a:endParaRPr lang="es-ES" sz="1800" dirty="0"/>
                    </a:p>
                  </a:txBody>
                  <a:tcPr marL="91444" marR="91444"/>
                </a:tc>
              </a:tr>
            </a:tbl>
          </a:graphicData>
        </a:graphic>
      </p:graphicFrame>
    </p:spTree>
    <p:extLst>
      <p:ext uri="{BB962C8B-B14F-4D97-AF65-F5344CB8AC3E}">
        <p14:creationId xmlns:p14="http://schemas.microsoft.com/office/powerpoint/2010/main" val="1247869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a:xfrm>
            <a:off x="1022920" y="620688"/>
            <a:ext cx="8229600" cy="792162"/>
          </a:xfrm>
        </p:spPr>
        <p:txBody>
          <a:bodyPr/>
          <a:lstStyle/>
          <a:p>
            <a:r>
              <a:rPr lang="es-ES" altLang="es-ES" sz="3600" dirty="0" smtClean="0"/>
              <a:t>JS IV – </a:t>
            </a:r>
            <a:r>
              <a:rPr lang="es-ES" altLang="es-ES" sz="3600" dirty="0" err="1" smtClean="0"/>
              <a:t>String</a:t>
            </a:r>
            <a:endParaRPr lang="es-ES" alt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1E6B72F9-0F4F-4A61-A5DE-1D48206E5F32}" type="slidenum">
              <a:rPr lang="es-ES" smtClean="0"/>
              <a:pPr>
                <a:defRPr/>
              </a:pPr>
              <a:t>34</a:t>
            </a:fld>
            <a:endParaRPr lang="es-ES"/>
          </a:p>
        </p:txBody>
      </p:sp>
      <p:graphicFrame>
        <p:nvGraphicFramePr>
          <p:cNvPr id="8" name="7 Tabla"/>
          <p:cNvGraphicFramePr>
            <a:graphicFrameLocks noGrp="1"/>
          </p:cNvGraphicFramePr>
          <p:nvPr/>
        </p:nvGraphicFramePr>
        <p:xfrm>
          <a:off x="323850" y="1556792"/>
          <a:ext cx="8569325" cy="5139571"/>
        </p:xfrm>
        <a:graphic>
          <a:graphicData uri="http://schemas.openxmlformats.org/drawingml/2006/table">
            <a:tbl>
              <a:tblPr firstRow="1" bandRow="1">
                <a:tableStyleId>{5C22544A-7EE6-4342-B048-85BDC9FD1C3A}</a:tableStyleId>
              </a:tblPr>
              <a:tblGrid>
                <a:gridCol w="2376367"/>
                <a:gridCol w="6192958"/>
              </a:tblGrid>
              <a:tr h="567601">
                <a:tc>
                  <a:txBody>
                    <a:bodyPr/>
                    <a:lstStyle/>
                    <a:p>
                      <a:r>
                        <a:rPr lang="es-ES" sz="1800" dirty="0" smtClean="0"/>
                        <a:t>Método</a:t>
                      </a:r>
                      <a:endParaRPr lang="es-ES" sz="1800" dirty="0"/>
                    </a:p>
                  </a:txBody>
                  <a:tcPr marL="91444" marR="91444" marT="45717" marB="45717"/>
                </a:tc>
                <a:tc>
                  <a:txBody>
                    <a:bodyPr/>
                    <a:lstStyle/>
                    <a:p>
                      <a:r>
                        <a:rPr lang="es-ES" sz="1800" dirty="0" smtClean="0"/>
                        <a:t>Funcionalidad</a:t>
                      </a:r>
                      <a:endParaRPr lang="es-ES" sz="1800" dirty="0"/>
                    </a:p>
                  </a:txBody>
                  <a:tcPr marL="91444" marR="91444" marT="45717" marB="45717"/>
                </a:tc>
              </a:tr>
              <a:tr h="640041">
                <a:tc>
                  <a:txBody>
                    <a:bodyPr/>
                    <a:lstStyle/>
                    <a:p>
                      <a:r>
                        <a:rPr lang="es-ES" sz="1800" dirty="0" err="1" smtClean="0"/>
                        <a:t>charAt</a:t>
                      </a:r>
                      <a:r>
                        <a:rPr lang="es-ES" sz="1800" dirty="0" smtClean="0"/>
                        <a:t>(</a:t>
                      </a:r>
                      <a:r>
                        <a:rPr lang="es-ES" sz="1800" dirty="0" err="1" smtClean="0"/>
                        <a:t>indice</a:t>
                      </a:r>
                      <a:r>
                        <a:rPr lang="es-ES" sz="1800" dirty="0" smtClean="0"/>
                        <a:t>)</a:t>
                      </a:r>
                      <a:endParaRPr lang="es-ES" sz="1800" dirty="0"/>
                    </a:p>
                  </a:txBody>
                  <a:tcPr marL="91444" marR="91444" marT="45717" marB="45717"/>
                </a:tc>
                <a:tc>
                  <a:txBody>
                    <a:bodyPr/>
                    <a:lstStyle/>
                    <a:p>
                      <a:r>
                        <a:rPr lang="es-ES" sz="1800" dirty="0" smtClean="0"/>
                        <a:t>Devuelve el carácter que hay en la posición indicada por ‘índice'. Las posiciones de un </a:t>
                      </a:r>
                      <a:r>
                        <a:rPr lang="es-ES" sz="1800" dirty="0" err="1" smtClean="0"/>
                        <a:t>string</a:t>
                      </a:r>
                      <a:r>
                        <a:rPr lang="es-ES" sz="1800" dirty="0" smtClean="0"/>
                        <a:t> empiezan en 0</a:t>
                      </a:r>
                      <a:endParaRPr lang="es-ES" sz="1800" dirty="0"/>
                    </a:p>
                  </a:txBody>
                  <a:tcPr marL="91444" marR="91444" marT="45717" marB="45717"/>
                </a:tc>
              </a:tr>
              <a:tr h="640041">
                <a:tc>
                  <a:txBody>
                    <a:bodyPr/>
                    <a:lstStyle/>
                    <a:p>
                      <a:r>
                        <a:rPr lang="es-ES" sz="1800" dirty="0" err="1" smtClean="0"/>
                        <a:t>charCodeAt</a:t>
                      </a:r>
                      <a:r>
                        <a:rPr lang="es-ES" sz="1800" dirty="0" smtClean="0"/>
                        <a:t>(</a:t>
                      </a:r>
                      <a:r>
                        <a:rPr lang="es-ES" sz="1800" dirty="0" err="1" smtClean="0"/>
                        <a:t>indice</a:t>
                      </a:r>
                      <a:r>
                        <a:rPr lang="es-ES" sz="1800" dirty="0" smtClean="0"/>
                        <a:t>)</a:t>
                      </a:r>
                      <a:endParaRPr lang="es-ES" sz="1800" dirty="0"/>
                    </a:p>
                  </a:txBody>
                  <a:tcPr marL="91444" marR="91444" marT="45717" marB="45717"/>
                </a:tc>
                <a:tc>
                  <a:txBody>
                    <a:bodyPr/>
                    <a:lstStyle/>
                    <a:p>
                      <a:r>
                        <a:rPr lang="es-ES" sz="1800" dirty="0" smtClean="0"/>
                        <a:t>Devuelve la posición que ocupa el carácter indicado en ‘índice' en la tabla de codificación ISO-Latin-1</a:t>
                      </a:r>
                      <a:endParaRPr lang="es-ES" sz="1800" dirty="0"/>
                    </a:p>
                  </a:txBody>
                  <a:tcPr marL="91444" marR="91444" marT="45717" marB="45717"/>
                </a:tc>
              </a:tr>
              <a:tr h="640041">
                <a:tc>
                  <a:txBody>
                    <a:bodyPr/>
                    <a:lstStyle/>
                    <a:p>
                      <a:r>
                        <a:rPr lang="es-ES" sz="1800" dirty="0" err="1" smtClean="0"/>
                        <a:t>concat</a:t>
                      </a:r>
                      <a:r>
                        <a:rPr lang="es-ES" sz="1800" dirty="0" smtClean="0"/>
                        <a:t>(cadena)</a:t>
                      </a:r>
                      <a:endParaRPr lang="es-ES" sz="1800" dirty="0"/>
                    </a:p>
                  </a:txBody>
                  <a:tcPr marL="91444" marR="91444" marT="45717" marB="45717"/>
                </a:tc>
                <a:tc>
                  <a:txBody>
                    <a:bodyPr/>
                    <a:lstStyle/>
                    <a:p>
                      <a:r>
                        <a:rPr lang="es-ES" sz="1800" dirty="0" smtClean="0"/>
                        <a:t>Devuelve la concatenación de la cadena almacenada en la variable más las que están como parámetro en el método</a:t>
                      </a:r>
                      <a:endParaRPr lang="es-ES" sz="1800" dirty="0"/>
                    </a:p>
                  </a:txBody>
                  <a:tcPr marL="91444" marR="91444" marT="45717" marB="45717"/>
                </a:tc>
              </a:tr>
              <a:tr h="1188647">
                <a:tc>
                  <a:txBody>
                    <a:bodyPr/>
                    <a:lstStyle/>
                    <a:p>
                      <a:r>
                        <a:rPr lang="es-ES" sz="1800" dirty="0" err="1" smtClean="0"/>
                        <a:t>indexOf</a:t>
                      </a:r>
                      <a:r>
                        <a:rPr lang="es-ES" sz="1800" dirty="0" smtClean="0"/>
                        <a:t>(</a:t>
                      </a:r>
                      <a:r>
                        <a:rPr lang="es-ES" sz="1800" dirty="0" err="1" smtClean="0"/>
                        <a:t>patron</a:t>
                      </a:r>
                      <a:r>
                        <a:rPr lang="es-ES" sz="1800" dirty="0" smtClean="0"/>
                        <a:t>, desde)</a:t>
                      </a:r>
                      <a:endParaRPr lang="es-ES" sz="1800" dirty="0"/>
                    </a:p>
                  </a:txBody>
                  <a:tcPr marL="91444" marR="91444" marT="45717" marB="45717"/>
                </a:tc>
                <a:tc>
                  <a:txBody>
                    <a:bodyPr/>
                    <a:lstStyle/>
                    <a:p>
                      <a:r>
                        <a:rPr lang="es-ES" sz="1800" dirty="0" smtClean="0"/>
                        <a:t>Devuelve la posición en la que aparece por primera vez el parámetro 'patrón'. Si no se encuentra devuelve -1. El segundo parámetro es opcional, si se usa sirve para indicar a partir de qué posición empieza la búsqueda.</a:t>
                      </a:r>
                      <a:endParaRPr lang="es-ES" sz="1800" dirty="0"/>
                    </a:p>
                  </a:txBody>
                  <a:tcPr marL="91444" marR="91444" marT="45717" marB="45717"/>
                </a:tc>
              </a:tr>
              <a:tr h="640041">
                <a:tc>
                  <a:txBody>
                    <a:bodyPr/>
                    <a:lstStyle/>
                    <a:p>
                      <a:r>
                        <a:rPr lang="es-ES" sz="1800" dirty="0" err="1" smtClean="0"/>
                        <a:t>lastIndexOf</a:t>
                      </a:r>
                      <a:r>
                        <a:rPr lang="es-ES" sz="1800" dirty="0" smtClean="0"/>
                        <a:t>(</a:t>
                      </a:r>
                      <a:r>
                        <a:rPr lang="es-ES" sz="1800" dirty="0" err="1" smtClean="0"/>
                        <a:t>caracter,desde</a:t>
                      </a:r>
                      <a:r>
                        <a:rPr lang="es-ES" sz="1800" dirty="0" smtClean="0"/>
                        <a:t>)</a:t>
                      </a:r>
                      <a:endParaRPr lang="es-ES" sz="1800" dirty="0"/>
                    </a:p>
                  </a:txBody>
                  <a:tcPr marL="91444" marR="91444" marT="45717" marB="45717"/>
                </a:tc>
                <a:tc>
                  <a:txBody>
                    <a:bodyPr/>
                    <a:lstStyle/>
                    <a:p>
                      <a:r>
                        <a:rPr lang="es-ES" sz="1800" dirty="0" smtClean="0"/>
                        <a:t>Igual al método </a:t>
                      </a:r>
                      <a:r>
                        <a:rPr lang="es-ES" sz="1800" dirty="0" err="1" smtClean="0"/>
                        <a:t>indexOf</a:t>
                      </a:r>
                      <a:r>
                        <a:rPr lang="es-ES" sz="1800" dirty="0" smtClean="0"/>
                        <a:t>() pero en este caso la búsqueda empieza desde el final</a:t>
                      </a:r>
                      <a:endParaRPr lang="es-ES" sz="1800" dirty="0"/>
                    </a:p>
                  </a:txBody>
                  <a:tcPr marL="91444" marR="91444" marT="45717" marB="45717"/>
                </a:tc>
              </a:tr>
            </a:tbl>
          </a:graphicData>
        </a:graphic>
      </p:graphicFrame>
      <p:sp>
        <p:nvSpPr>
          <p:cNvPr id="23580" name="2 Marcador de contenido"/>
          <p:cNvSpPr>
            <a:spLocks noGrp="1"/>
          </p:cNvSpPr>
          <p:nvPr>
            <p:ph idx="1"/>
          </p:nvPr>
        </p:nvSpPr>
        <p:spPr>
          <a:xfrm>
            <a:off x="590872" y="1196752"/>
            <a:ext cx="8229600" cy="792162"/>
          </a:xfrm>
        </p:spPr>
        <p:txBody>
          <a:bodyPr/>
          <a:lstStyle/>
          <a:p>
            <a:pPr>
              <a:buFont typeface="Georgia" pitchFamily="16" charset="0"/>
              <a:buNone/>
            </a:pPr>
            <a:r>
              <a:rPr lang="es-ES" altLang="es-ES" sz="2000" b="1" dirty="0" smtClean="0"/>
              <a:t>Relacionados con el tratamiento de cadenas:</a:t>
            </a:r>
          </a:p>
        </p:txBody>
      </p:sp>
    </p:spTree>
    <p:extLst>
      <p:ext uri="{BB962C8B-B14F-4D97-AF65-F5344CB8AC3E}">
        <p14:creationId xmlns:p14="http://schemas.microsoft.com/office/powerpoint/2010/main" val="17041140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a:xfrm>
            <a:off x="1310952" y="404664"/>
            <a:ext cx="8229600" cy="792162"/>
          </a:xfrm>
        </p:spPr>
        <p:txBody>
          <a:bodyPr/>
          <a:lstStyle/>
          <a:p>
            <a:r>
              <a:rPr lang="es-ES" altLang="es-ES" sz="3600" smtClean="0"/>
              <a:t>JS IV – String</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5244A957-D4FA-471A-97EF-E25DC0976D67}" type="slidenum">
              <a:rPr lang="es-ES" smtClean="0"/>
              <a:pPr>
                <a:defRPr/>
              </a:pPr>
              <a:t>35</a:t>
            </a:fld>
            <a:endParaRPr lang="es-ES"/>
          </a:p>
        </p:txBody>
      </p:sp>
      <p:graphicFrame>
        <p:nvGraphicFramePr>
          <p:cNvPr id="8" name="7 Tabla"/>
          <p:cNvGraphicFramePr>
            <a:graphicFrameLocks noGrp="1"/>
          </p:cNvGraphicFramePr>
          <p:nvPr/>
        </p:nvGraphicFramePr>
        <p:xfrm>
          <a:off x="323850" y="1060609"/>
          <a:ext cx="8569325" cy="5680759"/>
        </p:xfrm>
        <a:graphic>
          <a:graphicData uri="http://schemas.openxmlformats.org/drawingml/2006/table">
            <a:tbl>
              <a:tblPr firstRow="1" bandRow="1">
                <a:tableStyleId>{5C22544A-7EE6-4342-B048-85BDC9FD1C3A}</a:tableStyleId>
              </a:tblPr>
              <a:tblGrid>
                <a:gridCol w="2376367"/>
                <a:gridCol w="6192958"/>
              </a:tblGrid>
              <a:tr h="567716">
                <a:tc>
                  <a:txBody>
                    <a:bodyPr/>
                    <a:lstStyle/>
                    <a:p>
                      <a:r>
                        <a:rPr lang="es-ES" sz="1800" dirty="0" smtClean="0"/>
                        <a:t>Método</a:t>
                      </a:r>
                      <a:endParaRPr lang="es-ES" sz="1800" dirty="0"/>
                    </a:p>
                  </a:txBody>
                  <a:tcPr marL="91444" marR="91444" marT="45726" marB="45726"/>
                </a:tc>
                <a:tc>
                  <a:txBody>
                    <a:bodyPr/>
                    <a:lstStyle/>
                    <a:p>
                      <a:r>
                        <a:rPr lang="es-ES" sz="1800" dirty="0" smtClean="0"/>
                        <a:t>Funcionalidad</a:t>
                      </a:r>
                      <a:endParaRPr lang="es-ES" sz="1800" dirty="0"/>
                    </a:p>
                  </a:txBody>
                  <a:tcPr marL="91444" marR="91444" marT="45726" marB="45726"/>
                </a:tc>
              </a:tr>
              <a:tr h="1463245">
                <a:tc>
                  <a:txBody>
                    <a:bodyPr/>
                    <a:lstStyle/>
                    <a:p>
                      <a:r>
                        <a:rPr lang="es-ES" sz="1800" dirty="0" err="1" smtClean="0"/>
                        <a:t>replace</a:t>
                      </a:r>
                      <a:r>
                        <a:rPr lang="es-ES" sz="1800" dirty="0" smtClean="0"/>
                        <a:t>(</a:t>
                      </a:r>
                      <a:r>
                        <a:rPr lang="es-ES" sz="1800" dirty="0" err="1" smtClean="0"/>
                        <a:t>patron</a:t>
                      </a:r>
                      <a:r>
                        <a:rPr lang="es-ES" sz="1800" dirty="0" smtClean="0"/>
                        <a:t>,</a:t>
                      </a:r>
                    </a:p>
                    <a:p>
                      <a:r>
                        <a:rPr lang="es-ES" sz="1800" dirty="0" smtClean="0"/>
                        <a:t>        </a:t>
                      </a:r>
                      <a:r>
                        <a:rPr lang="es-ES" sz="1800" dirty="0" err="1" smtClean="0"/>
                        <a:t>nuevoStr</a:t>
                      </a:r>
                      <a:endParaRPr lang="es-ES" sz="1800" dirty="0"/>
                    </a:p>
                  </a:txBody>
                  <a:tcPr marL="91444" marR="91444" marT="45726" marB="45726"/>
                </a:tc>
                <a:tc>
                  <a:txBody>
                    <a:bodyPr/>
                    <a:lstStyle/>
                    <a:p>
                      <a:r>
                        <a:rPr lang="es-ES" sz="1800" dirty="0" smtClean="0"/>
                        <a:t>Devuelve la cadena resultante de sustituir la cadena 'patrón' por '</a:t>
                      </a:r>
                      <a:r>
                        <a:rPr lang="es-ES" sz="1800" dirty="0" err="1" smtClean="0"/>
                        <a:t>nuevoStr</a:t>
                      </a:r>
                      <a:r>
                        <a:rPr lang="es-ES" sz="1800" dirty="0" smtClean="0"/>
                        <a:t>'. Acepta expresiones Regulares. El patrón suele ir entre los caracteres '/' y se pueden poner comandos como 'i': ignora mayúsculas y minúsculas, 'g': sustituye todas las ocurrencias de patrón, etc.</a:t>
                      </a:r>
                      <a:endParaRPr lang="es-ES" sz="1800" dirty="0"/>
                    </a:p>
                  </a:txBody>
                  <a:tcPr marL="91444" marR="91444" marT="45726" marB="45726"/>
                </a:tc>
              </a:tr>
              <a:tr h="640170">
                <a:tc>
                  <a:txBody>
                    <a:bodyPr/>
                    <a:lstStyle/>
                    <a:p>
                      <a:r>
                        <a:rPr lang="es-ES" sz="1800" dirty="0" err="1" smtClean="0"/>
                        <a:t>slice</a:t>
                      </a:r>
                      <a:r>
                        <a:rPr lang="es-ES" sz="1800" dirty="0" smtClean="0"/>
                        <a:t>(</a:t>
                      </a:r>
                      <a:r>
                        <a:rPr lang="es-ES" sz="1800" dirty="0" err="1" smtClean="0"/>
                        <a:t>ini</a:t>
                      </a:r>
                      <a:r>
                        <a:rPr lang="es-ES" sz="1800" dirty="0" smtClean="0"/>
                        <a:t>, fin)</a:t>
                      </a:r>
                      <a:endParaRPr lang="es-ES" sz="1800" dirty="0"/>
                    </a:p>
                  </a:txBody>
                  <a:tcPr marL="91444" marR="91444" marT="45726" marB="45726"/>
                </a:tc>
                <a:tc>
                  <a:txBody>
                    <a:bodyPr/>
                    <a:lstStyle/>
                    <a:p>
                      <a:r>
                        <a:rPr lang="es-ES" sz="1800" dirty="0" smtClean="0"/>
                        <a:t>Devuelve la </a:t>
                      </a:r>
                      <a:r>
                        <a:rPr lang="es-ES" sz="1800" dirty="0" err="1" smtClean="0"/>
                        <a:t>subcadena</a:t>
                      </a:r>
                      <a:r>
                        <a:rPr lang="es-ES" sz="1800" dirty="0" smtClean="0"/>
                        <a:t> que hay entre las posiciones </a:t>
                      </a:r>
                      <a:r>
                        <a:rPr lang="es-ES" sz="1800" dirty="0" err="1" smtClean="0"/>
                        <a:t>ini</a:t>
                      </a:r>
                      <a:r>
                        <a:rPr lang="es-ES" sz="1800" dirty="0" smtClean="0"/>
                        <a:t> y fin-1</a:t>
                      </a:r>
                      <a:endParaRPr lang="es-ES" sz="1800" dirty="0"/>
                    </a:p>
                  </a:txBody>
                  <a:tcPr marL="91444" marR="91444" marT="45726" marB="45726"/>
                </a:tc>
              </a:tr>
              <a:tr h="640170">
                <a:tc>
                  <a:txBody>
                    <a:bodyPr/>
                    <a:lstStyle/>
                    <a:p>
                      <a:r>
                        <a:rPr lang="es-ES" sz="1800" dirty="0" err="1" smtClean="0"/>
                        <a:t>split</a:t>
                      </a:r>
                      <a:r>
                        <a:rPr lang="es-ES" sz="1800" dirty="0" smtClean="0"/>
                        <a:t>(separador)</a:t>
                      </a:r>
                      <a:endParaRPr lang="es-ES" sz="1800" dirty="0"/>
                    </a:p>
                  </a:txBody>
                  <a:tcPr marL="91444" marR="91444" marT="45726" marB="45726"/>
                </a:tc>
                <a:tc>
                  <a:txBody>
                    <a:bodyPr/>
                    <a:lstStyle/>
                    <a:p>
                      <a:r>
                        <a:rPr lang="es-ES" sz="1800" dirty="0" smtClean="0"/>
                        <a:t>Devuelve un </a:t>
                      </a:r>
                      <a:r>
                        <a:rPr lang="es-ES" sz="1800" dirty="0" err="1" smtClean="0"/>
                        <a:t>array</a:t>
                      </a:r>
                      <a:r>
                        <a:rPr lang="es-ES" sz="1800" dirty="0" smtClean="0"/>
                        <a:t> de </a:t>
                      </a:r>
                      <a:r>
                        <a:rPr lang="es-ES" sz="1800" dirty="0" err="1" smtClean="0"/>
                        <a:t>subcadenas</a:t>
                      </a:r>
                      <a:r>
                        <a:rPr lang="es-ES" sz="1800" dirty="0" smtClean="0"/>
                        <a:t>. El parámetro 'separador' se utiliza como carácter delimitador de </a:t>
                      </a:r>
                      <a:r>
                        <a:rPr lang="es-ES" sz="1800" dirty="0" err="1" smtClean="0"/>
                        <a:t>subcadenas</a:t>
                      </a:r>
                      <a:r>
                        <a:rPr lang="es-ES" sz="1800" dirty="0" smtClean="0"/>
                        <a:t>.</a:t>
                      </a:r>
                      <a:endParaRPr lang="es-ES" sz="1800" dirty="0"/>
                    </a:p>
                  </a:txBody>
                  <a:tcPr marL="91444" marR="91444" marT="45726" marB="45726"/>
                </a:tc>
              </a:tr>
              <a:tr h="640170">
                <a:tc>
                  <a:txBody>
                    <a:bodyPr/>
                    <a:lstStyle/>
                    <a:p>
                      <a:r>
                        <a:rPr lang="es-ES" sz="1800" dirty="0" err="1" smtClean="0"/>
                        <a:t>substr</a:t>
                      </a:r>
                      <a:r>
                        <a:rPr lang="es-ES" sz="1800" dirty="0" smtClean="0"/>
                        <a:t>(</a:t>
                      </a:r>
                      <a:r>
                        <a:rPr lang="es-ES" sz="1800" dirty="0" err="1" smtClean="0"/>
                        <a:t>ini</a:t>
                      </a:r>
                      <a:r>
                        <a:rPr lang="es-ES" sz="1800" dirty="0" smtClean="0"/>
                        <a:t>, cuantos)</a:t>
                      </a:r>
                      <a:endParaRPr lang="es-ES" sz="1800" dirty="0"/>
                    </a:p>
                  </a:txBody>
                  <a:tcPr marL="91444" marR="91444" marT="45726" marB="45726"/>
                </a:tc>
                <a:tc>
                  <a:txBody>
                    <a:bodyPr/>
                    <a:lstStyle/>
                    <a:p>
                      <a:r>
                        <a:rPr lang="es-ES" sz="1800" dirty="0" smtClean="0"/>
                        <a:t>Devuelve una </a:t>
                      </a:r>
                      <a:r>
                        <a:rPr lang="es-ES" sz="1800" dirty="0" err="1" smtClean="0"/>
                        <a:t>subcadena</a:t>
                      </a:r>
                      <a:r>
                        <a:rPr lang="es-ES" sz="1800" dirty="0" smtClean="0"/>
                        <a:t> de 'cuantos' caracteres (a partir del carácter que está en la posición '</a:t>
                      </a:r>
                      <a:r>
                        <a:rPr lang="es-ES" sz="1800" dirty="0" err="1" smtClean="0"/>
                        <a:t>ini</a:t>
                      </a:r>
                      <a:r>
                        <a:rPr lang="es-ES" sz="1800" dirty="0" smtClean="0"/>
                        <a:t>')</a:t>
                      </a:r>
                      <a:endParaRPr lang="es-ES" sz="1800" dirty="0"/>
                    </a:p>
                  </a:txBody>
                  <a:tcPr marL="91444" marR="91444" marT="45726" marB="45726"/>
                </a:tc>
              </a:tr>
              <a:tr h="640170">
                <a:tc>
                  <a:txBody>
                    <a:bodyPr/>
                    <a:lstStyle/>
                    <a:p>
                      <a:r>
                        <a:rPr lang="es-ES" sz="1800" dirty="0" err="1" smtClean="0"/>
                        <a:t>substring</a:t>
                      </a:r>
                      <a:r>
                        <a:rPr lang="es-ES" sz="1800" dirty="0" smtClean="0"/>
                        <a:t>(</a:t>
                      </a:r>
                      <a:r>
                        <a:rPr lang="es-ES" sz="1800" dirty="0" err="1" smtClean="0"/>
                        <a:t>ini,fin</a:t>
                      </a:r>
                      <a:r>
                        <a:rPr lang="es-ES" sz="1800" dirty="0" smtClean="0"/>
                        <a:t>)</a:t>
                      </a:r>
                      <a:endParaRPr lang="es-ES" sz="1800" dirty="0"/>
                    </a:p>
                  </a:txBody>
                  <a:tcPr marL="91444" marR="91444" marT="45726" marB="45726"/>
                </a:tc>
                <a:tc>
                  <a:txBody>
                    <a:bodyPr/>
                    <a:lstStyle/>
                    <a:p>
                      <a:r>
                        <a:rPr lang="es-ES" sz="1800" dirty="0" smtClean="0"/>
                        <a:t>Devuelve la </a:t>
                      </a:r>
                      <a:r>
                        <a:rPr lang="es-ES" sz="1800" dirty="0" err="1" smtClean="0"/>
                        <a:t>subcadena</a:t>
                      </a:r>
                      <a:r>
                        <a:rPr lang="es-ES" sz="1800" dirty="0" smtClean="0"/>
                        <a:t> que está entre las posiciones </a:t>
                      </a:r>
                      <a:r>
                        <a:rPr lang="es-ES" sz="1800" dirty="0" err="1" smtClean="0"/>
                        <a:t>ini</a:t>
                      </a:r>
                      <a:r>
                        <a:rPr lang="es-ES" sz="1800" dirty="0" smtClean="0"/>
                        <a:t> y fin-1</a:t>
                      </a:r>
                      <a:endParaRPr lang="es-ES" sz="1800" dirty="0"/>
                    </a:p>
                  </a:txBody>
                  <a:tcPr marL="91444" marR="91444" marT="45726" marB="45726"/>
                </a:tc>
              </a:tr>
              <a:tr h="540749">
                <a:tc>
                  <a:txBody>
                    <a:bodyPr/>
                    <a:lstStyle/>
                    <a:p>
                      <a:r>
                        <a:rPr lang="es-ES" sz="1800" dirty="0" err="1" smtClean="0"/>
                        <a:t>toLowerCase</a:t>
                      </a:r>
                      <a:r>
                        <a:rPr lang="es-ES" sz="1800" dirty="0" smtClean="0"/>
                        <a:t>()</a:t>
                      </a:r>
                      <a:endParaRPr lang="es-ES" sz="1800" dirty="0"/>
                    </a:p>
                  </a:txBody>
                  <a:tcPr marL="91444" marR="91444" marT="45726" marB="45726"/>
                </a:tc>
                <a:tc>
                  <a:txBody>
                    <a:bodyPr/>
                    <a:lstStyle/>
                    <a:p>
                      <a:r>
                        <a:rPr lang="es-ES" sz="1800" dirty="0" smtClean="0"/>
                        <a:t>Devuelve los caracteres de la cadena en minúsculas.</a:t>
                      </a:r>
                      <a:endParaRPr lang="es-ES" sz="1800" dirty="0"/>
                    </a:p>
                  </a:txBody>
                  <a:tcPr marL="91444" marR="91444" marT="45726" marB="45726"/>
                </a:tc>
              </a:tr>
            </a:tbl>
          </a:graphicData>
        </a:graphic>
      </p:graphicFrame>
    </p:spTree>
    <p:extLst>
      <p:ext uri="{BB962C8B-B14F-4D97-AF65-F5344CB8AC3E}">
        <p14:creationId xmlns:p14="http://schemas.microsoft.com/office/powerpoint/2010/main" val="23519338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a:xfrm>
            <a:off x="1310952" y="548680"/>
            <a:ext cx="8229600" cy="792162"/>
          </a:xfrm>
        </p:spPr>
        <p:txBody>
          <a:bodyPr/>
          <a:lstStyle/>
          <a:p>
            <a:r>
              <a:rPr lang="es-ES" altLang="es-ES" sz="3600" dirty="0" smtClean="0"/>
              <a:t>JS IV – </a:t>
            </a:r>
            <a:r>
              <a:rPr lang="es-ES" altLang="es-ES" sz="3600" dirty="0" err="1" smtClean="0"/>
              <a:t>String</a:t>
            </a:r>
            <a:endParaRPr lang="es-ES" alt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E575C9B0-A3EA-44AD-85F5-597E2B2FA8F7}" type="slidenum">
              <a:rPr lang="es-ES" smtClean="0"/>
              <a:pPr>
                <a:defRPr/>
              </a:pPr>
              <a:t>36</a:t>
            </a:fld>
            <a:endParaRPr lang="es-ES"/>
          </a:p>
        </p:txBody>
      </p:sp>
      <p:graphicFrame>
        <p:nvGraphicFramePr>
          <p:cNvPr id="8" name="7 Tabla"/>
          <p:cNvGraphicFramePr>
            <a:graphicFrameLocks noGrp="1"/>
          </p:cNvGraphicFramePr>
          <p:nvPr/>
        </p:nvGraphicFramePr>
        <p:xfrm>
          <a:off x="323850" y="1530350"/>
          <a:ext cx="8569325" cy="3036447"/>
        </p:xfrm>
        <a:graphic>
          <a:graphicData uri="http://schemas.openxmlformats.org/drawingml/2006/table">
            <a:tbl>
              <a:tblPr firstRow="1" bandRow="1">
                <a:tableStyleId>{5C22544A-7EE6-4342-B048-85BDC9FD1C3A}</a:tableStyleId>
              </a:tblPr>
              <a:tblGrid>
                <a:gridCol w="2376367"/>
                <a:gridCol w="6192958"/>
              </a:tblGrid>
              <a:tr h="567591">
                <a:tc>
                  <a:txBody>
                    <a:bodyPr/>
                    <a:lstStyle/>
                    <a:p>
                      <a:r>
                        <a:rPr lang="es-ES" sz="1800" dirty="0" smtClean="0"/>
                        <a:t>Método</a:t>
                      </a:r>
                      <a:endParaRPr lang="es-ES" sz="1800" dirty="0"/>
                    </a:p>
                  </a:txBody>
                  <a:tcPr marL="91444" marR="91444" marT="45716" marB="45716"/>
                </a:tc>
                <a:tc>
                  <a:txBody>
                    <a:bodyPr/>
                    <a:lstStyle/>
                    <a:p>
                      <a:r>
                        <a:rPr lang="es-ES" sz="1800" dirty="0" smtClean="0"/>
                        <a:t>Funcionalidad</a:t>
                      </a:r>
                      <a:endParaRPr lang="es-ES" sz="1800" dirty="0"/>
                    </a:p>
                  </a:txBody>
                  <a:tcPr marL="91444" marR="91444" marT="45716" marB="45716"/>
                </a:tc>
              </a:tr>
              <a:tr h="640029">
                <a:tc>
                  <a:txBody>
                    <a:bodyPr/>
                    <a:lstStyle/>
                    <a:p>
                      <a:r>
                        <a:rPr lang="es-ES" sz="1800" dirty="0" err="1" smtClean="0"/>
                        <a:t>toString</a:t>
                      </a:r>
                      <a:r>
                        <a:rPr lang="es-ES" sz="1800" dirty="0" smtClean="0"/>
                        <a:t>()</a:t>
                      </a:r>
                      <a:endParaRPr lang="es-ES" sz="1800" dirty="0"/>
                    </a:p>
                  </a:txBody>
                  <a:tcPr marL="91444" marR="91444" marT="45716" marB="45716"/>
                </a:tc>
                <a:tc>
                  <a:txBody>
                    <a:bodyPr/>
                    <a:lstStyle/>
                    <a:p>
                      <a:r>
                        <a:rPr lang="es-ES" sz="1800" dirty="0" smtClean="0"/>
                        <a:t>Este método lo tienen todos los objetos y se usa para convertirlos en cadenas.</a:t>
                      </a:r>
                      <a:endParaRPr lang="es-ES" sz="1800" dirty="0"/>
                    </a:p>
                  </a:txBody>
                  <a:tcPr marL="91444" marR="91444" marT="45716" marB="45716"/>
                </a:tc>
              </a:tr>
              <a:tr h="540630">
                <a:tc>
                  <a:txBody>
                    <a:bodyPr/>
                    <a:lstStyle/>
                    <a:p>
                      <a:r>
                        <a:rPr lang="es-ES" sz="1800" dirty="0" err="1" smtClean="0"/>
                        <a:t>toUpperCase</a:t>
                      </a:r>
                      <a:r>
                        <a:rPr lang="es-ES" sz="1800" dirty="0" smtClean="0"/>
                        <a:t>()</a:t>
                      </a:r>
                      <a:endParaRPr lang="es-ES" sz="1800" dirty="0"/>
                    </a:p>
                  </a:txBody>
                  <a:tcPr marL="91444" marR="91444" marT="45716" marB="45716"/>
                </a:tc>
                <a:tc>
                  <a:txBody>
                    <a:bodyPr/>
                    <a:lstStyle/>
                    <a:p>
                      <a:r>
                        <a:rPr lang="es-ES" sz="1800" dirty="0" smtClean="0"/>
                        <a:t>Devuelve los caracteres de la cadena en mayúsculas.</a:t>
                      </a:r>
                      <a:endParaRPr lang="es-ES" sz="1800" dirty="0"/>
                    </a:p>
                  </a:txBody>
                  <a:tcPr marL="91444" marR="91444" marT="45716" marB="45716"/>
                </a:tc>
              </a:tr>
              <a:tr h="1188625">
                <a:tc>
                  <a:txBody>
                    <a:bodyPr/>
                    <a:lstStyle/>
                    <a:p>
                      <a:r>
                        <a:rPr lang="es-ES" sz="1800" dirty="0" err="1" smtClean="0"/>
                        <a:t>String.fromCharCode</a:t>
                      </a:r>
                      <a:r>
                        <a:rPr lang="es-ES" sz="1800" dirty="0" smtClean="0"/>
                        <a:t>()</a:t>
                      </a:r>
                      <a:endParaRPr lang="es-ES" sz="1800" dirty="0"/>
                    </a:p>
                  </a:txBody>
                  <a:tcPr marL="91444" marR="91444" marT="45716" marB="45716"/>
                </a:tc>
                <a:tc>
                  <a:txBody>
                    <a:bodyPr/>
                    <a:lstStyle/>
                    <a:p>
                      <a:r>
                        <a:rPr lang="es-ES" sz="1800" dirty="0" smtClean="0"/>
                        <a:t>Este es un método estático de </a:t>
                      </a:r>
                      <a:r>
                        <a:rPr lang="es-ES" sz="1800" dirty="0" err="1" smtClean="0"/>
                        <a:t>String</a:t>
                      </a:r>
                      <a:r>
                        <a:rPr lang="es-ES" sz="1800" dirty="0" smtClean="0"/>
                        <a:t> pues no actúa sobre ninguna cadena. Devuelve la cadena de caracteres que se corresponden se corresponden con el carácter que ocupan en la tabla ISO-Latin-1</a:t>
                      </a:r>
                      <a:endParaRPr lang="es-ES" sz="1800" dirty="0"/>
                    </a:p>
                  </a:txBody>
                  <a:tcPr marL="91444" marR="91444" marT="45716" marB="45716"/>
                </a:tc>
              </a:tr>
            </a:tbl>
          </a:graphicData>
        </a:graphic>
      </p:graphicFrame>
    </p:spTree>
    <p:extLst>
      <p:ext uri="{BB962C8B-B14F-4D97-AF65-F5344CB8AC3E}">
        <p14:creationId xmlns:p14="http://schemas.microsoft.com/office/powerpoint/2010/main" val="6274468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468313" y="908050"/>
            <a:ext cx="8229600" cy="792163"/>
          </a:xfrm>
        </p:spPr>
        <p:txBody>
          <a:bodyPr/>
          <a:lstStyle/>
          <a:p>
            <a:r>
              <a:rPr lang="es-ES" altLang="es-ES" sz="3600" dirty="0" smtClean="0"/>
              <a:t>JS IV – </a:t>
            </a:r>
            <a:r>
              <a:rPr lang="es-ES" altLang="es-ES" sz="3600" dirty="0" err="1" smtClean="0"/>
              <a:t>RegExp</a:t>
            </a:r>
            <a:endParaRPr lang="es-ES" alt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3CBDB11A-ECD6-40E5-B9AC-4125EA0BB73B}" type="slidenum">
              <a:rPr lang="es-ES" smtClean="0"/>
              <a:pPr>
                <a:defRPr/>
              </a:pPr>
              <a:t>37</a:t>
            </a:fld>
            <a:endParaRPr lang="es-ES"/>
          </a:p>
        </p:txBody>
      </p:sp>
      <p:graphicFrame>
        <p:nvGraphicFramePr>
          <p:cNvPr id="6" name="5 Tabla"/>
          <p:cNvGraphicFramePr>
            <a:graphicFrameLocks noGrp="1"/>
          </p:cNvGraphicFramePr>
          <p:nvPr>
            <p:extLst/>
          </p:nvPr>
        </p:nvGraphicFramePr>
        <p:xfrm>
          <a:off x="571500" y="1556791"/>
          <a:ext cx="8248972" cy="1914334"/>
        </p:xfrm>
        <a:graphic>
          <a:graphicData uri="http://schemas.openxmlformats.org/drawingml/2006/table">
            <a:tbl>
              <a:tblPr firstRow="1" bandRow="1">
                <a:tableStyleId>{5C22544A-7EE6-4342-B048-85BDC9FD1C3A}</a:tableStyleId>
              </a:tblPr>
              <a:tblGrid>
                <a:gridCol w="2079413"/>
                <a:gridCol w="6169559"/>
              </a:tblGrid>
              <a:tr h="595478">
                <a:tc>
                  <a:txBody>
                    <a:bodyPr/>
                    <a:lstStyle/>
                    <a:p>
                      <a:r>
                        <a:rPr lang="es-ES" sz="1800" dirty="0" smtClean="0"/>
                        <a:t>Propiedad</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556651">
                <a:tc>
                  <a:txBody>
                    <a:bodyPr/>
                    <a:lstStyle/>
                    <a:p>
                      <a:r>
                        <a:rPr lang="es-ES" sz="1800" dirty="0" err="1" smtClean="0"/>
                        <a:t>RegExp.lenght</a:t>
                      </a:r>
                      <a:endParaRPr lang="es-ES" sz="1800" dirty="0"/>
                    </a:p>
                  </a:txBody>
                  <a:tcPr marL="91439" marR="91439" marT="45728" marB="45728"/>
                </a:tc>
                <a:tc>
                  <a:txBody>
                    <a:bodyPr/>
                    <a:lstStyle/>
                    <a:p>
                      <a:r>
                        <a:rPr lang="es-ES" sz="1800" dirty="0" smtClean="0"/>
                        <a:t>Siempre devuelve 2.</a:t>
                      </a:r>
                      <a:endParaRPr lang="es-ES" sz="1800" dirty="0"/>
                    </a:p>
                  </a:txBody>
                  <a:tcPr marL="91439" marR="91439" marT="45728" marB="45728"/>
                </a:tc>
              </a:tr>
              <a:tr h="762205">
                <a:tc>
                  <a:txBody>
                    <a:bodyPr/>
                    <a:lstStyle/>
                    <a:p>
                      <a:r>
                        <a:rPr lang="es-ES" sz="1800" dirty="0" err="1" smtClean="0"/>
                        <a:t>RegExp.lastIndex</a:t>
                      </a:r>
                      <a:endParaRPr lang="es-ES" sz="1800" dirty="0"/>
                    </a:p>
                  </a:txBody>
                  <a:tcPr marL="91439" marR="91439" marT="45728" marB="45728"/>
                </a:tc>
                <a:tc>
                  <a:txBody>
                    <a:bodyPr/>
                    <a:lstStyle/>
                    <a:p>
                      <a:r>
                        <a:rPr lang="es-ES" sz="1800" dirty="0" smtClean="0"/>
                        <a:t>Posición donde comienza la cadena que concuerda con la expresión</a:t>
                      </a:r>
                      <a:r>
                        <a:rPr lang="es-ES" sz="1800" baseline="0" dirty="0" smtClean="0"/>
                        <a:t> regular.</a:t>
                      </a:r>
                      <a:endParaRPr lang="es-ES" sz="1800" dirty="0"/>
                    </a:p>
                  </a:txBody>
                  <a:tcPr marL="91439" marR="91439" marT="45728" marB="45728"/>
                </a:tc>
              </a:tr>
            </a:tbl>
          </a:graphicData>
        </a:graphic>
      </p:graphicFrame>
      <p:graphicFrame>
        <p:nvGraphicFramePr>
          <p:cNvPr id="7" name="6 Tabla"/>
          <p:cNvGraphicFramePr>
            <a:graphicFrameLocks noGrp="1"/>
          </p:cNvGraphicFramePr>
          <p:nvPr>
            <p:extLst/>
          </p:nvPr>
        </p:nvGraphicFramePr>
        <p:xfrm>
          <a:off x="574706" y="3573016"/>
          <a:ext cx="8245766" cy="1761488"/>
        </p:xfrm>
        <a:graphic>
          <a:graphicData uri="http://schemas.openxmlformats.org/drawingml/2006/table">
            <a:tbl>
              <a:tblPr firstRow="1" bandRow="1">
                <a:tableStyleId>{5C22544A-7EE6-4342-B048-85BDC9FD1C3A}</a:tableStyleId>
              </a:tblPr>
              <a:tblGrid>
                <a:gridCol w="3053078"/>
                <a:gridCol w="5192688"/>
              </a:tblGrid>
              <a:tr h="481296">
                <a:tc>
                  <a:txBody>
                    <a:bodyPr/>
                    <a:lstStyle/>
                    <a:p>
                      <a:r>
                        <a:rPr lang="es-ES" sz="1800" dirty="0" err="1" smtClean="0"/>
                        <a:t>Metodos</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333512">
                <a:tc>
                  <a:txBody>
                    <a:bodyPr/>
                    <a:lstStyle/>
                    <a:p>
                      <a:r>
                        <a:rPr lang="es-ES" sz="1800" dirty="0" err="1" smtClean="0"/>
                        <a:t>RegExp.exec</a:t>
                      </a:r>
                      <a:r>
                        <a:rPr lang="es-ES" sz="1800" dirty="0" smtClean="0"/>
                        <a:t>()</a:t>
                      </a:r>
                      <a:endParaRPr lang="es-ES" sz="1800" dirty="0"/>
                    </a:p>
                  </a:txBody>
                  <a:tcPr marL="91439" marR="91439" marT="45728" marB="45728"/>
                </a:tc>
                <a:tc>
                  <a:txBody>
                    <a:bodyPr/>
                    <a:lstStyle/>
                    <a:p>
                      <a:r>
                        <a:rPr lang="es-ES" sz="1800" dirty="0" smtClean="0"/>
                        <a:t>Busca una concordancia en la cadena que se le pasa como parámetro.</a:t>
                      </a:r>
                      <a:endParaRPr lang="es-ES" sz="1800" dirty="0"/>
                    </a:p>
                  </a:txBody>
                  <a:tcPr marL="91439" marR="91439" marT="45728" marB="45728"/>
                </a:tc>
              </a:tr>
              <a:tr h="5764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RegExp.toString</a:t>
                      </a:r>
                      <a:r>
                        <a:rPr lang="es-ES" sz="1800" dirty="0" smtClean="0"/>
                        <a:t>()</a:t>
                      </a:r>
                    </a:p>
                  </a:txBody>
                  <a:tcPr marL="91439" marR="91439" marT="45728" marB="45728"/>
                </a:tc>
                <a:tc>
                  <a:txBody>
                    <a:bodyPr/>
                    <a:lstStyle/>
                    <a:p>
                      <a:r>
                        <a:rPr lang="es-ES" sz="1800" dirty="0" smtClean="0"/>
                        <a:t>Devuelve una cadena que representa la expresión</a:t>
                      </a:r>
                      <a:r>
                        <a:rPr lang="es-ES" sz="1800" baseline="0" dirty="0" smtClean="0"/>
                        <a:t> regular.</a:t>
                      </a:r>
                      <a:endParaRPr lang="es-ES" sz="1800" dirty="0"/>
                    </a:p>
                  </a:txBody>
                  <a:tcPr marL="91439" marR="91439" marT="45728" marB="45728"/>
                </a:tc>
              </a:tr>
            </a:tbl>
          </a:graphicData>
        </a:graphic>
      </p:graphicFrame>
    </p:spTree>
    <p:extLst>
      <p:ext uri="{BB962C8B-B14F-4D97-AF65-F5344CB8AC3E}">
        <p14:creationId xmlns:p14="http://schemas.microsoft.com/office/powerpoint/2010/main" val="26148752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468313" y="908050"/>
            <a:ext cx="8229600" cy="792163"/>
          </a:xfrm>
        </p:spPr>
        <p:txBody>
          <a:bodyPr/>
          <a:lstStyle/>
          <a:p>
            <a:r>
              <a:rPr lang="es-ES" altLang="es-ES" sz="3600" dirty="0" smtClean="0"/>
              <a:t>JS IV – </a:t>
            </a:r>
            <a:r>
              <a:rPr lang="es-ES" altLang="es-ES" sz="3600" dirty="0" err="1" smtClean="0"/>
              <a:t>Array</a:t>
            </a:r>
            <a:endParaRPr lang="es-ES" alt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3CBDB11A-ECD6-40E5-B9AC-4125EA0BB73B}" type="slidenum">
              <a:rPr lang="es-ES" smtClean="0"/>
              <a:pPr>
                <a:defRPr/>
              </a:pPr>
              <a:t>38</a:t>
            </a:fld>
            <a:endParaRPr lang="es-ES"/>
          </a:p>
        </p:txBody>
      </p:sp>
      <p:graphicFrame>
        <p:nvGraphicFramePr>
          <p:cNvPr id="6" name="5 Tabla"/>
          <p:cNvGraphicFramePr>
            <a:graphicFrameLocks noGrp="1"/>
          </p:cNvGraphicFramePr>
          <p:nvPr>
            <p:extLst/>
          </p:nvPr>
        </p:nvGraphicFramePr>
        <p:xfrm>
          <a:off x="571500" y="1556791"/>
          <a:ext cx="8248972" cy="1152129"/>
        </p:xfrm>
        <a:graphic>
          <a:graphicData uri="http://schemas.openxmlformats.org/drawingml/2006/table">
            <a:tbl>
              <a:tblPr firstRow="1" bandRow="1">
                <a:tableStyleId>{5C22544A-7EE6-4342-B048-85BDC9FD1C3A}</a:tableStyleId>
              </a:tblPr>
              <a:tblGrid>
                <a:gridCol w="2079413"/>
                <a:gridCol w="6169559"/>
              </a:tblGrid>
              <a:tr h="595478">
                <a:tc>
                  <a:txBody>
                    <a:bodyPr/>
                    <a:lstStyle/>
                    <a:p>
                      <a:r>
                        <a:rPr lang="es-ES" sz="1800" dirty="0" smtClean="0"/>
                        <a:t>Propiedad</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556651">
                <a:tc>
                  <a:txBody>
                    <a:bodyPr/>
                    <a:lstStyle/>
                    <a:p>
                      <a:r>
                        <a:rPr lang="es-ES" sz="1800" dirty="0" err="1" smtClean="0"/>
                        <a:t>Array.length</a:t>
                      </a:r>
                      <a:endParaRPr lang="es-ES" sz="1800" dirty="0"/>
                    </a:p>
                  </a:txBody>
                  <a:tcPr marL="91439" marR="91439" marT="45728" marB="45728"/>
                </a:tc>
                <a:tc>
                  <a:txBody>
                    <a:bodyPr/>
                    <a:lstStyle/>
                    <a:p>
                      <a:r>
                        <a:rPr lang="es-ES" sz="1800" dirty="0" smtClean="0"/>
                        <a:t>Devuelve el número de elementos del </a:t>
                      </a:r>
                      <a:r>
                        <a:rPr lang="es-ES" sz="1800" dirty="0" err="1" smtClean="0"/>
                        <a:t>array</a:t>
                      </a:r>
                      <a:r>
                        <a:rPr lang="es-ES" sz="1800" dirty="0" smtClean="0"/>
                        <a:t>.</a:t>
                      </a:r>
                      <a:endParaRPr lang="es-ES" sz="1800" dirty="0"/>
                    </a:p>
                  </a:txBody>
                  <a:tcPr marL="91439" marR="91439" marT="45728" marB="45728"/>
                </a:tc>
              </a:tr>
            </a:tbl>
          </a:graphicData>
        </a:graphic>
      </p:graphicFrame>
      <p:graphicFrame>
        <p:nvGraphicFramePr>
          <p:cNvPr id="7" name="6 Tabla"/>
          <p:cNvGraphicFramePr>
            <a:graphicFrameLocks noGrp="1"/>
          </p:cNvGraphicFramePr>
          <p:nvPr>
            <p:extLst/>
          </p:nvPr>
        </p:nvGraphicFramePr>
        <p:xfrm>
          <a:off x="574706" y="2780928"/>
          <a:ext cx="8245766" cy="3041680"/>
        </p:xfrm>
        <a:graphic>
          <a:graphicData uri="http://schemas.openxmlformats.org/drawingml/2006/table">
            <a:tbl>
              <a:tblPr firstRow="1" bandRow="1">
                <a:tableStyleId>{5C22544A-7EE6-4342-B048-85BDC9FD1C3A}</a:tableStyleId>
              </a:tblPr>
              <a:tblGrid>
                <a:gridCol w="3053078"/>
                <a:gridCol w="5192688"/>
              </a:tblGrid>
              <a:tr h="481296">
                <a:tc>
                  <a:txBody>
                    <a:bodyPr/>
                    <a:lstStyle/>
                    <a:p>
                      <a:r>
                        <a:rPr lang="es-ES" sz="1800" dirty="0" err="1" smtClean="0"/>
                        <a:t>Metodos</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333512">
                <a:tc>
                  <a:txBody>
                    <a:bodyPr/>
                    <a:lstStyle/>
                    <a:p>
                      <a:r>
                        <a:rPr lang="es-ES" sz="1800" dirty="0" err="1" smtClean="0"/>
                        <a:t>Array.isArray</a:t>
                      </a:r>
                      <a:r>
                        <a:rPr lang="es-ES" sz="1800" dirty="0" smtClean="0"/>
                        <a:t>()</a:t>
                      </a:r>
                      <a:endParaRPr lang="es-ES" sz="1800" dirty="0"/>
                    </a:p>
                  </a:txBody>
                  <a:tcPr marL="91439" marR="91439" marT="45728" marB="45728"/>
                </a:tc>
                <a:tc>
                  <a:txBody>
                    <a:bodyPr/>
                    <a:lstStyle/>
                    <a:p>
                      <a:r>
                        <a:rPr lang="es-ES" sz="1800" dirty="0" smtClean="0"/>
                        <a:t>Devuelve true si la variables es un </a:t>
                      </a:r>
                      <a:r>
                        <a:rPr lang="es-ES" sz="1800" dirty="0" err="1" smtClean="0"/>
                        <a:t>array</a:t>
                      </a:r>
                      <a:r>
                        <a:rPr lang="es-ES" sz="1800" dirty="0" smtClean="0"/>
                        <a:t>.</a:t>
                      </a:r>
                      <a:endParaRPr lang="es-ES" sz="1800" dirty="0"/>
                    </a:p>
                  </a:txBody>
                  <a:tcPr marL="91439" marR="91439" marT="45728" marB="45728"/>
                </a:tc>
              </a:tr>
              <a:tr h="5764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Array.pop</a:t>
                      </a:r>
                      <a:r>
                        <a:rPr lang="es-ES" sz="1800" dirty="0" smtClean="0"/>
                        <a:t>()</a:t>
                      </a:r>
                    </a:p>
                  </a:txBody>
                  <a:tcPr marL="91439" marR="91439" marT="45728" marB="45728"/>
                </a:tc>
                <a:tc>
                  <a:txBody>
                    <a:bodyPr/>
                    <a:lstStyle/>
                    <a:p>
                      <a:r>
                        <a:rPr lang="es-ES" sz="1800" dirty="0" smtClean="0"/>
                        <a:t>Elimina el último elemento del </a:t>
                      </a:r>
                      <a:r>
                        <a:rPr lang="es-ES" sz="1800" dirty="0" err="1" smtClean="0"/>
                        <a:t>array</a:t>
                      </a:r>
                      <a:r>
                        <a:rPr lang="es-ES" sz="1800" dirty="0" smtClean="0"/>
                        <a:t> y devuelve el elemento.</a:t>
                      </a:r>
                      <a:endParaRPr lang="es-ES" sz="1800" dirty="0"/>
                    </a:p>
                  </a:txBody>
                  <a:tcPr marL="91439" marR="91439" marT="45728" marB="45728"/>
                </a:tc>
              </a:tr>
              <a:tr h="5764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Array.push</a:t>
                      </a:r>
                      <a:r>
                        <a:rPr lang="es-ES" sz="1800" dirty="0" smtClean="0"/>
                        <a:t>()</a:t>
                      </a:r>
                    </a:p>
                  </a:txBody>
                  <a:tcPr marL="91439" marR="91439" marT="45728" marB="45728"/>
                </a:tc>
                <a:tc>
                  <a:txBody>
                    <a:bodyPr/>
                    <a:lstStyle/>
                    <a:p>
                      <a:r>
                        <a:rPr lang="es-ES" sz="1800" dirty="0" smtClean="0"/>
                        <a:t>Añade un</a:t>
                      </a:r>
                      <a:r>
                        <a:rPr lang="es-ES" sz="1800" baseline="0" dirty="0" smtClean="0"/>
                        <a:t> elemento al final del </a:t>
                      </a:r>
                      <a:r>
                        <a:rPr lang="es-ES" sz="1800" baseline="0" dirty="0" err="1" smtClean="0"/>
                        <a:t>array</a:t>
                      </a:r>
                      <a:r>
                        <a:rPr lang="es-ES" sz="1800" baseline="0" dirty="0" smtClean="0"/>
                        <a:t>. Devuelve la nueva longitud del </a:t>
                      </a:r>
                      <a:r>
                        <a:rPr lang="es-ES" sz="1800" baseline="0" dirty="0" err="1" smtClean="0"/>
                        <a:t>array</a:t>
                      </a:r>
                      <a:r>
                        <a:rPr lang="es-ES" sz="1800" baseline="0" dirty="0" smtClean="0"/>
                        <a:t>.</a:t>
                      </a:r>
                      <a:endParaRPr lang="es-ES" sz="1800" dirty="0"/>
                    </a:p>
                  </a:txBody>
                  <a:tcPr marL="91439" marR="91439" marT="45728" marB="45728"/>
                </a:tc>
              </a:tr>
              <a:tr h="5764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Array.reverse</a:t>
                      </a:r>
                      <a:r>
                        <a:rPr lang="es-ES" sz="1800" dirty="0" smtClean="0"/>
                        <a:t>()</a:t>
                      </a:r>
                    </a:p>
                  </a:txBody>
                  <a:tcPr marL="91439" marR="91439" marT="45728" marB="45728"/>
                </a:tc>
                <a:tc>
                  <a:txBody>
                    <a:bodyPr/>
                    <a:lstStyle/>
                    <a:p>
                      <a:r>
                        <a:rPr lang="es-ES" sz="1800" dirty="0" smtClean="0"/>
                        <a:t>Cambia el orden de los elementos del </a:t>
                      </a:r>
                      <a:r>
                        <a:rPr lang="es-ES" sz="1800" dirty="0" err="1" smtClean="0"/>
                        <a:t>array</a:t>
                      </a:r>
                      <a:r>
                        <a:rPr lang="es-ES" sz="1800" dirty="0" smtClean="0"/>
                        <a:t>.</a:t>
                      </a:r>
                      <a:r>
                        <a:rPr lang="es-ES" sz="1800" baseline="0" dirty="0" smtClean="0"/>
                        <a:t> El primero pasa a ser el último y el último el primero.</a:t>
                      </a:r>
                      <a:endParaRPr lang="es-ES" sz="1800" dirty="0"/>
                    </a:p>
                  </a:txBody>
                  <a:tcPr marL="91439" marR="91439" marT="45728" marB="45728"/>
                </a:tc>
              </a:tr>
            </a:tbl>
          </a:graphicData>
        </a:graphic>
      </p:graphicFrame>
    </p:spTree>
    <p:extLst>
      <p:ext uri="{BB962C8B-B14F-4D97-AF65-F5344CB8AC3E}">
        <p14:creationId xmlns:p14="http://schemas.microsoft.com/office/powerpoint/2010/main" val="9794946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a:xfrm>
            <a:off x="1310952" y="548680"/>
            <a:ext cx="8229600" cy="792162"/>
          </a:xfrm>
        </p:spPr>
        <p:txBody>
          <a:bodyPr/>
          <a:lstStyle/>
          <a:p>
            <a:r>
              <a:rPr lang="es-ES" altLang="es-ES" sz="3600" dirty="0" smtClean="0"/>
              <a:t>JS IV – </a:t>
            </a:r>
            <a:r>
              <a:rPr lang="es-ES" altLang="es-ES" sz="3600" dirty="0" err="1" smtClean="0"/>
              <a:t>Array</a:t>
            </a:r>
            <a:endParaRPr lang="es-ES" altLang="es-ES" sz="3600" dirty="0" smtClean="0"/>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E575C9B0-A3EA-44AD-85F5-597E2B2FA8F7}" type="slidenum">
              <a:rPr lang="es-ES" smtClean="0"/>
              <a:pPr>
                <a:defRPr/>
              </a:pPr>
              <a:t>39</a:t>
            </a:fld>
            <a:endParaRPr lang="es-ES"/>
          </a:p>
        </p:txBody>
      </p:sp>
      <p:graphicFrame>
        <p:nvGraphicFramePr>
          <p:cNvPr id="8" name="7 Tabla"/>
          <p:cNvGraphicFramePr>
            <a:graphicFrameLocks noGrp="1"/>
          </p:cNvGraphicFramePr>
          <p:nvPr>
            <p:extLst/>
          </p:nvPr>
        </p:nvGraphicFramePr>
        <p:xfrm>
          <a:off x="323850" y="1530350"/>
          <a:ext cx="8569325" cy="4762970"/>
        </p:xfrm>
        <a:graphic>
          <a:graphicData uri="http://schemas.openxmlformats.org/drawingml/2006/table">
            <a:tbl>
              <a:tblPr firstRow="1" bandRow="1">
                <a:tableStyleId>{5C22544A-7EE6-4342-B048-85BDC9FD1C3A}</a:tableStyleId>
              </a:tblPr>
              <a:tblGrid>
                <a:gridCol w="2376367"/>
                <a:gridCol w="6192958"/>
              </a:tblGrid>
              <a:tr h="567591">
                <a:tc>
                  <a:txBody>
                    <a:bodyPr/>
                    <a:lstStyle/>
                    <a:p>
                      <a:r>
                        <a:rPr lang="es-ES" sz="1800" dirty="0" smtClean="0"/>
                        <a:t>Método</a:t>
                      </a:r>
                      <a:endParaRPr lang="es-ES" sz="1800" dirty="0"/>
                    </a:p>
                  </a:txBody>
                  <a:tcPr marL="91444" marR="91444" marT="45716" marB="45716"/>
                </a:tc>
                <a:tc>
                  <a:txBody>
                    <a:bodyPr/>
                    <a:lstStyle/>
                    <a:p>
                      <a:r>
                        <a:rPr lang="es-ES" sz="1800" dirty="0" smtClean="0"/>
                        <a:t>Funcionalidad</a:t>
                      </a:r>
                      <a:endParaRPr lang="es-ES" sz="1800" dirty="0"/>
                    </a:p>
                  </a:txBody>
                  <a:tcPr marL="91444" marR="91444" marT="45716" marB="45716"/>
                </a:tc>
              </a:tr>
              <a:tr h="640029">
                <a:tc>
                  <a:txBody>
                    <a:bodyPr/>
                    <a:lstStyle/>
                    <a:p>
                      <a:r>
                        <a:rPr lang="es-ES" sz="1800" dirty="0" err="1" smtClean="0"/>
                        <a:t>Array.shift</a:t>
                      </a:r>
                      <a:r>
                        <a:rPr lang="es-ES" sz="1800" dirty="0" smtClean="0"/>
                        <a:t>()</a:t>
                      </a:r>
                      <a:endParaRPr lang="es-ES" sz="1800" dirty="0"/>
                    </a:p>
                  </a:txBody>
                  <a:tcPr marL="91444" marR="91444" marT="45716" marB="45716"/>
                </a:tc>
                <a:tc>
                  <a:txBody>
                    <a:bodyPr/>
                    <a:lstStyle/>
                    <a:p>
                      <a:r>
                        <a:rPr lang="es-ES" sz="1800" dirty="0" smtClean="0"/>
                        <a:t>Elimina el primer elemento del </a:t>
                      </a:r>
                      <a:r>
                        <a:rPr lang="es-ES" sz="1800" dirty="0" err="1" smtClean="0"/>
                        <a:t>Array</a:t>
                      </a:r>
                      <a:r>
                        <a:rPr lang="es-ES" sz="1800" baseline="0" dirty="0" smtClean="0"/>
                        <a:t> y devuelve el elemento.</a:t>
                      </a:r>
                      <a:endParaRPr lang="es-ES" sz="1800" dirty="0"/>
                    </a:p>
                  </a:txBody>
                  <a:tcPr marL="91444" marR="91444" marT="45716" marB="45716"/>
                </a:tc>
              </a:tr>
              <a:tr h="540630">
                <a:tc>
                  <a:txBody>
                    <a:bodyPr/>
                    <a:lstStyle/>
                    <a:p>
                      <a:r>
                        <a:rPr lang="es-ES" sz="1800" dirty="0" err="1" smtClean="0"/>
                        <a:t>Array.sort</a:t>
                      </a:r>
                      <a:r>
                        <a:rPr lang="es-ES" sz="1800" dirty="0" smtClean="0"/>
                        <a:t>()</a:t>
                      </a:r>
                      <a:endParaRPr lang="es-ES" sz="1800" dirty="0"/>
                    </a:p>
                  </a:txBody>
                  <a:tcPr marL="91444" marR="91444" marT="45716" marB="45716"/>
                </a:tc>
                <a:tc>
                  <a:txBody>
                    <a:bodyPr/>
                    <a:lstStyle/>
                    <a:p>
                      <a:r>
                        <a:rPr lang="es-ES" sz="1800" dirty="0" smtClean="0"/>
                        <a:t>Ordena los</a:t>
                      </a:r>
                      <a:r>
                        <a:rPr lang="es-ES" sz="1800" baseline="0" dirty="0" smtClean="0"/>
                        <a:t> elementos del </a:t>
                      </a:r>
                      <a:r>
                        <a:rPr lang="es-ES" sz="1800" baseline="0" dirty="0" err="1" smtClean="0"/>
                        <a:t>array</a:t>
                      </a:r>
                      <a:r>
                        <a:rPr lang="es-ES" sz="1800" baseline="0" dirty="0" smtClean="0"/>
                        <a:t>. Devuelve el </a:t>
                      </a:r>
                      <a:r>
                        <a:rPr lang="es-ES" sz="1800" baseline="0" dirty="0" err="1" smtClean="0"/>
                        <a:t>array</a:t>
                      </a:r>
                      <a:r>
                        <a:rPr lang="es-ES" sz="1800" baseline="0" dirty="0" smtClean="0"/>
                        <a:t> ordenado.</a:t>
                      </a:r>
                      <a:endParaRPr lang="es-ES" sz="1800" dirty="0"/>
                    </a:p>
                  </a:txBody>
                  <a:tcPr marL="91444" marR="91444" marT="45716" marB="45716"/>
                </a:tc>
              </a:tr>
              <a:tr h="554971">
                <a:tc>
                  <a:txBody>
                    <a:bodyPr/>
                    <a:lstStyle/>
                    <a:p>
                      <a:r>
                        <a:rPr lang="es-ES" sz="1800" dirty="0" err="1" smtClean="0"/>
                        <a:t>Array.splice</a:t>
                      </a:r>
                      <a:r>
                        <a:rPr lang="es-ES" sz="1800" dirty="0" smtClean="0"/>
                        <a:t>()</a:t>
                      </a:r>
                      <a:endParaRPr lang="es-ES" sz="1800" dirty="0"/>
                    </a:p>
                  </a:txBody>
                  <a:tcPr marL="91444" marR="91444" marT="45716" marB="45716"/>
                </a:tc>
                <a:tc>
                  <a:txBody>
                    <a:bodyPr/>
                    <a:lstStyle/>
                    <a:p>
                      <a:r>
                        <a:rPr lang="es-ES" sz="1800" dirty="0" smtClean="0"/>
                        <a:t>Añade o elimina elementos de un </a:t>
                      </a:r>
                      <a:r>
                        <a:rPr lang="es-ES" sz="1800" dirty="0" err="1" smtClean="0"/>
                        <a:t>array</a:t>
                      </a:r>
                      <a:r>
                        <a:rPr lang="es-ES" sz="1800" dirty="0" smtClean="0"/>
                        <a:t>.</a:t>
                      </a:r>
                      <a:endParaRPr lang="es-ES" sz="1800" dirty="0"/>
                    </a:p>
                  </a:txBody>
                  <a:tcPr marL="91444" marR="91444" marT="45716" marB="45716"/>
                </a:tc>
              </a:tr>
              <a:tr h="504056">
                <a:tc>
                  <a:txBody>
                    <a:bodyPr/>
                    <a:lstStyle/>
                    <a:p>
                      <a:r>
                        <a:rPr lang="es-ES" sz="1800" dirty="0" err="1" smtClean="0"/>
                        <a:t>Array.unshift</a:t>
                      </a:r>
                      <a:r>
                        <a:rPr lang="es-ES" sz="1800" dirty="0" smtClean="0"/>
                        <a:t>()</a:t>
                      </a:r>
                      <a:endParaRPr lang="es-ES" sz="1800" dirty="0"/>
                    </a:p>
                  </a:txBody>
                  <a:tcPr marL="91444" marR="91444" marT="45716" marB="45716"/>
                </a:tc>
                <a:tc>
                  <a:txBody>
                    <a:bodyPr/>
                    <a:lstStyle/>
                    <a:p>
                      <a:r>
                        <a:rPr lang="es-ES" sz="1800" dirty="0" smtClean="0"/>
                        <a:t>Añade un elemento al principio del </a:t>
                      </a:r>
                      <a:r>
                        <a:rPr lang="es-ES" sz="1800" dirty="0" err="1" smtClean="0"/>
                        <a:t>Array</a:t>
                      </a:r>
                      <a:r>
                        <a:rPr lang="es-ES" sz="1800" dirty="0" smtClean="0"/>
                        <a:t>.</a:t>
                      </a:r>
                      <a:endParaRPr lang="es-ES" sz="1800" dirty="0"/>
                    </a:p>
                  </a:txBody>
                  <a:tcPr marL="91444" marR="91444" marT="45716" marB="45716"/>
                </a:tc>
              </a:tr>
              <a:tr h="576064">
                <a:tc>
                  <a:txBody>
                    <a:bodyPr/>
                    <a:lstStyle/>
                    <a:p>
                      <a:r>
                        <a:rPr lang="es-ES" sz="1800" dirty="0" err="1" smtClean="0"/>
                        <a:t>Array.concat</a:t>
                      </a:r>
                      <a:r>
                        <a:rPr lang="es-ES" sz="1800" dirty="0" smtClean="0"/>
                        <a:t>()</a:t>
                      </a:r>
                      <a:endParaRPr lang="es-ES" sz="1800" dirty="0"/>
                    </a:p>
                  </a:txBody>
                  <a:tcPr marL="91444" marR="91444" marT="45716" marB="45716"/>
                </a:tc>
                <a:tc>
                  <a:txBody>
                    <a:bodyPr/>
                    <a:lstStyle/>
                    <a:p>
                      <a:r>
                        <a:rPr lang="es-ES" sz="1800" dirty="0" smtClean="0"/>
                        <a:t>Devuelve un </a:t>
                      </a:r>
                      <a:r>
                        <a:rPr lang="es-ES" sz="1800" dirty="0" err="1" smtClean="0"/>
                        <a:t>array</a:t>
                      </a:r>
                      <a:r>
                        <a:rPr lang="es-ES" sz="1800" dirty="0" smtClean="0"/>
                        <a:t> resultado de la unión del </a:t>
                      </a:r>
                      <a:r>
                        <a:rPr lang="es-ES" sz="1800" dirty="0" err="1" smtClean="0"/>
                        <a:t>array</a:t>
                      </a:r>
                      <a:r>
                        <a:rPr lang="es-ES" sz="1800" dirty="0" smtClean="0"/>
                        <a:t> junto con otro </a:t>
                      </a:r>
                      <a:r>
                        <a:rPr lang="es-ES" sz="1800" dirty="0" err="1" smtClean="0"/>
                        <a:t>array</a:t>
                      </a:r>
                      <a:r>
                        <a:rPr lang="es-ES" sz="1800" dirty="0" smtClean="0"/>
                        <a:t> o valores.</a:t>
                      </a:r>
                      <a:endParaRPr lang="es-ES" sz="1800" dirty="0"/>
                    </a:p>
                  </a:txBody>
                  <a:tcPr marL="91444" marR="91444" marT="45716" marB="45716"/>
                </a:tc>
              </a:tr>
              <a:tr h="576064">
                <a:tc>
                  <a:txBody>
                    <a:bodyPr/>
                    <a:lstStyle/>
                    <a:p>
                      <a:r>
                        <a:rPr lang="es-ES" sz="1800" dirty="0" err="1" smtClean="0"/>
                        <a:t>Array.join</a:t>
                      </a:r>
                      <a:r>
                        <a:rPr lang="es-ES" sz="1800" dirty="0" smtClean="0"/>
                        <a:t>()</a:t>
                      </a:r>
                      <a:endParaRPr lang="es-ES" sz="1800" dirty="0"/>
                    </a:p>
                  </a:txBody>
                  <a:tcPr marL="91444" marR="91444" marT="45716" marB="45716"/>
                </a:tc>
                <a:tc>
                  <a:txBody>
                    <a:bodyPr/>
                    <a:lstStyle/>
                    <a:p>
                      <a:r>
                        <a:rPr lang="es-ES" sz="1800" dirty="0" smtClean="0"/>
                        <a:t>Une los</a:t>
                      </a:r>
                      <a:r>
                        <a:rPr lang="es-ES" sz="1800" baseline="0" dirty="0" smtClean="0"/>
                        <a:t> elementos de un </a:t>
                      </a:r>
                      <a:r>
                        <a:rPr lang="es-ES" sz="1800" baseline="0" dirty="0" err="1" smtClean="0"/>
                        <a:t>array</a:t>
                      </a:r>
                      <a:r>
                        <a:rPr lang="es-ES" sz="1800" baseline="0" dirty="0" smtClean="0"/>
                        <a:t> en un </a:t>
                      </a:r>
                      <a:r>
                        <a:rPr lang="es-ES" sz="1800" baseline="0" dirty="0" err="1" smtClean="0"/>
                        <a:t>string</a:t>
                      </a:r>
                      <a:r>
                        <a:rPr lang="es-ES" sz="1800" baseline="0" dirty="0" smtClean="0"/>
                        <a:t>.</a:t>
                      </a:r>
                      <a:endParaRPr lang="es-ES" sz="1800" dirty="0"/>
                    </a:p>
                  </a:txBody>
                  <a:tcPr marL="91444" marR="91444" marT="45716" marB="45716"/>
                </a:tc>
              </a:tr>
              <a:tr h="576064">
                <a:tc>
                  <a:txBody>
                    <a:bodyPr/>
                    <a:lstStyle/>
                    <a:p>
                      <a:r>
                        <a:rPr lang="es-ES" sz="1800" dirty="0" err="1" smtClean="0"/>
                        <a:t>Array.slice</a:t>
                      </a:r>
                      <a:r>
                        <a:rPr lang="es-ES" sz="1800" dirty="0" smtClean="0"/>
                        <a:t>()</a:t>
                      </a:r>
                      <a:endParaRPr lang="es-ES" sz="1800" dirty="0"/>
                    </a:p>
                  </a:txBody>
                  <a:tcPr marL="91444" marR="91444" marT="45716" marB="45716"/>
                </a:tc>
                <a:tc>
                  <a:txBody>
                    <a:bodyPr/>
                    <a:lstStyle/>
                    <a:p>
                      <a:r>
                        <a:rPr lang="es-ES" sz="1800" dirty="0" smtClean="0"/>
                        <a:t>Extrae una sección del </a:t>
                      </a:r>
                      <a:r>
                        <a:rPr lang="es-ES" sz="1800" dirty="0" err="1" smtClean="0"/>
                        <a:t>array</a:t>
                      </a:r>
                      <a:r>
                        <a:rPr lang="es-ES" sz="1800" dirty="0" smtClean="0"/>
                        <a:t> y devuelve un nuevo </a:t>
                      </a:r>
                      <a:r>
                        <a:rPr lang="es-ES" sz="1800" dirty="0" err="1" smtClean="0"/>
                        <a:t>array</a:t>
                      </a:r>
                      <a:r>
                        <a:rPr lang="es-ES" sz="1800" dirty="0" smtClean="0"/>
                        <a:t> con esta sección.</a:t>
                      </a:r>
                      <a:endParaRPr lang="es-ES" sz="1800" dirty="0"/>
                    </a:p>
                  </a:txBody>
                  <a:tcPr marL="91444" marR="91444" marT="45716" marB="45716"/>
                </a:tc>
              </a:tr>
            </a:tbl>
          </a:graphicData>
        </a:graphic>
      </p:graphicFrame>
    </p:spTree>
    <p:extLst>
      <p:ext uri="{BB962C8B-B14F-4D97-AF65-F5344CB8AC3E}">
        <p14:creationId xmlns:p14="http://schemas.microsoft.com/office/powerpoint/2010/main" val="536386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468313" y="908050"/>
            <a:ext cx="8229600" cy="792163"/>
          </a:xfrm>
        </p:spPr>
        <p:txBody>
          <a:bodyPr/>
          <a:lstStyle/>
          <a:p>
            <a:r>
              <a:rPr lang="es-ES" altLang="es-ES" sz="3600" dirty="0" smtClean="0"/>
              <a:t>JS IV – Funciones anónimas</a:t>
            </a:r>
          </a:p>
        </p:txBody>
      </p:sp>
      <p:sp>
        <p:nvSpPr>
          <p:cNvPr id="7171" name="2 Marcador de contenido"/>
          <p:cNvSpPr>
            <a:spLocks noGrp="1"/>
          </p:cNvSpPr>
          <p:nvPr>
            <p:ph idx="1"/>
          </p:nvPr>
        </p:nvSpPr>
        <p:spPr>
          <a:xfrm>
            <a:off x="468313" y="1557338"/>
            <a:ext cx="8229600" cy="5111750"/>
          </a:xfrm>
        </p:spPr>
        <p:txBody>
          <a:bodyPr>
            <a:normAutofit fontScale="92500" lnSpcReduction="10000"/>
          </a:bodyPr>
          <a:lstStyle/>
          <a:p>
            <a:pPr>
              <a:buFont typeface="Georgia" pitchFamily="16" charset="0"/>
              <a:buNone/>
            </a:pPr>
            <a:r>
              <a:rPr lang="es-ES" altLang="es-ES" sz="2000" dirty="0" smtClean="0"/>
              <a:t>Las funciones anónimas son funciones que se declaran sin nombre.  Este detalle hace que tengamos distintas opciones de ejecutar una función anónima:</a:t>
            </a:r>
          </a:p>
          <a:p>
            <a:r>
              <a:rPr lang="es-ES" altLang="es-ES" dirty="0" smtClean="0"/>
              <a:t>Directamente cuando se declaren:</a:t>
            </a:r>
          </a:p>
          <a:p>
            <a:endParaRPr lang="es-ES" altLang="es-ES" dirty="0" smtClean="0"/>
          </a:p>
          <a:p>
            <a:endParaRPr lang="es-ES" altLang="es-ES" dirty="0" smtClean="0"/>
          </a:p>
          <a:p>
            <a:pPr>
              <a:buNone/>
            </a:pPr>
            <a:r>
              <a:rPr lang="es-ES" altLang="es-ES" dirty="0" smtClean="0"/>
              <a:t>Este código en sí no se ejecuta, tengo que “tunearlo”:</a:t>
            </a:r>
          </a:p>
          <a:p>
            <a:pPr>
              <a:buNone/>
            </a:pPr>
            <a:endParaRPr lang="es-ES" altLang="es-ES" dirty="0" smtClean="0"/>
          </a:p>
          <a:p>
            <a:pPr>
              <a:buNone/>
            </a:pPr>
            <a:endParaRPr lang="es-ES" altLang="es-ES" dirty="0" smtClean="0"/>
          </a:p>
          <a:p>
            <a:pPr lvl="1"/>
            <a:r>
              <a:rPr lang="es-ES" altLang="es-ES" sz="1400" dirty="0" smtClean="0"/>
              <a:t>Con esto consigo:</a:t>
            </a:r>
          </a:p>
          <a:p>
            <a:pPr lvl="2"/>
            <a:r>
              <a:rPr lang="es-ES" altLang="es-ES" sz="1200" dirty="0" smtClean="0"/>
              <a:t>Agrupar el código escrito entre paréntesis para que no haya errores sintácticos con el resto del código.</a:t>
            </a:r>
          </a:p>
          <a:p>
            <a:pPr lvl="2"/>
            <a:r>
              <a:rPr lang="es-ES" altLang="es-ES" sz="1200" dirty="0" smtClean="0"/>
              <a:t>Crear una función anónima (sin nombre) con un código a ejecutar.</a:t>
            </a:r>
          </a:p>
          <a:p>
            <a:pPr lvl="2"/>
            <a:r>
              <a:rPr lang="es-ES" altLang="es-ES" sz="1200" dirty="0" smtClean="0"/>
              <a:t>Colocar  ()  inmediatamente después de esta función para decir a </a:t>
            </a:r>
            <a:r>
              <a:rPr lang="es-ES" altLang="es-ES" sz="1200" dirty="0" err="1" smtClean="0"/>
              <a:t>JavaScript</a:t>
            </a:r>
            <a:r>
              <a:rPr lang="es-ES" altLang="es-ES" sz="1200" dirty="0" smtClean="0"/>
              <a:t> “¡oye! Ejecuta este código que estoy poniendo aquí como si se tratara de una función”.</a:t>
            </a:r>
          </a:p>
          <a:p>
            <a:r>
              <a:rPr lang="es-ES" altLang="es-ES" dirty="0" smtClean="0"/>
              <a:t>En este caso, la función anónima tendrá un ámbito local a donde se declare.</a:t>
            </a:r>
          </a:p>
          <a:p>
            <a:pPr>
              <a:buNone/>
            </a:pPr>
            <a:endParaRPr lang="es-ES" altLang="es-ES" sz="2000" dirty="0" smtClean="0"/>
          </a:p>
        </p:txBody>
      </p:sp>
      <p:sp>
        <p:nvSpPr>
          <p:cNvPr id="4" name="3 Marcador de pie de página"/>
          <p:cNvSpPr>
            <a:spLocks noGrp="1"/>
          </p:cNvSpPr>
          <p:nvPr>
            <p:ph type="ftr" sz="quarter" idx="11"/>
          </p:nvPr>
        </p:nvSpPr>
        <p:spPr>
          <a:xfrm>
            <a:off x="1942415" y="6376243"/>
            <a:ext cx="5716488" cy="365125"/>
          </a:xfrm>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95E8EA73-6220-4D5B-89E6-97450CA8B785}" type="slidenum">
              <a:rPr lang="es-ES" smtClean="0"/>
              <a:pPr>
                <a:defRPr/>
              </a:pPr>
              <a:t>4</a:t>
            </a:fld>
            <a:endParaRPr lang="es-ES"/>
          </a:p>
        </p:txBody>
      </p:sp>
      <p:sp>
        <p:nvSpPr>
          <p:cNvPr id="7175" name="2 Marcador de contenido"/>
          <p:cNvSpPr txBox="1">
            <a:spLocks/>
          </p:cNvSpPr>
          <p:nvPr/>
        </p:nvSpPr>
        <p:spPr bwMode="auto">
          <a:xfrm>
            <a:off x="1259632" y="2873338"/>
            <a:ext cx="7175500" cy="627670"/>
          </a:xfrm>
          <a:prstGeom prst="rect">
            <a:avLst/>
          </a:prstGeom>
          <a:solidFill>
            <a:schemeClr val="tx1"/>
          </a:solidFill>
          <a:ln w="9525">
            <a:noFill/>
            <a:miter lim="800000"/>
            <a:headEnd/>
            <a:tailEnd/>
          </a:ln>
        </p:spPr>
        <p:txBody>
          <a:bodyPr/>
          <a:lstStyle/>
          <a:p>
            <a:pPr marL="342900" indent="-342900">
              <a:spcBef>
                <a:spcPct val="20000"/>
              </a:spcBef>
            </a:pP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 {	</a:t>
            </a:r>
            <a:r>
              <a:rPr lang="es-ES" altLang="es-ES" dirty="0" err="1" smtClean="0">
                <a:solidFill>
                  <a:srgbClr val="00FF00"/>
                </a:solidFill>
                <a:latin typeface="Courier New" pitchFamily="49" charset="0"/>
                <a:cs typeface="Courier New" pitchFamily="49" charset="0"/>
              </a:rPr>
              <a:t>alert</a:t>
            </a:r>
            <a:r>
              <a:rPr lang="es-ES" altLang="es-ES" dirty="0" smtClean="0">
                <a:solidFill>
                  <a:srgbClr val="00FF00"/>
                </a:solidFill>
                <a:latin typeface="Courier New" pitchFamily="49" charset="0"/>
                <a:cs typeface="Courier New" pitchFamily="49" charset="0"/>
              </a:rPr>
              <a:t> ("Declarando función anónima."); } </a:t>
            </a:r>
            <a:endParaRPr lang="es-ES" altLang="es-ES" dirty="0">
              <a:solidFill>
                <a:srgbClr val="00FF00"/>
              </a:solidFill>
              <a:latin typeface="Courier New" pitchFamily="49" charset="0"/>
              <a:cs typeface="Courier New" pitchFamily="49" charset="0"/>
            </a:endParaRPr>
          </a:p>
        </p:txBody>
      </p:sp>
      <p:sp>
        <p:nvSpPr>
          <p:cNvPr id="8" name="2 Marcador de contenido"/>
          <p:cNvSpPr txBox="1">
            <a:spLocks/>
          </p:cNvSpPr>
          <p:nvPr/>
        </p:nvSpPr>
        <p:spPr bwMode="auto">
          <a:xfrm>
            <a:off x="1212924" y="3933056"/>
            <a:ext cx="7175500" cy="576062"/>
          </a:xfrm>
          <a:prstGeom prst="rect">
            <a:avLst/>
          </a:prstGeom>
          <a:solidFill>
            <a:schemeClr val="tx1"/>
          </a:solidFill>
          <a:ln w="9525">
            <a:noFill/>
            <a:miter lim="800000"/>
            <a:headEnd/>
            <a:tailEnd/>
          </a:ln>
        </p:spPr>
        <p:txBody>
          <a:bodyPr/>
          <a:lstStyle/>
          <a:p>
            <a:pPr marL="342900" indent="-342900">
              <a:spcBef>
                <a:spcPct val="20000"/>
              </a:spcBef>
            </a:pPr>
            <a:r>
              <a:rPr lang="es-ES" altLang="es-ES" b="1"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 {</a:t>
            </a:r>
            <a:r>
              <a:rPr lang="es-ES" altLang="es-ES" dirty="0" err="1" smtClean="0">
                <a:solidFill>
                  <a:srgbClr val="00FF00"/>
                </a:solidFill>
                <a:latin typeface="Courier New" pitchFamily="49" charset="0"/>
                <a:cs typeface="Courier New" pitchFamily="49" charset="0"/>
              </a:rPr>
              <a:t>alert</a:t>
            </a:r>
            <a:r>
              <a:rPr lang="es-ES" altLang="es-ES" dirty="0" smtClean="0">
                <a:solidFill>
                  <a:srgbClr val="00FF00"/>
                </a:solidFill>
                <a:latin typeface="Courier New" pitchFamily="49" charset="0"/>
                <a:cs typeface="Courier New" pitchFamily="49" charset="0"/>
              </a:rPr>
              <a:t> ("Declarando función anónima.");}</a:t>
            </a:r>
            <a:r>
              <a:rPr lang="es-ES" altLang="es-ES" b="1" dirty="0" smtClean="0">
                <a:solidFill>
                  <a:srgbClr val="00FF00"/>
                </a:solidFill>
                <a:latin typeface="Courier New" pitchFamily="49" charset="0"/>
                <a:cs typeface="Courier New" pitchFamily="49" charset="0"/>
              </a:rPr>
              <a:t>());</a:t>
            </a:r>
            <a:r>
              <a:rPr lang="es-ES" altLang="es-ES" dirty="0" smtClean="0">
                <a:solidFill>
                  <a:srgbClr val="00FF00"/>
                </a:solidFill>
                <a:latin typeface="Courier New" pitchFamily="49" charset="0"/>
                <a:cs typeface="Courier New" pitchFamily="49" charset="0"/>
              </a:rPr>
              <a:t> </a:t>
            </a:r>
            <a:endParaRPr lang="es-ES" altLang="es-E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a:xfrm>
            <a:off x="1310952" y="548680"/>
            <a:ext cx="8229600" cy="792162"/>
          </a:xfrm>
        </p:spPr>
        <p:txBody>
          <a:bodyPr/>
          <a:lstStyle/>
          <a:p>
            <a:r>
              <a:rPr lang="es-ES" altLang="es-ES" sz="3600" dirty="0" smtClean="0"/>
              <a:t>JS IV – </a:t>
            </a:r>
            <a:r>
              <a:rPr lang="es-ES" altLang="es-ES" sz="3600" dirty="0" err="1" smtClean="0"/>
              <a:t>Array</a:t>
            </a:r>
            <a:endParaRPr lang="es-ES" altLang="es-ES" sz="3600" dirty="0" smtClean="0"/>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E575C9B0-A3EA-44AD-85F5-597E2B2FA8F7}" type="slidenum">
              <a:rPr lang="es-ES" smtClean="0"/>
              <a:pPr>
                <a:defRPr/>
              </a:pPr>
              <a:t>40</a:t>
            </a:fld>
            <a:endParaRPr lang="es-ES"/>
          </a:p>
        </p:txBody>
      </p:sp>
      <p:graphicFrame>
        <p:nvGraphicFramePr>
          <p:cNvPr id="8" name="7 Tabla"/>
          <p:cNvGraphicFramePr>
            <a:graphicFrameLocks noGrp="1"/>
          </p:cNvGraphicFramePr>
          <p:nvPr>
            <p:extLst/>
          </p:nvPr>
        </p:nvGraphicFramePr>
        <p:xfrm>
          <a:off x="323850" y="1530350"/>
          <a:ext cx="8569325" cy="4618292"/>
        </p:xfrm>
        <a:graphic>
          <a:graphicData uri="http://schemas.openxmlformats.org/drawingml/2006/table">
            <a:tbl>
              <a:tblPr firstRow="1" bandRow="1">
                <a:tableStyleId>{5C22544A-7EE6-4342-B048-85BDC9FD1C3A}</a:tableStyleId>
              </a:tblPr>
              <a:tblGrid>
                <a:gridCol w="2591966"/>
                <a:gridCol w="5977359"/>
              </a:tblGrid>
              <a:tr h="567591">
                <a:tc>
                  <a:txBody>
                    <a:bodyPr/>
                    <a:lstStyle/>
                    <a:p>
                      <a:r>
                        <a:rPr lang="es-ES" sz="1800" dirty="0" smtClean="0"/>
                        <a:t>Método</a:t>
                      </a:r>
                      <a:endParaRPr lang="es-ES" sz="1800" dirty="0"/>
                    </a:p>
                  </a:txBody>
                  <a:tcPr marL="91444" marR="91444" marT="45716" marB="45716"/>
                </a:tc>
                <a:tc>
                  <a:txBody>
                    <a:bodyPr/>
                    <a:lstStyle/>
                    <a:p>
                      <a:r>
                        <a:rPr lang="es-ES" sz="1800" dirty="0" smtClean="0"/>
                        <a:t>Funcionalidad</a:t>
                      </a:r>
                      <a:endParaRPr lang="es-ES" sz="1800" dirty="0"/>
                    </a:p>
                  </a:txBody>
                  <a:tcPr marL="91444" marR="91444" marT="45716" marB="45716"/>
                </a:tc>
              </a:tr>
              <a:tr h="640029">
                <a:tc>
                  <a:txBody>
                    <a:bodyPr/>
                    <a:lstStyle/>
                    <a:p>
                      <a:r>
                        <a:rPr lang="es-ES" sz="1800" dirty="0" err="1" smtClean="0"/>
                        <a:t>Array.toString</a:t>
                      </a:r>
                      <a:r>
                        <a:rPr lang="es-ES" sz="1800" dirty="0" smtClean="0"/>
                        <a:t>()</a:t>
                      </a:r>
                      <a:endParaRPr lang="es-ES" sz="1800" dirty="0"/>
                    </a:p>
                  </a:txBody>
                  <a:tcPr marL="91444" marR="91444" marT="45716" marB="45716"/>
                </a:tc>
                <a:tc>
                  <a:txBody>
                    <a:bodyPr/>
                    <a:lstStyle/>
                    <a:p>
                      <a:r>
                        <a:rPr lang="es-ES" sz="1800" dirty="0" smtClean="0"/>
                        <a:t>Devuelve una cadena con los elementos del</a:t>
                      </a:r>
                      <a:r>
                        <a:rPr lang="es-ES" sz="1800" baseline="0" dirty="0" smtClean="0"/>
                        <a:t> </a:t>
                      </a:r>
                      <a:r>
                        <a:rPr lang="es-ES" sz="1800" baseline="0" dirty="0" err="1" smtClean="0"/>
                        <a:t>array</a:t>
                      </a:r>
                      <a:r>
                        <a:rPr lang="es-ES" sz="1800" baseline="0" dirty="0" smtClean="0"/>
                        <a:t>.</a:t>
                      </a:r>
                      <a:endParaRPr lang="es-ES" sz="1800" dirty="0"/>
                    </a:p>
                  </a:txBody>
                  <a:tcPr marL="91444" marR="91444" marT="45716" marB="45716"/>
                </a:tc>
              </a:tr>
              <a:tr h="540630">
                <a:tc>
                  <a:txBody>
                    <a:bodyPr/>
                    <a:lstStyle/>
                    <a:p>
                      <a:r>
                        <a:rPr lang="es-ES" sz="1800" dirty="0" err="1" smtClean="0"/>
                        <a:t>Array.toLocaleString</a:t>
                      </a:r>
                      <a:r>
                        <a:rPr lang="es-ES" sz="1800" dirty="0" smtClean="0"/>
                        <a:t>()</a:t>
                      </a:r>
                      <a:endParaRPr lang="es-ES" sz="1800" dirty="0"/>
                    </a:p>
                  </a:txBody>
                  <a:tcPr marL="91444" marR="91444" marT="45716" marB="45716"/>
                </a:tc>
                <a:tc>
                  <a:txBody>
                    <a:bodyPr/>
                    <a:lstStyle/>
                    <a:p>
                      <a:r>
                        <a:rPr lang="es-ES" sz="1800" dirty="0" smtClean="0"/>
                        <a:t>Devuelve una cadena con los elementos del </a:t>
                      </a:r>
                      <a:r>
                        <a:rPr lang="es-ES" sz="1800" dirty="0" err="1" smtClean="0"/>
                        <a:t>array</a:t>
                      </a:r>
                      <a:r>
                        <a:rPr lang="es-ES" sz="1800" dirty="0" smtClean="0"/>
                        <a:t> en el idioma local.</a:t>
                      </a:r>
                      <a:endParaRPr lang="es-ES" sz="1800" dirty="0"/>
                    </a:p>
                  </a:txBody>
                  <a:tcPr marL="91444" marR="91444" marT="45716" marB="45716"/>
                </a:tc>
              </a:tr>
              <a:tr h="554971">
                <a:tc>
                  <a:txBody>
                    <a:bodyPr/>
                    <a:lstStyle/>
                    <a:p>
                      <a:r>
                        <a:rPr lang="es-ES" sz="1800" dirty="0" err="1" smtClean="0"/>
                        <a:t>Array.indexOf</a:t>
                      </a:r>
                      <a:r>
                        <a:rPr lang="es-ES" sz="1800" dirty="0" smtClean="0"/>
                        <a:t>()</a:t>
                      </a:r>
                      <a:endParaRPr lang="es-ES" sz="1800" dirty="0"/>
                    </a:p>
                  </a:txBody>
                  <a:tcPr marL="91444" marR="91444" marT="45716" marB="45716"/>
                </a:tc>
                <a:tc>
                  <a:txBody>
                    <a:bodyPr/>
                    <a:lstStyle/>
                    <a:p>
                      <a:r>
                        <a:rPr lang="es-ES" sz="1800" dirty="0" smtClean="0"/>
                        <a:t>Devuelve la primera posición donde se repite el valor especificado. Si no encuentra</a:t>
                      </a:r>
                      <a:r>
                        <a:rPr lang="es-ES" sz="1800" baseline="0" dirty="0" smtClean="0"/>
                        <a:t> el valor devuelve -1.</a:t>
                      </a:r>
                      <a:endParaRPr lang="es-ES" sz="1800" dirty="0"/>
                    </a:p>
                  </a:txBody>
                  <a:tcPr marL="91444" marR="91444" marT="45716" marB="45716"/>
                </a:tc>
              </a:tr>
              <a:tr h="504056">
                <a:tc>
                  <a:txBody>
                    <a:bodyPr/>
                    <a:lstStyle/>
                    <a:p>
                      <a:r>
                        <a:rPr lang="es-ES" sz="1800" dirty="0" err="1" smtClean="0"/>
                        <a:t>Array.lastIndexOf</a:t>
                      </a:r>
                      <a:r>
                        <a:rPr lang="es-ES" sz="1800" dirty="0" smtClean="0"/>
                        <a:t>()</a:t>
                      </a:r>
                      <a:endParaRPr lang="es-ES" sz="1800" dirty="0"/>
                    </a:p>
                  </a:txBody>
                  <a:tcPr marL="91444" marR="91444" marT="45716" marB="45716"/>
                </a:tc>
                <a:tc>
                  <a:txBody>
                    <a:bodyPr/>
                    <a:lstStyle/>
                    <a:p>
                      <a:r>
                        <a:rPr lang="es-ES" sz="1800" dirty="0" smtClean="0"/>
                        <a:t>Devuelve la última posición donde se repite el valor especificado. Si no encuentra</a:t>
                      </a:r>
                      <a:r>
                        <a:rPr lang="es-ES" sz="1800" baseline="0" dirty="0" smtClean="0"/>
                        <a:t> el valor devuelve -1.</a:t>
                      </a:r>
                      <a:endParaRPr lang="es-ES" sz="1800" dirty="0"/>
                    </a:p>
                  </a:txBody>
                  <a:tcPr marL="91444" marR="91444" marT="45716" marB="45716"/>
                </a:tc>
              </a:tr>
              <a:tr h="576064">
                <a:tc>
                  <a:txBody>
                    <a:bodyPr/>
                    <a:lstStyle/>
                    <a:p>
                      <a:r>
                        <a:rPr lang="es-ES" sz="1800" dirty="0" err="1" smtClean="0"/>
                        <a:t>Array.forEach</a:t>
                      </a:r>
                      <a:r>
                        <a:rPr lang="es-ES" sz="1800" dirty="0" smtClean="0"/>
                        <a:t>()</a:t>
                      </a:r>
                      <a:endParaRPr lang="es-ES" sz="1800" dirty="0"/>
                    </a:p>
                  </a:txBody>
                  <a:tcPr marL="91444" marR="91444" marT="45716" marB="45716"/>
                </a:tc>
                <a:tc>
                  <a:txBody>
                    <a:bodyPr/>
                    <a:lstStyle/>
                    <a:p>
                      <a:r>
                        <a:rPr lang="es-ES" sz="1800" dirty="0" smtClean="0"/>
                        <a:t>Llama a una función por cada elemento del</a:t>
                      </a:r>
                      <a:r>
                        <a:rPr lang="es-ES" sz="1800" baseline="0" dirty="0" smtClean="0"/>
                        <a:t> </a:t>
                      </a:r>
                      <a:r>
                        <a:rPr lang="es-ES" sz="1800" baseline="0" dirty="0" err="1" smtClean="0"/>
                        <a:t>array</a:t>
                      </a:r>
                      <a:r>
                        <a:rPr lang="es-ES" sz="1800" baseline="0" dirty="0" smtClean="0"/>
                        <a:t>.</a:t>
                      </a:r>
                      <a:endParaRPr lang="es-ES" sz="1800" dirty="0"/>
                    </a:p>
                  </a:txBody>
                  <a:tcPr marL="91444" marR="91444" marT="45716" marB="45716"/>
                </a:tc>
              </a:tr>
              <a:tr h="576064">
                <a:tc>
                  <a:txBody>
                    <a:bodyPr/>
                    <a:lstStyle/>
                    <a:p>
                      <a:r>
                        <a:rPr lang="es-ES" sz="1800" dirty="0" err="1" smtClean="0"/>
                        <a:t>Array.every</a:t>
                      </a:r>
                      <a:r>
                        <a:rPr lang="es-ES" sz="1800" dirty="0" smtClean="0"/>
                        <a:t>()</a:t>
                      </a:r>
                      <a:endParaRPr lang="es-ES" sz="1800" dirty="0"/>
                    </a:p>
                  </a:txBody>
                  <a:tcPr marL="91444" marR="91444" marT="45716" marB="45716"/>
                </a:tc>
                <a:tc>
                  <a:txBody>
                    <a:bodyPr/>
                    <a:lstStyle/>
                    <a:p>
                      <a:r>
                        <a:rPr lang="es-ES" sz="1800" dirty="0" smtClean="0"/>
                        <a:t>Devuelve true</a:t>
                      </a:r>
                      <a:r>
                        <a:rPr lang="es-ES" sz="1800" baseline="0" dirty="0" smtClean="0"/>
                        <a:t> si todos los elementos del </a:t>
                      </a:r>
                      <a:r>
                        <a:rPr lang="es-ES" sz="1800" baseline="0" dirty="0" err="1" smtClean="0"/>
                        <a:t>array</a:t>
                      </a:r>
                      <a:r>
                        <a:rPr lang="es-ES" sz="1800" baseline="0" dirty="0" smtClean="0"/>
                        <a:t> satisfacen la función de testeo.</a:t>
                      </a:r>
                      <a:endParaRPr lang="es-ES" sz="1800" dirty="0"/>
                    </a:p>
                  </a:txBody>
                  <a:tcPr marL="91444" marR="91444" marT="45716" marB="45716"/>
                </a:tc>
              </a:tr>
            </a:tbl>
          </a:graphicData>
        </a:graphic>
      </p:graphicFrame>
    </p:spTree>
    <p:extLst>
      <p:ext uri="{BB962C8B-B14F-4D97-AF65-F5344CB8AC3E}">
        <p14:creationId xmlns:p14="http://schemas.microsoft.com/office/powerpoint/2010/main" val="24101519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a:xfrm>
            <a:off x="1310952" y="548680"/>
            <a:ext cx="8229600" cy="792162"/>
          </a:xfrm>
        </p:spPr>
        <p:txBody>
          <a:bodyPr/>
          <a:lstStyle/>
          <a:p>
            <a:r>
              <a:rPr lang="es-ES" altLang="es-ES" sz="3600" dirty="0" smtClean="0"/>
              <a:t>JS IV – </a:t>
            </a:r>
            <a:r>
              <a:rPr lang="es-ES" altLang="es-ES" sz="3600" dirty="0" err="1" smtClean="0"/>
              <a:t>Array</a:t>
            </a:r>
            <a:endParaRPr lang="es-ES" altLang="es-ES" sz="3600" dirty="0" smtClean="0"/>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E575C9B0-A3EA-44AD-85F5-597E2B2FA8F7}" type="slidenum">
              <a:rPr lang="es-ES" smtClean="0"/>
              <a:pPr>
                <a:defRPr/>
              </a:pPr>
              <a:t>41</a:t>
            </a:fld>
            <a:endParaRPr lang="es-ES"/>
          </a:p>
        </p:txBody>
      </p:sp>
      <p:graphicFrame>
        <p:nvGraphicFramePr>
          <p:cNvPr id="8" name="7 Tabla"/>
          <p:cNvGraphicFramePr>
            <a:graphicFrameLocks noGrp="1"/>
          </p:cNvGraphicFramePr>
          <p:nvPr>
            <p:extLst/>
          </p:nvPr>
        </p:nvGraphicFramePr>
        <p:xfrm>
          <a:off x="323850" y="1530350"/>
          <a:ext cx="8569325" cy="4865231"/>
        </p:xfrm>
        <a:graphic>
          <a:graphicData uri="http://schemas.openxmlformats.org/drawingml/2006/table">
            <a:tbl>
              <a:tblPr firstRow="1" bandRow="1">
                <a:tableStyleId>{5C22544A-7EE6-4342-B048-85BDC9FD1C3A}</a:tableStyleId>
              </a:tblPr>
              <a:tblGrid>
                <a:gridCol w="2591966"/>
                <a:gridCol w="5977359"/>
              </a:tblGrid>
              <a:tr h="567591">
                <a:tc>
                  <a:txBody>
                    <a:bodyPr/>
                    <a:lstStyle/>
                    <a:p>
                      <a:r>
                        <a:rPr lang="es-ES" sz="1800" dirty="0" smtClean="0"/>
                        <a:t>Método</a:t>
                      </a:r>
                      <a:endParaRPr lang="es-ES" sz="1800" dirty="0"/>
                    </a:p>
                  </a:txBody>
                  <a:tcPr marL="91444" marR="91444" marT="45716" marB="45716"/>
                </a:tc>
                <a:tc>
                  <a:txBody>
                    <a:bodyPr/>
                    <a:lstStyle/>
                    <a:p>
                      <a:r>
                        <a:rPr lang="es-ES" sz="1800" dirty="0" smtClean="0"/>
                        <a:t>Funcionalidad</a:t>
                      </a:r>
                      <a:endParaRPr lang="es-ES" sz="1800" dirty="0"/>
                    </a:p>
                  </a:txBody>
                  <a:tcPr marL="91444" marR="91444" marT="45716" marB="45716"/>
                </a:tc>
              </a:tr>
              <a:tr h="640029">
                <a:tc>
                  <a:txBody>
                    <a:bodyPr/>
                    <a:lstStyle/>
                    <a:p>
                      <a:r>
                        <a:rPr lang="es-ES" sz="1800" dirty="0" err="1" smtClean="0"/>
                        <a:t>Array.some</a:t>
                      </a:r>
                      <a:r>
                        <a:rPr lang="es-ES" sz="1800" dirty="0" smtClean="0"/>
                        <a:t>()</a:t>
                      </a:r>
                      <a:endParaRPr lang="es-ES" sz="1800" dirty="0"/>
                    </a:p>
                  </a:txBody>
                  <a:tcPr marL="91444" marR="91444" marT="45716" marB="45716"/>
                </a:tc>
                <a:tc>
                  <a:txBody>
                    <a:bodyPr/>
                    <a:lstStyle/>
                    <a:p>
                      <a:r>
                        <a:rPr lang="es-ES" sz="1800" dirty="0" smtClean="0"/>
                        <a:t>Devuelve</a:t>
                      </a:r>
                      <a:r>
                        <a:rPr lang="es-ES" sz="1800" baseline="0" dirty="0" smtClean="0"/>
                        <a:t> true si al menos uno de los elementos satisface la función de testeo.</a:t>
                      </a:r>
                      <a:endParaRPr lang="es-ES" sz="1800" dirty="0"/>
                    </a:p>
                  </a:txBody>
                  <a:tcPr marL="91444" marR="91444" marT="45716" marB="45716"/>
                </a:tc>
              </a:tr>
              <a:tr h="540630">
                <a:tc>
                  <a:txBody>
                    <a:bodyPr/>
                    <a:lstStyle/>
                    <a:p>
                      <a:r>
                        <a:rPr lang="es-ES" sz="1800" dirty="0" err="1" smtClean="0"/>
                        <a:t>Array.filter</a:t>
                      </a:r>
                      <a:r>
                        <a:rPr lang="es-ES" sz="1800" dirty="0" smtClean="0"/>
                        <a:t>()</a:t>
                      </a:r>
                      <a:endParaRPr lang="es-ES" sz="1800" dirty="0"/>
                    </a:p>
                  </a:txBody>
                  <a:tcPr marL="91444" marR="91444" marT="45716" marB="45716"/>
                </a:tc>
                <a:tc>
                  <a:txBody>
                    <a:bodyPr/>
                    <a:lstStyle/>
                    <a:p>
                      <a:r>
                        <a:rPr lang="es-ES" sz="1800" dirty="0" smtClean="0"/>
                        <a:t>Devuelve un nuevo </a:t>
                      </a:r>
                      <a:r>
                        <a:rPr lang="es-ES" sz="1800" dirty="0" err="1" smtClean="0"/>
                        <a:t>array</a:t>
                      </a:r>
                      <a:r>
                        <a:rPr lang="es-ES" sz="1800" dirty="0" smtClean="0"/>
                        <a:t> con los elementos que satisfacen la función de testeo.</a:t>
                      </a:r>
                      <a:endParaRPr lang="es-ES" sz="1800" dirty="0"/>
                    </a:p>
                  </a:txBody>
                  <a:tcPr marL="91444" marR="91444" marT="45716" marB="45716"/>
                </a:tc>
              </a:tr>
              <a:tr h="554971">
                <a:tc>
                  <a:txBody>
                    <a:bodyPr/>
                    <a:lstStyle/>
                    <a:p>
                      <a:r>
                        <a:rPr lang="es-ES" sz="1800" dirty="0" err="1" smtClean="0"/>
                        <a:t>Array.map</a:t>
                      </a:r>
                      <a:r>
                        <a:rPr lang="es-ES" sz="1800" dirty="0" smtClean="0"/>
                        <a:t>()</a:t>
                      </a:r>
                      <a:endParaRPr lang="es-ES" sz="1800" dirty="0"/>
                    </a:p>
                  </a:txBody>
                  <a:tcPr marL="91444" marR="91444" marT="45716" marB="45716"/>
                </a:tc>
                <a:tc>
                  <a:txBody>
                    <a:bodyPr/>
                    <a:lstStyle/>
                    <a:p>
                      <a:r>
                        <a:rPr lang="es-ES" sz="1800" dirty="0" smtClean="0"/>
                        <a:t>Devuelve un nuevo </a:t>
                      </a:r>
                      <a:r>
                        <a:rPr lang="es-ES" sz="1800" dirty="0" err="1" smtClean="0"/>
                        <a:t>array</a:t>
                      </a:r>
                      <a:r>
                        <a:rPr lang="es-ES" sz="1800" dirty="0" smtClean="0"/>
                        <a:t> con el resultado de pasarle los elementos del </a:t>
                      </a:r>
                      <a:r>
                        <a:rPr lang="es-ES" sz="1800" dirty="0" err="1" smtClean="0"/>
                        <a:t>array</a:t>
                      </a:r>
                      <a:r>
                        <a:rPr lang="es-ES" sz="1800" dirty="0" smtClean="0"/>
                        <a:t> a la función especificada.</a:t>
                      </a:r>
                      <a:endParaRPr lang="es-ES" sz="1800" dirty="0"/>
                    </a:p>
                  </a:txBody>
                  <a:tcPr marL="91444" marR="91444" marT="45716" marB="45716"/>
                </a:tc>
              </a:tr>
              <a:tr h="504056">
                <a:tc>
                  <a:txBody>
                    <a:bodyPr/>
                    <a:lstStyle/>
                    <a:p>
                      <a:r>
                        <a:rPr lang="es-ES" sz="1800" dirty="0" err="1" smtClean="0"/>
                        <a:t>Array.reduce</a:t>
                      </a:r>
                      <a:r>
                        <a:rPr lang="es-ES" sz="1800" dirty="0" smtClean="0"/>
                        <a:t>()</a:t>
                      </a:r>
                      <a:endParaRPr lang="es-ES" sz="1800" dirty="0"/>
                    </a:p>
                  </a:txBody>
                  <a:tcPr marL="91444" marR="91444" marT="45716" marB="45716"/>
                </a:tc>
                <a:tc>
                  <a:txBody>
                    <a:bodyPr/>
                    <a:lstStyle/>
                    <a:p>
                      <a:r>
                        <a:rPr lang="es-ES" sz="1800" dirty="0" smtClean="0"/>
                        <a:t>Devuelve</a:t>
                      </a:r>
                      <a:r>
                        <a:rPr lang="es-ES" sz="1800" baseline="0" dirty="0" smtClean="0"/>
                        <a:t> un </a:t>
                      </a:r>
                      <a:r>
                        <a:rPr lang="es-ES" sz="1800" baseline="0" dirty="0" err="1" smtClean="0"/>
                        <a:t>array</a:t>
                      </a:r>
                      <a:r>
                        <a:rPr lang="es-ES" sz="1800" baseline="0" dirty="0" smtClean="0"/>
                        <a:t> cuyos elementos se corresponden con los elementos del </a:t>
                      </a:r>
                      <a:r>
                        <a:rPr lang="es-ES" sz="1800" baseline="0" dirty="0" err="1" smtClean="0"/>
                        <a:t>array</a:t>
                      </a:r>
                      <a:r>
                        <a:rPr lang="es-ES" sz="1800" baseline="0" dirty="0" smtClean="0"/>
                        <a:t> inicial aplicándole la función especificada junto con un valor inicial. Se recorre el </a:t>
                      </a:r>
                      <a:r>
                        <a:rPr lang="es-ES" sz="1800" baseline="0" dirty="0" err="1" smtClean="0"/>
                        <a:t>array</a:t>
                      </a:r>
                      <a:r>
                        <a:rPr lang="es-ES" sz="1800" baseline="0" dirty="0" smtClean="0"/>
                        <a:t> de izquierda a derecha.</a:t>
                      </a:r>
                      <a:endParaRPr lang="es-ES" sz="1800" dirty="0"/>
                    </a:p>
                  </a:txBody>
                  <a:tcPr marL="91444" marR="91444" marT="45716" marB="45716"/>
                </a:tc>
              </a:tr>
              <a:tr h="576064">
                <a:tc>
                  <a:txBody>
                    <a:bodyPr/>
                    <a:lstStyle/>
                    <a:p>
                      <a:r>
                        <a:rPr lang="es-ES" sz="1800" dirty="0" err="1" smtClean="0"/>
                        <a:t>Array.reduceRight</a:t>
                      </a:r>
                      <a:r>
                        <a:rPr lang="es-ES" sz="1800" dirty="0" smtClean="0"/>
                        <a:t>()</a:t>
                      </a:r>
                      <a:endParaRPr lang="es-ES" sz="1800" dirty="0"/>
                    </a:p>
                  </a:txBody>
                  <a:tcPr marL="91444" marR="91444" marT="45716" marB="45716"/>
                </a:tc>
                <a:tc>
                  <a:txBody>
                    <a:bodyPr/>
                    <a:lstStyle/>
                    <a:p>
                      <a:r>
                        <a:rPr lang="es-ES" sz="1800" dirty="0" smtClean="0"/>
                        <a:t>Similar a reduce() pero recorriendo el </a:t>
                      </a:r>
                      <a:r>
                        <a:rPr lang="es-ES" sz="1800" dirty="0" err="1" smtClean="0"/>
                        <a:t>array</a:t>
                      </a:r>
                      <a:r>
                        <a:rPr lang="es-ES" sz="1800" dirty="0" smtClean="0"/>
                        <a:t> de derecha a izquierda.</a:t>
                      </a:r>
                      <a:endParaRPr lang="es-ES" sz="1800" dirty="0"/>
                    </a:p>
                  </a:txBody>
                  <a:tcPr marL="91444" marR="91444" marT="45716" marB="45716"/>
                </a:tc>
              </a:tr>
            </a:tbl>
          </a:graphicData>
        </a:graphic>
      </p:graphicFrame>
    </p:spTree>
    <p:extLst>
      <p:ext uri="{BB962C8B-B14F-4D97-AF65-F5344CB8AC3E}">
        <p14:creationId xmlns:p14="http://schemas.microsoft.com/office/powerpoint/2010/main" val="14963418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468313" y="908050"/>
            <a:ext cx="8229600" cy="792163"/>
          </a:xfrm>
        </p:spPr>
        <p:txBody>
          <a:bodyPr/>
          <a:lstStyle/>
          <a:p>
            <a:r>
              <a:rPr lang="es-ES" altLang="es-ES" sz="3600" dirty="0" smtClean="0"/>
              <a:t>JS IV – </a:t>
            </a:r>
            <a:r>
              <a:rPr lang="es-ES" altLang="es-ES" sz="3600" dirty="0" err="1" smtClean="0"/>
              <a:t>DataView</a:t>
            </a:r>
            <a:endParaRPr lang="es-ES" alt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3CBDB11A-ECD6-40E5-B9AC-4125EA0BB73B}" type="slidenum">
              <a:rPr lang="es-ES" smtClean="0"/>
              <a:pPr>
                <a:defRPr/>
              </a:pPr>
              <a:t>42</a:t>
            </a:fld>
            <a:endParaRPr lang="es-ES"/>
          </a:p>
        </p:txBody>
      </p:sp>
      <p:graphicFrame>
        <p:nvGraphicFramePr>
          <p:cNvPr id="6" name="5 Tabla"/>
          <p:cNvGraphicFramePr>
            <a:graphicFrameLocks noGrp="1"/>
          </p:cNvGraphicFramePr>
          <p:nvPr>
            <p:extLst/>
          </p:nvPr>
        </p:nvGraphicFramePr>
        <p:xfrm>
          <a:off x="571500" y="1492760"/>
          <a:ext cx="8248972" cy="2296281"/>
        </p:xfrm>
        <a:graphic>
          <a:graphicData uri="http://schemas.openxmlformats.org/drawingml/2006/table">
            <a:tbl>
              <a:tblPr firstRow="1" bandRow="1">
                <a:tableStyleId>{5C22544A-7EE6-4342-B048-85BDC9FD1C3A}</a:tableStyleId>
              </a:tblPr>
              <a:tblGrid>
                <a:gridCol w="2776364"/>
                <a:gridCol w="5472608"/>
              </a:tblGrid>
              <a:tr h="595478">
                <a:tc>
                  <a:txBody>
                    <a:bodyPr/>
                    <a:lstStyle/>
                    <a:p>
                      <a:r>
                        <a:rPr lang="es-ES" sz="1800" dirty="0" smtClean="0"/>
                        <a:t>Propiedad</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556651">
                <a:tc>
                  <a:txBody>
                    <a:bodyPr/>
                    <a:lstStyle/>
                    <a:p>
                      <a:r>
                        <a:rPr lang="es-ES" sz="1800" dirty="0" err="1" smtClean="0"/>
                        <a:t>DataView.buffer</a:t>
                      </a:r>
                      <a:endParaRPr lang="es-ES" sz="1800" dirty="0"/>
                    </a:p>
                  </a:txBody>
                  <a:tcPr marL="91439" marR="91439" marT="45728" marB="45728"/>
                </a:tc>
                <a:tc>
                  <a:txBody>
                    <a:bodyPr/>
                    <a:lstStyle/>
                    <a:p>
                      <a:r>
                        <a:rPr lang="es-ES" sz="1800" dirty="0" smtClean="0"/>
                        <a:t>Devuelve el objeto </a:t>
                      </a:r>
                      <a:r>
                        <a:rPr lang="es-ES" sz="1800" dirty="0" err="1" smtClean="0"/>
                        <a:t>ArrayBuffer</a:t>
                      </a:r>
                      <a:r>
                        <a:rPr lang="es-ES" sz="1800" dirty="0" smtClean="0"/>
                        <a:t> que lo</a:t>
                      </a:r>
                      <a:r>
                        <a:rPr lang="es-ES" sz="1800" baseline="0" dirty="0" smtClean="0"/>
                        <a:t> contiene.</a:t>
                      </a:r>
                      <a:endParaRPr lang="es-ES" sz="1800" dirty="0"/>
                    </a:p>
                  </a:txBody>
                  <a:tcPr marL="91439" marR="91439" marT="45728" marB="45728"/>
                </a:tc>
              </a:tr>
              <a:tr h="504056">
                <a:tc>
                  <a:txBody>
                    <a:bodyPr/>
                    <a:lstStyle/>
                    <a:p>
                      <a:r>
                        <a:rPr lang="es-ES" sz="1800" dirty="0" err="1" smtClean="0"/>
                        <a:t>DataView.byteLength</a:t>
                      </a:r>
                      <a:endParaRPr lang="es-ES" sz="1800" dirty="0"/>
                    </a:p>
                  </a:txBody>
                  <a:tcPr marL="91439" marR="91439" marT="45728" marB="45728"/>
                </a:tc>
                <a:tc>
                  <a:txBody>
                    <a:bodyPr/>
                    <a:lstStyle/>
                    <a:p>
                      <a:r>
                        <a:rPr lang="es-ES" sz="1800" dirty="0" smtClean="0"/>
                        <a:t>Devuelve la longitud en bytes del </a:t>
                      </a:r>
                      <a:r>
                        <a:rPr lang="es-ES" sz="1800" dirty="0" err="1" smtClean="0"/>
                        <a:t>ArrayBuffer</a:t>
                      </a:r>
                      <a:r>
                        <a:rPr lang="es-ES" sz="1800" dirty="0" smtClean="0"/>
                        <a:t>.</a:t>
                      </a:r>
                      <a:endParaRPr lang="es-ES" sz="1800" dirty="0"/>
                    </a:p>
                  </a:txBody>
                  <a:tcPr marL="91439" marR="91439" marT="45728" marB="45728"/>
                </a:tc>
              </a:tr>
              <a:tr h="576064">
                <a:tc>
                  <a:txBody>
                    <a:bodyPr/>
                    <a:lstStyle/>
                    <a:p>
                      <a:r>
                        <a:rPr lang="es-ES" sz="1800" dirty="0" err="1" smtClean="0"/>
                        <a:t>DataView.byteOffset</a:t>
                      </a:r>
                      <a:endParaRPr lang="es-ES" sz="1800" dirty="0"/>
                    </a:p>
                  </a:txBody>
                  <a:tcPr marL="91439" marR="91439" marT="45728" marB="45728"/>
                </a:tc>
                <a:tc>
                  <a:txBody>
                    <a:bodyPr/>
                    <a:lstStyle/>
                    <a:p>
                      <a:r>
                        <a:rPr lang="es-ES" sz="1800" dirty="0" smtClean="0"/>
                        <a:t>Devuelve</a:t>
                      </a:r>
                      <a:r>
                        <a:rPr lang="es-ES" sz="1800" baseline="0" dirty="0" smtClean="0"/>
                        <a:t> el desplazamiento en bytes desde el inicio del </a:t>
                      </a:r>
                      <a:r>
                        <a:rPr lang="es-ES" sz="1800" baseline="0" dirty="0" err="1" smtClean="0"/>
                        <a:t>ArrayBuffer</a:t>
                      </a:r>
                      <a:r>
                        <a:rPr lang="es-ES" sz="1800" baseline="0" dirty="0" smtClean="0"/>
                        <a:t>.</a:t>
                      </a:r>
                      <a:endParaRPr lang="es-ES" sz="1800" dirty="0"/>
                    </a:p>
                  </a:txBody>
                  <a:tcPr marL="91439" marR="91439" marT="45728" marB="45728"/>
                </a:tc>
              </a:tr>
            </a:tbl>
          </a:graphicData>
        </a:graphic>
      </p:graphicFrame>
      <p:graphicFrame>
        <p:nvGraphicFramePr>
          <p:cNvPr id="7" name="6 Tabla"/>
          <p:cNvGraphicFramePr>
            <a:graphicFrameLocks noGrp="1"/>
          </p:cNvGraphicFramePr>
          <p:nvPr>
            <p:extLst/>
          </p:nvPr>
        </p:nvGraphicFramePr>
        <p:xfrm>
          <a:off x="574706" y="4046981"/>
          <a:ext cx="8245766" cy="1761488"/>
        </p:xfrm>
        <a:graphic>
          <a:graphicData uri="http://schemas.openxmlformats.org/drawingml/2006/table">
            <a:tbl>
              <a:tblPr firstRow="1" bandRow="1">
                <a:tableStyleId>{5C22544A-7EE6-4342-B048-85BDC9FD1C3A}</a:tableStyleId>
              </a:tblPr>
              <a:tblGrid>
                <a:gridCol w="3053078"/>
                <a:gridCol w="5192688"/>
              </a:tblGrid>
              <a:tr h="481296">
                <a:tc>
                  <a:txBody>
                    <a:bodyPr/>
                    <a:lstStyle/>
                    <a:p>
                      <a:r>
                        <a:rPr lang="es-ES" sz="1800" dirty="0" err="1" smtClean="0"/>
                        <a:t>Metodos</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333512">
                <a:tc>
                  <a:txBody>
                    <a:bodyPr/>
                    <a:lstStyle/>
                    <a:p>
                      <a:r>
                        <a:rPr lang="es-ES" sz="1800" dirty="0" err="1" smtClean="0"/>
                        <a:t>DataView.getXXXX</a:t>
                      </a:r>
                      <a:r>
                        <a:rPr lang="es-ES" sz="1800" dirty="0" smtClean="0"/>
                        <a:t>()</a:t>
                      </a:r>
                      <a:endParaRPr lang="es-ES" sz="1800" dirty="0"/>
                    </a:p>
                  </a:txBody>
                  <a:tcPr marL="91439" marR="91439" marT="45728" marB="45728"/>
                </a:tc>
                <a:tc>
                  <a:txBody>
                    <a:bodyPr/>
                    <a:lstStyle/>
                    <a:p>
                      <a:r>
                        <a:rPr lang="es-ES" sz="1800" dirty="0" smtClean="0"/>
                        <a:t>Permite leer la cantidad de bytes definida en XXXX del </a:t>
                      </a:r>
                      <a:r>
                        <a:rPr lang="es-ES" sz="1800" dirty="0" err="1" smtClean="0"/>
                        <a:t>ArrayBuffer</a:t>
                      </a:r>
                      <a:r>
                        <a:rPr lang="es-ES" sz="1800" dirty="0" smtClean="0"/>
                        <a:t>.</a:t>
                      </a:r>
                      <a:endParaRPr lang="es-ES" sz="1800" dirty="0"/>
                    </a:p>
                  </a:txBody>
                  <a:tcPr marL="91439" marR="91439" marT="45728" marB="45728"/>
                </a:tc>
              </a:tr>
              <a:tr h="5764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DataView.setXXXX</a:t>
                      </a:r>
                      <a:r>
                        <a:rPr lang="es-ES" sz="1800" dirty="0" smtClean="0"/>
                        <a:t>()</a:t>
                      </a:r>
                    </a:p>
                  </a:txBody>
                  <a:tcPr marL="91439" marR="91439" marT="45728" marB="45728"/>
                </a:tc>
                <a:tc>
                  <a:txBody>
                    <a:bodyPr/>
                    <a:lstStyle/>
                    <a:p>
                      <a:r>
                        <a:rPr lang="es-ES" sz="1800" dirty="0" smtClean="0"/>
                        <a:t>Permite escribir la cantidad de bytes definida en XXXX del </a:t>
                      </a:r>
                      <a:r>
                        <a:rPr lang="es-ES" sz="1800" dirty="0" err="1" smtClean="0"/>
                        <a:t>ArrayBuffer</a:t>
                      </a:r>
                      <a:r>
                        <a:rPr lang="es-ES" sz="1800" dirty="0" smtClean="0"/>
                        <a:t>.</a:t>
                      </a:r>
                      <a:endParaRPr lang="es-ES" sz="1800" dirty="0"/>
                    </a:p>
                  </a:txBody>
                  <a:tcPr marL="91439" marR="91439" marT="45728" marB="45728"/>
                </a:tc>
              </a:tr>
            </a:tbl>
          </a:graphicData>
        </a:graphic>
      </p:graphicFrame>
    </p:spTree>
    <p:extLst>
      <p:ext uri="{BB962C8B-B14F-4D97-AF65-F5344CB8AC3E}">
        <p14:creationId xmlns:p14="http://schemas.microsoft.com/office/powerpoint/2010/main" val="2219481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468313" y="908050"/>
            <a:ext cx="8229600" cy="792163"/>
          </a:xfrm>
        </p:spPr>
        <p:txBody>
          <a:bodyPr/>
          <a:lstStyle/>
          <a:p>
            <a:r>
              <a:rPr lang="es-ES" altLang="es-ES" sz="3600" dirty="0" smtClean="0"/>
              <a:t>JS IV – </a:t>
            </a:r>
            <a:r>
              <a:rPr lang="es-ES" altLang="es-ES" sz="3600" dirty="0" err="1" smtClean="0"/>
              <a:t>ArrayBuffer</a:t>
            </a:r>
            <a:endParaRPr lang="es-ES" alt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3CBDB11A-ECD6-40E5-B9AC-4125EA0BB73B}" type="slidenum">
              <a:rPr lang="es-ES" smtClean="0"/>
              <a:pPr>
                <a:defRPr/>
              </a:pPr>
              <a:t>43</a:t>
            </a:fld>
            <a:endParaRPr lang="es-ES"/>
          </a:p>
        </p:txBody>
      </p:sp>
      <p:graphicFrame>
        <p:nvGraphicFramePr>
          <p:cNvPr id="6" name="5 Tabla"/>
          <p:cNvGraphicFramePr>
            <a:graphicFrameLocks noGrp="1"/>
          </p:cNvGraphicFramePr>
          <p:nvPr>
            <p:extLst/>
          </p:nvPr>
        </p:nvGraphicFramePr>
        <p:xfrm>
          <a:off x="571500" y="1492760"/>
          <a:ext cx="8248972" cy="1099534"/>
        </p:xfrm>
        <a:graphic>
          <a:graphicData uri="http://schemas.openxmlformats.org/drawingml/2006/table">
            <a:tbl>
              <a:tblPr firstRow="1" bandRow="1">
                <a:tableStyleId>{5C22544A-7EE6-4342-B048-85BDC9FD1C3A}</a:tableStyleId>
              </a:tblPr>
              <a:tblGrid>
                <a:gridCol w="2776364"/>
                <a:gridCol w="5472608"/>
              </a:tblGrid>
              <a:tr h="595478">
                <a:tc>
                  <a:txBody>
                    <a:bodyPr/>
                    <a:lstStyle/>
                    <a:p>
                      <a:r>
                        <a:rPr lang="es-ES" sz="1800" dirty="0" smtClean="0"/>
                        <a:t>Propiedad</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504056">
                <a:tc>
                  <a:txBody>
                    <a:bodyPr/>
                    <a:lstStyle/>
                    <a:p>
                      <a:r>
                        <a:rPr lang="es-ES" sz="1800" dirty="0" err="1" smtClean="0"/>
                        <a:t>ArrayBuffer.byteLength</a:t>
                      </a:r>
                      <a:endParaRPr lang="es-ES" sz="1800" dirty="0"/>
                    </a:p>
                  </a:txBody>
                  <a:tcPr marL="91439" marR="91439" marT="45728" marB="45728"/>
                </a:tc>
                <a:tc>
                  <a:txBody>
                    <a:bodyPr/>
                    <a:lstStyle/>
                    <a:p>
                      <a:r>
                        <a:rPr lang="es-ES" sz="1800" dirty="0" smtClean="0"/>
                        <a:t>Devuelve la longitud en bytes del </a:t>
                      </a:r>
                      <a:r>
                        <a:rPr lang="es-ES" sz="1800" dirty="0" err="1" smtClean="0"/>
                        <a:t>ArrayBuffer</a:t>
                      </a:r>
                      <a:r>
                        <a:rPr lang="es-ES" sz="1800" dirty="0" smtClean="0"/>
                        <a:t>.</a:t>
                      </a:r>
                      <a:endParaRPr lang="es-ES" sz="1800" dirty="0"/>
                    </a:p>
                  </a:txBody>
                  <a:tcPr marL="91439" marR="91439" marT="45728" marB="45728"/>
                </a:tc>
              </a:tr>
            </a:tbl>
          </a:graphicData>
        </a:graphic>
      </p:graphicFrame>
      <p:graphicFrame>
        <p:nvGraphicFramePr>
          <p:cNvPr id="7" name="6 Tabla"/>
          <p:cNvGraphicFramePr>
            <a:graphicFrameLocks noGrp="1"/>
          </p:cNvGraphicFramePr>
          <p:nvPr>
            <p:extLst/>
          </p:nvPr>
        </p:nvGraphicFramePr>
        <p:xfrm>
          <a:off x="574706" y="2780928"/>
          <a:ext cx="8245766" cy="2035808"/>
        </p:xfrm>
        <a:graphic>
          <a:graphicData uri="http://schemas.openxmlformats.org/drawingml/2006/table">
            <a:tbl>
              <a:tblPr firstRow="1" bandRow="1">
                <a:tableStyleId>{5C22544A-7EE6-4342-B048-85BDC9FD1C3A}</a:tableStyleId>
              </a:tblPr>
              <a:tblGrid>
                <a:gridCol w="3053078"/>
                <a:gridCol w="5192688"/>
              </a:tblGrid>
              <a:tr h="481296">
                <a:tc>
                  <a:txBody>
                    <a:bodyPr/>
                    <a:lstStyle/>
                    <a:p>
                      <a:r>
                        <a:rPr lang="es-ES" sz="1800" dirty="0" err="1" smtClean="0"/>
                        <a:t>Metodos</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333512">
                <a:tc>
                  <a:txBody>
                    <a:bodyPr/>
                    <a:lstStyle/>
                    <a:p>
                      <a:r>
                        <a:rPr lang="es-ES" sz="1800" dirty="0" err="1" smtClean="0"/>
                        <a:t>ArrayBuffer.isView</a:t>
                      </a:r>
                      <a:r>
                        <a:rPr lang="es-ES" sz="1800" dirty="0" smtClean="0"/>
                        <a:t>()</a:t>
                      </a:r>
                      <a:endParaRPr lang="es-ES" sz="1800" dirty="0"/>
                    </a:p>
                  </a:txBody>
                  <a:tcPr marL="91439" marR="91439" marT="45728" marB="45728"/>
                </a:tc>
                <a:tc>
                  <a:txBody>
                    <a:bodyPr/>
                    <a:lstStyle/>
                    <a:p>
                      <a:r>
                        <a:rPr lang="es-ES" sz="1800" dirty="0" smtClean="0"/>
                        <a:t>Devuelve true si el valor pasado se corresponde con un </a:t>
                      </a:r>
                      <a:r>
                        <a:rPr lang="es-ES" sz="1800" dirty="0" err="1" smtClean="0"/>
                        <a:t>array</a:t>
                      </a:r>
                      <a:r>
                        <a:rPr lang="es-ES" sz="1800" dirty="0" smtClean="0"/>
                        <a:t> </a:t>
                      </a:r>
                      <a:r>
                        <a:rPr lang="es-ES" sz="1800" dirty="0" err="1" smtClean="0"/>
                        <a:t>tipado</a:t>
                      </a:r>
                      <a:r>
                        <a:rPr lang="es-ES" sz="1800" dirty="0" smtClean="0"/>
                        <a:t> o un </a:t>
                      </a:r>
                      <a:r>
                        <a:rPr lang="es-ES" sz="1800" dirty="0" err="1" smtClean="0"/>
                        <a:t>DataView</a:t>
                      </a:r>
                      <a:endParaRPr lang="es-ES" sz="1800" dirty="0"/>
                    </a:p>
                  </a:txBody>
                  <a:tcPr marL="91439" marR="91439" marT="45728" marB="45728"/>
                </a:tc>
              </a:tr>
              <a:tr h="5764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ArrayBuffer.slice</a:t>
                      </a:r>
                      <a:r>
                        <a:rPr lang="es-ES" sz="1800" dirty="0" smtClean="0"/>
                        <a:t>()</a:t>
                      </a:r>
                    </a:p>
                  </a:txBody>
                  <a:tcPr marL="91439" marR="91439" marT="45728" marB="45728"/>
                </a:tc>
                <a:tc>
                  <a:txBody>
                    <a:bodyPr/>
                    <a:lstStyle/>
                    <a:p>
                      <a:r>
                        <a:rPr lang="es-ES" sz="1800" dirty="0" smtClean="0"/>
                        <a:t>Devuelve un nuevo</a:t>
                      </a:r>
                      <a:r>
                        <a:rPr lang="es-ES" sz="1800" baseline="0" dirty="0" smtClean="0"/>
                        <a:t> </a:t>
                      </a:r>
                      <a:r>
                        <a:rPr lang="es-ES" sz="1800" baseline="0" dirty="0" err="1" smtClean="0"/>
                        <a:t>arrayBuffer</a:t>
                      </a:r>
                      <a:r>
                        <a:rPr lang="es-ES" sz="1800" baseline="0" dirty="0" smtClean="0"/>
                        <a:t> con los elementos seleccionados.</a:t>
                      </a:r>
                      <a:endParaRPr lang="es-ES" sz="1800" dirty="0"/>
                    </a:p>
                  </a:txBody>
                  <a:tcPr marL="91439" marR="91439" marT="45728" marB="45728"/>
                </a:tc>
              </a:tr>
            </a:tbl>
          </a:graphicData>
        </a:graphic>
      </p:graphicFrame>
    </p:spTree>
    <p:extLst>
      <p:ext uri="{BB962C8B-B14F-4D97-AF65-F5344CB8AC3E}">
        <p14:creationId xmlns:p14="http://schemas.microsoft.com/office/powerpoint/2010/main" val="29435679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468313" y="908050"/>
            <a:ext cx="8229600" cy="792163"/>
          </a:xfrm>
        </p:spPr>
        <p:txBody>
          <a:bodyPr/>
          <a:lstStyle/>
          <a:p>
            <a:r>
              <a:rPr lang="es-ES" altLang="es-ES" sz="3600" dirty="0" smtClean="0"/>
              <a:t>JS IV – JSON</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3CBDB11A-ECD6-40E5-B9AC-4125EA0BB73B}" type="slidenum">
              <a:rPr lang="es-ES" smtClean="0"/>
              <a:pPr>
                <a:defRPr/>
              </a:pPr>
              <a:t>44</a:t>
            </a:fld>
            <a:endParaRPr lang="es-ES"/>
          </a:p>
        </p:txBody>
      </p:sp>
      <p:graphicFrame>
        <p:nvGraphicFramePr>
          <p:cNvPr id="7" name="6 Tabla"/>
          <p:cNvGraphicFramePr>
            <a:graphicFrameLocks noGrp="1"/>
          </p:cNvGraphicFramePr>
          <p:nvPr/>
        </p:nvGraphicFramePr>
        <p:xfrm>
          <a:off x="574706" y="3733683"/>
          <a:ext cx="8245766" cy="1487168"/>
        </p:xfrm>
        <a:graphic>
          <a:graphicData uri="http://schemas.openxmlformats.org/drawingml/2006/table">
            <a:tbl>
              <a:tblPr firstRow="1" bandRow="1">
                <a:tableStyleId>{5C22544A-7EE6-4342-B048-85BDC9FD1C3A}</a:tableStyleId>
              </a:tblPr>
              <a:tblGrid>
                <a:gridCol w="3053078"/>
                <a:gridCol w="5192688"/>
              </a:tblGrid>
              <a:tr h="481296">
                <a:tc>
                  <a:txBody>
                    <a:bodyPr/>
                    <a:lstStyle/>
                    <a:p>
                      <a:r>
                        <a:rPr lang="es-ES" sz="1800" dirty="0" err="1" smtClean="0"/>
                        <a:t>Metodos</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333512">
                <a:tc>
                  <a:txBody>
                    <a:bodyPr/>
                    <a:lstStyle/>
                    <a:p>
                      <a:r>
                        <a:rPr lang="es-ES" sz="1800" dirty="0" err="1" smtClean="0"/>
                        <a:t>JSON.parse</a:t>
                      </a:r>
                      <a:r>
                        <a:rPr lang="es-ES" sz="1800" dirty="0" smtClean="0"/>
                        <a:t>()</a:t>
                      </a:r>
                      <a:endParaRPr lang="es-ES" sz="1800" dirty="0"/>
                    </a:p>
                  </a:txBody>
                  <a:tcPr marL="91439" marR="91439" marT="45728" marB="45728"/>
                </a:tc>
                <a:tc>
                  <a:txBody>
                    <a:bodyPr/>
                    <a:lstStyle/>
                    <a:p>
                      <a:r>
                        <a:rPr lang="es-ES" sz="1800" dirty="0" err="1" smtClean="0"/>
                        <a:t>Parsea</a:t>
                      </a:r>
                      <a:r>
                        <a:rPr lang="es-ES" sz="1800" dirty="0" smtClean="0"/>
                        <a:t> la</a:t>
                      </a:r>
                      <a:r>
                        <a:rPr lang="es-ES" sz="1800" baseline="0" dirty="0" smtClean="0"/>
                        <a:t> cadena pasada a un JSON</a:t>
                      </a:r>
                      <a:endParaRPr lang="es-ES" sz="1800" dirty="0"/>
                    </a:p>
                  </a:txBody>
                  <a:tcPr marL="91439" marR="91439" marT="45728" marB="45728"/>
                </a:tc>
              </a:tr>
              <a:tr h="5764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JSON.stringify</a:t>
                      </a:r>
                      <a:r>
                        <a:rPr lang="es-ES" sz="1800" dirty="0" smtClean="0"/>
                        <a:t>()</a:t>
                      </a:r>
                    </a:p>
                  </a:txBody>
                  <a:tcPr marL="91439" marR="91439" marT="45728" marB="45728"/>
                </a:tc>
                <a:tc>
                  <a:txBody>
                    <a:bodyPr/>
                    <a:lstStyle/>
                    <a:p>
                      <a:r>
                        <a:rPr lang="es-ES" sz="1800" dirty="0" smtClean="0"/>
                        <a:t>Devuelve un JSON</a:t>
                      </a:r>
                      <a:r>
                        <a:rPr lang="es-ES" sz="1800" baseline="0" dirty="0" smtClean="0"/>
                        <a:t> con las propiedades especificadas.</a:t>
                      </a:r>
                      <a:endParaRPr lang="es-ES" sz="1800" dirty="0"/>
                    </a:p>
                  </a:txBody>
                  <a:tcPr marL="91439" marR="91439" marT="45728" marB="45728"/>
                </a:tc>
              </a:tr>
            </a:tbl>
          </a:graphicData>
        </a:graphic>
      </p:graphicFrame>
      <p:sp>
        <p:nvSpPr>
          <p:cNvPr id="8" name="2 Marcador de contenido"/>
          <p:cNvSpPr>
            <a:spLocks noGrp="1"/>
          </p:cNvSpPr>
          <p:nvPr>
            <p:ph idx="1"/>
          </p:nvPr>
        </p:nvSpPr>
        <p:spPr>
          <a:xfrm>
            <a:off x="468313" y="1917378"/>
            <a:ext cx="8229600" cy="4103910"/>
          </a:xfrm>
        </p:spPr>
        <p:txBody>
          <a:bodyPr>
            <a:normAutofit/>
          </a:bodyPr>
          <a:lstStyle/>
          <a:p>
            <a:pPr>
              <a:buFont typeface="Georgia" pitchFamily="16" charset="0"/>
              <a:buNone/>
            </a:pPr>
            <a:r>
              <a:rPr lang="es-ES" altLang="es-ES" sz="2000" dirty="0" smtClean="0"/>
              <a:t>JSON es una forma de serializar objetos, </a:t>
            </a:r>
            <a:r>
              <a:rPr lang="es-ES" altLang="es-ES" sz="2000" dirty="0" err="1" smtClean="0"/>
              <a:t>arrays</a:t>
            </a:r>
            <a:r>
              <a:rPr lang="es-ES" altLang="es-ES" sz="2000" dirty="0" smtClean="0"/>
              <a:t>, números, cadenas, booleanos, </a:t>
            </a:r>
            <a:r>
              <a:rPr lang="es-ES" altLang="es-ES" sz="2000" dirty="0" err="1" smtClean="0"/>
              <a:t>etc</a:t>
            </a:r>
            <a:endParaRPr lang="es-ES" altLang="es-ES" sz="2000" dirty="0" smtClean="0"/>
          </a:p>
          <a:p>
            <a:pPr>
              <a:buFont typeface="Georgia" pitchFamily="16" charset="0"/>
              <a:buNone/>
            </a:pPr>
            <a:endParaRPr lang="es-ES" altLang="es-ES" sz="2000" dirty="0" smtClean="0"/>
          </a:p>
          <a:p>
            <a:pPr>
              <a:buFont typeface="Georgia" pitchFamily="16" charset="0"/>
              <a:buNone/>
            </a:pPr>
            <a:endParaRPr lang="es-ES" altLang="es-ES" sz="2000" dirty="0" smtClean="0"/>
          </a:p>
        </p:txBody>
      </p:sp>
    </p:spTree>
    <p:extLst>
      <p:ext uri="{BB962C8B-B14F-4D97-AF65-F5344CB8AC3E}">
        <p14:creationId xmlns:p14="http://schemas.microsoft.com/office/powerpoint/2010/main" val="3736124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468313" y="908050"/>
            <a:ext cx="8229600" cy="792163"/>
          </a:xfrm>
        </p:spPr>
        <p:txBody>
          <a:bodyPr/>
          <a:lstStyle/>
          <a:p>
            <a:r>
              <a:rPr lang="es-ES" altLang="es-ES" sz="3600" dirty="0" smtClean="0"/>
              <a:t>JS IV – </a:t>
            </a:r>
            <a:r>
              <a:rPr lang="es-ES" altLang="es-ES" sz="3600" dirty="0" err="1" smtClean="0"/>
              <a:t>Intl</a:t>
            </a:r>
            <a:endParaRPr lang="es-ES" alt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3CBDB11A-ECD6-40E5-B9AC-4125EA0BB73B}" type="slidenum">
              <a:rPr lang="es-ES" smtClean="0"/>
              <a:pPr>
                <a:defRPr/>
              </a:pPr>
              <a:t>45</a:t>
            </a:fld>
            <a:endParaRPr lang="es-ES"/>
          </a:p>
        </p:txBody>
      </p:sp>
      <p:graphicFrame>
        <p:nvGraphicFramePr>
          <p:cNvPr id="6" name="5 Tabla"/>
          <p:cNvGraphicFramePr>
            <a:graphicFrameLocks noGrp="1"/>
          </p:cNvGraphicFramePr>
          <p:nvPr/>
        </p:nvGraphicFramePr>
        <p:xfrm>
          <a:off x="571500" y="1492760"/>
          <a:ext cx="8248972" cy="2515766"/>
        </p:xfrm>
        <a:graphic>
          <a:graphicData uri="http://schemas.openxmlformats.org/drawingml/2006/table">
            <a:tbl>
              <a:tblPr firstRow="1" bandRow="1">
                <a:tableStyleId>{5C22544A-7EE6-4342-B048-85BDC9FD1C3A}</a:tableStyleId>
              </a:tblPr>
              <a:tblGrid>
                <a:gridCol w="2776364"/>
                <a:gridCol w="5472608"/>
              </a:tblGrid>
              <a:tr h="595478">
                <a:tc>
                  <a:txBody>
                    <a:bodyPr/>
                    <a:lstStyle/>
                    <a:p>
                      <a:r>
                        <a:rPr lang="es-ES" sz="1800" dirty="0" smtClean="0"/>
                        <a:t>Propiedad</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504056">
                <a:tc>
                  <a:txBody>
                    <a:bodyPr/>
                    <a:lstStyle/>
                    <a:p>
                      <a:r>
                        <a:rPr lang="es-ES" sz="1800" dirty="0" err="1" smtClean="0"/>
                        <a:t>Intl.Collator</a:t>
                      </a:r>
                      <a:endParaRPr lang="es-ES" sz="1800" dirty="0"/>
                    </a:p>
                  </a:txBody>
                  <a:tcPr marL="91439" marR="91439" marT="45728" marB="45728"/>
                </a:tc>
                <a:tc>
                  <a:txBody>
                    <a:bodyPr/>
                    <a:lstStyle/>
                    <a:p>
                      <a:r>
                        <a:rPr lang="es-ES" sz="1800" dirty="0" smtClean="0"/>
                        <a:t>Inicia el objeto </a:t>
                      </a:r>
                      <a:r>
                        <a:rPr lang="es-ES" sz="1800" dirty="0" err="1" smtClean="0"/>
                        <a:t>Collator</a:t>
                      </a:r>
                      <a:r>
                        <a:rPr lang="es-ES" sz="1800" dirty="0" smtClean="0"/>
                        <a:t> que permite especificar el lenguaje local a utilizar.</a:t>
                      </a:r>
                      <a:endParaRPr lang="es-ES" sz="1800" dirty="0"/>
                    </a:p>
                  </a:txBody>
                  <a:tcPr marL="91439" marR="91439" marT="45728" marB="45728"/>
                </a:tc>
              </a:tr>
              <a:tr h="504056">
                <a:tc>
                  <a:txBody>
                    <a:bodyPr/>
                    <a:lstStyle/>
                    <a:p>
                      <a:r>
                        <a:rPr lang="es-ES" sz="1800" dirty="0" err="1" smtClean="0"/>
                        <a:t>Intl.DateTimeFormat</a:t>
                      </a:r>
                      <a:endParaRPr lang="es-ES" sz="1800" dirty="0"/>
                    </a:p>
                  </a:txBody>
                  <a:tcPr marL="91439" marR="91439" marT="45728" marB="45728"/>
                </a:tc>
                <a:tc>
                  <a:txBody>
                    <a:bodyPr/>
                    <a:lstStyle/>
                    <a:p>
                      <a:r>
                        <a:rPr lang="es-ES" sz="1800" dirty="0" smtClean="0"/>
                        <a:t>Constructor que permite inicializar el formato para fecha y hora.</a:t>
                      </a:r>
                      <a:endParaRPr lang="es-ES" sz="1800" dirty="0"/>
                    </a:p>
                  </a:txBody>
                  <a:tcPr marL="91439" marR="91439" marT="45728" marB="45728"/>
                </a:tc>
              </a:tr>
              <a:tr h="504056">
                <a:tc>
                  <a:txBody>
                    <a:bodyPr/>
                    <a:lstStyle/>
                    <a:p>
                      <a:r>
                        <a:rPr lang="es-ES" sz="1800" dirty="0" err="1" smtClean="0"/>
                        <a:t>Intl.NumberFormat</a:t>
                      </a:r>
                      <a:endParaRPr lang="es-ES" sz="1800" dirty="0"/>
                    </a:p>
                  </a:txBody>
                  <a:tcPr marL="91439" marR="91439" marT="45728" marB="45728"/>
                </a:tc>
                <a:tc>
                  <a:txBody>
                    <a:bodyPr/>
                    <a:lstStyle/>
                    <a:p>
                      <a:r>
                        <a:rPr lang="es-ES" sz="1800" dirty="0" smtClean="0"/>
                        <a:t>Constructor que permite inicializar el formato para números.</a:t>
                      </a:r>
                      <a:endParaRPr lang="es-ES" sz="1800" dirty="0"/>
                    </a:p>
                  </a:txBody>
                  <a:tcPr marL="91439" marR="91439" marT="45728" marB="45728"/>
                </a:tc>
              </a:tr>
            </a:tbl>
          </a:graphicData>
        </a:graphic>
      </p:graphicFrame>
      <p:graphicFrame>
        <p:nvGraphicFramePr>
          <p:cNvPr id="7" name="6 Tabla"/>
          <p:cNvGraphicFramePr>
            <a:graphicFrameLocks noGrp="1"/>
          </p:cNvGraphicFramePr>
          <p:nvPr/>
        </p:nvGraphicFramePr>
        <p:xfrm>
          <a:off x="574706" y="4165358"/>
          <a:ext cx="8245766" cy="2337925"/>
        </p:xfrm>
        <a:graphic>
          <a:graphicData uri="http://schemas.openxmlformats.org/drawingml/2006/table">
            <a:tbl>
              <a:tblPr firstRow="1" bandRow="1">
                <a:tableStyleId>{5C22544A-7EE6-4342-B048-85BDC9FD1C3A}</a:tableStyleId>
              </a:tblPr>
              <a:tblGrid>
                <a:gridCol w="4429342"/>
                <a:gridCol w="3816424"/>
              </a:tblGrid>
              <a:tr h="481296">
                <a:tc>
                  <a:txBody>
                    <a:bodyPr/>
                    <a:lstStyle/>
                    <a:p>
                      <a:r>
                        <a:rPr lang="es-ES" sz="1800" dirty="0" err="1" smtClean="0"/>
                        <a:t>Metodos</a:t>
                      </a:r>
                      <a:endParaRPr lang="es-ES" sz="1800" dirty="0"/>
                    </a:p>
                  </a:txBody>
                  <a:tcPr marL="91439" marR="91439" marT="45728" marB="45728"/>
                </a:tc>
                <a:tc>
                  <a:txBody>
                    <a:bodyPr/>
                    <a:lstStyle/>
                    <a:p>
                      <a:r>
                        <a:rPr lang="es-ES" sz="1800" dirty="0" smtClean="0"/>
                        <a:t>Valor</a:t>
                      </a:r>
                      <a:endParaRPr lang="es-ES" sz="1800" dirty="0"/>
                    </a:p>
                  </a:txBody>
                  <a:tcPr marL="91439" marR="91439" marT="45728" marB="45728"/>
                </a:tc>
              </a:tr>
              <a:tr h="333512">
                <a:tc>
                  <a:txBody>
                    <a:bodyPr/>
                    <a:lstStyle/>
                    <a:p>
                      <a:r>
                        <a:rPr lang="es-ES" sz="1800" dirty="0" err="1" smtClean="0"/>
                        <a:t>String.localeCompare</a:t>
                      </a:r>
                      <a:r>
                        <a:rPr lang="es-ES" sz="1800" dirty="0" smtClean="0"/>
                        <a:t>()</a:t>
                      </a:r>
                      <a:endParaRPr lang="es-ES" sz="1800" dirty="0"/>
                    </a:p>
                  </a:txBody>
                  <a:tcPr marL="91439" marR="91439" marT="45728" marB="45728"/>
                </a:tc>
                <a:tc rowSpan="3">
                  <a:txBody>
                    <a:bodyPr/>
                    <a:lstStyle/>
                    <a:p>
                      <a:r>
                        <a:rPr lang="es-ES" sz="1800" dirty="0" smtClean="0"/>
                        <a:t>Ver los métodos en cada objeto.</a:t>
                      </a:r>
                      <a:endParaRPr lang="es-ES" sz="1800" dirty="0"/>
                    </a:p>
                  </a:txBody>
                  <a:tcPr marL="91439" marR="91439" marT="45728" marB="45728"/>
                </a:tc>
              </a:tr>
              <a:tr h="5764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Number.toLocaleString</a:t>
                      </a:r>
                      <a:r>
                        <a:rPr lang="es-ES" sz="1800" dirty="0" smtClean="0"/>
                        <a:t>()</a:t>
                      </a:r>
                    </a:p>
                  </a:txBody>
                  <a:tcPr marL="91439" marR="91439" marT="45728" marB="45728"/>
                </a:tc>
                <a:tc vMerge="1">
                  <a:txBody>
                    <a:bodyPr/>
                    <a:lstStyle/>
                    <a:p>
                      <a:endParaRPr lang="es-ES" sz="1800" dirty="0"/>
                    </a:p>
                  </a:txBody>
                  <a:tcPr marL="91439" marR="91439" marT="45728" marB="45728"/>
                </a:tc>
              </a:tr>
              <a:tr h="5764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Date.toLocaleString</a:t>
                      </a:r>
                      <a:r>
                        <a:rPr lang="es-ES" sz="180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Date.toLocaleDateString</a:t>
                      </a:r>
                      <a:r>
                        <a:rPr lang="es-ES" sz="180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s-ES" sz="1800" dirty="0" err="1" smtClean="0"/>
                        <a:t>Date.toLocaleTimeString</a:t>
                      </a:r>
                      <a:r>
                        <a:rPr lang="es-ES" sz="1800" dirty="0" smtClean="0"/>
                        <a:t>()</a:t>
                      </a:r>
                    </a:p>
                  </a:txBody>
                  <a:tcPr marL="91439" marR="91439" marT="45728" marB="45728"/>
                </a:tc>
                <a:tc vMerge="1">
                  <a:txBody>
                    <a:bodyPr/>
                    <a:lstStyle/>
                    <a:p>
                      <a:endParaRPr lang="es-ES" sz="1800" dirty="0"/>
                    </a:p>
                  </a:txBody>
                  <a:tcPr marL="91439" marR="91439" marT="45728" marB="45728"/>
                </a:tc>
              </a:tr>
            </a:tbl>
          </a:graphicData>
        </a:graphic>
      </p:graphicFrame>
    </p:spTree>
    <p:extLst>
      <p:ext uri="{BB962C8B-B14F-4D97-AF65-F5344CB8AC3E}">
        <p14:creationId xmlns:p14="http://schemas.microsoft.com/office/powerpoint/2010/main" val="36384882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a:spLocks noGrp="1"/>
          </p:cNvSpPr>
          <p:nvPr>
            <p:ph type="title"/>
          </p:nvPr>
        </p:nvSpPr>
        <p:spPr>
          <a:xfrm>
            <a:off x="468313" y="908050"/>
            <a:ext cx="8229600" cy="792163"/>
          </a:xfrm>
        </p:spPr>
        <p:txBody>
          <a:bodyPr/>
          <a:lstStyle/>
          <a:p>
            <a:pPr eaLnBrk="1" hangingPunct="1"/>
            <a:r>
              <a:rPr lang="es-ES" altLang="es-ES" smtClean="0"/>
              <a:t>JS IV – Referencias</a:t>
            </a:r>
          </a:p>
        </p:txBody>
      </p:sp>
      <p:sp>
        <p:nvSpPr>
          <p:cNvPr id="5" name="4 Marcador de contenido"/>
          <p:cNvSpPr>
            <a:spLocks noGrp="1"/>
          </p:cNvSpPr>
          <p:nvPr>
            <p:ph idx="1"/>
          </p:nvPr>
        </p:nvSpPr>
        <p:spPr>
          <a:xfrm>
            <a:off x="468313" y="1628775"/>
            <a:ext cx="8229600" cy="4968875"/>
          </a:xfrm>
        </p:spPr>
        <p:txBody>
          <a:bodyPr>
            <a:normAutofit lnSpcReduction="10000"/>
          </a:bodyPr>
          <a:lstStyle/>
          <a:p>
            <a:pPr marL="365760" indent="-256032" eaLnBrk="1" fontAlgn="auto" hangingPunct="1">
              <a:spcAft>
                <a:spcPts val="0"/>
              </a:spcAft>
              <a:buClr>
                <a:schemeClr val="accent3"/>
              </a:buClr>
              <a:buFont typeface="Georgia" pitchFamily="18" charset="0"/>
              <a:buChar char="•"/>
              <a:defRPr/>
            </a:pPr>
            <a:r>
              <a:rPr lang="es-ES" dirty="0" smtClean="0">
                <a:hlinkClick r:id="rId2"/>
              </a:rPr>
              <a:t>http://www.ecma-international.org/publications/files/ECMA-ST/Ecma-262.pdf /</a:t>
            </a:r>
            <a:endParaRPr lang="es-ES" dirty="0" smtClean="0"/>
          </a:p>
          <a:p>
            <a:pPr marL="365760" indent="-256032" eaLnBrk="1" fontAlgn="auto" hangingPunct="1">
              <a:spcAft>
                <a:spcPts val="0"/>
              </a:spcAft>
              <a:buClr>
                <a:schemeClr val="accent3"/>
              </a:buClr>
              <a:buFont typeface="Georgia" pitchFamily="18" charset="0"/>
              <a:buChar char="•"/>
              <a:defRPr/>
            </a:pPr>
            <a:r>
              <a:rPr lang="es-ES" dirty="0" smtClean="0">
                <a:hlinkClick r:id="rId3"/>
              </a:rPr>
              <a:t>https://developer.mozilla.org/en/JavaScript</a:t>
            </a:r>
            <a:endParaRPr lang="es-ES" dirty="0" smtClean="0"/>
          </a:p>
          <a:p>
            <a:pPr marL="365760" indent="-256032" eaLnBrk="1" fontAlgn="auto" hangingPunct="1">
              <a:spcAft>
                <a:spcPts val="0"/>
              </a:spcAft>
              <a:buClr>
                <a:schemeClr val="accent3"/>
              </a:buClr>
              <a:buFont typeface="Georgia" pitchFamily="18" charset="0"/>
              <a:buChar char="•"/>
              <a:defRPr/>
            </a:pPr>
            <a:r>
              <a:rPr lang="es-ES" dirty="0" smtClean="0">
                <a:hlinkClick r:id="rId4"/>
              </a:rPr>
              <a:t>http://www.w3schools.com/js/</a:t>
            </a:r>
            <a:endParaRPr lang="es-ES" dirty="0" smtClean="0"/>
          </a:p>
          <a:p>
            <a:pPr marL="365760" indent="-256032" eaLnBrk="1" fontAlgn="auto" hangingPunct="1">
              <a:spcAft>
                <a:spcPts val="0"/>
              </a:spcAft>
              <a:buClr>
                <a:schemeClr val="accent3"/>
              </a:buClr>
              <a:buFont typeface="Georgia" pitchFamily="18" charset="0"/>
              <a:buChar char="•"/>
              <a:defRPr/>
            </a:pPr>
            <a:r>
              <a:rPr lang="es-ES" dirty="0" smtClean="0">
                <a:hlinkClick r:id="rId5"/>
              </a:rPr>
              <a:t>http://es.wikipedia.org/wiki/Javascript</a:t>
            </a:r>
          </a:p>
          <a:p>
            <a:pPr marL="365760" indent="-256032" eaLnBrk="1" fontAlgn="auto" hangingPunct="1">
              <a:spcAft>
                <a:spcPts val="0"/>
              </a:spcAft>
              <a:buClr>
                <a:schemeClr val="accent3"/>
              </a:buClr>
              <a:buFont typeface="Georgia" pitchFamily="18" charset="0"/>
              <a:buChar char="•"/>
              <a:defRPr/>
            </a:pPr>
            <a:r>
              <a:rPr lang="es-ES" dirty="0" smtClean="0">
                <a:hlinkClick r:id="rId5"/>
              </a:rPr>
              <a:t>http://www.javascriptsource.com/tutorials/</a:t>
            </a:r>
          </a:p>
          <a:p>
            <a:pPr marL="365760" indent="-256032" eaLnBrk="1" fontAlgn="auto" hangingPunct="1">
              <a:spcAft>
                <a:spcPts val="0"/>
              </a:spcAft>
              <a:buClr>
                <a:schemeClr val="accent3"/>
              </a:buClr>
              <a:buFont typeface="Georgia" pitchFamily="18" charset="0"/>
              <a:buChar char="•"/>
              <a:defRPr/>
            </a:pPr>
            <a:r>
              <a:rPr lang="es-ES" dirty="0" smtClean="0">
                <a:hlinkClick r:id="rId5"/>
              </a:rPr>
              <a:t>http://www.javascriptya.com.ar/</a:t>
            </a:r>
            <a:endParaRPr lang="es-ES" dirty="0" smtClean="0"/>
          </a:p>
          <a:p>
            <a:pPr marL="365760" indent="-256032">
              <a:buClr>
                <a:schemeClr val="accent3"/>
              </a:buClr>
              <a:buFont typeface="Georgia" pitchFamily="18" charset="0"/>
              <a:buChar char="•"/>
              <a:defRPr/>
            </a:pPr>
            <a:r>
              <a:rPr lang="es-ES" dirty="0" smtClean="0">
                <a:hlinkClick r:id="rId6"/>
              </a:rPr>
              <a:t>https://developer.mozilla.org/en-US/docs/Web/JavaScript/Reference/Global_Objects/TypedArray</a:t>
            </a:r>
            <a:endParaRPr lang="es-ES" dirty="0" smtClean="0"/>
          </a:p>
          <a:p>
            <a:pPr marL="365760" indent="-256032">
              <a:buClr>
                <a:schemeClr val="accent3"/>
              </a:buClr>
              <a:buFont typeface="Georgia" pitchFamily="18" charset="0"/>
              <a:buChar char="•"/>
              <a:defRPr/>
            </a:pPr>
            <a:r>
              <a:rPr lang="es-ES" dirty="0" smtClean="0">
                <a:hlinkClick r:id="rId7"/>
              </a:rPr>
              <a:t>https://developer.mozilla.org/es/docs/Web/JavaScript/Guide/Regular_Expressions</a:t>
            </a:r>
            <a:endParaRPr lang="es-ES" dirty="0" smtClean="0"/>
          </a:p>
          <a:p>
            <a:pPr marL="365760" indent="-256032">
              <a:buClr>
                <a:schemeClr val="accent3"/>
              </a:buClr>
              <a:buFont typeface="Georgia" pitchFamily="18" charset="0"/>
              <a:buChar char="•"/>
              <a:defRPr/>
            </a:pPr>
            <a:r>
              <a:rPr lang="es-ES" dirty="0" smtClean="0">
                <a:hlinkClick r:id="rId8"/>
              </a:rPr>
              <a:t>http://www.w3schools.com/js/js_regexp.asp</a:t>
            </a:r>
            <a:endParaRPr lang="es-ES" dirty="0" smtClean="0"/>
          </a:p>
          <a:p>
            <a:pPr marL="365760" indent="-256032">
              <a:buClr>
                <a:schemeClr val="accent3"/>
              </a:buClr>
              <a:buFont typeface="Georgia" pitchFamily="18" charset="0"/>
              <a:buChar char="•"/>
              <a:defRPr/>
            </a:pPr>
            <a:r>
              <a:rPr lang="es-ES" dirty="0" smtClean="0">
                <a:hlinkClick r:id="rId9"/>
              </a:rPr>
              <a:t>https://developer.mozilla.org/en-US/docs/Web/JavaScript/Reference/Global_Objects/Number/toLocaleString</a:t>
            </a:r>
            <a:endParaRPr lang="es-ES" dirty="0" smtClean="0"/>
          </a:p>
          <a:p>
            <a:pPr marL="365760" indent="-256032">
              <a:buClr>
                <a:schemeClr val="accent3"/>
              </a:buClr>
              <a:buFont typeface="Georgia" pitchFamily="18" charset="0"/>
              <a:buChar char="•"/>
              <a:defRPr/>
            </a:pPr>
            <a:endParaRPr lang="es-ES" dirty="0" smtClean="0"/>
          </a:p>
          <a:p>
            <a:pPr marL="365760" indent="-256032" eaLnBrk="1" fontAlgn="auto" hangingPunct="1">
              <a:spcAft>
                <a:spcPts val="0"/>
              </a:spcAft>
              <a:buClr>
                <a:schemeClr val="accent3"/>
              </a:buClr>
              <a:buFont typeface="Georgia" pitchFamily="18" charset="0"/>
              <a:buNone/>
              <a:defRPr/>
            </a:pPr>
            <a:endParaRPr lang="es-ES" dirty="0" smtClean="0"/>
          </a:p>
          <a:p>
            <a:pPr marL="365760" indent="-256032" eaLnBrk="1" fontAlgn="auto" hangingPunct="1">
              <a:spcAft>
                <a:spcPts val="0"/>
              </a:spcAft>
              <a:buClr>
                <a:schemeClr val="accent3"/>
              </a:buClr>
              <a:buFont typeface="Georgia" pitchFamily="18" charset="0"/>
              <a:buChar char="•"/>
              <a:defRPr/>
            </a:pPr>
            <a:endParaRPr lang="es-ES" dirty="0" smtClean="0"/>
          </a:p>
        </p:txBody>
      </p:sp>
      <p:sp>
        <p:nvSpPr>
          <p:cNvPr id="19460" name="5 Marcador de número de diapositiva"/>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9AB93D1-877E-4E0F-BF10-1113C9B170DE}" type="slidenum">
              <a:rPr lang="es-ES" smtClean="0"/>
              <a:pPr fontAlgn="base">
                <a:spcBef>
                  <a:spcPct val="0"/>
                </a:spcBef>
                <a:spcAft>
                  <a:spcPct val="0"/>
                </a:spcAft>
                <a:defRPr/>
              </a:pPr>
              <a:t>46</a:t>
            </a:fld>
            <a:endParaRPr lang="es-ES" smtClean="0"/>
          </a:p>
        </p:txBody>
      </p:sp>
      <p:sp>
        <p:nvSpPr>
          <p:cNvPr id="19461" name="6 Marcador de pie de página"/>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s-ES" dirty="0" smtClean="0"/>
              <a:t>Desarrollo Web en Entorno Cliente </a:t>
            </a:r>
          </a:p>
        </p:txBody>
      </p:sp>
    </p:spTree>
    <p:extLst>
      <p:ext uri="{BB962C8B-B14F-4D97-AF65-F5344CB8AC3E}">
        <p14:creationId xmlns:p14="http://schemas.microsoft.com/office/powerpoint/2010/main" val="3888445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468313" y="908050"/>
            <a:ext cx="8229600" cy="792163"/>
          </a:xfrm>
        </p:spPr>
        <p:txBody>
          <a:bodyPr/>
          <a:lstStyle/>
          <a:p>
            <a:r>
              <a:rPr lang="es-ES" altLang="es-ES" sz="3600" dirty="0" smtClean="0"/>
              <a:t>JS IV – Funciones anónimas</a:t>
            </a:r>
          </a:p>
        </p:txBody>
      </p:sp>
      <p:sp>
        <p:nvSpPr>
          <p:cNvPr id="7171" name="2 Marcador de contenido"/>
          <p:cNvSpPr>
            <a:spLocks noGrp="1"/>
          </p:cNvSpPr>
          <p:nvPr>
            <p:ph idx="1"/>
          </p:nvPr>
        </p:nvSpPr>
        <p:spPr>
          <a:xfrm>
            <a:off x="468313" y="1557338"/>
            <a:ext cx="8229600" cy="5111750"/>
          </a:xfrm>
        </p:spPr>
        <p:txBody>
          <a:bodyPr>
            <a:normAutofit/>
          </a:bodyPr>
          <a:lstStyle/>
          <a:p>
            <a:r>
              <a:rPr lang="es-ES" altLang="es-ES" sz="2000" dirty="0" smtClean="0"/>
              <a:t>Asignarla a una variable global: </a:t>
            </a:r>
          </a:p>
          <a:p>
            <a:endParaRPr lang="es-ES" altLang="es-ES" sz="2000" dirty="0" smtClean="0"/>
          </a:p>
          <a:p>
            <a:pPr>
              <a:buNone/>
            </a:pPr>
            <a:endParaRPr lang="es-ES" altLang="es-ES" sz="2000" dirty="0" smtClean="0"/>
          </a:p>
          <a:p>
            <a:r>
              <a:rPr lang="es-ES" altLang="es-ES" sz="2000" dirty="0" smtClean="0"/>
              <a:t>Asignarla a una propiedad del objeto </a:t>
            </a:r>
            <a:r>
              <a:rPr lang="es-ES" altLang="es-ES" sz="2000" dirty="0" err="1" smtClean="0"/>
              <a:t>window</a:t>
            </a:r>
            <a:r>
              <a:rPr lang="es-ES" altLang="es-ES" sz="2000" dirty="0" smtClean="0"/>
              <a:t>:</a:t>
            </a:r>
          </a:p>
          <a:p>
            <a:endParaRPr lang="es-ES" altLang="es-ES" sz="2000" dirty="0" smtClean="0"/>
          </a:p>
          <a:p>
            <a:endParaRPr lang="es-ES" altLang="es-ES" sz="2000" dirty="0" smtClean="0"/>
          </a:p>
          <a:p>
            <a:r>
              <a:rPr lang="es-ES" altLang="es-ES" sz="2000" dirty="0" smtClean="0"/>
              <a:t>En ambos casos la función pasa a tener un ámbito global. Para poder ejecutar estas funciones realizaremos las respectivas llamadas:</a:t>
            </a:r>
          </a:p>
          <a:p>
            <a:endParaRPr lang="es-ES" altLang="es-ES" sz="2000" dirty="0" smtClean="0"/>
          </a:p>
          <a:p>
            <a:pPr>
              <a:buNone/>
            </a:pPr>
            <a:endParaRPr lang="es-ES" altLang="es-ES" sz="20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95E8EA73-6220-4D5B-89E6-97450CA8B785}" type="slidenum">
              <a:rPr lang="es-ES" smtClean="0"/>
              <a:pPr>
                <a:defRPr/>
              </a:pPr>
              <a:t>5</a:t>
            </a:fld>
            <a:endParaRPr lang="es-ES"/>
          </a:p>
        </p:txBody>
      </p:sp>
      <p:sp>
        <p:nvSpPr>
          <p:cNvPr id="7175" name="2 Marcador de contenido"/>
          <p:cNvSpPr txBox="1">
            <a:spLocks/>
          </p:cNvSpPr>
          <p:nvPr/>
        </p:nvSpPr>
        <p:spPr bwMode="auto">
          <a:xfrm>
            <a:off x="1259632" y="1988840"/>
            <a:ext cx="7175500" cy="627670"/>
          </a:xfrm>
          <a:prstGeom prst="rect">
            <a:avLst/>
          </a:prstGeom>
          <a:solidFill>
            <a:schemeClr val="tx1"/>
          </a:solidFill>
          <a:ln w="9525">
            <a:noFill/>
            <a:miter lim="800000"/>
            <a:headEnd/>
            <a:tailEnd/>
          </a:ln>
        </p:spPr>
        <p:txBody>
          <a:bodyPr/>
          <a:lstStyle/>
          <a:p>
            <a:pPr marL="342900" indent="-342900">
              <a:spcBef>
                <a:spcPct val="20000"/>
              </a:spcBef>
            </a:pP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varGlobal</a:t>
            </a:r>
            <a:r>
              <a:rPr lang="es-ES" altLang="es-ES" dirty="0" smtClean="0">
                <a:solidFill>
                  <a:srgbClr val="00FF00"/>
                </a:solidFill>
                <a:latin typeface="Courier New" pitchFamily="49" charset="0"/>
                <a:cs typeface="Courier New" pitchFamily="49" charset="0"/>
              </a:rPr>
              <a:t> = </a:t>
            </a: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return</a:t>
            </a:r>
            <a:r>
              <a:rPr lang="es-ES" altLang="es-ES" dirty="0" smtClean="0">
                <a:solidFill>
                  <a:srgbClr val="00FF00"/>
                </a:solidFill>
                <a:latin typeface="Courier New" pitchFamily="49" charset="0"/>
                <a:cs typeface="Courier New" pitchFamily="49" charset="0"/>
              </a:rPr>
              <a:t> true; };</a:t>
            </a:r>
            <a:endParaRPr lang="es-ES" altLang="es-ES" dirty="0">
              <a:solidFill>
                <a:srgbClr val="00FF00"/>
              </a:solidFill>
              <a:latin typeface="Courier New" pitchFamily="49" charset="0"/>
              <a:cs typeface="Courier New" pitchFamily="49" charset="0"/>
            </a:endParaRPr>
          </a:p>
        </p:txBody>
      </p:sp>
      <p:sp>
        <p:nvSpPr>
          <p:cNvPr id="8" name="2 Marcador de contenido"/>
          <p:cNvSpPr txBox="1">
            <a:spLocks/>
          </p:cNvSpPr>
          <p:nvPr/>
        </p:nvSpPr>
        <p:spPr bwMode="auto">
          <a:xfrm>
            <a:off x="1212924" y="3356992"/>
            <a:ext cx="7175500" cy="576062"/>
          </a:xfrm>
          <a:prstGeom prst="rect">
            <a:avLst/>
          </a:prstGeom>
          <a:solidFill>
            <a:schemeClr val="tx1"/>
          </a:solidFill>
          <a:ln w="9525">
            <a:noFill/>
            <a:miter lim="800000"/>
            <a:headEnd/>
            <a:tailEnd/>
          </a:ln>
        </p:spPr>
        <p:txBody>
          <a:bodyPr/>
          <a:lstStyle/>
          <a:p>
            <a:pPr marL="342900" indent="-342900">
              <a:spcBef>
                <a:spcPct val="20000"/>
              </a:spcBef>
            </a:pPr>
            <a:r>
              <a:rPr lang="es-ES" altLang="es-ES" dirty="0" err="1" smtClean="0">
                <a:solidFill>
                  <a:srgbClr val="00FF00"/>
                </a:solidFill>
                <a:latin typeface="Courier New" pitchFamily="49" charset="0"/>
                <a:cs typeface="Courier New" pitchFamily="49" charset="0"/>
              </a:rPr>
              <a:t>window.nuevaProp</a:t>
            </a:r>
            <a:r>
              <a:rPr lang="es-ES" altLang="es-ES" dirty="0" smtClean="0">
                <a:solidFill>
                  <a:srgbClr val="00FF00"/>
                </a:solidFill>
                <a:latin typeface="Courier New" pitchFamily="49" charset="0"/>
                <a:cs typeface="Courier New" pitchFamily="49" charset="0"/>
              </a:rPr>
              <a:t> = </a:t>
            </a: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return</a:t>
            </a:r>
            <a:r>
              <a:rPr lang="es-ES" altLang="es-ES" dirty="0" smtClean="0">
                <a:solidFill>
                  <a:srgbClr val="00FF00"/>
                </a:solidFill>
                <a:latin typeface="Courier New" pitchFamily="49" charset="0"/>
                <a:cs typeface="Courier New" pitchFamily="49" charset="0"/>
              </a:rPr>
              <a:t> true; };</a:t>
            </a:r>
            <a:endParaRPr lang="es-ES" altLang="es-ES" dirty="0">
              <a:solidFill>
                <a:srgbClr val="00FF00"/>
              </a:solidFill>
              <a:latin typeface="Courier New" pitchFamily="49" charset="0"/>
              <a:cs typeface="Courier New" pitchFamily="49" charset="0"/>
            </a:endParaRPr>
          </a:p>
        </p:txBody>
      </p:sp>
      <p:sp>
        <p:nvSpPr>
          <p:cNvPr id="9" name="2 Marcador de contenido"/>
          <p:cNvSpPr txBox="1">
            <a:spLocks/>
          </p:cNvSpPr>
          <p:nvPr/>
        </p:nvSpPr>
        <p:spPr bwMode="auto">
          <a:xfrm>
            <a:off x="1212924" y="5229202"/>
            <a:ext cx="7175500" cy="936102"/>
          </a:xfrm>
          <a:prstGeom prst="rect">
            <a:avLst/>
          </a:prstGeom>
          <a:solidFill>
            <a:schemeClr val="tx1"/>
          </a:solidFill>
          <a:ln w="9525">
            <a:noFill/>
            <a:miter lim="800000"/>
            <a:headEnd/>
            <a:tailEnd/>
          </a:ln>
        </p:spPr>
        <p:txBody>
          <a:bodyPr/>
          <a:lstStyle/>
          <a:p>
            <a:pPr marL="342900" indent="-342900">
              <a:spcBef>
                <a:spcPct val="20000"/>
              </a:spcBef>
            </a:pPr>
            <a:r>
              <a:rPr lang="es-ES" altLang="es-ES" dirty="0" err="1" smtClean="0">
                <a:solidFill>
                  <a:srgbClr val="00FF00"/>
                </a:solidFill>
                <a:latin typeface="Courier New" pitchFamily="49" charset="0"/>
                <a:cs typeface="Courier New" pitchFamily="49" charset="0"/>
              </a:rPr>
              <a:t>varGlobal</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err="1" smtClean="0">
                <a:solidFill>
                  <a:srgbClr val="00FF00"/>
                </a:solidFill>
                <a:latin typeface="Courier New" pitchFamily="49" charset="0"/>
                <a:cs typeface="Courier New" pitchFamily="49" charset="0"/>
              </a:rPr>
              <a:t>window.nuevaProp</a:t>
            </a:r>
            <a:r>
              <a:rPr lang="es-ES" altLang="es-ES" dirty="0" smtClean="0">
                <a:solidFill>
                  <a:srgbClr val="00FF00"/>
                </a:solidFill>
                <a:latin typeface="Courier New" pitchFamily="49" charset="0"/>
                <a:cs typeface="Courier New" pitchFamily="49" charset="0"/>
              </a:rPr>
              <a:t>();</a:t>
            </a:r>
            <a:endParaRPr lang="es-ES" altLang="es-E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468313" y="908050"/>
            <a:ext cx="8229600" cy="792163"/>
          </a:xfrm>
        </p:spPr>
        <p:txBody>
          <a:bodyPr/>
          <a:lstStyle/>
          <a:p>
            <a:r>
              <a:rPr lang="es-ES" altLang="es-ES" sz="3600" smtClean="0"/>
              <a:t>JS IV – Devolución de valores</a:t>
            </a:r>
          </a:p>
        </p:txBody>
      </p:sp>
      <p:sp>
        <p:nvSpPr>
          <p:cNvPr id="8195" name="2 Marcador de contenido"/>
          <p:cNvSpPr>
            <a:spLocks noGrp="1"/>
          </p:cNvSpPr>
          <p:nvPr>
            <p:ph idx="1"/>
          </p:nvPr>
        </p:nvSpPr>
        <p:spPr>
          <a:xfrm>
            <a:off x="468313" y="1557338"/>
            <a:ext cx="8229600" cy="5111750"/>
          </a:xfrm>
        </p:spPr>
        <p:txBody>
          <a:bodyPr/>
          <a:lstStyle/>
          <a:p>
            <a:pPr>
              <a:buFont typeface="Georgia" pitchFamily="16" charset="0"/>
              <a:buNone/>
            </a:pPr>
            <a:r>
              <a:rPr lang="es-ES" altLang="es-ES" sz="2200" smtClean="0"/>
              <a:t>Las funciones pueden devolver valores con la sentencia </a:t>
            </a:r>
            <a:r>
              <a:rPr lang="es-ES" altLang="es-ES" sz="2200" b="1" smtClean="0">
                <a:solidFill>
                  <a:srgbClr val="FF0000"/>
                </a:solidFill>
              </a:rPr>
              <a:t>return</a:t>
            </a:r>
            <a:r>
              <a:rPr lang="es-ES" altLang="es-ES" sz="2200" smtClean="0"/>
              <a:t> </a:t>
            </a:r>
            <a:r>
              <a:rPr lang="es-ES" altLang="es-ES" sz="2400" smtClean="0"/>
              <a:t>que a su vez pueden ser asignados a variables.</a:t>
            </a:r>
            <a:r>
              <a:rPr lang="es-ES" altLang="es-ES" sz="2200" smtClean="0"/>
              <a:t> </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144AAB73-5A08-48F2-ACEB-D9777F308E48}" type="slidenum">
              <a:rPr lang="es-ES" smtClean="0"/>
              <a:pPr>
                <a:defRPr/>
              </a:pPr>
              <a:t>6</a:t>
            </a:fld>
            <a:endParaRPr lang="es-ES"/>
          </a:p>
        </p:txBody>
      </p:sp>
      <p:sp>
        <p:nvSpPr>
          <p:cNvPr id="8198" name="2 Marcador de contenido"/>
          <p:cNvSpPr txBox="1">
            <a:spLocks/>
          </p:cNvSpPr>
          <p:nvPr/>
        </p:nvSpPr>
        <p:spPr bwMode="auto">
          <a:xfrm>
            <a:off x="995363" y="2736304"/>
            <a:ext cx="7175500" cy="3429000"/>
          </a:xfrm>
          <a:prstGeom prst="rect">
            <a:avLst/>
          </a:prstGeom>
          <a:solidFill>
            <a:schemeClr val="tx1"/>
          </a:solidFill>
          <a:ln w="9525">
            <a:noFill/>
            <a:miter lim="800000"/>
            <a:headEnd/>
            <a:tailEnd/>
          </a:ln>
        </p:spPr>
        <p:txBody>
          <a:bodyPr/>
          <a:lstStyle/>
          <a:p>
            <a:pPr marL="342900" indent="-342900">
              <a:spcBef>
                <a:spcPct val="20000"/>
              </a:spcBef>
            </a:pPr>
            <a:r>
              <a:rPr lang="fr-FR" altLang="es-ES" dirty="0">
                <a:solidFill>
                  <a:srgbClr val="00FF00"/>
                </a:solidFill>
                <a:latin typeface="Courier New" pitchFamily="49" charset="0"/>
                <a:cs typeface="Courier New" pitchFamily="49" charset="0"/>
              </a:rPr>
              <a:t>&lt;script </a:t>
            </a:r>
            <a:r>
              <a:rPr lang="fr-FR" altLang="es-ES" dirty="0" err="1">
                <a:solidFill>
                  <a:srgbClr val="00FF00"/>
                </a:solidFill>
                <a:latin typeface="Courier New" pitchFamily="49" charset="0"/>
                <a:cs typeface="Courier New" pitchFamily="49" charset="0"/>
              </a:rPr>
              <a:t>language</a:t>
            </a:r>
            <a:r>
              <a:rPr lang="fr-FR" altLang="es-ES" dirty="0">
                <a:solidFill>
                  <a:srgbClr val="00FF00"/>
                </a:solidFill>
                <a:latin typeface="Courier New" pitchFamily="49" charset="0"/>
                <a:cs typeface="Courier New" pitchFamily="49" charset="0"/>
              </a:rPr>
              <a:t>="JavaScript"&gt;</a:t>
            </a:r>
          </a:p>
          <a:p>
            <a:pPr marL="342900" indent="-342900">
              <a:spcBef>
                <a:spcPct val="20000"/>
              </a:spcBef>
            </a:pPr>
            <a:r>
              <a:rPr lang="es-ES" altLang="es-ES" dirty="0">
                <a:solidFill>
                  <a:srgbClr val="00FF00"/>
                </a:solidFill>
                <a:latin typeface="Courier New" pitchFamily="49" charset="0"/>
                <a:cs typeface="Courier New" pitchFamily="49" charset="0"/>
              </a:rPr>
              <a:t>//Declaro la función</a:t>
            </a:r>
          </a:p>
          <a:p>
            <a:pPr marL="342900" indent="-342900">
              <a:spcBef>
                <a:spcPct val="20000"/>
              </a:spcBef>
            </a:pPr>
            <a:r>
              <a:rPr lang="es-ES" altLang="es-ES" dirty="0" err="1">
                <a:solidFill>
                  <a:srgbClr val="00FF00"/>
                </a:solidFill>
                <a:latin typeface="Courier New" pitchFamily="49" charset="0"/>
                <a:cs typeface="Courier New" pitchFamily="49" charset="0"/>
              </a:rPr>
              <a:t>function</a:t>
            </a: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Mifuncion</a:t>
            </a:r>
            <a:r>
              <a:rPr lang="es-ES" altLang="es-ES" dirty="0">
                <a:solidFill>
                  <a:srgbClr val="00FF00"/>
                </a:solidFill>
                <a:latin typeface="Courier New" pitchFamily="49" charset="0"/>
                <a:cs typeface="Courier New" pitchFamily="49" charset="0"/>
              </a:rPr>
              <a:t>() { </a:t>
            </a:r>
          </a:p>
          <a:p>
            <a:pPr marL="342900" indent="-342900">
              <a:spcBef>
                <a:spcPct val="20000"/>
              </a:spcBef>
            </a:pP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var</a:t>
            </a:r>
            <a:r>
              <a:rPr lang="es-ES" altLang="es-ES" dirty="0">
                <a:solidFill>
                  <a:srgbClr val="00FF00"/>
                </a:solidFill>
                <a:latin typeface="Courier New" pitchFamily="49" charset="0"/>
                <a:cs typeface="Courier New" pitchFamily="49" charset="0"/>
              </a:rPr>
              <a:t> devolver = </a:t>
            </a:r>
            <a:r>
              <a:rPr lang="es-ES" altLang="es-ES" dirty="0" err="1">
                <a:solidFill>
                  <a:srgbClr val="00FF00"/>
                </a:solidFill>
                <a:latin typeface="Courier New" pitchFamily="49" charset="0"/>
                <a:cs typeface="Courier New" pitchFamily="49" charset="0"/>
              </a:rPr>
              <a:t>prompt</a:t>
            </a:r>
            <a:r>
              <a:rPr lang="es-ES" altLang="es-ES" dirty="0">
                <a:solidFill>
                  <a:srgbClr val="00FF00"/>
                </a:solidFill>
                <a:latin typeface="Courier New" pitchFamily="49" charset="0"/>
                <a:cs typeface="Courier New" pitchFamily="49" charset="0"/>
              </a:rPr>
              <a:t>("Escribe algo","") </a:t>
            </a:r>
          </a:p>
          <a:p>
            <a:pPr marL="342900" indent="-342900">
              <a:spcBef>
                <a:spcPct val="20000"/>
              </a:spcBef>
            </a:pP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return</a:t>
            </a:r>
            <a:r>
              <a:rPr lang="es-ES" altLang="es-ES" dirty="0">
                <a:solidFill>
                  <a:srgbClr val="00FF00"/>
                </a:solidFill>
                <a:latin typeface="Courier New" pitchFamily="49" charset="0"/>
                <a:cs typeface="Courier New" pitchFamily="49" charset="0"/>
              </a:rPr>
              <a:t> devolver; </a:t>
            </a:r>
          </a:p>
          <a:p>
            <a:pPr marL="342900" indent="-342900">
              <a:spcBef>
                <a:spcPct val="20000"/>
              </a:spcBef>
            </a:pPr>
            <a:r>
              <a:rPr lang="es-ES" altLang="es-ES" dirty="0">
                <a:solidFill>
                  <a:srgbClr val="00FF00"/>
                </a:solidFill>
                <a:latin typeface="Courier New" pitchFamily="49" charset="0"/>
                <a:cs typeface="Courier New" pitchFamily="49" charset="0"/>
              </a:rPr>
              <a:t>} </a:t>
            </a:r>
          </a:p>
          <a:p>
            <a:pPr marL="342900" indent="-342900">
              <a:spcBef>
                <a:spcPct val="20000"/>
              </a:spcBef>
            </a:pPr>
            <a:r>
              <a:rPr lang="es-ES" altLang="es-ES" dirty="0">
                <a:solidFill>
                  <a:srgbClr val="00FF00"/>
                </a:solidFill>
                <a:latin typeface="Courier New" pitchFamily="49" charset="0"/>
                <a:cs typeface="Courier New" pitchFamily="49" charset="0"/>
              </a:rPr>
              <a:t>//Utilizo la función y el valor que me devuelve</a:t>
            </a:r>
          </a:p>
          <a:p>
            <a:pPr marL="342900" indent="-342900">
              <a:spcBef>
                <a:spcPct val="20000"/>
              </a:spcBef>
            </a:pP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var</a:t>
            </a:r>
            <a:r>
              <a:rPr lang="es-ES" altLang="es-ES" dirty="0">
                <a:solidFill>
                  <a:srgbClr val="00FF00"/>
                </a:solidFill>
                <a:latin typeface="Courier New" pitchFamily="49" charset="0"/>
                <a:cs typeface="Courier New" pitchFamily="49" charset="0"/>
              </a:rPr>
              <a:t> escrito = </a:t>
            </a:r>
            <a:r>
              <a:rPr lang="es-ES" altLang="es-ES" dirty="0" err="1">
                <a:solidFill>
                  <a:srgbClr val="00FF00"/>
                </a:solidFill>
                <a:latin typeface="Courier New" pitchFamily="49" charset="0"/>
                <a:cs typeface="Courier New" pitchFamily="49" charset="0"/>
              </a:rPr>
              <a:t>Mifuncion</a:t>
            </a:r>
            <a:r>
              <a:rPr lang="es-ES" altLang="es-ES" dirty="0">
                <a:solidFill>
                  <a:srgbClr val="00FF00"/>
                </a:solidFill>
                <a:latin typeface="Courier New" pitchFamily="49" charset="0"/>
                <a:cs typeface="Courier New" pitchFamily="49" charset="0"/>
              </a:rPr>
              <a:t>(); </a:t>
            </a:r>
          </a:p>
          <a:p>
            <a:pPr marL="342900" indent="-342900">
              <a:spcBef>
                <a:spcPct val="20000"/>
              </a:spcBef>
            </a:pP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document.write</a:t>
            </a:r>
            <a:r>
              <a:rPr lang="es-ES" altLang="es-ES" dirty="0">
                <a:solidFill>
                  <a:srgbClr val="00FF00"/>
                </a:solidFill>
                <a:latin typeface="Courier New" pitchFamily="49" charset="0"/>
                <a:cs typeface="Courier New" pitchFamily="49" charset="0"/>
              </a:rPr>
              <a:t>(escrito);</a:t>
            </a:r>
          </a:p>
          <a:p>
            <a:pPr marL="342900" indent="-342900">
              <a:spcBef>
                <a:spcPct val="20000"/>
              </a:spcBef>
            </a:pPr>
            <a:r>
              <a:rPr lang="es-ES" altLang="es-ES" dirty="0">
                <a:solidFill>
                  <a:srgbClr val="00FF00"/>
                </a:solidFill>
                <a:latin typeface="Courier New" pitchFamily="49" charset="0"/>
                <a:cs typeface="Courier New" pitchFamily="49" charset="0"/>
              </a:rPr>
              <a:t>&lt;/script&gt;</a:t>
            </a:r>
            <a:endParaRPr lang="fr-FR" altLang="es-E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468313" y="908050"/>
            <a:ext cx="8229600" cy="792163"/>
          </a:xfrm>
        </p:spPr>
        <p:txBody>
          <a:bodyPr/>
          <a:lstStyle/>
          <a:p>
            <a:r>
              <a:rPr lang="es-ES" altLang="es-ES" sz="3600" smtClean="0"/>
              <a:t>JS IV – Devolución de valores</a:t>
            </a:r>
          </a:p>
        </p:txBody>
      </p:sp>
      <p:sp>
        <p:nvSpPr>
          <p:cNvPr id="8195" name="2 Marcador de contenido"/>
          <p:cNvSpPr>
            <a:spLocks noGrp="1"/>
          </p:cNvSpPr>
          <p:nvPr>
            <p:ph idx="1"/>
          </p:nvPr>
        </p:nvSpPr>
        <p:spPr>
          <a:xfrm>
            <a:off x="468313" y="1557338"/>
            <a:ext cx="8229600" cy="1727646"/>
          </a:xfrm>
        </p:spPr>
        <p:txBody>
          <a:bodyPr>
            <a:normAutofit fontScale="70000" lnSpcReduction="20000"/>
          </a:bodyPr>
          <a:lstStyle/>
          <a:p>
            <a:pPr>
              <a:buFont typeface="Georgia" pitchFamily="16" charset="0"/>
              <a:buNone/>
            </a:pPr>
            <a:r>
              <a:rPr lang="es-ES" altLang="es-ES" sz="2200" dirty="0" smtClean="0"/>
              <a:t>ES6 añade una nueva funcionalidad llamada </a:t>
            </a:r>
            <a:r>
              <a:rPr lang="es-ES" altLang="es-ES" sz="2200" b="1" u="sng" dirty="0" err="1" smtClean="0"/>
              <a:t>Destructuring</a:t>
            </a:r>
            <a:r>
              <a:rPr lang="es-ES" altLang="es-ES" sz="2200" b="1" u="sng" dirty="0" smtClean="0"/>
              <a:t> </a:t>
            </a:r>
            <a:r>
              <a:rPr lang="es-ES" altLang="es-ES" sz="2200" b="1" u="sng" dirty="0" err="1" smtClean="0"/>
              <a:t>Assignment</a:t>
            </a:r>
            <a:r>
              <a:rPr lang="es-ES" altLang="es-ES" sz="2200" dirty="0" smtClean="0"/>
              <a:t> la cual permite asignar valores a variables de una manera similar a como lo podemos hacer en lenguajes como Perl o </a:t>
            </a:r>
            <a:r>
              <a:rPr lang="es-ES" altLang="es-ES" sz="2200" dirty="0" err="1" smtClean="0"/>
              <a:t>Python</a:t>
            </a:r>
            <a:r>
              <a:rPr lang="es-ES" altLang="es-ES" sz="2200" dirty="0" smtClean="0"/>
              <a:t>.</a:t>
            </a:r>
          </a:p>
          <a:p>
            <a:pPr>
              <a:buFont typeface="Georgia" pitchFamily="16" charset="0"/>
              <a:buNone/>
            </a:pPr>
            <a:r>
              <a:rPr lang="es-ES" altLang="es-ES" sz="2200" dirty="0" smtClean="0"/>
              <a:t>En este caso, podemos utilizar esta técnica para que una función devuelva varios valores a la vez.</a:t>
            </a:r>
          </a:p>
          <a:p>
            <a:pPr>
              <a:buFont typeface="Georgia" pitchFamily="16" charset="0"/>
              <a:buNone/>
            </a:pPr>
            <a:r>
              <a:rPr lang="es-ES" altLang="es-ES" sz="2200" dirty="0">
                <a:hlinkClick r:id="rId2"/>
              </a:rPr>
              <a:t>https://developer.mozilla.org/es/docs/Web/JavaScript/Referencia/Operadores/Destructuring_assignment</a:t>
            </a:r>
            <a:endParaRPr lang="es-ES" altLang="es-ES" sz="22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144AAB73-5A08-48F2-ACEB-D9777F308E48}" type="slidenum">
              <a:rPr lang="es-ES" smtClean="0"/>
              <a:pPr>
                <a:defRPr/>
              </a:pPr>
              <a:t>7</a:t>
            </a:fld>
            <a:endParaRPr lang="es-ES"/>
          </a:p>
        </p:txBody>
      </p:sp>
      <p:sp>
        <p:nvSpPr>
          <p:cNvPr id="8198" name="2 Marcador de contenido"/>
          <p:cNvSpPr txBox="1">
            <a:spLocks/>
          </p:cNvSpPr>
          <p:nvPr/>
        </p:nvSpPr>
        <p:spPr bwMode="auto">
          <a:xfrm>
            <a:off x="995363" y="3212976"/>
            <a:ext cx="7175500" cy="3429000"/>
          </a:xfrm>
          <a:prstGeom prst="rect">
            <a:avLst/>
          </a:prstGeom>
          <a:solidFill>
            <a:schemeClr val="tx1"/>
          </a:solidFill>
          <a:ln w="9525">
            <a:noFill/>
            <a:miter lim="800000"/>
            <a:headEnd/>
            <a:tailEnd/>
          </a:ln>
        </p:spPr>
        <p:txBody>
          <a:bodyPr/>
          <a:lstStyle/>
          <a:p>
            <a:pPr marL="342900" indent="-342900">
              <a:spcBef>
                <a:spcPct val="20000"/>
              </a:spcBef>
            </a:pPr>
            <a:r>
              <a:rPr lang="fr-FR" altLang="es-ES" sz="1600" dirty="0">
                <a:solidFill>
                  <a:srgbClr val="00FF00"/>
                </a:solidFill>
                <a:latin typeface="Courier New" pitchFamily="49" charset="0"/>
                <a:cs typeface="Courier New" pitchFamily="49" charset="0"/>
              </a:rPr>
              <a:t>&lt;script </a:t>
            </a:r>
            <a:r>
              <a:rPr lang="fr-FR" altLang="es-ES" sz="1600" dirty="0" err="1">
                <a:solidFill>
                  <a:srgbClr val="00FF00"/>
                </a:solidFill>
                <a:latin typeface="Courier New" pitchFamily="49" charset="0"/>
                <a:cs typeface="Courier New" pitchFamily="49" charset="0"/>
              </a:rPr>
              <a:t>language</a:t>
            </a:r>
            <a:r>
              <a:rPr lang="fr-FR" altLang="es-ES" sz="1600" dirty="0">
                <a:solidFill>
                  <a:srgbClr val="00FF00"/>
                </a:solidFill>
                <a:latin typeface="Courier New" pitchFamily="49" charset="0"/>
                <a:cs typeface="Courier New" pitchFamily="49" charset="0"/>
              </a:rPr>
              <a:t>="JavaScript"&gt;</a:t>
            </a:r>
          </a:p>
          <a:p>
            <a:pPr marL="342900" indent="-342900">
              <a:spcBef>
                <a:spcPct val="20000"/>
              </a:spcBef>
            </a:pPr>
            <a:r>
              <a:rPr lang="es-ES" altLang="es-ES" sz="1600" dirty="0">
                <a:solidFill>
                  <a:srgbClr val="00FF00"/>
                </a:solidFill>
                <a:latin typeface="Courier New" pitchFamily="49" charset="0"/>
                <a:cs typeface="Courier New" pitchFamily="49" charset="0"/>
              </a:rPr>
              <a:t>//Declaro la función</a:t>
            </a:r>
          </a:p>
          <a:p>
            <a:pPr marL="342900" indent="-342900">
              <a:spcBef>
                <a:spcPct val="20000"/>
              </a:spcBef>
            </a:pPr>
            <a:r>
              <a:rPr lang="es-ES" altLang="es-ES" sz="1600" dirty="0" err="1">
                <a:solidFill>
                  <a:srgbClr val="00FF00"/>
                </a:solidFill>
                <a:latin typeface="Courier New" pitchFamily="49" charset="0"/>
                <a:cs typeface="Courier New" pitchFamily="49" charset="0"/>
              </a:rPr>
              <a:t>function</a:t>
            </a:r>
            <a:r>
              <a:rPr lang="es-ES" altLang="es-ES" sz="1600" dirty="0">
                <a:solidFill>
                  <a:srgbClr val="00FF00"/>
                </a:solidFill>
                <a:latin typeface="Courier New" pitchFamily="49" charset="0"/>
                <a:cs typeface="Courier New" pitchFamily="49" charset="0"/>
              </a:rPr>
              <a:t> </a:t>
            </a:r>
            <a:r>
              <a:rPr lang="es-ES" altLang="es-ES" sz="1600" dirty="0" err="1">
                <a:solidFill>
                  <a:srgbClr val="00FF00"/>
                </a:solidFill>
                <a:latin typeface="Courier New" pitchFamily="49" charset="0"/>
                <a:cs typeface="Courier New" pitchFamily="49" charset="0"/>
              </a:rPr>
              <a:t>Mifuncion</a:t>
            </a:r>
            <a:r>
              <a:rPr lang="es-ES" altLang="es-ES" sz="1600" dirty="0">
                <a:solidFill>
                  <a:srgbClr val="00FF00"/>
                </a:solidFill>
                <a:latin typeface="Courier New" pitchFamily="49" charset="0"/>
                <a:cs typeface="Courier New" pitchFamily="49" charset="0"/>
              </a:rPr>
              <a:t>() { </a:t>
            </a:r>
          </a:p>
          <a:p>
            <a:pPr marL="342900" indent="-342900">
              <a:spcBef>
                <a:spcPct val="20000"/>
              </a:spcBef>
            </a:pPr>
            <a:r>
              <a:rPr lang="es-ES" altLang="es-ES" sz="1600" dirty="0">
                <a:solidFill>
                  <a:srgbClr val="00FF00"/>
                </a:solidFill>
                <a:latin typeface="Courier New" pitchFamily="49" charset="0"/>
                <a:cs typeface="Courier New" pitchFamily="49" charset="0"/>
              </a:rPr>
              <a:t>	</a:t>
            </a:r>
            <a:r>
              <a:rPr lang="es-ES" altLang="es-ES" sz="1600" dirty="0" err="1">
                <a:solidFill>
                  <a:srgbClr val="00FF00"/>
                </a:solidFill>
                <a:latin typeface="Courier New" pitchFamily="49" charset="0"/>
                <a:cs typeface="Courier New" pitchFamily="49" charset="0"/>
              </a:rPr>
              <a:t>var</a:t>
            </a:r>
            <a:r>
              <a:rPr lang="es-ES" altLang="es-ES" sz="1600" dirty="0">
                <a:solidFill>
                  <a:srgbClr val="00FF00"/>
                </a:solidFill>
                <a:latin typeface="Courier New" pitchFamily="49" charset="0"/>
                <a:cs typeface="Courier New" pitchFamily="49" charset="0"/>
              </a:rPr>
              <a:t> </a:t>
            </a:r>
            <a:r>
              <a:rPr lang="es-ES" altLang="es-ES" sz="1600" dirty="0" smtClean="0">
                <a:solidFill>
                  <a:srgbClr val="00FF00"/>
                </a:solidFill>
                <a:latin typeface="Courier New" pitchFamily="49" charset="0"/>
                <a:cs typeface="Courier New" pitchFamily="49" charset="0"/>
              </a:rPr>
              <a:t>devolver1 </a:t>
            </a:r>
            <a:r>
              <a:rPr lang="es-ES" altLang="es-ES" sz="1600" dirty="0">
                <a:solidFill>
                  <a:srgbClr val="00FF00"/>
                </a:solidFill>
                <a:latin typeface="Courier New" pitchFamily="49" charset="0"/>
                <a:cs typeface="Courier New" pitchFamily="49" charset="0"/>
              </a:rPr>
              <a:t>= </a:t>
            </a:r>
            <a:r>
              <a:rPr lang="es-ES" altLang="es-ES" sz="1600" dirty="0" err="1">
                <a:solidFill>
                  <a:srgbClr val="00FF00"/>
                </a:solidFill>
                <a:latin typeface="Courier New" pitchFamily="49" charset="0"/>
                <a:cs typeface="Courier New" pitchFamily="49" charset="0"/>
              </a:rPr>
              <a:t>prompt</a:t>
            </a:r>
            <a:r>
              <a:rPr lang="es-ES" altLang="es-ES" sz="1600" dirty="0">
                <a:solidFill>
                  <a:srgbClr val="00FF00"/>
                </a:solidFill>
                <a:latin typeface="Courier New" pitchFamily="49" charset="0"/>
                <a:cs typeface="Courier New" pitchFamily="49" charset="0"/>
              </a:rPr>
              <a:t>("Escribe algo","") </a:t>
            </a:r>
            <a:endParaRPr lang="es-ES" altLang="es-ES" sz="1600" dirty="0" smtClean="0">
              <a:solidFill>
                <a:srgbClr val="00FF00"/>
              </a:solidFill>
              <a:latin typeface="Courier New" pitchFamily="49" charset="0"/>
              <a:cs typeface="Courier New" pitchFamily="49" charset="0"/>
            </a:endParaRPr>
          </a:p>
          <a:p>
            <a:pPr marL="342900" indent="-342900">
              <a:spcBef>
                <a:spcPct val="20000"/>
              </a:spcBef>
            </a:pPr>
            <a:r>
              <a:rPr lang="es-ES" altLang="es-ES" sz="1600" dirty="0">
                <a:solidFill>
                  <a:srgbClr val="00FF00"/>
                </a:solidFill>
                <a:latin typeface="Courier New" pitchFamily="49" charset="0"/>
                <a:cs typeface="Courier New" pitchFamily="49" charset="0"/>
              </a:rPr>
              <a:t>	</a:t>
            </a:r>
            <a:r>
              <a:rPr lang="es-ES" altLang="es-ES" sz="1600" dirty="0" err="1">
                <a:solidFill>
                  <a:srgbClr val="00FF00"/>
                </a:solidFill>
                <a:latin typeface="Courier New" pitchFamily="49" charset="0"/>
                <a:cs typeface="Courier New" pitchFamily="49" charset="0"/>
              </a:rPr>
              <a:t>var</a:t>
            </a:r>
            <a:r>
              <a:rPr lang="es-ES" altLang="es-ES" sz="1600" dirty="0">
                <a:solidFill>
                  <a:srgbClr val="00FF00"/>
                </a:solidFill>
                <a:latin typeface="Courier New" pitchFamily="49" charset="0"/>
                <a:cs typeface="Courier New" pitchFamily="49" charset="0"/>
              </a:rPr>
              <a:t> </a:t>
            </a:r>
            <a:r>
              <a:rPr lang="es-ES" altLang="es-ES" sz="1600" dirty="0" smtClean="0">
                <a:solidFill>
                  <a:srgbClr val="00FF00"/>
                </a:solidFill>
                <a:latin typeface="Courier New" pitchFamily="49" charset="0"/>
                <a:cs typeface="Courier New" pitchFamily="49" charset="0"/>
              </a:rPr>
              <a:t>devolver2 </a:t>
            </a:r>
            <a:r>
              <a:rPr lang="es-ES" altLang="es-ES" sz="1600" dirty="0">
                <a:solidFill>
                  <a:srgbClr val="00FF00"/>
                </a:solidFill>
                <a:latin typeface="Courier New" pitchFamily="49" charset="0"/>
                <a:cs typeface="Courier New" pitchFamily="49" charset="0"/>
              </a:rPr>
              <a:t>= </a:t>
            </a:r>
            <a:r>
              <a:rPr lang="es-ES" altLang="es-ES" sz="1600" dirty="0" err="1">
                <a:solidFill>
                  <a:srgbClr val="00FF00"/>
                </a:solidFill>
                <a:latin typeface="Courier New" pitchFamily="49" charset="0"/>
                <a:cs typeface="Courier New" pitchFamily="49" charset="0"/>
              </a:rPr>
              <a:t>prompt</a:t>
            </a:r>
            <a:r>
              <a:rPr lang="es-ES" altLang="es-ES" sz="1600" dirty="0">
                <a:solidFill>
                  <a:srgbClr val="00FF00"/>
                </a:solidFill>
                <a:latin typeface="Courier New" pitchFamily="49" charset="0"/>
                <a:cs typeface="Courier New" pitchFamily="49" charset="0"/>
              </a:rPr>
              <a:t>("Escribe algo","") </a:t>
            </a:r>
          </a:p>
          <a:p>
            <a:pPr marL="342900" indent="-342900">
              <a:spcBef>
                <a:spcPct val="20000"/>
              </a:spcBef>
            </a:pPr>
            <a:r>
              <a:rPr lang="es-ES" altLang="es-ES" sz="1600" dirty="0">
                <a:solidFill>
                  <a:srgbClr val="00FF00"/>
                </a:solidFill>
                <a:latin typeface="Courier New" pitchFamily="49" charset="0"/>
                <a:cs typeface="Courier New" pitchFamily="49" charset="0"/>
              </a:rPr>
              <a:t>	</a:t>
            </a:r>
            <a:r>
              <a:rPr lang="es-ES" altLang="es-ES" sz="1600" dirty="0" err="1">
                <a:solidFill>
                  <a:srgbClr val="00FF00"/>
                </a:solidFill>
                <a:latin typeface="Courier New" pitchFamily="49" charset="0"/>
                <a:cs typeface="Courier New" pitchFamily="49" charset="0"/>
              </a:rPr>
              <a:t>return</a:t>
            </a:r>
            <a:r>
              <a:rPr lang="es-ES" altLang="es-ES" sz="1600" dirty="0">
                <a:solidFill>
                  <a:srgbClr val="00FF00"/>
                </a:solidFill>
                <a:latin typeface="Courier New" pitchFamily="49" charset="0"/>
                <a:cs typeface="Courier New" pitchFamily="49" charset="0"/>
              </a:rPr>
              <a:t> </a:t>
            </a:r>
            <a:r>
              <a:rPr lang="es-ES" altLang="es-ES" sz="1600" dirty="0" smtClean="0">
                <a:solidFill>
                  <a:srgbClr val="00FF00"/>
                </a:solidFill>
                <a:latin typeface="Courier New" pitchFamily="49" charset="0"/>
                <a:cs typeface="Courier New" pitchFamily="49" charset="0"/>
              </a:rPr>
              <a:t>[devolver1,devolver2]; </a:t>
            </a:r>
            <a:endParaRPr lang="es-ES" altLang="es-ES" sz="1600" dirty="0">
              <a:solidFill>
                <a:srgbClr val="00FF00"/>
              </a:solidFill>
              <a:latin typeface="Courier New" pitchFamily="49" charset="0"/>
              <a:cs typeface="Courier New" pitchFamily="49" charset="0"/>
            </a:endParaRPr>
          </a:p>
          <a:p>
            <a:pPr marL="342900" indent="-342900">
              <a:spcBef>
                <a:spcPct val="20000"/>
              </a:spcBef>
            </a:pPr>
            <a:r>
              <a:rPr lang="es-ES" altLang="es-ES" sz="1600" dirty="0">
                <a:solidFill>
                  <a:srgbClr val="00FF00"/>
                </a:solidFill>
                <a:latin typeface="Courier New" pitchFamily="49" charset="0"/>
                <a:cs typeface="Courier New" pitchFamily="49" charset="0"/>
              </a:rPr>
              <a:t>} </a:t>
            </a:r>
          </a:p>
          <a:p>
            <a:pPr marL="342900" indent="-342900">
              <a:spcBef>
                <a:spcPct val="20000"/>
              </a:spcBef>
            </a:pPr>
            <a:r>
              <a:rPr lang="es-ES" altLang="es-ES" sz="1600" dirty="0">
                <a:solidFill>
                  <a:srgbClr val="00FF00"/>
                </a:solidFill>
                <a:latin typeface="Courier New" pitchFamily="49" charset="0"/>
                <a:cs typeface="Courier New" pitchFamily="49" charset="0"/>
              </a:rPr>
              <a:t>//Utilizo la función y el valor que me devuelve</a:t>
            </a:r>
          </a:p>
          <a:p>
            <a:pPr marL="342900" indent="-342900">
              <a:spcBef>
                <a:spcPct val="20000"/>
              </a:spcBef>
            </a:pPr>
            <a:r>
              <a:rPr lang="es-ES" altLang="es-ES" sz="1600" dirty="0">
                <a:solidFill>
                  <a:srgbClr val="00FF00"/>
                </a:solidFill>
                <a:latin typeface="Courier New" pitchFamily="49" charset="0"/>
                <a:cs typeface="Courier New" pitchFamily="49" charset="0"/>
              </a:rPr>
              <a:t>	</a:t>
            </a:r>
            <a:r>
              <a:rPr lang="es-ES" altLang="es-ES" sz="1600" dirty="0" err="1">
                <a:solidFill>
                  <a:srgbClr val="00FF00"/>
                </a:solidFill>
                <a:latin typeface="Courier New" pitchFamily="49" charset="0"/>
                <a:cs typeface="Courier New" pitchFamily="49" charset="0"/>
              </a:rPr>
              <a:t>var</a:t>
            </a:r>
            <a:r>
              <a:rPr lang="es-ES" altLang="es-ES" sz="1600" dirty="0">
                <a:solidFill>
                  <a:srgbClr val="00FF00"/>
                </a:solidFill>
                <a:latin typeface="Courier New" pitchFamily="49" charset="0"/>
                <a:cs typeface="Courier New" pitchFamily="49" charset="0"/>
              </a:rPr>
              <a:t> </a:t>
            </a:r>
            <a:r>
              <a:rPr lang="es-ES" altLang="es-ES" sz="1600" dirty="0" smtClean="0">
                <a:solidFill>
                  <a:srgbClr val="00FF00"/>
                </a:solidFill>
                <a:latin typeface="Courier New" pitchFamily="49" charset="0"/>
                <a:cs typeface="Courier New" pitchFamily="49" charset="0"/>
              </a:rPr>
              <a:t>escrito1, escrito2;</a:t>
            </a:r>
          </a:p>
          <a:p>
            <a:pPr marL="342900" indent="-342900">
              <a:spcBef>
                <a:spcPct val="20000"/>
              </a:spcBef>
            </a:pPr>
            <a:r>
              <a:rPr lang="es-ES" altLang="es-ES" sz="1600" dirty="0">
                <a:solidFill>
                  <a:srgbClr val="00FF00"/>
                </a:solidFill>
                <a:latin typeface="Courier New" pitchFamily="49" charset="0"/>
                <a:cs typeface="Courier New" pitchFamily="49" charset="0"/>
              </a:rPr>
              <a:t>	</a:t>
            </a:r>
            <a:r>
              <a:rPr lang="es-ES" altLang="es-ES" sz="1600" dirty="0" smtClean="0">
                <a:solidFill>
                  <a:srgbClr val="00FF00"/>
                </a:solidFill>
                <a:latin typeface="Courier New" pitchFamily="49" charset="0"/>
                <a:cs typeface="Courier New" pitchFamily="49" charset="0"/>
              </a:rPr>
              <a:t>[escrito1, escrito2]</a:t>
            </a:r>
            <a:r>
              <a:rPr lang="es-ES" altLang="es-ES" sz="1600" dirty="0" smtClean="0">
                <a:solidFill>
                  <a:srgbClr val="00FF00"/>
                </a:solidFill>
                <a:latin typeface="Courier New" pitchFamily="49" charset="0"/>
                <a:cs typeface="Courier New" pitchFamily="49" charset="0"/>
              </a:rPr>
              <a:t> </a:t>
            </a:r>
            <a:r>
              <a:rPr lang="es-ES" altLang="es-ES" sz="1600" dirty="0">
                <a:solidFill>
                  <a:srgbClr val="00FF00"/>
                </a:solidFill>
                <a:latin typeface="Courier New" pitchFamily="49" charset="0"/>
                <a:cs typeface="Courier New" pitchFamily="49" charset="0"/>
              </a:rPr>
              <a:t>= </a:t>
            </a:r>
            <a:r>
              <a:rPr lang="es-ES" altLang="es-ES" sz="1600" dirty="0" err="1">
                <a:solidFill>
                  <a:srgbClr val="00FF00"/>
                </a:solidFill>
                <a:latin typeface="Courier New" pitchFamily="49" charset="0"/>
                <a:cs typeface="Courier New" pitchFamily="49" charset="0"/>
              </a:rPr>
              <a:t>Mifuncion</a:t>
            </a:r>
            <a:r>
              <a:rPr lang="es-ES" altLang="es-ES" sz="1600" dirty="0">
                <a:solidFill>
                  <a:srgbClr val="00FF00"/>
                </a:solidFill>
                <a:latin typeface="Courier New" pitchFamily="49" charset="0"/>
                <a:cs typeface="Courier New" pitchFamily="49" charset="0"/>
              </a:rPr>
              <a:t>(); </a:t>
            </a:r>
          </a:p>
          <a:p>
            <a:pPr marL="342900" indent="-342900">
              <a:spcBef>
                <a:spcPct val="20000"/>
              </a:spcBef>
            </a:pPr>
            <a:r>
              <a:rPr lang="es-ES" altLang="es-ES" sz="1600" dirty="0">
                <a:solidFill>
                  <a:srgbClr val="00FF00"/>
                </a:solidFill>
                <a:latin typeface="Courier New" pitchFamily="49" charset="0"/>
                <a:cs typeface="Courier New" pitchFamily="49" charset="0"/>
              </a:rPr>
              <a:t>	</a:t>
            </a:r>
            <a:r>
              <a:rPr lang="es-ES" altLang="es-ES" sz="1600" dirty="0" err="1" smtClean="0">
                <a:solidFill>
                  <a:srgbClr val="00FF00"/>
                </a:solidFill>
                <a:latin typeface="Courier New" pitchFamily="49" charset="0"/>
                <a:cs typeface="Courier New" pitchFamily="49" charset="0"/>
              </a:rPr>
              <a:t>document.write</a:t>
            </a:r>
            <a:r>
              <a:rPr lang="es-ES" altLang="es-ES" sz="1600" dirty="0" smtClean="0">
                <a:solidFill>
                  <a:srgbClr val="00FF00"/>
                </a:solidFill>
                <a:latin typeface="Courier New" pitchFamily="49" charset="0"/>
                <a:cs typeface="Courier New" pitchFamily="49" charset="0"/>
              </a:rPr>
              <a:t>(escrito1 + escrito2);</a:t>
            </a:r>
            <a:endParaRPr lang="es-ES" altLang="es-ES" sz="1600" dirty="0">
              <a:solidFill>
                <a:srgbClr val="00FF00"/>
              </a:solidFill>
              <a:latin typeface="Courier New" pitchFamily="49" charset="0"/>
              <a:cs typeface="Courier New" pitchFamily="49" charset="0"/>
            </a:endParaRPr>
          </a:p>
          <a:p>
            <a:pPr marL="342900" indent="-342900">
              <a:spcBef>
                <a:spcPct val="20000"/>
              </a:spcBef>
            </a:pPr>
            <a:r>
              <a:rPr lang="es-ES" altLang="es-ES" sz="1600" dirty="0">
                <a:solidFill>
                  <a:srgbClr val="00FF00"/>
                </a:solidFill>
                <a:latin typeface="Courier New" pitchFamily="49" charset="0"/>
                <a:cs typeface="Courier New" pitchFamily="49" charset="0"/>
              </a:rPr>
              <a:t>&lt;/script&gt;</a:t>
            </a:r>
            <a:endParaRPr lang="fr-FR" altLang="es-ES" sz="1600" dirty="0">
              <a:solidFill>
                <a:srgbClr val="00FF00"/>
              </a:solidFill>
              <a:latin typeface="Courier New" pitchFamily="49" charset="0"/>
              <a:cs typeface="Courier New" pitchFamily="49" charset="0"/>
            </a:endParaRPr>
          </a:p>
        </p:txBody>
      </p:sp>
    </p:spTree>
    <p:extLst>
      <p:ext uri="{BB962C8B-B14F-4D97-AF65-F5344CB8AC3E}">
        <p14:creationId xmlns:p14="http://schemas.microsoft.com/office/powerpoint/2010/main" val="1872060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468313" y="908050"/>
            <a:ext cx="8229600" cy="792163"/>
          </a:xfrm>
        </p:spPr>
        <p:txBody>
          <a:bodyPr/>
          <a:lstStyle/>
          <a:p>
            <a:r>
              <a:rPr lang="es-ES" altLang="es-ES" sz="3600" smtClean="0"/>
              <a:t>JS IV – Parámetros</a:t>
            </a:r>
          </a:p>
        </p:txBody>
      </p:sp>
      <p:sp>
        <p:nvSpPr>
          <p:cNvPr id="9219" name="2 Marcador de contenido"/>
          <p:cNvSpPr>
            <a:spLocks noGrp="1"/>
          </p:cNvSpPr>
          <p:nvPr>
            <p:ph idx="1"/>
          </p:nvPr>
        </p:nvSpPr>
        <p:spPr>
          <a:xfrm>
            <a:off x="468313" y="1557338"/>
            <a:ext cx="8229600" cy="5111750"/>
          </a:xfrm>
        </p:spPr>
        <p:txBody>
          <a:bodyPr>
            <a:normAutofit fontScale="92500"/>
          </a:bodyPr>
          <a:lstStyle/>
          <a:p>
            <a:pPr>
              <a:buFont typeface="Georgia" pitchFamily="16" charset="0"/>
              <a:buNone/>
            </a:pPr>
            <a:r>
              <a:rPr lang="es-ES" altLang="es-ES" sz="2400" smtClean="0"/>
              <a:t>Las funciones, en su declaración y ejecución, admiten el paso de parámetros, que pueden ser comparados con variables a los que se les asigna un determinado valor en el momento de la llamada a la función. Los parámetros hay que declararlos en la cabecera de la función y, por supuesto, ésta debe ser invocada con el número correcto de parámetros que se han declarado.</a:t>
            </a:r>
          </a:p>
          <a:p>
            <a:pPr>
              <a:buFont typeface="Georgia" pitchFamily="16" charset="0"/>
              <a:buNone/>
            </a:pPr>
            <a:r>
              <a:rPr lang="es-ES" altLang="es-ES" sz="2400" smtClean="0"/>
              <a:t>Las variables son pasadas siempre a las funciones como parámetros por valor (esto quiere decir que los cambios que tengan lugar dentro de la función no se verán fuera de ella), mientras que los objetos (y hay que recordar que un array es un objeto) se pasan siempre por referencia (los cambios producidos en el interior de la función serán visibles fuera de ella).</a:t>
            </a:r>
            <a:endParaRPr lang="es-ES" altLang="es-ES" sz="220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971BEF12-5087-42C0-A733-2FAFF906D43A}" type="slidenum">
              <a:rPr lang="es-ES" smtClean="0"/>
              <a:pPr>
                <a:defRPr/>
              </a:pPr>
              <a:t>8</a:t>
            </a:fld>
            <a:endParaRPr lang="es-E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468313" y="908050"/>
            <a:ext cx="8229600" cy="792163"/>
          </a:xfrm>
        </p:spPr>
        <p:txBody>
          <a:bodyPr/>
          <a:lstStyle/>
          <a:p>
            <a:r>
              <a:rPr lang="es-ES" altLang="es-ES" sz="3600" smtClean="0"/>
              <a:t>JS IV – Parámetros</a:t>
            </a:r>
          </a:p>
        </p:txBody>
      </p:sp>
      <p:sp>
        <p:nvSpPr>
          <p:cNvPr id="10243" name="2 Marcador de contenido"/>
          <p:cNvSpPr>
            <a:spLocks noGrp="1"/>
          </p:cNvSpPr>
          <p:nvPr>
            <p:ph idx="1"/>
          </p:nvPr>
        </p:nvSpPr>
        <p:spPr>
          <a:xfrm>
            <a:off x="493713" y="1557338"/>
            <a:ext cx="8229600" cy="5111750"/>
          </a:xfrm>
        </p:spPr>
        <p:txBody>
          <a:bodyPr/>
          <a:lstStyle/>
          <a:p>
            <a:pPr>
              <a:buFont typeface="Georgia" pitchFamily="16" charset="0"/>
              <a:buNone/>
            </a:pPr>
            <a:r>
              <a:rPr lang="es-ES" altLang="es-ES" sz="2200" smtClean="0"/>
              <a:t>En el siguiente ejemplo vemos una función calcula la tabla de multiplicar de un valor solicitado al usuario:</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a:t>
            </a:r>
            <a:endParaRPr lang="es-ES" dirty="0"/>
          </a:p>
        </p:txBody>
      </p:sp>
      <p:sp>
        <p:nvSpPr>
          <p:cNvPr id="5" name="4 Marcador de número de diapositiva"/>
          <p:cNvSpPr>
            <a:spLocks noGrp="1"/>
          </p:cNvSpPr>
          <p:nvPr>
            <p:ph type="sldNum" sz="quarter" idx="12"/>
          </p:nvPr>
        </p:nvSpPr>
        <p:spPr/>
        <p:txBody>
          <a:bodyPr/>
          <a:lstStyle/>
          <a:p>
            <a:pPr>
              <a:defRPr/>
            </a:pPr>
            <a:fld id="{3D584B09-840D-492D-A98E-17B4B23699BB}" type="slidenum">
              <a:rPr lang="es-ES" smtClean="0"/>
              <a:pPr>
                <a:defRPr/>
              </a:pPr>
              <a:t>9</a:t>
            </a:fld>
            <a:endParaRPr lang="es-ES"/>
          </a:p>
        </p:txBody>
      </p:sp>
      <p:sp>
        <p:nvSpPr>
          <p:cNvPr id="10246" name="2 Marcador de contenido"/>
          <p:cNvSpPr txBox="1">
            <a:spLocks/>
          </p:cNvSpPr>
          <p:nvPr/>
        </p:nvSpPr>
        <p:spPr bwMode="auto">
          <a:xfrm>
            <a:off x="142875" y="2357438"/>
            <a:ext cx="8929688" cy="4357687"/>
          </a:xfrm>
          <a:prstGeom prst="rect">
            <a:avLst/>
          </a:prstGeom>
          <a:solidFill>
            <a:schemeClr val="tx1"/>
          </a:solidFill>
          <a:ln w="9525">
            <a:noFill/>
            <a:miter lim="800000"/>
            <a:headEnd/>
            <a:tailEnd/>
          </a:ln>
        </p:spPr>
        <p:txBody>
          <a:bodyPr/>
          <a:lstStyle/>
          <a:p>
            <a:pPr marL="342900" indent="-342900">
              <a:spcBef>
                <a:spcPct val="20000"/>
              </a:spcBef>
            </a:pPr>
            <a:r>
              <a:rPr lang="fr-FR" altLang="es-ES" dirty="0">
                <a:solidFill>
                  <a:srgbClr val="00FF00"/>
                </a:solidFill>
                <a:latin typeface="Courier New" pitchFamily="49" charset="0"/>
                <a:cs typeface="Courier New" pitchFamily="49" charset="0"/>
              </a:rPr>
              <a:t>&lt;script </a:t>
            </a:r>
            <a:r>
              <a:rPr lang="fr-FR" altLang="es-ES" dirty="0" err="1">
                <a:solidFill>
                  <a:srgbClr val="00FF00"/>
                </a:solidFill>
                <a:latin typeface="Courier New" pitchFamily="49" charset="0"/>
                <a:cs typeface="Courier New" pitchFamily="49" charset="0"/>
              </a:rPr>
              <a:t>language</a:t>
            </a:r>
            <a:r>
              <a:rPr lang="fr-FR" altLang="es-ES" dirty="0">
                <a:solidFill>
                  <a:srgbClr val="00FF00"/>
                </a:solidFill>
                <a:latin typeface="Courier New" pitchFamily="49" charset="0"/>
                <a:cs typeface="Courier New" pitchFamily="49" charset="0"/>
              </a:rPr>
              <a:t>="JavaScript"&gt;</a:t>
            </a:r>
          </a:p>
          <a:p>
            <a:pPr marL="342900" indent="-342900">
              <a:spcBef>
                <a:spcPct val="20000"/>
              </a:spcBef>
            </a:pPr>
            <a:r>
              <a:rPr lang="fr-FR" altLang="es-ES" dirty="0">
                <a:solidFill>
                  <a:srgbClr val="00FF00"/>
                </a:solidFill>
                <a:latin typeface="Courier New" pitchFamily="49" charset="0"/>
                <a:cs typeface="Courier New" pitchFamily="49" charset="0"/>
              </a:rPr>
              <a:t>	//</a:t>
            </a:r>
            <a:r>
              <a:rPr lang="fr-FR" altLang="es-ES" dirty="0" err="1">
                <a:solidFill>
                  <a:srgbClr val="00FF00"/>
                </a:solidFill>
                <a:latin typeface="Courier New" pitchFamily="49" charset="0"/>
                <a:cs typeface="Courier New" pitchFamily="49" charset="0"/>
              </a:rPr>
              <a:t>Declaro</a:t>
            </a:r>
            <a:r>
              <a:rPr lang="fr-FR" altLang="es-ES" dirty="0">
                <a:solidFill>
                  <a:srgbClr val="00FF00"/>
                </a:solidFill>
                <a:latin typeface="Courier New" pitchFamily="49" charset="0"/>
                <a:cs typeface="Courier New" pitchFamily="49" charset="0"/>
              </a:rPr>
              <a:t> la </a:t>
            </a:r>
            <a:r>
              <a:rPr lang="fr-FR" altLang="es-ES" dirty="0" err="1">
                <a:solidFill>
                  <a:srgbClr val="00FF00"/>
                </a:solidFill>
                <a:latin typeface="Courier New" pitchFamily="49" charset="0"/>
                <a:cs typeface="Courier New" pitchFamily="49" charset="0"/>
              </a:rPr>
              <a:t>función</a:t>
            </a:r>
            <a:endParaRPr lang="fr-FR" altLang="es-ES" dirty="0">
              <a:solidFill>
                <a:srgbClr val="00FF00"/>
              </a:solidFill>
              <a:latin typeface="Courier New" pitchFamily="49" charset="0"/>
              <a:cs typeface="Courier New" pitchFamily="49" charset="0"/>
            </a:endParaRPr>
          </a:p>
          <a:p>
            <a:pPr marL="342900" indent="-342900">
              <a:spcBef>
                <a:spcPct val="20000"/>
              </a:spcBef>
            </a:pPr>
            <a:r>
              <a:rPr lang="es-ES" altLang="es-ES" dirty="0" err="1">
                <a:solidFill>
                  <a:srgbClr val="00FF00"/>
                </a:solidFill>
                <a:latin typeface="Courier New" pitchFamily="49" charset="0"/>
                <a:cs typeface="Courier New" pitchFamily="49" charset="0"/>
              </a:rPr>
              <a:t>function</a:t>
            </a:r>
            <a:r>
              <a:rPr lang="es-ES" altLang="es-ES" dirty="0">
                <a:solidFill>
                  <a:srgbClr val="00FF00"/>
                </a:solidFill>
                <a:latin typeface="Courier New" pitchFamily="49" charset="0"/>
                <a:cs typeface="Courier New" pitchFamily="49" charset="0"/>
              </a:rPr>
              <a:t> Tabla(numero) { </a:t>
            </a:r>
          </a:p>
          <a:p>
            <a:pPr marL="342900" indent="-342900">
              <a:spcBef>
                <a:spcPct val="20000"/>
              </a:spcBef>
            </a:pP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document.write</a:t>
            </a:r>
            <a:r>
              <a:rPr lang="es-ES" altLang="es-ES" dirty="0">
                <a:solidFill>
                  <a:srgbClr val="00FF00"/>
                </a:solidFill>
                <a:latin typeface="Courier New" pitchFamily="49" charset="0"/>
                <a:cs typeface="Courier New" pitchFamily="49" charset="0"/>
              </a:rPr>
              <a:t> ('&lt;</a:t>
            </a:r>
            <a:r>
              <a:rPr lang="es-ES" altLang="es-ES" dirty="0" err="1">
                <a:solidFill>
                  <a:srgbClr val="00FF00"/>
                </a:solidFill>
                <a:latin typeface="Courier New" pitchFamily="49" charset="0"/>
                <a:cs typeface="Courier New" pitchFamily="49" charset="0"/>
              </a:rPr>
              <a:t>table</a:t>
            </a: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border</a:t>
            </a:r>
            <a:r>
              <a:rPr lang="es-ES" altLang="es-ES" dirty="0">
                <a:solidFill>
                  <a:srgbClr val="00FF00"/>
                </a:solidFill>
                <a:latin typeface="Courier New" pitchFamily="49" charset="0"/>
                <a:cs typeface="Courier New" pitchFamily="49" charset="0"/>
              </a:rPr>
              <a:t>=1&gt;'); </a:t>
            </a:r>
          </a:p>
          <a:p>
            <a:pPr marL="342900" indent="-342900">
              <a:spcBef>
                <a:spcPct val="20000"/>
              </a:spcBef>
            </a:pP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document.write</a:t>
            </a:r>
            <a:r>
              <a:rPr lang="es-ES" altLang="es-ES" dirty="0">
                <a:solidFill>
                  <a:srgbClr val="00FF00"/>
                </a:solidFill>
                <a:latin typeface="Courier New" pitchFamily="49" charset="0"/>
                <a:cs typeface="Courier New" pitchFamily="49" charset="0"/>
              </a:rPr>
              <a:t> ('&lt;</a:t>
            </a:r>
            <a:r>
              <a:rPr lang="es-ES" altLang="es-ES" dirty="0" err="1">
                <a:solidFill>
                  <a:srgbClr val="00FF00"/>
                </a:solidFill>
                <a:latin typeface="Courier New" pitchFamily="49" charset="0"/>
                <a:cs typeface="Courier New" pitchFamily="49" charset="0"/>
              </a:rPr>
              <a:t>tr</a:t>
            </a:r>
            <a:r>
              <a:rPr lang="es-ES" altLang="es-ES" dirty="0">
                <a:solidFill>
                  <a:srgbClr val="00FF00"/>
                </a:solidFill>
                <a:latin typeface="Courier New" pitchFamily="49" charset="0"/>
                <a:cs typeface="Courier New" pitchFamily="49" charset="0"/>
              </a:rPr>
              <a:t>&gt;'); </a:t>
            </a:r>
          </a:p>
          <a:p>
            <a:pPr marL="342900" indent="-342900">
              <a:spcBef>
                <a:spcPct val="20000"/>
              </a:spcBef>
            </a:pP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for</a:t>
            </a:r>
            <a:r>
              <a:rPr lang="es-ES" altLang="es-ES" dirty="0">
                <a:solidFill>
                  <a:srgbClr val="00FF00"/>
                </a:solidFill>
                <a:latin typeface="Courier New" pitchFamily="49" charset="0"/>
                <a:cs typeface="Courier New" pitchFamily="49" charset="0"/>
              </a:rPr>
              <a:t> (i=0; i &lt; 10; i ++) </a:t>
            </a:r>
          </a:p>
          <a:p>
            <a:pPr marL="342900" indent="-342900">
              <a:spcBef>
                <a:spcPct val="20000"/>
              </a:spcBef>
            </a:pP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document.write</a:t>
            </a:r>
            <a:r>
              <a:rPr lang="es-ES" altLang="es-ES" dirty="0">
                <a:solidFill>
                  <a:srgbClr val="00FF00"/>
                </a:solidFill>
                <a:latin typeface="Courier New" pitchFamily="49" charset="0"/>
                <a:cs typeface="Courier New" pitchFamily="49" charset="0"/>
              </a:rPr>
              <a:t>('&lt;</a:t>
            </a:r>
            <a:r>
              <a:rPr lang="es-ES" altLang="es-ES" dirty="0" err="1">
                <a:solidFill>
                  <a:srgbClr val="00FF00"/>
                </a:solidFill>
                <a:latin typeface="Courier New" pitchFamily="49" charset="0"/>
                <a:cs typeface="Courier New" pitchFamily="49" charset="0"/>
              </a:rPr>
              <a:t>td</a:t>
            </a:r>
            <a:r>
              <a:rPr lang="es-ES" altLang="es-ES" dirty="0">
                <a:solidFill>
                  <a:srgbClr val="00FF00"/>
                </a:solidFill>
                <a:latin typeface="Courier New" pitchFamily="49" charset="0"/>
                <a:cs typeface="Courier New" pitchFamily="49" charset="0"/>
              </a:rPr>
              <a:t>&gt;'+ numero+'*'+i+'='+numero*i+'&lt;/</a:t>
            </a:r>
            <a:r>
              <a:rPr lang="es-ES" altLang="es-ES" dirty="0" err="1">
                <a:solidFill>
                  <a:srgbClr val="00FF00"/>
                </a:solidFill>
                <a:latin typeface="Courier New" pitchFamily="49" charset="0"/>
                <a:cs typeface="Courier New" pitchFamily="49" charset="0"/>
              </a:rPr>
              <a:t>td</a:t>
            </a:r>
            <a:r>
              <a:rPr lang="es-ES" altLang="es-ES" dirty="0">
                <a:solidFill>
                  <a:srgbClr val="00FF00"/>
                </a:solidFill>
                <a:latin typeface="Courier New" pitchFamily="49" charset="0"/>
                <a:cs typeface="Courier New" pitchFamily="49" charset="0"/>
              </a:rPr>
              <a:t>&gt;'); </a:t>
            </a:r>
          </a:p>
          <a:p>
            <a:pPr marL="342900" indent="-342900">
              <a:spcBef>
                <a:spcPct val="20000"/>
              </a:spcBef>
            </a:pP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write</a:t>
            </a:r>
            <a:r>
              <a:rPr lang="es-ES" altLang="es-ES" dirty="0">
                <a:solidFill>
                  <a:srgbClr val="00FF00"/>
                </a:solidFill>
                <a:latin typeface="Courier New" pitchFamily="49" charset="0"/>
                <a:cs typeface="Courier New" pitchFamily="49" charset="0"/>
              </a:rPr>
              <a:t> ('&lt;/</a:t>
            </a:r>
            <a:r>
              <a:rPr lang="es-ES" altLang="es-ES" dirty="0" err="1">
                <a:solidFill>
                  <a:srgbClr val="00FF00"/>
                </a:solidFill>
                <a:latin typeface="Courier New" pitchFamily="49" charset="0"/>
                <a:cs typeface="Courier New" pitchFamily="49" charset="0"/>
              </a:rPr>
              <a:t>tr</a:t>
            </a:r>
            <a:r>
              <a:rPr lang="es-ES" altLang="es-ES" dirty="0">
                <a:solidFill>
                  <a:srgbClr val="00FF00"/>
                </a:solidFill>
                <a:latin typeface="Courier New" pitchFamily="49" charset="0"/>
                <a:cs typeface="Courier New" pitchFamily="49" charset="0"/>
              </a:rPr>
              <a:t>&gt;'); </a:t>
            </a:r>
          </a:p>
          <a:p>
            <a:pPr marL="342900" indent="-342900">
              <a:spcBef>
                <a:spcPct val="20000"/>
              </a:spcBef>
            </a:pP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write</a:t>
            </a:r>
            <a:r>
              <a:rPr lang="es-ES" altLang="es-ES" dirty="0">
                <a:solidFill>
                  <a:srgbClr val="00FF00"/>
                </a:solidFill>
                <a:latin typeface="Courier New" pitchFamily="49" charset="0"/>
                <a:cs typeface="Courier New" pitchFamily="49" charset="0"/>
              </a:rPr>
              <a:t> ('&lt;/</a:t>
            </a:r>
            <a:r>
              <a:rPr lang="es-ES" altLang="es-ES" dirty="0" err="1">
                <a:solidFill>
                  <a:srgbClr val="00FF00"/>
                </a:solidFill>
                <a:latin typeface="Courier New" pitchFamily="49" charset="0"/>
                <a:cs typeface="Courier New" pitchFamily="49" charset="0"/>
              </a:rPr>
              <a:t>table</a:t>
            </a:r>
            <a:r>
              <a:rPr lang="es-ES" altLang="es-ES" dirty="0">
                <a:solidFill>
                  <a:srgbClr val="00FF00"/>
                </a:solidFill>
                <a:latin typeface="Courier New" pitchFamily="49" charset="0"/>
                <a:cs typeface="Courier New" pitchFamily="49" charset="0"/>
              </a:rPr>
              <a:t>&gt;'); </a:t>
            </a:r>
          </a:p>
          <a:p>
            <a:pPr marL="342900" indent="-342900">
              <a:spcBef>
                <a:spcPct val="20000"/>
              </a:spcBef>
            </a:pPr>
            <a:r>
              <a:rPr lang="es-ES" altLang="es-ES" dirty="0">
                <a:solidFill>
                  <a:srgbClr val="00FF00"/>
                </a:solidFill>
                <a:latin typeface="Courier New" pitchFamily="49" charset="0"/>
                <a:cs typeface="Courier New" pitchFamily="49" charset="0"/>
              </a:rPr>
              <a:t>} </a:t>
            </a:r>
          </a:p>
          <a:p>
            <a:pPr marL="342900" indent="-342900">
              <a:spcBef>
                <a:spcPct val="20000"/>
              </a:spcBef>
            </a:pPr>
            <a:r>
              <a:rPr lang="es-ES" altLang="es-ES" dirty="0">
                <a:solidFill>
                  <a:srgbClr val="00FF00"/>
                </a:solidFill>
                <a:latin typeface="Courier New" pitchFamily="49" charset="0"/>
                <a:cs typeface="Courier New" pitchFamily="49" charset="0"/>
              </a:rPr>
              <a:t>	//Ejecuto la función pasándole el número deseado.</a:t>
            </a:r>
          </a:p>
          <a:p>
            <a:pPr marL="342900" indent="-342900">
              <a:spcBef>
                <a:spcPct val="20000"/>
              </a:spcBef>
            </a:pPr>
            <a:r>
              <a:rPr lang="es-ES" altLang="es-ES" dirty="0">
                <a:solidFill>
                  <a:srgbClr val="00FF00"/>
                </a:solidFill>
                <a:latin typeface="Courier New" pitchFamily="49" charset="0"/>
                <a:cs typeface="Courier New" pitchFamily="49" charset="0"/>
              </a:rPr>
              <a:t>	Tabla(</a:t>
            </a:r>
            <a:r>
              <a:rPr lang="es-ES" altLang="es-ES" dirty="0" err="1">
                <a:solidFill>
                  <a:srgbClr val="00FF00"/>
                </a:solidFill>
                <a:latin typeface="Courier New" pitchFamily="49" charset="0"/>
                <a:cs typeface="Courier New" pitchFamily="49" charset="0"/>
              </a:rPr>
              <a:t>prompt</a:t>
            </a:r>
            <a:r>
              <a:rPr lang="es-ES" altLang="es-ES" dirty="0">
                <a:solidFill>
                  <a:srgbClr val="00FF00"/>
                </a:solidFill>
                <a:latin typeface="Courier New" pitchFamily="49" charset="0"/>
                <a:cs typeface="Courier New" pitchFamily="49" charset="0"/>
              </a:rPr>
              <a:t>('Deseo la tabla del número',"")); </a:t>
            </a:r>
          </a:p>
          <a:p>
            <a:pPr marL="342900" indent="-342900">
              <a:spcBef>
                <a:spcPct val="20000"/>
              </a:spcBef>
            </a:pPr>
            <a:r>
              <a:rPr lang="es-ES" altLang="es-ES" dirty="0">
                <a:solidFill>
                  <a:srgbClr val="00FF00"/>
                </a:solidFill>
                <a:latin typeface="Courier New" pitchFamily="49" charset="0"/>
                <a:cs typeface="Courier New" pitchFamily="49" charset="0"/>
              </a:rPr>
              <a:t>&lt;/script&gt;</a:t>
            </a:r>
            <a:endParaRPr lang="fr-FR" altLang="es-E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691</TotalTime>
  <Words>4532</Words>
  <Application>Microsoft Office PowerPoint</Application>
  <PresentationFormat>Presentación en pantalla (4:3)</PresentationFormat>
  <Paragraphs>683</Paragraphs>
  <Slides>46</Slides>
  <Notes>0</Notes>
  <HiddenSlides>0</HiddenSlides>
  <MMClips>0</MMClips>
  <ScaleCrop>false</ScaleCrop>
  <HeadingPairs>
    <vt:vector size="4" baseType="variant">
      <vt:variant>
        <vt:lpstr>Tema</vt:lpstr>
      </vt:variant>
      <vt:variant>
        <vt:i4>1</vt:i4>
      </vt:variant>
      <vt:variant>
        <vt:lpstr>Títulos de diapositiva</vt:lpstr>
      </vt:variant>
      <vt:variant>
        <vt:i4>46</vt:i4>
      </vt:variant>
    </vt:vector>
  </HeadingPairs>
  <TitlesOfParts>
    <vt:vector size="47" baseType="lpstr">
      <vt:lpstr>Espiral</vt:lpstr>
      <vt:lpstr>JS IV</vt:lpstr>
      <vt:lpstr>JS IV – Funciones</vt:lpstr>
      <vt:lpstr>JS IV – Funciones</vt:lpstr>
      <vt:lpstr>JS IV – Funciones anónimas</vt:lpstr>
      <vt:lpstr>JS IV – Funciones anónimas</vt:lpstr>
      <vt:lpstr>JS IV – Devolución de valores</vt:lpstr>
      <vt:lpstr>JS IV – Devolución de valores</vt:lpstr>
      <vt:lpstr>JS IV – Parámetros</vt:lpstr>
      <vt:lpstr>JS IV – Parámetros</vt:lpstr>
      <vt:lpstr>JS IV – Variables locales y globales</vt:lpstr>
      <vt:lpstr>JS IV – Variables locales y globales</vt:lpstr>
      <vt:lpstr>JS IV – Valores predefinidos</vt:lpstr>
      <vt:lpstr>JS IV – Funciones predefinidas</vt:lpstr>
      <vt:lpstr>JS IV – Objetos predefinidos en JS</vt:lpstr>
      <vt:lpstr>JS IV – Objetos predefinidos en JS</vt:lpstr>
      <vt:lpstr>JS IV – Objetos predefinidos en JS</vt:lpstr>
      <vt:lpstr>JS IV – Objetos predefinidos en JS</vt:lpstr>
      <vt:lpstr>JS IV – Object</vt:lpstr>
      <vt:lpstr>JS IV – Function</vt:lpstr>
      <vt:lpstr>JS IV – Arguments</vt:lpstr>
      <vt:lpstr>JS IV – Boolean</vt:lpstr>
      <vt:lpstr>JS IV – Error</vt:lpstr>
      <vt:lpstr>JS IV – Number</vt:lpstr>
      <vt:lpstr>JS IV – Number</vt:lpstr>
      <vt:lpstr>JS IV – Math</vt:lpstr>
      <vt:lpstr>JS IV – Math</vt:lpstr>
      <vt:lpstr>JS IV – Math</vt:lpstr>
      <vt:lpstr>JS IV – Date</vt:lpstr>
      <vt:lpstr>JS IV – Date</vt:lpstr>
      <vt:lpstr>JS IV – Date</vt:lpstr>
      <vt:lpstr>JS IV – String</vt:lpstr>
      <vt:lpstr>JS IV – String</vt:lpstr>
      <vt:lpstr>JS IV – String</vt:lpstr>
      <vt:lpstr>JS IV – String</vt:lpstr>
      <vt:lpstr>JS IV – String</vt:lpstr>
      <vt:lpstr>JS IV – String</vt:lpstr>
      <vt:lpstr>JS IV – RegExp</vt:lpstr>
      <vt:lpstr>JS IV – Array</vt:lpstr>
      <vt:lpstr>JS IV – Array</vt:lpstr>
      <vt:lpstr>JS IV – Array</vt:lpstr>
      <vt:lpstr>JS IV – Array</vt:lpstr>
      <vt:lpstr>JS IV – DataView</vt:lpstr>
      <vt:lpstr>JS IV – ArrayBuffer</vt:lpstr>
      <vt:lpstr>JS IV – JSON</vt:lpstr>
      <vt:lpstr>JS IV – Intl</vt:lpstr>
      <vt:lpstr>JS IV – Referencias</vt:lpstr>
    </vt:vector>
  </TitlesOfParts>
  <Company>www.intercambiosvirtuales.org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Planificación de Interfaces</dc:title>
  <dc:creator>CABF</dc:creator>
  <cp:lastModifiedBy>consejeria</cp:lastModifiedBy>
  <cp:revision>57</cp:revision>
  <dcterms:created xsi:type="dcterms:W3CDTF">2015-09-15T05:55:21Z</dcterms:created>
  <dcterms:modified xsi:type="dcterms:W3CDTF">2016-10-07T11:09:05Z</dcterms:modified>
</cp:coreProperties>
</file>