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9"/>
  </p:notesMasterIdLst>
  <p:sldIdLst>
    <p:sldId id="365" r:id="rId2"/>
    <p:sldId id="366" r:id="rId3"/>
    <p:sldId id="367" r:id="rId4"/>
    <p:sldId id="368" r:id="rId5"/>
    <p:sldId id="369" r:id="rId6"/>
    <p:sldId id="370" r:id="rId7"/>
    <p:sldId id="371" r:id="rId8"/>
    <p:sldId id="372" r:id="rId9"/>
    <p:sldId id="373" r:id="rId10"/>
    <p:sldId id="374" r:id="rId11"/>
    <p:sldId id="375" r:id="rId12"/>
    <p:sldId id="376" r:id="rId13"/>
    <p:sldId id="389" r:id="rId14"/>
    <p:sldId id="388" r:id="rId15"/>
    <p:sldId id="377" r:id="rId16"/>
    <p:sldId id="378" r:id="rId17"/>
    <p:sldId id="379" r:id="rId18"/>
    <p:sldId id="380" r:id="rId19"/>
    <p:sldId id="381" r:id="rId20"/>
    <p:sldId id="382" r:id="rId21"/>
    <p:sldId id="383" r:id="rId22"/>
    <p:sldId id="384" r:id="rId23"/>
    <p:sldId id="385" r:id="rId24"/>
    <p:sldId id="392" r:id="rId25"/>
    <p:sldId id="386" r:id="rId26"/>
    <p:sldId id="390" r:id="rId27"/>
    <p:sldId id="387" r:id="rId2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BD17B-8E5E-49C4-9DB0-B5214BB52C65}" type="datetimeFigureOut">
              <a:rPr lang="es-ES" smtClean="0"/>
              <a:pPr/>
              <a:t>13/11/2015</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E232A-A93E-4E70-9F64-AFC8412C531D}" type="slidenum">
              <a:rPr lang="es-ES" smtClean="0"/>
              <a:pPr/>
              <a:t>‹Nº›</a:t>
            </a:fld>
            <a:endParaRPr lang="es-ES"/>
          </a:p>
        </p:txBody>
      </p:sp>
    </p:spTree>
    <p:extLst>
      <p:ext uri="{BB962C8B-B14F-4D97-AF65-F5344CB8AC3E}">
        <p14:creationId xmlns:p14="http://schemas.microsoft.com/office/powerpoint/2010/main" val="1759677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5C59D74-8BB1-4499-89D3-6ED7BC1C41B9}" type="datetimeFigureOut">
              <a:rPr lang="es-ES" smtClean="0"/>
              <a:pPr/>
              <a:t>13/11/2015</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99190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5C59D74-8BB1-4499-89D3-6ED7BC1C41B9}" type="datetimeFigureOut">
              <a:rPr lang="es-ES" smtClean="0"/>
              <a:pPr/>
              <a:t>13/11/2015</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33493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5C59D74-8BB1-4499-89D3-6ED7BC1C41B9}" type="datetimeFigureOut">
              <a:rPr lang="es-ES" smtClean="0"/>
              <a:pPr/>
              <a:t>13/11/2015</a:t>
            </a:fld>
            <a:endParaRPr lang="es-ES"/>
          </a:p>
        </p:txBody>
      </p:sp>
      <p:sp>
        <p:nvSpPr>
          <p:cNvPr id="5" name="Footer Placeholder 4"/>
          <p:cNvSpPr>
            <a:spLocks noGrp="1"/>
          </p:cNvSpPr>
          <p:nvPr>
            <p:ph type="ftr" sz="quarter" idx="11"/>
          </p:nvPr>
        </p:nvSpPr>
        <p:spPr/>
        <p:txBody>
          <a:bodyPr/>
          <a:lstStyle/>
          <a:p>
            <a:endParaRPr lang="es-E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A455FB5-8E65-4F85-9957-404740E62DC6}" type="slidenum">
              <a:rPr lang="es-ES" smtClean="0"/>
              <a:pPr/>
              <a:t>‹Nº›</a:t>
            </a:fld>
            <a:endParaRPr lang="es-E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6648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13/11/2015</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3932840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13/11/2015</a:t>
            </a:fld>
            <a:endParaRPr lang="es-ES"/>
          </a:p>
        </p:txBody>
      </p:sp>
      <p:sp>
        <p:nvSpPr>
          <p:cNvPr id="6" name="Footer Placeholder 5"/>
          <p:cNvSpPr>
            <a:spLocks noGrp="1"/>
          </p:cNvSpPr>
          <p:nvPr>
            <p:ph type="ftr" sz="quarter" idx="11"/>
          </p:nvPr>
        </p:nvSpPr>
        <p:spPr/>
        <p:txBody>
          <a:bodyPr/>
          <a:lstStyle/>
          <a:p>
            <a:endParaRPr lang="es-E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A455FB5-8E65-4F85-9957-404740E62DC6}" type="slidenum">
              <a:rPr lang="es-ES" smtClean="0"/>
              <a:pPr/>
              <a:t>‹Nº›</a:t>
            </a:fld>
            <a:endParaRPr lang="es-E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0787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13/11/2015</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2045722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5C59D74-8BB1-4499-89D3-6ED7BC1C41B9}" type="datetimeFigureOut">
              <a:rPr lang="es-ES" smtClean="0"/>
              <a:pPr/>
              <a:t>13/11/2015</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881594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5C59D74-8BB1-4499-89D3-6ED7BC1C41B9}" type="datetimeFigureOut">
              <a:rPr lang="es-ES" smtClean="0"/>
              <a:pPr/>
              <a:t>13/11/2015</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2612247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5C59D74-8BB1-4499-89D3-6ED7BC1C41B9}" type="datetimeFigureOut">
              <a:rPr lang="es-ES" smtClean="0"/>
              <a:pPr/>
              <a:t>13/11/2015</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96899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5C59D74-8BB1-4499-89D3-6ED7BC1C41B9}" type="datetimeFigureOut">
              <a:rPr lang="es-ES" smtClean="0"/>
              <a:pPr/>
              <a:t>13/11/2015</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146105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5C59D74-8BB1-4499-89D3-6ED7BC1C41B9}" type="datetimeFigureOut">
              <a:rPr lang="es-ES" smtClean="0"/>
              <a:pPr/>
              <a:t>13/11/2015</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68156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5C59D74-8BB1-4499-89D3-6ED7BC1C41B9}" type="datetimeFigureOut">
              <a:rPr lang="es-ES" smtClean="0"/>
              <a:pPr/>
              <a:t>13/11/2015</a:t>
            </a:fld>
            <a:endParaRPr lang="es-ES"/>
          </a:p>
        </p:txBody>
      </p:sp>
      <p:sp>
        <p:nvSpPr>
          <p:cNvPr id="8" name="Footer Placeholder 7"/>
          <p:cNvSpPr>
            <a:spLocks noGrp="1"/>
          </p:cNvSpPr>
          <p:nvPr>
            <p:ph type="ftr" sz="quarter" idx="11"/>
          </p:nvPr>
        </p:nvSpPr>
        <p:spPr/>
        <p:txBody>
          <a:bodyPr/>
          <a:lstStyle/>
          <a:p>
            <a:endParaRPr lang="es-E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1855256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5C59D74-8BB1-4499-89D3-6ED7BC1C41B9}" type="datetimeFigureOut">
              <a:rPr lang="es-ES" smtClean="0"/>
              <a:pPr/>
              <a:t>13/11/2015</a:t>
            </a:fld>
            <a:endParaRPr lang="es-ES"/>
          </a:p>
        </p:txBody>
      </p:sp>
      <p:sp>
        <p:nvSpPr>
          <p:cNvPr id="4" name="Footer Placeholder 3"/>
          <p:cNvSpPr>
            <a:spLocks noGrp="1"/>
          </p:cNvSpPr>
          <p:nvPr>
            <p:ph type="ftr" sz="quarter" idx="11"/>
          </p:nvPr>
        </p:nvSpPr>
        <p:spPr/>
        <p:txBody>
          <a:bodyPr/>
          <a:lstStyle/>
          <a:p>
            <a:endParaRPr lang="es-E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257214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C59D74-8BB1-4499-89D3-6ED7BC1C41B9}" type="datetimeFigureOut">
              <a:rPr lang="es-ES" smtClean="0"/>
              <a:pPr/>
              <a:t>13/11/2015</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330289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13/11/2015</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3897285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13/11/2015</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3691541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E5C59D74-8BB1-4499-89D3-6ED7BC1C41B9}" type="datetimeFigureOut">
              <a:rPr lang="es-ES" smtClean="0"/>
              <a:pPr/>
              <a:t>13/11/2015</a:t>
            </a:fld>
            <a:endParaRPr lang="es-E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A455FB5-8E65-4F85-9957-404740E62DC6}" type="slidenum">
              <a:rPr lang="es-ES" smtClean="0"/>
              <a:pPr/>
              <a:t>‹Nº›</a:t>
            </a:fld>
            <a:endParaRPr lang="es-ES"/>
          </a:p>
        </p:txBody>
      </p:sp>
    </p:spTree>
    <p:extLst>
      <p:ext uri="{BB962C8B-B14F-4D97-AF65-F5344CB8AC3E}">
        <p14:creationId xmlns:p14="http://schemas.microsoft.com/office/powerpoint/2010/main" val="389025502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help.dottoro.com/larrqqck.ph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msdn.microsoft.com/es-es/library/ie/hh673557(v=vs.85).aspx" TargetMode="External"/><Relationship Id="rId2" Type="http://schemas.openxmlformats.org/officeDocument/2006/relationships/hyperlink" Target="http://www.w3.org/TR/touch-events/" TargetMode="External"/><Relationship Id="rId1" Type="http://schemas.openxmlformats.org/officeDocument/2006/relationships/slideLayout" Target="../slideLayouts/slideLayout2.xml"/><Relationship Id="rId5" Type="http://schemas.openxmlformats.org/officeDocument/2006/relationships/hyperlink" Target="http://caniuse.com/touch" TargetMode="External"/><Relationship Id="rId4" Type="http://schemas.openxmlformats.org/officeDocument/2006/relationships/hyperlink" Target="https://developer.mozilla.org/en-US/docs/DOM/Touch_events"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mozilla.org/en-US/docs/Web/Guide/Events/Creating_and_triggering_even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help.dottoro.com/" TargetMode="External"/><Relationship Id="rId13" Type="http://schemas.openxmlformats.org/officeDocument/2006/relationships/hyperlink" Target="http://www.w3schools.com/jsref/dom_obj_document.asp" TargetMode="External"/><Relationship Id="rId18" Type="http://schemas.openxmlformats.org/officeDocument/2006/relationships/hyperlink" Target="https://developer.mozilla.org/en-US/docs/Web/API/Window" TargetMode="External"/><Relationship Id="rId3" Type="http://schemas.openxmlformats.org/officeDocument/2006/relationships/hyperlink" Target="http://www.w3.org/TR/touch-events/" TargetMode="External"/><Relationship Id="rId7" Type="http://schemas.openxmlformats.org/officeDocument/2006/relationships/hyperlink" Target="https://developer.mozilla.org/en-US/docs/Web/API/Touch_events" TargetMode="External"/><Relationship Id="rId12" Type="http://schemas.openxmlformats.org/officeDocument/2006/relationships/hyperlink" Target="http://www.w3schools.com/jsref/dom_obj_all.asp" TargetMode="External"/><Relationship Id="rId17" Type="http://schemas.openxmlformats.org/officeDocument/2006/relationships/hyperlink" Target="http://www.javascriptkit.com/javatutors/touchevents.shtml" TargetMode="External"/><Relationship Id="rId2" Type="http://schemas.openxmlformats.org/officeDocument/2006/relationships/hyperlink" Target="http://www.ecma-international.org/publications/files/ECMA-ST/Ecma-262.pdf" TargetMode="External"/><Relationship Id="rId16" Type="http://schemas.openxmlformats.org/officeDocument/2006/relationships/hyperlink" Target="http://www.html5rocks.com/es/mobile/touch/"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Guide/Events" TargetMode="External"/><Relationship Id="rId11" Type="http://schemas.openxmlformats.org/officeDocument/2006/relationships/hyperlink" Target="http://www.w3schools.com/jsref/dom_obj_core_document.asp" TargetMode="External"/><Relationship Id="rId5" Type="http://schemas.openxmlformats.org/officeDocument/2006/relationships/hyperlink" Target="https://dvcs.w3.org/hg/webevents/raw-file/tip/touchevents.html" TargetMode="External"/><Relationship Id="rId15" Type="http://schemas.openxmlformats.org/officeDocument/2006/relationships/hyperlink" Target="http://www.w3.org/standards/techs/domevents" TargetMode="External"/><Relationship Id="rId10" Type="http://schemas.openxmlformats.org/officeDocument/2006/relationships/hyperlink" Target="http://www.javascriptkit.com/domref/" TargetMode="External"/><Relationship Id="rId4" Type="http://schemas.openxmlformats.org/officeDocument/2006/relationships/hyperlink" Target="http://www.html5rocks.com/en/mobile/touch/" TargetMode="External"/><Relationship Id="rId9" Type="http://schemas.openxmlformats.org/officeDocument/2006/relationships/hyperlink" Target="http://help.dottoro.com/larrqqck.php" TargetMode="External"/><Relationship Id="rId14" Type="http://schemas.openxmlformats.org/officeDocument/2006/relationships/hyperlink" Target="http://www.w3.org/standards/techs/d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ctrTitle"/>
          </p:nvPr>
        </p:nvSpPr>
        <p:spPr>
          <a:xfrm>
            <a:off x="457200" y="2401888"/>
            <a:ext cx="8458200" cy="1470025"/>
          </a:xfrm>
        </p:spPr>
        <p:txBody>
          <a:bodyPr/>
          <a:lstStyle/>
          <a:p>
            <a:pPr eaLnBrk="1" hangingPunct="1"/>
            <a:r>
              <a:rPr lang="es-ES" altLang="es-ES" smtClean="0"/>
              <a:t>JS V</a:t>
            </a:r>
          </a:p>
        </p:txBody>
      </p:sp>
      <p:sp>
        <p:nvSpPr>
          <p:cNvPr id="6147" name="3 Subtítulo"/>
          <p:cNvSpPr>
            <a:spLocks noGrp="1"/>
          </p:cNvSpPr>
          <p:nvPr>
            <p:ph type="subTitle" idx="1"/>
          </p:nvPr>
        </p:nvSpPr>
        <p:spPr>
          <a:xfrm>
            <a:off x="457200" y="3900488"/>
            <a:ext cx="4953000" cy="1752600"/>
          </a:xfrm>
        </p:spPr>
        <p:txBody>
          <a:bodyPr/>
          <a:lstStyle/>
          <a:p>
            <a:pPr marL="63500" eaLnBrk="1" hangingPunct="1"/>
            <a:r>
              <a:rPr lang="es-ES" altLang="es-ES" dirty="0" smtClean="0"/>
              <a:t>Desarrollo Web en Entorno Cliente</a:t>
            </a:r>
          </a:p>
          <a:p>
            <a:pPr marL="63500" eaLnBrk="1" hangingPunct="1"/>
            <a:r>
              <a:rPr lang="es-ES" altLang="es-ES" dirty="0" smtClean="0"/>
              <a:t>Curso 2015-2016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a:xfrm>
            <a:off x="468313" y="908050"/>
            <a:ext cx="8229600" cy="792163"/>
          </a:xfrm>
        </p:spPr>
        <p:txBody>
          <a:bodyPr/>
          <a:lstStyle/>
          <a:p>
            <a:r>
              <a:rPr lang="es-ES" altLang="es-ES" sz="3600" smtClean="0"/>
              <a:t>JS V – Eventos</a:t>
            </a:r>
          </a:p>
        </p:txBody>
      </p:sp>
      <p:sp>
        <p:nvSpPr>
          <p:cNvPr id="15363" name="2 Marcador de contenido"/>
          <p:cNvSpPr>
            <a:spLocks noGrp="1"/>
          </p:cNvSpPr>
          <p:nvPr>
            <p:ph idx="1"/>
          </p:nvPr>
        </p:nvSpPr>
        <p:spPr>
          <a:xfrm>
            <a:off x="433388" y="1557338"/>
            <a:ext cx="8229600" cy="5111750"/>
          </a:xfrm>
        </p:spPr>
        <p:txBody>
          <a:bodyPr/>
          <a:lstStyle/>
          <a:p>
            <a:pPr marL="857250" lvl="1" indent="-457200"/>
            <a:r>
              <a:rPr lang="es-ES" altLang="es-ES" sz="2200" dirty="0" err="1" smtClean="0"/>
              <a:t>onabort</a:t>
            </a:r>
            <a:r>
              <a:rPr lang="es-ES" altLang="es-ES" sz="2200" dirty="0" smtClean="0"/>
              <a:t>:</a:t>
            </a:r>
          </a:p>
          <a:p>
            <a:pPr marL="1122363" lvl="2" indent="-457200"/>
            <a:r>
              <a:rPr lang="es-ES" altLang="es-ES" sz="2000" dirty="0" smtClean="0"/>
              <a:t>Este evento se dispara cuando se interrumpe la carga de una imagen.</a:t>
            </a:r>
          </a:p>
          <a:p>
            <a:pPr marL="1122363" lvl="2" indent="-457200"/>
            <a:endParaRPr lang="es-ES" altLang="es-ES" dirty="0" smtClean="0"/>
          </a:p>
          <a:p>
            <a:pPr marL="857250" lvl="1" indent="-457200"/>
            <a:r>
              <a:rPr lang="es-ES" altLang="es-ES" sz="2200" dirty="0" err="1" smtClean="0"/>
              <a:t>onchange</a:t>
            </a:r>
            <a:r>
              <a:rPr lang="es-ES" altLang="es-ES" sz="2200" dirty="0" smtClean="0"/>
              <a:t>:</a:t>
            </a:r>
          </a:p>
          <a:p>
            <a:pPr marL="1122363" lvl="2" indent="-457200"/>
            <a:r>
              <a:rPr lang="es-ES" altLang="es-ES" sz="2000" dirty="0" smtClean="0"/>
              <a:t>Este evento se dispara cuando el valor de un campo de formulario cambia.</a:t>
            </a:r>
          </a:p>
          <a:p>
            <a:pPr marL="1122363" lvl="2" indent="-457200"/>
            <a:endParaRPr lang="es-ES" altLang="es-ES" sz="2000" dirty="0" smtClean="0"/>
          </a:p>
          <a:p>
            <a:pPr marL="857250" lvl="1" indent="-457200"/>
            <a:r>
              <a:rPr lang="es-ES" altLang="es-ES" sz="2200" dirty="0" err="1" smtClean="0"/>
              <a:t>onerror</a:t>
            </a:r>
            <a:r>
              <a:rPr lang="es-ES" altLang="es-ES" sz="2200" dirty="0" smtClean="0"/>
              <a:t>:</a:t>
            </a:r>
          </a:p>
          <a:p>
            <a:pPr marL="1122363" lvl="2" indent="-457200"/>
            <a:r>
              <a:rPr lang="es-ES" altLang="es-ES" sz="2000" dirty="0" smtClean="0"/>
              <a:t>Este evento se dispara cuando la carga de un documento o imagen produce un error.</a:t>
            </a:r>
          </a:p>
          <a:p>
            <a:pPr marL="1122363" lvl="2" indent="-457200"/>
            <a:endParaRPr lang="es-ES" altLang="es-ES" sz="2000" dirty="0" smtClean="0"/>
          </a:p>
        </p:txBody>
      </p:sp>
      <p:sp>
        <p:nvSpPr>
          <p:cNvPr id="4" name="3 Marcador de pie de página"/>
          <p:cNvSpPr>
            <a:spLocks noGrp="1"/>
          </p:cNvSpPr>
          <p:nvPr>
            <p:ph type="ftr" sz="quarter" idx="11"/>
          </p:nvPr>
        </p:nvSpPr>
        <p:spPr>
          <a:xfrm>
            <a:off x="1942415" y="6304235"/>
            <a:ext cx="5716488" cy="365125"/>
          </a:xfrm>
        </p:spPr>
        <p:txBody>
          <a:bodyPr/>
          <a:lstStyle/>
          <a:p>
            <a:pPr>
              <a:defRPr/>
            </a:pPr>
            <a:r>
              <a:rPr lang="es-ES" dirty="0" smtClean="0"/>
              <a:t>Desarrollo Web en Entorno Cliente Curso 2015-2016</a:t>
            </a:r>
            <a:endParaRPr lang="es-ES" dirty="0"/>
          </a:p>
        </p:txBody>
      </p:sp>
      <p:sp>
        <p:nvSpPr>
          <p:cNvPr id="15365" name="4 Marcador de número de diapositiva"/>
          <p:cNvSpPr>
            <a:spLocks noGrp="1"/>
          </p:cNvSpPr>
          <p:nvPr>
            <p:ph type="sldNum" sz="quarter" idx="12"/>
          </p:nvPr>
        </p:nvSpPr>
        <p:spPr bwMode="auto">
          <a:noFill/>
          <a:ln>
            <a:miter lim="800000"/>
            <a:headEnd/>
            <a:tailEnd/>
          </a:ln>
        </p:spPr>
        <p:txBody>
          <a:bodyPr/>
          <a:lstStyle/>
          <a:p>
            <a:fld id="{238B5B6E-21BF-4A47-9A33-786C1E05BCCB}" type="slidenum">
              <a:rPr lang="es-ES" altLang="es-ES"/>
              <a:pPr/>
              <a:t>10</a:t>
            </a:fld>
            <a:endParaRPr lang="es-ES" altLang="es-ES"/>
          </a:p>
        </p:txBody>
      </p:sp>
      <p:sp>
        <p:nvSpPr>
          <p:cNvPr id="15366" name="2 Marcador de contenido"/>
          <p:cNvSpPr txBox="1">
            <a:spLocks/>
          </p:cNvSpPr>
          <p:nvPr/>
        </p:nvSpPr>
        <p:spPr bwMode="auto">
          <a:xfrm>
            <a:off x="1560513" y="2709168"/>
            <a:ext cx="6251575" cy="431800"/>
          </a:xfrm>
          <a:prstGeom prst="rect">
            <a:avLst/>
          </a:prstGeom>
          <a:solidFill>
            <a:schemeClr val="tx1"/>
          </a:solidFill>
          <a:ln w="9525">
            <a:noFill/>
            <a:miter lim="800000"/>
            <a:headEnd/>
            <a:tailEnd/>
          </a:ln>
        </p:spPr>
        <p:txBody>
          <a:bodyPr/>
          <a:lstStyle/>
          <a:p>
            <a:pPr marL="342900" indent="-342900" eaLnBrk="1" hangingPunct="1">
              <a:spcBef>
                <a:spcPct val="20000"/>
              </a:spcBef>
            </a:pPr>
            <a:r>
              <a:rPr lang="en-US" altLang="es-ES">
                <a:solidFill>
                  <a:srgbClr val="00FF00"/>
                </a:solidFill>
                <a:latin typeface="Courier New" pitchFamily="49" charset="0"/>
                <a:cs typeface="Courier New" pitchFamily="49" charset="0"/>
              </a:rPr>
              <a:t>&lt;img onabort = alert('Descarga cancelada')&gt;</a:t>
            </a:r>
          </a:p>
        </p:txBody>
      </p:sp>
      <p:sp>
        <p:nvSpPr>
          <p:cNvPr id="15367" name="2 Marcador de contenido"/>
          <p:cNvSpPr txBox="1">
            <a:spLocks/>
          </p:cNvSpPr>
          <p:nvPr/>
        </p:nvSpPr>
        <p:spPr bwMode="auto">
          <a:xfrm>
            <a:off x="660400" y="4293344"/>
            <a:ext cx="7775575" cy="431800"/>
          </a:xfrm>
          <a:prstGeom prst="rect">
            <a:avLst/>
          </a:prstGeom>
          <a:solidFill>
            <a:schemeClr val="tx1"/>
          </a:solidFill>
          <a:ln w="9525">
            <a:noFill/>
            <a:miter lim="800000"/>
            <a:headEnd/>
            <a:tailEnd/>
          </a:ln>
        </p:spPr>
        <p:txBody>
          <a:bodyPr/>
          <a:lstStyle/>
          <a:p>
            <a:pPr marL="342900" indent="-342900" eaLnBrk="1" hangingPunct="1">
              <a:spcBef>
                <a:spcPct val="20000"/>
              </a:spcBef>
            </a:pPr>
            <a:r>
              <a:rPr lang="es-ES" altLang="es-ES">
                <a:solidFill>
                  <a:srgbClr val="00FF00"/>
                </a:solidFill>
                <a:latin typeface="Courier New" pitchFamily="49" charset="0"/>
                <a:cs typeface="Courier New" pitchFamily="49" charset="0"/>
              </a:rPr>
              <a:t>&lt;input type='text' onchange="alert('Texto cambiado')"&gt;</a:t>
            </a:r>
          </a:p>
        </p:txBody>
      </p:sp>
      <p:sp>
        <p:nvSpPr>
          <p:cNvPr id="15368" name="2 Marcador de contenido"/>
          <p:cNvSpPr txBox="1">
            <a:spLocks/>
          </p:cNvSpPr>
          <p:nvPr/>
        </p:nvSpPr>
        <p:spPr bwMode="auto">
          <a:xfrm>
            <a:off x="1163638" y="5877520"/>
            <a:ext cx="6769100" cy="431800"/>
          </a:xfrm>
          <a:prstGeom prst="rect">
            <a:avLst/>
          </a:prstGeom>
          <a:solidFill>
            <a:schemeClr val="tx1"/>
          </a:solidFill>
          <a:ln w="9525">
            <a:noFill/>
            <a:miter lim="800000"/>
            <a:headEnd/>
            <a:tailEnd/>
          </a:ln>
        </p:spPr>
        <p:txBody>
          <a:bodyPr/>
          <a:lstStyle/>
          <a:p>
            <a:pPr marL="342900" indent="-342900" eaLnBrk="1" hangingPunct="1">
              <a:spcBef>
                <a:spcPct val="20000"/>
              </a:spcBef>
            </a:pPr>
            <a:r>
              <a:rPr lang="en-US" altLang="es-ES">
                <a:solidFill>
                  <a:srgbClr val="00FF00"/>
                </a:solidFill>
                <a:latin typeface="Courier New" pitchFamily="49" charset="0"/>
                <a:cs typeface="Courier New" pitchFamily="49" charset="0"/>
              </a:rPr>
              <a:t>&lt;img onerror = alert('Error al cargar imagen')&gt;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a:xfrm>
            <a:off x="468313" y="908050"/>
            <a:ext cx="8229600" cy="792163"/>
          </a:xfrm>
        </p:spPr>
        <p:txBody>
          <a:bodyPr/>
          <a:lstStyle/>
          <a:p>
            <a:r>
              <a:rPr lang="es-ES" altLang="es-ES" sz="3600" smtClean="0"/>
              <a:t>JS V – Eventos</a:t>
            </a:r>
          </a:p>
        </p:txBody>
      </p:sp>
      <p:sp>
        <p:nvSpPr>
          <p:cNvPr id="16387" name="2 Marcador de contenido"/>
          <p:cNvSpPr>
            <a:spLocks noGrp="1"/>
          </p:cNvSpPr>
          <p:nvPr>
            <p:ph idx="1"/>
          </p:nvPr>
        </p:nvSpPr>
        <p:spPr>
          <a:xfrm>
            <a:off x="433388" y="1557338"/>
            <a:ext cx="8229600" cy="5111750"/>
          </a:xfrm>
        </p:spPr>
        <p:txBody>
          <a:bodyPr>
            <a:normAutofit fontScale="92500"/>
          </a:bodyPr>
          <a:lstStyle/>
          <a:p>
            <a:pPr marL="857250" lvl="1" indent="-457200"/>
            <a:r>
              <a:rPr lang="es-ES" altLang="es-ES" sz="2200" dirty="0" err="1" smtClean="0"/>
              <a:t>onresize</a:t>
            </a:r>
            <a:r>
              <a:rPr lang="es-ES" altLang="es-ES" sz="2200" dirty="0" smtClean="0"/>
              <a:t>:</a:t>
            </a:r>
          </a:p>
          <a:p>
            <a:pPr marL="1122363" lvl="2" indent="-457200"/>
            <a:r>
              <a:rPr lang="es-ES" altLang="es-ES" sz="2000" dirty="0" smtClean="0"/>
              <a:t>Este evento se dispara cuando se cambia el tamaño de una objeto.</a:t>
            </a:r>
          </a:p>
          <a:p>
            <a:pPr marL="857250" lvl="1" indent="-457200">
              <a:buFont typeface="Georgia" pitchFamily="16" charset="0"/>
              <a:buNone/>
            </a:pPr>
            <a:endParaRPr lang="es-ES" altLang="es-ES" sz="2000" dirty="0" smtClean="0"/>
          </a:p>
          <a:p>
            <a:pPr marL="857250" lvl="1" indent="-457200">
              <a:buFont typeface="Georgia" pitchFamily="16" charset="0"/>
              <a:buNone/>
            </a:pPr>
            <a:endParaRPr lang="es-ES" altLang="es-ES" sz="2200" dirty="0" smtClean="0"/>
          </a:p>
          <a:p>
            <a:pPr marL="857250" lvl="1" indent="-457200">
              <a:buFont typeface="Georgia" pitchFamily="16" charset="0"/>
              <a:buNone/>
            </a:pPr>
            <a:r>
              <a:rPr lang="es-ES" altLang="es-ES" sz="2200" dirty="0" smtClean="0">
                <a:solidFill>
                  <a:schemeClr val="tx1"/>
                </a:solidFill>
              </a:rPr>
              <a:t>Existen muchos más eventos, y no todos están soportados por</a:t>
            </a:r>
          </a:p>
          <a:p>
            <a:pPr marL="857250" lvl="1" indent="-457200">
              <a:buFont typeface="Georgia" pitchFamily="16" charset="0"/>
              <a:buNone/>
            </a:pPr>
            <a:r>
              <a:rPr lang="es-ES" altLang="es-ES" sz="2200" dirty="0" smtClean="0">
                <a:solidFill>
                  <a:schemeClr val="tx1"/>
                </a:solidFill>
              </a:rPr>
              <a:t>todos los navegadores. los expuestos aquí son los más </a:t>
            </a:r>
          </a:p>
          <a:p>
            <a:pPr marL="857250" lvl="1" indent="-457200">
              <a:buFont typeface="Georgia" pitchFamily="16" charset="0"/>
              <a:buNone/>
            </a:pPr>
            <a:r>
              <a:rPr lang="es-ES" altLang="es-ES" sz="2200" dirty="0" smtClean="0">
                <a:solidFill>
                  <a:schemeClr val="tx1"/>
                </a:solidFill>
              </a:rPr>
              <a:t>comunes y con los cuales podemos hacernos una idea de la</a:t>
            </a:r>
          </a:p>
          <a:p>
            <a:pPr marL="857250" lvl="1" indent="-457200">
              <a:buFont typeface="Georgia" pitchFamily="16" charset="0"/>
              <a:buNone/>
            </a:pPr>
            <a:r>
              <a:rPr lang="es-ES" altLang="es-ES" sz="2200" dirty="0" smtClean="0">
                <a:solidFill>
                  <a:schemeClr val="tx1"/>
                </a:solidFill>
              </a:rPr>
              <a:t>potencia que tienen. Una lista completa de los eventos de</a:t>
            </a:r>
          </a:p>
          <a:p>
            <a:pPr marL="857250" lvl="1" indent="-457200">
              <a:buFont typeface="Georgia" pitchFamily="16" charset="0"/>
              <a:buNone/>
            </a:pPr>
            <a:r>
              <a:rPr lang="es-ES" altLang="es-ES" sz="2200" dirty="0" err="1" smtClean="0">
                <a:solidFill>
                  <a:schemeClr val="tx1"/>
                </a:solidFill>
              </a:rPr>
              <a:t>javascript</a:t>
            </a:r>
            <a:r>
              <a:rPr lang="es-ES" altLang="es-ES" sz="2200" dirty="0" smtClean="0">
                <a:solidFill>
                  <a:schemeClr val="tx1"/>
                </a:solidFill>
              </a:rPr>
              <a:t> junto con los navegadores que los soportan se</a:t>
            </a:r>
          </a:p>
          <a:p>
            <a:pPr marL="857250" lvl="1" indent="-457200">
              <a:buFont typeface="Georgia" pitchFamily="16" charset="0"/>
              <a:buNone/>
            </a:pPr>
            <a:r>
              <a:rPr lang="es-ES" altLang="es-ES" sz="2200" dirty="0" smtClean="0">
                <a:solidFill>
                  <a:schemeClr val="tx1"/>
                </a:solidFill>
              </a:rPr>
              <a:t>puede encontrar en: </a:t>
            </a:r>
            <a:r>
              <a:rPr lang="es-ES" altLang="es-ES" sz="2200" dirty="0" smtClean="0">
                <a:solidFill>
                  <a:schemeClr val="tx1"/>
                </a:solidFill>
                <a:hlinkClick r:id="rId2"/>
              </a:rPr>
              <a:t>http://help.dottoro.com/larrqqck.php</a:t>
            </a:r>
            <a:endParaRPr lang="es-ES" altLang="es-ES" sz="2200" dirty="0" smtClean="0">
              <a:solidFill>
                <a:schemeClr val="tx1"/>
              </a:solidFill>
            </a:endParaRPr>
          </a:p>
          <a:p>
            <a:pPr marL="857250" lvl="1" indent="-457200">
              <a:buFont typeface="Georgia" pitchFamily="16" charset="0"/>
              <a:buNone/>
            </a:pPr>
            <a:endParaRPr lang="es-ES" altLang="es-ES" sz="2000" dirty="0" smtClean="0">
              <a:solidFill>
                <a:schemeClr val="tx1"/>
              </a:solidFill>
            </a:endParaRPr>
          </a:p>
        </p:txBody>
      </p:sp>
      <p:sp>
        <p:nvSpPr>
          <p:cNvPr id="4" name="3 Marcador de pie de página"/>
          <p:cNvSpPr>
            <a:spLocks noGrp="1"/>
          </p:cNvSpPr>
          <p:nvPr>
            <p:ph type="ftr" sz="quarter" idx="11"/>
          </p:nvPr>
        </p:nvSpPr>
        <p:spPr/>
        <p:txBody>
          <a:bodyPr/>
          <a:lstStyle/>
          <a:p>
            <a:pPr>
              <a:defRPr/>
            </a:pPr>
            <a:r>
              <a:rPr lang="es-ES" dirty="0" smtClean="0"/>
              <a:t>Desarrollo Web en Entorno Cliente Curso 2015-2016</a:t>
            </a:r>
            <a:endParaRPr lang="es-ES" dirty="0"/>
          </a:p>
        </p:txBody>
      </p:sp>
      <p:sp>
        <p:nvSpPr>
          <p:cNvPr id="16389" name="4 Marcador de número de diapositiva"/>
          <p:cNvSpPr>
            <a:spLocks noGrp="1"/>
          </p:cNvSpPr>
          <p:nvPr>
            <p:ph type="sldNum" sz="quarter" idx="12"/>
          </p:nvPr>
        </p:nvSpPr>
        <p:spPr bwMode="auto">
          <a:noFill/>
          <a:ln>
            <a:miter lim="800000"/>
            <a:headEnd/>
            <a:tailEnd/>
          </a:ln>
        </p:spPr>
        <p:txBody>
          <a:bodyPr/>
          <a:lstStyle/>
          <a:p>
            <a:fld id="{B1E127E1-1F87-47E4-9B28-520A27BB9B09}" type="slidenum">
              <a:rPr lang="es-ES" altLang="es-ES"/>
              <a:pPr/>
              <a:t>11</a:t>
            </a:fld>
            <a:endParaRPr lang="es-ES" altLang="es-ES"/>
          </a:p>
        </p:txBody>
      </p:sp>
      <p:sp>
        <p:nvSpPr>
          <p:cNvPr id="16390" name="2 Marcador de contenido"/>
          <p:cNvSpPr txBox="1">
            <a:spLocks/>
          </p:cNvSpPr>
          <p:nvPr/>
        </p:nvSpPr>
        <p:spPr bwMode="auto">
          <a:xfrm>
            <a:off x="660400" y="2780928"/>
            <a:ext cx="7775575" cy="431800"/>
          </a:xfrm>
          <a:prstGeom prst="rect">
            <a:avLst/>
          </a:prstGeom>
          <a:solidFill>
            <a:schemeClr val="tx1"/>
          </a:solidFill>
          <a:ln w="9525">
            <a:noFill/>
            <a:miter lim="800000"/>
            <a:headEnd/>
            <a:tailEnd/>
          </a:ln>
        </p:spPr>
        <p:txBody>
          <a:bodyPr/>
          <a:lstStyle/>
          <a:p>
            <a:pPr marL="342900" indent="-342900" eaLnBrk="1" hangingPunct="1">
              <a:spcBef>
                <a:spcPct val="20000"/>
              </a:spcBef>
            </a:pPr>
            <a:r>
              <a:rPr lang="es-ES" altLang="es-ES">
                <a:solidFill>
                  <a:srgbClr val="00FF00"/>
                </a:solidFill>
                <a:latin typeface="Courier New" pitchFamily="49" charset="0"/>
                <a:cs typeface="Courier New" pitchFamily="49" charset="0"/>
              </a:rPr>
              <a:t>&lt;img onresize = alert(‘Cambiando el tamaño de imagen')&gt;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a:xfrm>
            <a:off x="468313" y="908050"/>
            <a:ext cx="8229600" cy="792163"/>
          </a:xfrm>
        </p:spPr>
        <p:txBody>
          <a:bodyPr/>
          <a:lstStyle/>
          <a:p>
            <a:r>
              <a:rPr lang="es-ES" altLang="es-ES" sz="3600" dirty="0" smtClean="0">
                <a:solidFill>
                  <a:schemeClr val="tx1"/>
                </a:solidFill>
              </a:rPr>
              <a:t>JS V – Eventos Gestuales</a:t>
            </a:r>
          </a:p>
        </p:txBody>
      </p:sp>
      <p:sp>
        <p:nvSpPr>
          <p:cNvPr id="17411" name="2 Marcador de contenido"/>
          <p:cNvSpPr>
            <a:spLocks noGrp="1"/>
          </p:cNvSpPr>
          <p:nvPr>
            <p:ph idx="1"/>
          </p:nvPr>
        </p:nvSpPr>
        <p:spPr>
          <a:xfrm>
            <a:off x="433388" y="1557338"/>
            <a:ext cx="8229600" cy="5111750"/>
          </a:xfrm>
        </p:spPr>
        <p:txBody>
          <a:bodyPr>
            <a:normAutofit fontScale="92500" lnSpcReduction="20000"/>
          </a:bodyPr>
          <a:lstStyle/>
          <a:p>
            <a:pPr marL="457200" indent="-457200">
              <a:buNone/>
            </a:pPr>
            <a:r>
              <a:rPr lang="es-ES" altLang="es-ES" sz="2400" dirty="0" smtClean="0"/>
              <a:t>Los eventos gestuales son distintos de los eventos del ratón/teclado. De hecho, no es usual que los móviles o las tabletas tengan ratón para utilizarlos, es por eso que se crearon nuevos eventos para estos tipos de dispositivos con pantallas táctiles.</a:t>
            </a:r>
          </a:p>
          <a:p>
            <a:pPr marL="457200" indent="-457200">
              <a:buNone/>
            </a:pPr>
            <a:r>
              <a:rPr lang="es-ES" altLang="es-ES" sz="2400" dirty="0" smtClean="0"/>
              <a:t>El W3c aprobó este estándar en Octubre de 2013.</a:t>
            </a:r>
          </a:p>
          <a:p>
            <a:pPr marL="857250" lvl="1" indent="-457200"/>
            <a:r>
              <a:rPr lang="es-ES" altLang="es-ES" sz="2200" dirty="0" err="1" smtClean="0"/>
              <a:t>touchEvent</a:t>
            </a:r>
            <a:r>
              <a:rPr lang="es-ES" altLang="es-ES" sz="2200" dirty="0" smtClean="0"/>
              <a:t>:</a:t>
            </a:r>
          </a:p>
          <a:p>
            <a:pPr marL="1257300" lvl="2" indent="-457200"/>
            <a:r>
              <a:rPr lang="es-ES" altLang="es-ES" sz="2000" dirty="0"/>
              <a:t>Prototipo de los eventos táctiles. </a:t>
            </a:r>
            <a:endParaRPr lang="es-ES" altLang="es-ES" sz="2000" dirty="0" smtClean="0"/>
          </a:p>
          <a:p>
            <a:pPr marL="1257300" lvl="2" indent="-457200"/>
            <a:r>
              <a:rPr lang="es-ES" altLang="es-ES" sz="2000" dirty="0" smtClean="0"/>
              <a:t>Eventos:</a:t>
            </a:r>
          </a:p>
          <a:p>
            <a:pPr marL="1714500" lvl="3" indent="-457200"/>
            <a:r>
              <a:rPr lang="es-ES" altLang="es-ES" sz="1800" dirty="0" err="1"/>
              <a:t>t</a:t>
            </a:r>
            <a:r>
              <a:rPr lang="es-ES" altLang="es-ES" sz="1800" dirty="0" err="1" smtClean="0"/>
              <a:t>ouchstart</a:t>
            </a:r>
            <a:r>
              <a:rPr lang="es-ES" altLang="es-ES" sz="1800" dirty="0" smtClean="0"/>
              <a:t>(): El usuario ha tocado la superficie.</a:t>
            </a:r>
          </a:p>
          <a:p>
            <a:pPr marL="1714500" lvl="3" indent="-457200"/>
            <a:r>
              <a:rPr lang="es-ES" altLang="es-ES" sz="1800" dirty="0" err="1"/>
              <a:t>t</a:t>
            </a:r>
            <a:r>
              <a:rPr lang="es-ES" altLang="es-ES" sz="1800" dirty="0" err="1" smtClean="0"/>
              <a:t>ouchend</a:t>
            </a:r>
            <a:r>
              <a:rPr lang="es-ES" altLang="es-ES" sz="1800" dirty="0" smtClean="0"/>
              <a:t>(): El usuario ha dejado de tocar la superficie.</a:t>
            </a:r>
          </a:p>
          <a:p>
            <a:pPr marL="1714500" lvl="3" indent="-457200"/>
            <a:r>
              <a:rPr lang="es-ES" altLang="es-ES" sz="1800" dirty="0" err="1"/>
              <a:t>t</a:t>
            </a:r>
            <a:r>
              <a:rPr lang="es-ES" altLang="es-ES" sz="1800" dirty="0" err="1" smtClean="0"/>
              <a:t>ouchcancel</a:t>
            </a:r>
            <a:r>
              <a:rPr lang="es-ES" altLang="es-ES" sz="1800" dirty="0" smtClean="0"/>
              <a:t>(): Se ha cancelado el </a:t>
            </a:r>
            <a:r>
              <a:rPr lang="es-ES" altLang="es-ES" sz="1800" dirty="0" err="1" smtClean="0"/>
              <a:t>touch</a:t>
            </a:r>
            <a:r>
              <a:rPr lang="es-ES" altLang="es-ES" sz="1800" dirty="0" smtClean="0"/>
              <a:t> asociado. Por ejemplo, cuando se ejecuta un evento síncrono.</a:t>
            </a:r>
          </a:p>
          <a:p>
            <a:pPr marL="1714500" lvl="3" indent="-457200"/>
            <a:r>
              <a:rPr lang="es-ES" altLang="es-ES" sz="1800" dirty="0" err="1" smtClean="0"/>
              <a:t>touchmove</a:t>
            </a:r>
            <a:r>
              <a:rPr lang="es-ES" altLang="es-ES" sz="1800" dirty="0" smtClean="0"/>
              <a:t>(): El usuario está moviendo el dedo por la superficie.</a:t>
            </a:r>
          </a:p>
          <a:p>
            <a:pPr marL="457200" indent="-457200">
              <a:buNone/>
            </a:pPr>
            <a:endParaRPr lang="es-ES" altLang="es-ES" sz="2400" dirty="0" smtClean="0"/>
          </a:p>
          <a:p>
            <a:pPr marL="857250" lvl="1" indent="-457200">
              <a:buNone/>
            </a:pPr>
            <a:endParaRPr lang="es-ES" altLang="es-ES" sz="2200" dirty="0" smtClean="0"/>
          </a:p>
          <a:p>
            <a:pPr marL="857250" lvl="1" indent="-457200">
              <a:buFont typeface="Georgia" pitchFamily="16" charset="0"/>
              <a:buNone/>
            </a:pPr>
            <a:endParaRPr lang="es-ES" altLang="es-ES" sz="2000" dirty="0" smtClean="0">
              <a:solidFill>
                <a:schemeClr val="tx1"/>
              </a:solidFill>
            </a:endParaRPr>
          </a:p>
        </p:txBody>
      </p:sp>
      <p:sp>
        <p:nvSpPr>
          <p:cNvPr id="4" name="3 Marcador de pie de página"/>
          <p:cNvSpPr>
            <a:spLocks noGrp="1"/>
          </p:cNvSpPr>
          <p:nvPr>
            <p:ph type="ftr" sz="quarter" idx="11"/>
          </p:nvPr>
        </p:nvSpPr>
        <p:spPr>
          <a:xfrm>
            <a:off x="1942415" y="6448251"/>
            <a:ext cx="5716488" cy="365125"/>
          </a:xfrm>
        </p:spPr>
        <p:txBody>
          <a:bodyPr/>
          <a:lstStyle/>
          <a:p>
            <a:pPr>
              <a:defRPr/>
            </a:pPr>
            <a:r>
              <a:rPr lang="es-ES" dirty="0" smtClean="0"/>
              <a:t>Desarrollo Web en Entorno Cliente Curso 2015-2016</a:t>
            </a:r>
            <a:endParaRPr lang="es-ES" dirty="0"/>
          </a:p>
        </p:txBody>
      </p:sp>
      <p:sp>
        <p:nvSpPr>
          <p:cNvPr id="17413" name="4 Marcador de número de diapositiva"/>
          <p:cNvSpPr>
            <a:spLocks noGrp="1"/>
          </p:cNvSpPr>
          <p:nvPr>
            <p:ph type="sldNum" sz="quarter" idx="12"/>
          </p:nvPr>
        </p:nvSpPr>
        <p:spPr bwMode="auto">
          <a:noFill/>
          <a:ln>
            <a:miter lim="800000"/>
            <a:headEnd/>
            <a:tailEnd/>
          </a:ln>
        </p:spPr>
        <p:txBody>
          <a:bodyPr/>
          <a:lstStyle/>
          <a:p>
            <a:fld id="{34B6ACF4-E132-4B64-AD31-4D724BF99349}" type="slidenum">
              <a:rPr lang="es-ES" altLang="es-ES"/>
              <a:pPr/>
              <a:t>12</a:t>
            </a:fld>
            <a:endParaRPr lang="es-ES" altLang="es-E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a:xfrm>
            <a:off x="468313" y="908050"/>
            <a:ext cx="8229600" cy="792163"/>
          </a:xfrm>
        </p:spPr>
        <p:txBody>
          <a:bodyPr/>
          <a:lstStyle/>
          <a:p>
            <a:r>
              <a:rPr lang="es-ES" altLang="es-ES" sz="3600" dirty="0" smtClean="0">
                <a:solidFill>
                  <a:schemeClr val="tx1"/>
                </a:solidFill>
              </a:rPr>
              <a:t>JS V – Eventos Gestuales</a:t>
            </a:r>
          </a:p>
        </p:txBody>
      </p:sp>
      <p:sp>
        <p:nvSpPr>
          <p:cNvPr id="17411" name="2 Marcador de contenido"/>
          <p:cNvSpPr>
            <a:spLocks noGrp="1"/>
          </p:cNvSpPr>
          <p:nvPr>
            <p:ph idx="1"/>
          </p:nvPr>
        </p:nvSpPr>
        <p:spPr>
          <a:xfrm>
            <a:off x="433388" y="1557338"/>
            <a:ext cx="8229600" cy="5111750"/>
          </a:xfrm>
        </p:spPr>
        <p:txBody>
          <a:bodyPr>
            <a:normAutofit/>
          </a:bodyPr>
          <a:lstStyle/>
          <a:p>
            <a:pPr marL="857250" lvl="1" indent="-457200"/>
            <a:r>
              <a:rPr lang="es-ES" altLang="es-ES" sz="2200" dirty="0" err="1"/>
              <a:t>touch</a:t>
            </a:r>
            <a:r>
              <a:rPr lang="es-ES" altLang="es-ES" sz="2200" dirty="0"/>
              <a:t>:</a:t>
            </a:r>
          </a:p>
          <a:p>
            <a:pPr marL="1122363" lvl="2" indent="-457200"/>
            <a:r>
              <a:rPr lang="es-ES" altLang="es-ES" sz="2000" dirty="0"/>
              <a:t>No es un evento. Representa un punto de contacto entre el usuario y la superficie</a:t>
            </a:r>
            <a:r>
              <a:rPr lang="es-ES" altLang="es-ES" sz="2000" dirty="0" smtClean="0"/>
              <a:t>.</a:t>
            </a:r>
            <a:endParaRPr lang="es-ES" altLang="es-ES" sz="2200" dirty="0" smtClean="0"/>
          </a:p>
          <a:p>
            <a:pPr marL="857250" lvl="1" indent="-457200"/>
            <a:r>
              <a:rPr lang="es-ES" altLang="es-ES" sz="2200" dirty="0" err="1" smtClean="0"/>
              <a:t>touchList</a:t>
            </a:r>
            <a:r>
              <a:rPr lang="es-ES" altLang="es-ES" sz="2200" dirty="0" smtClean="0"/>
              <a:t>:</a:t>
            </a:r>
            <a:endParaRPr lang="es-ES" altLang="es-ES" sz="2200" dirty="0"/>
          </a:p>
          <a:p>
            <a:pPr marL="1122363" lvl="2" indent="-457200"/>
            <a:r>
              <a:rPr lang="es-ES" altLang="es-ES" sz="2000" dirty="0" smtClean="0"/>
              <a:t>No es un evento. Representa un conjunto de “</a:t>
            </a:r>
            <a:r>
              <a:rPr lang="es-ES" altLang="es-ES" sz="2000" dirty="0" err="1" smtClean="0"/>
              <a:t>touch</a:t>
            </a:r>
            <a:r>
              <a:rPr lang="es-ES" altLang="es-ES" sz="2000" dirty="0" smtClean="0"/>
              <a:t>”. Por ejemplo, cuando tocamos con varios dedos a la vez la pantalla táctil.</a:t>
            </a:r>
            <a:endParaRPr lang="es-ES" altLang="es-ES" sz="2000" dirty="0"/>
          </a:p>
          <a:p>
            <a:pPr lvl="1">
              <a:buNone/>
            </a:pPr>
            <a:r>
              <a:rPr lang="es-ES" dirty="0" smtClean="0"/>
              <a:t>La especificación del </a:t>
            </a:r>
            <a:r>
              <a:rPr lang="es-ES" dirty="0" err="1" smtClean="0"/>
              <a:t>estandar</a:t>
            </a:r>
            <a:r>
              <a:rPr lang="es-ES" dirty="0" smtClean="0"/>
              <a:t>: </a:t>
            </a:r>
            <a:r>
              <a:rPr lang="es-ES" dirty="0" smtClean="0">
                <a:hlinkClick r:id="rId2"/>
              </a:rPr>
              <a:t>http://www.w3.org/TR/touch-events/</a:t>
            </a:r>
            <a:endParaRPr lang="es-ES" dirty="0" smtClean="0"/>
          </a:p>
          <a:p>
            <a:pPr lvl="1">
              <a:buNone/>
            </a:pPr>
            <a:r>
              <a:rPr lang="es-ES" dirty="0" smtClean="0"/>
              <a:t>Eventos para IE: </a:t>
            </a:r>
            <a:r>
              <a:rPr lang="es-ES" dirty="0" smtClean="0">
                <a:hlinkClick r:id="rId3"/>
              </a:rPr>
              <a:t>http://msdn.microsoft.com/es-es/library/ie/hh673557(v=vs.85).aspx</a:t>
            </a:r>
            <a:endParaRPr lang="es-ES" dirty="0" smtClean="0"/>
          </a:p>
          <a:p>
            <a:pPr lvl="1">
              <a:buNone/>
            </a:pPr>
            <a:r>
              <a:rPr lang="es-ES" dirty="0" smtClean="0"/>
              <a:t>Eventos para </a:t>
            </a:r>
            <a:r>
              <a:rPr lang="es-ES" dirty="0" err="1" smtClean="0"/>
              <a:t>Mozilla</a:t>
            </a:r>
            <a:r>
              <a:rPr lang="es-ES" dirty="0" smtClean="0"/>
              <a:t>: </a:t>
            </a:r>
            <a:r>
              <a:rPr lang="es-ES" dirty="0" smtClean="0">
                <a:hlinkClick r:id="rId4"/>
              </a:rPr>
              <a:t>https://developer.mozilla.org/en-US/docs/DOM/Touch_events</a:t>
            </a:r>
            <a:endParaRPr lang="es-ES" dirty="0" smtClean="0"/>
          </a:p>
          <a:p>
            <a:pPr lvl="1">
              <a:buNone/>
            </a:pPr>
            <a:r>
              <a:rPr lang="es-ES" dirty="0" smtClean="0"/>
              <a:t>Que eventos puedes utilizar: </a:t>
            </a:r>
            <a:r>
              <a:rPr lang="es-ES" dirty="0" smtClean="0">
                <a:hlinkClick r:id="rId5"/>
              </a:rPr>
              <a:t>http://caniuse.com/touch</a:t>
            </a:r>
            <a:endParaRPr lang="es-ES" dirty="0" smtClean="0"/>
          </a:p>
          <a:p>
            <a:pPr marL="857250" lvl="1" indent="-457200">
              <a:buNone/>
            </a:pPr>
            <a:endParaRPr lang="es-ES" altLang="es-ES" sz="2200" dirty="0" smtClean="0"/>
          </a:p>
          <a:p>
            <a:pPr marL="857250" lvl="1" indent="-457200">
              <a:buFont typeface="Georgia" pitchFamily="16" charset="0"/>
              <a:buNone/>
            </a:pPr>
            <a:endParaRPr lang="es-ES" altLang="es-ES" sz="2000" dirty="0" smtClean="0">
              <a:solidFill>
                <a:schemeClr val="tx1"/>
              </a:solidFill>
            </a:endParaRPr>
          </a:p>
        </p:txBody>
      </p:sp>
      <p:sp>
        <p:nvSpPr>
          <p:cNvPr id="4" name="3 Marcador de pie de página"/>
          <p:cNvSpPr>
            <a:spLocks noGrp="1"/>
          </p:cNvSpPr>
          <p:nvPr>
            <p:ph type="ftr" sz="quarter" idx="11"/>
          </p:nvPr>
        </p:nvSpPr>
        <p:spPr/>
        <p:txBody>
          <a:bodyPr/>
          <a:lstStyle/>
          <a:p>
            <a:pPr>
              <a:defRPr/>
            </a:pPr>
            <a:r>
              <a:rPr lang="es-ES" dirty="0" smtClean="0"/>
              <a:t>Desarrollo Web en Entorno Cliente Curso 2015-2016</a:t>
            </a:r>
            <a:endParaRPr lang="es-ES" dirty="0"/>
          </a:p>
        </p:txBody>
      </p:sp>
      <p:sp>
        <p:nvSpPr>
          <p:cNvPr id="17413" name="4 Marcador de número de diapositiva"/>
          <p:cNvSpPr>
            <a:spLocks noGrp="1"/>
          </p:cNvSpPr>
          <p:nvPr>
            <p:ph type="sldNum" sz="quarter" idx="12"/>
          </p:nvPr>
        </p:nvSpPr>
        <p:spPr bwMode="auto">
          <a:noFill/>
          <a:ln>
            <a:miter lim="800000"/>
            <a:headEnd/>
            <a:tailEnd/>
          </a:ln>
        </p:spPr>
        <p:txBody>
          <a:bodyPr/>
          <a:lstStyle/>
          <a:p>
            <a:fld id="{34B6ACF4-E132-4B64-AD31-4D724BF99349}" type="slidenum">
              <a:rPr lang="es-ES" altLang="es-ES"/>
              <a:pPr/>
              <a:t>13</a:t>
            </a:fld>
            <a:endParaRPr lang="es-ES" altLang="es-ES"/>
          </a:p>
        </p:txBody>
      </p:sp>
    </p:spTree>
    <p:extLst>
      <p:ext uri="{BB962C8B-B14F-4D97-AF65-F5344CB8AC3E}">
        <p14:creationId xmlns:p14="http://schemas.microsoft.com/office/powerpoint/2010/main" val="3858681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a:xfrm>
            <a:off x="1454968" y="620613"/>
            <a:ext cx="7221488" cy="792163"/>
          </a:xfrm>
        </p:spPr>
        <p:txBody>
          <a:bodyPr/>
          <a:lstStyle/>
          <a:p>
            <a:r>
              <a:rPr lang="es-ES" altLang="es-ES" sz="3600" dirty="0" smtClean="0">
                <a:solidFill>
                  <a:schemeClr val="tx1"/>
                </a:solidFill>
              </a:rPr>
              <a:t>JS V – Lanzar Evento</a:t>
            </a:r>
          </a:p>
        </p:txBody>
      </p:sp>
      <p:sp>
        <p:nvSpPr>
          <p:cNvPr id="17411" name="2 Marcador de contenido"/>
          <p:cNvSpPr>
            <a:spLocks noGrp="1"/>
          </p:cNvSpPr>
          <p:nvPr>
            <p:ph idx="1"/>
          </p:nvPr>
        </p:nvSpPr>
        <p:spPr>
          <a:xfrm>
            <a:off x="433388" y="1268760"/>
            <a:ext cx="8229600" cy="5400328"/>
          </a:xfrm>
        </p:spPr>
        <p:txBody>
          <a:bodyPr>
            <a:normAutofit fontScale="92500"/>
          </a:bodyPr>
          <a:lstStyle/>
          <a:p>
            <a:pPr marL="857250" lvl="1" indent="-457200">
              <a:buNone/>
            </a:pPr>
            <a:r>
              <a:rPr lang="es-ES" altLang="es-ES" sz="2200" dirty="0" smtClean="0"/>
              <a:t>Para lanzar manualmente un evento es necesario crear primero el evento con el método </a:t>
            </a:r>
            <a:r>
              <a:rPr lang="es-ES" altLang="es-ES" sz="2200" dirty="0" err="1" smtClean="0"/>
              <a:t>createElement</a:t>
            </a:r>
            <a:r>
              <a:rPr lang="es-ES" altLang="es-ES" sz="2200" dirty="0" smtClean="0"/>
              <a:t>:</a:t>
            </a:r>
          </a:p>
          <a:p>
            <a:pPr marL="857250" lvl="1" indent="-457200">
              <a:buNone/>
            </a:pPr>
            <a:endParaRPr lang="es-ES" altLang="es-ES" sz="2200" dirty="0" smtClean="0"/>
          </a:p>
          <a:p>
            <a:pPr marL="857250" lvl="1" indent="-457200">
              <a:buNone/>
            </a:pPr>
            <a:r>
              <a:rPr lang="es-ES" altLang="es-ES" sz="2200" dirty="0" smtClean="0"/>
              <a:t>Una vez creado lo inicializamos con </a:t>
            </a:r>
            <a:r>
              <a:rPr lang="es-ES" altLang="es-ES" sz="2200" dirty="0" err="1" smtClean="0"/>
              <a:t>initEvent</a:t>
            </a:r>
            <a:r>
              <a:rPr lang="es-ES" altLang="es-ES" sz="2200" dirty="0" smtClean="0"/>
              <a:t>:</a:t>
            </a:r>
          </a:p>
          <a:p>
            <a:pPr marL="857250" lvl="1" indent="-457200">
              <a:buNone/>
            </a:pPr>
            <a:endParaRPr lang="es-ES" altLang="es-ES" sz="2200" dirty="0" smtClean="0"/>
          </a:p>
          <a:p>
            <a:pPr marL="857250" lvl="1" indent="-457200">
              <a:buNone/>
            </a:pPr>
            <a:r>
              <a:rPr lang="es-ES" altLang="es-ES" sz="2200" dirty="0" smtClean="0"/>
              <a:t>El primer parámetro es el nombre del evento, en el segundo especificamos si el evento se puede trasladar al elemento padre, y en el tercero si el evento es cancelable.</a:t>
            </a:r>
          </a:p>
          <a:p>
            <a:pPr marL="857250" lvl="1" indent="-457200">
              <a:buNone/>
            </a:pPr>
            <a:r>
              <a:rPr lang="es-ES" altLang="es-ES" sz="2200" dirty="0" smtClean="0"/>
              <a:t>Finalmente lo lanzamos con el método </a:t>
            </a:r>
            <a:r>
              <a:rPr lang="es-ES" altLang="es-ES" sz="2200" dirty="0" err="1" smtClean="0"/>
              <a:t>dispatchEvent</a:t>
            </a:r>
            <a:r>
              <a:rPr lang="es-ES" altLang="es-ES" sz="2200" dirty="0" smtClean="0"/>
              <a:t>:</a:t>
            </a:r>
          </a:p>
          <a:p>
            <a:pPr marL="857250" lvl="1" indent="-457200">
              <a:buNone/>
            </a:pPr>
            <a:endParaRPr lang="es-ES" altLang="es-ES" sz="2200" dirty="0" smtClean="0"/>
          </a:p>
          <a:p>
            <a:pPr marL="857250" lvl="1" indent="-457200">
              <a:buNone/>
            </a:pPr>
            <a:endParaRPr lang="es-ES" altLang="es-ES" sz="2200" dirty="0" smtClean="0"/>
          </a:p>
          <a:p>
            <a:pPr marL="857250" lvl="1" indent="-457200">
              <a:buNone/>
            </a:pPr>
            <a:r>
              <a:rPr lang="es-ES" altLang="es-ES" sz="2200" dirty="0" smtClean="0">
                <a:hlinkClick r:id="rId2"/>
              </a:rPr>
              <a:t>https://developer.mozilla.org/en-US/docs/Web/Guide/Events/Creating_and_triggering_events</a:t>
            </a:r>
            <a:endParaRPr lang="es-ES" altLang="es-ES" sz="2200" dirty="0" smtClean="0"/>
          </a:p>
          <a:p>
            <a:pPr marL="857250" lvl="1" indent="-457200">
              <a:buFont typeface="Georgia" pitchFamily="16" charset="0"/>
              <a:buNone/>
            </a:pPr>
            <a:endParaRPr lang="es-ES" altLang="es-ES" sz="2000" dirty="0" smtClean="0"/>
          </a:p>
          <a:p>
            <a:pPr marL="857250" lvl="1" indent="-457200">
              <a:buFont typeface="Georgia" pitchFamily="16" charset="0"/>
              <a:buNone/>
            </a:pPr>
            <a:endParaRPr lang="es-ES" altLang="es-ES" sz="2000" dirty="0" smtClean="0">
              <a:solidFill>
                <a:schemeClr val="tx1"/>
              </a:solidFill>
            </a:endParaRPr>
          </a:p>
        </p:txBody>
      </p:sp>
      <p:sp>
        <p:nvSpPr>
          <p:cNvPr id="4" name="3 Marcador de pie de página"/>
          <p:cNvSpPr>
            <a:spLocks noGrp="1"/>
          </p:cNvSpPr>
          <p:nvPr>
            <p:ph type="ftr" sz="quarter" idx="11"/>
          </p:nvPr>
        </p:nvSpPr>
        <p:spPr>
          <a:xfrm>
            <a:off x="1942415" y="6448251"/>
            <a:ext cx="5716488" cy="365125"/>
          </a:xfrm>
        </p:spPr>
        <p:txBody>
          <a:bodyPr/>
          <a:lstStyle/>
          <a:p>
            <a:pPr>
              <a:defRPr/>
            </a:pPr>
            <a:r>
              <a:rPr lang="es-ES" dirty="0" smtClean="0"/>
              <a:t>Desarrollo Web en Entorno Cliente Curso 2015-2016</a:t>
            </a:r>
            <a:endParaRPr lang="es-ES" dirty="0"/>
          </a:p>
        </p:txBody>
      </p:sp>
      <p:sp>
        <p:nvSpPr>
          <p:cNvPr id="17413" name="4 Marcador de número de diapositiva"/>
          <p:cNvSpPr>
            <a:spLocks noGrp="1"/>
          </p:cNvSpPr>
          <p:nvPr>
            <p:ph type="sldNum" sz="quarter" idx="12"/>
          </p:nvPr>
        </p:nvSpPr>
        <p:spPr bwMode="auto">
          <a:noFill/>
          <a:ln>
            <a:miter lim="800000"/>
            <a:headEnd/>
            <a:tailEnd/>
          </a:ln>
        </p:spPr>
        <p:txBody>
          <a:bodyPr/>
          <a:lstStyle/>
          <a:p>
            <a:fld id="{34B6ACF4-E132-4B64-AD31-4D724BF99349}" type="slidenum">
              <a:rPr lang="es-ES" altLang="es-ES"/>
              <a:pPr/>
              <a:t>14</a:t>
            </a:fld>
            <a:endParaRPr lang="es-ES" altLang="es-ES"/>
          </a:p>
        </p:txBody>
      </p:sp>
      <p:sp>
        <p:nvSpPr>
          <p:cNvPr id="17414" name="2 Marcador de contenido"/>
          <p:cNvSpPr txBox="1">
            <a:spLocks/>
          </p:cNvSpPr>
          <p:nvPr/>
        </p:nvSpPr>
        <p:spPr bwMode="auto">
          <a:xfrm>
            <a:off x="1332929" y="1988840"/>
            <a:ext cx="6335415" cy="504056"/>
          </a:xfrm>
          <a:prstGeom prst="rect">
            <a:avLst/>
          </a:prstGeom>
          <a:solidFill>
            <a:schemeClr val="tx1"/>
          </a:solidFill>
          <a:ln w="9525">
            <a:noFill/>
            <a:miter lim="800000"/>
            <a:headEnd/>
            <a:tailEnd/>
          </a:ln>
        </p:spPr>
        <p:txBody>
          <a:bodyPr/>
          <a:lstStyle/>
          <a:p>
            <a:pPr marL="342900" indent="-342900">
              <a:spcBef>
                <a:spcPct val="20000"/>
              </a:spcBef>
            </a:pPr>
            <a:r>
              <a:rPr lang="es-ES" altLang="es-ES" dirty="0" err="1" smtClean="0">
                <a:solidFill>
                  <a:srgbClr val="00FF00"/>
                </a:solidFill>
                <a:latin typeface="Courier New" pitchFamily="49" charset="0"/>
                <a:cs typeface="Courier New" pitchFamily="49" charset="0"/>
              </a:rPr>
              <a:t>var</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miEvento</a:t>
            </a:r>
            <a:r>
              <a:rPr lang="es-ES" altLang="es-ES" dirty="0" smtClean="0">
                <a:solidFill>
                  <a:srgbClr val="00FF00"/>
                </a:solidFill>
                <a:latin typeface="Courier New" pitchFamily="49" charset="0"/>
                <a:cs typeface="Courier New" pitchFamily="49" charset="0"/>
              </a:rPr>
              <a:t> = </a:t>
            </a:r>
            <a:r>
              <a:rPr lang="es-ES" altLang="es-ES" dirty="0" err="1" smtClean="0">
                <a:solidFill>
                  <a:srgbClr val="00FF00"/>
                </a:solidFill>
                <a:latin typeface="Courier New" pitchFamily="49" charset="0"/>
                <a:cs typeface="Courier New" pitchFamily="49" charset="0"/>
              </a:rPr>
              <a:t>document.createEvent</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Event</a:t>
            </a:r>
            <a:r>
              <a:rPr lang="es-ES" altLang="es-ES" dirty="0" smtClean="0">
                <a:solidFill>
                  <a:srgbClr val="00FF00"/>
                </a:solidFill>
                <a:latin typeface="Courier New" pitchFamily="49" charset="0"/>
                <a:cs typeface="Courier New" pitchFamily="49" charset="0"/>
              </a:rPr>
              <a:t>");</a:t>
            </a:r>
            <a:endParaRPr lang="es-ES" altLang="es-ES" dirty="0">
              <a:solidFill>
                <a:srgbClr val="00FF00"/>
              </a:solidFill>
              <a:latin typeface="Courier New" pitchFamily="49" charset="0"/>
              <a:cs typeface="Courier New" pitchFamily="49" charset="0"/>
            </a:endParaRPr>
          </a:p>
        </p:txBody>
      </p:sp>
      <p:sp>
        <p:nvSpPr>
          <p:cNvPr id="7" name="2 Marcador de contenido"/>
          <p:cNvSpPr txBox="1">
            <a:spLocks/>
          </p:cNvSpPr>
          <p:nvPr/>
        </p:nvSpPr>
        <p:spPr bwMode="auto">
          <a:xfrm>
            <a:off x="1331640" y="2852936"/>
            <a:ext cx="6335415" cy="504056"/>
          </a:xfrm>
          <a:prstGeom prst="rect">
            <a:avLst/>
          </a:prstGeom>
          <a:solidFill>
            <a:schemeClr val="tx1"/>
          </a:solidFill>
          <a:ln w="9525">
            <a:noFill/>
            <a:miter lim="800000"/>
            <a:headEnd/>
            <a:tailEnd/>
          </a:ln>
        </p:spPr>
        <p:txBody>
          <a:bodyPr/>
          <a:lstStyle/>
          <a:p>
            <a:pPr marL="342900" indent="-342900">
              <a:spcBef>
                <a:spcPct val="20000"/>
              </a:spcBef>
            </a:pPr>
            <a:r>
              <a:rPr lang="es-ES" altLang="es-ES" dirty="0" err="1" smtClean="0">
                <a:solidFill>
                  <a:srgbClr val="00FF00"/>
                </a:solidFill>
                <a:latin typeface="Courier New" pitchFamily="49" charset="0"/>
                <a:cs typeface="Courier New" pitchFamily="49" charset="0"/>
              </a:rPr>
              <a:t>miEvento.initEvent</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click</a:t>
            </a:r>
            <a:r>
              <a:rPr lang="es-ES" altLang="es-ES" dirty="0" smtClean="0">
                <a:solidFill>
                  <a:srgbClr val="00FF00"/>
                </a:solidFill>
                <a:latin typeface="Courier New" pitchFamily="49" charset="0"/>
                <a:cs typeface="Courier New" pitchFamily="49" charset="0"/>
              </a:rPr>
              <a:t>", true, false);</a:t>
            </a:r>
            <a:endParaRPr lang="es-ES" altLang="es-ES" dirty="0">
              <a:solidFill>
                <a:srgbClr val="00FF00"/>
              </a:solidFill>
              <a:latin typeface="Courier New" pitchFamily="49" charset="0"/>
              <a:cs typeface="Courier New" pitchFamily="49" charset="0"/>
            </a:endParaRPr>
          </a:p>
        </p:txBody>
      </p:sp>
      <p:sp>
        <p:nvSpPr>
          <p:cNvPr id="8" name="2 Marcador de contenido"/>
          <p:cNvSpPr txBox="1">
            <a:spLocks/>
          </p:cNvSpPr>
          <p:nvPr/>
        </p:nvSpPr>
        <p:spPr bwMode="auto">
          <a:xfrm>
            <a:off x="899593" y="4797152"/>
            <a:ext cx="7560840" cy="720080"/>
          </a:xfrm>
          <a:prstGeom prst="rect">
            <a:avLst/>
          </a:prstGeom>
          <a:solidFill>
            <a:schemeClr val="tx1"/>
          </a:solidFill>
          <a:ln w="9525">
            <a:noFill/>
            <a:miter lim="800000"/>
            <a:headEnd/>
            <a:tailEnd/>
          </a:ln>
        </p:spPr>
        <p:txBody>
          <a:bodyPr/>
          <a:lstStyle/>
          <a:p>
            <a:pPr marL="342900" indent="-342900">
              <a:spcBef>
                <a:spcPct val="20000"/>
              </a:spcBef>
            </a:pPr>
            <a:r>
              <a:rPr lang="es-ES" altLang="es-ES" dirty="0" err="1" smtClean="0">
                <a:solidFill>
                  <a:srgbClr val="00FF00"/>
                </a:solidFill>
                <a:latin typeface="Courier New" pitchFamily="49" charset="0"/>
                <a:cs typeface="Courier New" pitchFamily="49" charset="0"/>
              </a:rPr>
              <a:t>var</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miEnlace</a:t>
            </a:r>
            <a:r>
              <a:rPr lang="es-ES" altLang="es-ES" dirty="0" smtClean="0">
                <a:solidFill>
                  <a:srgbClr val="00FF00"/>
                </a:solidFill>
                <a:latin typeface="Courier New" pitchFamily="49" charset="0"/>
                <a:cs typeface="Courier New" pitchFamily="49" charset="0"/>
              </a:rPr>
              <a:t> = </a:t>
            </a:r>
            <a:r>
              <a:rPr lang="es-ES" altLang="es-ES" dirty="0" err="1" smtClean="0">
                <a:solidFill>
                  <a:srgbClr val="00FF00"/>
                </a:solidFill>
                <a:latin typeface="Courier New" pitchFamily="49" charset="0"/>
                <a:cs typeface="Courier New" pitchFamily="49" charset="0"/>
              </a:rPr>
              <a:t>document.getElementById</a:t>
            </a:r>
            <a:r>
              <a:rPr lang="es-ES" altLang="es-ES" dirty="0" smtClean="0">
                <a:solidFill>
                  <a:srgbClr val="00FF00"/>
                </a:solidFill>
                <a:latin typeface="Courier New" pitchFamily="49" charset="0"/>
                <a:cs typeface="Courier New" pitchFamily="49" charset="0"/>
              </a:rPr>
              <a:t>("enlace");</a:t>
            </a:r>
          </a:p>
          <a:p>
            <a:pPr marL="342900" indent="-342900" eaLnBrk="1" hangingPunct="1">
              <a:spcBef>
                <a:spcPct val="20000"/>
              </a:spcBef>
            </a:pPr>
            <a:r>
              <a:rPr lang="es-ES" altLang="es-ES" dirty="0" err="1" smtClean="0">
                <a:solidFill>
                  <a:srgbClr val="00FF00"/>
                </a:solidFill>
                <a:latin typeface="Courier New" pitchFamily="49" charset="0"/>
                <a:cs typeface="Courier New" pitchFamily="49" charset="0"/>
              </a:rPr>
              <a:t>miEnlace.dispatchEvent</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miEvento</a:t>
            </a:r>
            <a:r>
              <a:rPr lang="es-ES" altLang="es-ES" dirty="0" smtClean="0">
                <a:solidFill>
                  <a:srgbClr val="00FF00"/>
                </a:solidFill>
                <a:latin typeface="Courier New" pitchFamily="49" charset="0"/>
                <a:cs typeface="Courier New" pitchFamily="49" charset="0"/>
              </a:rPr>
              <a:t>);</a:t>
            </a:r>
            <a:endParaRPr lang="es-ES" altLang="es-ES" dirty="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a:xfrm>
            <a:off x="468313" y="692150"/>
            <a:ext cx="8229600" cy="792163"/>
          </a:xfrm>
        </p:spPr>
        <p:txBody>
          <a:bodyPr/>
          <a:lstStyle/>
          <a:p>
            <a:r>
              <a:rPr lang="es-ES" altLang="es-ES" sz="3600" smtClean="0"/>
              <a:t>JS V – DOM</a:t>
            </a:r>
          </a:p>
        </p:txBody>
      </p:sp>
      <p:sp>
        <p:nvSpPr>
          <p:cNvPr id="18435" name="2 Marcador de contenido"/>
          <p:cNvSpPr>
            <a:spLocks noGrp="1"/>
          </p:cNvSpPr>
          <p:nvPr>
            <p:ph idx="1"/>
          </p:nvPr>
        </p:nvSpPr>
        <p:spPr>
          <a:xfrm>
            <a:off x="468313" y="1268413"/>
            <a:ext cx="8229600" cy="5111750"/>
          </a:xfrm>
        </p:spPr>
        <p:txBody>
          <a:bodyPr>
            <a:normAutofit fontScale="92500" lnSpcReduction="10000"/>
          </a:bodyPr>
          <a:lstStyle/>
          <a:p>
            <a:pPr>
              <a:buFont typeface="Georgia" pitchFamily="16" charset="0"/>
              <a:buNone/>
            </a:pPr>
            <a:r>
              <a:rPr lang="es-ES" altLang="es-ES" sz="2000" smtClean="0"/>
              <a:t>El DOM (Document Object Model) es una forma de representar documentos estructurados (como lo pueden ser una página HTML o un documento XML) y que es independiente de cualquier lenguaje. Su finalidad es proporcionar una vista o interfaz común (a cualquier navegador) entre un documento y un lenguaje de programación basado en objetos. De hecho, es una API (Application Programming Interface) diseñada para poder, desde lenguajes como Javascript, acceder, añadir y cambiar dinámicamente contenido estructurado en documentos. Es decir, es un mecanismo por el cual los lenguajes de programación pueden 'entenderse' con los documentos HTML/XML.</a:t>
            </a:r>
          </a:p>
          <a:p>
            <a:pPr>
              <a:buFont typeface="Georgia" pitchFamily="16" charset="0"/>
              <a:buNone/>
            </a:pPr>
            <a:r>
              <a:rPr lang="es-ES" altLang="es-ES" sz="2000" smtClean="0"/>
              <a:t>En palabras del propio W3C: "Un interfaz neutral desde el punto de vista de la plataforma y el lenguaje de programación que permitirá a los programas y los scripts acceder y actualizar dinámicamente el contenido, la estructura y el estilo de los documentos. El documento además puede ser procesado y el resultado del mismo puede ser incorporado en la misma página."</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Curso 2015-2016</a:t>
            </a:r>
            <a:endParaRPr lang="es-ES" dirty="0"/>
          </a:p>
        </p:txBody>
      </p:sp>
      <p:sp>
        <p:nvSpPr>
          <p:cNvPr id="18437" name="4 Marcador de número de diapositiva"/>
          <p:cNvSpPr>
            <a:spLocks noGrp="1"/>
          </p:cNvSpPr>
          <p:nvPr>
            <p:ph type="sldNum" sz="quarter" idx="12"/>
          </p:nvPr>
        </p:nvSpPr>
        <p:spPr bwMode="auto">
          <a:noFill/>
          <a:ln>
            <a:miter lim="800000"/>
            <a:headEnd/>
            <a:tailEnd/>
          </a:ln>
        </p:spPr>
        <p:txBody>
          <a:bodyPr/>
          <a:lstStyle/>
          <a:p>
            <a:fld id="{1AD3C5C6-2A6A-4B9B-95D8-371C245076A4}" type="slidenum">
              <a:rPr lang="es-ES" altLang="es-ES"/>
              <a:pPr/>
              <a:t>15</a:t>
            </a:fld>
            <a:endParaRPr lang="es-ES" altLang="es-E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a:xfrm>
            <a:off x="468313" y="692150"/>
            <a:ext cx="8229600" cy="792163"/>
          </a:xfrm>
        </p:spPr>
        <p:txBody>
          <a:bodyPr/>
          <a:lstStyle/>
          <a:p>
            <a:r>
              <a:rPr lang="es-ES" altLang="es-ES" sz="3600" smtClean="0"/>
              <a:t>JS V – DOM</a:t>
            </a:r>
          </a:p>
        </p:txBody>
      </p:sp>
      <p:sp>
        <p:nvSpPr>
          <p:cNvPr id="19459" name="2 Marcador de contenido"/>
          <p:cNvSpPr>
            <a:spLocks noGrp="1"/>
          </p:cNvSpPr>
          <p:nvPr>
            <p:ph idx="1"/>
          </p:nvPr>
        </p:nvSpPr>
        <p:spPr>
          <a:xfrm>
            <a:off x="468313" y="1268413"/>
            <a:ext cx="8229600" cy="5111750"/>
          </a:xfrm>
        </p:spPr>
        <p:txBody>
          <a:bodyPr/>
          <a:lstStyle/>
          <a:p>
            <a:pPr>
              <a:buFont typeface="Georgia" pitchFamily="16" charset="0"/>
              <a:buNone/>
            </a:pPr>
            <a:r>
              <a:rPr lang="es-ES" altLang="es-ES" sz="2000" smtClean="0"/>
              <a:t>DOM consiste en un conjunto de objetos predefinidos que están estructurados de manera jerárquica. Contiene el nombre genérico de cada uno de sus objetos, sus propiedades iniciales y los métodos con los que podremos manipularlos. En la siguiente imagen podemos ver una representación del DOM:</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Curso 2015-2016</a:t>
            </a:r>
            <a:endParaRPr lang="es-ES" dirty="0"/>
          </a:p>
        </p:txBody>
      </p:sp>
      <p:sp>
        <p:nvSpPr>
          <p:cNvPr id="19461" name="4 Marcador de número de diapositiva"/>
          <p:cNvSpPr>
            <a:spLocks noGrp="1"/>
          </p:cNvSpPr>
          <p:nvPr>
            <p:ph type="sldNum" sz="quarter" idx="12"/>
          </p:nvPr>
        </p:nvSpPr>
        <p:spPr bwMode="auto">
          <a:noFill/>
          <a:ln>
            <a:miter lim="800000"/>
            <a:headEnd/>
            <a:tailEnd/>
          </a:ln>
        </p:spPr>
        <p:txBody>
          <a:bodyPr/>
          <a:lstStyle/>
          <a:p>
            <a:fld id="{DEF204CE-AAED-4039-A0D9-994EE651321F}" type="slidenum">
              <a:rPr lang="es-ES" altLang="es-ES"/>
              <a:pPr/>
              <a:t>16</a:t>
            </a:fld>
            <a:endParaRPr lang="es-ES" altLang="es-ES"/>
          </a:p>
        </p:txBody>
      </p:sp>
      <p:pic>
        <p:nvPicPr>
          <p:cNvPr id="19462" name="Picture 2" descr="C:\Documents and Settings\Carlos\Escritorio\curso programacion web\javascript_objDelLenguaje\js_03.00_dom_files\dom.gif"/>
          <p:cNvPicPr>
            <a:picLocks noChangeAspect="1" noChangeArrowheads="1"/>
          </p:cNvPicPr>
          <p:nvPr/>
        </p:nvPicPr>
        <p:blipFill>
          <a:blip r:embed="rId2" cstate="print"/>
          <a:srcRect/>
          <a:stretch>
            <a:fillRect/>
          </a:stretch>
        </p:blipFill>
        <p:spPr bwMode="auto">
          <a:xfrm>
            <a:off x="1406525" y="2781300"/>
            <a:ext cx="6353175" cy="407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a:xfrm>
            <a:off x="468313" y="692150"/>
            <a:ext cx="8229600" cy="792163"/>
          </a:xfrm>
        </p:spPr>
        <p:txBody>
          <a:bodyPr/>
          <a:lstStyle/>
          <a:p>
            <a:r>
              <a:rPr lang="es-ES" altLang="es-ES" sz="3600" smtClean="0"/>
              <a:t>JS V – DOM</a:t>
            </a:r>
          </a:p>
        </p:txBody>
      </p:sp>
      <p:sp>
        <p:nvSpPr>
          <p:cNvPr id="20483" name="2 Marcador de contenido"/>
          <p:cNvSpPr>
            <a:spLocks noGrp="1"/>
          </p:cNvSpPr>
          <p:nvPr>
            <p:ph idx="1"/>
          </p:nvPr>
        </p:nvSpPr>
        <p:spPr>
          <a:xfrm>
            <a:off x="468313" y="1268413"/>
            <a:ext cx="8229600" cy="5111750"/>
          </a:xfrm>
        </p:spPr>
        <p:txBody>
          <a:bodyPr>
            <a:normAutofit fontScale="92500" lnSpcReduction="10000"/>
          </a:bodyPr>
          <a:lstStyle/>
          <a:p>
            <a:pPr>
              <a:buFont typeface="Georgia" pitchFamily="16" charset="0"/>
              <a:buNone/>
            </a:pPr>
            <a:r>
              <a:rPr lang="es-ES" altLang="es-ES" sz="2000" smtClean="0"/>
              <a:t>Por el hecho de cargar una página en el navegador (contenga lo que contenga), Javascript ya tiene predefinidos la siguiente lista de objetos:</a:t>
            </a:r>
          </a:p>
          <a:p>
            <a:pPr lvl="1"/>
            <a:r>
              <a:rPr lang="es-ES" altLang="es-ES" sz="1800" smtClean="0"/>
              <a:t>window: es el objeto más alto en la jerarquía de objetos. Contiene las propiedades y métodos que se aplican a la ventana entera.</a:t>
            </a:r>
          </a:p>
          <a:p>
            <a:pPr lvl="1"/>
            <a:r>
              <a:rPr lang="es-ES" altLang="es-ES" sz="1800" smtClean="0"/>
              <a:t>location: contiene las propiedades del URL actual (protocolo, servidor, puerto, etc).</a:t>
            </a:r>
          </a:p>
          <a:p>
            <a:pPr lvl="1"/>
            <a:r>
              <a:rPr lang="es-ES" altLang="es-ES" sz="1800" smtClean="0"/>
              <a:t>history: en este objeto se almacenan los distintos enlaces que se han visitado (ojo!, para la sesión actual, no es un histórico del tipo 'desde que instalé el navegador').</a:t>
            </a:r>
          </a:p>
          <a:p>
            <a:pPr lvl="1"/>
            <a:r>
              <a:rPr lang="es-ES" altLang="es-ES" sz="1800" smtClean="0"/>
              <a:t>document: contiene todas las propiedades del contenido de la página (color de fondo, imágenes, título, formularios, etc).</a:t>
            </a:r>
          </a:p>
          <a:p>
            <a:pPr lvl="1"/>
            <a:r>
              <a:rPr lang="es-ES" altLang="es-ES" sz="1800" smtClean="0"/>
              <a:t>navigator: aquí están las propiedades del navegador.</a:t>
            </a:r>
          </a:p>
          <a:p>
            <a:pPr lvl="1"/>
            <a:r>
              <a:rPr lang="es-ES" altLang="es-ES" sz="1800" smtClean="0"/>
              <a:t>screen: En este objeto se almacenan las propiedades del monitor del usuario (resolución, colores).</a:t>
            </a:r>
          </a:p>
          <a:p>
            <a:pPr>
              <a:buFont typeface="Georgia" pitchFamily="16" charset="0"/>
              <a:buNone/>
            </a:pPr>
            <a:r>
              <a:rPr lang="es-ES" altLang="es-ES" sz="2200" smtClean="0"/>
              <a:t>A continuación presentamos las propiedades de los objetos navigator y document de un documento html mínimo.</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Curso 2015-2016</a:t>
            </a:r>
            <a:endParaRPr lang="es-ES" dirty="0"/>
          </a:p>
        </p:txBody>
      </p:sp>
      <p:sp>
        <p:nvSpPr>
          <p:cNvPr id="20485" name="4 Marcador de número de diapositiva"/>
          <p:cNvSpPr>
            <a:spLocks noGrp="1"/>
          </p:cNvSpPr>
          <p:nvPr>
            <p:ph type="sldNum" sz="quarter" idx="12"/>
          </p:nvPr>
        </p:nvSpPr>
        <p:spPr bwMode="auto">
          <a:noFill/>
          <a:ln>
            <a:miter lim="800000"/>
            <a:headEnd/>
            <a:tailEnd/>
          </a:ln>
        </p:spPr>
        <p:txBody>
          <a:bodyPr/>
          <a:lstStyle/>
          <a:p>
            <a:fld id="{27E90301-99B5-48D0-991C-88A14AF1AA83}" type="slidenum">
              <a:rPr lang="es-ES" altLang="es-ES"/>
              <a:pPr/>
              <a:t>17</a:t>
            </a:fld>
            <a:endParaRPr lang="es-ES" altLang="es-E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a:xfrm>
            <a:off x="468313" y="620713"/>
            <a:ext cx="8229600" cy="792162"/>
          </a:xfrm>
        </p:spPr>
        <p:txBody>
          <a:bodyPr/>
          <a:lstStyle/>
          <a:p>
            <a:r>
              <a:rPr lang="es-ES" altLang="es-ES" sz="3600" smtClean="0"/>
              <a:t>JS V – DOM</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Curso 2015-2016</a:t>
            </a:r>
            <a:endParaRPr lang="es-ES" dirty="0"/>
          </a:p>
        </p:txBody>
      </p:sp>
      <p:sp>
        <p:nvSpPr>
          <p:cNvPr id="21508" name="4 Marcador de número de diapositiva"/>
          <p:cNvSpPr>
            <a:spLocks noGrp="1"/>
          </p:cNvSpPr>
          <p:nvPr>
            <p:ph type="sldNum" sz="quarter" idx="12"/>
          </p:nvPr>
        </p:nvSpPr>
        <p:spPr bwMode="auto">
          <a:noFill/>
          <a:ln>
            <a:miter lim="800000"/>
            <a:headEnd/>
            <a:tailEnd/>
          </a:ln>
        </p:spPr>
        <p:txBody>
          <a:bodyPr/>
          <a:lstStyle/>
          <a:p>
            <a:fld id="{15C9DE8C-BFE3-4C2F-AFDE-F2ECD979A0D2}" type="slidenum">
              <a:rPr lang="es-ES" altLang="es-ES"/>
              <a:pPr/>
              <a:t>18</a:t>
            </a:fld>
            <a:endParaRPr lang="es-ES" altLang="es-ES"/>
          </a:p>
        </p:txBody>
      </p:sp>
      <p:sp>
        <p:nvSpPr>
          <p:cNvPr id="21509" name="2 Marcador de contenido"/>
          <p:cNvSpPr txBox="1">
            <a:spLocks/>
          </p:cNvSpPr>
          <p:nvPr/>
        </p:nvSpPr>
        <p:spPr bwMode="auto">
          <a:xfrm>
            <a:off x="142875" y="1222375"/>
            <a:ext cx="8929688" cy="5519738"/>
          </a:xfrm>
          <a:prstGeom prst="rect">
            <a:avLst/>
          </a:prstGeom>
          <a:solidFill>
            <a:schemeClr val="tx1"/>
          </a:solidFill>
          <a:ln w="9525">
            <a:noFill/>
            <a:miter lim="800000"/>
            <a:headEnd/>
            <a:tailEnd/>
          </a:ln>
        </p:spPr>
        <p:txBody>
          <a:bodyPr/>
          <a:lstStyle/>
          <a:p>
            <a:pPr marL="342900" indent="-342900" eaLnBrk="1" hangingPunct="1">
              <a:spcBef>
                <a:spcPct val="20000"/>
              </a:spcBef>
            </a:pPr>
            <a:r>
              <a:rPr lang="fr-FR" altLang="es-ES">
                <a:solidFill>
                  <a:srgbClr val="00FF00"/>
                </a:solidFill>
                <a:latin typeface="Courier New" pitchFamily="49" charset="0"/>
                <a:cs typeface="Courier New" pitchFamily="49" charset="0"/>
              </a:rPr>
              <a:t>&lt;html&gt;</a:t>
            </a:r>
          </a:p>
          <a:p>
            <a:pPr marL="342900" indent="-342900" eaLnBrk="1" hangingPunct="1">
              <a:spcBef>
                <a:spcPct val="20000"/>
              </a:spcBef>
            </a:pPr>
            <a:r>
              <a:rPr lang="fr-FR" altLang="es-ES">
                <a:solidFill>
                  <a:srgbClr val="00FF00"/>
                </a:solidFill>
                <a:latin typeface="Courier New" pitchFamily="49" charset="0"/>
                <a:cs typeface="Courier New" pitchFamily="49" charset="0"/>
              </a:rPr>
              <a:t>&lt;head&gt;</a:t>
            </a:r>
          </a:p>
          <a:p>
            <a:pPr marL="342900" indent="-342900" eaLnBrk="1" hangingPunct="1">
              <a:spcBef>
                <a:spcPct val="20000"/>
              </a:spcBef>
            </a:pPr>
            <a:r>
              <a:rPr lang="fr-FR" altLang="es-ES">
                <a:solidFill>
                  <a:srgbClr val="00FF00"/>
                </a:solidFill>
                <a:latin typeface="Courier New" pitchFamily="49" charset="0"/>
                <a:cs typeface="Courier New" pitchFamily="49" charset="0"/>
              </a:rPr>
              <a:t>&lt;script language='javascript'&gt;</a:t>
            </a:r>
          </a:p>
          <a:p>
            <a:pPr marL="342900" indent="-342900" eaLnBrk="1" hangingPunct="1">
              <a:spcBef>
                <a:spcPct val="20000"/>
              </a:spcBef>
            </a:pPr>
            <a:r>
              <a:rPr lang="fr-FR" altLang="es-ES">
                <a:solidFill>
                  <a:srgbClr val="00FF00"/>
                </a:solidFill>
                <a:latin typeface="Courier New" pitchFamily="49" charset="0"/>
                <a:cs typeface="Courier New" pitchFamily="49" charset="0"/>
              </a:rPr>
              <a:t>if (typeof(navigator) == 'object') {</a:t>
            </a:r>
          </a:p>
          <a:p>
            <a:pPr marL="342900" indent="-342900" eaLnBrk="1" hangingPunct="1">
              <a:spcBef>
                <a:spcPct val="20000"/>
              </a:spcBef>
            </a:pPr>
            <a:r>
              <a:rPr lang="fr-FR" altLang="es-ES">
                <a:solidFill>
                  <a:srgbClr val="00FF00"/>
                </a:solidFill>
                <a:latin typeface="Courier New" pitchFamily="49" charset="0"/>
                <a:cs typeface="Courier New" pitchFamily="49" charset="0"/>
              </a:rPr>
              <a:t>  document.write('&lt;h3&gt;Propiedades del objeto navigator:&lt;/h3&gt;');</a:t>
            </a:r>
          </a:p>
          <a:p>
            <a:pPr marL="342900" indent="-342900" eaLnBrk="1" hangingPunct="1">
              <a:spcBef>
                <a:spcPct val="20000"/>
              </a:spcBef>
            </a:pPr>
            <a:r>
              <a:rPr lang="fr-FR" altLang="es-ES">
                <a:solidFill>
                  <a:srgbClr val="00FF00"/>
                </a:solidFill>
                <a:latin typeface="Courier New" pitchFamily="49" charset="0"/>
                <a:cs typeface="Courier New" pitchFamily="49" charset="0"/>
              </a:rPr>
              <a:t>  for (i in navigator) {</a:t>
            </a:r>
          </a:p>
          <a:p>
            <a:pPr marL="342900" indent="-342900" eaLnBrk="1" hangingPunct="1">
              <a:spcBef>
                <a:spcPct val="20000"/>
              </a:spcBef>
            </a:pPr>
            <a:r>
              <a:rPr lang="fr-FR" altLang="es-ES">
                <a:solidFill>
                  <a:srgbClr val="00FF00"/>
                </a:solidFill>
                <a:latin typeface="Courier New" pitchFamily="49" charset="0"/>
                <a:cs typeface="Courier New" pitchFamily="49" charset="0"/>
              </a:rPr>
              <a:t>    document.write(i + '=' + navigator[i] + '&lt;br&gt;');}</a:t>
            </a:r>
          </a:p>
          <a:p>
            <a:pPr marL="342900" indent="-342900" eaLnBrk="1" hangingPunct="1">
              <a:spcBef>
                <a:spcPct val="20000"/>
              </a:spcBef>
            </a:pPr>
            <a:r>
              <a:rPr lang="fr-FR" altLang="es-ES">
                <a:solidFill>
                  <a:srgbClr val="00FF00"/>
                </a:solidFill>
                <a:latin typeface="Courier New" pitchFamily="49" charset="0"/>
                <a:cs typeface="Courier New" pitchFamily="49" charset="0"/>
              </a:rPr>
              <a:t>}</a:t>
            </a:r>
          </a:p>
          <a:p>
            <a:pPr marL="342900" indent="-342900" eaLnBrk="1" hangingPunct="1">
              <a:spcBef>
                <a:spcPct val="20000"/>
              </a:spcBef>
            </a:pPr>
            <a:r>
              <a:rPr lang="fr-FR" altLang="es-ES">
                <a:solidFill>
                  <a:srgbClr val="00FF00"/>
                </a:solidFill>
                <a:latin typeface="Courier New" pitchFamily="49" charset="0"/>
                <a:cs typeface="Courier New" pitchFamily="49" charset="0"/>
              </a:rPr>
              <a:t>if (typeof(window.document) == 'object') {</a:t>
            </a:r>
          </a:p>
          <a:p>
            <a:pPr marL="342900" indent="-342900" eaLnBrk="1" hangingPunct="1">
              <a:spcBef>
                <a:spcPct val="20000"/>
              </a:spcBef>
            </a:pPr>
            <a:r>
              <a:rPr lang="fr-FR" altLang="es-ES">
                <a:solidFill>
                  <a:srgbClr val="00FF00"/>
                </a:solidFill>
                <a:latin typeface="Courier New" pitchFamily="49" charset="0"/>
                <a:cs typeface="Courier New" pitchFamily="49" charset="0"/>
              </a:rPr>
              <a:t>  document.write('&lt;h3&gt;Propiedades del objeto document:&lt;/h3&gt;');</a:t>
            </a:r>
          </a:p>
          <a:p>
            <a:pPr marL="342900" indent="-342900" eaLnBrk="1" hangingPunct="1">
              <a:spcBef>
                <a:spcPct val="20000"/>
              </a:spcBef>
            </a:pPr>
            <a:r>
              <a:rPr lang="fr-FR" altLang="es-ES">
                <a:solidFill>
                  <a:srgbClr val="00FF00"/>
                </a:solidFill>
                <a:latin typeface="Courier New" pitchFamily="49" charset="0"/>
                <a:cs typeface="Courier New" pitchFamily="49" charset="0"/>
              </a:rPr>
              <a:t>  for (i in window.document) {</a:t>
            </a:r>
          </a:p>
          <a:p>
            <a:pPr marL="342900" indent="-342900" eaLnBrk="1" hangingPunct="1">
              <a:spcBef>
                <a:spcPct val="20000"/>
              </a:spcBef>
            </a:pPr>
            <a:r>
              <a:rPr lang="fr-FR" altLang="es-ES">
                <a:solidFill>
                  <a:srgbClr val="00FF00"/>
                </a:solidFill>
                <a:latin typeface="Courier New" pitchFamily="49" charset="0"/>
                <a:cs typeface="Courier New" pitchFamily="49" charset="0"/>
              </a:rPr>
              <a:t>    document.write(i + '=' + window.document[i] + '&lt;br&gt;');}</a:t>
            </a:r>
          </a:p>
          <a:p>
            <a:pPr marL="342900" indent="-342900" eaLnBrk="1" hangingPunct="1">
              <a:spcBef>
                <a:spcPct val="20000"/>
              </a:spcBef>
            </a:pPr>
            <a:r>
              <a:rPr lang="fr-FR" altLang="es-ES">
                <a:solidFill>
                  <a:srgbClr val="00FF00"/>
                </a:solidFill>
                <a:latin typeface="Courier New" pitchFamily="49" charset="0"/>
                <a:cs typeface="Courier New" pitchFamily="49" charset="0"/>
              </a:rPr>
              <a:t>}</a:t>
            </a:r>
          </a:p>
          <a:p>
            <a:pPr marL="342900" indent="-342900" eaLnBrk="1" hangingPunct="1">
              <a:spcBef>
                <a:spcPct val="20000"/>
              </a:spcBef>
            </a:pPr>
            <a:r>
              <a:rPr lang="fr-FR" altLang="es-ES">
                <a:solidFill>
                  <a:srgbClr val="00FF00"/>
                </a:solidFill>
                <a:latin typeface="Courier New" pitchFamily="49" charset="0"/>
                <a:cs typeface="Courier New" pitchFamily="49" charset="0"/>
              </a:rPr>
              <a:t>&lt;/script&gt;</a:t>
            </a:r>
          </a:p>
          <a:p>
            <a:pPr marL="342900" indent="-342900" eaLnBrk="1" hangingPunct="1">
              <a:spcBef>
                <a:spcPct val="20000"/>
              </a:spcBef>
            </a:pPr>
            <a:r>
              <a:rPr lang="fr-FR" altLang="es-ES">
                <a:solidFill>
                  <a:srgbClr val="00FF00"/>
                </a:solidFill>
                <a:latin typeface="Courier New" pitchFamily="49" charset="0"/>
                <a:cs typeface="Courier New" pitchFamily="49" charset="0"/>
              </a:rPr>
              <a:t>&lt;/head&gt;</a:t>
            </a:r>
          </a:p>
          <a:p>
            <a:pPr marL="342900" indent="-342900" eaLnBrk="1" hangingPunct="1">
              <a:spcBef>
                <a:spcPct val="20000"/>
              </a:spcBef>
            </a:pPr>
            <a:r>
              <a:rPr lang="fr-FR" altLang="es-ES">
                <a:solidFill>
                  <a:srgbClr val="00FF00"/>
                </a:solidFill>
                <a:latin typeface="Courier New" pitchFamily="49" charset="0"/>
                <a:cs typeface="Courier New" pitchFamily="49" charset="0"/>
              </a:rPr>
              <a:t>&lt;body&gt; &lt;/body&gt;</a:t>
            </a:r>
          </a:p>
          <a:p>
            <a:pPr marL="342900" indent="-342900" eaLnBrk="1" hangingPunct="1">
              <a:spcBef>
                <a:spcPct val="20000"/>
              </a:spcBef>
            </a:pPr>
            <a:r>
              <a:rPr lang="fr-FR" altLang="es-ES">
                <a:solidFill>
                  <a:srgbClr val="00FF00"/>
                </a:solidFill>
                <a:latin typeface="Courier New" pitchFamily="49" charset="0"/>
                <a:cs typeface="Courier New" pitchFamily="49" charset="0"/>
              </a:rPr>
              <a:t>&lt;/html&gt;</a:t>
            </a:r>
          </a:p>
          <a:p>
            <a:pPr marL="342900" indent="-342900" eaLnBrk="1" hangingPunct="1">
              <a:spcBef>
                <a:spcPct val="20000"/>
              </a:spcBef>
            </a:pPr>
            <a:endParaRPr lang="fr-FR" altLang="es-ES">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a:xfrm>
            <a:off x="468313" y="692150"/>
            <a:ext cx="8229600" cy="792163"/>
          </a:xfrm>
        </p:spPr>
        <p:txBody>
          <a:bodyPr/>
          <a:lstStyle/>
          <a:p>
            <a:r>
              <a:rPr lang="es-ES" altLang="es-ES" sz="3600" smtClean="0"/>
              <a:t>JS V – DOM</a:t>
            </a:r>
          </a:p>
        </p:txBody>
      </p:sp>
      <p:sp>
        <p:nvSpPr>
          <p:cNvPr id="22531" name="2 Marcador de contenido"/>
          <p:cNvSpPr>
            <a:spLocks noGrp="1"/>
          </p:cNvSpPr>
          <p:nvPr>
            <p:ph idx="1"/>
          </p:nvPr>
        </p:nvSpPr>
        <p:spPr>
          <a:xfrm>
            <a:off x="468313" y="1268413"/>
            <a:ext cx="8229600" cy="5111750"/>
          </a:xfrm>
        </p:spPr>
        <p:txBody>
          <a:bodyPr>
            <a:normAutofit lnSpcReduction="10000"/>
          </a:bodyPr>
          <a:lstStyle/>
          <a:p>
            <a:pPr>
              <a:buFont typeface="Georgia" pitchFamily="16" charset="0"/>
              <a:buNone/>
            </a:pPr>
            <a:r>
              <a:rPr lang="es-ES" altLang="es-ES" sz="2000" smtClean="0"/>
              <a:t>Los elementos HTML definidos en el documento HTML serán accesibles desde Javascript en forma de objetos. Así, todos los elementos tales como imágenes, elementos de formulario, tablas, párrafos, etc, son objetos DOM. Sólo hay que identificar a cada elemento, esto es, darle un nombre, para poder acceder directamente a ellos y manipularlos desde Javascript.</a:t>
            </a:r>
          </a:p>
          <a:p>
            <a:pPr>
              <a:buFont typeface="Georgia" pitchFamily="16" charset="0"/>
              <a:buNone/>
            </a:pPr>
            <a:r>
              <a:rPr lang="es-ES" altLang="es-ES" sz="2000" smtClean="0"/>
              <a:t>Vamos a ver ahora cómo hacer uso de estos objetos desde Javascript, o sea, cómo se especifican o escriben en el lenguaje Javascript. Como hemos podido observar en las imágenes de arriba, la raiz del DOM es la ventana del navegador representada por el objeto window, el cual tiene propiedades tales como la línea de estado del navegador (status), o métodos como blur()para quitar el foco de la ventana. Dado que escribimos en notación de objetos, para usarlos desde Javascript tendríamos que escribir: objeto.propiedad ó objeto.metodo(), respectivamente:</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Curso 2015-2016</a:t>
            </a:r>
            <a:endParaRPr lang="es-ES" dirty="0"/>
          </a:p>
        </p:txBody>
      </p:sp>
      <p:sp>
        <p:nvSpPr>
          <p:cNvPr id="22533" name="4 Marcador de número de diapositiva"/>
          <p:cNvSpPr>
            <a:spLocks noGrp="1"/>
          </p:cNvSpPr>
          <p:nvPr>
            <p:ph type="sldNum" sz="quarter" idx="12"/>
          </p:nvPr>
        </p:nvSpPr>
        <p:spPr bwMode="auto">
          <a:noFill/>
          <a:ln>
            <a:miter lim="800000"/>
            <a:headEnd/>
            <a:tailEnd/>
          </a:ln>
        </p:spPr>
        <p:txBody>
          <a:bodyPr/>
          <a:lstStyle/>
          <a:p>
            <a:fld id="{8545B72E-5EA3-45BE-99CB-586F74BED8A1}" type="slidenum">
              <a:rPr lang="es-ES" altLang="es-ES"/>
              <a:pPr/>
              <a:t>19</a:t>
            </a:fld>
            <a:endParaRPr lang="es-ES" altLang="es-ES"/>
          </a:p>
        </p:txBody>
      </p:sp>
      <p:sp>
        <p:nvSpPr>
          <p:cNvPr id="22534" name="2 Marcador de contenido"/>
          <p:cNvSpPr txBox="1">
            <a:spLocks/>
          </p:cNvSpPr>
          <p:nvPr/>
        </p:nvSpPr>
        <p:spPr bwMode="auto">
          <a:xfrm>
            <a:off x="3503613" y="5948363"/>
            <a:ext cx="2159000" cy="720725"/>
          </a:xfrm>
          <a:prstGeom prst="rect">
            <a:avLst/>
          </a:prstGeom>
          <a:solidFill>
            <a:schemeClr val="tx1"/>
          </a:solidFill>
          <a:ln w="9525">
            <a:noFill/>
            <a:miter lim="800000"/>
            <a:headEnd/>
            <a:tailEnd/>
          </a:ln>
        </p:spPr>
        <p:txBody>
          <a:bodyPr/>
          <a:lstStyle/>
          <a:p>
            <a:pPr marL="342900" indent="-342900" eaLnBrk="1" hangingPunct="1">
              <a:spcBef>
                <a:spcPct val="20000"/>
              </a:spcBef>
            </a:pPr>
            <a:r>
              <a:rPr lang="es-ES" altLang="es-ES">
                <a:solidFill>
                  <a:srgbClr val="00FF00"/>
                </a:solidFill>
                <a:latin typeface="Courier New" pitchFamily="49" charset="0"/>
                <a:cs typeface="Courier New" pitchFamily="49" charset="0"/>
              </a:rPr>
              <a:t>window.status</a:t>
            </a:r>
          </a:p>
          <a:p>
            <a:pPr marL="342900" indent="-342900" eaLnBrk="1" hangingPunct="1">
              <a:spcBef>
                <a:spcPct val="20000"/>
              </a:spcBef>
            </a:pPr>
            <a:r>
              <a:rPr lang="es-ES" altLang="es-ES">
                <a:solidFill>
                  <a:srgbClr val="00FF00"/>
                </a:solidFill>
                <a:latin typeface="Courier New" pitchFamily="49" charset="0"/>
                <a:cs typeface="Courier New" pitchFamily="49" charset="0"/>
              </a:rPr>
              <a:t>window.blur</a:t>
            </a:r>
            <a:endParaRPr lang="fr-FR" altLang="es-ES">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1259632" y="692696"/>
            <a:ext cx="7272808" cy="792163"/>
          </a:xfrm>
        </p:spPr>
        <p:txBody>
          <a:bodyPr/>
          <a:lstStyle/>
          <a:p>
            <a:r>
              <a:rPr lang="es-ES" altLang="es-ES" sz="3600" dirty="0" smtClean="0"/>
              <a:t>JS V – Eventos</a:t>
            </a:r>
          </a:p>
        </p:txBody>
      </p:sp>
      <p:sp>
        <p:nvSpPr>
          <p:cNvPr id="7171" name="2 Marcador de contenido"/>
          <p:cNvSpPr>
            <a:spLocks noGrp="1"/>
          </p:cNvSpPr>
          <p:nvPr>
            <p:ph idx="1"/>
          </p:nvPr>
        </p:nvSpPr>
        <p:spPr>
          <a:xfrm>
            <a:off x="468313" y="1268413"/>
            <a:ext cx="8229600" cy="5111750"/>
          </a:xfrm>
        </p:spPr>
        <p:txBody>
          <a:bodyPr>
            <a:normAutofit fontScale="92500" lnSpcReduction="20000"/>
          </a:bodyPr>
          <a:lstStyle/>
          <a:p>
            <a:pPr>
              <a:buFont typeface="Georgia" pitchFamily="16" charset="0"/>
              <a:buNone/>
            </a:pPr>
            <a:r>
              <a:rPr lang="es-ES" altLang="es-ES" sz="2000" dirty="0" smtClean="0"/>
              <a:t>Un "evento" es un suceso que se desea detectar, ya que el programador quiere que su documento tenga un comportamiento u otro dependiendo de lo que "ocurre" en su página (o sea, dependiendo de qué sucesos tienen lugar). Evidentemente, no se puede detectar "todo" lo que ocurre con la página que se ha diseñado/programado, pero sí que existen una serie de acciones ante cuya existencia, el navegador reacciona y pone a nuestro alcance una serie de palabras reservadas para poder ejecutar código. A estas palabras reservadas se las denomina manejadores de eventos.</a:t>
            </a:r>
          </a:p>
          <a:p>
            <a:pPr>
              <a:buFont typeface="Georgia" pitchFamily="16" charset="0"/>
              <a:buNone/>
            </a:pPr>
            <a:r>
              <a:rPr lang="es-ES" altLang="es-ES" sz="2000" dirty="0" smtClean="0"/>
              <a:t>Cada manejador está destinado a la detección y tratamiento de un determinado evento. Así, hemos visto ya en los conceptos básicos e introducción al lenguaje, algún ejemplo como </a:t>
            </a:r>
            <a:r>
              <a:rPr lang="es-ES" altLang="es-ES" sz="2000" dirty="0" err="1" smtClean="0"/>
              <a:t>onClick</a:t>
            </a:r>
            <a:r>
              <a:rPr lang="es-ES" altLang="es-ES" sz="2000" dirty="0" smtClean="0"/>
              <a:t>, que se dispara cuando el usuario pulsa el botón sobre el que se ha definido el manejador. Primero debemos fijarnos en que la estructura del manejador es </a:t>
            </a:r>
            <a:r>
              <a:rPr lang="es-ES" altLang="es-ES" sz="2000" dirty="0" err="1" smtClean="0"/>
              <a:t>on</a:t>
            </a:r>
            <a:r>
              <a:rPr lang="es-ES" altLang="es-ES" sz="2000" dirty="0" smtClean="0"/>
              <a:t> (que podríamos traducir por cuando ... ) y </a:t>
            </a:r>
            <a:r>
              <a:rPr lang="es-ES" altLang="es-ES" sz="2000" dirty="0" err="1" smtClean="0"/>
              <a:t>Click</a:t>
            </a:r>
            <a:r>
              <a:rPr lang="es-ES" altLang="es-ES" sz="2000" dirty="0" smtClean="0"/>
              <a:t> que indica la acción que se desea detectar (en este caso, </a:t>
            </a:r>
            <a:r>
              <a:rPr lang="es-ES" altLang="es-ES" sz="2000" dirty="0" err="1" smtClean="0"/>
              <a:t>Click</a:t>
            </a:r>
            <a:r>
              <a:rPr lang="es-ES" altLang="es-ES" sz="2000" dirty="0" smtClean="0"/>
              <a:t> es "pulsar" sobre ...). Todos los manejadores básicos de eventos tienen la misma estructura.</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Curso 2015-2016</a:t>
            </a:r>
            <a:endParaRPr lang="es-ES" dirty="0"/>
          </a:p>
        </p:txBody>
      </p:sp>
      <p:sp>
        <p:nvSpPr>
          <p:cNvPr id="7173" name="4 Marcador de número de diapositiva"/>
          <p:cNvSpPr>
            <a:spLocks noGrp="1"/>
          </p:cNvSpPr>
          <p:nvPr>
            <p:ph type="sldNum" sz="quarter" idx="12"/>
          </p:nvPr>
        </p:nvSpPr>
        <p:spPr bwMode="auto">
          <a:noFill/>
          <a:ln>
            <a:miter lim="800000"/>
            <a:headEnd/>
            <a:tailEnd/>
          </a:ln>
        </p:spPr>
        <p:txBody>
          <a:bodyPr/>
          <a:lstStyle/>
          <a:p>
            <a:fld id="{773836B2-FD15-43F3-83EB-3BF2EAEBCA82}" type="slidenum">
              <a:rPr lang="es-ES" altLang="es-ES"/>
              <a:pPr/>
              <a:t>2</a:t>
            </a:fld>
            <a:endParaRPr lang="es-ES" altLang="es-E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p:cNvSpPr>
            <a:spLocks noGrp="1"/>
          </p:cNvSpPr>
          <p:nvPr>
            <p:ph type="title"/>
          </p:nvPr>
        </p:nvSpPr>
        <p:spPr>
          <a:xfrm>
            <a:off x="468313" y="692150"/>
            <a:ext cx="8229600" cy="792163"/>
          </a:xfrm>
        </p:spPr>
        <p:txBody>
          <a:bodyPr/>
          <a:lstStyle/>
          <a:p>
            <a:r>
              <a:rPr lang="es-ES" altLang="es-ES" sz="3600" smtClean="0"/>
              <a:t>JS V – DOM</a:t>
            </a:r>
          </a:p>
        </p:txBody>
      </p:sp>
      <p:sp>
        <p:nvSpPr>
          <p:cNvPr id="23555" name="2 Marcador de contenido"/>
          <p:cNvSpPr>
            <a:spLocks noGrp="1"/>
          </p:cNvSpPr>
          <p:nvPr>
            <p:ph idx="1"/>
          </p:nvPr>
        </p:nvSpPr>
        <p:spPr>
          <a:xfrm>
            <a:off x="468313" y="1268413"/>
            <a:ext cx="8229600" cy="5111750"/>
          </a:xfrm>
        </p:spPr>
        <p:txBody>
          <a:bodyPr>
            <a:normAutofit lnSpcReduction="10000"/>
          </a:bodyPr>
          <a:lstStyle/>
          <a:p>
            <a:pPr>
              <a:buFont typeface="Georgia" pitchFamily="16" charset="0"/>
              <a:buNone/>
            </a:pPr>
            <a:r>
              <a:rPr lang="es-ES" altLang="es-ES" sz="2000" dirty="0" smtClean="0"/>
              <a:t>Por otra parte, una página HTML se carga en una ventana en forma de objeto de tipo </a:t>
            </a:r>
            <a:r>
              <a:rPr lang="es-ES" altLang="es-ES" sz="2000" dirty="0" err="1" smtClean="0"/>
              <a:t>document</a:t>
            </a:r>
            <a:r>
              <a:rPr lang="es-ES" altLang="es-ES" sz="2000" dirty="0" smtClean="0"/>
              <a:t>, lo que representa el siguiente nivel de jerarquía en el modelo de objetos. Para referenciar este objeto, escribiremos:</a:t>
            </a:r>
          </a:p>
          <a:p>
            <a:pPr>
              <a:buFont typeface="Georgia" pitchFamily="16" charset="0"/>
              <a:buNone/>
            </a:pPr>
            <a:r>
              <a:rPr lang="es-ES" altLang="es-ES" sz="2000" dirty="0" smtClean="0"/>
              <a:t>Los objetos de tipo </a:t>
            </a:r>
            <a:r>
              <a:rPr lang="es-ES" altLang="es-ES" sz="2000" dirty="0" err="1" smtClean="0"/>
              <a:t>document</a:t>
            </a:r>
            <a:r>
              <a:rPr lang="es-ES" altLang="es-ES" sz="2000" dirty="0" smtClean="0"/>
              <a:t>, a su vez, también tienen propiedades tales como el color de fondo de la página (</a:t>
            </a:r>
            <a:r>
              <a:rPr lang="es-ES" altLang="es-ES" sz="2000" dirty="0" err="1" smtClean="0"/>
              <a:t>bgColor</a:t>
            </a:r>
            <a:r>
              <a:rPr lang="es-ES" altLang="es-ES" sz="2000" dirty="0" smtClean="0"/>
              <a:t>), o la fecha de última modificación de la misma (</a:t>
            </a:r>
            <a:r>
              <a:rPr lang="es-ES" altLang="es-ES" sz="2000" dirty="0" err="1" smtClean="0"/>
              <a:t>lastModified</a:t>
            </a:r>
            <a:r>
              <a:rPr lang="es-ES" altLang="es-ES" sz="2000" dirty="0" smtClean="0"/>
              <a:t>). Como ejemplo de métodos disponibles en el objeto </a:t>
            </a:r>
            <a:r>
              <a:rPr lang="es-ES" altLang="es-ES" sz="2000" dirty="0" err="1" smtClean="0"/>
              <a:t>document</a:t>
            </a:r>
            <a:r>
              <a:rPr lang="es-ES" altLang="es-ES" sz="2000" dirty="0" smtClean="0"/>
              <a:t> tenemos </a:t>
            </a:r>
            <a:r>
              <a:rPr lang="es-ES" altLang="es-ES" sz="2000" dirty="0" err="1" smtClean="0"/>
              <a:t>write</a:t>
            </a:r>
            <a:r>
              <a:rPr lang="es-ES" altLang="es-ES" sz="2000" dirty="0" smtClean="0"/>
              <a:t>(), con el cual podremos escribir o generar texto en el mismo:</a:t>
            </a:r>
          </a:p>
          <a:p>
            <a:pPr>
              <a:buFont typeface="Georgia" pitchFamily="16" charset="0"/>
              <a:buNone/>
            </a:pPr>
            <a:endParaRPr lang="es-ES" altLang="es-ES" sz="2000" dirty="0" smtClean="0"/>
          </a:p>
          <a:p>
            <a:pPr>
              <a:buFont typeface="Georgia" pitchFamily="16" charset="0"/>
              <a:buNone/>
            </a:pPr>
            <a:endParaRPr lang="es-ES" altLang="es-ES" sz="2000" dirty="0" smtClean="0"/>
          </a:p>
          <a:p>
            <a:pPr>
              <a:buFont typeface="Georgia" pitchFamily="16" charset="0"/>
              <a:buNone/>
            </a:pPr>
            <a:r>
              <a:rPr lang="es-ES" altLang="es-ES" sz="2000" dirty="0" smtClean="0"/>
              <a:t>Dado que en el DOM, todos los objetos dependen jerárquicamente del objeto </a:t>
            </a:r>
            <a:r>
              <a:rPr lang="es-ES" altLang="es-ES" sz="2000" dirty="0" err="1" smtClean="0"/>
              <a:t>window</a:t>
            </a:r>
            <a:r>
              <a:rPr lang="es-ES" altLang="es-ES" sz="2000" dirty="0" smtClean="0"/>
              <a:t>, éste se toma por defecto. Por lo tanto, puede omitirse la especificación de este objeto.</a:t>
            </a:r>
          </a:p>
          <a:p>
            <a:pPr>
              <a:buFont typeface="Georgia" pitchFamily="16" charset="0"/>
              <a:buNone/>
            </a:pPr>
            <a:endParaRPr lang="es-ES" altLang="es-ES" sz="2000" dirty="0" smtClean="0"/>
          </a:p>
          <a:p>
            <a:pPr>
              <a:buFont typeface="Georgia" pitchFamily="16" charset="0"/>
              <a:buNone/>
            </a:pPr>
            <a:endParaRPr lang="es-ES" altLang="es-ES" sz="2000" dirty="0" smtClean="0"/>
          </a:p>
          <a:p>
            <a:pPr>
              <a:buFont typeface="Georgia" pitchFamily="16" charset="0"/>
              <a:buNone/>
            </a:pPr>
            <a:endParaRPr lang="es-ES" altLang="es-ES" sz="2000" dirty="0" smtClean="0"/>
          </a:p>
        </p:txBody>
      </p:sp>
      <p:sp>
        <p:nvSpPr>
          <p:cNvPr id="4" name="3 Marcador de pie de página"/>
          <p:cNvSpPr>
            <a:spLocks noGrp="1"/>
          </p:cNvSpPr>
          <p:nvPr>
            <p:ph type="ftr" sz="quarter" idx="11"/>
          </p:nvPr>
        </p:nvSpPr>
        <p:spPr>
          <a:xfrm>
            <a:off x="1691680" y="6304235"/>
            <a:ext cx="5716488" cy="365125"/>
          </a:xfrm>
        </p:spPr>
        <p:txBody>
          <a:bodyPr/>
          <a:lstStyle/>
          <a:p>
            <a:pPr>
              <a:defRPr/>
            </a:pPr>
            <a:r>
              <a:rPr lang="es-ES" dirty="0" smtClean="0"/>
              <a:t>Desarrollo Web en Entorno Cliente Curso 2015-2016</a:t>
            </a:r>
            <a:endParaRPr lang="es-ES" dirty="0"/>
          </a:p>
        </p:txBody>
      </p:sp>
      <p:sp>
        <p:nvSpPr>
          <p:cNvPr id="23557" name="4 Marcador de número de diapositiva"/>
          <p:cNvSpPr>
            <a:spLocks noGrp="1"/>
          </p:cNvSpPr>
          <p:nvPr>
            <p:ph type="sldNum" sz="quarter" idx="12"/>
          </p:nvPr>
        </p:nvSpPr>
        <p:spPr bwMode="auto">
          <a:noFill/>
          <a:ln>
            <a:miter lim="800000"/>
            <a:headEnd/>
            <a:tailEnd/>
          </a:ln>
        </p:spPr>
        <p:txBody>
          <a:bodyPr/>
          <a:lstStyle/>
          <a:p>
            <a:fld id="{B22D152D-C718-4E1E-9863-AC898B025E69}" type="slidenum">
              <a:rPr lang="es-ES" altLang="es-ES"/>
              <a:pPr/>
              <a:t>20</a:t>
            </a:fld>
            <a:endParaRPr lang="es-ES" altLang="es-ES"/>
          </a:p>
        </p:txBody>
      </p:sp>
      <p:sp>
        <p:nvSpPr>
          <p:cNvPr id="23558" name="2 Marcador de contenido"/>
          <p:cNvSpPr txBox="1">
            <a:spLocks/>
          </p:cNvSpPr>
          <p:nvPr/>
        </p:nvSpPr>
        <p:spPr bwMode="auto">
          <a:xfrm>
            <a:off x="2627313" y="4149725"/>
            <a:ext cx="4094162" cy="935038"/>
          </a:xfrm>
          <a:prstGeom prst="rect">
            <a:avLst/>
          </a:prstGeom>
          <a:solidFill>
            <a:schemeClr val="tx1"/>
          </a:solidFill>
          <a:ln w="9525">
            <a:noFill/>
            <a:miter lim="800000"/>
            <a:headEnd/>
            <a:tailEnd/>
          </a:ln>
        </p:spPr>
        <p:txBody>
          <a:bodyPr/>
          <a:lstStyle/>
          <a:p>
            <a:pPr marL="342900" indent="-342900" eaLnBrk="1" hangingPunct="1">
              <a:spcBef>
                <a:spcPct val="20000"/>
              </a:spcBef>
            </a:pPr>
            <a:r>
              <a:rPr lang="fr-FR" altLang="es-ES">
                <a:solidFill>
                  <a:srgbClr val="00FF00"/>
                </a:solidFill>
                <a:latin typeface="Courier New" pitchFamily="49" charset="0"/>
                <a:cs typeface="Courier New" pitchFamily="49" charset="0"/>
              </a:rPr>
              <a:t>window.document.bgColor</a:t>
            </a:r>
          </a:p>
          <a:p>
            <a:pPr marL="342900" indent="-342900" eaLnBrk="1" hangingPunct="1">
              <a:spcBef>
                <a:spcPct val="20000"/>
              </a:spcBef>
            </a:pPr>
            <a:r>
              <a:rPr lang="fr-FR" altLang="es-ES">
                <a:solidFill>
                  <a:srgbClr val="00FF00"/>
                </a:solidFill>
                <a:latin typeface="Courier New" pitchFamily="49" charset="0"/>
                <a:cs typeface="Courier New" pitchFamily="49" charset="0"/>
              </a:rPr>
              <a:t>window.document.lastModifed</a:t>
            </a:r>
          </a:p>
          <a:p>
            <a:pPr marL="342900" indent="-342900" eaLnBrk="1" hangingPunct="1">
              <a:spcBef>
                <a:spcPct val="20000"/>
              </a:spcBef>
            </a:pPr>
            <a:r>
              <a:rPr lang="fr-FR" altLang="es-ES">
                <a:solidFill>
                  <a:srgbClr val="00FF00"/>
                </a:solidFill>
                <a:latin typeface="Courier New" pitchFamily="49" charset="0"/>
                <a:cs typeface="Courier New" pitchFamily="49" charset="0"/>
              </a:rPr>
              <a:t>window.document.write()</a:t>
            </a:r>
          </a:p>
        </p:txBody>
      </p:sp>
      <p:sp>
        <p:nvSpPr>
          <p:cNvPr id="23559" name="2 Marcador de contenido"/>
          <p:cNvSpPr txBox="1">
            <a:spLocks/>
          </p:cNvSpPr>
          <p:nvPr/>
        </p:nvSpPr>
        <p:spPr bwMode="auto">
          <a:xfrm>
            <a:off x="5580112" y="2132856"/>
            <a:ext cx="2305050" cy="360363"/>
          </a:xfrm>
          <a:prstGeom prst="rect">
            <a:avLst/>
          </a:prstGeom>
          <a:solidFill>
            <a:schemeClr val="tx1"/>
          </a:solidFill>
          <a:ln w="9525">
            <a:noFill/>
            <a:miter lim="800000"/>
            <a:headEnd/>
            <a:tailEnd/>
          </a:ln>
        </p:spPr>
        <p:txBody>
          <a:bodyPr/>
          <a:lstStyle/>
          <a:p>
            <a:pPr marL="342900" indent="-342900" eaLnBrk="1" hangingPunct="1">
              <a:spcBef>
                <a:spcPct val="20000"/>
              </a:spcBef>
            </a:pPr>
            <a:r>
              <a:rPr lang="es-ES" altLang="es-ES">
                <a:solidFill>
                  <a:srgbClr val="00FF00"/>
                </a:solidFill>
                <a:latin typeface="Courier New" pitchFamily="49" charset="0"/>
                <a:cs typeface="Courier New" pitchFamily="49" charset="0"/>
              </a:rPr>
              <a:t>window.document</a:t>
            </a:r>
            <a:endParaRPr lang="fr-FR" altLang="es-ES">
              <a:solidFill>
                <a:srgbClr val="00FF00"/>
              </a:solidFill>
              <a:latin typeface="Courier New" pitchFamily="49" charset="0"/>
              <a:cs typeface="Courier New" pitchFamily="49" charset="0"/>
            </a:endParaRPr>
          </a:p>
        </p:txBody>
      </p:sp>
      <p:sp>
        <p:nvSpPr>
          <p:cNvPr id="23560" name="2 Marcador de contenido"/>
          <p:cNvSpPr txBox="1">
            <a:spLocks/>
          </p:cNvSpPr>
          <p:nvPr/>
        </p:nvSpPr>
        <p:spPr bwMode="auto">
          <a:xfrm>
            <a:off x="6011738" y="5877272"/>
            <a:ext cx="2952750" cy="936625"/>
          </a:xfrm>
          <a:prstGeom prst="rect">
            <a:avLst/>
          </a:prstGeom>
          <a:solidFill>
            <a:schemeClr val="tx1"/>
          </a:solidFill>
          <a:ln w="9525">
            <a:noFill/>
            <a:miter lim="800000"/>
            <a:headEnd/>
            <a:tailEnd/>
          </a:ln>
        </p:spPr>
        <p:txBody>
          <a:bodyPr/>
          <a:lstStyle/>
          <a:p>
            <a:pPr marL="342900" indent="-342900" eaLnBrk="1" hangingPunct="1">
              <a:spcBef>
                <a:spcPct val="20000"/>
              </a:spcBef>
            </a:pPr>
            <a:r>
              <a:rPr lang="fr-FR" altLang="es-ES">
                <a:solidFill>
                  <a:srgbClr val="00FF00"/>
                </a:solidFill>
                <a:latin typeface="Courier New" pitchFamily="49" charset="0"/>
                <a:cs typeface="Courier New" pitchFamily="49" charset="0"/>
              </a:rPr>
              <a:t>document.bgColor</a:t>
            </a:r>
          </a:p>
          <a:p>
            <a:pPr marL="342900" indent="-342900" eaLnBrk="1" hangingPunct="1">
              <a:spcBef>
                <a:spcPct val="20000"/>
              </a:spcBef>
            </a:pPr>
            <a:r>
              <a:rPr lang="fr-FR" altLang="es-ES">
                <a:solidFill>
                  <a:srgbClr val="00FF00"/>
                </a:solidFill>
                <a:latin typeface="Courier New" pitchFamily="49" charset="0"/>
                <a:cs typeface="Courier New" pitchFamily="49" charset="0"/>
              </a:rPr>
              <a:t>document.lastModifed</a:t>
            </a:r>
          </a:p>
          <a:p>
            <a:pPr marL="342900" indent="-342900" eaLnBrk="1" hangingPunct="1">
              <a:spcBef>
                <a:spcPct val="20000"/>
              </a:spcBef>
            </a:pPr>
            <a:r>
              <a:rPr lang="fr-FR" altLang="es-ES">
                <a:solidFill>
                  <a:srgbClr val="00FF00"/>
                </a:solidFill>
                <a:latin typeface="Courier New" pitchFamily="49" charset="0"/>
                <a:cs typeface="Courier New" pitchFamily="49" charset="0"/>
              </a:rPr>
              <a:t>document.write()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a:xfrm>
            <a:off x="468313" y="692150"/>
            <a:ext cx="8229600" cy="792163"/>
          </a:xfrm>
        </p:spPr>
        <p:txBody>
          <a:bodyPr/>
          <a:lstStyle/>
          <a:p>
            <a:r>
              <a:rPr lang="es-ES" altLang="es-ES" sz="3600" smtClean="0"/>
              <a:t>JS V – DOM</a:t>
            </a:r>
          </a:p>
        </p:txBody>
      </p:sp>
      <p:sp>
        <p:nvSpPr>
          <p:cNvPr id="24579" name="2 Marcador de contenido"/>
          <p:cNvSpPr>
            <a:spLocks noGrp="1"/>
          </p:cNvSpPr>
          <p:nvPr>
            <p:ph idx="1"/>
          </p:nvPr>
        </p:nvSpPr>
        <p:spPr>
          <a:xfrm>
            <a:off x="468313" y="1268413"/>
            <a:ext cx="8229600" cy="5111750"/>
          </a:xfrm>
        </p:spPr>
        <p:txBody>
          <a:bodyPr>
            <a:normAutofit fontScale="92500" lnSpcReduction="20000"/>
          </a:bodyPr>
          <a:lstStyle/>
          <a:p>
            <a:pPr>
              <a:buFont typeface="Georgia" pitchFamily="16" charset="0"/>
              <a:buNone/>
            </a:pPr>
            <a:r>
              <a:rPr lang="es-ES" altLang="es-ES" sz="2000" smtClean="0"/>
              <a:t>Así, por ejemplo, si tenemos una imagen en un documento tal que:</a:t>
            </a:r>
          </a:p>
          <a:p>
            <a:pPr>
              <a:buFont typeface="Georgia" pitchFamily="16" charset="0"/>
              <a:buNone/>
            </a:pPr>
            <a:endParaRPr lang="es-ES" altLang="es-ES" sz="2000" smtClean="0"/>
          </a:p>
          <a:p>
            <a:pPr>
              <a:buFont typeface="Georgia" pitchFamily="16" charset="0"/>
              <a:buNone/>
            </a:pPr>
            <a:endParaRPr lang="es-ES" altLang="es-ES" sz="2000" smtClean="0"/>
          </a:p>
          <a:p>
            <a:pPr>
              <a:buFont typeface="Georgia" pitchFamily="16" charset="0"/>
              <a:buNone/>
            </a:pPr>
            <a:r>
              <a:rPr lang="es-ES" altLang="es-ES" sz="2000" smtClean="0"/>
              <a:t>atravesando el árbol de objetos podremos llegar hasta el objeto imagen identificado vía una_imagen:</a:t>
            </a:r>
          </a:p>
          <a:p>
            <a:pPr>
              <a:buFont typeface="Georgia" pitchFamily="16" charset="0"/>
              <a:buNone/>
            </a:pPr>
            <a:endParaRPr lang="es-ES" altLang="es-ES" sz="2000" smtClean="0"/>
          </a:p>
          <a:p>
            <a:pPr>
              <a:buFont typeface="Georgia" pitchFamily="16" charset="0"/>
              <a:buNone/>
            </a:pPr>
            <a:endParaRPr lang="es-ES" altLang="es-ES" sz="2000" smtClean="0"/>
          </a:p>
          <a:p>
            <a:pPr>
              <a:buFont typeface="Georgia" pitchFamily="16" charset="0"/>
              <a:buNone/>
            </a:pPr>
            <a:r>
              <a:rPr lang="es-ES" altLang="es-ES" sz="2000" smtClean="0"/>
              <a:t>Dado que cualquier objeto imagen tiene la propiedad src, podemos cambiar el fichero gráfico que se está visualizando en ella con la instrucción:</a:t>
            </a:r>
          </a:p>
          <a:p>
            <a:pPr>
              <a:buFont typeface="Georgia" pitchFamily="16" charset="0"/>
              <a:buNone/>
            </a:pPr>
            <a:endParaRPr lang="es-ES" altLang="es-ES" sz="2000" smtClean="0"/>
          </a:p>
          <a:p>
            <a:pPr>
              <a:buFont typeface="Georgia" pitchFamily="16" charset="0"/>
              <a:buNone/>
            </a:pPr>
            <a:endParaRPr lang="es-ES" altLang="es-ES" sz="2000" smtClean="0"/>
          </a:p>
          <a:p>
            <a:pPr>
              <a:buFont typeface="Georgia" pitchFamily="16" charset="0"/>
              <a:buNone/>
            </a:pPr>
            <a:r>
              <a:rPr lang="es-ES" altLang="es-ES" sz="2000" smtClean="0"/>
              <a:t>En la siguiente tabla, a modo de resumen, se pueden ver algunos ejemplos de etiquetas HTML, de qué objeto suponen en Javascript y algunas de las propiedades y métodos de estos objetos:</a:t>
            </a:r>
          </a:p>
          <a:p>
            <a:pPr>
              <a:buFont typeface="Georgia" pitchFamily="16" charset="0"/>
              <a:buNone/>
            </a:pPr>
            <a:endParaRPr lang="es-ES" altLang="es-ES" sz="200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Curso 2015-2016</a:t>
            </a:r>
            <a:endParaRPr lang="es-ES" dirty="0"/>
          </a:p>
        </p:txBody>
      </p:sp>
      <p:sp>
        <p:nvSpPr>
          <p:cNvPr id="24581" name="4 Marcador de número de diapositiva"/>
          <p:cNvSpPr>
            <a:spLocks noGrp="1"/>
          </p:cNvSpPr>
          <p:nvPr>
            <p:ph type="sldNum" sz="quarter" idx="12"/>
          </p:nvPr>
        </p:nvSpPr>
        <p:spPr bwMode="auto">
          <a:noFill/>
          <a:ln>
            <a:miter lim="800000"/>
            <a:headEnd/>
            <a:tailEnd/>
          </a:ln>
        </p:spPr>
        <p:txBody>
          <a:bodyPr/>
          <a:lstStyle/>
          <a:p>
            <a:fld id="{349DBF09-1EBA-4829-8698-E84CAC4B8DAA}" type="slidenum">
              <a:rPr lang="es-ES" altLang="es-ES"/>
              <a:pPr/>
              <a:t>21</a:t>
            </a:fld>
            <a:endParaRPr lang="es-ES" altLang="es-ES"/>
          </a:p>
        </p:txBody>
      </p:sp>
      <p:sp>
        <p:nvSpPr>
          <p:cNvPr id="24582" name="2 Marcador de contenido"/>
          <p:cNvSpPr txBox="1">
            <a:spLocks/>
          </p:cNvSpPr>
          <p:nvPr/>
        </p:nvSpPr>
        <p:spPr bwMode="auto">
          <a:xfrm>
            <a:off x="1331913" y="4724400"/>
            <a:ext cx="6911975" cy="360363"/>
          </a:xfrm>
          <a:prstGeom prst="rect">
            <a:avLst/>
          </a:prstGeom>
          <a:solidFill>
            <a:schemeClr val="tx1"/>
          </a:solidFill>
          <a:ln w="9525">
            <a:noFill/>
            <a:miter lim="800000"/>
            <a:headEnd/>
            <a:tailEnd/>
          </a:ln>
        </p:spPr>
        <p:txBody>
          <a:bodyPr/>
          <a:lstStyle/>
          <a:p>
            <a:pPr marL="342900" indent="-342900" eaLnBrk="1" hangingPunct="1">
              <a:spcBef>
                <a:spcPct val="20000"/>
              </a:spcBef>
            </a:pPr>
            <a:r>
              <a:rPr lang="es-ES" altLang="es-ES">
                <a:solidFill>
                  <a:srgbClr val="00FF00"/>
                </a:solidFill>
                <a:latin typeface="Courier New" pitchFamily="49" charset="0"/>
                <a:cs typeface="Courier New" pitchFamily="49" charset="0"/>
              </a:rPr>
              <a:t>window.document.una_imagen.src='otra_imagen.gif';</a:t>
            </a:r>
          </a:p>
        </p:txBody>
      </p:sp>
      <p:sp>
        <p:nvSpPr>
          <p:cNvPr id="24583" name="2 Marcador de contenido"/>
          <p:cNvSpPr txBox="1">
            <a:spLocks/>
          </p:cNvSpPr>
          <p:nvPr/>
        </p:nvSpPr>
        <p:spPr bwMode="auto">
          <a:xfrm>
            <a:off x="2484438" y="3076575"/>
            <a:ext cx="3879850" cy="423863"/>
          </a:xfrm>
          <a:prstGeom prst="rect">
            <a:avLst/>
          </a:prstGeom>
          <a:solidFill>
            <a:schemeClr val="tx1"/>
          </a:solidFill>
          <a:ln w="9525">
            <a:noFill/>
            <a:miter lim="800000"/>
            <a:headEnd/>
            <a:tailEnd/>
          </a:ln>
        </p:spPr>
        <p:txBody>
          <a:bodyPr/>
          <a:lstStyle/>
          <a:p>
            <a:pPr marL="342900" indent="-342900" eaLnBrk="1" hangingPunct="1">
              <a:spcBef>
                <a:spcPct val="20000"/>
              </a:spcBef>
            </a:pPr>
            <a:r>
              <a:rPr lang="fr-FR" altLang="es-ES">
                <a:solidFill>
                  <a:srgbClr val="00FF00"/>
                </a:solidFill>
                <a:latin typeface="Courier New" pitchFamily="49" charset="0"/>
                <a:cs typeface="Courier New" pitchFamily="49" charset="0"/>
              </a:rPr>
              <a:t>window.document.una_imagen;</a:t>
            </a:r>
          </a:p>
        </p:txBody>
      </p:sp>
      <p:sp>
        <p:nvSpPr>
          <p:cNvPr id="24584" name="2 Marcador de contenido"/>
          <p:cNvSpPr txBox="1">
            <a:spLocks/>
          </p:cNvSpPr>
          <p:nvPr/>
        </p:nvSpPr>
        <p:spPr bwMode="auto">
          <a:xfrm>
            <a:off x="1619250" y="1773238"/>
            <a:ext cx="5753100" cy="423862"/>
          </a:xfrm>
          <a:prstGeom prst="rect">
            <a:avLst/>
          </a:prstGeom>
          <a:solidFill>
            <a:schemeClr val="tx1"/>
          </a:solidFill>
          <a:ln w="9525">
            <a:noFill/>
            <a:miter lim="800000"/>
            <a:headEnd/>
            <a:tailEnd/>
          </a:ln>
        </p:spPr>
        <p:txBody>
          <a:bodyPr/>
          <a:lstStyle/>
          <a:p>
            <a:pPr marL="342900" indent="-342900" eaLnBrk="1" hangingPunct="1">
              <a:spcBef>
                <a:spcPct val="20000"/>
              </a:spcBef>
            </a:pPr>
            <a:r>
              <a:rPr lang="fr-FR" altLang="es-ES">
                <a:solidFill>
                  <a:srgbClr val="00FF00"/>
                </a:solidFill>
                <a:latin typeface="Courier New" pitchFamily="49" charset="0"/>
                <a:cs typeface="Courier New" pitchFamily="49" charset="0"/>
              </a:rPr>
              <a:t>&lt;img src='imagen.gif' name='una_imagen'&gt;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a:xfrm>
            <a:off x="468313" y="692150"/>
            <a:ext cx="8229600" cy="792163"/>
          </a:xfrm>
        </p:spPr>
        <p:txBody>
          <a:bodyPr/>
          <a:lstStyle/>
          <a:p>
            <a:r>
              <a:rPr lang="es-ES" altLang="es-ES" sz="3600" smtClean="0"/>
              <a:t>JS V – DOM</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Curso 2015-2016</a:t>
            </a:r>
            <a:endParaRPr lang="es-ES" dirty="0"/>
          </a:p>
        </p:txBody>
      </p:sp>
      <p:sp>
        <p:nvSpPr>
          <p:cNvPr id="25604" name="4 Marcador de número de diapositiva"/>
          <p:cNvSpPr>
            <a:spLocks noGrp="1"/>
          </p:cNvSpPr>
          <p:nvPr>
            <p:ph type="sldNum" sz="quarter" idx="12"/>
          </p:nvPr>
        </p:nvSpPr>
        <p:spPr bwMode="auto">
          <a:noFill/>
          <a:ln>
            <a:miter lim="800000"/>
            <a:headEnd/>
            <a:tailEnd/>
          </a:ln>
        </p:spPr>
        <p:txBody>
          <a:bodyPr/>
          <a:lstStyle/>
          <a:p>
            <a:fld id="{102BF001-C29E-4182-A25F-1929367FF839}" type="slidenum">
              <a:rPr lang="es-ES" altLang="es-ES"/>
              <a:pPr/>
              <a:t>22</a:t>
            </a:fld>
            <a:endParaRPr lang="es-ES" altLang="es-ES"/>
          </a:p>
        </p:txBody>
      </p:sp>
      <p:graphicFrame>
        <p:nvGraphicFramePr>
          <p:cNvPr id="12" name="11 Marcador de contenido"/>
          <p:cNvGraphicFramePr>
            <a:graphicFrameLocks noGrp="1"/>
          </p:cNvGraphicFramePr>
          <p:nvPr>
            <p:ph idx="1"/>
          </p:nvPr>
        </p:nvGraphicFramePr>
        <p:xfrm>
          <a:off x="179388" y="1557338"/>
          <a:ext cx="8785225" cy="4883149"/>
        </p:xfrm>
        <a:graphic>
          <a:graphicData uri="http://schemas.openxmlformats.org/drawingml/2006/table">
            <a:tbl>
              <a:tblPr firstRow="1" bandRow="1">
                <a:tableStyleId>{5C22544A-7EE6-4342-B048-85BDC9FD1C3A}</a:tableStyleId>
              </a:tblPr>
              <a:tblGrid>
                <a:gridCol w="2035216"/>
                <a:gridCol w="2143201"/>
                <a:gridCol w="2410502"/>
                <a:gridCol w="2196306"/>
              </a:tblGrid>
              <a:tr h="579135">
                <a:tc>
                  <a:txBody>
                    <a:bodyPr/>
                    <a:lstStyle/>
                    <a:p>
                      <a:pPr algn="ctr"/>
                      <a:r>
                        <a:rPr lang="es-ES" sz="1600" dirty="0" smtClean="0"/>
                        <a:t>Elemento HTML</a:t>
                      </a:r>
                      <a:endParaRPr lang="es-ES" sz="1600" dirty="0"/>
                    </a:p>
                  </a:txBody>
                  <a:tcPr marL="91443" marR="91443" marT="45721" marB="45721"/>
                </a:tc>
                <a:tc>
                  <a:txBody>
                    <a:bodyPr/>
                    <a:lstStyle/>
                    <a:p>
                      <a:pPr algn="ctr"/>
                      <a:r>
                        <a:rPr lang="es-ES" sz="1600" dirty="0" smtClean="0"/>
                        <a:t>Objeto </a:t>
                      </a:r>
                      <a:r>
                        <a:rPr lang="es-ES" sz="1600" dirty="0" err="1" smtClean="0"/>
                        <a:t>Javascript</a:t>
                      </a:r>
                      <a:r>
                        <a:rPr lang="es-ES" sz="1600" dirty="0" smtClean="0"/>
                        <a:t>	</a:t>
                      </a:r>
                      <a:endParaRPr lang="es-ES" sz="1600" dirty="0"/>
                    </a:p>
                  </a:txBody>
                  <a:tcPr marL="91443" marR="91443" marT="45721" marB="45721"/>
                </a:tc>
                <a:tc>
                  <a:txBody>
                    <a:bodyPr/>
                    <a:lstStyle/>
                    <a:p>
                      <a:pPr algn="ctr"/>
                      <a:r>
                        <a:rPr lang="es-ES" sz="1600" dirty="0" smtClean="0"/>
                        <a:t>Propiedades</a:t>
                      </a:r>
                      <a:endParaRPr lang="es-ES" sz="1600" dirty="0"/>
                    </a:p>
                  </a:txBody>
                  <a:tcPr marL="91443" marR="91443" marT="45721" marB="45721"/>
                </a:tc>
                <a:tc>
                  <a:txBody>
                    <a:bodyPr/>
                    <a:lstStyle/>
                    <a:p>
                      <a:pPr algn="ctr"/>
                      <a:r>
                        <a:rPr lang="es-ES" sz="1600" dirty="0" smtClean="0"/>
                        <a:t>Métodos</a:t>
                      </a:r>
                      <a:endParaRPr lang="es-ES" sz="1600" dirty="0"/>
                    </a:p>
                  </a:txBody>
                  <a:tcPr marL="91443" marR="91443" marT="45721" marB="45721"/>
                </a:tc>
              </a:tr>
              <a:tr h="993736">
                <a:tc>
                  <a:txBody>
                    <a:bodyPr/>
                    <a:lstStyle/>
                    <a:p>
                      <a:r>
                        <a:rPr lang="es-ES" sz="1400" dirty="0" smtClean="0"/>
                        <a:t>&lt;</a:t>
                      </a:r>
                      <a:r>
                        <a:rPr lang="es-ES" sz="1400" dirty="0" err="1" smtClean="0"/>
                        <a:t>html</a:t>
                      </a:r>
                      <a:r>
                        <a:rPr lang="es-ES" sz="1400" dirty="0" smtClean="0"/>
                        <a:t>&gt;</a:t>
                      </a:r>
                      <a:endParaRPr lang="es-ES" sz="1400" dirty="0"/>
                    </a:p>
                  </a:txBody>
                  <a:tcPr marL="91443" marR="91443" marT="45721" marB="45721"/>
                </a:tc>
                <a:tc>
                  <a:txBody>
                    <a:bodyPr/>
                    <a:lstStyle/>
                    <a:p>
                      <a:r>
                        <a:rPr lang="es-ES" sz="1400" dirty="0" err="1" smtClean="0"/>
                        <a:t>document</a:t>
                      </a:r>
                      <a:endParaRPr lang="es-ES" sz="1400" dirty="0"/>
                    </a:p>
                  </a:txBody>
                  <a:tcPr marL="91443" marR="91443" marT="45721" marB="45721"/>
                </a:tc>
                <a:tc>
                  <a:txBody>
                    <a:bodyPr/>
                    <a:lstStyle/>
                    <a:p>
                      <a:r>
                        <a:rPr lang="es-ES" sz="1400" dirty="0" err="1" smtClean="0"/>
                        <a:t>document.bgColor</a:t>
                      </a:r>
                      <a:endParaRPr lang="es-ES" sz="1400" dirty="0" smtClean="0"/>
                    </a:p>
                    <a:p>
                      <a:r>
                        <a:rPr lang="es-ES" sz="1400" dirty="0" err="1" smtClean="0"/>
                        <a:t>document.lastModifed</a:t>
                      </a:r>
                      <a:endParaRPr lang="es-ES" sz="1400" dirty="0"/>
                    </a:p>
                  </a:txBody>
                  <a:tcPr marL="91443" marR="91443" marT="45721" marB="45721"/>
                </a:tc>
                <a:tc>
                  <a:txBody>
                    <a:bodyPr/>
                    <a:lstStyle/>
                    <a:p>
                      <a:r>
                        <a:rPr lang="es-ES" sz="1400" dirty="0" err="1" smtClean="0"/>
                        <a:t>document.open</a:t>
                      </a:r>
                      <a:r>
                        <a:rPr lang="es-ES" sz="1400" dirty="0" smtClean="0"/>
                        <a:t>()</a:t>
                      </a:r>
                    </a:p>
                    <a:p>
                      <a:r>
                        <a:rPr lang="es-ES" sz="1400" dirty="0" err="1" smtClean="0"/>
                        <a:t>document.write</a:t>
                      </a:r>
                      <a:r>
                        <a:rPr lang="es-ES" sz="1400" dirty="0" smtClean="0"/>
                        <a:t>()</a:t>
                      </a:r>
                    </a:p>
                    <a:p>
                      <a:r>
                        <a:rPr lang="es-ES" sz="1400" dirty="0" err="1" smtClean="0"/>
                        <a:t>document.close</a:t>
                      </a:r>
                      <a:r>
                        <a:rPr lang="es-ES" sz="1400" dirty="0" smtClean="0"/>
                        <a:t>()</a:t>
                      </a:r>
                      <a:endParaRPr lang="es-ES" sz="1400" dirty="0"/>
                    </a:p>
                  </a:txBody>
                  <a:tcPr marL="91443" marR="91443" marT="45721" marB="45721"/>
                </a:tc>
              </a:tr>
              <a:tr h="1158271">
                <a:tc>
                  <a:txBody>
                    <a:bodyPr/>
                    <a:lstStyle/>
                    <a:p>
                      <a:r>
                        <a:rPr lang="es-ES" sz="1400" dirty="0" smtClean="0"/>
                        <a:t>&lt;</a:t>
                      </a:r>
                      <a:r>
                        <a:rPr lang="es-ES" sz="1400" dirty="0" err="1" smtClean="0"/>
                        <a:t>img</a:t>
                      </a:r>
                      <a:endParaRPr lang="es-ES" sz="1400" dirty="0" smtClean="0"/>
                    </a:p>
                    <a:p>
                      <a:r>
                        <a:rPr lang="es-ES" sz="1400" dirty="0" smtClean="0"/>
                        <a:t> </a:t>
                      </a:r>
                      <a:r>
                        <a:rPr lang="es-ES" sz="1400" dirty="0" err="1" smtClean="0"/>
                        <a:t>src</a:t>
                      </a:r>
                      <a:r>
                        <a:rPr lang="es-ES" sz="1400" dirty="0" smtClean="0"/>
                        <a:t>='fich.gif'</a:t>
                      </a:r>
                    </a:p>
                    <a:p>
                      <a:r>
                        <a:rPr lang="es-ES" sz="1400" dirty="0" smtClean="0"/>
                        <a:t> </a:t>
                      </a:r>
                      <a:r>
                        <a:rPr lang="es-ES" sz="1400" dirty="0" err="1" smtClean="0"/>
                        <a:t>name</a:t>
                      </a:r>
                      <a:r>
                        <a:rPr lang="es-ES" sz="1400" dirty="0" smtClean="0"/>
                        <a:t>='</a:t>
                      </a:r>
                      <a:r>
                        <a:rPr lang="es-ES" sz="1400" dirty="0" err="1" smtClean="0"/>
                        <a:t>una_img</a:t>
                      </a:r>
                      <a:r>
                        <a:rPr lang="es-ES" sz="1400" dirty="0" smtClean="0"/>
                        <a:t>'</a:t>
                      </a:r>
                    </a:p>
                    <a:p>
                      <a:r>
                        <a:rPr lang="es-ES" sz="1400" dirty="0" smtClean="0"/>
                        <a:t> </a:t>
                      </a:r>
                      <a:r>
                        <a:rPr lang="es-ES" sz="1400" dirty="0" err="1" smtClean="0"/>
                        <a:t>border</a:t>
                      </a:r>
                      <a:r>
                        <a:rPr lang="es-ES" sz="1400" dirty="0" smtClean="0"/>
                        <a:t>='1'</a:t>
                      </a:r>
                    </a:p>
                    <a:p>
                      <a:r>
                        <a:rPr lang="es-ES" sz="1400" dirty="0" smtClean="0"/>
                        <a:t> </a:t>
                      </a:r>
                      <a:r>
                        <a:rPr lang="es-ES" sz="1400" dirty="0" err="1" smtClean="0"/>
                        <a:t>width</a:t>
                      </a:r>
                      <a:r>
                        <a:rPr lang="es-ES" sz="1400" dirty="0" smtClean="0"/>
                        <a:t>='50'&gt;</a:t>
                      </a:r>
                      <a:endParaRPr lang="es-ES" sz="1400" dirty="0"/>
                    </a:p>
                  </a:txBody>
                  <a:tcPr marL="91443" marR="91443" marT="45721" marB="45721"/>
                </a:tc>
                <a:tc>
                  <a:txBody>
                    <a:bodyPr/>
                    <a:lstStyle/>
                    <a:p>
                      <a:r>
                        <a:rPr lang="es-ES" sz="1400" dirty="0" err="1" smtClean="0"/>
                        <a:t>document.una_img</a:t>
                      </a:r>
                      <a:endParaRPr lang="es-ES" sz="1400" dirty="0"/>
                    </a:p>
                  </a:txBody>
                  <a:tcPr marL="91443" marR="91443" marT="45721" marB="45721"/>
                </a:tc>
                <a:tc>
                  <a:txBody>
                    <a:bodyPr/>
                    <a:lstStyle/>
                    <a:p>
                      <a:r>
                        <a:rPr lang="es-ES" sz="1400" dirty="0" err="1" smtClean="0"/>
                        <a:t>document.una_img.src</a:t>
                      </a:r>
                      <a:endParaRPr lang="es-ES" sz="1400" dirty="0" smtClean="0"/>
                    </a:p>
                    <a:p>
                      <a:r>
                        <a:rPr lang="es-ES" sz="1400" dirty="0" err="1" smtClean="0"/>
                        <a:t>document.una_img.border</a:t>
                      </a:r>
                      <a:endParaRPr lang="es-ES" sz="1400" dirty="0" smtClean="0"/>
                    </a:p>
                    <a:p>
                      <a:r>
                        <a:rPr lang="es-ES" sz="1400" dirty="0" err="1" smtClean="0"/>
                        <a:t>document.una_img.width</a:t>
                      </a:r>
                      <a:endParaRPr lang="es-ES" sz="1400" dirty="0"/>
                    </a:p>
                  </a:txBody>
                  <a:tcPr marL="91443" marR="91443" marT="45721" marB="45721"/>
                </a:tc>
                <a:tc>
                  <a:txBody>
                    <a:bodyPr/>
                    <a:lstStyle/>
                    <a:p>
                      <a:endParaRPr lang="es-ES" sz="1400" dirty="0"/>
                    </a:p>
                  </a:txBody>
                  <a:tcPr marL="91443" marR="91443" marT="45721" marB="45721"/>
                </a:tc>
              </a:tr>
              <a:tr h="993736">
                <a:tc>
                  <a:txBody>
                    <a:bodyPr/>
                    <a:lstStyle/>
                    <a:p>
                      <a:r>
                        <a:rPr lang="es-ES" sz="1400" dirty="0" smtClean="0"/>
                        <a:t>&lt;</a:t>
                      </a:r>
                      <a:r>
                        <a:rPr lang="es-ES" sz="1400" dirty="0" err="1" smtClean="0"/>
                        <a:t>form</a:t>
                      </a:r>
                      <a:r>
                        <a:rPr lang="es-ES" sz="1400" dirty="0" smtClean="0"/>
                        <a:t> </a:t>
                      </a:r>
                      <a:r>
                        <a:rPr lang="es-ES" sz="1400" dirty="0" err="1" smtClean="0"/>
                        <a:t>name</a:t>
                      </a:r>
                      <a:r>
                        <a:rPr lang="es-ES" sz="1400" dirty="0" smtClean="0"/>
                        <a:t>='</a:t>
                      </a:r>
                      <a:r>
                        <a:rPr lang="es-ES" sz="1400" dirty="0" err="1" smtClean="0"/>
                        <a:t>mi_f</a:t>
                      </a:r>
                      <a:r>
                        <a:rPr lang="es-ES" sz="1400" dirty="0" smtClean="0"/>
                        <a:t>'</a:t>
                      </a:r>
                    </a:p>
                    <a:p>
                      <a:r>
                        <a:rPr lang="es-ES" sz="1400" dirty="0" smtClean="0"/>
                        <a:t> </a:t>
                      </a:r>
                      <a:r>
                        <a:rPr lang="es-ES" sz="1400" dirty="0" err="1" smtClean="0"/>
                        <a:t>method</a:t>
                      </a:r>
                      <a:r>
                        <a:rPr lang="es-ES" sz="1400" dirty="0" smtClean="0"/>
                        <a:t>='</a:t>
                      </a:r>
                      <a:r>
                        <a:rPr lang="es-ES" sz="1400" dirty="0" err="1" smtClean="0"/>
                        <a:t>get</a:t>
                      </a:r>
                      <a:r>
                        <a:rPr lang="es-ES" sz="1400" dirty="0" smtClean="0"/>
                        <a:t>'</a:t>
                      </a:r>
                    </a:p>
                    <a:p>
                      <a:r>
                        <a:rPr lang="es-ES" sz="1400" dirty="0" smtClean="0"/>
                        <a:t> </a:t>
                      </a:r>
                      <a:r>
                        <a:rPr lang="es-ES" sz="1400" dirty="0" err="1" smtClean="0"/>
                        <a:t>action</a:t>
                      </a:r>
                      <a:r>
                        <a:rPr lang="es-ES" sz="1400" dirty="0" smtClean="0"/>
                        <a:t>='cgi.php'&gt;</a:t>
                      </a:r>
                    </a:p>
                    <a:p>
                      <a:r>
                        <a:rPr lang="es-ES" sz="1400" dirty="0" smtClean="0"/>
                        <a:t>&lt;/</a:t>
                      </a:r>
                      <a:r>
                        <a:rPr lang="es-ES" sz="1400" dirty="0" err="1" smtClean="0"/>
                        <a:t>form</a:t>
                      </a:r>
                      <a:r>
                        <a:rPr lang="es-ES" sz="1400" dirty="0" smtClean="0"/>
                        <a:t>&gt;</a:t>
                      </a:r>
                      <a:endParaRPr lang="es-ES" sz="1400" dirty="0"/>
                    </a:p>
                  </a:txBody>
                  <a:tcPr marL="91443" marR="91443" marT="45721" marB="45721"/>
                </a:tc>
                <a:tc>
                  <a:txBody>
                    <a:bodyPr/>
                    <a:lstStyle/>
                    <a:p>
                      <a:r>
                        <a:rPr lang="es-ES" sz="1400" dirty="0" err="1" smtClean="0"/>
                        <a:t>document.mi_f</a:t>
                      </a:r>
                      <a:endParaRPr lang="es-ES" sz="1400" dirty="0"/>
                    </a:p>
                  </a:txBody>
                  <a:tcPr marL="91443" marR="91443" marT="45721" marB="45721"/>
                </a:tc>
                <a:tc>
                  <a:txBody>
                    <a:bodyPr/>
                    <a:lstStyle/>
                    <a:p>
                      <a:r>
                        <a:rPr lang="es-ES" sz="1400" dirty="0" err="1" smtClean="0"/>
                        <a:t>document.mi_f.method</a:t>
                      </a:r>
                      <a:endParaRPr lang="es-ES" sz="1400" dirty="0" smtClean="0"/>
                    </a:p>
                    <a:p>
                      <a:r>
                        <a:rPr lang="es-ES" sz="1400" dirty="0" err="1" smtClean="0"/>
                        <a:t>document.mi_f.action</a:t>
                      </a:r>
                      <a:endParaRPr lang="es-ES" sz="1400" dirty="0"/>
                    </a:p>
                  </a:txBody>
                  <a:tcPr marL="91443" marR="91443" marT="45721" marB="45721"/>
                </a:tc>
                <a:tc>
                  <a:txBody>
                    <a:bodyPr/>
                    <a:lstStyle/>
                    <a:p>
                      <a:r>
                        <a:rPr lang="es-ES" sz="1400" dirty="0" err="1" smtClean="0"/>
                        <a:t>document.mi_f.submit</a:t>
                      </a:r>
                      <a:r>
                        <a:rPr lang="es-ES" sz="1400" dirty="0" smtClean="0"/>
                        <a:t>()</a:t>
                      </a:r>
                    </a:p>
                    <a:p>
                      <a:r>
                        <a:rPr lang="es-ES" sz="1400" dirty="0" err="1" smtClean="0"/>
                        <a:t>document.mi_f.reset</a:t>
                      </a:r>
                      <a:r>
                        <a:rPr lang="es-ES" sz="1400" dirty="0" smtClean="0"/>
                        <a:t>()</a:t>
                      </a:r>
                      <a:endParaRPr lang="es-ES" sz="1400" dirty="0"/>
                    </a:p>
                  </a:txBody>
                  <a:tcPr marL="91443" marR="91443" marT="45721" marB="45721"/>
                </a:tc>
              </a:tr>
              <a:tr h="1158271">
                <a:tc>
                  <a:txBody>
                    <a:bodyPr/>
                    <a:lstStyle/>
                    <a:p>
                      <a:r>
                        <a:rPr lang="en-US" sz="1400" dirty="0" smtClean="0"/>
                        <a:t>&lt;form name='f2'&gt;</a:t>
                      </a:r>
                    </a:p>
                    <a:p>
                      <a:r>
                        <a:rPr lang="en-US" sz="1400" dirty="0" smtClean="0"/>
                        <a:t> &lt;input</a:t>
                      </a:r>
                    </a:p>
                    <a:p>
                      <a:r>
                        <a:rPr lang="en-US" sz="1400" dirty="0" smtClean="0"/>
                        <a:t>  type='text'</a:t>
                      </a:r>
                    </a:p>
                    <a:p>
                      <a:r>
                        <a:rPr lang="en-US" sz="1400" dirty="0" smtClean="0"/>
                        <a:t>  name='</a:t>
                      </a:r>
                      <a:r>
                        <a:rPr lang="en-US" sz="1400" dirty="0" err="1" smtClean="0"/>
                        <a:t>caja</a:t>
                      </a:r>
                      <a:r>
                        <a:rPr lang="en-US" sz="1400" dirty="0" smtClean="0"/>
                        <a:t>'&gt;</a:t>
                      </a:r>
                    </a:p>
                    <a:p>
                      <a:r>
                        <a:rPr lang="en-US" sz="1400" dirty="0" smtClean="0"/>
                        <a:t>&lt;/form&gt;</a:t>
                      </a:r>
                      <a:endParaRPr lang="es-ES" sz="1400" dirty="0"/>
                    </a:p>
                  </a:txBody>
                  <a:tcPr marL="91443" marR="91443" marT="45721" marB="45721"/>
                </a:tc>
                <a:tc>
                  <a:txBody>
                    <a:bodyPr/>
                    <a:lstStyle/>
                    <a:p>
                      <a:r>
                        <a:rPr lang="es-ES" sz="1400" dirty="0" smtClean="0"/>
                        <a:t>document.f2.caja</a:t>
                      </a:r>
                      <a:endParaRPr lang="es-ES" sz="1400" dirty="0"/>
                    </a:p>
                  </a:txBody>
                  <a:tcPr marL="91443" marR="91443" marT="45721" marB="45721"/>
                </a:tc>
                <a:tc>
                  <a:txBody>
                    <a:bodyPr/>
                    <a:lstStyle/>
                    <a:p>
                      <a:r>
                        <a:rPr lang="es-ES" sz="1400" dirty="0" smtClean="0"/>
                        <a:t>document.f2.caja.value</a:t>
                      </a:r>
                    </a:p>
                    <a:p>
                      <a:r>
                        <a:rPr lang="es-ES" sz="1400" dirty="0" smtClean="0"/>
                        <a:t>document.f2.caja.size</a:t>
                      </a:r>
                      <a:endParaRPr lang="es-ES" sz="1400" dirty="0"/>
                    </a:p>
                  </a:txBody>
                  <a:tcPr marL="91443" marR="91443" marT="45721" marB="45721"/>
                </a:tc>
                <a:tc>
                  <a:txBody>
                    <a:bodyPr/>
                    <a:lstStyle/>
                    <a:p>
                      <a:r>
                        <a:rPr lang="es-ES" sz="1400" dirty="0" smtClean="0"/>
                        <a:t>document.f2.caja.focus()</a:t>
                      </a:r>
                    </a:p>
                    <a:p>
                      <a:r>
                        <a:rPr lang="es-ES" sz="1400" dirty="0" smtClean="0"/>
                        <a:t>document.f2.caja.select()</a:t>
                      </a:r>
                      <a:endParaRPr lang="es-ES" sz="1400" dirty="0"/>
                    </a:p>
                  </a:txBody>
                  <a:tcPr marL="91443" marR="91443" marT="45721" marB="45721"/>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p:cNvSpPr>
            <a:spLocks noGrp="1"/>
          </p:cNvSpPr>
          <p:nvPr>
            <p:ph type="title"/>
          </p:nvPr>
        </p:nvSpPr>
        <p:spPr>
          <a:xfrm>
            <a:off x="468313" y="908050"/>
            <a:ext cx="8229600" cy="792163"/>
          </a:xfrm>
        </p:spPr>
        <p:txBody>
          <a:bodyPr/>
          <a:lstStyle/>
          <a:p>
            <a:r>
              <a:rPr lang="es-ES" altLang="es-ES" sz="3600" smtClean="0"/>
              <a:t>JS V – DOM</a:t>
            </a:r>
          </a:p>
        </p:txBody>
      </p:sp>
      <p:sp>
        <p:nvSpPr>
          <p:cNvPr id="26627" name="2 Marcador de contenido"/>
          <p:cNvSpPr>
            <a:spLocks noGrp="1"/>
          </p:cNvSpPr>
          <p:nvPr>
            <p:ph idx="1"/>
          </p:nvPr>
        </p:nvSpPr>
        <p:spPr>
          <a:xfrm>
            <a:off x="433388" y="1484784"/>
            <a:ext cx="8229600" cy="5184304"/>
          </a:xfrm>
        </p:spPr>
        <p:txBody>
          <a:bodyPr/>
          <a:lstStyle/>
          <a:p>
            <a:pPr marL="565150" indent="-457200">
              <a:buFont typeface="Georgia" pitchFamily="16" charset="0"/>
              <a:buNone/>
            </a:pPr>
            <a:r>
              <a:rPr lang="es-ES" altLang="es-ES" sz="2400" dirty="0" smtClean="0"/>
              <a:t>Los objetos </a:t>
            </a:r>
            <a:r>
              <a:rPr lang="es-ES" altLang="es-ES" sz="2400" dirty="0" err="1" smtClean="0"/>
              <a:t>window</a:t>
            </a:r>
            <a:r>
              <a:rPr lang="es-ES" altLang="es-ES" sz="2400" dirty="0" smtClean="0"/>
              <a:t>, </a:t>
            </a:r>
            <a:r>
              <a:rPr lang="es-ES" altLang="es-ES" sz="2400" dirty="0" err="1" smtClean="0"/>
              <a:t>location</a:t>
            </a:r>
            <a:r>
              <a:rPr lang="es-ES" altLang="es-ES" sz="2400" dirty="0" smtClean="0"/>
              <a:t>, </a:t>
            </a:r>
            <a:r>
              <a:rPr lang="es-ES" altLang="es-ES" sz="2400" dirty="0" err="1" smtClean="0"/>
              <a:t>history</a:t>
            </a:r>
            <a:r>
              <a:rPr lang="es-ES" altLang="es-ES" sz="2400" dirty="0" smtClean="0"/>
              <a:t>, </a:t>
            </a:r>
            <a:r>
              <a:rPr lang="es-ES" altLang="es-ES" sz="2400" dirty="0" err="1" smtClean="0"/>
              <a:t>document</a:t>
            </a:r>
            <a:r>
              <a:rPr lang="es-ES" altLang="es-ES" sz="2400" dirty="0" smtClean="0"/>
              <a:t>, </a:t>
            </a:r>
            <a:r>
              <a:rPr lang="es-ES" altLang="es-ES" sz="2400" dirty="0" err="1" smtClean="0"/>
              <a:t>navigator</a:t>
            </a:r>
            <a:r>
              <a:rPr lang="es-ES" altLang="es-ES" sz="2400" dirty="0" smtClean="0"/>
              <a:t> y </a:t>
            </a:r>
            <a:r>
              <a:rPr lang="es-ES" altLang="es-ES" sz="2400" dirty="0" err="1" smtClean="0"/>
              <a:t>screen</a:t>
            </a:r>
            <a:r>
              <a:rPr lang="es-ES" altLang="es-ES" sz="2400" dirty="0" smtClean="0"/>
              <a:t>, además de tener sus propiedades tienen sus propios métodos. A continuación vamos a centrarnos en los métodos más utilizados.</a:t>
            </a:r>
            <a:r>
              <a:rPr lang="es-ES" altLang="es-ES" sz="2000" b="1" dirty="0" smtClean="0">
                <a:solidFill>
                  <a:srgbClr val="FF0000"/>
                </a:solidFill>
              </a:rPr>
              <a:t> [Para una descripción completa de todos los métodos ver </a:t>
            </a:r>
            <a:r>
              <a:rPr lang="es-ES" altLang="es-ES" sz="2000" b="1" dirty="0" err="1" smtClean="0">
                <a:solidFill>
                  <a:srgbClr val="FF0000"/>
                </a:solidFill>
              </a:rPr>
              <a:t>bibliografia</a:t>
            </a:r>
            <a:r>
              <a:rPr lang="es-ES" altLang="es-ES" sz="2000" b="1" dirty="0" smtClean="0">
                <a:solidFill>
                  <a:srgbClr val="FF0000"/>
                </a:solidFill>
              </a:rPr>
              <a:t>]:</a:t>
            </a:r>
          </a:p>
          <a:p>
            <a:pPr marL="857250" lvl="1" indent="-457200"/>
            <a:r>
              <a:rPr lang="es-ES" altLang="es-ES" sz="2200" dirty="0" err="1"/>
              <a:t>createElement</a:t>
            </a:r>
            <a:r>
              <a:rPr lang="es-ES" altLang="es-ES" sz="2200" dirty="0"/>
              <a:t>():</a:t>
            </a:r>
          </a:p>
          <a:p>
            <a:pPr marL="1122363" lvl="2" indent="-457200"/>
            <a:r>
              <a:rPr lang="es-ES" altLang="es-ES" sz="2000" dirty="0"/>
              <a:t>Crea un nodo del tipo elemento especificado</a:t>
            </a:r>
            <a:r>
              <a:rPr lang="es-ES" altLang="es-ES" sz="2000" dirty="0" smtClean="0"/>
              <a:t>.</a:t>
            </a:r>
          </a:p>
          <a:p>
            <a:pPr marL="1122363" lvl="2" indent="-457200"/>
            <a:endParaRPr lang="es-ES" altLang="es-ES" sz="1000" dirty="0"/>
          </a:p>
          <a:p>
            <a:pPr marL="857250" lvl="1" indent="-457200"/>
            <a:r>
              <a:rPr lang="es-ES" altLang="es-ES" sz="2200" dirty="0" err="1" smtClean="0"/>
              <a:t>createComment</a:t>
            </a:r>
            <a:r>
              <a:rPr lang="es-ES" altLang="es-ES" sz="2200" dirty="0" smtClean="0"/>
              <a:t>():</a:t>
            </a:r>
          </a:p>
          <a:p>
            <a:pPr marL="1122363" lvl="2" indent="-457200"/>
            <a:r>
              <a:rPr lang="es-ES" altLang="es-ES" sz="2000" dirty="0" smtClean="0"/>
              <a:t>Crea un nodo del tipo comentario con el texto especificado.</a:t>
            </a:r>
          </a:p>
          <a:p>
            <a:pPr marL="1122363" lvl="2" indent="-457200">
              <a:buFont typeface="Wingdings 2" pitchFamily="16" charset="2"/>
              <a:buNone/>
            </a:pPr>
            <a:endParaRPr lang="es-ES" altLang="es-ES" dirty="0" smtClean="0"/>
          </a:p>
          <a:p>
            <a:pPr marL="1122363" lvl="2" indent="-457200">
              <a:buFont typeface="Wingdings 2" pitchFamily="16" charset="2"/>
              <a:buNone/>
            </a:pPr>
            <a:endParaRPr lang="es-ES" altLang="es-ES" sz="20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Curso 2015-2016</a:t>
            </a:r>
            <a:endParaRPr lang="es-ES" dirty="0"/>
          </a:p>
        </p:txBody>
      </p:sp>
      <p:sp>
        <p:nvSpPr>
          <p:cNvPr id="26629" name="4 Marcador de número de diapositiva"/>
          <p:cNvSpPr>
            <a:spLocks noGrp="1"/>
          </p:cNvSpPr>
          <p:nvPr>
            <p:ph type="sldNum" sz="quarter" idx="12"/>
          </p:nvPr>
        </p:nvSpPr>
        <p:spPr bwMode="auto">
          <a:noFill/>
          <a:ln>
            <a:miter lim="800000"/>
            <a:headEnd/>
            <a:tailEnd/>
          </a:ln>
        </p:spPr>
        <p:txBody>
          <a:bodyPr/>
          <a:lstStyle/>
          <a:p>
            <a:fld id="{663E8C0F-7E42-441C-9F11-B4B210A01F43}" type="slidenum">
              <a:rPr lang="es-ES" altLang="es-ES"/>
              <a:pPr/>
              <a:t>23</a:t>
            </a:fld>
            <a:endParaRPr lang="es-ES" altLang="es-ES"/>
          </a:p>
        </p:txBody>
      </p:sp>
      <p:sp>
        <p:nvSpPr>
          <p:cNvPr id="26631" name="2 Marcador de contenido"/>
          <p:cNvSpPr txBox="1">
            <a:spLocks/>
          </p:cNvSpPr>
          <p:nvPr/>
        </p:nvSpPr>
        <p:spPr bwMode="auto">
          <a:xfrm>
            <a:off x="1143000" y="6021214"/>
            <a:ext cx="7729538" cy="792162"/>
          </a:xfrm>
          <a:prstGeom prst="rect">
            <a:avLst/>
          </a:prstGeom>
          <a:solidFill>
            <a:schemeClr val="tx1"/>
          </a:solidFill>
          <a:ln w="9525">
            <a:noFill/>
            <a:miter lim="800000"/>
            <a:headEnd/>
            <a:tailEnd/>
          </a:ln>
        </p:spPr>
        <p:txBody>
          <a:bodyPr/>
          <a:lstStyle/>
          <a:p>
            <a:pPr marL="342900" indent="-342900" eaLnBrk="1" hangingPunct="1">
              <a:spcBef>
                <a:spcPct val="20000"/>
              </a:spcBef>
            </a:pPr>
            <a:r>
              <a:rPr lang="en-US" altLang="es-ES">
                <a:solidFill>
                  <a:srgbClr val="00FF00"/>
                </a:solidFill>
                <a:latin typeface="Courier New" pitchFamily="49" charset="0"/>
                <a:cs typeface="Courier New" pitchFamily="49" charset="0"/>
              </a:rPr>
              <a:t>var c=document.createComment("Mis comentarios");</a:t>
            </a:r>
          </a:p>
          <a:p>
            <a:pPr marL="342900" indent="-342900" eaLnBrk="1" hangingPunct="1">
              <a:spcBef>
                <a:spcPct val="20000"/>
              </a:spcBef>
            </a:pPr>
            <a:r>
              <a:rPr lang="en-US" altLang="es-ES">
                <a:solidFill>
                  <a:srgbClr val="00FF00"/>
                </a:solidFill>
                <a:latin typeface="Courier New" pitchFamily="49" charset="0"/>
                <a:cs typeface="Courier New" pitchFamily="49" charset="0"/>
              </a:rPr>
              <a:t>document.body.appendChild(c);</a:t>
            </a:r>
          </a:p>
        </p:txBody>
      </p:sp>
      <p:sp>
        <p:nvSpPr>
          <p:cNvPr id="8" name="2 Marcador de contenido"/>
          <p:cNvSpPr txBox="1">
            <a:spLocks/>
          </p:cNvSpPr>
          <p:nvPr/>
        </p:nvSpPr>
        <p:spPr bwMode="auto">
          <a:xfrm>
            <a:off x="1657350" y="4581128"/>
            <a:ext cx="5783263" cy="288280"/>
          </a:xfrm>
          <a:prstGeom prst="rect">
            <a:avLst/>
          </a:prstGeom>
          <a:solidFill>
            <a:schemeClr val="tx1"/>
          </a:solidFill>
          <a:ln w="9525">
            <a:noFill/>
            <a:miter lim="800000"/>
            <a:headEnd/>
            <a:tailEnd/>
          </a:ln>
        </p:spPr>
        <p:txBody>
          <a:bodyPr/>
          <a:lstStyle/>
          <a:p>
            <a:pPr marL="342900" indent="-342900" eaLnBrk="1" hangingPunct="1">
              <a:spcBef>
                <a:spcPct val="20000"/>
              </a:spcBef>
            </a:pPr>
            <a:r>
              <a:rPr lang="es-ES" altLang="es-ES">
                <a:solidFill>
                  <a:srgbClr val="00FF00"/>
                </a:solidFill>
                <a:latin typeface="Courier New" pitchFamily="49" charset="0"/>
                <a:cs typeface="Courier New" pitchFamily="49" charset="0"/>
              </a:rPr>
              <a:t>var btn=document.createElement("BUTTON");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p:cNvSpPr>
            <a:spLocks noGrp="1"/>
          </p:cNvSpPr>
          <p:nvPr>
            <p:ph type="title"/>
          </p:nvPr>
        </p:nvSpPr>
        <p:spPr>
          <a:xfrm>
            <a:off x="468313" y="908050"/>
            <a:ext cx="8229600" cy="792163"/>
          </a:xfrm>
        </p:spPr>
        <p:txBody>
          <a:bodyPr/>
          <a:lstStyle/>
          <a:p>
            <a:r>
              <a:rPr lang="es-ES" altLang="es-ES" sz="3600" smtClean="0"/>
              <a:t>JS V – DOM</a:t>
            </a:r>
          </a:p>
        </p:txBody>
      </p:sp>
      <p:sp>
        <p:nvSpPr>
          <p:cNvPr id="27651" name="2 Marcador de contenido"/>
          <p:cNvSpPr>
            <a:spLocks noGrp="1"/>
          </p:cNvSpPr>
          <p:nvPr>
            <p:ph idx="1"/>
          </p:nvPr>
        </p:nvSpPr>
        <p:spPr>
          <a:xfrm>
            <a:off x="433388" y="1557338"/>
            <a:ext cx="8229600" cy="5111750"/>
          </a:xfrm>
        </p:spPr>
        <p:txBody>
          <a:bodyPr/>
          <a:lstStyle/>
          <a:p>
            <a:pPr marL="857250" lvl="1" indent="-457200"/>
            <a:r>
              <a:rPr lang="es-ES" altLang="es-ES" sz="2200" dirty="0" err="1"/>
              <a:t>createAttribute</a:t>
            </a:r>
            <a:r>
              <a:rPr lang="es-ES" altLang="es-ES" sz="2200" dirty="0"/>
              <a:t>():</a:t>
            </a:r>
          </a:p>
          <a:p>
            <a:pPr marL="1122363" lvl="2" indent="-457200"/>
            <a:r>
              <a:rPr lang="es-ES" altLang="es-ES" sz="2000" dirty="0"/>
              <a:t>Crea un atributo en el elemento seleccionado</a:t>
            </a:r>
            <a:r>
              <a:rPr lang="es-ES" altLang="es-ES" sz="2000" dirty="0" smtClean="0"/>
              <a:t>.</a:t>
            </a:r>
            <a:endParaRPr lang="es-ES" altLang="es-ES" dirty="0" smtClean="0"/>
          </a:p>
          <a:p>
            <a:pPr marL="857250" lvl="1" indent="-457200"/>
            <a:r>
              <a:rPr lang="es-ES" altLang="es-ES" sz="2200" dirty="0" err="1" smtClean="0"/>
              <a:t>setAttribute</a:t>
            </a:r>
            <a:r>
              <a:rPr lang="es-ES" altLang="es-ES" sz="2200" dirty="0"/>
              <a:t>():</a:t>
            </a:r>
          </a:p>
          <a:p>
            <a:pPr marL="1122363" lvl="2" indent="-457200"/>
            <a:r>
              <a:rPr lang="es-ES" altLang="es-ES" sz="2000" dirty="0" smtClean="0"/>
              <a:t>Asigna el atributo creado al elemento que queramos.</a:t>
            </a:r>
            <a:endParaRPr lang="es-ES" altLang="es-ES" sz="2000" dirty="0"/>
          </a:p>
          <a:p>
            <a:pPr marL="1122363" lvl="2" indent="-457200">
              <a:buFont typeface="Wingdings 2" pitchFamily="16" charset="2"/>
              <a:buNone/>
            </a:pPr>
            <a:endParaRPr lang="es-ES" altLang="es-ES" dirty="0" smtClean="0"/>
          </a:p>
        </p:txBody>
      </p:sp>
      <p:sp>
        <p:nvSpPr>
          <p:cNvPr id="4" name="3 Marcador de pie de página"/>
          <p:cNvSpPr>
            <a:spLocks noGrp="1"/>
          </p:cNvSpPr>
          <p:nvPr>
            <p:ph type="ftr" sz="quarter" idx="11"/>
          </p:nvPr>
        </p:nvSpPr>
        <p:spPr>
          <a:xfrm>
            <a:off x="1942415" y="6448251"/>
            <a:ext cx="5716488" cy="365125"/>
          </a:xfrm>
        </p:spPr>
        <p:txBody>
          <a:bodyPr/>
          <a:lstStyle/>
          <a:p>
            <a:pPr>
              <a:defRPr/>
            </a:pPr>
            <a:r>
              <a:rPr lang="es-ES" dirty="0" smtClean="0"/>
              <a:t>Desarrollo Web en Entorno Cliente Curso 2015-2016</a:t>
            </a:r>
            <a:endParaRPr lang="es-ES" dirty="0"/>
          </a:p>
        </p:txBody>
      </p:sp>
      <p:sp>
        <p:nvSpPr>
          <p:cNvPr id="27653" name="4 Marcador de número de diapositiva"/>
          <p:cNvSpPr>
            <a:spLocks noGrp="1"/>
          </p:cNvSpPr>
          <p:nvPr>
            <p:ph type="sldNum" sz="quarter" idx="12"/>
          </p:nvPr>
        </p:nvSpPr>
        <p:spPr bwMode="auto">
          <a:noFill/>
          <a:ln>
            <a:miter lim="800000"/>
            <a:headEnd/>
            <a:tailEnd/>
          </a:ln>
        </p:spPr>
        <p:txBody>
          <a:bodyPr/>
          <a:lstStyle/>
          <a:p>
            <a:fld id="{9FC91B57-001B-416C-B827-7EFDDE439F6A}" type="slidenum">
              <a:rPr lang="es-ES" altLang="es-ES"/>
              <a:pPr/>
              <a:t>24</a:t>
            </a:fld>
            <a:endParaRPr lang="es-ES" altLang="es-ES"/>
          </a:p>
        </p:txBody>
      </p:sp>
      <p:sp>
        <p:nvSpPr>
          <p:cNvPr id="27654" name="2 Marcador de contenido"/>
          <p:cNvSpPr txBox="1">
            <a:spLocks/>
          </p:cNvSpPr>
          <p:nvPr/>
        </p:nvSpPr>
        <p:spPr bwMode="auto">
          <a:xfrm>
            <a:off x="845975" y="3573016"/>
            <a:ext cx="7776864" cy="2016224"/>
          </a:xfrm>
          <a:prstGeom prst="rect">
            <a:avLst/>
          </a:prstGeom>
          <a:solidFill>
            <a:schemeClr val="tx1"/>
          </a:solidFill>
          <a:ln w="9525">
            <a:noFill/>
            <a:miter lim="800000"/>
            <a:headEnd/>
            <a:tailEnd/>
          </a:ln>
        </p:spPr>
        <p:txBody>
          <a:bodyPr/>
          <a:lstStyle/>
          <a:p>
            <a:pPr marL="342900" indent="-342900">
              <a:spcBef>
                <a:spcPct val="20000"/>
              </a:spcBef>
            </a:pPr>
            <a:r>
              <a:rPr lang="es-ES" altLang="es-ES" dirty="0" err="1">
                <a:solidFill>
                  <a:srgbClr val="00FF00"/>
                </a:solidFill>
                <a:latin typeface="Courier New" pitchFamily="49" charset="0"/>
                <a:cs typeface="Courier New" pitchFamily="49" charset="0"/>
              </a:rPr>
              <a:t>var</a:t>
            </a:r>
            <a:r>
              <a:rPr lang="es-ES" altLang="es-ES" dirty="0">
                <a:solidFill>
                  <a:srgbClr val="00FF00"/>
                </a:solidFill>
                <a:latin typeface="Courier New" pitchFamily="49" charset="0"/>
                <a:cs typeface="Courier New" pitchFamily="49" charset="0"/>
              </a:rPr>
              <a:t> </a:t>
            </a:r>
            <a:r>
              <a:rPr lang="es-ES" altLang="es-ES" dirty="0" err="1">
                <a:solidFill>
                  <a:srgbClr val="00FF00"/>
                </a:solidFill>
                <a:latin typeface="Courier New" pitchFamily="49" charset="0"/>
                <a:cs typeface="Courier New" pitchFamily="49" charset="0"/>
              </a:rPr>
              <a:t>att</a:t>
            </a:r>
            <a:r>
              <a:rPr lang="es-ES" altLang="es-ES" dirty="0">
                <a:solidFill>
                  <a:srgbClr val="00FF00"/>
                </a:solidFill>
                <a:latin typeface="Courier New" pitchFamily="49" charset="0"/>
                <a:cs typeface="Courier New" pitchFamily="49" charset="0"/>
              </a:rPr>
              <a:t>=</a:t>
            </a:r>
            <a:r>
              <a:rPr lang="es-ES" altLang="es-ES" dirty="0" err="1">
                <a:solidFill>
                  <a:srgbClr val="00FF00"/>
                </a:solidFill>
                <a:latin typeface="Courier New" pitchFamily="49" charset="0"/>
                <a:cs typeface="Courier New" pitchFamily="49" charset="0"/>
              </a:rPr>
              <a:t>document.createAttribute</a:t>
            </a:r>
            <a:r>
              <a:rPr lang="es-ES" altLang="es-ES" dirty="0">
                <a:solidFill>
                  <a:srgbClr val="00FF00"/>
                </a:solidFill>
                <a:latin typeface="Courier New" pitchFamily="49" charset="0"/>
                <a:cs typeface="Courier New" pitchFamily="49" charset="0"/>
              </a:rPr>
              <a:t>("</a:t>
            </a:r>
            <a:r>
              <a:rPr lang="es-ES" altLang="es-ES" dirty="0" err="1">
                <a:solidFill>
                  <a:srgbClr val="00FF00"/>
                </a:solidFill>
                <a:latin typeface="Courier New" pitchFamily="49" charset="0"/>
                <a:cs typeface="Courier New" pitchFamily="49" charset="0"/>
              </a:rPr>
              <a:t>class</a:t>
            </a:r>
            <a:r>
              <a:rPr lang="es-ES" altLang="es-ES" dirty="0">
                <a:solidFill>
                  <a:srgbClr val="00FF00"/>
                </a:solidFill>
                <a:latin typeface="Courier New" pitchFamily="49" charset="0"/>
                <a:cs typeface="Courier New" pitchFamily="49" charset="0"/>
              </a:rPr>
              <a:t>");</a:t>
            </a:r>
          </a:p>
          <a:p>
            <a:pPr marL="342900" indent="-342900">
              <a:spcBef>
                <a:spcPct val="20000"/>
              </a:spcBef>
            </a:pPr>
            <a:r>
              <a:rPr lang="es-ES" altLang="es-ES" dirty="0" err="1">
                <a:solidFill>
                  <a:srgbClr val="00FF00"/>
                </a:solidFill>
                <a:latin typeface="Courier New" pitchFamily="49" charset="0"/>
                <a:cs typeface="Courier New" pitchFamily="49" charset="0"/>
              </a:rPr>
              <a:t>att.value</a:t>
            </a:r>
            <a:r>
              <a:rPr lang="es-ES" altLang="es-ES" dirty="0">
                <a:solidFill>
                  <a:srgbClr val="00FF00"/>
                </a:solidFill>
                <a:latin typeface="Courier New" pitchFamily="49" charset="0"/>
                <a:cs typeface="Courier New" pitchFamily="49" charset="0"/>
              </a:rPr>
              <a:t>="</a:t>
            </a:r>
            <a:r>
              <a:rPr lang="es-ES" altLang="es-ES" dirty="0" err="1">
                <a:solidFill>
                  <a:srgbClr val="00FF00"/>
                </a:solidFill>
                <a:latin typeface="Courier New" pitchFamily="49" charset="0"/>
                <a:cs typeface="Courier New" pitchFamily="49" charset="0"/>
              </a:rPr>
              <a:t>democlass</a:t>
            </a:r>
            <a:r>
              <a:rPr lang="es-ES" altLang="es-ES" dirty="0" smtClean="0">
                <a:solidFill>
                  <a:srgbClr val="00FF00"/>
                </a:solidFill>
                <a:latin typeface="Courier New" pitchFamily="49" charset="0"/>
                <a:cs typeface="Courier New" pitchFamily="49" charset="0"/>
              </a:rPr>
              <a:t>";</a:t>
            </a:r>
          </a:p>
          <a:p>
            <a:pPr marL="342900" indent="-342900">
              <a:spcBef>
                <a:spcPct val="20000"/>
              </a:spcBef>
            </a:pPr>
            <a:endParaRPr lang="es-ES" altLang="es-ES" dirty="0">
              <a:solidFill>
                <a:srgbClr val="00FF00"/>
              </a:solidFill>
              <a:latin typeface="Courier New" pitchFamily="49" charset="0"/>
              <a:cs typeface="Courier New" pitchFamily="49" charset="0"/>
            </a:endParaRPr>
          </a:p>
          <a:p>
            <a:pPr marL="342900" indent="-342900">
              <a:spcBef>
                <a:spcPct val="20000"/>
              </a:spcBef>
            </a:pPr>
            <a:r>
              <a:rPr lang="es-ES" altLang="es-ES" dirty="0" err="1" smtClean="0">
                <a:solidFill>
                  <a:srgbClr val="00FF00"/>
                </a:solidFill>
                <a:latin typeface="Courier New" pitchFamily="49" charset="0"/>
                <a:cs typeface="Courier New" pitchFamily="49" charset="0"/>
              </a:rPr>
              <a:t>var</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miDiv</a:t>
            </a:r>
            <a:r>
              <a:rPr lang="es-ES" altLang="es-ES" dirty="0" smtClean="0">
                <a:solidFill>
                  <a:srgbClr val="00FF00"/>
                </a:solidFill>
                <a:latin typeface="Courier New" pitchFamily="49" charset="0"/>
                <a:cs typeface="Courier New" pitchFamily="49" charset="0"/>
              </a:rPr>
              <a:t> = </a:t>
            </a:r>
            <a:r>
              <a:rPr lang="es-ES" altLang="es-ES" dirty="0" err="1" smtClean="0">
                <a:solidFill>
                  <a:srgbClr val="00FF00"/>
                </a:solidFill>
                <a:latin typeface="Courier New" pitchFamily="49" charset="0"/>
                <a:cs typeface="Courier New" pitchFamily="49" charset="0"/>
              </a:rPr>
              <a:t>document.getElementById</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miCaja</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err="1" smtClean="0">
                <a:solidFill>
                  <a:srgbClr val="00FF00"/>
                </a:solidFill>
                <a:latin typeface="Courier New" pitchFamily="49" charset="0"/>
                <a:cs typeface="Courier New" pitchFamily="49" charset="0"/>
              </a:rPr>
              <a:t>miDiv.setAttribute</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att</a:t>
            </a:r>
            <a:r>
              <a:rPr lang="es-ES" altLang="es-ES" dirty="0" smtClean="0">
                <a:solidFill>
                  <a:srgbClr val="00FF00"/>
                </a:solidFill>
                <a:latin typeface="Courier New" pitchFamily="49" charset="0"/>
                <a:cs typeface="Courier New" pitchFamily="49" charset="0"/>
              </a:rPr>
              <a:t>);</a:t>
            </a:r>
            <a:endParaRPr lang="es-ES" altLang="es-ES" dirty="0">
              <a:solidFill>
                <a:srgbClr val="00FF00"/>
              </a:solidFill>
              <a:latin typeface="Courier New" pitchFamily="49" charset="0"/>
              <a:cs typeface="Courier New" pitchFamily="49" charset="0"/>
            </a:endParaRPr>
          </a:p>
        </p:txBody>
      </p:sp>
    </p:spTree>
    <p:extLst>
      <p:ext uri="{BB962C8B-B14F-4D97-AF65-F5344CB8AC3E}">
        <p14:creationId xmlns:p14="http://schemas.microsoft.com/office/powerpoint/2010/main" val="24655231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p:cNvSpPr>
            <a:spLocks noGrp="1"/>
          </p:cNvSpPr>
          <p:nvPr>
            <p:ph type="title"/>
          </p:nvPr>
        </p:nvSpPr>
        <p:spPr>
          <a:xfrm>
            <a:off x="468313" y="908050"/>
            <a:ext cx="8229600" cy="792163"/>
          </a:xfrm>
        </p:spPr>
        <p:txBody>
          <a:bodyPr/>
          <a:lstStyle/>
          <a:p>
            <a:r>
              <a:rPr lang="es-ES" altLang="es-ES" sz="3600" smtClean="0"/>
              <a:t>JS V – DOM</a:t>
            </a:r>
          </a:p>
        </p:txBody>
      </p:sp>
      <p:sp>
        <p:nvSpPr>
          <p:cNvPr id="27651" name="2 Marcador de contenido"/>
          <p:cNvSpPr>
            <a:spLocks noGrp="1"/>
          </p:cNvSpPr>
          <p:nvPr>
            <p:ph idx="1"/>
          </p:nvPr>
        </p:nvSpPr>
        <p:spPr>
          <a:xfrm>
            <a:off x="433388" y="1557338"/>
            <a:ext cx="8229600" cy="4679974"/>
          </a:xfrm>
        </p:spPr>
        <p:txBody>
          <a:bodyPr>
            <a:normAutofit fontScale="92500" lnSpcReduction="20000"/>
          </a:bodyPr>
          <a:lstStyle/>
          <a:p>
            <a:pPr marL="857250" lvl="1" indent="-457200"/>
            <a:r>
              <a:rPr lang="es-ES" altLang="es-ES" sz="2200" dirty="0" err="1" smtClean="0"/>
              <a:t>createTextNode</a:t>
            </a:r>
            <a:r>
              <a:rPr lang="es-ES" altLang="es-ES" sz="2200" dirty="0" smtClean="0"/>
              <a:t>():</a:t>
            </a:r>
          </a:p>
          <a:p>
            <a:pPr marL="1122363" lvl="2" indent="-457200"/>
            <a:r>
              <a:rPr lang="es-ES" altLang="es-ES" sz="2000" dirty="0" smtClean="0"/>
              <a:t>Crea un nodo del tipo texto.</a:t>
            </a:r>
          </a:p>
          <a:p>
            <a:pPr marL="1122363" lvl="2" indent="-457200">
              <a:buFont typeface="Wingdings 2" pitchFamily="16" charset="2"/>
              <a:buNone/>
            </a:pPr>
            <a:endParaRPr lang="es-ES" altLang="es-ES" dirty="0" smtClean="0"/>
          </a:p>
          <a:p>
            <a:pPr marL="857250" lvl="1" indent="-457200"/>
            <a:r>
              <a:rPr lang="es-ES" altLang="es-ES" sz="2200" dirty="0" err="1" smtClean="0"/>
              <a:t>getElementById</a:t>
            </a:r>
            <a:r>
              <a:rPr lang="es-ES" altLang="es-ES" sz="2200" dirty="0" smtClean="0"/>
              <a:t>():</a:t>
            </a:r>
          </a:p>
          <a:p>
            <a:pPr marL="1122363" lvl="2" indent="-457200"/>
            <a:r>
              <a:rPr lang="es-ES" altLang="es-ES" sz="2000" dirty="0" smtClean="0"/>
              <a:t>Devuelve el elemento cuyo id es el especificado.</a:t>
            </a:r>
          </a:p>
          <a:p>
            <a:pPr marL="1122363" lvl="2" indent="-457200">
              <a:buFont typeface="Wingdings 2" pitchFamily="16" charset="2"/>
              <a:buNone/>
            </a:pPr>
            <a:endParaRPr lang="es-ES" altLang="es-ES" dirty="0" smtClean="0"/>
          </a:p>
          <a:p>
            <a:pPr marL="857250" lvl="1" indent="-457200"/>
            <a:r>
              <a:rPr lang="es-ES" altLang="es-ES" sz="2200" dirty="0" err="1" smtClean="0"/>
              <a:t>getElementsByTagName</a:t>
            </a:r>
            <a:r>
              <a:rPr lang="es-ES" altLang="es-ES" sz="2200" dirty="0" smtClean="0"/>
              <a:t>():</a:t>
            </a:r>
          </a:p>
          <a:p>
            <a:pPr marL="1122363" lvl="2" indent="-457200"/>
            <a:r>
              <a:rPr lang="es-ES" altLang="es-ES" sz="2000" dirty="0" smtClean="0"/>
              <a:t>Devuelve el conjunto de los elementos cuyo etiqueta </a:t>
            </a:r>
            <a:r>
              <a:rPr lang="es-ES" altLang="es-ES" sz="2000" dirty="0" err="1" smtClean="0"/>
              <a:t>html</a:t>
            </a:r>
            <a:r>
              <a:rPr lang="es-ES" altLang="es-ES" sz="2000" dirty="0" smtClean="0"/>
              <a:t> coincide con la especificada</a:t>
            </a:r>
            <a:r>
              <a:rPr lang="es-ES" altLang="es-ES" sz="2000" dirty="0" smtClean="0"/>
              <a:t>.</a:t>
            </a:r>
          </a:p>
          <a:p>
            <a:pPr marL="1122363" lvl="2" indent="-457200"/>
            <a:endParaRPr lang="es-ES" altLang="es-ES" sz="2000" dirty="0" smtClean="0"/>
          </a:p>
          <a:p>
            <a:pPr marL="857250" lvl="1" indent="-457200"/>
            <a:r>
              <a:rPr lang="es-ES" altLang="es-ES" sz="2200" dirty="0" err="1" smtClean="0"/>
              <a:t>querySelector</a:t>
            </a:r>
            <a:r>
              <a:rPr lang="es-ES" altLang="es-ES" sz="2200" dirty="0" smtClean="0"/>
              <a:t>():</a:t>
            </a:r>
            <a:endParaRPr lang="es-ES" altLang="es-ES" sz="2200" dirty="0"/>
          </a:p>
          <a:p>
            <a:pPr marL="1122363" lvl="2" indent="-457200"/>
            <a:r>
              <a:rPr lang="es-ES" altLang="es-ES" sz="2000" dirty="0" smtClean="0"/>
              <a:t>Permite seleccionar todos aquellos elementos que concuerden con el selector especificado. Los selectores que podemos utilizar son los mismos que en CSS.</a:t>
            </a:r>
            <a:endParaRPr lang="es-ES" altLang="es-ES" sz="2200" dirty="0" smtClean="0"/>
          </a:p>
        </p:txBody>
      </p:sp>
      <p:sp>
        <p:nvSpPr>
          <p:cNvPr id="4" name="3 Marcador de pie de página"/>
          <p:cNvSpPr>
            <a:spLocks noGrp="1"/>
          </p:cNvSpPr>
          <p:nvPr>
            <p:ph type="ftr" sz="quarter" idx="11"/>
          </p:nvPr>
        </p:nvSpPr>
        <p:spPr>
          <a:xfrm>
            <a:off x="1942415" y="6448251"/>
            <a:ext cx="5716488" cy="365125"/>
          </a:xfrm>
        </p:spPr>
        <p:txBody>
          <a:bodyPr/>
          <a:lstStyle/>
          <a:p>
            <a:pPr>
              <a:defRPr/>
            </a:pPr>
            <a:r>
              <a:rPr lang="es-ES" dirty="0" smtClean="0"/>
              <a:t>Desarrollo Web en Entorno Cliente Curso 2015-2016</a:t>
            </a:r>
            <a:endParaRPr lang="es-ES" dirty="0"/>
          </a:p>
        </p:txBody>
      </p:sp>
      <p:sp>
        <p:nvSpPr>
          <p:cNvPr id="27653" name="4 Marcador de número de diapositiva"/>
          <p:cNvSpPr>
            <a:spLocks noGrp="1"/>
          </p:cNvSpPr>
          <p:nvPr>
            <p:ph type="sldNum" sz="quarter" idx="12"/>
          </p:nvPr>
        </p:nvSpPr>
        <p:spPr bwMode="auto">
          <a:noFill/>
          <a:ln>
            <a:miter lim="800000"/>
            <a:headEnd/>
            <a:tailEnd/>
          </a:ln>
        </p:spPr>
        <p:txBody>
          <a:bodyPr/>
          <a:lstStyle/>
          <a:p>
            <a:fld id="{9FC91B57-001B-416C-B827-7EFDDE439F6A}" type="slidenum">
              <a:rPr lang="es-ES" altLang="es-ES"/>
              <a:pPr/>
              <a:t>25</a:t>
            </a:fld>
            <a:endParaRPr lang="es-ES" altLang="es-ES"/>
          </a:p>
        </p:txBody>
      </p:sp>
      <p:sp>
        <p:nvSpPr>
          <p:cNvPr id="27655" name="2 Marcador de contenido"/>
          <p:cNvSpPr txBox="1">
            <a:spLocks/>
          </p:cNvSpPr>
          <p:nvPr/>
        </p:nvSpPr>
        <p:spPr bwMode="auto">
          <a:xfrm>
            <a:off x="1163638" y="2187286"/>
            <a:ext cx="7008762" cy="385688"/>
          </a:xfrm>
          <a:prstGeom prst="rect">
            <a:avLst/>
          </a:prstGeom>
          <a:solidFill>
            <a:schemeClr val="tx1"/>
          </a:solidFill>
          <a:ln w="9525">
            <a:noFill/>
            <a:miter lim="800000"/>
            <a:headEnd/>
            <a:tailEnd/>
          </a:ln>
        </p:spPr>
        <p:txBody>
          <a:bodyPr/>
          <a:lstStyle/>
          <a:p>
            <a:pPr marL="342900" indent="-342900" eaLnBrk="1" hangingPunct="1">
              <a:spcBef>
                <a:spcPct val="20000"/>
              </a:spcBef>
            </a:pPr>
            <a:r>
              <a:rPr lang="en-US" altLang="es-ES" sz="1600" dirty="0" err="1">
                <a:solidFill>
                  <a:srgbClr val="00FF00"/>
                </a:solidFill>
                <a:latin typeface="Courier New" pitchFamily="49" charset="0"/>
                <a:cs typeface="Courier New" pitchFamily="49" charset="0"/>
              </a:rPr>
              <a:t>var</a:t>
            </a:r>
            <a:r>
              <a:rPr lang="en-US" altLang="es-ES" sz="1600" dirty="0">
                <a:solidFill>
                  <a:srgbClr val="00FF00"/>
                </a:solidFill>
                <a:latin typeface="Courier New" pitchFamily="49" charset="0"/>
                <a:cs typeface="Courier New" pitchFamily="49" charset="0"/>
              </a:rPr>
              <a:t> </a:t>
            </a:r>
            <a:r>
              <a:rPr lang="en-US" altLang="es-ES" sz="1600" dirty="0" err="1" smtClean="0">
                <a:solidFill>
                  <a:srgbClr val="00FF00"/>
                </a:solidFill>
                <a:latin typeface="Courier New" pitchFamily="49" charset="0"/>
                <a:cs typeface="Courier New" pitchFamily="49" charset="0"/>
              </a:rPr>
              <a:t>miTxt</a:t>
            </a:r>
            <a:r>
              <a:rPr lang="en-US" altLang="es-ES" sz="1600" dirty="0" smtClean="0">
                <a:solidFill>
                  <a:srgbClr val="00FF00"/>
                </a:solidFill>
                <a:latin typeface="Courier New" pitchFamily="49" charset="0"/>
                <a:cs typeface="Courier New" pitchFamily="49" charset="0"/>
              </a:rPr>
              <a:t>=</a:t>
            </a:r>
            <a:r>
              <a:rPr lang="en-US" altLang="es-ES" sz="1600" dirty="0" err="1" smtClean="0">
                <a:solidFill>
                  <a:srgbClr val="00FF00"/>
                </a:solidFill>
                <a:latin typeface="Courier New" pitchFamily="49" charset="0"/>
                <a:cs typeface="Courier New" pitchFamily="49" charset="0"/>
              </a:rPr>
              <a:t>document.createTextNode</a:t>
            </a:r>
            <a:r>
              <a:rPr lang="en-US" altLang="es-ES" sz="1600" dirty="0">
                <a:solidFill>
                  <a:srgbClr val="00FF00"/>
                </a:solidFill>
                <a:latin typeface="Courier New" pitchFamily="49" charset="0"/>
                <a:cs typeface="Courier New" pitchFamily="49" charset="0"/>
              </a:rPr>
              <a:t>("Hello World");</a:t>
            </a:r>
          </a:p>
        </p:txBody>
      </p:sp>
      <p:sp>
        <p:nvSpPr>
          <p:cNvPr id="27656" name="2 Marcador de contenido"/>
          <p:cNvSpPr txBox="1">
            <a:spLocks/>
          </p:cNvSpPr>
          <p:nvPr/>
        </p:nvSpPr>
        <p:spPr bwMode="auto">
          <a:xfrm>
            <a:off x="2243930" y="4516806"/>
            <a:ext cx="4968875" cy="352354"/>
          </a:xfrm>
          <a:prstGeom prst="rect">
            <a:avLst/>
          </a:prstGeom>
          <a:solidFill>
            <a:schemeClr val="tx1"/>
          </a:solidFill>
          <a:ln w="9525">
            <a:noFill/>
            <a:miter lim="800000"/>
            <a:headEnd/>
            <a:tailEnd/>
          </a:ln>
        </p:spPr>
        <p:txBody>
          <a:bodyPr/>
          <a:lstStyle/>
          <a:p>
            <a:pPr marL="342900" indent="-342900">
              <a:spcBef>
                <a:spcPct val="20000"/>
              </a:spcBef>
            </a:pPr>
            <a:r>
              <a:rPr lang="en-US" altLang="es-ES" sz="1600" dirty="0" err="1">
                <a:solidFill>
                  <a:srgbClr val="00FF00"/>
                </a:solidFill>
                <a:latin typeface="Courier New" pitchFamily="49" charset="0"/>
                <a:cs typeface="Courier New" pitchFamily="49" charset="0"/>
              </a:rPr>
              <a:t>document.getElementsByTagName</a:t>
            </a:r>
            <a:r>
              <a:rPr lang="en-US" altLang="es-ES" sz="1600" dirty="0" smtClean="0">
                <a:solidFill>
                  <a:srgbClr val="00FF00"/>
                </a:solidFill>
                <a:latin typeface="Courier New" pitchFamily="49" charset="0"/>
                <a:cs typeface="Courier New" pitchFamily="49" charset="0"/>
              </a:rPr>
              <a:t>("p");</a:t>
            </a:r>
            <a:endParaRPr lang="en-US" altLang="es-ES" sz="1600" dirty="0">
              <a:solidFill>
                <a:srgbClr val="00FF00"/>
              </a:solidFill>
              <a:latin typeface="Courier New" pitchFamily="49" charset="0"/>
              <a:cs typeface="Courier New" pitchFamily="49" charset="0"/>
            </a:endParaRPr>
          </a:p>
        </p:txBody>
      </p:sp>
      <p:sp>
        <p:nvSpPr>
          <p:cNvPr id="27657" name="2 Marcador de contenido"/>
          <p:cNvSpPr txBox="1">
            <a:spLocks/>
          </p:cNvSpPr>
          <p:nvPr/>
        </p:nvSpPr>
        <p:spPr bwMode="auto">
          <a:xfrm>
            <a:off x="2243930" y="3254829"/>
            <a:ext cx="4608513" cy="326571"/>
          </a:xfrm>
          <a:prstGeom prst="rect">
            <a:avLst/>
          </a:prstGeom>
          <a:solidFill>
            <a:schemeClr val="tx1"/>
          </a:solidFill>
          <a:ln w="9525">
            <a:noFill/>
            <a:miter lim="800000"/>
            <a:headEnd/>
            <a:tailEnd/>
          </a:ln>
        </p:spPr>
        <p:txBody>
          <a:bodyPr/>
          <a:lstStyle/>
          <a:p>
            <a:pPr marL="342900" indent="-342900" eaLnBrk="1" hangingPunct="1">
              <a:spcBef>
                <a:spcPct val="20000"/>
              </a:spcBef>
            </a:pPr>
            <a:r>
              <a:rPr lang="en-US" altLang="es-ES" sz="1600" dirty="0" err="1">
                <a:solidFill>
                  <a:srgbClr val="00FF00"/>
                </a:solidFill>
                <a:latin typeface="Courier New" pitchFamily="49" charset="0"/>
                <a:cs typeface="Courier New" pitchFamily="49" charset="0"/>
              </a:rPr>
              <a:t>document.getElementById</a:t>
            </a:r>
            <a:r>
              <a:rPr lang="en-US" altLang="es-ES" sz="1600" dirty="0">
                <a:solidFill>
                  <a:srgbClr val="00FF00"/>
                </a:solidFill>
                <a:latin typeface="Courier New" pitchFamily="49" charset="0"/>
                <a:cs typeface="Courier New" pitchFamily="49" charset="0"/>
              </a:rPr>
              <a:t>("demo");</a:t>
            </a:r>
          </a:p>
        </p:txBody>
      </p:sp>
      <p:sp>
        <p:nvSpPr>
          <p:cNvPr id="9" name="2 Marcador de contenido"/>
          <p:cNvSpPr txBox="1">
            <a:spLocks/>
          </p:cNvSpPr>
          <p:nvPr/>
        </p:nvSpPr>
        <p:spPr bwMode="auto">
          <a:xfrm>
            <a:off x="1835696" y="6021288"/>
            <a:ext cx="5948858" cy="352354"/>
          </a:xfrm>
          <a:prstGeom prst="rect">
            <a:avLst/>
          </a:prstGeom>
          <a:solidFill>
            <a:schemeClr val="tx1"/>
          </a:solidFill>
          <a:ln w="9525">
            <a:noFill/>
            <a:miter lim="800000"/>
            <a:headEnd/>
            <a:tailEnd/>
          </a:ln>
        </p:spPr>
        <p:txBody>
          <a:bodyPr/>
          <a:lstStyle/>
          <a:p>
            <a:pPr marL="342900" indent="-342900">
              <a:spcBef>
                <a:spcPct val="20000"/>
              </a:spcBef>
            </a:pPr>
            <a:r>
              <a:rPr lang="en-US" altLang="es-ES" sz="1600" dirty="0" err="1" smtClean="0">
                <a:solidFill>
                  <a:srgbClr val="00FF00"/>
                </a:solidFill>
                <a:latin typeface="Courier New" pitchFamily="49" charset="0"/>
                <a:cs typeface="Courier New" pitchFamily="49" charset="0"/>
              </a:rPr>
              <a:t>document.querySelector</a:t>
            </a:r>
            <a:r>
              <a:rPr lang="en-US" altLang="es-ES" sz="1600" dirty="0" smtClean="0">
                <a:solidFill>
                  <a:srgbClr val="00FF00"/>
                </a:solidFill>
                <a:latin typeface="Courier New" pitchFamily="49" charset="0"/>
                <a:cs typeface="Courier New" pitchFamily="49" charset="0"/>
              </a:rPr>
              <a:t>(</a:t>
            </a:r>
            <a:r>
              <a:rPr lang="en-US" altLang="es-ES" sz="1600" dirty="0">
                <a:solidFill>
                  <a:srgbClr val="00FF00"/>
                </a:solidFill>
                <a:latin typeface="Courier New" pitchFamily="49" charset="0"/>
                <a:cs typeface="Courier New" pitchFamily="49" charset="0"/>
              </a:rPr>
              <a:t>"</a:t>
            </a:r>
            <a:r>
              <a:rPr lang="en-US" altLang="es-ES" sz="1600" dirty="0" smtClean="0">
                <a:solidFill>
                  <a:srgbClr val="00FF00"/>
                </a:solidFill>
                <a:latin typeface="Courier New" pitchFamily="49" charset="0"/>
                <a:cs typeface="Courier New" pitchFamily="49" charset="0"/>
              </a:rPr>
              <a:t>[class='</a:t>
            </a:r>
            <a:r>
              <a:rPr lang="en-US" altLang="es-ES" sz="1600" dirty="0" err="1" smtClean="0">
                <a:solidFill>
                  <a:srgbClr val="00FF00"/>
                </a:solidFill>
                <a:latin typeface="Courier New" pitchFamily="49" charset="0"/>
                <a:cs typeface="Courier New" pitchFamily="49" charset="0"/>
              </a:rPr>
              <a:t>democlass</a:t>
            </a:r>
            <a:r>
              <a:rPr lang="en-US" altLang="es-ES" sz="1600" dirty="0" smtClean="0">
                <a:solidFill>
                  <a:srgbClr val="00FF00"/>
                </a:solidFill>
                <a:latin typeface="Courier New" pitchFamily="49" charset="0"/>
                <a:cs typeface="Courier New" pitchFamily="49" charset="0"/>
              </a:rPr>
              <a:t>']");</a:t>
            </a:r>
            <a:endParaRPr lang="en-US" altLang="es-ES" sz="1600" dirty="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p:cNvSpPr>
            <a:spLocks noGrp="1"/>
          </p:cNvSpPr>
          <p:nvPr>
            <p:ph type="title"/>
          </p:nvPr>
        </p:nvSpPr>
        <p:spPr>
          <a:xfrm>
            <a:off x="468313" y="908050"/>
            <a:ext cx="8229600" cy="792163"/>
          </a:xfrm>
        </p:spPr>
        <p:txBody>
          <a:bodyPr/>
          <a:lstStyle/>
          <a:p>
            <a:r>
              <a:rPr lang="es-ES" altLang="es-ES" sz="3600" smtClean="0"/>
              <a:t>JS V – DOM</a:t>
            </a:r>
          </a:p>
        </p:txBody>
      </p:sp>
      <p:sp>
        <p:nvSpPr>
          <p:cNvPr id="27651" name="2 Marcador de contenido"/>
          <p:cNvSpPr>
            <a:spLocks noGrp="1"/>
          </p:cNvSpPr>
          <p:nvPr>
            <p:ph idx="1"/>
          </p:nvPr>
        </p:nvSpPr>
        <p:spPr>
          <a:xfrm>
            <a:off x="433388" y="1557338"/>
            <a:ext cx="8229600" cy="2879774"/>
          </a:xfrm>
        </p:spPr>
        <p:txBody>
          <a:bodyPr>
            <a:normAutofit fontScale="85000" lnSpcReduction="20000"/>
          </a:bodyPr>
          <a:lstStyle/>
          <a:p>
            <a:pPr marL="857250" lvl="1" indent="-457200"/>
            <a:r>
              <a:rPr lang="es-ES" altLang="es-ES" sz="2200" dirty="0" err="1" smtClean="0"/>
              <a:t>getElementsByClassName</a:t>
            </a:r>
            <a:r>
              <a:rPr lang="es-ES" altLang="es-ES" sz="2200" dirty="0" smtClean="0"/>
              <a:t>():</a:t>
            </a:r>
          </a:p>
          <a:p>
            <a:pPr marL="1122363" lvl="2" indent="-457200"/>
            <a:r>
              <a:rPr lang="es-ES" altLang="es-ES" sz="2000" dirty="0" smtClean="0"/>
              <a:t>Devuelve un conjunto de elementos que </a:t>
            </a:r>
            <a:r>
              <a:rPr lang="es-ES" altLang="es-ES" sz="2000" dirty="0" err="1" smtClean="0"/>
              <a:t>contene</a:t>
            </a:r>
            <a:r>
              <a:rPr lang="es-ES" altLang="es-ES" sz="2000" dirty="0" smtClean="0"/>
              <a:t> la clase especificada.</a:t>
            </a:r>
          </a:p>
          <a:p>
            <a:pPr marL="1122363" lvl="2" indent="-457200">
              <a:buFont typeface="Wingdings 2" pitchFamily="16" charset="2"/>
              <a:buNone/>
            </a:pPr>
            <a:endParaRPr lang="es-ES" altLang="es-ES" dirty="0" smtClean="0"/>
          </a:p>
          <a:p>
            <a:pPr marL="857250" lvl="1" indent="-457200"/>
            <a:r>
              <a:rPr lang="es-ES" altLang="es-ES" sz="2200" dirty="0" err="1" smtClean="0"/>
              <a:t>appendChild</a:t>
            </a:r>
            <a:r>
              <a:rPr lang="es-ES" altLang="es-ES" sz="2200" dirty="0" smtClean="0"/>
              <a:t>():</a:t>
            </a:r>
          </a:p>
          <a:p>
            <a:pPr marL="1122363" lvl="2" indent="-457200"/>
            <a:r>
              <a:rPr lang="es-ES" altLang="es-ES" sz="2000" dirty="0" smtClean="0"/>
              <a:t>Añade el elemento que se le pasa como parámetro al elemento que llama a la función.</a:t>
            </a:r>
          </a:p>
          <a:p>
            <a:pPr marL="1122363" lvl="2" indent="-457200">
              <a:buNone/>
            </a:pPr>
            <a:endParaRPr lang="es-ES" altLang="es-ES" sz="2000" dirty="0" smtClean="0"/>
          </a:p>
          <a:p>
            <a:pPr marL="1122363" lvl="2" indent="-457200">
              <a:buNone/>
            </a:pPr>
            <a:r>
              <a:rPr lang="es-ES" altLang="es-ES" sz="2200" dirty="0" smtClean="0"/>
              <a:t>Además también tenemos atributos interesantes:</a:t>
            </a:r>
          </a:p>
          <a:p>
            <a:pPr marL="857250" lvl="1" indent="-457200">
              <a:buNone/>
            </a:pPr>
            <a:endParaRPr lang="es-ES" altLang="es-ES" sz="2200" dirty="0" smtClean="0"/>
          </a:p>
          <a:p>
            <a:pPr marL="1122363" lvl="2" indent="-457200"/>
            <a:endParaRPr lang="es-ES" altLang="es-ES" sz="2000" dirty="0" smtClean="0"/>
          </a:p>
          <a:p>
            <a:pPr marL="1122363" lvl="2" indent="-457200"/>
            <a:endParaRPr lang="es-ES" altLang="es-ES" sz="2000" dirty="0" smtClean="0"/>
          </a:p>
        </p:txBody>
      </p:sp>
      <p:sp>
        <p:nvSpPr>
          <p:cNvPr id="4" name="3 Marcador de pie de página"/>
          <p:cNvSpPr>
            <a:spLocks noGrp="1"/>
          </p:cNvSpPr>
          <p:nvPr>
            <p:ph type="ftr" sz="quarter" idx="11"/>
          </p:nvPr>
        </p:nvSpPr>
        <p:spPr>
          <a:xfrm>
            <a:off x="1942415" y="6304235"/>
            <a:ext cx="5716488" cy="365125"/>
          </a:xfrm>
        </p:spPr>
        <p:txBody>
          <a:bodyPr/>
          <a:lstStyle/>
          <a:p>
            <a:pPr>
              <a:defRPr/>
            </a:pPr>
            <a:r>
              <a:rPr lang="es-ES" dirty="0" smtClean="0"/>
              <a:t>Desarrollo Web en Entorno Cliente Curso 2015-2016</a:t>
            </a:r>
            <a:endParaRPr lang="es-ES" dirty="0"/>
          </a:p>
        </p:txBody>
      </p:sp>
      <p:sp>
        <p:nvSpPr>
          <p:cNvPr id="27653" name="4 Marcador de número de diapositiva"/>
          <p:cNvSpPr>
            <a:spLocks noGrp="1"/>
          </p:cNvSpPr>
          <p:nvPr>
            <p:ph type="sldNum" sz="quarter" idx="12"/>
          </p:nvPr>
        </p:nvSpPr>
        <p:spPr bwMode="auto">
          <a:noFill/>
          <a:ln>
            <a:miter lim="800000"/>
            <a:headEnd/>
            <a:tailEnd/>
          </a:ln>
        </p:spPr>
        <p:txBody>
          <a:bodyPr/>
          <a:lstStyle/>
          <a:p>
            <a:fld id="{9FC91B57-001B-416C-B827-7EFDDE439F6A}" type="slidenum">
              <a:rPr lang="es-ES" altLang="es-ES"/>
              <a:pPr/>
              <a:t>26</a:t>
            </a:fld>
            <a:endParaRPr lang="es-ES" altLang="es-ES"/>
          </a:p>
        </p:txBody>
      </p:sp>
      <p:sp>
        <p:nvSpPr>
          <p:cNvPr id="27654" name="2 Marcador de contenido"/>
          <p:cNvSpPr txBox="1">
            <a:spLocks/>
          </p:cNvSpPr>
          <p:nvPr/>
        </p:nvSpPr>
        <p:spPr bwMode="auto">
          <a:xfrm>
            <a:off x="1331640" y="3555600"/>
            <a:ext cx="7272808" cy="360040"/>
          </a:xfrm>
          <a:prstGeom prst="rect">
            <a:avLst/>
          </a:prstGeom>
          <a:solidFill>
            <a:schemeClr val="tx1"/>
          </a:solidFill>
          <a:ln w="9525">
            <a:noFill/>
            <a:miter lim="800000"/>
            <a:headEnd/>
            <a:tailEnd/>
          </a:ln>
        </p:spPr>
        <p:txBody>
          <a:bodyPr/>
          <a:lstStyle/>
          <a:p>
            <a:pPr marL="342900" indent="-342900">
              <a:spcBef>
                <a:spcPct val="20000"/>
              </a:spcBef>
            </a:pPr>
            <a:r>
              <a:rPr lang="es-ES" altLang="es-ES" sz="1600" dirty="0" err="1" smtClean="0">
                <a:solidFill>
                  <a:srgbClr val="00FF00"/>
                </a:solidFill>
                <a:latin typeface="Courier New" pitchFamily="49" charset="0"/>
                <a:cs typeface="Courier New" pitchFamily="49" charset="0"/>
              </a:rPr>
              <a:t>document.getElementById</a:t>
            </a:r>
            <a:r>
              <a:rPr lang="es-ES" altLang="es-ES" sz="1600" dirty="0" smtClean="0">
                <a:solidFill>
                  <a:srgbClr val="00FF00"/>
                </a:solidFill>
                <a:latin typeface="Courier New" pitchFamily="49" charset="0"/>
                <a:cs typeface="Courier New" pitchFamily="49" charset="0"/>
              </a:rPr>
              <a:t>("h1").</a:t>
            </a:r>
            <a:r>
              <a:rPr lang="es-ES" altLang="es-ES" sz="1600" dirty="0" err="1" smtClean="0">
                <a:solidFill>
                  <a:srgbClr val="00FF00"/>
                </a:solidFill>
                <a:latin typeface="Courier New" pitchFamily="49" charset="0"/>
                <a:cs typeface="Courier New" pitchFamily="49" charset="0"/>
              </a:rPr>
              <a:t>appendChild</a:t>
            </a:r>
            <a:r>
              <a:rPr lang="es-ES" altLang="es-ES" sz="1600" dirty="0" smtClean="0">
                <a:solidFill>
                  <a:srgbClr val="00FF00"/>
                </a:solidFill>
                <a:latin typeface="Courier New" pitchFamily="49" charset="0"/>
                <a:cs typeface="Courier New" pitchFamily="49" charset="0"/>
              </a:rPr>
              <a:t>("</a:t>
            </a:r>
            <a:r>
              <a:rPr lang="es-ES" altLang="es-ES" sz="1600" dirty="0" err="1" smtClean="0">
                <a:solidFill>
                  <a:srgbClr val="00FF00"/>
                </a:solidFill>
                <a:latin typeface="Courier New" pitchFamily="49" charset="0"/>
                <a:cs typeface="Courier New" pitchFamily="49" charset="0"/>
              </a:rPr>
              <a:t>miTxt</a:t>
            </a:r>
            <a:r>
              <a:rPr lang="es-ES" altLang="es-ES" sz="1600" dirty="0" smtClean="0">
                <a:solidFill>
                  <a:srgbClr val="00FF00"/>
                </a:solidFill>
                <a:latin typeface="Courier New" pitchFamily="49" charset="0"/>
                <a:cs typeface="Courier New" pitchFamily="49" charset="0"/>
              </a:rPr>
              <a:t>");</a:t>
            </a:r>
            <a:endParaRPr lang="es-ES" altLang="es-ES" sz="1600" dirty="0">
              <a:solidFill>
                <a:srgbClr val="00FF00"/>
              </a:solidFill>
              <a:latin typeface="Courier New" pitchFamily="49" charset="0"/>
              <a:cs typeface="Courier New" pitchFamily="49" charset="0"/>
            </a:endParaRPr>
          </a:p>
        </p:txBody>
      </p:sp>
      <p:sp>
        <p:nvSpPr>
          <p:cNvPr id="27655" name="2 Marcador de contenido"/>
          <p:cNvSpPr txBox="1">
            <a:spLocks/>
          </p:cNvSpPr>
          <p:nvPr/>
        </p:nvSpPr>
        <p:spPr bwMode="auto">
          <a:xfrm>
            <a:off x="1163638" y="2366296"/>
            <a:ext cx="7656834" cy="360040"/>
          </a:xfrm>
          <a:prstGeom prst="rect">
            <a:avLst/>
          </a:prstGeom>
          <a:solidFill>
            <a:schemeClr val="tx1"/>
          </a:solidFill>
          <a:ln w="9525">
            <a:noFill/>
            <a:miter lim="800000"/>
            <a:headEnd/>
            <a:tailEnd/>
          </a:ln>
        </p:spPr>
        <p:txBody>
          <a:bodyPr/>
          <a:lstStyle/>
          <a:p>
            <a:pPr marL="342900" indent="-342900">
              <a:spcBef>
                <a:spcPct val="20000"/>
              </a:spcBef>
            </a:pPr>
            <a:r>
              <a:rPr lang="en-US" altLang="es-ES" sz="1600" dirty="0" err="1">
                <a:solidFill>
                  <a:srgbClr val="00FF00"/>
                </a:solidFill>
                <a:latin typeface="Courier New" pitchFamily="49" charset="0"/>
                <a:cs typeface="Courier New" pitchFamily="49" charset="0"/>
              </a:rPr>
              <a:t>var</a:t>
            </a:r>
            <a:r>
              <a:rPr lang="en-US" altLang="es-ES" sz="1600" dirty="0">
                <a:solidFill>
                  <a:srgbClr val="00FF00"/>
                </a:solidFill>
                <a:latin typeface="Courier New" pitchFamily="49" charset="0"/>
                <a:cs typeface="Courier New" pitchFamily="49" charset="0"/>
              </a:rPr>
              <a:t> </a:t>
            </a:r>
            <a:r>
              <a:rPr lang="en-US" altLang="es-ES" sz="1600" dirty="0" smtClean="0">
                <a:solidFill>
                  <a:srgbClr val="00FF00"/>
                </a:solidFill>
                <a:latin typeface="Courier New" pitchFamily="49" charset="0"/>
                <a:cs typeface="Courier New" pitchFamily="49" charset="0"/>
              </a:rPr>
              <a:t>enlaces=</a:t>
            </a:r>
            <a:r>
              <a:rPr lang="en-US" altLang="es-ES" sz="1600" dirty="0" err="1" smtClean="0">
                <a:solidFill>
                  <a:srgbClr val="00FF00"/>
                </a:solidFill>
                <a:latin typeface="Courier New" pitchFamily="49" charset="0"/>
                <a:cs typeface="Courier New" pitchFamily="49" charset="0"/>
              </a:rPr>
              <a:t>document.getElementsByClassName</a:t>
            </a:r>
            <a:r>
              <a:rPr lang="en-US" altLang="es-ES" sz="1600" dirty="0" smtClean="0">
                <a:solidFill>
                  <a:srgbClr val="00FF00"/>
                </a:solidFill>
                <a:latin typeface="Courier New" pitchFamily="49" charset="0"/>
                <a:cs typeface="Courier New" pitchFamily="49" charset="0"/>
              </a:rPr>
              <a:t>("enlace");</a:t>
            </a:r>
            <a:endParaRPr lang="en-US" altLang="es-ES" sz="1600" dirty="0">
              <a:solidFill>
                <a:srgbClr val="00FF00"/>
              </a:solidFill>
              <a:latin typeface="Courier New" pitchFamily="49" charset="0"/>
              <a:cs typeface="Courier New" pitchFamily="49" charset="0"/>
            </a:endParaRPr>
          </a:p>
        </p:txBody>
      </p:sp>
      <p:sp>
        <p:nvSpPr>
          <p:cNvPr id="10" name="2 Marcador de contenido"/>
          <p:cNvSpPr txBox="1">
            <a:spLocks/>
          </p:cNvSpPr>
          <p:nvPr/>
        </p:nvSpPr>
        <p:spPr>
          <a:xfrm>
            <a:off x="251520" y="4365104"/>
            <a:ext cx="9577064" cy="1872208"/>
          </a:xfrm>
          <a:prstGeom prst="rect">
            <a:avLst/>
          </a:prstGeom>
        </p:spPr>
        <p:txBody>
          <a:bodyPr vert="horz" lIns="91440" tIns="45720" rIns="91440" bIns="45720" numCol="3" rtlCol="0">
            <a:normAutofit fontScale="85000" lnSpcReduction="20000"/>
          </a:bodyPr>
          <a:lstStyle/>
          <a:p>
            <a:pPr marL="1122363" marR="0" lvl="2" indent="-4572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s-ES" altLang="es-ES" sz="20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activeElement</a:t>
            </a:r>
            <a:endParaRPr kumimoji="0" lang="es-ES" altLang="es-E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1122363" marR="0" lvl="2" indent="-4572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s-ES" altLang="es-ES" sz="20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body</a:t>
            </a:r>
            <a:endParaRPr kumimoji="0" lang="es-ES" altLang="es-E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1122363" marR="0" lvl="2" indent="-4572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s-ES" altLang="es-ES" sz="20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children</a:t>
            </a:r>
            <a:endParaRPr kumimoji="0" lang="es-ES" altLang="es-E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1122363" marR="0" lvl="2" indent="-4572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s-ES" altLang="es-ES" sz="20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childrenElementCount</a:t>
            </a:r>
            <a:endParaRPr kumimoji="0" lang="es-ES" altLang="es-E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1122363" marR="0" lvl="2" indent="-4572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s-ES" altLang="es-ES" sz="20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firstElementChild</a:t>
            </a:r>
            <a:endParaRPr kumimoji="0" lang="es-ES" altLang="es-E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1122363" marR="0" lvl="2" indent="-4572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s-ES" altLang="es-ES" sz="20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lastElementChild</a:t>
            </a:r>
            <a:endParaRPr kumimoji="0" lang="es-ES" altLang="es-E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1122363" marR="0" lvl="2" indent="-4572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s-ES" altLang="es-ES" sz="20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forms</a:t>
            </a:r>
            <a:endParaRPr kumimoji="0" lang="es-ES" altLang="es-E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1122363" marR="0" lvl="2" indent="-4572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s-ES" altLang="es-E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head</a:t>
            </a:r>
          </a:p>
          <a:p>
            <a:pPr marL="1122363" marR="0" lvl="2" indent="-4572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s-ES" altLang="es-ES" sz="20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images</a:t>
            </a:r>
            <a:endParaRPr kumimoji="0" lang="es-ES" altLang="es-E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1122363" marR="0" lvl="2" indent="-4572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s-ES" altLang="es-E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links</a:t>
            </a:r>
          </a:p>
          <a:p>
            <a:pPr marL="1122363" marR="0" lvl="2" indent="-4572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s-ES" altLang="es-ES" sz="20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styleSheets</a:t>
            </a:r>
            <a:endParaRPr kumimoji="0" lang="es-ES" altLang="es-E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1122363" marR="0" lvl="2" indent="-4572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s-ES" altLang="es-E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scripts</a:t>
            </a:r>
          </a:p>
          <a:p>
            <a:pPr marL="857250" marR="0" lvl="1" indent="-45720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endParaRPr kumimoji="0" lang="es-ES" altLang="es-ES" sz="2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1122363" marR="0" lvl="2" indent="-4572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s-ES" altLang="es-E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1122363" marR="0" lvl="2" indent="-4572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s-ES" altLang="es-E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a:xfrm>
            <a:off x="468313" y="908050"/>
            <a:ext cx="8229600" cy="792163"/>
          </a:xfrm>
        </p:spPr>
        <p:txBody>
          <a:bodyPr/>
          <a:lstStyle/>
          <a:p>
            <a:pPr eaLnBrk="1" hangingPunct="1"/>
            <a:r>
              <a:rPr lang="es-ES" altLang="es-ES" smtClean="0"/>
              <a:t>JS V – Referencias</a:t>
            </a:r>
          </a:p>
        </p:txBody>
      </p:sp>
      <p:sp>
        <p:nvSpPr>
          <p:cNvPr id="5" name="4 Marcador de contenido"/>
          <p:cNvSpPr>
            <a:spLocks noGrp="1"/>
          </p:cNvSpPr>
          <p:nvPr>
            <p:ph idx="1"/>
          </p:nvPr>
        </p:nvSpPr>
        <p:spPr>
          <a:xfrm>
            <a:off x="468313" y="1628775"/>
            <a:ext cx="8229600" cy="4968875"/>
          </a:xfrm>
        </p:spPr>
        <p:txBody>
          <a:bodyPr>
            <a:normAutofit fontScale="62500" lnSpcReduction="20000"/>
          </a:bodyPr>
          <a:lstStyle/>
          <a:p>
            <a:pPr marL="365760" indent="-256032" eaLnBrk="1" fontAlgn="auto" hangingPunct="1">
              <a:spcAft>
                <a:spcPts val="0"/>
              </a:spcAft>
              <a:buClr>
                <a:schemeClr val="accent3"/>
              </a:buClr>
              <a:buFont typeface="Georgia" panose="02040502050405020303" pitchFamily="18" charset="0"/>
              <a:buChar char="•"/>
              <a:defRPr/>
            </a:pPr>
            <a:r>
              <a:rPr lang="es-ES" dirty="0">
                <a:hlinkClick r:id="rId2"/>
              </a:rPr>
              <a:t>http://</a:t>
            </a:r>
            <a:r>
              <a:rPr lang="es-ES" dirty="0" smtClean="0">
                <a:hlinkClick r:id="rId2"/>
              </a:rPr>
              <a:t>www.w3.org/TR/2000/REC-DOM-Level-2-Core-20001113/core.html</a:t>
            </a:r>
          </a:p>
          <a:p>
            <a:pPr marL="365760" indent="-256032" eaLnBrk="1" fontAlgn="auto" hangingPunct="1">
              <a:spcAft>
                <a:spcPts val="0"/>
              </a:spcAft>
              <a:buClr>
                <a:schemeClr val="accent3"/>
              </a:buClr>
              <a:buFont typeface="Georgia" panose="02040502050405020303" pitchFamily="18" charset="0"/>
              <a:buChar char="•"/>
              <a:defRPr/>
            </a:pPr>
            <a:r>
              <a:rPr lang="es-ES" dirty="0">
                <a:hlinkClick r:id="rId2"/>
              </a:rPr>
              <a:t>https://html.spec.whatwg.org/multipage/dom.html#dom</a:t>
            </a:r>
          </a:p>
          <a:p>
            <a:pPr marL="365760" indent="-256032" eaLnBrk="1" fontAlgn="auto" hangingPunct="1">
              <a:spcAft>
                <a:spcPts val="0"/>
              </a:spcAft>
              <a:buClr>
                <a:schemeClr val="accent3"/>
              </a:buClr>
              <a:buFont typeface="Georgia" panose="02040502050405020303" pitchFamily="18" charset="0"/>
              <a:buChar char="•"/>
              <a:defRPr/>
            </a:pPr>
            <a:r>
              <a:rPr lang="es-ES" dirty="0" smtClean="0">
                <a:hlinkClick r:id="rId2"/>
              </a:rPr>
              <a:t>http</a:t>
            </a:r>
            <a:r>
              <a:rPr lang="es-ES" dirty="0">
                <a:hlinkClick r:id="rId2"/>
              </a:rPr>
              <a:t>://</a:t>
            </a:r>
            <a:r>
              <a:rPr lang="es-ES" dirty="0" smtClean="0">
                <a:hlinkClick r:id="rId2"/>
              </a:rPr>
              <a:t>www.ecma-international.org/publications/files/ECMA-ST/Ecma-262.pdf</a:t>
            </a:r>
            <a:endParaRPr lang="es-ES" dirty="0" smtClean="0"/>
          </a:p>
          <a:p>
            <a:pPr marL="365760" indent="-256032">
              <a:buClr>
                <a:schemeClr val="accent3"/>
              </a:buClr>
              <a:buFont typeface="Georgia" panose="02040502050405020303" pitchFamily="18" charset="0"/>
              <a:buChar char="•"/>
              <a:defRPr/>
            </a:pPr>
            <a:r>
              <a:rPr lang="es-ES" dirty="0" smtClean="0">
                <a:hlinkClick r:id="rId3"/>
              </a:rPr>
              <a:t>http://www.w3.org/TR/touch-events/</a:t>
            </a:r>
            <a:endParaRPr lang="es-ES" dirty="0" smtClean="0"/>
          </a:p>
          <a:p>
            <a:pPr marL="365760" indent="-256032">
              <a:buClr>
                <a:schemeClr val="accent3"/>
              </a:buClr>
              <a:buFont typeface="Georgia" panose="02040502050405020303" pitchFamily="18" charset="0"/>
              <a:buChar char="•"/>
              <a:defRPr/>
            </a:pPr>
            <a:r>
              <a:rPr lang="es-ES" dirty="0" smtClean="0">
                <a:hlinkClick r:id="rId4"/>
              </a:rPr>
              <a:t>http</a:t>
            </a:r>
            <a:r>
              <a:rPr lang="es-ES" dirty="0">
                <a:hlinkClick r:id="rId4"/>
              </a:rPr>
              <a:t>://www.html5rocks.com/en/mobile/touch</a:t>
            </a:r>
            <a:r>
              <a:rPr lang="es-ES" dirty="0" smtClean="0">
                <a:hlinkClick r:id="rId4"/>
              </a:rPr>
              <a:t>/</a:t>
            </a:r>
            <a:endParaRPr lang="es-ES" dirty="0" smtClean="0"/>
          </a:p>
          <a:p>
            <a:pPr marL="365760" indent="-256032" eaLnBrk="1" fontAlgn="auto" hangingPunct="1">
              <a:spcAft>
                <a:spcPts val="0"/>
              </a:spcAft>
              <a:buClr>
                <a:schemeClr val="accent3"/>
              </a:buClr>
              <a:buFont typeface="Georgia" panose="02040502050405020303" pitchFamily="18" charset="0"/>
              <a:buChar char="•"/>
              <a:defRPr/>
            </a:pPr>
            <a:r>
              <a:rPr lang="es-ES" dirty="0">
                <a:hlinkClick r:id="rId5"/>
              </a:rPr>
              <a:t>https://</a:t>
            </a:r>
            <a:r>
              <a:rPr lang="es-ES" dirty="0" smtClean="0">
                <a:hlinkClick r:id="rId5"/>
              </a:rPr>
              <a:t>dvcs.w3.org/hg/webevents/raw-file/tip/touchevents.html</a:t>
            </a:r>
            <a:endParaRPr lang="es-ES" dirty="0" smtClean="0"/>
          </a:p>
          <a:p>
            <a:pPr marL="365760" indent="-256032" eaLnBrk="1" fontAlgn="auto" hangingPunct="1">
              <a:spcAft>
                <a:spcPts val="0"/>
              </a:spcAft>
              <a:buClr>
                <a:schemeClr val="accent3"/>
              </a:buClr>
              <a:buFont typeface="Georgia" panose="02040502050405020303" pitchFamily="18" charset="0"/>
              <a:buChar char="•"/>
              <a:defRPr/>
            </a:pPr>
            <a:r>
              <a:rPr lang="es-ES" dirty="0">
                <a:hlinkClick r:id="rId6"/>
              </a:rPr>
              <a:t>https://</a:t>
            </a:r>
            <a:r>
              <a:rPr lang="es-ES" dirty="0" smtClean="0">
                <a:hlinkClick r:id="rId6"/>
              </a:rPr>
              <a:t>developer.mozilla.org/en-US/docs/Web/Guide/Events</a:t>
            </a:r>
            <a:endParaRPr lang="es-ES" dirty="0" smtClean="0"/>
          </a:p>
          <a:p>
            <a:pPr marL="365760" indent="-256032" eaLnBrk="1" fontAlgn="auto" hangingPunct="1">
              <a:spcAft>
                <a:spcPts val="0"/>
              </a:spcAft>
              <a:buClr>
                <a:schemeClr val="accent3"/>
              </a:buClr>
              <a:buFont typeface="Georgia" panose="02040502050405020303" pitchFamily="18" charset="0"/>
              <a:buChar char="•"/>
              <a:defRPr/>
            </a:pPr>
            <a:r>
              <a:rPr lang="es-ES" dirty="0">
                <a:hlinkClick r:id="rId7"/>
              </a:rPr>
              <a:t>https://</a:t>
            </a:r>
            <a:r>
              <a:rPr lang="es-ES" dirty="0" smtClean="0">
                <a:hlinkClick r:id="rId7"/>
              </a:rPr>
              <a:t>developer.mozilla.org/en-US/docs/Web/API/Touch_events</a:t>
            </a:r>
            <a:endParaRPr lang="es-ES" dirty="0"/>
          </a:p>
          <a:p>
            <a:pPr marL="365760" indent="-256032" eaLnBrk="1" fontAlgn="auto" hangingPunct="1">
              <a:spcAft>
                <a:spcPts val="0"/>
              </a:spcAft>
              <a:buClr>
                <a:schemeClr val="accent3"/>
              </a:buClr>
              <a:buFont typeface="Georgia" panose="02040502050405020303" pitchFamily="18" charset="0"/>
              <a:buChar char="•"/>
              <a:defRPr/>
            </a:pPr>
            <a:r>
              <a:rPr lang="es-ES" dirty="0" smtClean="0">
                <a:hlinkClick r:id="rId8"/>
              </a:rPr>
              <a:t>http://help.dottoro.com/</a:t>
            </a:r>
            <a:endParaRPr lang="es-ES" dirty="0" smtClean="0"/>
          </a:p>
          <a:p>
            <a:pPr marL="365760" indent="-256032" eaLnBrk="1" fontAlgn="auto" hangingPunct="1">
              <a:spcAft>
                <a:spcPts val="0"/>
              </a:spcAft>
              <a:buClr>
                <a:schemeClr val="accent3"/>
              </a:buClr>
              <a:buFont typeface="Georgia" panose="02040502050405020303" pitchFamily="18" charset="0"/>
              <a:buChar char="•"/>
              <a:defRPr/>
            </a:pPr>
            <a:r>
              <a:rPr lang="es-ES" dirty="0" smtClean="0">
                <a:hlinkClick r:id="rId9"/>
              </a:rPr>
              <a:t>http://help.dottoro.com/larrqqck.php</a:t>
            </a:r>
            <a:endParaRPr lang="es-ES" dirty="0" smtClean="0"/>
          </a:p>
          <a:p>
            <a:pPr marL="365760" indent="-256032" eaLnBrk="1" fontAlgn="auto" hangingPunct="1">
              <a:spcAft>
                <a:spcPts val="0"/>
              </a:spcAft>
              <a:buClr>
                <a:schemeClr val="accent3"/>
              </a:buClr>
              <a:buFont typeface="Georgia" panose="02040502050405020303" pitchFamily="18" charset="0"/>
              <a:buChar char="•"/>
              <a:defRPr/>
            </a:pPr>
            <a:r>
              <a:rPr lang="es-ES" dirty="0" smtClean="0">
                <a:hlinkClick r:id="rId10"/>
              </a:rPr>
              <a:t>http://www.javascriptkit.com/domref/</a:t>
            </a:r>
            <a:endParaRPr lang="es-ES" dirty="0" smtClean="0"/>
          </a:p>
          <a:p>
            <a:pPr marL="365760" indent="-256032" eaLnBrk="1" fontAlgn="auto" hangingPunct="1">
              <a:spcAft>
                <a:spcPts val="0"/>
              </a:spcAft>
              <a:buClr>
                <a:schemeClr val="accent3"/>
              </a:buClr>
              <a:buFont typeface="Georgia" panose="02040502050405020303" pitchFamily="18" charset="0"/>
              <a:buChar char="•"/>
              <a:defRPr/>
            </a:pPr>
            <a:r>
              <a:rPr lang="es-ES" dirty="0" smtClean="0">
                <a:hlinkClick r:id="rId11"/>
              </a:rPr>
              <a:t>http://www.w3schools.com/jsref/dom_obj_core_document.asp</a:t>
            </a:r>
            <a:endParaRPr lang="es-ES" dirty="0" smtClean="0"/>
          </a:p>
          <a:p>
            <a:pPr marL="365760" indent="-256032" eaLnBrk="1" fontAlgn="auto" hangingPunct="1">
              <a:spcAft>
                <a:spcPts val="0"/>
              </a:spcAft>
              <a:buClr>
                <a:schemeClr val="accent3"/>
              </a:buClr>
              <a:buFont typeface="Georgia" panose="02040502050405020303" pitchFamily="18" charset="0"/>
              <a:buChar char="•"/>
              <a:defRPr/>
            </a:pPr>
            <a:r>
              <a:rPr lang="es-ES" dirty="0" smtClean="0">
                <a:hlinkClick r:id="rId12"/>
              </a:rPr>
              <a:t>http://www.w3schools.com/jsref/dom_obj_all.asp</a:t>
            </a:r>
            <a:endParaRPr lang="es-ES" dirty="0" smtClean="0"/>
          </a:p>
          <a:p>
            <a:pPr marL="365760" indent="-256032" eaLnBrk="1" fontAlgn="auto" hangingPunct="1">
              <a:spcAft>
                <a:spcPts val="0"/>
              </a:spcAft>
              <a:buClr>
                <a:schemeClr val="accent3"/>
              </a:buClr>
              <a:buFont typeface="Georgia" panose="02040502050405020303" pitchFamily="18" charset="0"/>
              <a:buChar char="•"/>
              <a:defRPr/>
            </a:pPr>
            <a:r>
              <a:rPr lang="es-ES" dirty="0" smtClean="0">
                <a:hlinkClick r:id="rId13"/>
              </a:rPr>
              <a:t>http://www.w3schools.com/jsref/dom_obj_document.asp</a:t>
            </a:r>
            <a:endParaRPr lang="es-ES" dirty="0" smtClean="0"/>
          </a:p>
          <a:p>
            <a:pPr marL="365760" indent="-256032" eaLnBrk="1" fontAlgn="auto" hangingPunct="1">
              <a:spcAft>
                <a:spcPts val="0"/>
              </a:spcAft>
              <a:buClr>
                <a:schemeClr val="accent3"/>
              </a:buClr>
              <a:buFont typeface="Georgia" panose="02040502050405020303" pitchFamily="18" charset="0"/>
              <a:buChar char="•"/>
              <a:defRPr/>
            </a:pPr>
            <a:r>
              <a:rPr lang="es-ES" dirty="0">
                <a:hlinkClick r:id="rId14"/>
              </a:rPr>
              <a:t>http://</a:t>
            </a:r>
            <a:r>
              <a:rPr lang="es-ES" dirty="0" smtClean="0">
                <a:hlinkClick r:id="rId14"/>
              </a:rPr>
              <a:t>www.w3.org/standards/techs/dom#w3c_all</a:t>
            </a:r>
            <a:endParaRPr lang="es-ES" dirty="0" smtClean="0"/>
          </a:p>
          <a:p>
            <a:pPr marL="365760" indent="-256032" eaLnBrk="1" fontAlgn="auto" hangingPunct="1">
              <a:spcAft>
                <a:spcPts val="0"/>
              </a:spcAft>
              <a:buClr>
                <a:schemeClr val="accent3"/>
              </a:buClr>
              <a:buFont typeface="Georgia" panose="02040502050405020303" pitchFamily="18" charset="0"/>
              <a:buChar char="•"/>
              <a:defRPr/>
            </a:pPr>
            <a:r>
              <a:rPr lang="es-ES" dirty="0">
                <a:hlinkClick r:id="rId15"/>
              </a:rPr>
              <a:t>http://</a:t>
            </a:r>
            <a:r>
              <a:rPr lang="es-ES" dirty="0" smtClean="0">
                <a:hlinkClick r:id="rId15"/>
              </a:rPr>
              <a:t>www.w3.org/standards/techs/domevents#w3c_all</a:t>
            </a:r>
            <a:endParaRPr lang="es-ES" dirty="0" smtClean="0"/>
          </a:p>
          <a:p>
            <a:pPr marL="365760" indent="-256032">
              <a:buClr>
                <a:schemeClr val="accent3"/>
              </a:buClr>
              <a:buFont typeface="Georgia" panose="02040502050405020303" pitchFamily="18" charset="0"/>
              <a:buChar char="•"/>
              <a:defRPr/>
            </a:pPr>
            <a:r>
              <a:rPr lang="es-ES" dirty="0" smtClean="0">
                <a:hlinkClick r:id="rId16"/>
              </a:rPr>
              <a:t>http://www.html5rocks.com/es/mobile/touch/</a:t>
            </a:r>
            <a:endParaRPr lang="es-ES" dirty="0" smtClean="0"/>
          </a:p>
          <a:p>
            <a:pPr marL="365760" indent="-256032">
              <a:buClr>
                <a:schemeClr val="accent3"/>
              </a:buClr>
              <a:buFont typeface="Georgia" panose="02040502050405020303" pitchFamily="18" charset="0"/>
              <a:buChar char="•"/>
              <a:defRPr/>
            </a:pPr>
            <a:r>
              <a:rPr lang="es-ES" dirty="0" smtClean="0">
                <a:hlinkClick r:id="rId17"/>
              </a:rPr>
              <a:t>http://www.javascriptkit.com/javatutors/touchevents.shtml</a:t>
            </a:r>
            <a:endParaRPr lang="es-ES" dirty="0" smtClean="0"/>
          </a:p>
          <a:p>
            <a:pPr marL="365760" indent="-256032">
              <a:buClr>
                <a:schemeClr val="accent3"/>
              </a:buClr>
              <a:buFont typeface="Georgia" panose="02040502050405020303" pitchFamily="18" charset="0"/>
              <a:buChar char="•"/>
              <a:defRPr/>
            </a:pPr>
            <a:r>
              <a:rPr lang="es-ES" dirty="0" smtClean="0">
                <a:hlinkClick r:id="rId18"/>
              </a:rPr>
              <a:t>https://developer.mozilla.org/en-US/docs/Web/API/Window</a:t>
            </a:r>
            <a:endParaRPr lang="es-ES" dirty="0" smtClean="0"/>
          </a:p>
          <a:p>
            <a:pPr marL="365760" indent="-256032">
              <a:buClr>
                <a:schemeClr val="accent3"/>
              </a:buClr>
              <a:buFont typeface="Georgia" panose="02040502050405020303" pitchFamily="18" charset="0"/>
              <a:buChar char="•"/>
              <a:defRPr/>
            </a:pPr>
            <a:endParaRPr lang="es-ES" dirty="0" smtClean="0"/>
          </a:p>
          <a:p>
            <a:pPr marL="365760" indent="-256032">
              <a:buClr>
                <a:schemeClr val="accent3"/>
              </a:buClr>
              <a:buFont typeface="Georgia" panose="02040502050405020303" pitchFamily="18" charset="0"/>
              <a:buChar char="•"/>
              <a:defRPr/>
            </a:pPr>
            <a:endParaRPr lang="es-ES" dirty="0" smtClean="0"/>
          </a:p>
          <a:p>
            <a:pPr marL="365760" indent="-256032">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None/>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p:txBody>
      </p:sp>
      <p:sp>
        <p:nvSpPr>
          <p:cNvPr id="28676" name="5 Marcador de número de diapositiva"/>
          <p:cNvSpPr>
            <a:spLocks noGrp="1"/>
          </p:cNvSpPr>
          <p:nvPr>
            <p:ph type="sldNum" sz="quarter" idx="12"/>
          </p:nvPr>
        </p:nvSpPr>
        <p:spPr bwMode="auto">
          <a:noFill/>
          <a:ln>
            <a:miter lim="800000"/>
            <a:headEnd/>
            <a:tailEnd/>
          </a:ln>
        </p:spPr>
        <p:txBody>
          <a:bodyPr/>
          <a:lstStyle/>
          <a:p>
            <a:fld id="{3A2F592D-6790-472B-B3C6-7B9BBD06D33A}" type="slidenum">
              <a:rPr lang="es-ES" altLang="es-ES"/>
              <a:pPr/>
              <a:t>27</a:t>
            </a:fld>
            <a:endParaRPr lang="es-ES" altLang="es-ES"/>
          </a:p>
        </p:txBody>
      </p:sp>
      <p:sp>
        <p:nvSpPr>
          <p:cNvPr id="19461" name="6 Marcador de pie de página"/>
          <p:cNvSpPr>
            <a:spLocks noGrp="1"/>
          </p:cNvSpPr>
          <p:nvPr>
            <p:ph type="ftr" sz="quarter" idx="11"/>
          </p:nvPr>
        </p:nvSpPr>
        <p:spPr bwMode="auto">
          <a:xfrm>
            <a:off x="3275856" y="6592267"/>
            <a:ext cx="5716488" cy="365125"/>
          </a:xfrm>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s-ES" dirty="0" smtClean="0"/>
              <a:t>Desarrollo Web en Entorno Cliente Curso 2015-2016</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a:xfrm>
            <a:off x="1238944" y="692150"/>
            <a:ext cx="7365504" cy="792163"/>
          </a:xfrm>
        </p:spPr>
        <p:txBody>
          <a:bodyPr/>
          <a:lstStyle/>
          <a:p>
            <a:r>
              <a:rPr lang="es-ES" altLang="es-ES" sz="3600" dirty="0" smtClean="0"/>
              <a:t>JS V – Eventos</a:t>
            </a:r>
          </a:p>
        </p:txBody>
      </p:sp>
      <p:sp>
        <p:nvSpPr>
          <p:cNvPr id="8195" name="2 Marcador de contenido"/>
          <p:cNvSpPr>
            <a:spLocks noGrp="1"/>
          </p:cNvSpPr>
          <p:nvPr>
            <p:ph idx="1"/>
          </p:nvPr>
        </p:nvSpPr>
        <p:spPr>
          <a:xfrm>
            <a:off x="468313" y="1268413"/>
            <a:ext cx="8229600" cy="5111750"/>
          </a:xfrm>
        </p:spPr>
        <p:txBody>
          <a:bodyPr>
            <a:normAutofit fontScale="92500"/>
          </a:bodyPr>
          <a:lstStyle/>
          <a:p>
            <a:pPr>
              <a:buFont typeface="Georgia" pitchFamily="16" charset="0"/>
              <a:buNone/>
            </a:pPr>
            <a:r>
              <a:rPr lang="es-ES" altLang="es-ES" sz="2000" smtClean="0"/>
              <a:t>Para utilizar un manejador de eventos que detecte el evento que se desea, basta con escribir dicho manejador en la etiqueta HTML correspondiente al objeto sobre el que se desea detectar el evento y después del símbolo = y el código JavaScript que se desea ejecutar en las ocasiones en que se produzca el evento (este código debe aparecer entre comillas). Evidentemente, si este código esta compuesto por muchas instrucciones, conviene siempre que se defina una función que se componga de esas instrucciones y que el código que aparece en la etiqueta HTML sea solamente la referencia a la función.</a:t>
            </a:r>
          </a:p>
          <a:p>
            <a:pPr>
              <a:buFont typeface="Georgia" pitchFamily="16" charset="0"/>
              <a:buNone/>
            </a:pPr>
            <a:r>
              <a:rPr lang="es-ES" altLang="es-ES" sz="2000" smtClean="0"/>
              <a:t>Es importante recordar que el manejador del evento se escribe en la etiqueta HTML del elemento sobre el que se desea detectar el evento. Así si se desea detectar una pulsación sobre un botón, el manejador onClick aparecerá en la etiqueta HTML del botón. Al ser parte de la etiqueta HTML, la forma de escribir el manejador, no diferencia entre mayúsculas y minúsculas.</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Curso 2015-2016</a:t>
            </a:r>
            <a:endParaRPr lang="es-ES" dirty="0"/>
          </a:p>
        </p:txBody>
      </p:sp>
      <p:sp>
        <p:nvSpPr>
          <p:cNvPr id="8197" name="4 Marcador de número de diapositiva"/>
          <p:cNvSpPr>
            <a:spLocks noGrp="1"/>
          </p:cNvSpPr>
          <p:nvPr>
            <p:ph type="sldNum" sz="quarter" idx="12"/>
          </p:nvPr>
        </p:nvSpPr>
        <p:spPr bwMode="auto">
          <a:noFill/>
          <a:ln>
            <a:miter lim="800000"/>
            <a:headEnd/>
            <a:tailEnd/>
          </a:ln>
        </p:spPr>
        <p:txBody>
          <a:bodyPr/>
          <a:lstStyle/>
          <a:p>
            <a:fld id="{80E2040D-91AE-43BD-A53C-ED95E188E0BB}" type="slidenum">
              <a:rPr lang="es-ES" altLang="es-ES"/>
              <a:pPr/>
              <a:t>3</a:t>
            </a:fld>
            <a:endParaRPr lang="es-ES" altLang="es-E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a:xfrm>
            <a:off x="1310952" y="908050"/>
            <a:ext cx="7509520" cy="792163"/>
          </a:xfrm>
        </p:spPr>
        <p:txBody>
          <a:bodyPr/>
          <a:lstStyle/>
          <a:p>
            <a:r>
              <a:rPr lang="es-ES" altLang="es-ES" sz="3600" dirty="0" smtClean="0"/>
              <a:t>JS V – Eventos</a:t>
            </a:r>
          </a:p>
        </p:txBody>
      </p:sp>
      <p:sp>
        <p:nvSpPr>
          <p:cNvPr id="9219" name="2 Marcador de contenido"/>
          <p:cNvSpPr>
            <a:spLocks noGrp="1"/>
          </p:cNvSpPr>
          <p:nvPr>
            <p:ph idx="1"/>
          </p:nvPr>
        </p:nvSpPr>
        <p:spPr>
          <a:xfrm>
            <a:off x="420688" y="1557338"/>
            <a:ext cx="8229600" cy="5111750"/>
          </a:xfrm>
        </p:spPr>
        <p:txBody>
          <a:bodyPr/>
          <a:lstStyle/>
          <a:p>
            <a:pPr>
              <a:buFont typeface="Georgia" pitchFamily="16" charset="0"/>
              <a:buNone/>
            </a:pPr>
            <a:r>
              <a:rPr lang="es-ES" altLang="es-ES" sz="2200" dirty="0" smtClean="0"/>
              <a:t>Eventos de ratón reconocidos por </a:t>
            </a:r>
            <a:r>
              <a:rPr lang="es-ES" altLang="es-ES" sz="2200" dirty="0" err="1" smtClean="0"/>
              <a:t>javascript</a:t>
            </a:r>
            <a:r>
              <a:rPr lang="es-ES" altLang="es-ES" sz="2200" dirty="0" smtClean="0"/>
              <a:t>:</a:t>
            </a:r>
          </a:p>
          <a:p>
            <a:pPr marL="857250" lvl="1" indent="-457200"/>
            <a:r>
              <a:rPr lang="es-ES" altLang="es-ES" sz="2200" dirty="0" err="1" smtClean="0"/>
              <a:t>onclick</a:t>
            </a:r>
            <a:r>
              <a:rPr lang="es-ES" altLang="es-ES" sz="2200" dirty="0" smtClean="0"/>
              <a:t>:</a:t>
            </a:r>
          </a:p>
          <a:p>
            <a:pPr marL="1122363" lvl="2" indent="-457200"/>
            <a:r>
              <a:rPr lang="es-ES" altLang="es-ES" sz="2000" dirty="0" smtClean="0"/>
              <a:t>Permite detectar la pulsación sobre un elemento.</a:t>
            </a:r>
          </a:p>
          <a:p>
            <a:pPr marL="1122363" lvl="2" indent="-457200">
              <a:buFont typeface="Wingdings 2" pitchFamily="16" charset="2"/>
              <a:buNone/>
            </a:pPr>
            <a:endParaRPr lang="es-ES" altLang="es-ES" dirty="0" smtClean="0"/>
          </a:p>
          <a:p>
            <a:pPr marL="857250" lvl="1" indent="-457200"/>
            <a:r>
              <a:rPr lang="es-ES" altLang="es-ES" sz="2200" dirty="0" err="1" smtClean="0"/>
              <a:t>ondblclick</a:t>
            </a:r>
            <a:r>
              <a:rPr lang="es-ES" altLang="es-ES" sz="2200" dirty="0" smtClean="0"/>
              <a:t>:</a:t>
            </a:r>
          </a:p>
          <a:p>
            <a:pPr marL="1122363" lvl="2" indent="-457200"/>
            <a:r>
              <a:rPr lang="es-ES" altLang="es-ES" sz="2000" dirty="0" smtClean="0"/>
              <a:t>Es el mismo que el anterior pero se dispara cuando el usuario pulsa dos veces el botón izquierdo del ratón con la suficiente rapidez como para ser entendidas como una sola operación.</a:t>
            </a:r>
          </a:p>
          <a:p>
            <a:pPr marL="857250" lvl="1" indent="-457200"/>
            <a:r>
              <a:rPr lang="es-ES" altLang="es-ES" sz="2200" dirty="0" err="1" smtClean="0"/>
              <a:t>onmousedown</a:t>
            </a:r>
            <a:r>
              <a:rPr lang="es-ES" altLang="es-ES" sz="2200" dirty="0" smtClean="0"/>
              <a:t>:</a:t>
            </a:r>
          </a:p>
          <a:p>
            <a:pPr marL="1122363" lvl="2" indent="-457200"/>
            <a:r>
              <a:rPr lang="es-ES" altLang="es-ES" sz="2000" dirty="0" smtClean="0"/>
              <a:t>Se dispara cuando el usuario pulsa un botón del ratón. Se puede situar sobre todo el documento. </a:t>
            </a:r>
            <a:endParaRPr lang="es-ES" altLang="es-ES" sz="2200" dirty="0" smtClean="0"/>
          </a:p>
        </p:txBody>
      </p:sp>
      <p:sp>
        <p:nvSpPr>
          <p:cNvPr id="4" name="3 Marcador de pie de página"/>
          <p:cNvSpPr>
            <a:spLocks noGrp="1"/>
          </p:cNvSpPr>
          <p:nvPr>
            <p:ph type="ftr" sz="quarter" idx="11"/>
          </p:nvPr>
        </p:nvSpPr>
        <p:spPr>
          <a:xfrm>
            <a:off x="1942415" y="6448251"/>
            <a:ext cx="5716488" cy="365125"/>
          </a:xfrm>
        </p:spPr>
        <p:txBody>
          <a:bodyPr/>
          <a:lstStyle/>
          <a:p>
            <a:pPr>
              <a:defRPr/>
            </a:pPr>
            <a:r>
              <a:rPr lang="es-ES" dirty="0" smtClean="0"/>
              <a:t>Desarrollo Web en Entorno Cliente Curso 2015-2016</a:t>
            </a:r>
            <a:endParaRPr lang="es-ES" dirty="0"/>
          </a:p>
        </p:txBody>
      </p:sp>
      <p:sp>
        <p:nvSpPr>
          <p:cNvPr id="9221" name="4 Marcador de número de diapositiva"/>
          <p:cNvSpPr>
            <a:spLocks noGrp="1"/>
          </p:cNvSpPr>
          <p:nvPr>
            <p:ph type="sldNum" sz="quarter" idx="12"/>
          </p:nvPr>
        </p:nvSpPr>
        <p:spPr bwMode="auto">
          <a:noFill/>
          <a:ln>
            <a:miter lim="800000"/>
            <a:headEnd/>
            <a:tailEnd/>
          </a:ln>
        </p:spPr>
        <p:txBody>
          <a:bodyPr/>
          <a:lstStyle/>
          <a:p>
            <a:fld id="{9985A8AE-B3CC-433F-BC02-430075CDD6A4}" type="slidenum">
              <a:rPr lang="es-ES" altLang="es-ES"/>
              <a:pPr/>
              <a:t>4</a:t>
            </a:fld>
            <a:endParaRPr lang="es-ES" altLang="es-ES"/>
          </a:p>
        </p:txBody>
      </p:sp>
      <p:sp>
        <p:nvSpPr>
          <p:cNvPr id="9222" name="2 Marcador de contenido"/>
          <p:cNvSpPr txBox="1">
            <a:spLocks/>
          </p:cNvSpPr>
          <p:nvPr/>
        </p:nvSpPr>
        <p:spPr bwMode="auto">
          <a:xfrm>
            <a:off x="395288" y="2853184"/>
            <a:ext cx="8281987" cy="431800"/>
          </a:xfrm>
          <a:prstGeom prst="rect">
            <a:avLst/>
          </a:prstGeom>
          <a:solidFill>
            <a:schemeClr val="tx1"/>
          </a:solidFill>
          <a:ln w="9525">
            <a:noFill/>
            <a:miter lim="800000"/>
            <a:headEnd/>
            <a:tailEnd/>
          </a:ln>
        </p:spPr>
        <p:txBody>
          <a:bodyPr/>
          <a:lstStyle/>
          <a:p>
            <a:pPr marL="342900" indent="-342900" eaLnBrk="1" hangingPunct="1">
              <a:spcBef>
                <a:spcPct val="20000"/>
              </a:spcBef>
            </a:pPr>
            <a:r>
              <a:rPr lang="fr-FR" altLang="es-ES" dirty="0">
                <a:solidFill>
                  <a:srgbClr val="00FF00"/>
                </a:solidFill>
                <a:latin typeface="Courier New" pitchFamily="49" charset="0"/>
                <a:cs typeface="Courier New" pitchFamily="49" charset="0"/>
              </a:rPr>
              <a:t>&lt;input type='</a:t>
            </a:r>
            <a:r>
              <a:rPr lang="fr-FR" altLang="es-ES" dirty="0" err="1">
                <a:solidFill>
                  <a:srgbClr val="00FF00"/>
                </a:solidFill>
                <a:latin typeface="Courier New" pitchFamily="49" charset="0"/>
                <a:cs typeface="Courier New" pitchFamily="49" charset="0"/>
              </a:rPr>
              <a:t>button</a:t>
            </a:r>
            <a:r>
              <a:rPr lang="fr-FR" altLang="es-ES" dirty="0">
                <a:solidFill>
                  <a:srgbClr val="00FF00"/>
                </a:solidFill>
                <a:latin typeface="Courier New" pitchFamily="49" charset="0"/>
                <a:cs typeface="Courier New" pitchFamily="49" charset="0"/>
              </a:rPr>
              <a:t>' value='Pulsa' </a:t>
            </a:r>
            <a:r>
              <a:rPr lang="fr-FR" altLang="es-ES" dirty="0" err="1">
                <a:solidFill>
                  <a:srgbClr val="00FF00"/>
                </a:solidFill>
                <a:latin typeface="Courier New" pitchFamily="49" charset="0"/>
                <a:cs typeface="Courier New" pitchFamily="49" charset="0"/>
              </a:rPr>
              <a:t>onclick</a:t>
            </a:r>
            <a:r>
              <a:rPr lang="fr-FR" altLang="es-ES" dirty="0">
                <a:solidFill>
                  <a:srgbClr val="00FF00"/>
                </a:solidFill>
                <a:latin typeface="Courier New" pitchFamily="49" charset="0"/>
                <a:cs typeface="Courier New" pitchFamily="49" charset="0"/>
              </a:rPr>
              <a:t>="</a:t>
            </a:r>
            <a:r>
              <a:rPr lang="fr-FR" altLang="es-ES" dirty="0" err="1">
                <a:solidFill>
                  <a:srgbClr val="00FF00"/>
                </a:solidFill>
                <a:latin typeface="Courier New" pitchFamily="49" charset="0"/>
                <a:cs typeface="Courier New" pitchFamily="49" charset="0"/>
              </a:rPr>
              <a:t>alert</a:t>
            </a:r>
            <a:r>
              <a:rPr lang="fr-FR" altLang="es-ES" dirty="0">
                <a:solidFill>
                  <a:srgbClr val="00FF00"/>
                </a:solidFill>
                <a:latin typeface="Courier New" pitchFamily="49" charset="0"/>
                <a:cs typeface="Courier New" pitchFamily="49" charset="0"/>
              </a:rPr>
              <a:t>(‘</a:t>
            </a:r>
            <a:r>
              <a:rPr lang="fr-FR" altLang="es-ES" dirty="0" err="1">
                <a:solidFill>
                  <a:srgbClr val="00FF00"/>
                </a:solidFill>
                <a:latin typeface="Courier New" pitchFamily="49" charset="0"/>
                <a:cs typeface="Courier New" pitchFamily="49" charset="0"/>
              </a:rPr>
              <a:t>Hola</a:t>
            </a:r>
            <a:r>
              <a:rPr lang="fr-FR" altLang="es-ES" dirty="0">
                <a:solidFill>
                  <a:srgbClr val="00FF00"/>
                </a:solidFill>
                <a:latin typeface="Courier New" pitchFamily="49" charset="0"/>
                <a:cs typeface="Courier New" pitchFamily="49" charset="0"/>
              </a:rPr>
              <a:t>')"&gt;</a:t>
            </a:r>
          </a:p>
        </p:txBody>
      </p:sp>
      <p:sp>
        <p:nvSpPr>
          <p:cNvPr id="9223" name="2 Marcador de contenido"/>
          <p:cNvSpPr txBox="1">
            <a:spLocks/>
          </p:cNvSpPr>
          <p:nvPr/>
        </p:nvSpPr>
        <p:spPr bwMode="auto">
          <a:xfrm>
            <a:off x="863600" y="4725144"/>
            <a:ext cx="7345363" cy="431800"/>
          </a:xfrm>
          <a:prstGeom prst="rect">
            <a:avLst/>
          </a:prstGeom>
          <a:solidFill>
            <a:schemeClr val="tx1"/>
          </a:solidFill>
          <a:ln w="9525">
            <a:noFill/>
            <a:miter lim="800000"/>
            <a:headEnd/>
            <a:tailEnd/>
          </a:ln>
        </p:spPr>
        <p:txBody>
          <a:bodyPr/>
          <a:lstStyle/>
          <a:p>
            <a:pPr marL="342900" indent="-342900" eaLnBrk="1" hangingPunct="1">
              <a:spcBef>
                <a:spcPct val="20000"/>
              </a:spcBef>
            </a:pPr>
            <a:r>
              <a:rPr lang="en-US" altLang="es-ES">
                <a:solidFill>
                  <a:srgbClr val="00FF00"/>
                </a:solidFill>
                <a:latin typeface="Courier New" pitchFamily="49" charset="0"/>
                <a:cs typeface="Courier New" pitchFamily="49" charset="0"/>
              </a:rPr>
              <a:t>&lt;body ondblclick = "alert('Has pulsado dos veces')"&gt;</a:t>
            </a:r>
            <a:endParaRPr lang="fr-FR" altLang="es-ES">
              <a:solidFill>
                <a:srgbClr val="00FF00"/>
              </a:solidFill>
              <a:latin typeface="Courier New" pitchFamily="49" charset="0"/>
              <a:cs typeface="Courier New" pitchFamily="49" charset="0"/>
            </a:endParaRPr>
          </a:p>
        </p:txBody>
      </p:sp>
      <p:sp>
        <p:nvSpPr>
          <p:cNvPr id="9224" name="2 Marcador de contenido"/>
          <p:cNvSpPr txBox="1">
            <a:spLocks/>
          </p:cNvSpPr>
          <p:nvPr/>
        </p:nvSpPr>
        <p:spPr bwMode="auto">
          <a:xfrm>
            <a:off x="827088" y="5949528"/>
            <a:ext cx="7345362" cy="431800"/>
          </a:xfrm>
          <a:prstGeom prst="rect">
            <a:avLst/>
          </a:prstGeom>
          <a:solidFill>
            <a:schemeClr val="tx1"/>
          </a:solidFill>
          <a:ln w="9525">
            <a:noFill/>
            <a:miter lim="800000"/>
            <a:headEnd/>
            <a:tailEnd/>
          </a:ln>
        </p:spPr>
        <p:txBody>
          <a:bodyPr/>
          <a:lstStyle/>
          <a:p>
            <a:pPr marL="342900" indent="-342900" eaLnBrk="1" hangingPunct="1">
              <a:spcBef>
                <a:spcPct val="20000"/>
              </a:spcBef>
            </a:pPr>
            <a:r>
              <a:rPr lang="en-US" altLang="es-ES">
                <a:solidFill>
                  <a:srgbClr val="00FF00"/>
                </a:solidFill>
                <a:latin typeface="Courier New" pitchFamily="49" charset="0"/>
                <a:cs typeface="Courier New" pitchFamily="49" charset="0"/>
              </a:rPr>
              <a:t>&lt;body onmousedown = "alert('Has pulsado el ratón')"&gt;</a:t>
            </a:r>
            <a:endParaRPr lang="fr-FR" altLang="es-ES">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1188393" y="908050"/>
            <a:ext cx="7632079" cy="792163"/>
          </a:xfrm>
        </p:spPr>
        <p:txBody>
          <a:bodyPr/>
          <a:lstStyle/>
          <a:p>
            <a:r>
              <a:rPr lang="es-ES" altLang="es-ES" sz="3600" dirty="0" smtClean="0"/>
              <a:t>JS V – Eventos</a:t>
            </a:r>
          </a:p>
        </p:txBody>
      </p:sp>
      <p:sp>
        <p:nvSpPr>
          <p:cNvPr id="10243" name="2 Marcador de contenido"/>
          <p:cNvSpPr>
            <a:spLocks noGrp="1"/>
          </p:cNvSpPr>
          <p:nvPr>
            <p:ph idx="1"/>
          </p:nvPr>
        </p:nvSpPr>
        <p:spPr>
          <a:xfrm>
            <a:off x="420688" y="1557338"/>
            <a:ext cx="8229600" cy="5111750"/>
          </a:xfrm>
        </p:spPr>
        <p:txBody>
          <a:bodyPr>
            <a:normAutofit lnSpcReduction="10000"/>
          </a:bodyPr>
          <a:lstStyle/>
          <a:p>
            <a:pPr marL="857250" lvl="1" indent="-457200"/>
            <a:r>
              <a:rPr lang="es-ES" altLang="es-ES" sz="2200" smtClean="0"/>
              <a:t>onmouseup:</a:t>
            </a:r>
          </a:p>
          <a:p>
            <a:pPr marL="1122363" lvl="2" indent="-457200"/>
            <a:r>
              <a:rPr lang="es-ES" altLang="es-ES" sz="2000" smtClean="0"/>
              <a:t>Se dispara cuando el usuario suelta el botón del ratón. Se puede situar sobre todo el documento. </a:t>
            </a:r>
          </a:p>
          <a:p>
            <a:pPr marL="1122363" lvl="2" indent="-457200">
              <a:buFont typeface="Wingdings 2" pitchFamily="16" charset="2"/>
              <a:buNone/>
            </a:pPr>
            <a:endParaRPr lang="es-ES" altLang="es-ES" smtClean="0"/>
          </a:p>
          <a:p>
            <a:pPr marL="857250" lvl="1" indent="-457200"/>
            <a:r>
              <a:rPr lang="es-ES" altLang="es-ES" sz="2200" smtClean="0"/>
              <a:t>onmousemove:</a:t>
            </a:r>
          </a:p>
          <a:p>
            <a:pPr marL="1122363" lvl="2" indent="-457200"/>
            <a:r>
              <a:rPr lang="es-ES" altLang="es-ES" sz="2000" smtClean="0"/>
              <a:t>Este evento se dispara cada vez que se mueva el ratón. Evidentemente, este es un evento un tanto especial ya que se dispara con el mero hecho de que cambie en un pixel la situación del ratón en la pantalla. Este manejador se utiliza comúnmente para detectar las coordenadas en las que está situado el ratón. Lo veremos detenidamente más adelante.</a:t>
            </a:r>
          </a:p>
          <a:p>
            <a:pPr marL="857250" lvl="1" indent="-457200"/>
            <a:r>
              <a:rPr lang="es-ES" altLang="es-ES" sz="2200" smtClean="0"/>
              <a:t>onmouseover:</a:t>
            </a:r>
          </a:p>
          <a:p>
            <a:pPr marL="1122363" lvl="2" indent="-457200"/>
            <a:r>
              <a:rPr lang="es-ES" altLang="es-ES" sz="2000" smtClean="0"/>
              <a:t>Se dispara cuando el ratón pasa por encima del objeto sobre el que se define el evento.</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Curso 2015-2016</a:t>
            </a:r>
            <a:endParaRPr lang="es-ES" dirty="0"/>
          </a:p>
        </p:txBody>
      </p:sp>
      <p:sp>
        <p:nvSpPr>
          <p:cNvPr id="10245" name="4 Marcador de número de diapositiva"/>
          <p:cNvSpPr>
            <a:spLocks noGrp="1"/>
          </p:cNvSpPr>
          <p:nvPr>
            <p:ph type="sldNum" sz="quarter" idx="12"/>
          </p:nvPr>
        </p:nvSpPr>
        <p:spPr bwMode="auto">
          <a:noFill/>
          <a:ln>
            <a:miter lim="800000"/>
            <a:headEnd/>
            <a:tailEnd/>
          </a:ln>
        </p:spPr>
        <p:txBody>
          <a:bodyPr/>
          <a:lstStyle/>
          <a:p>
            <a:fld id="{6D2F2323-C414-4546-B7B7-F92E60333FAB}" type="slidenum">
              <a:rPr lang="es-ES" altLang="es-ES"/>
              <a:pPr/>
              <a:t>5</a:t>
            </a:fld>
            <a:endParaRPr lang="es-ES" altLang="es-ES"/>
          </a:p>
        </p:txBody>
      </p:sp>
      <p:sp>
        <p:nvSpPr>
          <p:cNvPr id="10246" name="2 Marcador de contenido"/>
          <p:cNvSpPr txBox="1">
            <a:spLocks/>
          </p:cNvSpPr>
          <p:nvPr/>
        </p:nvSpPr>
        <p:spPr bwMode="auto">
          <a:xfrm>
            <a:off x="827088" y="2636838"/>
            <a:ext cx="7345362" cy="431800"/>
          </a:xfrm>
          <a:prstGeom prst="rect">
            <a:avLst/>
          </a:prstGeom>
          <a:solidFill>
            <a:schemeClr val="tx1"/>
          </a:solidFill>
          <a:ln w="9525">
            <a:noFill/>
            <a:miter lim="800000"/>
            <a:headEnd/>
            <a:tailEnd/>
          </a:ln>
        </p:spPr>
        <p:txBody>
          <a:bodyPr/>
          <a:lstStyle/>
          <a:p>
            <a:pPr marL="342900" indent="-342900" eaLnBrk="1" hangingPunct="1">
              <a:spcBef>
                <a:spcPct val="20000"/>
              </a:spcBef>
            </a:pPr>
            <a:r>
              <a:rPr lang="en-US" altLang="es-ES">
                <a:solidFill>
                  <a:srgbClr val="00FF00"/>
                </a:solidFill>
                <a:latin typeface="Courier New" pitchFamily="49" charset="0"/>
                <a:cs typeface="Courier New" pitchFamily="49" charset="0"/>
              </a:rPr>
              <a:t>&lt;body onmouseup = "alert('Has soltado el ratón')"&gt;</a:t>
            </a:r>
            <a:endParaRPr lang="fr-FR" altLang="es-ES">
              <a:solidFill>
                <a:srgbClr val="00FF00"/>
              </a:solidFill>
              <a:latin typeface="Courier New" pitchFamily="49" charset="0"/>
              <a:cs typeface="Courier New" pitchFamily="49" charset="0"/>
            </a:endParaRPr>
          </a:p>
        </p:txBody>
      </p:sp>
      <p:sp>
        <p:nvSpPr>
          <p:cNvPr id="10247" name="2 Marcador de contenido"/>
          <p:cNvSpPr txBox="1">
            <a:spLocks/>
          </p:cNvSpPr>
          <p:nvPr/>
        </p:nvSpPr>
        <p:spPr bwMode="auto">
          <a:xfrm>
            <a:off x="216916" y="6237288"/>
            <a:ext cx="8891588" cy="431800"/>
          </a:xfrm>
          <a:prstGeom prst="rect">
            <a:avLst/>
          </a:prstGeom>
          <a:solidFill>
            <a:schemeClr val="tx1"/>
          </a:solidFill>
          <a:ln w="9525">
            <a:noFill/>
            <a:miter lim="800000"/>
            <a:headEnd/>
            <a:tailEnd/>
          </a:ln>
        </p:spPr>
        <p:txBody>
          <a:bodyPr/>
          <a:lstStyle/>
          <a:p>
            <a:pPr marL="342900" indent="-342900" eaLnBrk="1" hangingPunct="1">
              <a:spcBef>
                <a:spcPct val="20000"/>
              </a:spcBef>
            </a:pPr>
            <a:r>
              <a:rPr lang="en-US" altLang="es-ES">
                <a:solidFill>
                  <a:srgbClr val="00FF00"/>
                </a:solidFill>
                <a:latin typeface="Courier New" pitchFamily="49" charset="0"/>
                <a:cs typeface="Courier New" pitchFamily="49" charset="0"/>
              </a:rPr>
              <a:t>&lt;img id="img" src= "img1.gif" onmouseover='alert("Sobre img")'&gt;</a:t>
            </a:r>
            <a:endParaRPr lang="fr-FR" altLang="es-ES">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a:xfrm>
            <a:off x="1188393" y="908050"/>
            <a:ext cx="7272039" cy="792163"/>
          </a:xfrm>
        </p:spPr>
        <p:txBody>
          <a:bodyPr/>
          <a:lstStyle/>
          <a:p>
            <a:r>
              <a:rPr lang="es-ES" altLang="es-ES" sz="3600" dirty="0" smtClean="0"/>
              <a:t>JS V – Eventos</a:t>
            </a:r>
          </a:p>
        </p:txBody>
      </p:sp>
      <p:sp>
        <p:nvSpPr>
          <p:cNvPr id="11267" name="2 Marcador de contenido"/>
          <p:cNvSpPr>
            <a:spLocks noGrp="1"/>
          </p:cNvSpPr>
          <p:nvPr>
            <p:ph idx="1"/>
          </p:nvPr>
        </p:nvSpPr>
        <p:spPr>
          <a:xfrm>
            <a:off x="439738" y="1557338"/>
            <a:ext cx="8229600" cy="5111750"/>
          </a:xfrm>
        </p:spPr>
        <p:txBody>
          <a:bodyPr/>
          <a:lstStyle/>
          <a:p>
            <a:pPr marL="857250" lvl="1" indent="-457200"/>
            <a:r>
              <a:rPr lang="es-ES" altLang="es-ES" sz="2200" dirty="0" err="1" smtClean="0"/>
              <a:t>onmouseout</a:t>
            </a:r>
            <a:r>
              <a:rPr lang="es-ES" altLang="es-ES" sz="2200" dirty="0" smtClean="0"/>
              <a:t>:</a:t>
            </a:r>
          </a:p>
          <a:p>
            <a:pPr marL="1122363" lvl="2" indent="-457200"/>
            <a:r>
              <a:rPr lang="es-ES" altLang="es-ES" sz="2000" dirty="0" smtClean="0"/>
              <a:t>Se dispara cuando el puntero del ratón abandona el ámbito del elemento sobre el que se desea detectar.</a:t>
            </a:r>
          </a:p>
          <a:p>
            <a:pPr marL="1122363" lvl="2" indent="-457200">
              <a:buFont typeface="Wingdings 2" pitchFamily="16" charset="2"/>
              <a:buNone/>
            </a:pPr>
            <a:endParaRPr lang="es-ES" altLang="es-ES" dirty="0" smtClean="0"/>
          </a:p>
          <a:p>
            <a:pPr marL="857250" lvl="1" indent="-457200"/>
            <a:r>
              <a:rPr lang="es-ES" altLang="es-ES" sz="2200" dirty="0" err="1" smtClean="0"/>
              <a:t>onselect</a:t>
            </a:r>
            <a:r>
              <a:rPr lang="es-ES" altLang="es-ES" sz="2200" dirty="0" smtClean="0"/>
              <a:t>:</a:t>
            </a:r>
          </a:p>
          <a:p>
            <a:pPr marL="1122363" lvl="2" indent="-457200"/>
            <a:r>
              <a:rPr lang="es-ES" altLang="es-ES" sz="2000" dirty="0" smtClean="0"/>
              <a:t>Se dispara cuando el usuario selecciona un texto.</a:t>
            </a:r>
          </a:p>
          <a:p>
            <a:pPr marL="1122363" lvl="2" indent="-457200">
              <a:buFont typeface="Wingdings 2" pitchFamily="16" charset="2"/>
              <a:buNone/>
            </a:pPr>
            <a:endParaRPr lang="es-ES" altLang="es-ES" sz="2000" dirty="0" smtClean="0"/>
          </a:p>
          <a:p>
            <a:pPr marL="565150" indent="-457200">
              <a:buFont typeface="Georgia" pitchFamily="16" charset="0"/>
              <a:buNone/>
            </a:pPr>
            <a:r>
              <a:rPr lang="es-ES" altLang="es-ES" sz="2400" dirty="0" smtClean="0"/>
              <a:t>Eventos de teclado reconocidos por </a:t>
            </a:r>
            <a:r>
              <a:rPr lang="es-ES" altLang="es-ES" sz="2400" dirty="0" err="1" smtClean="0"/>
              <a:t>javascript</a:t>
            </a:r>
            <a:r>
              <a:rPr lang="es-ES" altLang="es-ES" sz="2400" dirty="0" smtClean="0"/>
              <a:t>:</a:t>
            </a:r>
            <a:endParaRPr lang="es-ES" altLang="es-ES" sz="2000" dirty="0" smtClean="0"/>
          </a:p>
          <a:p>
            <a:pPr marL="857250" lvl="1" indent="-457200"/>
            <a:r>
              <a:rPr lang="es-ES" altLang="es-ES" sz="2200" dirty="0" err="1" smtClean="0"/>
              <a:t>onkeydown</a:t>
            </a:r>
            <a:r>
              <a:rPr lang="es-ES" altLang="es-ES" sz="2200" dirty="0" smtClean="0"/>
              <a:t>:</a:t>
            </a:r>
          </a:p>
          <a:p>
            <a:pPr marL="1122363" lvl="2" indent="-457200"/>
            <a:r>
              <a:rPr lang="es-ES" altLang="es-ES" sz="2000" dirty="0" smtClean="0"/>
              <a:t>Se dispara cuando se pulsa una tecla del teclado.</a:t>
            </a:r>
          </a:p>
        </p:txBody>
      </p:sp>
      <p:sp>
        <p:nvSpPr>
          <p:cNvPr id="4" name="3 Marcador de pie de página"/>
          <p:cNvSpPr>
            <a:spLocks noGrp="1"/>
          </p:cNvSpPr>
          <p:nvPr>
            <p:ph type="ftr" sz="quarter" idx="11"/>
          </p:nvPr>
        </p:nvSpPr>
        <p:spPr>
          <a:xfrm>
            <a:off x="1942415" y="6448251"/>
            <a:ext cx="5716488" cy="365125"/>
          </a:xfrm>
        </p:spPr>
        <p:txBody>
          <a:bodyPr/>
          <a:lstStyle/>
          <a:p>
            <a:pPr>
              <a:defRPr/>
            </a:pPr>
            <a:r>
              <a:rPr lang="es-ES" dirty="0" smtClean="0"/>
              <a:t>Desarrollo Web en Entorno Cliente Curso 2015-2016</a:t>
            </a:r>
            <a:endParaRPr lang="es-ES" dirty="0"/>
          </a:p>
        </p:txBody>
      </p:sp>
      <p:sp>
        <p:nvSpPr>
          <p:cNvPr id="11269" name="4 Marcador de número de diapositiva"/>
          <p:cNvSpPr>
            <a:spLocks noGrp="1"/>
          </p:cNvSpPr>
          <p:nvPr>
            <p:ph type="sldNum" sz="quarter" idx="12"/>
          </p:nvPr>
        </p:nvSpPr>
        <p:spPr bwMode="auto">
          <a:noFill/>
          <a:ln>
            <a:miter lim="800000"/>
            <a:headEnd/>
            <a:tailEnd/>
          </a:ln>
        </p:spPr>
        <p:txBody>
          <a:bodyPr/>
          <a:lstStyle/>
          <a:p>
            <a:fld id="{F5EC9C77-E38D-4FF7-BED4-2E60FAF3F9DF}" type="slidenum">
              <a:rPr lang="es-ES" altLang="es-ES"/>
              <a:pPr/>
              <a:t>6</a:t>
            </a:fld>
            <a:endParaRPr lang="es-ES" altLang="es-ES"/>
          </a:p>
        </p:txBody>
      </p:sp>
      <p:sp>
        <p:nvSpPr>
          <p:cNvPr id="11270" name="2 Marcador de contenido"/>
          <p:cNvSpPr txBox="1">
            <a:spLocks/>
          </p:cNvSpPr>
          <p:nvPr/>
        </p:nvSpPr>
        <p:spPr bwMode="auto">
          <a:xfrm>
            <a:off x="216346" y="4005064"/>
            <a:ext cx="8820150" cy="433387"/>
          </a:xfrm>
          <a:prstGeom prst="rect">
            <a:avLst/>
          </a:prstGeom>
          <a:solidFill>
            <a:schemeClr val="tx1"/>
          </a:solidFill>
          <a:ln w="9525">
            <a:noFill/>
            <a:miter lim="800000"/>
            <a:headEnd/>
            <a:tailEnd/>
          </a:ln>
        </p:spPr>
        <p:txBody>
          <a:bodyPr/>
          <a:lstStyle/>
          <a:p>
            <a:pPr marL="342900" indent="-342900" eaLnBrk="1" hangingPunct="1">
              <a:spcBef>
                <a:spcPct val="20000"/>
              </a:spcBef>
            </a:pPr>
            <a:r>
              <a:rPr lang="en-US" altLang="es-ES">
                <a:solidFill>
                  <a:srgbClr val="00FF00"/>
                </a:solidFill>
                <a:latin typeface="Courier New" pitchFamily="49" charset="0"/>
                <a:cs typeface="Courier New" pitchFamily="49" charset="0"/>
              </a:rPr>
              <a:t>&lt;textarea id=‘txt1' rows='3' cols=‘9' onselect="alert(‘Hola')"&gt;</a:t>
            </a:r>
            <a:endParaRPr lang="fr-FR" altLang="es-ES">
              <a:solidFill>
                <a:srgbClr val="00FF00"/>
              </a:solidFill>
              <a:latin typeface="Courier New" pitchFamily="49" charset="0"/>
              <a:cs typeface="Courier New" pitchFamily="49" charset="0"/>
            </a:endParaRPr>
          </a:p>
        </p:txBody>
      </p:sp>
      <p:sp>
        <p:nvSpPr>
          <p:cNvPr id="11271" name="2 Marcador de contenido"/>
          <p:cNvSpPr txBox="1">
            <a:spLocks/>
          </p:cNvSpPr>
          <p:nvPr/>
        </p:nvSpPr>
        <p:spPr bwMode="auto">
          <a:xfrm>
            <a:off x="414338" y="5733256"/>
            <a:ext cx="8280400" cy="431800"/>
          </a:xfrm>
          <a:prstGeom prst="rect">
            <a:avLst/>
          </a:prstGeom>
          <a:solidFill>
            <a:schemeClr val="tx1"/>
          </a:solidFill>
          <a:ln w="9525">
            <a:noFill/>
            <a:miter lim="800000"/>
            <a:headEnd/>
            <a:tailEnd/>
          </a:ln>
        </p:spPr>
        <p:txBody>
          <a:bodyPr/>
          <a:lstStyle/>
          <a:p>
            <a:pPr marL="342900" indent="-342900" eaLnBrk="1" hangingPunct="1">
              <a:spcBef>
                <a:spcPct val="20000"/>
              </a:spcBef>
            </a:pPr>
            <a:r>
              <a:rPr lang="en-US" altLang="es-ES">
                <a:solidFill>
                  <a:srgbClr val="00FF00"/>
                </a:solidFill>
                <a:latin typeface="Courier New" pitchFamily="49" charset="0"/>
                <a:cs typeface="Courier New" pitchFamily="49" charset="0"/>
              </a:rPr>
              <a:t>&lt;body onkeydown = "alert('Has pulsado una tecla')"&gt;&lt;/body&gt;</a:t>
            </a:r>
          </a:p>
        </p:txBody>
      </p:sp>
      <p:sp>
        <p:nvSpPr>
          <p:cNvPr id="11272" name="2 Marcador de contenido"/>
          <p:cNvSpPr txBox="1">
            <a:spLocks/>
          </p:cNvSpPr>
          <p:nvPr/>
        </p:nvSpPr>
        <p:spPr bwMode="auto">
          <a:xfrm>
            <a:off x="324296" y="2708920"/>
            <a:ext cx="8712200" cy="431800"/>
          </a:xfrm>
          <a:prstGeom prst="rect">
            <a:avLst/>
          </a:prstGeom>
          <a:solidFill>
            <a:schemeClr val="tx1"/>
          </a:solidFill>
          <a:ln w="9525">
            <a:noFill/>
            <a:miter lim="800000"/>
            <a:headEnd/>
            <a:tailEnd/>
          </a:ln>
        </p:spPr>
        <p:txBody>
          <a:bodyPr/>
          <a:lstStyle/>
          <a:p>
            <a:pPr marL="342900" indent="-342900" eaLnBrk="1" hangingPunct="1">
              <a:spcBef>
                <a:spcPct val="20000"/>
              </a:spcBef>
            </a:pPr>
            <a:r>
              <a:rPr lang="en-US" altLang="es-ES">
                <a:solidFill>
                  <a:srgbClr val="00FF00"/>
                </a:solidFill>
                <a:latin typeface="Courier New" pitchFamily="49" charset="0"/>
                <a:cs typeface="Courier New" pitchFamily="49" charset="0"/>
              </a:rPr>
              <a:t>&lt;img id="img" src= "img1.gif" onmouseout='alert(“Fuera img")'&gt;</a:t>
            </a:r>
            <a:endParaRPr lang="fr-FR" altLang="es-ES">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a:xfrm>
            <a:off x="468313" y="908050"/>
            <a:ext cx="8229600" cy="792163"/>
          </a:xfrm>
        </p:spPr>
        <p:txBody>
          <a:bodyPr/>
          <a:lstStyle/>
          <a:p>
            <a:r>
              <a:rPr lang="es-ES" altLang="es-ES" sz="3600" smtClean="0"/>
              <a:t>JS V – Eventos</a:t>
            </a:r>
          </a:p>
        </p:txBody>
      </p:sp>
      <p:sp>
        <p:nvSpPr>
          <p:cNvPr id="12291" name="2 Marcador de contenido"/>
          <p:cNvSpPr>
            <a:spLocks noGrp="1"/>
          </p:cNvSpPr>
          <p:nvPr>
            <p:ph idx="1"/>
          </p:nvPr>
        </p:nvSpPr>
        <p:spPr>
          <a:xfrm>
            <a:off x="420688" y="1557338"/>
            <a:ext cx="8229600" cy="5111750"/>
          </a:xfrm>
        </p:spPr>
        <p:txBody>
          <a:bodyPr/>
          <a:lstStyle/>
          <a:p>
            <a:pPr marL="857250" lvl="1" indent="-457200"/>
            <a:r>
              <a:rPr lang="es-ES" altLang="es-ES" sz="2200" smtClean="0"/>
              <a:t>onkeypress:</a:t>
            </a:r>
          </a:p>
          <a:p>
            <a:pPr marL="1122363" lvl="2" indent="-457200"/>
            <a:r>
              <a:rPr lang="es-ES" altLang="es-ES" sz="2000" smtClean="0"/>
              <a:t>Se dispara cuando se mantiene presionada una tecla del teclado.</a:t>
            </a:r>
          </a:p>
          <a:p>
            <a:pPr marL="1122363" lvl="2" indent="-457200">
              <a:buFont typeface="Wingdings 2" pitchFamily="16" charset="2"/>
              <a:buNone/>
            </a:pPr>
            <a:endParaRPr lang="es-ES" altLang="es-ES" smtClean="0"/>
          </a:p>
          <a:p>
            <a:pPr marL="857250" lvl="1" indent="-457200"/>
            <a:r>
              <a:rPr lang="es-ES" altLang="es-ES" sz="2200" smtClean="0"/>
              <a:t>onkeyup:</a:t>
            </a:r>
          </a:p>
          <a:p>
            <a:pPr marL="1122363" lvl="2" indent="-457200"/>
            <a:r>
              <a:rPr lang="es-ES" altLang="es-ES" sz="2000" smtClean="0"/>
              <a:t>Se dispara cuando se suelta una tecla pulsada del teclado.</a:t>
            </a:r>
          </a:p>
          <a:p>
            <a:pPr marL="1122363" lvl="2" indent="-457200">
              <a:buFont typeface="Wingdings 2" pitchFamily="16" charset="2"/>
              <a:buNone/>
            </a:pPr>
            <a:endParaRPr lang="es-ES" altLang="es-ES" sz="2000" smtClean="0"/>
          </a:p>
          <a:p>
            <a:pPr marL="857250" lvl="1" indent="-457200"/>
            <a:r>
              <a:rPr lang="es-ES" altLang="es-ES" sz="2200" smtClean="0"/>
              <a:t>onfocus:</a:t>
            </a:r>
          </a:p>
          <a:p>
            <a:pPr marL="1122363" lvl="2" indent="-457200"/>
            <a:r>
              <a:rPr lang="es-ES" altLang="es-ES" sz="2000" smtClean="0"/>
              <a:t>Este evento se dispara cuando el cursor entra en el ámbito de un elemento.</a:t>
            </a:r>
            <a:endParaRPr lang="es-ES" altLang="es-ES" sz="2200" smtClean="0"/>
          </a:p>
        </p:txBody>
      </p:sp>
      <p:sp>
        <p:nvSpPr>
          <p:cNvPr id="4" name="3 Marcador de pie de página"/>
          <p:cNvSpPr>
            <a:spLocks noGrp="1"/>
          </p:cNvSpPr>
          <p:nvPr>
            <p:ph type="ftr" sz="quarter" idx="11"/>
          </p:nvPr>
        </p:nvSpPr>
        <p:spPr>
          <a:xfrm>
            <a:off x="1942415" y="6376243"/>
            <a:ext cx="5716488" cy="365125"/>
          </a:xfrm>
        </p:spPr>
        <p:txBody>
          <a:bodyPr/>
          <a:lstStyle/>
          <a:p>
            <a:pPr>
              <a:defRPr/>
            </a:pPr>
            <a:r>
              <a:rPr lang="es-ES" dirty="0" smtClean="0"/>
              <a:t>Desarrollo Web en Entorno Cliente Curso 2015-2016</a:t>
            </a:r>
            <a:endParaRPr lang="es-ES" dirty="0"/>
          </a:p>
        </p:txBody>
      </p:sp>
      <p:sp>
        <p:nvSpPr>
          <p:cNvPr id="12293" name="4 Marcador de número de diapositiva"/>
          <p:cNvSpPr>
            <a:spLocks noGrp="1"/>
          </p:cNvSpPr>
          <p:nvPr>
            <p:ph type="sldNum" sz="quarter" idx="12"/>
          </p:nvPr>
        </p:nvSpPr>
        <p:spPr bwMode="auto">
          <a:noFill/>
          <a:ln>
            <a:miter lim="800000"/>
            <a:headEnd/>
            <a:tailEnd/>
          </a:ln>
        </p:spPr>
        <p:txBody>
          <a:bodyPr/>
          <a:lstStyle/>
          <a:p>
            <a:fld id="{F71D9F58-DBB2-4899-9A65-1CCAB042E6DB}" type="slidenum">
              <a:rPr lang="es-ES" altLang="es-ES"/>
              <a:pPr/>
              <a:t>7</a:t>
            </a:fld>
            <a:endParaRPr lang="es-ES" altLang="es-ES"/>
          </a:p>
        </p:txBody>
      </p:sp>
      <p:sp>
        <p:nvSpPr>
          <p:cNvPr id="12294" name="2 Marcador de contenido"/>
          <p:cNvSpPr txBox="1">
            <a:spLocks/>
          </p:cNvSpPr>
          <p:nvPr/>
        </p:nvSpPr>
        <p:spPr bwMode="auto">
          <a:xfrm>
            <a:off x="1079500" y="2662238"/>
            <a:ext cx="6913563" cy="431800"/>
          </a:xfrm>
          <a:prstGeom prst="rect">
            <a:avLst/>
          </a:prstGeom>
          <a:solidFill>
            <a:schemeClr val="tx1"/>
          </a:solidFill>
          <a:ln w="9525">
            <a:noFill/>
            <a:miter lim="800000"/>
            <a:headEnd/>
            <a:tailEnd/>
          </a:ln>
        </p:spPr>
        <p:txBody>
          <a:bodyPr/>
          <a:lstStyle/>
          <a:p>
            <a:pPr marL="342900" indent="-342900" eaLnBrk="1" hangingPunct="1">
              <a:spcBef>
                <a:spcPct val="20000"/>
              </a:spcBef>
            </a:pPr>
            <a:r>
              <a:rPr lang="en-US" altLang="es-ES">
                <a:solidFill>
                  <a:srgbClr val="00FF00"/>
                </a:solidFill>
                <a:latin typeface="Courier New" pitchFamily="49" charset="0"/>
                <a:cs typeface="Courier New" pitchFamily="49" charset="0"/>
              </a:rPr>
              <a:t>&lt;body onkeypress = "alert('Has pulsado')"&gt;&lt;/body&gt;</a:t>
            </a:r>
            <a:endParaRPr lang="fr-FR" altLang="es-ES">
              <a:solidFill>
                <a:srgbClr val="00FF00"/>
              </a:solidFill>
              <a:latin typeface="Courier New" pitchFamily="49" charset="0"/>
              <a:cs typeface="Courier New" pitchFamily="49" charset="0"/>
            </a:endParaRPr>
          </a:p>
        </p:txBody>
      </p:sp>
      <p:sp>
        <p:nvSpPr>
          <p:cNvPr id="12295" name="2 Marcador de contenido"/>
          <p:cNvSpPr txBox="1">
            <a:spLocks/>
          </p:cNvSpPr>
          <p:nvPr/>
        </p:nvSpPr>
        <p:spPr bwMode="auto">
          <a:xfrm>
            <a:off x="611188" y="5877272"/>
            <a:ext cx="7850187" cy="431800"/>
          </a:xfrm>
          <a:prstGeom prst="rect">
            <a:avLst/>
          </a:prstGeom>
          <a:solidFill>
            <a:schemeClr val="tx1"/>
          </a:solidFill>
          <a:ln w="9525">
            <a:noFill/>
            <a:miter lim="800000"/>
            <a:headEnd/>
            <a:tailEnd/>
          </a:ln>
        </p:spPr>
        <p:txBody>
          <a:bodyPr/>
          <a:lstStyle/>
          <a:p>
            <a:pPr marL="342900" indent="-342900" eaLnBrk="1" hangingPunct="1">
              <a:spcBef>
                <a:spcPct val="20000"/>
              </a:spcBef>
            </a:pPr>
            <a:r>
              <a:rPr lang="en-US" altLang="es-ES">
                <a:solidFill>
                  <a:srgbClr val="00FF00"/>
                </a:solidFill>
                <a:latin typeface="Courier New" pitchFamily="49" charset="0"/>
                <a:cs typeface="Courier New" pitchFamily="49" charset="0"/>
              </a:rPr>
              <a:t>&lt;input type='text' id=‘txt' onfocus="alert('Con foco')"&gt;</a:t>
            </a:r>
            <a:endParaRPr lang="fr-FR" altLang="es-ES">
              <a:solidFill>
                <a:srgbClr val="00FF00"/>
              </a:solidFill>
              <a:latin typeface="Courier New" pitchFamily="49" charset="0"/>
              <a:cs typeface="Courier New" pitchFamily="49" charset="0"/>
            </a:endParaRPr>
          </a:p>
        </p:txBody>
      </p:sp>
      <p:sp>
        <p:nvSpPr>
          <p:cNvPr id="12296" name="2 Marcador de contenido"/>
          <p:cNvSpPr txBox="1">
            <a:spLocks/>
          </p:cNvSpPr>
          <p:nvPr/>
        </p:nvSpPr>
        <p:spPr bwMode="auto">
          <a:xfrm>
            <a:off x="611188" y="4221088"/>
            <a:ext cx="7848600" cy="433387"/>
          </a:xfrm>
          <a:prstGeom prst="rect">
            <a:avLst/>
          </a:prstGeom>
          <a:solidFill>
            <a:schemeClr val="tx1"/>
          </a:solidFill>
          <a:ln w="9525">
            <a:noFill/>
            <a:miter lim="800000"/>
            <a:headEnd/>
            <a:tailEnd/>
          </a:ln>
        </p:spPr>
        <p:txBody>
          <a:bodyPr/>
          <a:lstStyle/>
          <a:p>
            <a:pPr marL="342900" indent="-342900" eaLnBrk="1" hangingPunct="1">
              <a:spcBef>
                <a:spcPct val="20000"/>
              </a:spcBef>
            </a:pPr>
            <a:r>
              <a:rPr lang="en-US" altLang="es-ES">
                <a:solidFill>
                  <a:srgbClr val="00FF00"/>
                </a:solidFill>
                <a:latin typeface="Courier New" pitchFamily="49" charset="0"/>
                <a:cs typeface="Courier New" pitchFamily="49" charset="0"/>
              </a:rPr>
              <a:t>&lt;body onkeyup = "alert('Has soltado la tecla')"&gt;&lt;/body&gt;</a:t>
            </a:r>
            <a:endParaRPr lang="fr-FR" altLang="es-ES">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a:xfrm>
            <a:off x="468313" y="908050"/>
            <a:ext cx="8229600" cy="792163"/>
          </a:xfrm>
        </p:spPr>
        <p:txBody>
          <a:bodyPr/>
          <a:lstStyle/>
          <a:p>
            <a:r>
              <a:rPr lang="es-ES" altLang="es-ES" sz="3600" smtClean="0"/>
              <a:t>JS V – Eventos</a:t>
            </a:r>
          </a:p>
        </p:txBody>
      </p:sp>
      <p:sp>
        <p:nvSpPr>
          <p:cNvPr id="13315" name="2 Marcador de contenido"/>
          <p:cNvSpPr>
            <a:spLocks noGrp="1"/>
          </p:cNvSpPr>
          <p:nvPr>
            <p:ph idx="1"/>
          </p:nvPr>
        </p:nvSpPr>
        <p:spPr>
          <a:xfrm>
            <a:off x="420688" y="1557338"/>
            <a:ext cx="8229600" cy="5111750"/>
          </a:xfrm>
        </p:spPr>
        <p:txBody>
          <a:bodyPr/>
          <a:lstStyle/>
          <a:p>
            <a:pPr marL="857250" lvl="1" indent="-457200"/>
            <a:r>
              <a:rPr lang="es-ES" altLang="es-ES" sz="2200" dirty="0" err="1" smtClean="0"/>
              <a:t>onblur</a:t>
            </a:r>
            <a:r>
              <a:rPr lang="es-ES" altLang="es-ES" sz="2200" dirty="0" smtClean="0"/>
              <a:t>:</a:t>
            </a:r>
          </a:p>
          <a:p>
            <a:pPr marL="1122363" lvl="2" indent="-457200"/>
            <a:r>
              <a:rPr lang="es-ES" altLang="es-ES" sz="2000" dirty="0" smtClean="0"/>
              <a:t>Este evento se dispara cuando un elemento pierde el foco de atención o, en definitiva, si el cursor sale del ámbito del elemento.</a:t>
            </a:r>
          </a:p>
          <a:p>
            <a:pPr marL="1122363" lvl="2" indent="-457200"/>
            <a:endParaRPr lang="es-ES" altLang="es-ES" dirty="0" smtClean="0"/>
          </a:p>
          <a:p>
            <a:pPr marL="857250" lvl="1" indent="-457200"/>
            <a:r>
              <a:rPr lang="es-ES" altLang="es-ES" sz="2200" dirty="0" err="1" smtClean="0"/>
              <a:t>onreset</a:t>
            </a:r>
            <a:r>
              <a:rPr lang="es-ES" altLang="es-ES" sz="2200" dirty="0" smtClean="0"/>
              <a:t>:</a:t>
            </a:r>
          </a:p>
          <a:p>
            <a:pPr marL="1122363" lvl="2" indent="-457200"/>
            <a:r>
              <a:rPr lang="es-ES" altLang="es-ES" sz="2000" dirty="0" smtClean="0"/>
              <a:t>Este evento se dispara en el momento en que el usuario pulsa un botón tipo </a:t>
            </a:r>
            <a:r>
              <a:rPr lang="es-ES" altLang="es-ES" sz="2000" dirty="0" err="1" smtClean="0"/>
              <a:t>reset</a:t>
            </a:r>
            <a:r>
              <a:rPr lang="es-ES" altLang="es-ES" sz="2000" dirty="0" smtClean="0"/>
              <a:t> dentro de un formulario.</a:t>
            </a:r>
          </a:p>
          <a:p>
            <a:pPr marL="1122363" lvl="2" indent="-457200"/>
            <a:endParaRPr lang="es-ES" altLang="es-ES" sz="2000" dirty="0" smtClean="0"/>
          </a:p>
          <a:p>
            <a:pPr marL="857250" lvl="1" indent="-457200"/>
            <a:r>
              <a:rPr lang="es-ES" altLang="es-ES" sz="2200" dirty="0" err="1" smtClean="0"/>
              <a:t>onsubmit</a:t>
            </a:r>
            <a:r>
              <a:rPr lang="es-ES" altLang="es-ES" sz="2200" dirty="0" smtClean="0"/>
              <a:t>:</a:t>
            </a:r>
          </a:p>
          <a:p>
            <a:pPr marL="1122363" lvl="2" indent="-457200"/>
            <a:r>
              <a:rPr lang="es-ES" altLang="es-ES" sz="2000" dirty="0" smtClean="0"/>
              <a:t>Este evento se dispara en el momento en que el usuario pulsa un botón tipo </a:t>
            </a:r>
            <a:r>
              <a:rPr lang="es-ES" altLang="es-ES" sz="2000" dirty="0" err="1" smtClean="0"/>
              <a:t>submit</a:t>
            </a:r>
            <a:r>
              <a:rPr lang="es-ES" altLang="es-ES" sz="2000" dirty="0" smtClean="0"/>
              <a:t> dentro de un formulario.</a:t>
            </a:r>
            <a:endParaRPr lang="es-ES" altLang="es-ES" sz="2200" dirty="0" smtClean="0"/>
          </a:p>
        </p:txBody>
      </p:sp>
      <p:sp>
        <p:nvSpPr>
          <p:cNvPr id="4" name="3 Marcador de pie de página"/>
          <p:cNvSpPr>
            <a:spLocks noGrp="1"/>
          </p:cNvSpPr>
          <p:nvPr>
            <p:ph type="ftr" sz="quarter" idx="11"/>
          </p:nvPr>
        </p:nvSpPr>
        <p:spPr>
          <a:xfrm>
            <a:off x="1942415" y="6448251"/>
            <a:ext cx="5716488" cy="365125"/>
          </a:xfrm>
        </p:spPr>
        <p:txBody>
          <a:bodyPr/>
          <a:lstStyle/>
          <a:p>
            <a:pPr>
              <a:defRPr/>
            </a:pPr>
            <a:r>
              <a:rPr lang="es-ES" dirty="0" smtClean="0"/>
              <a:t>Desarrollo Web en Entorno Cliente Curso 2015-2016</a:t>
            </a:r>
            <a:endParaRPr lang="es-ES" dirty="0"/>
          </a:p>
        </p:txBody>
      </p:sp>
      <p:sp>
        <p:nvSpPr>
          <p:cNvPr id="13317" name="4 Marcador de número de diapositiva"/>
          <p:cNvSpPr>
            <a:spLocks noGrp="1"/>
          </p:cNvSpPr>
          <p:nvPr>
            <p:ph type="sldNum" sz="quarter" idx="12"/>
          </p:nvPr>
        </p:nvSpPr>
        <p:spPr bwMode="auto">
          <a:noFill/>
          <a:ln>
            <a:miter lim="800000"/>
            <a:headEnd/>
            <a:tailEnd/>
          </a:ln>
        </p:spPr>
        <p:txBody>
          <a:bodyPr/>
          <a:lstStyle/>
          <a:p>
            <a:fld id="{213DE4B9-388C-4E58-BCE1-DABA2111EEFD}" type="slidenum">
              <a:rPr lang="es-ES" altLang="es-ES"/>
              <a:pPr/>
              <a:t>8</a:t>
            </a:fld>
            <a:endParaRPr lang="es-ES" altLang="es-ES"/>
          </a:p>
        </p:txBody>
      </p:sp>
      <p:sp>
        <p:nvSpPr>
          <p:cNvPr id="13318" name="2 Marcador de contenido"/>
          <p:cNvSpPr txBox="1">
            <a:spLocks/>
          </p:cNvSpPr>
          <p:nvPr/>
        </p:nvSpPr>
        <p:spPr bwMode="auto">
          <a:xfrm>
            <a:off x="611188" y="2996952"/>
            <a:ext cx="7705725" cy="433388"/>
          </a:xfrm>
          <a:prstGeom prst="rect">
            <a:avLst/>
          </a:prstGeom>
          <a:solidFill>
            <a:schemeClr val="tx1"/>
          </a:solidFill>
          <a:ln w="9525">
            <a:noFill/>
            <a:miter lim="800000"/>
            <a:headEnd/>
            <a:tailEnd/>
          </a:ln>
        </p:spPr>
        <p:txBody>
          <a:bodyPr/>
          <a:lstStyle/>
          <a:p>
            <a:pPr marL="342900" indent="-342900" eaLnBrk="1" hangingPunct="1">
              <a:spcBef>
                <a:spcPct val="20000"/>
              </a:spcBef>
            </a:pPr>
            <a:r>
              <a:rPr lang="en-US" altLang="es-ES">
                <a:solidFill>
                  <a:srgbClr val="00FF00"/>
                </a:solidFill>
                <a:latin typeface="Courier New" pitchFamily="49" charset="0"/>
                <a:cs typeface="Courier New" pitchFamily="49" charset="0"/>
              </a:rPr>
              <a:t>&lt;input type='text' id=‘txt' onblur="alert('Sin foco')"&gt;</a:t>
            </a:r>
          </a:p>
        </p:txBody>
      </p:sp>
      <p:sp>
        <p:nvSpPr>
          <p:cNvPr id="13319" name="2 Marcador de contenido"/>
          <p:cNvSpPr txBox="1">
            <a:spLocks/>
          </p:cNvSpPr>
          <p:nvPr/>
        </p:nvSpPr>
        <p:spPr bwMode="auto">
          <a:xfrm>
            <a:off x="468313" y="4581128"/>
            <a:ext cx="8135937" cy="431800"/>
          </a:xfrm>
          <a:prstGeom prst="rect">
            <a:avLst/>
          </a:prstGeom>
          <a:solidFill>
            <a:schemeClr val="tx1"/>
          </a:solidFill>
          <a:ln w="9525">
            <a:noFill/>
            <a:miter lim="800000"/>
            <a:headEnd/>
            <a:tailEnd/>
          </a:ln>
        </p:spPr>
        <p:txBody>
          <a:bodyPr/>
          <a:lstStyle/>
          <a:p>
            <a:pPr marL="342900" indent="-342900" eaLnBrk="1" hangingPunct="1">
              <a:spcBef>
                <a:spcPct val="20000"/>
              </a:spcBef>
            </a:pPr>
            <a:r>
              <a:rPr lang="fr-FR" altLang="es-ES">
                <a:solidFill>
                  <a:srgbClr val="00FF00"/>
                </a:solidFill>
                <a:latin typeface="Courier New" pitchFamily="49" charset="0"/>
                <a:cs typeface="Courier New" pitchFamily="49" charset="0"/>
              </a:rPr>
              <a:t>&lt;form name='miform' onreset="alert('Reseteando')"&gt;&lt;/form&gt; </a:t>
            </a:r>
          </a:p>
        </p:txBody>
      </p:sp>
      <p:sp>
        <p:nvSpPr>
          <p:cNvPr id="13320" name="2 Marcador de contenido"/>
          <p:cNvSpPr txBox="1">
            <a:spLocks/>
          </p:cNvSpPr>
          <p:nvPr/>
        </p:nvSpPr>
        <p:spPr bwMode="auto">
          <a:xfrm>
            <a:off x="683840" y="6093296"/>
            <a:ext cx="7848600" cy="433387"/>
          </a:xfrm>
          <a:prstGeom prst="rect">
            <a:avLst/>
          </a:prstGeom>
          <a:solidFill>
            <a:schemeClr val="tx1"/>
          </a:solidFill>
          <a:ln w="9525">
            <a:noFill/>
            <a:miter lim="800000"/>
            <a:headEnd/>
            <a:tailEnd/>
          </a:ln>
        </p:spPr>
        <p:txBody>
          <a:bodyPr/>
          <a:lstStyle/>
          <a:p>
            <a:pPr marL="342900" indent="-342900" eaLnBrk="1" hangingPunct="1">
              <a:spcBef>
                <a:spcPct val="20000"/>
              </a:spcBef>
            </a:pPr>
            <a:r>
              <a:rPr lang="fr-FR" altLang="es-ES" dirty="0">
                <a:solidFill>
                  <a:srgbClr val="00FF00"/>
                </a:solidFill>
                <a:latin typeface="Courier New" pitchFamily="49" charset="0"/>
                <a:cs typeface="Courier New" pitchFamily="49" charset="0"/>
              </a:rPr>
              <a:t>&lt;</a:t>
            </a:r>
            <a:r>
              <a:rPr lang="fr-FR" altLang="es-ES" dirty="0" err="1">
                <a:solidFill>
                  <a:srgbClr val="00FF00"/>
                </a:solidFill>
                <a:latin typeface="Courier New" pitchFamily="49" charset="0"/>
                <a:cs typeface="Courier New" pitchFamily="49" charset="0"/>
              </a:rPr>
              <a:t>form</a:t>
            </a:r>
            <a:r>
              <a:rPr lang="fr-FR" altLang="es-ES" dirty="0">
                <a:solidFill>
                  <a:srgbClr val="00FF00"/>
                </a:solidFill>
                <a:latin typeface="Courier New" pitchFamily="49" charset="0"/>
                <a:cs typeface="Courier New" pitchFamily="49" charset="0"/>
              </a:rPr>
              <a:t> </a:t>
            </a:r>
            <a:r>
              <a:rPr lang="fr-FR" altLang="es-ES" dirty="0" err="1">
                <a:solidFill>
                  <a:srgbClr val="00FF00"/>
                </a:solidFill>
                <a:latin typeface="Courier New" pitchFamily="49" charset="0"/>
                <a:cs typeface="Courier New" pitchFamily="49" charset="0"/>
              </a:rPr>
              <a:t>name</a:t>
            </a:r>
            <a:r>
              <a:rPr lang="fr-FR" altLang="es-ES" dirty="0">
                <a:solidFill>
                  <a:srgbClr val="00FF00"/>
                </a:solidFill>
                <a:latin typeface="Courier New" pitchFamily="49" charset="0"/>
                <a:cs typeface="Courier New" pitchFamily="49" charset="0"/>
              </a:rPr>
              <a:t>='</a:t>
            </a:r>
            <a:r>
              <a:rPr lang="fr-FR" altLang="es-ES" dirty="0" err="1">
                <a:solidFill>
                  <a:srgbClr val="00FF00"/>
                </a:solidFill>
                <a:latin typeface="Courier New" pitchFamily="49" charset="0"/>
                <a:cs typeface="Courier New" pitchFamily="49" charset="0"/>
              </a:rPr>
              <a:t>miform</a:t>
            </a:r>
            <a:r>
              <a:rPr lang="fr-FR" altLang="es-ES" dirty="0">
                <a:solidFill>
                  <a:srgbClr val="00FF00"/>
                </a:solidFill>
                <a:latin typeface="Courier New" pitchFamily="49" charset="0"/>
                <a:cs typeface="Courier New" pitchFamily="49" charset="0"/>
              </a:rPr>
              <a:t>' </a:t>
            </a:r>
            <a:r>
              <a:rPr lang="fr-FR" altLang="es-ES" dirty="0" err="1">
                <a:solidFill>
                  <a:srgbClr val="00FF00"/>
                </a:solidFill>
                <a:latin typeface="Courier New" pitchFamily="49" charset="0"/>
                <a:cs typeface="Courier New" pitchFamily="49" charset="0"/>
              </a:rPr>
              <a:t>onsubmit</a:t>
            </a:r>
            <a:r>
              <a:rPr lang="fr-FR" altLang="es-ES" dirty="0">
                <a:solidFill>
                  <a:srgbClr val="00FF00"/>
                </a:solidFill>
                <a:latin typeface="Courier New" pitchFamily="49" charset="0"/>
                <a:cs typeface="Courier New" pitchFamily="49" charset="0"/>
              </a:rPr>
              <a:t>="</a:t>
            </a:r>
            <a:r>
              <a:rPr lang="fr-FR" altLang="es-ES" dirty="0" err="1">
                <a:solidFill>
                  <a:srgbClr val="00FF00"/>
                </a:solidFill>
                <a:latin typeface="Courier New" pitchFamily="49" charset="0"/>
                <a:cs typeface="Courier New" pitchFamily="49" charset="0"/>
              </a:rPr>
              <a:t>alert</a:t>
            </a:r>
            <a:r>
              <a:rPr lang="fr-FR" altLang="es-ES" dirty="0">
                <a:solidFill>
                  <a:srgbClr val="00FF00"/>
                </a:solidFill>
                <a:latin typeface="Courier New" pitchFamily="49" charset="0"/>
                <a:cs typeface="Courier New" pitchFamily="49" charset="0"/>
              </a:rPr>
              <a:t>('</a:t>
            </a:r>
            <a:r>
              <a:rPr lang="fr-FR" altLang="es-ES" dirty="0" err="1">
                <a:solidFill>
                  <a:srgbClr val="00FF00"/>
                </a:solidFill>
                <a:latin typeface="Courier New" pitchFamily="49" charset="0"/>
                <a:cs typeface="Courier New" pitchFamily="49" charset="0"/>
              </a:rPr>
              <a:t>Enviando</a:t>
            </a:r>
            <a:r>
              <a:rPr lang="fr-FR" altLang="es-ES" dirty="0">
                <a:solidFill>
                  <a:srgbClr val="00FF00"/>
                </a:solidFill>
                <a:latin typeface="Courier New" pitchFamily="49" charset="0"/>
                <a:cs typeface="Courier New" pitchFamily="49" charset="0"/>
              </a:rPr>
              <a:t>')"&gt;&lt;/</a:t>
            </a:r>
            <a:r>
              <a:rPr lang="fr-FR" altLang="es-ES" dirty="0" err="1">
                <a:solidFill>
                  <a:srgbClr val="00FF00"/>
                </a:solidFill>
                <a:latin typeface="Courier New" pitchFamily="49" charset="0"/>
                <a:cs typeface="Courier New" pitchFamily="49" charset="0"/>
              </a:rPr>
              <a:t>form</a:t>
            </a:r>
            <a:r>
              <a:rPr lang="fr-FR" altLang="es-ES" dirty="0">
                <a:solidFill>
                  <a:srgbClr val="00FF00"/>
                </a:solidFill>
                <a:latin typeface="Courier New" pitchFamily="49" charset="0"/>
                <a:cs typeface="Courier New" pitchFamily="49" charset="0"/>
              </a:rPr>
              <a:t>&gt;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a:xfrm>
            <a:off x="468313" y="908050"/>
            <a:ext cx="8229600" cy="792163"/>
          </a:xfrm>
        </p:spPr>
        <p:txBody>
          <a:bodyPr/>
          <a:lstStyle/>
          <a:p>
            <a:r>
              <a:rPr lang="es-ES" altLang="es-ES" sz="3600" smtClean="0"/>
              <a:t>JS V – Eventos</a:t>
            </a:r>
          </a:p>
        </p:txBody>
      </p:sp>
      <p:sp>
        <p:nvSpPr>
          <p:cNvPr id="14339" name="2 Marcador de contenido"/>
          <p:cNvSpPr>
            <a:spLocks noGrp="1"/>
          </p:cNvSpPr>
          <p:nvPr>
            <p:ph idx="1"/>
          </p:nvPr>
        </p:nvSpPr>
        <p:spPr>
          <a:xfrm>
            <a:off x="420688" y="1557338"/>
            <a:ext cx="8229600" cy="5111750"/>
          </a:xfrm>
        </p:spPr>
        <p:txBody>
          <a:bodyPr/>
          <a:lstStyle/>
          <a:p>
            <a:pPr marL="857250" lvl="1" indent="-457200"/>
            <a:r>
              <a:rPr lang="es-ES" altLang="es-ES" sz="2200" smtClean="0"/>
              <a:t>onload:</a:t>
            </a:r>
          </a:p>
          <a:p>
            <a:pPr marL="1122363" lvl="2" indent="-457200"/>
            <a:r>
              <a:rPr lang="es-ES" altLang="es-ES" sz="2000" smtClean="0"/>
              <a:t>Este evento se dispara cuando se terminan de cargar todos los elementos de una página. </a:t>
            </a:r>
          </a:p>
          <a:p>
            <a:pPr marL="1122363" lvl="2" indent="-457200"/>
            <a:endParaRPr lang="es-ES" altLang="es-ES" smtClean="0"/>
          </a:p>
          <a:p>
            <a:pPr marL="857250" lvl="1" indent="-457200"/>
            <a:r>
              <a:rPr lang="es-ES" altLang="es-ES" sz="2200" smtClean="0"/>
              <a:t>onunload:</a:t>
            </a:r>
          </a:p>
          <a:p>
            <a:pPr marL="1122363" lvl="2" indent="-457200"/>
            <a:r>
              <a:rPr lang="es-ES" altLang="es-ES" sz="2000" smtClean="0"/>
              <a:t>Este evento es complementario del anterior y se ejecuta el código asociado al manejador cuando se produce la descarga del documento que se está visualizando.</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Curso 2015-2016</a:t>
            </a:r>
            <a:endParaRPr lang="es-ES" dirty="0"/>
          </a:p>
        </p:txBody>
      </p:sp>
      <p:sp>
        <p:nvSpPr>
          <p:cNvPr id="14341" name="4 Marcador de número de diapositiva"/>
          <p:cNvSpPr>
            <a:spLocks noGrp="1"/>
          </p:cNvSpPr>
          <p:nvPr>
            <p:ph type="sldNum" sz="quarter" idx="12"/>
          </p:nvPr>
        </p:nvSpPr>
        <p:spPr bwMode="auto">
          <a:noFill/>
          <a:ln>
            <a:miter lim="800000"/>
            <a:headEnd/>
            <a:tailEnd/>
          </a:ln>
        </p:spPr>
        <p:txBody>
          <a:bodyPr/>
          <a:lstStyle/>
          <a:p>
            <a:fld id="{46A447B0-3497-4569-90D0-C3582223EB46}" type="slidenum">
              <a:rPr lang="es-ES" altLang="es-ES"/>
              <a:pPr/>
              <a:t>9</a:t>
            </a:fld>
            <a:endParaRPr lang="es-ES" altLang="es-ES"/>
          </a:p>
        </p:txBody>
      </p:sp>
      <p:sp>
        <p:nvSpPr>
          <p:cNvPr id="14342" name="2 Marcador de contenido"/>
          <p:cNvSpPr txBox="1">
            <a:spLocks/>
          </p:cNvSpPr>
          <p:nvPr/>
        </p:nvSpPr>
        <p:spPr bwMode="auto">
          <a:xfrm>
            <a:off x="1619250" y="2708920"/>
            <a:ext cx="5976938" cy="431800"/>
          </a:xfrm>
          <a:prstGeom prst="rect">
            <a:avLst/>
          </a:prstGeom>
          <a:solidFill>
            <a:schemeClr val="tx1"/>
          </a:solidFill>
          <a:ln w="9525">
            <a:noFill/>
            <a:miter lim="800000"/>
            <a:headEnd/>
            <a:tailEnd/>
          </a:ln>
        </p:spPr>
        <p:txBody>
          <a:bodyPr/>
          <a:lstStyle/>
          <a:p>
            <a:pPr marL="342900" indent="-342900" eaLnBrk="1" hangingPunct="1">
              <a:spcBef>
                <a:spcPct val="20000"/>
              </a:spcBef>
            </a:pPr>
            <a:r>
              <a:rPr lang="en-US" altLang="es-ES">
                <a:solidFill>
                  <a:srgbClr val="00FF00"/>
                </a:solidFill>
                <a:latin typeface="Courier New" pitchFamily="49" charset="0"/>
                <a:cs typeface="Courier New" pitchFamily="49" charset="0"/>
              </a:rPr>
              <a:t>&lt;body onload = alert('Documento cargado')&gt;</a:t>
            </a:r>
          </a:p>
        </p:txBody>
      </p:sp>
      <p:sp>
        <p:nvSpPr>
          <p:cNvPr id="14343" name="2 Marcador de contenido"/>
          <p:cNvSpPr txBox="1">
            <a:spLocks/>
          </p:cNvSpPr>
          <p:nvPr/>
        </p:nvSpPr>
        <p:spPr bwMode="auto">
          <a:xfrm>
            <a:off x="900113" y="4869408"/>
            <a:ext cx="7488237" cy="431800"/>
          </a:xfrm>
          <a:prstGeom prst="rect">
            <a:avLst/>
          </a:prstGeom>
          <a:solidFill>
            <a:schemeClr val="tx1"/>
          </a:solidFill>
          <a:ln w="9525">
            <a:noFill/>
            <a:miter lim="800000"/>
            <a:headEnd/>
            <a:tailEnd/>
          </a:ln>
        </p:spPr>
        <p:txBody>
          <a:bodyPr/>
          <a:lstStyle/>
          <a:p>
            <a:pPr marL="342900" indent="-342900" eaLnBrk="1" hangingPunct="1">
              <a:spcBef>
                <a:spcPct val="20000"/>
              </a:spcBef>
            </a:pPr>
            <a:r>
              <a:rPr lang="es-ES" altLang="es-ES">
                <a:solidFill>
                  <a:srgbClr val="00FF00"/>
                </a:solidFill>
                <a:latin typeface="Courier New" pitchFamily="49" charset="0"/>
                <a:cs typeface="Courier New" pitchFamily="49" charset="0"/>
              </a:rPr>
              <a:t>&lt;body onunload = "alert('Has cerrado el documento')"&gt;</a:t>
            </a:r>
            <a:endParaRPr lang="fr-FR" altLang="es-ES">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894</TotalTime>
  <Words>3115</Words>
  <Application>Microsoft Office PowerPoint</Application>
  <PresentationFormat>Presentación en pantalla (4:3)</PresentationFormat>
  <Paragraphs>381</Paragraphs>
  <Slides>27</Slides>
  <Notes>0</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Espiral</vt:lpstr>
      <vt:lpstr>JS V</vt:lpstr>
      <vt:lpstr>JS V – Eventos</vt:lpstr>
      <vt:lpstr>JS V – Eventos</vt:lpstr>
      <vt:lpstr>JS V – Eventos</vt:lpstr>
      <vt:lpstr>JS V – Eventos</vt:lpstr>
      <vt:lpstr>JS V – Eventos</vt:lpstr>
      <vt:lpstr>JS V – Eventos</vt:lpstr>
      <vt:lpstr>JS V – Eventos</vt:lpstr>
      <vt:lpstr>JS V – Eventos</vt:lpstr>
      <vt:lpstr>JS V – Eventos</vt:lpstr>
      <vt:lpstr>JS V – Eventos</vt:lpstr>
      <vt:lpstr>JS V – Eventos Gestuales</vt:lpstr>
      <vt:lpstr>JS V – Eventos Gestuales</vt:lpstr>
      <vt:lpstr>JS V – Lanzar Evento</vt:lpstr>
      <vt:lpstr>JS V – DOM</vt:lpstr>
      <vt:lpstr>JS V – DOM</vt:lpstr>
      <vt:lpstr>JS V – DOM</vt:lpstr>
      <vt:lpstr>JS V – DOM</vt:lpstr>
      <vt:lpstr>JS V – DOM</vt:lpstr>
      <vt:lpstr>JS V – DOM</vt:lpstr>
      <vt:lpstr>JS V – DOM</vt:lpstr>
      <vt:lpstr>JS V – DOM</vt:lpstr>
      <vt:lpstr>JS V – DOM</vt:lpstr>
      <vt:lpstr>JS V – DOM</vt:lpstr>
      <vt:lpstr>JS V – DOM</vt:lpstr>
      <vt:lpstr>JS V – DOM</vt:lpstr>
      <vt:lpstr>JS V – Referencias</vt:lpstr>
    </vt:vector>
  </TitlesOfParts>
  <Company>www.intercambiosvirtuales.org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Planificación de Interfaces</dc:title>
  <dc:creator>CABF</dc:creator>
  <cp:lastModifiedBy>consejeria</cp:lastModifiedBy>
  <cp:revision>92</cp:revision>
  <dcterms:created xsi:type="dcterms:W3CDTF">2015-09-15T05:55:21Z</dcterms:created>
  <dcterms:modified xsi:type="dcterms:W3CDTF">2015-11-13T12:41:25Z</dcterms:modified>
</cp:coreProperties>
</file>