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365" r:id="rId2"/>
    <p:sldId id="366" r:id="rId3"/>
    <p:sldId id="393" r:id="rId4"/>
    <p:sldId id="394" r:id="rId5"/>
    <p:sldId id="367" r:id="rId6"/>
    <p:sldId id="395" r:id="rId7"/>
    <p:sldId id="368" r:id="rId8"/>
    <p:sldId id="397" r:id="rId9"/>
    <p:sldId id="398" r:id="rId10"/>
    <p:sldId id="396" r:id="rId11"/>
    <p:sldId id="399" r:id="rId12"/>
    <p:sldId id="413" r:id="rId13"/>
    <p:sldId id="406" r:id="rId14"/>
    <p:sldId id="407" r:id="rId15"/>
    <p:sldId id="369" r:id="rId16"/>
    <p:sldId id="409" r:id="rId17"/>
    <p:sldId id="408" r:id="rId18"/>
    <p:sldId id="402" r:id="rId19"/>
    <p:sldId id="414" r:id="rId20"/>
    <p:sldId id="410" r:id="rId21"/>
    <p:sldId id="411" r:id="rId22"/>
    <p:sldId id="404" r:id="rId23"/>
    <p:sldId id="403" r:id="rId24"/>
    <p:sldId id="405" r:id="rId25"/>
    <p:sldId id="412" r:id="rId26"/>
    <p:sldId id="387"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912" y="-4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BD17B-8E5E-49C4-9DB0-B5214BB52C65}" type="datetimeFigureOut">
              <a:rPr lang="es-ES" smtClean="0"/>
              <a:pPr/>
              <a:t>16/12/2016</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E232A-A93E-4E70-9F64-AFC8412C531D}" type="slidenum">
              <a:rPr lang="es-ES" smtClean="0"/>
              <a:pPr/>
              <a:t>‹Nº›</a:t>
            </a:fld>
            <a:endParaRPr lang="es-ES"/>
          </a:p>
        </p:txBody>
      </p:sp>
    </p:spTree>
    <p:extLst>
      <p:ext uri="{BB962C8B-B14F-4D97-AF65-F5344CB8AC3E}">
        <p14:creationId xmlns="" xmlns:p14="http://schemas.microsoft.com/office/powerpoint/2010/main" val="175967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99190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33493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5" name="Footer Placeholder 4"/>
          <p:cNvSpPr>
            <a:spLocks noGrp="1"/>
          </p:cNvSpPr>
          <p:nvPr>
            <p:ph type="ftr" sz="quarter" idx="11"/>
          </p:nvPr>
        </p:nvSpPr>
        <p:spPr/>
        <p:txBody>
          <a:bodyPr/>
          <a:lstStyle/>
          <a:p>
            <a:endParaRPr lang="es-E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506648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393284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6" name="Footer Placeholder 5"/>
          <p:cNvSpPr>
            <a:spLocks noGrp="1"/>
          </p:cNvSpPr>
          <p:nvPr>
            <p:ph type="ftr" sz="quarter" idx="11"/>
          </p:nvPr>
        </p:nvSpPr>
        <p:spPr/>
        <p:txBody>
          <a:bodyPr/>
          <a:lstStyle/>
          <a:p>
            <a:endParaRPr lang="es-E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7078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204572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881594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261224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9689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146105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68156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8" name="Footer Placeholder 7"/>
          <p:cNvSpPr>
            <a:spLocks noGrp="1"/>
          </p:cNvSpPr>
          <p:nvPr>
            <p:ph type="ftr" sz="quarter" idx="11"/>
          </p:nvPr>
        </p:nvSpPr>
        <p:spPr/>
        <p:txBody>
          <a:bodyPr/>
          <a:lstStyle/>
          <a:p>
            <a:endParaRPr lang="es-E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185525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4" name="Footer Placeholder 3"/>
          <p:cNvSpPr>
            <a:spLocks noGrp="1"/>
          </p:cNvSpPr>
          <p:nvPr>
            <p:ph type="ftr" sz="quarter" idx="11"/>
          </p:nvPr>
        </p:nvSpPr>
        <p:spPr/>
        <p:txBody>
          <a:bodyPr/>
          <a:lstStyle/>
          <a:p>
            <a:endParaRPr lang="es-E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257214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330289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389728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16/12/2016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369154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5C59D74-8BB1-4499-89D3-6ED7BC1C41B9}" type="datetimeFigureOut">
              <a:rPr lang="es-ES" smtClean="0"/>
              <a:pPr/>
              <a:t>16/12/2016</a:t>
            </a:fld>
            <a:endParaRPr lang="es-E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A455FB5-8E65-4F85-9957-404740E62DC6}" type="slidenum">
              <a:rPr lang="es-ES" smtClean="0"/>
              <a:pPr/>
              <a:t>‹Nº›</a:t>
            </a:fld>
            <a:endParaRPr lang="es-ES"/>
          </a:p>
        </p:txBody>
      </p:sp>
    </p:spTree>
    <p:extLst>
      <p:ext uri="{BB962C8B-B14F-4D97-AF65-F5344CB8AC3E}">
        <p14:creationId xmlns="" xmlns:p14="http://schemas.microsoft.com/office/powerpoint/2010/main" val="38902550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create" TargetMode="External"/><Relationship Id="rId2" Type="http://schemas.openxmlformats.org/officeDocument/2006/relationships/hyperlink" Target="https://developer.mozilla.org/en-US/docs/Web/JavaScript/Reference/Global_Objects/Object"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Guide/Expressions_and_operators" TargetMode="External"/><Relationship Id="rId4" Type="http://schemas.openxmlformats.org/officeDocument/2006/relationships/hyperlink" Target="https://developer.mozilla.org/en-US/docs/Web/JavaScript/Reference/Global_Objects/Object/defineProper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s/docs/Web/JavaScript/Referencia/Objetos_globales/Function/apply" TargetMode="External"/><Relationship Id="rId2" Type="http://schemas.openxmlformats.org/officeDocument/2006/relationships/hyperlink" Target="https://developer.mozilla.org/es/docs/Web/JavaScript/Referencia/Objetos_globales/Function/call" TargetMode="External"/><Relationship Id="rId1" Type="http://schemas.openxmlformats.org/officeDocument/2006/relationships/slideLayout" Target="../slideLayouts/slideLayout2.xml"/><Relationship Id="rId4" Type="http://schemas.openxmlformats.org/officeDocument/2006/relationships/hyperlink" Target="http://blog.amatiasq.com/2012/01/javascript-conceptos-basicos-this-call-y-apply/"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javascriptissexy.com/understand-javascript-callback-functions-and-use-th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ristalab.com/tutoriales/programacion-orientada-a-objetos-oop-con-javascript-c232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avascriptweblog.wordpress.com/2011/05/31/a-fresh-look-at-javascript-mixi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s/docs/Web/JavaScript/Reference/Functions/rest_parameters" TargetMode="External"/><Relationship Id="rId2" Type="http://schemas.openxmlformats.org/officeDocument/2006/relationships/hyperlink" Target="https://developer.mozilla.org/es/docs/Web/JavaScript/Referencia/Funciones/arguments" TargetMode="External"/><Relationship Id="rId1" Type="http://schemas.openxmlformats.org/officeDocument/2006/relationships/slideLayout" Target="../slideLayouts/slideLayout2.xml"/><Relationship Id="rId4" Type="http://schemas.openxmlformats.org/officeDocument/2006/relationships/hyperlink" Target="https://developer.mozilla.org/es/docs/Web/JavaScript/Referencia/Funciones/Parametros_por_defect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s/docs/Web/JavaScript/Gestion_de_Memoria" TargetMode="External"/><Relationship Id="rId2" Type="http://schemas.openxmlformats.org/officeDocument/2006/relationships/hyperlink" Target="http://juan-garcia-carmona.blogspot.com.es/2012/09/principios-solid.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ddyosmani.com/blog/essential-js-namespac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albertovilches.com/profundizando-en-javascript-parte-2-objetos-prototipos-herencia-y-namespaces" TargetMode="External"/><Relationship Id="rId13" Type="http://schemas.openxmlformats.org/officeDocument/2006/relationships/hyperlink" Target="https://www.video2brain.com/es/cursos/programacion-orientada-a-objetos-en-javascript" TargetMode="External"/><Relationship Id="rId3" Type="http://schemas.openxmlformats.org/officeDocument/2006/relationships/hyperlink" Target="https://developer.mozilla.org/es/docs/Web/JavaScript/Guide/Trabajando_con_objectos" TargetMode="External"/><Relationship Id="rId7" Type="http://schemas.openxmlformats.org/officeDocument/2006/relationships/hyperlink" Target="http://codehero.co/javascript-desmitificado-objetos/" TargetMode="External"/><Relationship Id="rId12" Type="http://schemas.openxmlformats.org/officeDocument/2006/relationships/hyperlink" Target="http://dmitrysoshnikov.com/ecmascript/javascript-the-core/" TargetMode="External"/><Relationship Id="rId2" Type="http://schemas.openxmlformats.org/officeDocument/2006/relationships/hyperlink" Target="https://developer.mozilla.org/es/docs/Web/JavaScript/Introducci%C3%B3n_a_JavaScript_orientado_a_objetos" TargetMode="External"/><Relationship Id="rId1" Type="http://schemas.openxmlformats.org/officeDocument/2006/relationships/slideLayout" Target="../slideLayouts/slideLayout2.xml"/><Relationship Id="rId6" Type="http://schemas.openxmlformats.org/officeDocument/2006/relationships/hyperlink" Target="https://developer.mozilla.org/es/docs/Web/JavaScript/Guide/Details_of_the_Object_Model" TargetMode="External"/><Relationship Id="rId11" Type="http://schemas.openxmlformats.org/officeDocument/2006/relationships/hyperlink" Target="https://imbuzu.wordpress.com/2009/06/14/javascript-orientado-a-objetos-segun-buzu-los-metodos/" TargetMode="External"/><Relationship Id="rId5" Type="http://schemas.openxmlformats.org/officeDocument/2006/relationships/hyperlink" Target="https://msdn.microsoft.com/es-es/library/hh924508(v=vs.94).aspx" TargetMode="External"/><Relationship Id="rId10" Type="http://schemas.openxmlformats.org/officeDocument/2006/relationships/hyperlink" Target="http://www.jmocana.eu/javascript-programacion-orientada-a-objetos-con-prototipos/" TargetMode="External"/><Relationship Id="rId4" Type="http://schemas.openxmlformats.org/officeDocument/2006/relationships/hyperlink" Target="https://developer.mozilla.org/es/docs/Web/JavaScript/Herencia_y_la_cadena_de_protipos" TargetMode="External"/><Relationship Id="rId9" Type="http://schemas.openxmlformats.org/officeDocument/2006/relationships/hyperlink" Target="http://geeks.ms/blogs/etomas/archive/2013/10/25/191-es-javascript-orientado-a-objetos.aspx" TargetMode="External"/><Relationship Id="rId14" Type="http://schemas.openxmlformats.org/officeDocument/2006/relationships/hyperlink" Target="https://carlosazaustre.es/blog/ecmascript-6-el-nuevo-estandar-de-javascri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ibrosweb.es/libro/tdd/" TargetMode="External"/><Relationship Id="rId2" Type="http://schemas.openxmlformats.org/officeDocument/2006/relationships/hyperlink" Target="http://juan-garcia-carmona.blogspot.com.es/2012/09/principios-soli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s/docs/Web/JavaScript/Guide/Details_of_the_Object_Mod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s/docs/Web/JavaScript/Referencia/Class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JavaScript/Guide/Working_with_Objec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ctrTitle"/>
          </p:nvPr>
        </p:nvSpPr>
        <p:spPr>
          <a:xfrm>
            <a:off x="457200" y="2060848"/>
            <a:ext cx="8458200" cy="1470025"/>
          </a:xfrm>
        </p:spPr>
        <p:txBody>
          <a:bodyPr/>
          <a:lstStyle/>
          <a:p>
            <a:pPr eaLnBrk="1" hangingPunct="1"/>
            <a:r>
              <a:rPr lang="es-ES" altLang="es-ES" dirty="0" smtClean="0"/>
              <a:t>JS VI</a:t>
            </a:r>
          </a:p>
        </p:txBody>
      </p:sp>
      <p:sp>
        <p:nvSpPr>
          <p:cNvPr id="6147" name="3 Subtítulo"/>
          <p:cNvSpPr>
            <a:spLocks noGrp="1"/>
          </p:cNvSpPr>
          <p:nvPr>
            <p:ph type="subTitle" idx="1"/>
          </p:nvPr>
        </p:nvSpPr>
        <p:spPr>
          <a:xfrm>
            <a:off x="457200" y="3559448"/>
            <a:ext cx="4953000" cy="1752600"/>
          </a:xfrm>
        </p:spPr>
        <p:txBody>
          <a:bodyPr/>
          <a:lstStyle/>
          <a:p>
            <a:pPr marL="63500" eaLnBrk="1" hangingPunct="1"/>
            <a:r>
              <a:rPr lang="es-ES" altLang="es-ES" dirty="0" smtClean="0"/>
              <a:t>Desarrollo Web en Entorno Cliente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lstStyle/>
          <a:p>
            <a:r>
              <a:rPr lang="es-ES" altLang="es-ES" dirty="0" smtClean="0"/>
              <a:t>JS VI – Crear Objetos</a:t>
            </a:r>
            <a:endParaRPr lang="es-ES" altLang="es-ES" sz="36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10</a:t>
            </a:fld>
            <a:endParaRPr lang="es-ES" altLang="es-ES"/>
          </a:p>
        </p:txBody>
      </p:sp>
      <p:sp>
        <p:nvSpPr>
          <p:cNvPr id="9224" name="2 Marcador de contenido"/>
          <p:cNvSpPr txBox="1">
            <a:spLocks/>
          </p:cNvSpPr>
          <p:nvPr/>
        </p:nvSpPr>
        <p:spPr bwMode="auto">
          <a:xfrm>
            <a:off x="1043608" y="1484784"/>
            <a:ext cx="7560840" cy="5328592"/>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metodos</a:t>
            </a:r>
            <a:r>
              <a:rPr lang="es-ES" altLang="es-ES" dirty="0" smtClean="0">
                <a:solidFill>
                  <a:srgbClr val="00FF00"/>
                </a:solidFill>
                <a:latin typeface="Courier New" pitchFamily="49" charset="0"/>
                <a:cs typeface="Courier New" pitchFamily="49" charset="0"/>
              </a:rPr>
              <a:t> privilegiados</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this.getConductor</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a:t>
            </a:r>
            <a:r>
              <a:rPr lang="es-ES" altLang="es-ES" dirty="0" err="1" smtClean="0">
                <a:solidFill>
                  <a:srgbClr val="00FF00"/>
                </a:solidFill>
                <a:latin typeface="Courier New" pitchFamily="49" charset="0"/>
                <a:cs typeface="Courier New" pitchFamily="49" charset="0"/>
              </a:rPr>
              <a:t>return</a:t>
            </a:r>
            <a:r>
              <a:rPr lang="es-ES" altLang="es-ES" dirty="0" smtClean="0">
                <a:solidFill>
                  <a:srgbClr val="00FF00"/>
                </a:solidFill>
                <a:latin typeface="Courier New" pitchFamily="49" charset="0"/>
                <a:cs typeface="Courier New" pitchFamily="49" charset="0"/>
              </a:rPr>
              <a:t> conductor;}</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this.setConductor</a:t>
            </a: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if</a:t>
            </a:r>
            <a:r>
              <a:rPr lang="es-ES" altLang="es-ES" dirty="0" smtClean="0">
                <a:solidFill>
                  <a:srgbClr val="00FF00"/>
                </a:solidFill>
                <a:latin typeface="Courier New" pitchFamily="49" charset="0"/>
                <a:cs typeface="Courier New" pitchFamily="49" charset="0"/>
              </a:rPr>
              <a:t> (conductor == "Carlos")</a:t>
            </a:r>
          </a:p>
          <a:p>
            <a:pPr marL="342900" indent="-342900">
              <a:spcBef>
                <a:spcPct val="20000"/>
              </a:spcBef>
            </a:pPr>
            <a:r>
              <a:rPr lang="es-ES" altLang="es-ES" dirty="0" smtClean="0">
                <a:solidFill>
                  <a:srgbClr val="00FF00"/>
                </a:solidFill>
                <a:latin typeface="Courier New" pitchFamily="49" charset="0"/>
                <a:cs typeface="Courier New" pitchFamily="49" charset="0"/>
              </a:rPr>
              <a:t>					conductor="</a:t>
            </a:r>
            <a:r>
              <a:rPr lang="es-ES" altLang="es-ES" dirty="0" err="1" smtClean="0">
                <a:solidFill>
                  <a:srgbClr val="00FF00"/>
                </a:solidFill>
                <a:latin typeface="Courier New" pitchFamily="49" charset="0"/>
                <a:cs typeface="Courier New" pitchFamily="49" charset="0"/>
              </a:rPr>
              <a:t>Maria</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else</a:t>
            </a: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					conductor=“Carlos";</a:t>
            </a:r>
          </a:p>
          <a:p>
            <a:pPr marL="342900" indent="-342900">
              <a:spcBef>
                <a:spcPct val="20000"/>
              </a:spcBef>
            </a:pPr>
            <a:r>
              <a:rPr lang="es-ES" altLang="es-ES" dirty="0" smtClean="0">
                <a:solidFill>
                  <a:srgbClr val="00FF00"/>
                </a:solidFill>
                <a:latin typeface="Courier New" pitchFamily="49" charset="0"/>
                <a:cs typeface="Courier New" pitchFamily="49" charset="0"/>
              </a:rPr>
              <a:t>				}</a:t>
            </a:r>
          </a:p>
          <a:p>
            <a:pPr marL="342900" indent="-342900">
              <a:spcBef>
                <a:spcPct val="20000"/>
              </a:spcBef>
            </a:pP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metodos</a:t>
            </a:r>
            <a:r>
              <a:rPr lang="es-ES" altLang="es-ES" dirty="0" smtClean="0">
                <a:solidFill>
                  <a:srgbClr val="00FF00"/>
                </a:solidFill>
                <a:latin typeface="Courier New" pitchFamily="49" charset="0"/>
                <a:cs typeface="Courier New" pitchFamily="49" charset="0"/>
              </a:rPr>
              <a:t> privados</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acelerar(){</a:t>
            </a:r>
            <a:r>
              <a:rPr lang="es-ES" altLang="es-ES" dirty="0" err="1" smtClean="0">
                <a:solidFill>
                  <a:srgbClr val="00FF00"/>
                </a:solidFill>
                <a:latin typeface="Courier New" pitchFamily="49" charset="0"/>
                <a:cs typeface="Courier New" pitchFamily="49" charset="0"/>
              </a:rPr>
              <a:t>this.velocidad</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frenar(){</a:t>
            </a:r>
            <a:r>
              <a:rPr lang="es-ES" altLang="es-ES" dirty="0" err="1" smtClean="0">
                <a:solidFill>
                  <a:srgbClr val="00FF00"/>
                </a:solidFill>
                <a:latin typeface="Courier New" pitchFamily="49" charset="0"/>
                <a:cs typeface="Courier New" pitchFamily="49" charset="0"/>
              </a:rPr>
              <a:t>this.velocidad</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a:t>
            </a:r>
          </a:p>
          <a:p>
            <a:pPr marL="342900" indent="-342900">
              <a:spcBef>
                <a:spcPct val="20000"/>
              </a:spcBef>
            </a:pP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 Instanciación de objetos </a:t>
            </a:r>
          </a:p>
          <a:p>
            <a:pPr marL="342900" indent="-342900">
              <a:spcBef>
                <a:spcPct val="20000"/>
              </a:spcBef>
            </a:pP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miVehiculo</a:t>
            </a:r>
            <a:r>
              <a:rPr lang="es-ES" altLang="es-ES" dirty="0" smtClean="0">
                <a:solidFill>
                  <a:srgbClr val="00FF00"/>
                </a:solidFill>
                <a:latin typeface="Courier New" pitchFamily="49" charset="0"/>
                <a:cs typeface="Courier New" pitchFamily="49" charset="0"/>
              </a:rPr>
              <a:t> = new </a:t>
            </a:r>
            <a:r>
              <a:rPr lang="es-ES" altLang="es-ES" dirty="0" err="1" smtClean="0">
                <a:solidFill>
                  <a:srgbClr val="00FF00"/>
                </a:solidFill>
                <a:latin typeface="Courier New" pitchFamily="49" charset="0"/>
                <a:cs typeface="Courier New" pitchFamily="49" charset="0"/>
              </a:rPr>
              <a:t>vehiculo</a:t>
            </a:r>
            <a:r>
              <a:rPr lang="es-ES" altLang="es-ES" dirty="0" smtClean="0">
                <a:solidFill>
                  <a:srgbClr val="00FF00"/>
                </a:solidFill>
                <a:latin typeface="Courier New" pitchFamily="49" charset="0"/>
                <a:cs typeface="Courier New" pitchFamily="49" charset="0"/>
              </a:rPr>
              <a:t>("gasolina",2,0);</a:t>
            </a:r>
          </a:p>
          <a:p>
            <a:pPr marL="342900" indent="-342900">
              <a:spcBef>
                <a:spcPct val="20000"/>
              </a:spcBef>
            </a:pPr>
            <a:endParaRPr lang="es-ES" altLang="es-ES" sz="1400" dirty="0" smtClean="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1238944" y="692150"/>
            <a:ext cx="7365504" cy="792163"/>
          </a:xfrm>
        </p:spPr>
        <p:txBody>
          <a:bodyPr>
            <a:normAutofit/>
          </a:bodyPr>
          <a:lstStyle/>
          <a:p>
            <a:r>
              <a:rPr lang="es-ES" altLang="es-ES" sz="3600" dirty="0" smtClean="0"/>
              <a:t>JS VI – </a:t>
            </a:r>
            <a:r>
              <a:rPr lang="es-ES" altLang="es-ES" dirty="0" smtClean="0"/>
              <a:t>Crear Objetos</a:t>
            </a:r>
            <a:endParaRPr lang="es-ES" altLang="es-ES" sz="3600" dirty="0" smtClean="0"/>
          </a:p>
        </p:txBody>
      </p:sp>
      <p:sp>
        <p:nvSpPr>
          <p:cNvPr id="8195" name="2 Marcador de contenido"/>
          <p:cNvSpPr>
            <a:spLocks noGrp="1"/>
          </p:cNvSpPr>
          <p:nvPr>
            <p:ph idx="1"/>
          </p:nvPr>
        </p:nvSpPr>
        <p:spPr>
          <a:xfrm>
            <a:off x="468313" y="1340768"/>
            <a:ext cx="8229600" cy="5184575"/>
          </a:xfrm>
        </p:spPr>
        <p:txBody>
          <a:bodyPr>
            <a:normAutofit/>
          </a:bodyPr>
          <a:lstStyle/>
          <a:p>
            <a:pPr>
              <a:buFont typeface="Georgia" pitchFamily="16" charset="0"/>
              <a:buNone/>
            </a:pPr>
            <a:r>
              <a:rPr lang="es-ES" altLang="es-ES" sz="2000" dirty="0" smtClean="0"/>
              <a:t>Debido a la flexibilidad de </a:t>
            </a:r>
            <a:r>
              <a:rPr lang="es-ES" altLang="es-ES" sz="2000" dirty="0" err="1" smtClean="0"/>
              <a:t>javascript</a:t>
            </a:r>
            <a:r>
              <a:rPr lang="es-ES" altLang="es-ES" sz="2000" dirty="0" smtClean="0"/>
              <a:t>, todos estas maneras de crear objetos son intercambiables entre sí, dando a los programadores una gran versatilidad.</a:t>
            </a:r>
          </a:p>
          <a:p>
            <a:pPr>
              <a:buFont typeface="Georgia" pitchFamily="16" charset="0"/>
              <a:buNone/>
            </a:pPr>
            <a:r>
              <a:rPr lang="es-ES" altLang="es-ES" sz="2000" dirty="0" smtClean="0"/>
              <a:t>Además, </a:t>
            </a:r>
            <a:r>
              <a:rPr lang="es-ES" altLang="es-ES" sz="2000" dirty="0" err="1" smtClean="0"/>
              <a:t>Javascript</a:t>
            </a:r>
            <a:r>
              <a:rPr lang="es-ES" altLang="es-ES" sz="2000" dirty="0" smtClean="0"/>
              <a:t> permite crear objetos cuyas propiedades y métodos se creen/eliminen en tiempo real, con lo cual un objeto puede ir cambiando su estado, estructura y funcionamiento a lo largo del tiempo. Veremos una forma de hacerlo a través de </a:t>
            </a:r>
            <a:r>
              <a:rPr lang="es-ES" altLang="es-ES" sz="2000" b="1" dirty="0" err="1" smtClean="0"/>
              <a:t>prototype</a:t>
            </a:r>
            <a:r>
              <a:rPr lang="es-ES" altLang="es-ES" sz="2000" dirty="0" smtClean="0"/>
              <a:t>, pero el estudio de esta característica sobrepasa  el ámbito de este curso. Si quieres investigar puedes echar un vistazo al objeto del lenguaje: </a:t>
            </a:r>
            <a:r>
              <a:rPr lang="es-ES" altLang="es-ES" sz="2000" dirty="0" err="1" smtClean="0">
                <a:hlinkClick r:id="rId2"/>
              </a:rPr>
              <a:t>Object</a:t>
            </a:r>
            <a:r>
              <a:rPr lang="es-ES" altLang="es-ES" sz="2000" dirty="0" smtClean="0"/>
              <a:t> y en concreto a los métodos:</a:t>
            </a:r>
          </a:p>
          <a:p>
            <a:pPr lvl="2"/>
            <a:r>
              <a:rPr lang="es-ES" altLang="es-ES" sz="1600" dirty="0" err="1" smtClean="0">
                <a:hlinkClick r:id="rId3"/>
              </a:rPr>
              <a:t>Object.create</a:t>
            </a:r>
            <a:endParaRPr lang="es-ES" altLang="es-ES" sz="1600" dirty="0" smtClean="0"/>
          </a:p>
          <a:p>
            <a:pPr lvl="2"/>
            <a:r>
              <a:rPr lang="es-ES" altLang="es-ES" sz="1600" dirty="0" err="1" smtClean="0">
                <a:hlinkClick r:id="rId4"/>
              </a:rPr>
              <a:t>Object.defineProperty</a:t>
            </a:r>
            <a:endParaRPr lang="es-ES" altLang="es-ES" sz="1600" dirty="0" smtClean="0"/>
          </a:p>
          <a:p>
            <a:pPr lvl="2"/>
            <a:r>
              <a:rPr lang="es-ES" altLang="es-ES" sz="1600" dirty="0" smtClean="0">
                <a:hlinkClick r:id="rId5"/>
              </a:rPr>
              <a:t>Operador </a:t>
            </a:r>
            <a:r>
              <a:rPr lang="es-ES" altLang="es-ES" sz="1600" dirty="0" err="1" smtClean="0">
                <a:hlinkClick r:id="rId5"/>
              </a:rPr>
              <a:t>delete</a:t>
            </a:r>
            <a:endParaRPr lang="es-ES" altLang="es-ES" sz="1600" dirty="0" smtClean="0"/>
          </a:p>
          <a:p>
            <a:pPr>
              <a:buFont typeface="Georgia" pitchFamily="16" charset="0"/>
              <a:buNone/>
            </a:pPr>
            <a:endParaRPr lang="es-ES" altLang="es-ES" sz="2000" dirty="0" smtClean="0"/>
          </a:p>
          <a:p>
            <a:pPr>
              <a:buFont typeface="Georgia" pitchFamily="16" charset="0"/>
              <a:buNone/>
            </a:pPr>
            <a:endParaRPr lang="es-ES" altLang="es-ES" sz="2000" dirty="0" smtClean="0"/>
          </a:p>
        </p:txBody>
      </p:sp>
      <p:sp>
        <p:nvSpPr>
          <p:cNvPr id="4" name="3 Marcador de pie de página"/>
          <p:cNvSpPr>
            <a:spLocks noGrp="1"/>
          </p:cNvSpPr>
          <p:nvPr>
            <p:ph type="ftr" sz="quarter" idx="11"/>
          </p:nvPr>
        </p:nvSpPr>
        <p:spPr>
          <a:xfrm>
            <a:off x="1942415" y="6520259"/>
            <a:ext cx="5716488" cy="365125"/>
          </a:xfrm>
        </p:spPr>
        <p:txBody>
          <a:bodyPr/>
          <a:lstStyle/>
          <a:p>
            <a:pPr>
              <a:defRPr/>
            </a:pPr>
            <a:r>
              <a:rPr lang="es-ES" dirty="0" smtClean="0"/>
              <a:t>Desarrollo Web en Entorno Cliente </a:t>
            </a:r>
            <a:endParaRPr lang="es-ES" dirty="0"/>
          </a:p>
        </p:txBody>
      </p:sp>
      <p:sp>
        <p:nvSpPr>
          <p:cNvPr id="8197" name="4 Marcador de número de diapositiva"/>
          <p:cNvSpPr>
            <a:spLocks noGrp="1"/>
          </p:cNvSpPr>
          <p:nvPr>
            <p:ph type="sldNum" sz="quarter" idx="12"/>
          </p:nvPr>
        </p:nvSpPr>
        <p:spPr bwMode="auto">
          <a:noFill/>
          <a:ln>
            <a:miter lim="800000"/>
            <a:headEnd/>
            <a:tailEnd/>
          </a:ln>
        </p:spPr>
        <p:txBody>
          <a:bodyPr/>
          <a:lstStyle/>
          <a:p>
            <a:fld id="{80E2040D-91AE-43BD-A53C-ED95E188E0BB}" type="slidenum">
              <a:rPr lang="es-ES" altLang="es-ES"/>
              <a:pPr/>
              <a:t>11</a:t>
            </a:fld>
            <a:endParaRPr lang="es-ES" alt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1238944" y="692150"/>
            <a:ext cx="7365504" cy="792163"/>
          </a:xfrm>
        </p:spPr>
        <p:txBody>
          <a:bodyPr>
            <a:normAutofit/>
          </a:bodyPr>
          <a:lstStyle/>
          <a:p>
            <a:r>
              <a:rPr lang="es-ES" altLang="es-ES" sz="3600" dirty="0" smtClean="0"/>
              <a:t>JS VI – </a:t>
            </a:r>
            <a:r>
              <a:rPr lang="es-ES" altLang="es-ES" dirty="0" smtClean="0"/>
              <a:t>Crear Objetos</a:t>
            </a:r>
            <a:endParaRPr lang="es-ES" altLang="es-ES" sz="3600" dirty="0" smtClean="0"/>
          </a:p>
        </p:txBody>
      </p:sp>
      <p:sp>
        <p:nvSpPr>
          <p:cNvPr id="8195" name="2 Marcador de contenido"/>
          <p:cNvSpPr>
            <a:spLocks noGrp="1"/>
          </p:cNvSpPr>
          <p:nvPr>
            <p:ph idx="1"/>
          </p:nvPr>
        </p:nvSpPr>
        <p:spPr>
          <a:xfrm>
            <a:off x="468313" y="1340769"/>
            <a:ext cx="8229600" cy="792088"/>
          </a:xfrm>
        </p:spPr>
        <p:txBody>
          <a:bodyPr>
            <a:normAutofit/>
          </a:bodyPr>
          <a:lstStyle/>
          <a:p>
            <a:pPr>
              <a:buFont typeface="Georgia" pitchFamily="16" charset="0"/>
              <a:buNone/>
            </a:pPr>
            <a:r>
              <a:rPr lang="es-ES" altLang="es-ES" sz="2000" dirty="0" smtClean="0"/>
              <a:t>Como hemos dicho antes, ES6 establece una nueva manera de definir clases y crear objetos. </a:t>
            </a:r>
          </a:p>
          <a:p>
            <a:pPr>
              <a:buFont typeface="Georgia" pitchFamily="16" charset="0"/>
              <a:buNone/>
            </a:pPr>
            <a:endParaRPr lang="es-ES" altLang="es-ES" sz="2000" dirty="0" smtClean="0"/>
          </a:p>
        </p:txBody>
      </p:sp>
      <p:sp>
        <p:nvSpPr>
          <p:cNvPr id="4" name="3 Marcador de pie de página"/>
          <p:cNvSpPr>
            <a:spLocks noGrp="1"/>
          </p:cNvSpPr>
          <p:nvPr>
            <p:ph type="ftr" sz="quarter" idx="11"/>
          </p:nvPr>
        </p:nvSpPr>
        <p:spPr>
          <a:xfrm>
            <a:off x="1942415" y="6520259"/>
            <a:ext cx="5716488" cy="365125"/>
          </a:xfrm>
        </p:spPr>
        <p:txBody>
          <a:bodyPr/>
          <a:lstStyle/>
          <a:p>
            <a:pPr>
              <a:defRPr/>
            </a:pPr>
            <a:r>
              <a:rPr lang="es-ES" dirty="0" smtClean="0"/>
              <a:t>Desarrollo Web en Entorno Cliente </a:t>
            </a:r>
            <a:endParaRPr lang="es-ES" dirty="0"/>
          </a:p>
        </p:txBody>
      </p:sp>
      <p:sp>
        <p:nvSpPr>
          <p:cNvPr id="8197" name="4 Marcador de número de diapositiva"/>
          <p:cNvSpPr>
            <a:spLocks noGrp="1"/>
          </p:cNvSpPr>
          <p:nvPr>
            <p:ph type="sldNum" sz="quarter" idx="12"/>
          </p:nvPr>
        </p:nvSpPr>
        <p:spPr bwMode="auto">
          <a:noFill/>
          <a:ln>
            <a:miter lim="800000"/>
            <a:headEnd/>
            <a:tailEnd/>
          </a:ln>
        </p:spPr>
        <p:txBody>
          <a:bodyPr/>
          <a:lstStyle/>
          <a:p>
            <a:fld id="{80E2040D-91AE-43BD-A53C-ED95E188E0BB}" type="slidenum">
              <a:rPr lang="es-ES" altLang="es-ES"/>
              <a:pPr/>
              <a:t>12</a:t>
            </a:fld>
            <a:endParaRPr lang="es-ES" altLang="es-ES"/>
          </a:p>
        </p:txBody>
      </p:sp>
      <p:sp>
        <p:nvSpPr>
          <p:cNvPr id="6" name="2 Marcador de contenido"/>
          <p:cNvSpPr txBox="1">
            <a:spLocks/>
          </p:cNvSpPr>
          <p:nvPr/>
        </p:nvSpPr>
        <p:spPr bwMode="auto">
          <a:xfrm>
            <a:off x="899592" y="2132856"/>
            <a:ext cx="7704856" cy="4392488"/>
          </a:xfrm>
          <a:prstGeom prst="rect">
            <a:avLst/>
          </a:prstGeom>
          <a:solidFill>
            <a:schemeClr val="tx1"/>
          </a:solidFill>
          <a:ln w="9525">
            <a:noFill/>
            <a:miter lim="800000"/>
            <a:headEnd/>
            <a:tailEnd/>
          </a:ln>
        </p:spPr>
        <p:txBody>
          <a:bodyPr/>
          <a:lstStyle/>
          <a:p>
            <a:pPr marL="342900" indent="-342900">
              <a:spcBef>
                <a:spcPct val="20000"/>
              </a:spcBef>
            </a:pPr>
            <a:r>
              <a:rPr lang="es-ES" altLang="es-ES" sz="1200" dirty="0" smtClean="0">
                <a:solidFill>
                  <a:srgbClr val="00FF00"/>
                </a:solidFill>
                <a:latin typeface="Courier New" pitchFamily="49" charset="0"/>
                <a:cs typeface="Courier New" pitchFamily="49" charset="0"/>
              </a:rPr>
              <a:t>//Con nombre</a:t>
            </a:r>
          </a:p>
          <a:p>
            <a:pPr marL="342900" indent="-342900">
              <a:spcBef>
                <a:spcPct val="20000"/>
              </a:spcBef>
            </a:pPr>
            <a:r>
              <a:rPr lang="es-ES" altLang="es-ES" sz="1200" dirty="0" err="1" smtClean="0">
                <a:solidFill>
                  <a:srgbClr val="00FF00"/>
                </a:solidFill>
                <a:latin typeface="Courier New" pitchFamily="49" charset="0"/>
                <a:cs typeface="Courier New" pitchFamily="49" charset="0"/>
              </a:rPr>
              <a:t>class</a:t>
            </a:r>
            <a:r>
              <a:rPr lang="es-ES" altLang="es-ES" sz="1200" dirty="0" smtClean="0">
                <a:solidFill>
                  <a:srgbClr val="00FF00"/>
                </a:solidFill>
                <a:latin typeface="Courier New" pitchFamily="49" charset="0"/>
                <a:cs typeface="Courier New" pitchFamily="49" charset="0"/>
              </a:rPr>
              <a:t> </a:t>
            </a:r>
            <a:r>
              <a:rPr lang="es-ES" altLang="es-ES" sz="1200" dirty="0" err="1" smtClean="0">
                <a:solidFill>
                  <a:srgbClr val="00FF00"/>
                </a:solidFill>
                <a:latin typeface="Courier New" pitchFamily="49" charset="0"/>
                <a:cs typeface="Courier New" pitchFamily="49" charset="0"/>
              </a:rPr>
              <a:t>vehiculo</a:t>
            </a:r>
            <a:r>
              <a:rPr lang="es-ES" altLang="es-ES" sz="1200" dirty="0" smtClean="0">
                <a:solidFill>
                  <a:srgbClr val="00FF00"/>
                </a:solidFill>
                <a:latin typeface="Courier New" pitchFamily="49" charset="0"/>
                <a:cs typeface="Courier New" pitchFamily="49" charset="0"/>
              </a:rPr>
              <a:t>{</a:t>
            </a:r>
          </a:p>
          <a:p>
            <a:pPr marL="342900" indent="-342900">
              <a:spcBef>
                <a:spcPct val="20000"/>
              </a:spcBef>
            </a:pPr>
            <a:r>
              <a:rPr lang="es-ES" altLang="es-ES" sz="1200" dirty="0" smtClean="0">
                <a:solidFill>
                  <a:srgbClr val="00FF00"/>
                </a:solidFill>
                <a:latin typeface="Courier New" pitchFamily="49" charset="0"/>
                <a:cs typeface="Courier New" pitchFamily="49" charset="0"/>
              </a:rPr>
              <a:t>	constructor(</a:t>
            </a:r>
            <a:r>
              <a:rPr lang="es-ES" altLang="es-ES" sz="1200" dirty="0" err="1" smtClean="0">
                <a:solidFill>
                  <a:srgbClr val="00FF00"/>
                </a:solidFill>
                <a:latin typeface="Courier New" pitchFamily="49" charset="0"/>
                <a:cs typeface="Courier New" pitchFamily="49" charset="0"/>
              </a:rPr>
              <a:t>carburante,pasajeros,velocidadInicial</a:t>
            </a:r>
            <a:r>
              <a:rPr lang="es-ES" altLang="es-ES" sz="1200" dirty="0" smtClean="0">
                <a:solidFill>
                  <a:srgbClr val="00FF00"/>
                </a:solidFill>
                <a:latin typeface="Courier New" pitchFamily="49" charset="0"/>
                <a:cs typeface="Courier New" pitchFamily="49" charset="0"/>
              </a:rPr>
              <a:t>){</a:t>
            </a:r>
          </a:p>
          <a:p>
            <a:pPr marL="342900" indent="-342900">
              <a:spcBef>
                <a:spcPct val="20000"/>
              </a:spcBef>
            </a:pPr>
            <a:r>
              <a:rPr lang="es-ES" altLang="es-ES" sz="1200" dirty="0" smtClean="0">
                <a:solidFill>
                  <a:srgbClr val="00FF00"/>
                </a:solidFill>
                <a:latin typeface="Courier New" pitchFamily="49" charset="0"/>
                <a:cs typeface="Courier New" pitchFamily="49" charset="0"/>
              </a:rPr>
              <a:t>		</a:t>
            </a:r>
            <a:r>
              <a:rPr lang="es-ES" altLang="es-ES" sz="1200" dirty="0" err="1" smtClean="0">
                <a:solidFill>
                  <a:srgbClr val="00FF00"/>
                </a:solidFill>
                <a:latin typeface="Courier New" pitchFamily="49" charset="0"/>
                <a:cs typeface="Courier New" pitchFamily="49" charset="0"/>
              </a:rPr>
              <a:t>this.motor</a:t>
            </a:r>
            <a:r>
              <a:rPr lang="es-ES" altLang="es-ES" sz="1200" dirty="0" smtClean="0">
                <a:solidFill>
                  <a:srgbClr val="00FF00"/>
                </a:solidFill>
                <a:latin typeface="Courier New" pitchFamily="49" charset="0"/>
                <a:cs typeface="Courier New" pitchFamily="49" charset="0"/>
              </a:rPr>
              <a:t> = carburante;</a:t>
            </a:r>
          </a:p>
          <a:p>
            <a:pPr marL="342900" indent="-342900">
              <a:spcBef>
                <a:spcPct val="20000"/>
              </a:spcBef>
            </a:pPr>
            <a:r>
              <a:rPr lang="es-ES" altLang="es-ES" sz="1200" dirty="0" smtClean="0">
                <a:solidFill>
                  <a:srgbClr val="00FF00"/>
                </a:solidFill>
                <a:latin typeface="Courier New" pitchFamily="49" charset="0"/>
                <a:cs typeface="Courier New" pitchFamily="49" charset="0"/>
              </a:rPr>
              <a:t>	 	</a:t>
            </a:r>
            <a:r>
              <a:rPr lang="es-ES" altLang="es-ES" sz="1200" dirty="0" err="1" smtClean="0">
                <a:solidFill>
                  <a:srgbClr val="00FF00"/>
                </a:solidFill>
                <a:latin typeface="Courier New" pitchFamily="49" charset="0"/>
                <a:cs typeface="Courier New" pitchFamily="49" charset="0"/>
              </a:rPr>
              <a:t>this.pasajeros</a:t>
            </a:r>
            <a:r>
              <a:rPr lang="es-ES" altLang="es-ES" sz="1200" dirty="0" smtClean="0">
                <a:solidFill>
                  <a:srgbClr val="00FF00"/>
                </a:solidFill>
                <a:latin typeface="Courier New" pitchFamily="49" charset="0"/>
                <a:cs typeface="Courier New" pitchFamily="49" charset="0"/>
              </a:rPr>
              <a:t> = pasajeros;</a:t>
            </a:r>
          </a:p>
          <a:p>
            <a:pPr marL="342900" indent="-342900">
              <a:spcBef>
                <a:spcPct val="20000"/>
              </a:spcBef>
            </a:pPr>
            <a:r>
              <a:rPr lang="es-ES" altLang="es-ES" sz="1200" dirty="0" smtClean="0">
                <a:solidFill>
                  <a:srgbClr val="00FF00"/>
                </a:solidFill>
                <a:latin typeface="Courier New" pitchFamily="49" charset="0"/>
                <a:cs typeface="Courier New" pitchFamily="49" charset="0"/>
              </a:rPr>
              <a:t> 		velocidad = </a:t>
            </a:r>
            <a:r>
              <a:rPr lang="es-ES" altLang="es-ES" sz="1200" dirty="0" err="1" smtClean="0">
                <a:solidFill>
                  <a:srgbClr val="00FF00"/>
                </a:solidFill>
                <a:latin typeface="Courier New" pitchFamily="49" charset="0"/>
                <a:cs typeface="Courier New" pitchFamily="49" charset="0"/>
              </a:rPr>
              <a:t>velocidadInicial</a:t>
            </a:r>
            <a:r>
              <a:rPr lang="es-ES" altLang="es-ES" sz="1200" dirty="0" smtClean="0">
                <a:solidFill>
                  <a:srgbClr val="00FF00"/>
                </a:solidFill>
                <a:latin typeface="Courier New" pitchFamily="49" charset="0"/>
                <a:cs typeface="Courier New" pitchFamily="49" charset="0"/>
              </a:rPr>
              <a:t>;</a:t>
            </a:r>
          </a:p>
          <a:p>
            <a:pPr marL="342900" indent="-342900">
              <a:spcBef>
                <a:spcPct val="20000"/>
              </a:spcBef>
            </a:pPr>
            <a:r>
              <a:rPr lang="es-ES" altLang="es-ES" sz="1200" dirty="0" smtClean="0">
                <a:solidFill>
                  <a:srgbClr val="00FF00"/>
                </a:solidFill>
                <a:latin typeface="Courier New" pitchFamily="49" charset="0"/>
                <a:cs typeface="Courier New" pitchFamily="49" charset="0"/>
              </a:rPr>
              <a:t>	}</a:t>
            </a:r>
          </a:p>
          <a:p>
            <a:pPr marL="342900" indent="-342900">
              <a:spcBef>
                <a:spcPct val="20000"/>
              </a:spcBef>
            </a:pPr>
            <a:r>
              <a:rPr lang="es-ES" altLang="es-ES" sz="1200" dirty="0" smtClean="0">
                <a:solidFill>
                  <a:srgbClr val="00FF00"/>
                </a:solidFill>
                <a:latin typeface="Courier New" pitchFamily="49" charset="0"/>
                <a:cs typeface="Courier New" pitchFamily="49" charset="0"/>
              </a:rPr>
              <a:t>	acelerar(){velocidad++;},</a:t>
            </a:r>
          </a:p>
          <a:p>
            <a:pPr marL="342900" indent="-342900">
              <a:spcBef>
                <a:spcPct val="20000"/>
              </a:spcBef>
            </a:pPr>
            <a:r>
              <a:rPr lang="es-ES" altLang="es-ES" sz="1200" dirty="0" smtClean="0">
                <a:solidFill>
                  <a:srgbClr val="00FF00"/>
                </a:solidFill>
                <a:latin typeface="Courier New" pitchFamily="49" charset="0"/>
                <a:cs typeface="Courier New" pitchFamily="49" charset="0"/>
              </a:rPr>
              <a:t> 	frenar(){velocidad--;}</a:t>
            </a:r>
          </a:p>
          <a:p>
            <a:pPr marL="342900" indent="-342900">
              <a:spcBef>
                <a:spcPct val="20000"/>
              </a:spcBef>
            </a:pPr>
            <a:r>
              <a:rPr lang="es-ES" altLang="es-ES" sz="1200" dirty="0" smtClean="0">
                <a:solidFill>
                  <a:srgbClr val="00FF00"/>
                </a:solidFill>
                <a:latin typeface="Courier New" pitchFamily="49" charset="0"/>
                <a:cs typeface="Courier New" pitchFamily="49" charset="0"/>
              </a:rPr>
              <a:t>};</a:t>
            </a:r>
          </a:p>
          <a:p>
            <a:pPr marL="342900" indent="-342900">
              <a:spcBef>
                <a:spcPct val="20000"/>
              </a:spcBef>
            </a:pPr>
            <a:r>
              <a:rPr lang="es-ES" altLang="es-ES" sz="1200" dirty="0" smtClean="0">
                <a:solidFill>
                  <a:srgbClr val="00FF00"/>
                </a:solidFill>
                <a:latin typeface="Courier New" pitchFamily="49" charset="0"/>
                <a:cs typeface="Courier New" pitchFamily="49" charset="0"/>
              </a:rPr>
              <a:t>//Anónima</a:t>
            </a:r>
          </a:p>
          <a:p>
            <a:pPr marL="342900" indent="-342900">
              <a:spcBef>
                <a:spcPct val="20000"/>
              </a:spcBef>
            </a:pPr>
            <a:r>
              <a:rPr lang="es-ES" altLang="es-ES" sz="1200" dirty="0" err="1" smtClean="0">
                <a:solidFill>
                  <a:srgbClr val="00FF00"/>
                </a:solidFill>
                <a:latin typeface="Courier New" pitchFamily="49" charset="0"/>
                <a:cs typeface="Courier New" pitchFamily="49" charset="0"/>
              </a:rPr>
              <a:t>var</a:t>
            </a:r>
            <a:r>
              <a:rPr lang="es-ES" altLang="es-ES" sz="1200" dirty="0" smtClean="0">
                <a:solidFill>
                  <a:srgbClr val="00FF00"/>
                </a:solidFill>
                <a:latin typeface="Courier New" pitchFamily="49" charset="0"/>
                <a:cs typeface="Courier New" pitchFamily="49" charset="0"/>
              </a:rPr>
              <a:t> </a:t>
            </a:r>
            <a:r>
              <a:rPr lang="es-ES" altLang="es-ES" sz="1200" dirty="0" err="1" smtClean="0">
                <a:solidFill>
                  <a:srgbClr val="00FF00"/>
                </a:solidFill>
                <a:latin typeface="Courier New" pitchFamily="49" charset="0"/>
                <a:cs typeface="Courier New" pitchFamily="49" charset="0"/>
              </a:rPr>
              <a:t>vehiculo</a:t>
            </a:r>
            <a:r>
              <a:rPr lang="es-ES" altLang="es-ES" sz="1200" dirty="0" smtClean="0">
                <a:solidFill>
                  <a:srgbClr val="00FF00"/>
                </a:solidFill>
                <a:latin typeface="Courier New" pitchFamily="49" charset="0"/>
                <a:cs typeface="Courier New" pitchFamily="49" charset="0"/>
              </a:rPr>
              <a:t> = </a:t>
            </a:r>
            <a:r>
              <a:rPr lang="es-ES" altLang="es-ES" sz="1200" dirty="0" err="1" smtClean="0">
                <a:solidFill>
                  <a:srgbClr val="00FF00"/>
                </a:solidFill>
                <a:latin typeface="Courier New" pitchFamily="49" charset="0"/>
                <a:cs typeface="Courier New" pitchFamily="49" charset="0"/>
              </a:rPr>
              <a:t>class</a:t>
            </a:r>
            <a:r>
              <a:rPr lang="es-ES" altLang="es-ES" sz="1200" dirty="0" smtClean="0">
                <a:solidFill>
                  <a:srgbClr val="00FF00"/>
                </a:solidFill>
                <a:latin typeface="Courier New" pitchFamily="49" charset="0"/>
                <a:cs typeface="Courier New" pitchFamily="49" charset="0"/>
              </a:rPr>
              <a:t> {</a:t>
            </a:r>
          </a:p>
          <a:p>
            <a:pPr marL="342900" indent="-342900">
              <a:spcBef>
                <a:spcPct val="20000"/>
              </a:spcBef>
            </a:pPr>
            <a:r>
              <a:rPr lang="es-ES" altLang="es-ES" sz="1200" dirty="0" smtClean="0">
                <a:solidFill>
                  <a:srgbClr val="00FF00"/>
                </a:solidFill>
                <a:latin typeface="Courier New" pitchFamily="49" charset="0"/>
                <a:cs typeface="Courier New" pitchFamily="49" charset="0"/>
              </a:rPr>
              <a:t>	constructor(</a:t>
            </a:r>
            <a:r>
              <a:rPr lang="es-ES" altLang="es-ES" sz="1200" dirty="0" err="1" smtClean="0">
                <a:solidFill>
                  <a:srgbClr val="00FF00"/>
                </a:solidFill>
                <a:latin typeface="Courier New" pitchFamily="49" charset="0"/>
                <a:cs typeface="Courier New" pitchFamily="49" charset="0"/>
              </a:rPr>
              <a:t>carburante,pasajeros,velocidadInicial</a:t>
            </a:r>
            <a:r>
              <a:rPr lang="es-ES" altLang="es-ES" sz="1200" dirty="0" smtClean="0">
                <a:solidFill>
                  <a:srgbClr val="00FF00"/>
                </a:solidFill>
                <a:latin typeface="Courier New" pitchFamily="49" charset="0"/>
                <a:cs typeface="Courier New" pitchFamily="49" charset="0"/>
              </a:rPr>
              <a:t>){</a:t>
            </a:r>
          </a:p>
          <a:p>
            <a:pPr marL="342900" indent="-342900">
              <a:spcBef>
                <a:spcPct val="20000"/>
              </a:spcBef>
            </a:pPr>
            <a:r>
              <a:rPr lang="es-ES" altLang="es-ES" sz="1200" dirty="0" smtClean="0">
                <a:solidFill>
                  <a:srgbClr val="00FF00"/>
                </a:solidFill>
                <a:latin typeface="Courier New" pitchFamily="49" charset="0"/>
                <a:cs typeface="Courier New" pitchFamily="49" charset="0"/>
              </a:rPr>
              <a:t>		</a:t>
            </a:r>
            <a:r>
              <a:rPr lang="es-ES" altLang="es-ES" sz="1200" dirty="0" err="1" smtClean="0">
                <a:solidFill>
                  <a:srgbClr val="00FF00"/>
                </a:solidFill>
                <a:latin typeface="Courier New" pitchFamily="49" charset="0"/>
                <a:cs typeface="Courier New" pitchFamily="49" charset="0"/>
              </a:rPr>
              <a:t>this.motor</a:t>
            </a:r>
            <a:r>
              <a:rPr lang="es-ES" altLang="es-ES" sz="1200" dirty="0" smtClean="0">
                <a:solidFill>
                  <a:srgbClr val="00FF00"/>
                </a:solidFill>
                <a:latin typeface="Courier New" pitchFamily="49" charset="0"/>
                <a:cs typeface="Courier New" pitchFamily="49" charset="0"/>
              </a:rPr>
              <a:t> = carburante;</a:t>
            </a:r>
          </a:p>
          <a:p>
            <a:pPr marL="342900" indent="-342900">
              <a:spcBef>
                <a:spcPct val="20000"/>
              </a:spcBef>
            </a:pPr>
            <a:r>
              <a:rPr lang="es-ES" altLang="es-ES" sz="1200" dirty="0" smtClean="0">
                <a:solidFill>
                  <a:srgbClr val="00FF00"/>
                </a:solidFill>
                <a:latin typeface="Courier New" pitchFamily="49" charset="0"/>
                <a:cs typeface="Courier New" pitchFamily="49" charset="0"/>
              </a:rPr>
              <a:t>	 	</a:t>
            </a:r>
            <a:r>
              <a:rPr lang="es-ES" altLang="es-ES" sz="1200" dirty="0" err="1" smtClean="0">
                <a:solidFill>
                  <a:srgbClr val="00FF00"/>
                </a:solidFill>
                <a:latin typeface="Courier New" pitchFamily="49" charset="0"/>
                <a:cs typeface="Courier New" pitchFamily="49" charset="0"/>
              </a:rPr>
              <a:t>this.pasajeros</a:t>
            </a:r>
            <a:r>
              <a:rPr lang="es-ES" altLang="es-ES" sz="1200" dirty="0" smtClean="0">
                <a:solidFill>
                  <a:srgbClr val="00FF00"/>
                </a:solidFill>
                <a:latin typeface="Courier New" pitchFamily="49" charset="0"/>
                <a:cs typeface="Courier New" pitchFamily="49" charset="0"/>
              </a:rPr>
              <a:t> = pasajeros;</a:t>
            </a:r>
          </a:p>
          <a:p>
            <a:pPr marL="342900" indent="-342900">
              <a:spcBef>
                <a:spcPct val="20000"/>
              </a:spcBef>
            </a:pPr>
            <a:r>
              <a:rPr lang="es-ES" altLang="es-ES" sz="1200" dirty="0" smtClean="0">
                <a:solidFill>
                  <a:srgbClr val="00FF00"/>
                </a:solidFill>
                <a:latin typeface="Courier New" pitchFamily="49" charset="0"/>
                <a:cs typeface="Courier New" pitchFamily="49" charset="0"/>
              </a:rPr>
              <a:t> 		velocidad = </a:t>
            </a:r>
            <a:r>
              <a:rPr lang="es-ES" altLang="es-ES" sz="1200" dirty="0" err="1" smtClean="0">
                <a:solidFill>
                  <a:srgbClr val="00FF00"/>
                </a:solidFill>
                <a:latin typeface="Courier New" pitchFamily="49" charset="0"/>
                <a:cs typeface="Courier New" pitchFamily="49" charset="0"/>
              </a:rPr>
              <a:t>velocidadInicial</a:t>
            </a:r>
            <a:r>
              <a:rPr lang="es-ES" altLang="es-ES" sz="1200" dirty="0" smtClean="0">
                <a:solidFill>
                  <a:srgbClr val="00FF00"/>
                </a:solidFill>
                <a:latin typeface="Courier New" pitchFamily="49" charset="0"/>
                <a:cs typeface="Courier New" pitchFamily="49" charset="0"/>
              </a:rPr>
              <a:t>;</a:t>
            </a:r>
          </a:p>
          <a:p>
            <a:pPr marL="342900" indent="-342900">
              <a:spcBef>
                <a:spcPct val="20000"/>
              </a:spcBef>
            </a:pPr>
            <a:r>
              <a:rPr lang="es-ES" altLang="es-ES" sz="1200" dirty="0" smtClean="0">
                <a:solidFill>
                  <a:srgbClr val="00FF00"/>
                </a:solidFill>
                <a:latin typeface="Courier New" pitchFamily="49" charset="0"/>
                <a:cs typeface="Courier New" pitchFamily="49" charset="0"/>
              </a:rPr>
              <a:t>	}</a:t>
            </a:r>
          </a:p>
          <a:p>
            <a:pPr marL="342900" indent="-342900">
              <a:spcBef>
                <a:spcPct val="20000"/>
              </a:spcBef>
            </a:pPr>
            <a:r>
              <a:rPr lang="es-ES" altLang="es-ES" sz="1200" dirty="0" smtClean="0">
                <a:solidFill>
                  <a:srgbClr val="00FF00"/>
                </a:solidFill>
                <a:latin typeface="Courier New" pitchFamily="49" charset="0"/>
                <a:cs typeface="Courier New" pitchFamily="49" charset="0"/>
              </a:rPr>
              <a:t>	acelerar(){velocidad++;},</a:t>
            </a:r>
          </a:p>
          <a:p>
            <a:pPr marL="342900" indent="-342900">
              <a:spcBef>
                <a:spcPct val="20000"/>
              </a:spcBef>
            </a:pPr>
            <a:r>
              <a:rPr lang="es-ES" altLang="es-ES" sz="1200" dirty="0" smtClean="0">
                <a:solidFill>
                  <a:srgbClr val="00FF00"/>
                </a:solidFill>
                <a:latin typeface="Courier New" pitchFamily="49" charset="0"/>
                <a:cs typeface="Courier New" pitchFamily="49" charset="0"/>
              </a:rPr>
              <a:t> 	frenar(){velocidad--;}</a:t>
            </a:r>
          </a:p>
          <a:p>
            <a:pPr marL="342900" indent="-342900">
              <a:spcBef>
                <a:spcPct val="20000"/>
              </a:spcBef>
            </a:pPr>
            <a:r>
              <a:rPr lang="es-ES" altLang="es-ES" sz="1200" dirty="0" smtClean="0">
                <a:solidFill>
                  <a:srgbClr val="00FF00"/>
                </a:solidFill>
                <a:latin typeface="Courier New" pitchFamily="49" charset="0"/>
                <a:cs typeface="Courier New" pitchFamily="49" charset="0"/>
              </a:rPr>
              <a:t>};</a:t>
            </a:r>
          </a:p>
          <a:p>
            <a:pPr marL="342900" indent="-342900">
              <a:spcBef>
                <a:spcPct val="20000"/>
              </a:spcBef>
            </a:pPr>
            <a:endParaRPr lang="es-ES" altLang="es-ES" dirty="0" smtClean="0">
              <a:solidFill>
                <a:srgbClr val="00FF00"/>
              </a:solidFill>
              <a:latin typeface="Courier New" pitchFamily="49" charset="0"/>
              <a:cs typeface="Courier New" pitchFamily="49" charset="0"/>
            </a:endParaRPr>
          </a:p>
          <a:p>
            <a:pPr marL="342900" indent="-342900">
              <a:spcBef>
                <a:spcPct val="20000"/>
              </a:spcBef>
            </a:pP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1238944" y="692150"/>
            <a:ext cx="7365504" cy="792163"/>
          </a:xfrm>
        </p:spPr>
        <p:txBody>
          <a:bodyPr>
            <a:normAutofit/>
          </a:bodyPr>
          <a:lstStyle/>
          <a:p>
            <a:r>
              <a:rPr lang="es-ES" altLang="es-ES" sz="3600" dirty="0" smtClean="0"/>
              <a:t>JS VI – </a:t>
            </a:r>
            <a:r>
              <a:rPr lang="es-ES" altLang="es-ES" dirty="0" err="1" smtClean="0"/>
              <a:t>This</a:t>
            </a:r>
            <a:endParaRPr lang="es-ES" altLang="es-ES" sz="3600" dirty="0" smtClean="0"/>
          </a:p>
        </p:txBody>
      </p:sp>
      <p:sp>
        <p:nvSpPr>
          <p:cNvPr id="8195" name="2 Marcador de contenido"/>
          <p:cNvSpPr>
            <a:spLocks noGrp="1"/>
          </p:cNvSpPr>
          <p:nvPr>
            <p:ph idx="1"/>
          </p:nvPr>
        </p:nvSpPr>
        <p:spPr>
          <a:xfrm>
            <a:off x="468313" y="1340768"/>
            <a:ext cx="8229600" cy="5184575"/>
          </a:xfrm>
        </p:spPr>
        <p:txBody>
          <a:bodyPr>
            <a:normAutofit fontScale="85000" lnSpcReduction="10000"/>
          </a:bodyPr>
          <a:lstStyle/>
          <a:p>
            <a:pPr>
              <a:buFont typeface="Georgia" pitchFamily="16" charset="0"/>
              <a:buNone/>
            </a:pPr>
            <a:r>
              <a:rPr lang="es-ES" altLang="es-ES" sz="2000" dirty="0" smtClean="0"/>
              <a:t>Para hacer referencia al objeto actual utilizamos la palabra reservada </a:t>
            </a:r>
            <a:r>
              <a:rPr lang="es-ES" altLang="es-ES" sz="2000" b="1" dirty="0" err="1" smtClean="0"/>
              <a:t>this</a:t>
            </a:r>
            <a:r>
              <a:rPr lang="es-ES" altLang="es-ES" sz="2000" dirty="0" smtClean="0"/>
              <a:t>. Fíjate en que en la definición del objeto utilizamos </a:t>
            </a:r>
            <a:r>
              <a:rPr lang="es-ES" altLang="es-ES" sz="2000" dirty="0" err="1" smtClean="0"/>
              <a:t>this</a:t>
            </a:r>
            <a:r>
              <a:rPr lang="es-ES" altLang="es-ES" sz="2000" dirty="0" smtClean="0"/>
              <a:t> para especificar una propiedad o un método al objeto actual. </a:t>
            </a:r>
          </a:p>
          <a:p>
            <a:pPr>
              <a:buFont typeface="Georgia" pitchFamily="16" charset="0"/>
              <a:buNone/>
            </a:pPr>
            <a:r>
              <a:rPr lang="es-ES" altLang="es-ES" sz="2000" dirty="0" smtClean="0"/>
              <a:t>Para saber cual es el objeto actual podemos utilizar la siguiente regla: “</a:t>
            </a:r>
            <a:r>
              <a:rPr lang="es-ES" altLang="es-ES" sz="2000" i="1" u="sng" dirty="0" smtClean="0"/>
              <a:t>el objeto </a:t>
            </a:r>
            <a:r>
              <a:rPr lang="es-ES" altLang="es-ES" sz="2000" b="1" i="1" u="sng" dirty="0" err="1" smtClean="0"/>
              <a:t>this</a:t>
            </a:r>
            <a:r>
              <a:rPr lang="es-ES" altLang="es-ES" sz="2000" i="1" u="sng" dirty="0" smtClean="0"/>
              <a:t> pasado a una función es el objeto que está antes del punto que precede los paréntesis que invocan a la función</a:t>
            </a:r>
            <a:r>
              <a:rPr lang="es-ES" altLang="es-ES" sz="2000" dirty="0" smtClean="0"/>
              <a:t>”</a:t>
            </a:r>
          </a:p>
          <a:p>
            <a:pPr>
              <a:buFont typeface="Georgia" pitchFamily="16" charset="0"/>
              <a:buNone/>
            </a:pPr>
            <a:r>
              <a:rPr lang="es-ES" altLang="es-ES" sz="2000" dirty="0" smtClean="0"/>
              <a:t>Si queremos llamar a una función y que le contexto de esta función se corresponda con un objeto en concreto (en vez de con el objeto </a:t>
            </a:r>
            <a:r>
              <a:rPr lang="es-ES" altLang="es-ES" sz="2000" b="1" dirty="0" err="1" smtClean="0"/>
              <a:t>this</a:t>
            </a:r>
            <a:r>
              <a:rPr lang="es-ES" altLang="es-ES" sz="2000" dirty="0" smtClean="0"/>
              <a:t>) podemos utilizar los métodos </a:t>
            </a:r>
            <a:r>
              <a:rPr lang="es-ES" altLang="es-ES" sz="2000" dirty="0" err="1" smtClean="0"/>
              <a:t>call</a:t>
            </a:r>
            <a:r>
              <a:rPr lang="es-ES" altLang="es-ES" sz="2000" dirty="0" smtClean="0"/>
              <a:t>() y </a:t>
            </a:r>
            <a:r>
              <a:rPr lang="es-ES" altLang="es-ES" sz="2000" dirty="0" err="1" smtClean="0"/>
              <a:t>apply</a:t>
            </a:r>
            <a:r>
              <a:rPr lang="es-ES" altLang="es-ES" sz="2000" dirty="0" smtClean="0"/>
              <a:t>().</a:t>
            </a:r>
          </a:p>
          <a:p>
            <a:r>
              <a:rPr lang="es-ES" altLang="es-ES" sz="2000" dirty="0" err="1" smtClean="0">
                <a:hlinkClick r:id="rId2"/>
              </a:rPr>
              <a:t>call</a:t>
            </a:r>
            <a:r>
              <a:rPr lang="es-ES" altLang="es-ES" sz="2000" dirty="0" smtClean="0">
                <a:hlinkClick r:id="rId2"/>
              </a:rPr>
              <a:t>(): </a:t>
            </a:r>
            <a:r>
              <a:rPr lang="es-ES" dirty="0" smtClean="0"/>
              <a:t>Llama a una función con un valor </a:t>
            </a:r>
            <a:r>
              <a:rPr lang="es-ES" b="1" dirty="0" err="1" smtClean="0"/>
              <a:t>this</a:t>
            </a:r>
            <a:r>
              <a:rPr lang="es-ES" dirty="0" smtClean="0"/>
              <a:t> asignado y argumentos provistos de forma individual.</a:t>
            </a:r>
            <a:endParaRPr lang="es-ES" altLang="es-ES" sz="2000" dirty="0" smtClean="0"/>
          </a:p>
          <a:p>
            <a:r>
              <a:rPr lang="es-ES" altLang="es-ES" sz="2000" dirty="0" err="1" smtClean="0">
                <a:hlinkClick r:id="rId3"/>
              </a:rPr>
              <a:t>apply</a:t>
            </a:r>
            <a:r>
              <a:rPr lang="es-ES" altLang="es-ES" sz="2000" dirty="0" smtClean="0">
                <a:hlinkClick r:id="rId3"/>
              </a:rPr>
              <a:t>(): </a:t>
            </a:r>
            <a:r>
              <a:rPr lang="es-ES" dirty="0" smtClean="0"/>
              <a:t>invoca una determinada función asignando explícitamente el objeto </a:t>
            </a:r>
            <a:r>
              <a:rPr lang="es-ES" b="1" dirty="0" err="1" smtClean="0"/>
              <a:t>this</a:t>
            </a:r>
            <a:r>
              <a:rPr lang="es-ES" dirty="0" smtClean="0"/>
              <a:t> y un </a:t>
            </a:r>
            <a:r>
              <a:rPr lang="es-ES" dirty="0" err="1" smtClean="0"/>
              <a:t>array</a:t>
            </a:r>
            <a:r>
              <a:rPr lang="es-ES" dirty="0" smtClean="0"/>
              <a:t> como parámetros para dicha función.</a:t>
            </a:r>
            <a:endParaRPr lang="es-ES" altLang="es-ES" sz="2000" dirty="0" smtClean="0"/>
          </a:p>
          <a:p>
            <a:pPr>
              <a:buNone/>
            </a:pPr>
            <a:r>
              <a:rPr lang="es-ES" altLang="es-ES" sz="2000" dirty="0" smtClean="0"/>
              <a:t>En circunstancias especiales (procesos asíncronos) el contexto se pierde y la única manera que tenemos de recuperarlo es utilizando </a:t>
            </a:r>
            <a:r>
              <a:rPr lang="es-ES" altLang="es-ES" sz="2000" dirty="0" err="1" smtClean="0"/>
              <a:t>call</a:t>
            </a:r>
            <a:r>
              <a:rPr lang="es-ES" altLang="es-ES" sz="2000" dirty="0" smtClean="0"/>
              <a:t>() o </a:t>
            </a:r>
            <a:r>
              <a:rPr lang="es-ES" altLang="es-ES" sz="2000" dirty="0" err="1" smtClean="0"/>
              <a:t>apply</a:t>
            </a:r>
            <a:r>
              <a:rPr lang="es-ES" altLang="es-ES" sz="2000" dirty="0" smtClean="0"/>
              <a:t>() con el objeto que queramos.</a:t>
            </a:r>
          </a:p>
          <a:p>
            <a:pPr>
              <a:buFont typeface="Georgia" pitchFamily="16" charset="0"/>
              <a:buNone/>
            </a:pPr>
            <a:r>
              <a:rPr lang="es-ES" altLang="es-ES" sz="2000" dirty="0" smtClean="0">
                <a:hlinkClick r:id="rId4"/>
              </a:rPr>
              <a:t>http://blog.amatiasq.com/2012/01/javascript-conceptos-basicos-this-call-y-apply/</a:t>
            </a:r>
            <a:endParaRPr lang="es-ES" altLang="es-ES" sz="2000" dirty="0" smtClean="0"/>
          </a:p>
        </p:txBody>
      </p:sp>
      <p:sp>
        <p:nvSpPr>
          <p:cNvPr id="4" name="3 Marcador de pie de página"/>
          <p:cNvSpPr>
            <a:spLocks noGrp="1"/>
          </p:cNvSpPr>
          <p:nvPr>
            <p:ph type="ftr" sz="quarter" idx="11"/>
          </p:nvPr>
        </p:nvSpPr>
        <p:spPr>
          <a:xfrm>
            <a:off x="1942415" y="6520259"/>
            <a:ext cx="5716488" cy="365125"/>
          </a:xfrm>
        </p:spPr>
        <p:txBody>
          <a:bodyPr/>
          <a:lstStyle/>
          <a:p>
            <a:pPr>
              <a:defRPr/>
            </a:pPr>
            <a:r>
              <a:rPr lang="es-ES" dirty="0" smtClean="0"/>
              <a:t>Desarrollo Web en Entorno Cliente </a:t>
            </a:r>
            <a:endParaRPr lang="es-ES" dirty="0"/>
          </a:p>
        </p:txBody>
      </p:sp>
      <p:sp>
        <p:nvSpPr>
          <p:cNvPr id="8197" name="4 Marcador de número de diapositiva"/>
          <p:cNvSpPr>
            <a:spLocks noGrp="1"/>
          </p:cNvSpPr>
          <p:nvPr>
            <p:ph type="sldNum" sz="quarter" idx="12"/>
          </p:nvPr>
        </p:nvSpPr>
        <p:spPr bwMode="auto">
          <a:noFill/>
          <a:ln>
            <a:miter lim="800000"/>
            <a:headEnd/>
            <a:tailEnd/>
          </a:ln>
        </p:spPr>
        <p:txBody>
          <a:bodyPr/>
          <a:lstStyle/>
          <a:p>
            <a:fld id="{80E2040D-91AE-43BD-A53C-ED95E188E0BB}" type="slidenum">
              <a:rPr lang="es-ES" altLang="es-ES"/>
              <a:pPr/>
              <a:t>13</a:t>
            </a:fld>
            <a:endParaRPr lang="es-ES" alt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1238944" y="692150"/>
            <a:ext cx="7365504" cy="792163"/>
          </a:xfrm>
        </p:spPr>
        <p:txBody>
          <a:bodyPr>
            <a:normAutofit/>
          </a:bodyPr>
          <a:lstStyle/>
          <a:p>
            <a:r>
              <a:rPr lang="es-ES" altLang="es-ES" sz="3600" dirty="0" smtClean="0"/>
              <a:t>JS VI – </a:t>
            </a:r>
            <a:r>
              <a:rPr lang="es-ES" altLang="es-ES" dirty="0" err="1" smtClean="0"/>
              <a:t>This</a:t>
            </a:r>
            <a:endParaRPr lang="es-ES" altLang="es-ES" sz="3600" dirty="0" smtClean="0"/>
          </a:p>
        </p:txBody>
      </p:sp>
      <p:sp>
        <p:nvSpPr>
          <p:cNvPr id="8195" name="2 Marcador de contenido"/>
          <p:cNvSpPr>
            <a:spLocks noGrp="1"/>
          </p:cNvSpPr>
          <p:nvPr>
            <p:ph idx="1"/>
          </p:nvPr>
        </p:nvSpPr>
        <p:spPr>
          <a:xfrm>
            <a:off x="468313" y="1196753"/>
            <a:ext cx="8229600" cy="1224136"/>
          </a:xfrm>
        </p:spPr>
        <p:txBody>
          <a:bodyPr>
            <a:normAutofit/>
          </a:bodyPr>
          <a:lstStyle/>
          <a:p>
            <a:pPr>
              <a:buFont typeface="Georgia" pitchFamily="16" charset="0"/>
              <a:buNone/>
            </a:pPr>
            <a:r>
              <a:rPr lang="es-ES" altLang="es-ES" sz="1600" dirty="0" smtClean="0"/>
              <a:t>Las funciones </a:t>
            </a:r>
            <a:r>
              <a:rPr lang="es-ES" altLang="es-ES" sz="1600" dirty="0" err="1" smtClean="0"/>
              <a:t>callback</a:t>
            </a:r>
            <a:r>
              <a:rPr lang="es-ES" altLang="es-ES" sz="1600" dirty="0" smtClean="0"/>
              <a:t> o “</a:t>
            </a:r>
            <a:r>
              <a:rPr lang="es-ES" altLang="es-ES" sz="1600" i="1" dirty="0" err="1" smtClean="0"/>
              <a:t>higher-order</a:t>
            </a:r>
            <a:r>
              <a:rPr lang="es-ES" altLang="es-ES" sz="1600" i="1" dirty="0" smtClean="0"/>
              <a:t> </a:t>
            </a:r>
            <a:r>
              <a:rPr lang="es-ES" altLang="es-ES" sz="1600" i="1" dirty="0" err="1" smtClean="0"/>
              <a:t>function</a:t>
            </a:r>
            <a:r>
              <a:rPr lang="es-ES" altLang="es-ES" sz="1600" dirty="0" smtClean="0"/>
              <a:t>” es un concepto avanzado que llega a </a:t>
            </a:r>
            <a:r>
              <a:rPr lang="es-ES" altLang="es-ES" sz="1600" dirty="0" err="1" smtClean="0"/>
              <a:t>javascript</a:t>
            </a:r>
            <a:r>
              <a:rPr lang="es-ES" altLang="es-ES" sz="1600" dirty="0" smtClean="0"/>
              <a:t> desde el paradigma de la programación funcional. </a:t>
            </a:r>
          </a:p>
          <a:p>
            <a:pPr>
              <a:buFont typeface="Georgia" pitchFamily="16" charset="0"/>
              <a:buNone/>
            </a:pPr>
            <a:r>
              <a:rPr lang="es-ES" altLang="es-ES" sz="1600" dirty="0" smtClean="0"/>
              <a:t>Esencialmente, una función </a:t>
            </a:r>
            <a:r>
              <a:rPr lang="es-ES" altLang="es-ES" sz="1600" dirty="0" err="1" smtClean="0"/>
              <a:t>callback</a:t>
            </a:r>
            <a:r>
              <a:rPr lang="es-ES" altLang="es-ES" sz="1600" dirty="0" smtClean="0"/>
              <a:t> es una función que dentro de ella llama a otras funciones que se le han pasado a la primera como parámetros.</a:t>
            </a:r>
          </a:p>
          <a:p>
            <a:pPr>
              <a:buFont typeface="Georgia" pitchFamily="16" charset="0"/>
              <a:buNone/>
            </a:pPr>
            <a:endParaRPr lang="es-ES" altLang="es-ES" sz="2000" dirty="0" smtClean="0"/>
          </a:p>
          <a:p>
            <a:pPr>
              <a:buFont typeface="Georgia" pitchFamily="16" charset="0"/>
              <a:buNone/>
            </a:pPr>
            <a:endParaRPr lang="es-ES" altLang="es-ES" sz="2000" dirty="0" smtClean="0"/>
          </a:p>
          <a:p>
            <a:pPr>
              <a:buFont typeface="Georgia" pitchFamily="16" charset="0"/>
              <a:buNone/>
            </a:pPr>
            <a:endParaRPr lang="es-ES" altLang="es-ES" sz="2000" dirty="0" smtClean="0"/>
          </a:p>
        </p:txBody>
      </p:sp>
      <p:sp>
        <p:nvSpPr>
          <p:cNvPr id="4" name="3 Marcador de pie de página"/>
          <p:cNvSpPr>
            <a:spLocks noGrp="1"/>
          </p:cNvSpPr>
          <p:nvPr>
            <p:ph type="ftr" sz="quarter" idx="11"/>
          </p:nvPr>
        </p:nvSpPr>
        <p:spPr>
          <a:xfrm>
            <a:off x="1942415" y="6520259"/>
            <a:ext cx="5716488" cy="365125"/>
          </a:xfrm>
        </p:spPr>
        <p:txBody>
          <a:bodyPr/>
          <a:lstStyle/>
          <a:p>
            <a:pPr>
              <a:defRPr/>
            </a:pPr>
            <a:r>
              <a:rPr lang="es-ES" dirty="0" smtClean="0"/>
              <a:t>Desarrollo Web en Entorno Cliente </a:t>
            </a:r>
            <a:endParaRPr lang="es-ES" dirty="0"/>
          </a:p>
        </p:txBody>
      </p:sp>
      <p:sp>
        <p:nvSpPr>
          <p:cNvPr id="8197" name="4 Marcador de número de diapositiva"/>
          <p:cNvSpPr>
            <a:spLocks noGrp="1"/>
          </p:cNvSpPr>
          <p:nvPr>
            <p:ph type="sldNum" sz="quarter" idx="12"/>
          </p:nvPr>
        </p:nvSpPr>
        <p:spPr bwMode="auto">
          <a:noFill/>
          <a:ln>
            <a:miter lim="800000"/>
            <a:headEnd/>
            <a:tailEnd/>
          </a:ln>
        </p:spPr>
        <p:txBody>
          <a:bodyPr/>
          <a:lstStyle/>
          <a:p>
            <a:fld id="{80E2040D-91AE-43BD-A53C-ED95E188E0BB}" type="slidenum">
              <a:rPr lang="es-ES" altLang="es-ES"/>
              <a:pPr/>
              <a:t>14</a:t>
            </a:fld>
            <a:endParaRPr lang="es-ES" altLang="es-ES"/>
          </a:p>
        </p:txBody>
      </p:sp>
      <p:sp>
        <p:nvSpPr>
          <p:cNvPr id="6" name="2 Marcador de contenido"/>
          <p:cNvSpPr txBox="1">
            <a:spLocks/>
          </p:cNvSpPr>
          <p:nvPr/>
        </p:nvSpPr>
        <p:spPr bwMode="auto">
          <a:xfrm>
            <a:off x="899592" y="2348880"/>
            <a:ext cx="7560840" cy="3816424"/>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 Funciones que se usaran como </a:t>
            </a:r>
            <a:r>
              <a:rPr lang="es-ES" altLang="es-ES" dirty="0" err="1" smtClean="0">
                <a:solidFill>
                  <a:srgbClr val="00FF00"/>
                </a:solidFill>
                <a:latin typeface="Courier New" pitchFamily="49" charset="0"/>
                <a:cs typeface="Courier New" pitchFamily="49" charset="0"/>
              </a:rPr>
              <a:t>callback</a:t>
            </a: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paso1(</a:t>
            </a:r>
            <a:r>
              <a:rPr lang="es-ES" altLang="es-ES" dirty="0" err="1" smtClean="0">
                <a:solidFill>
                  <a:srgbClr val="00FF00"/>
                </a:solidFill>
                <a:latin typeface="Courier New" pitchFamily="49" charset="0"/>
                <a:cs typeface="Courier New" pitchFamily="49" charset="0"/>
              </a:rPr>
              <a:t>quePaso</a:t>
            </a:r>
            <a:r>
              <a:rPr lang="es-ES" altLang="es-ES" dirty="0" smtClean="0">
                <a:solidFill>
                  <a:srgbClr val="00FF00"/>
                </a:solidFill>
                <a:latin typeface="Courier New" pitchFamily="49" charset="0"/>
                <a:cs typeface="Courier New" pitchFamily="49" charset="0"/>
              </a:rPr>
              <a:t>){ console.log(</a:t>
            </a:r>
            <a:r>
              <a:rPr lang="es-ES" altLang="es-ES" dirty="0" err="1" smtClean="0">
                <a:solidFill>
                  <a:srgbClr val="00FF00"/>
                </a:solidFill>
                <a:latin typeface="Courier New" pitchFamily="49" charset="0"/>
                <a:cs typeface="Courier New" pitchFamily="49" charset="0"/>
              </a:rPr>
              <a:t>quePaso</a:t>
            </a:r>
            <a:r>
              <a:rPr lang="es-ES" altLang="es-ES" dirty="0" smtClean="0">
                <a:solidFill>
                  <a:srgbClr val="00FF00"/>
                </a:solidFill>
                <a:latin typeface="Courier New" pitchFamily="49" charset="0"/>
                <a:cs typeface="Courier New" pitchFamily="49" charset="0"/>
              </a:rPr>
              <a:t>); }</a:t>
            </a: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termino(</a:t>
            </a:r>
            <a:r>
              <a:rPr lang="es-ES" altLang="es-ES" dirty="0" err="1" smtClean="0">
                <a:solidFill>
                  <a:srgbClr val="00FF00"/>
                </a:solidFill>
                <a:latin typeface="Courier New" pitchFamily="49" charset="0"/>
                <a:cs typeface="Courier New" pitchFamily="49" charset="0"/>
              </a:rPr>
              <a:t>queHizo</a:t>
            </a:r>
            <a:r>
              <a:rPr lang="es-ES" altLang="es-ES" dirty="0" smtClean="0">
                <a:solidFill>
                  <a:srgbClr val="00FF00"/>
                </a:solidFill>
                <a:latin typeface="Courier New" pitchFamily="49" charset="0"/>
                <a:cs typeface="Courier New" pitchFamily="49" charset="0"/>
              </a:rPr>
              <a:t>){ console.log(</a:t>
            </a:r>
            <a:r>
              <a:rPr lang="es-ES" altLang="es-ES" dirty="0" err="1" smtClean="0">
                <a:solidFill>
                  <a:srgbClr val="00FF00"/>
                </a:solidFill>
                <a:latin typeface="Courier New" pitchFamily="49" charset="0"/>
                <a:cs typeface="Courier New" pitchFamily="49" charset="0"/>
              </a:rPr>
              <a:t>queHizo</a:t>
            </a:r>
            <a:r>
              <a:rPr lang="es-ES" altLang="es-ES" dirty="0" smtClean="0">
                <a:solidFill>
                  <a:srgbClr val="00FF00"/>
                </a:solidFill>
                <a:latin typeface="Courier New" pitchFamily="49" charset="0"/>
                <a:cs typeface="Courier New" pitchFamily="49" charset="0"/>
              </a:rPr>
              <a:t>); }</a:t>
            </a:r>
          </a:p>
          <a:p>
            <a:pPr marL="342900" indent="-342900">
              <a:spcBef>
                <a:spcPct val="20000"/>
              </a:spcBef>
            </a:pP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Funcion</a:t>
            </a:r>
            <a:r>
              <a:rPr lang="es-ES" altLang="es-ES" dirty="0" smtClean="0">
                <a:solidFill>
                  <a:srgbClr val="00FF00"/>
                </a:solidFill>
                <a:latin typeface="Courier New" pitchFamily="49" charset="0"/>
                <a:cs typeface="Courier New" pitchFamily="49" charset="0"/>
              </a:rPr>
              <a:t> que ejecuta las </a:t>
            </a:r>
            <a:r>
              <a:rPr lang="es-ES" altLang="es-ES" dirty="0" err="1" smtClean="0">
                <a:solidFill>
                  <a:srgbClr val="00FF00"/>
                </a:solidFill>
                <a:latin typeface="Courier New" pitchFamily="49" charset="0"/>
                <a:cs typeface="Courier New" pitchFamily="49" charset="0"/>
              </a:rPr>
              <a:t>callback</a:t>
            </a: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haceAlgo</a:t>
            </a:r>
            <a:r>
              <a:rPr lang="es-ES" altLang="es-ES" dirty="0" smtClean="0">
                <a:solidFill>
                  <a:srgbClr val="00FF00"/>
                </a:solidFill>
                <a:latin typeface="Courier New" pitchFamily="49" charset="0"/>
                <a:cs typeface="Courier New" pitchFamily="49" charset="0"/>
              </a:rPr>
              <a:t>(callbackPaso1, </a:t>
            </a:r>
            <a:r>
              <a:rPr lang="es-ES" altLang="es-ES" dirty="0" err="1" smtClean="0">
                <a:solidFill>
                  <a:srgbClr val="00FF00"/>
                </a:solidFill>
                <a:latin typeface="Courier New" pitchFamily="49" charset="0"/>
                <a:cs typeface="Courier New" pitchFamily="49" charset="0"/>
              </a:rPr>
              <a:t>callbackTermino</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callbackPaso1('paso 1');</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callbackTermino</a:t>
            </a:r>
            <a:r>
              <a:rPr lang="es-ES" altLang="es-ES" dirty="0" smtClean="0">
                <a:solidFill>
                  <a:srgbClr val="00FF00"/>
                </a:solidFill>
                <a:latin typeface="Courier New" pitchFamily="49" charset="0"/>
                <a:cs typeface="Courier New" pitchFamily="49" charset="0"/>
              </a:rPr>
              <a:t>('termino');</a:t>
            </a:r>
          </a:p>
          <a:p>
            <a:pPr marL="342900" indent="-342900">
              <a:spcBef>
                <a:spcPct val="20000"/>
              </a:spcBef>
            </a:pP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//Ejecución de la función</a:t>
            </a:r>
          </a:p>
          <a:p>
            <a:pPr marL="342900" indent="-342900">
              <a:spcBef>
                <a:spcPct val="20000"/>
              </a:spcBef>
            </a:pPr>
            <a:r>
              <a:rPr lang="es-ES" altLang="es-ES" dirty="0" err="1" smtClean="0">
                <a:solidFill>
                  <a:srgbClr val="00FF00"/>
                </a:solidFill>
                <a:latin typeface="Courier New" pitchFamily="49" charset="0"/>
                <a:cs typeface="Courier New" pitchFamily="49" charset="0"/>
              </a:rPr>
              <a:t>haceAlgo</a:t>
            </a:r>
            <a:r>
              <a:rPr lang="es-ES" altLang="es-ES" dirty="0" smtClean="0">
                <a:solidFill>
                  <a:srgbClr val="00FF00"/>
                </a:solidFill>
                <a:latin typeface="Courier New" pitchFamily="49" charset="0"/>
                <a:cs typeface="Courier New" pitchFamily="49" charset="0"/>
              </a:rPr>
              <a:t>(paso1, termino);</a:t>
            </a:r>
          </a:p>
          <a:p>
            <a:pPr marL="342900" indent="-342900">
              <a:spcBef>
                <a:spcPct val="20000"/>
              </a:spcBef>
            </a:pPr>
            <a:endParaRPr lang="es-ES" altLang="es-ES" sz="1400" dirty="0" smtClean="0">
              <a:solidFill>
                <a:srgbClr val="00FF00"/>
              </a:solidFill>
              <a:latin typeface="Courier New" pitchFamily="49" charset="0"/>
              <a:cs typeface="Courier New" pitchFamily="49" charset="0"/>
            </a:endParaRPr>
          </a:p>
        </p:txBody>
      </p:sp>
      <p:sp>
        <p:nvSpPr>
          <p:cNvPr id="7" name="6 Rectángulo"/>
          <p:cNvSpPr/>
          <p:nvPr/>
        </p:nvSpPr>
        <p:spPr>
          <a:xfrm>
            <a:off x="1259632" y="6119336"/>
            <a:ext cx="7128792" cy="584775"/>
          </a:xfrm>
          <a:prstGeom prst="rect">
            <a:avLst/>
          </a:prstGeom>
        </p:spPr>
        <p:txBody>
          <a:bodyPr wrap="square">
            <a:spAutoFit/>
          </a:bodyPr>
          <a:lstStyle/>
          <a:p>
            <a:pPr>
              <a:buFont typeface="Georgia" pitchFamily="16" charset="0"/>
              <a:buNone/>
            </a:pPr>
            <a:r>
              <a:rPr lang="es-ES" altLang="es-ES" sz="1600" dirty="0" smtClean="0">
                <a:hlinkClick r:id="rId2"/>
              </a:rPr>
              <a:t>http://javascriptissexy.com/understand-javascript-callback-functions-and-use-them/</a:t>
            </a:r>
            <a:endParaRPr lang="es-ES" altLang="es-ES"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Flecha curvada hacia la derecha"/>
          <p:cNvSpPr/>
          <p:nvPr/>
        </p:nvSpPr>
        <p:spPr>
          <a:xfrm rot="1201716">
            <a:off x="522292" y="3257434"/>
            <a:ext cx="997740" cy="2869941"/>
          </a:xfrm>
          <a:prstGeom prst="curvedRightArrow">
            <a:avLst>
              <a:gd name="adj1" fmla="val 21432"/>
              <a:gd name="adj2" fmla="val 29814"/>
              <a:gd name="adj3" fmla="val 16655"/>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6 Elipse"/>
          <p:cNvSpPr/>
          <p:nvPr/>
        </p:nvSpPr>
        <p:spPr>
          <a:xfrm>
            <a:off x="1907704" y="3429000"/>
            <a:ext cx="4392488" cy="43204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42" name="1 Título"/>
          <p:cNvSpPr>
            <a:spLocks noGrp="1"/>
          </p:cNvSpPr>
          <p:nvPr>
            <p:ph type="title"/>
          </p:nvPr>
        </p:nvSpPr>
        <p:spPr>
          <a:xfrm>
            <a:off x="1188393" y="620688"/>
            <a:ext cx="7632079" cy="792163"/>
          </a:xfrm>
        </p:spPr>
        <p:txBody>
          <a:bodyPr/>
          <a:lstStyle/>
          <a:p>
            <a:r>
              <a:rPr lang="es-ES" altLang="es-ES" sz="3600" dirty="0" smtClean="0"/>
              <a:t>JS VI – </a:t>
            </a:r>
            <a:r>
              <a:rPr lang="es-ES" altLang="es-ES" sz="3600" dirty="0" err="1" smtClean="0"/>
              <a:t>Prototype</a:t>
            </a:r>
            <a:r>
              <a:rPr lang="es-ES" altLang="es-ES" sz="3600" dirty="0" smtClean="0"/>
              <a:t> y __</a:t>
            </a:r>
            <a:r>
              <a:rPr lang="es-ES" altLang="es-ES" sz="3600" dirty="0" err="1" smtClean="0"/>
              <a:t>proto</a:t>
            </a:r>
            <a:r>
              <a:rPr lang="es-ES" altLang="es-ES" sz="3600" dirty="0" smtClean="0"/>
              <a:t>__</a:t>
            </a:r>
          </a:p>
        </p:txBody>
      </p:sp>
      <p:sp>
        <p:nvSpPr>
          <p:cNvPr id="10243" name="2 Marcador de contenido"/>
          <p:cNvSpPr>
            <a:spLocks noGrp="1"/>
          </p:cNvSpPr>
          <p:nvPr>
            <p:ph idx="1"/>
          </p:nvPr>
        </p:nvSpPr>
        <p:spPr>
          <a:xfrm>
            <a:off x="683568" y="1268760"/>
            <a:ext cx="8399784" cy="5589240"/>
          </a:xfrm>
        </p:spPr>
        <p:txBody>
          <a:bodyPr>
            <a:noAutofit/>
          </a:bodyPr>
          <a:lstStyle/>
          <a:p>
            <a:pPr marL="457200" indent="-457200">
              <a:buNone/>
            </a:pPr>
            <a:r>
              <a:rPr lang="es-ES" altLang="es-ES" sz="2000" b="1" dirty="0" err="1" smtClean="0"/>
              <a:t>prototype</a:t>
            </a:r>
            <a:r>
              <a:rPr lang="es-ES" altLang="es-ES" sz="2000" dirty="0" smtClean="0"/>
              <a:t> es una propiedad existente en toda función. Cuando declaramos un objeto en </a:t>
            </a:r>
            <a:r>
              <a:rPr lang="es-ES" altLang="es-ES" sz="2000" dirty="0" err="1" smtClean="0"/>
              <a:t>javascript</a:t>
            </a:r>
            <a:r>
              <a:rPr lang="es-ES" altLang="es-ES" sz="2000" dirty="0" smtClean="0"/>
              <a:t> utilizamos una función, por lo que esta propiedad estará disponible en la definición del objeto (en la función en </a:t>
            </a:r>
            <a:r>
              <a:rPr lang="es-ES" altLang="es-ES" sz="2000" dirty="0" err="1" smtClean="0"/>
              <a:t>javascript</a:t>
            </a:r>
            <a:r>
              <a:rPr lang="es-ES" altLang="es-ES" sz="2000" dirty="0" smtClean="0"/>
              <a:t>). </a:t>
            </a:r>
            <a:r>
              <a:rPr lang="es-ES" altLang="es-ES" sz="2000" b="1" dirty="0" err="1" smtClean="0"/>
              <a:t>prototype</a:t>
            </a:r>
            <a:r>
              <a:rPr lang="es-ES" altLang="es-ES" sz="2000" b="1" dirty="0" smtClean="0"/>
              <a:t> </a:t>
            </a:r>
            <a:r>
              <a:rPr lang="es-ES" altLang="es-ES" sz="2000" dirty="0" smtClean="0"/>
              <a:t>establece la cadena de prototipos (que utilizaremos para la herencia). Todo objeto de </a:t>
            </a:r>
            <a:r>
              <a:rPr lang="es-ES" altLang="es-ES" sz="2000" dirty="0" err="1" smtClean="0"/>
              <a:t>javascript</a:t>
            </a:r>
            <a:r>
              <a:rPr lang="es-ES" altLang="es-ES" sz="2000" dirty="0" smtClean="0"/>
              <a:t> tiene un campo que dice: “si yo no tengo declarado la propiedad o el método que me solicitan, ve al objeto que referencia mi </a:t>
            </a:r>
            <a:r>
              <a:rPr lang="es-ES" altLang="es-ES" sz="2000" i="1" dirty="0" err="1" smtClean="0"/>
              <a:t>prototype</a:t>
            </a:r>
            <a:r>
              <a:rPr lang="es-ES" altLang="es-ES" sz="2000" dirty="0" smtClean="0"/>
              <a:t> y mira en él”. </a:t>
            </a:r>
          </a:p>
          <a:p>
            <a:pPr marL="457200" indent="-457200">
              <a:buNone/>
            </a:pPr>
            <a:r>
              <a:rPr lang="es-ES" altLang="es-ES" sz="2000" dirty="0" smtClean="0"/>
              <a:t>Como hemos dicho más arriba, este campo lo tienen todos los objetos, por lo que estaremos en un proceso recursivo en el cual, se recorrerá la </a:t>
            </a:r>
            <a:r>
              <a:rPr lang="es-ES" altLang="es-ES" sz="2000" u="sng" dirty="0" smtClean="0"/>
              <a:t>cadena de prototipos</a:t>
            </a:r>
            <a:r>
              <a:rPr lang="es-ES" altLang="es-ES" sz="2000" dirty="0" smtClean="0"/>
              <a:t> hasta encontrar la propiedad/método solicitado.</a:t>
            </a:r>
          </a:p>
          <a:p>
            <a:pPr marL="457200" indent="-457200">
              <a:buNone/>
            </a:pPr>
            <a:r>
              <a:rPr lang="es-ES" altLang="es-ES" sz="2000" dirty="0" smtClean="0"/>
              <a:t>Resumiendo, </a:t>
            </a:r>
            <a:r>
              <a:rPr lang="es-ES" altLang="es-ES" sz="2000" b="1" dirty="0" err="1" smtClean="0"/>
              <a:t>prototype</a:t>
            </a:r>
            <a:r>
              <a:rPr lang="es-ES" altLang="es-ES" sz="2000" b="1" dirty="0" smtClean="0"/>
              <a:t> </a:t>
            </a:r>
            <a:r>
              <a:rPr lang="es-ES" altLang="es-ES" sz="2000" dirty="0" smtClean="0"/>
              <a:t>es el objeto que se utiliza para construir </a:t>
            </a:r>
            <a:r>
              <a:rPr lang="es-ES" altLang="es-ES" sz="2000" i="1" dirty="0" smtClean="0"/>
              <a:t>__</a:t>
            </a:r>
            <a:r>
              <a:rPr lang="es-ES" altLang="es-ES" sz="2000" i="1" dirty="0" err="1" smtClean="0"/>
              <a:t>proto</a:t>
            </a:r>
            <a:r>
              <a:rPr lang="es-ES" altLang="es-ES" sz="2000" i="1" dirty="0" smtClean="0"/>
              <a:t>__  </a:t>
            </a:r>
            <a:r>
              <a:rPr lang="es-ES" altLang="es-ES" sz="2000" dirty="0" smtClean="0"/>
              <a:t>cuando se crea un nuevo objeto a través de </a:t>
            </a:r>
            <a:r>
              <a:rPr lang="es-ES" altLang="es-ES" sz="2000" i="1" dirty="0" smtClean="0"/>
              <a:t>new</a:t>
            </a:r>
            <a:r>
              <a:rPr lang="es-ES" altLang="es-ES" sz="2000" dirty="0" smtClean="0"/>
              <a:t>.</a:t>
            </a:r>
          </a:p>
          <a:p>
            <a:pPr marL="457200" indent="-457200">
              <a:buNone/>
            </a:pPr>
            <a:r>
              <a:rPr lang="es-ES" altLang="es-ES" sz="2000" b="1" dirty="0" smtClean="0"/>
              <a:t>__</a:t>
            </a:r>
            <a:r>
              <a:rPr lang="es-ES" altLang="es-ES" sz="2000" b="1" dirty="0" err="1" smtClean="0"/>
              <a:t>proto</a:t>
            </a:r>
            <a:r>
              <a:rPr lang="es-ES" altLang="es-ES" sz="2000" b="1" dirty="0" smtClean="0"/>
              <a:t>__ </a:t>
            </a:r>
            <a:r>
              <a:rPr lang="es-ES" altLang="es-ES" sz="2000" dirty="0" smtClean="0"/>
              <a:t>es una propiedad que tiene todo objeto de </a:t>
            </a:r>
            <a:r>
              <a:rPr lang="es-ES" altLang="es-ES" sz="2000" dirty="0" err="1" smtClean="0"/>
              <a:t>javascript</a:t>
            </a:r>
            <a:r>
              <a:rPr lang="es-ES" altLang="es-ES" sz="2000" dirty="0" smtClean="0"/>
              <a:t> y que hace referencia al objeto actual en la </a:t>
            </a:r>
            <a:r>
              <a:rPr lang="es-ES" altLang="es-ES" sz="2000" u="sng" dirty="0" smtClean="0"/>
              <a:t>cadena de prototipos</a:t>
            </a:r>
            <a:r>
              <a:rPr lang="es-ES" altLang="es-ES" sz="2000" dirty="0" smtClean="0"/>
              <a:t>.</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15</a:t>
            </a:fld>
            <a:endParaRPr lang="es-ES" alt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VI – </a:t>
            </a:r>
            <a:r>
              <a:rPr lang="es-ES" altLang="es-ES" sz="3600" dirty="0" err="1" smtClean="0"/>
              <a:t>Prototype</a:t>
            </a:r>
            <a:r>
              <a:rPr lang="es-ES" altLang="es-ES" sz="3600" dirty="0" smtClean="0"/>
              <a:t> y __</a:t>
            </a:r>
            <a:r>
              <a:rPr lang="es-ES" altLang="es-ES" sz="3600" dirty="0" err="1" smtClean="0"/>
              <a:t>proto</a:t>
            </a:r>
            <a:r>
              <a:rPr lang="es-ES" altLang="es-ES" sz="3600" dirty="0" smtClean="0"/>
              <a:t>__</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16</a:t>
            </a:fld>
            <a:endParaRPr lang="es-ES" altLang="es-ES"/>
          </a:p>
        </p:txBody>
      </p:sp>
      <p:pic>
        <p:nvPicPr>
          <p:cNvPr id="1026" name="Picture 2"/>
          <p:cNvPicPr>
            <a:picLocks noChangeAspect="1" noChangeArrowheads="1"/>
          </p:cNvPicPr>
          <p:nvPr/>
        </p:nvPicPr>
        <p:blipFill>
          <a:blip r:embed="rId2" cstate="print"/>
          <a:srcRect/>
          <a:stretch>
            <a:fillRect/>
          </a:stretch>
        </p:blipFill>
        <p:spPr bwMode="auto">
          <a:xfrm>
            <a:off x="755576" y="1412776"/>
            <a:ext cx="8064896" cy="51068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VI – </a:t>
            </a:r>
            <a:r>
              <a:rPr lang="es-ES" altLang="es-ES" sz="3600" dirty="0" err="1" smtClean="0"/>
              <a:t>Prototype</a:t>
            </a:r>
            <a:r>
              <a:rPr lang="es-ES" altLang="es-ES" sz="3600" dirty="0" smtClean="0"/>
              <a:t> y __</a:t>
            </a:r>
            <a:r>
              <a:rPr lang="es-ES" altLang="es-ES" sz="3600" dirty="0" err="1" smtClean="0"/>
              <a:t>proto</a:t>
            </a:r>
            <a:r>
              <a:rPr lang="es-ES" altLang="es-ES" sz="3600" dirty="0" smtClean="0"/>
              <a:t>__</a:t>
            </a:r>
          </a:p>
        </p:txBody>
      </p:sp>
      <p:sp>
        <p:nvSpPr>
          <p:cNvPr id="10243" name="2 Marcador de contenido"/>
          <p:cNvSpPr>
            <a:spLocks noGrp="1"/>
          </p:cNvSpPr>
          <p:nvPr>
            <p:ph idx="1"/>
          </p:nvPr>
        </p:nvSpPr>
        <p:spPr>
          <a:xfrm>
            <a:off x="420688" y="1557338"/>
            <a:ext cx="8229600" cy="1583630"/>
          </a:xfrm>
        </p:spPr>
        <p:txBody>
          <a:bodyPr>
            <a:normAutofit fontScale="47500" lnSpcReduction="20000"/>
          </a:bodyPr>
          <a:lstStyle/>
          <a:p>
            <a:pPr marL="457200" indent="-457200">
              <a:buNone/>
            </a:pPr>
            <a:r>
              <a:rPr lang="es-ES" altLang="es-ES" sz="2900" dirty="0" smtClean="0"/>
              <a:t>Gracias a </a:t>
            </a:r>
            <a:r>
              <a:rPr lang="es-ES" altLang="es-ES" sz="2900" dirty="0" err="1" smtClean="0"/>
              <a:t>prototype</a:t>
            </a:r>
            <a:r>
              <a:rPr lang="es-ES" altLang="es-ES" sz="2900" dirty="0" smtClean="0"/>
              <a:t> conseguimos la herencia en </a:t>
            </a:r>
            <a:r>
              <a:rPr lang="es-ES" altLang="es-ES" sz="2900" dirty="0" err="1" smtClean="0"/>
              <a:t>Javascript</a:t>
            </a:r>
            <a:r>
              <a:rPr lang="es-ES" altLang="es-ES" sz="2900" dirty="0" smtClean="0"/>
              <a:t>, y gracias a __</a:t>
            </a:r>
            <a:r>
              <a:rPr lang="es-ES" altLang="es-ES" sz="2900" dirty="0" err="1" smtClean="0"/>
              <a:t>proto</a:t>
            </a:r>
            <a:r>
              <a:rPr lang="es-ES" altLang="es-ES" sz="2900" dirty="0" smtClean="0"/>
              <a:t>__ podemos seguir la cadena de prototipos a través de los distintos objetos. </a:t>
            </a:r>
          </a:p>
          <a:p>
            <a:pPr marL="457200" indent="-457200">
              <a:buNone/>
            </a:pPr>
            <a:r>
              <a:rPr lang="es-ES" altLang="es-ES" sz="2900" dirty="0" smtClean="0">
                <a:hlinkClick r:id="rId2"/>
              </a:rPr>
              <a:t>http://www.cristalab.com/tutoriales/programacion-orientada-a-objetos-oop-con-javascript-c232l/</a:t>
            </a:r>
            <a:endParaRPr lang="es-ES" altLang="es-ES" sz="2900" dirty="0" smtClean="0"/>
          </a:p>
          <a:p>
            <a:pPr marL="457200" indent="-457200">
              <a:buNone/>
            </a:pPr>
            <a:r>
              <a:rPr lang="es-ES" altLang="es-ES" sz="2900" dirty="0" smtClean="0"/>
              <a:t>Como programadores, podemos modificar el </a:t>
            </a:r>
            <a:r>
              <a:rPr lang="es-ES" altLang="es-ES" sz="2900" dirty="0" err="1" smtClean="0"/>
              <a:t>prototype</a:t>
            </a:r>
            <a:r>
              <a:rPr lang="es-ES" altLang="es-ES" sz="2900" dirty="0" smtClean="0"/>
              <a:t> de cualquier objeto, consiguiendo así que los objetos que cuelgan de ese prototipo tengan las propiedades y métodos añadidos, y sin que se dupliquen.</a:t>
            </a:r>
          </a:p>
          <a:p>
            <a:pPr marL="457200" indent="-457200">
              <a:buNone/>
            </a:pPr>
            <a:endParaRPr lang="es-ES" altLang="es-ES" sz="2900" dirty="0" smtClean="0"/>
          </a:p>
          <a:p>
            <a:pPr marL="457200" indent="-457200">
              <a:buNone/>
            </a:pPr>
            <a:endParaRPr lang="es-ES" altLang="es-ES" sz="2400" dirty="0" smtClean="0"/>
          </a:p>
          <a:p>
            <a:pPr marL="457200" indent="-457200">
              <a:buNone/>
            </a:pPr>
            <a:endParaRPr lang="es-ES" altLang="es-ES" sz="2400" dirty="0" smtClean="0"/>
          </a:p>
          <a:p>
            <a:pPr marL="457200" indent="-457200">
              <a:buNone/>
            </a:pPr>
            <a:endParaRPr lang="es-ES" altLang="es-ES" sz="2400" dirty="0" smtClean="0"/>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17</a:t>
            </a:fld>
            <a:endParaRPr lang="es-ES" altLang="es-ES"/>
          </a:p>
        </p:txBody>
      </p:sp>
      <p:sp>
        <p:nvSpPr>
          <p:cNvPr id="10246" name="2 Marcador de contenido"/>
          <p:cNvSpPr txBox="1">
            <a:spLocks/>
          </p:cNvSpPr>
          <p:nvPr/>
        </p:nvSpPr>
        <p:spPr bwMode="auto">
          <a:xfrm>
            <a:off x="539552" y="3068960"/>
            <a:ext cx="8280920" cy="3456384"/>
          </a:xfrm>
          <a:prstGeom prst="rect">
            <a:avLst/>
          </a:prstGeom>
          <a:solidFill>
            <a:schemeClr val="tx1"/>
          </a:solidFill>
          <a:ln w="9525">
            <a:noFill/>
            <a:miter lim="800000"/>
            <a:headEnd/>
            <a:tailEnd/>
          </a:ln>
        </p:spPr>
        <p:txBody>
          <a:bodyPr/>
          <a:lstStyle/>
          <a:p>
            <a:pPr marL="342900" indent="-342900" eaLnBrk="1" hangingPunct="1">
              <a:spcBef>
                <a:spcPct val="20000"/>
              </a:spcBef>
            </a:pPr>
            <a:r>
              <a:rPr lang="en-US" altLang="es-ES" dirty="0" smtClean="0">
                <a:solidFill>
                  <a:srgbClr val="00FF00"/>
                </a:solidFill>
                <a:latin typeface="Courier New" pitchFamily="49" charset="0"/>
                <a:cs typeface="Courier New" pitchFamily="49" charset="0"/>
              </a:rPr>
              <a:t>// </a:t>
            </a:r>
            <a:r>
              <a:rPr lang="en-US" altLang="es-ES" dirty="0" err="1" smtClean="0">
                <a:solidFill>
                  <a:srgbClr val="00FF00"/>
                </a:solidFill>
                <a:latin typeface="Courier New" pitchFamily="49" charset="0"/>
                <a:cs typeface="Courier New" pitchFamily="49" charset="0"/>
              </a:rPr>
              <a:t>Modificación</a:t>
            </a:r>
            <a:r>
              <a:rPr lang="en-US" altLang="es-ES" dirty="0" smtClean="0">
                <a:solidFill>
                  <a:srgbClr val="00FF00"/>
                </a:solidFill>
                <a:latin typeface="Courier New" pitchFamily="49" charset="0"/>
                <a:cs typeface="Courier New" pitchFamily="49" charset="0"/>
              </a:rPr>
              <a:t> del </a:t>
            </a:r>
            <a:r>
              <a:rPr lang="en-US" altLang="es-ES" dirty="0" err="1" smtClean="0">
                <a:solidFill>
                  <a:srgbClr val="00FF00"/>
                </a:solidFill>
                <a:latin typeface="Courier New" pitchFamily="49" charset="0"/>
                <a:cs typeface="Courier New" pitchFamily="49" charset="0"/>
              </a:rPr>
              <a:t>prototipo</a:t>
            </a:r>
            <a:r>
              <a:rPr lang="en-US" altLang="es-ES" dirty="0" smtClean="0">
                <a:solidFill>
                  <a:srgbClr val="00FF00"/>
                </a:solidFill>
                <a:latin typeface="Courier New" pitchFamily="49" charset="0"/>
                <a:cs typeface="Courier New" pitchFamily="49" charset="0"/>
              </a:rPr>
              <a:t> de </a:t>
            </a:r>
            <a:r>
              <a:rPr lang="en-US" altLang="es-ES" dirty="0" err="1" smtClean="0">
                <a:solidFill>
                  <a:srgbClr val="00FF00"/>
                </a:solidFill>
                <a:latin typeface="Courier New" pitchFamily="49" charset="0"/>
                <a:cs typeface="Courier New" pitchFamily="49" charset="0"/>
              </a:rPr>
              <a:t>vehiculo</a:t>
            </a:r>
            <a:endParaRPr lang="en-US"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modificarPrototype</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nueva</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propiedad</a:t>
            </a:r>
            <a:endParaRPr lang="fr-FR"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vehiculo.prototype.acompaniante</a:t>
            </a:r>
            <a:r>
              <a:rPr lang="fr-FR" altLang="es-ES" dirty="0" smtClean="0">
                <a:solidFill>
                  <a:srgbClr val="00FF00"/>
                </a:solidFill>
                <a:latin typeface="Courier New" pitchFamily="49" charset="0"/>
                <a:cs typeface="Courier New" pitchFamily="49" charset="0"/>
              </a:rPr>
              <a:t>="Carmen";</a:t>
            </a:r>
          </a:p>
          <a:p>
            <a:pPr marL="342900" indent="-342900">
              <a:spcBef>
                <a:spcPct val="20000"/>
              </a:spcBef>
            </a:pPr>
            <a:endParaRPr lang="fr-FR"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nuevos</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metodos</a:t>
            </a:r>
            <a:endParaRPr lang="fr-FR"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vehiculo.prototype.getAcompaniante</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(){return </a:t>
            </a:r>
            <a:r>
              <a:rPr lang="fr-FR" altLang="es-ES" dirty="0" err="1" smtClean="0">
                <a:solidFill>
                  <a:srgbClr val="00FF00"/>
                </a:solidFill>
                <a:latin typeface="Courier New" pitchFamily="49" charset="0"/>
                <a:cs typeface="Courier New" pitchFamily="49" charset="0"/>
              </a:rPr>
              <a:t>this.acompaniante</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vehiculo.prototype.setAcompaniante</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(nombre){</a:t>
            </a:r>
            <a:r>
              <a:rPr lang="fr-FR" altLang="es-ES" dirty="0" err="1" smtClean="0">
                <a:solidFill>
                  <a:srgbClr val="00FF00"/>
                </a:solidFill>
                <a:latin typeface="Courier New" pitchFamily="49" charset="0"/>
                <a:cs typeface="Courier New" pitchFamily="49" charset="0"/>
              </a:rPr>
              <a:t>this.acompaniante</a:t>
            </a:r>
            <a:r>
              <a:rPr lang="fr-FR" altLang="es-ES" dirty="0" smtClean="0">
                <a:solidFill>
                  <a:srgbClr val="00FF00"/>
                </a:solidFill>
                <a:latin typeface="Courier New" pitchFamily="49" charset="0"/>
                <a:cs typeface="Courier New" pitchFamily="49" charset="0"/>
              </a:rPr>
              <a:t>=nombre;};</a:t>
            </a:r>
          </a:p>
          <a:p>
            <a:pPr marL="342900" indent="-342900">
              <a:spcBef>
                <a:spcPct val="20000"/>
              </a:spcBef>
            </a:pPr>
            <a:r>
              <a:rPr lang="fr-FR" altLang="es-ES" dirty="0" smtClean="0">
                <a:solidFill>
                  <a:srgbClr val="00FF00"/>
                </a:solidFill>
                <a:latin typeface="Courier New" pitchFamily="49" charset="0"/>
                <a:cs typeface="Courier New" pitchFamily="49" charset="0"/>
              </a:rPr>
              <a:t>}</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VI – Herencia</a:t>
            </a:r>
          </a:p>
        </p:txBody>
      </p:sp>
      <p:sp>
        <p:nvSpPr>
          <p:cNvPr id="10243" name="2 Marcador de contenido"/>
          <p:cNvSpPr>
            <a:spLocks noGrp="1"/>
          </p:cNvSpPr>
          <p:nvPr>
            <p:ph idx="1"/>
          </p:nvPr>
        </p:nvSpPr>
        <p:spPr>
          <a:xfrm>
            <a:off x="420688" y="1412776"/>
            <a:ext cx="8229600" cy="503510"/>
          </a:xfrm>
        </p:spPr>
        <p:txBody>
          <a:bodyPr>
            <a:normAutofit/>
          </a:bodyPr>
          <a:lstStyle/>
          <a:p>
            <a:pPr marL="457200" indent="-457200">
              <a:buNone/>
            </a:pPr>
            <a:r>
              <a:rPr lang="es-ES" altLang="es-ES" dirty="0" smtClean="0"/>
              <a:t>Para conseguir la herencia de POO en </a:t>
            </a:r>
            <a:r>
              <a:rPr lang="es-ES" altLang="es-ES" dirty="0" err="1" smtClean="0"/>
              <a:t>Javascript</a:t>
            </a:r>
            <a:r>
              <a:rPr lang="es-ES" altLang="es-ES" dirty="0" smtClean="0"/>
              <a:t> utilizamos </a:t>
            </a:r>
            <a:r>
              <a:rPr lang="es-ES" altLang="es-ES" dirty="0" err="1" smtClean="0"/>
              <a:t>prototype</a:t>
            </a:r>
            <a:r>
              <a:rPr lang="es-ES" altLang="es-ES" dirty="0" smtClean="0"/>
              <a:t>.</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18</a:t>
            </a:fld>
            <a:endParaRPr lang="es-ES" altLang="es-ES"/>
          </a:p>
        </p:txBody>
      </p:sp>
      <p:sp>
        <p:nvSpPr>
          <p:cNvPr id="10246" name="2 Marcador de contenido"/>
          <p:cNvSpPr txBox="1">
            <a:spLocks/>
          </p:cNvSpPr>
          <p:nvPr/>
        </p:nvSpPr>
        <p:spPr bwMode="auto">
          <a:xfrm>
            <a:off x="827088" y="1772816"/>
            <a:ext cx="7345362" cy="4608512"/>
          </a:xfrm>
          <a:prstGeom prst="rect">
            <a:avLst/>
          </a:prstGeom>
          <a:solidFill>
            <a:schemeClr val="tx1"/>
          </a:solidFill>
          <a:ln w="9525">
            <a:noFill/>
            <a:miter lim="800000"/>
            <a:headEnd/>
            <a:tailEnd/>
          </a:ln>
        </p:spPr>
        <p:txBody>
          <a:bodyPr/>
          <a:lstStyle/>
          <a:p>
            <a:pPr marL="342900" indent="-342900">
              <a:spcBef>
                <a:spcPct val="20000"/>
              </a:spcBef>
            </a:pP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coche(</a:t>
            </a:r>
            <a:r>
              <a:rPr lang="fr-FR" altLang="es-ES" dirty="0" err="1" smtClean="0">
                <a:solidFill>
                  <a:srgbClr val="00FF00"/>
                </a:solidFill>
                <a:latin typeface="Courier New" pitchFamily="49" charset="0"/>
                <a:cs typeface="Courier New" pitchFamily="49" charset="0"/>
              </a:rPr>
              <a:t>maletero</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this.maletero</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maletero</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endParaRPr lang="fr-FR"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moto(){		</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endParaRPr lang="fr-FR"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camion(PMA){</a:t>
            </a:r>
          </a:p>
          <a:p>
            <a:pPr marL="342900" indent="-342900">
              <a:spcBef>
                <a:spcPct val="20000"/>
              </a:spcBef>
            </a:pPr>
            <a:r>
              <a:rPr lang="fr-FR" altLang="es-ES" dirty="0" smtClean="0">
                <a:solidFill>
                  <a:srgbClr val="00FF00"/>
                </a:solidFill>
                <a:latin typeface="Courier New" pitchFamily="49" charset="0"/>
                <a:cs typeface="Courier New" pitchFamily="49" charset="0"/>
              </a:rPr>
              <a:t>	this.PMA=PMA;	</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endParaRPr lang="fr-FR"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err="1" smtClean="0">
                <a:solidFill>
                  <a:srgbClr val="00FF00"/>
                </a:solidFill>
                <a:latin typeface="Courier New" pitchFamily="49" charset="0"/>
                <a:cs typeface="Courier New" pitchFamily="49" charset="0"/>
              </a:rPr>
              <a:t>coche.prototype</a:t>
            </a:r>
            <a:r>
              <a:rPr lang="fr-FR" altLang="es-ES" dirty="0" smtClean="0">
                <a:solidFill>
                  <a:srgbClr val="00FF00"/>
                </a:solidFill>
                <a:latin typeface="Courier New" pitchFamily="49" charset="0"/>
                <a:cs typeface="Courier New" pitchFamily="49" charset="0"/>
              </a:rPr>
              <a:t>= new </a:t>
            </a:r>
            <a:r>
              <a:rPr lang="fr-FR" altLang="es-ES" dirty="0" err="1" smtClean="0">
                <a:solidFill>
                  <a:srgbClr val="00FF00"/>
                </a:solidFill>
                <a:latin typeface="Courier New" pitchFamily="49" charset="0"/>
                <a:cs typeface="Courier New" pitchFamily="49" charset="0"/>
              </a:rPr>
              <a:t>vehiculo</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hibrido</a:t>
            </a:r>
            <a:r>
              <a:rPr lang="fr-FR" altLang="es-ES" dirty="0" smtClean="0">
                <a:solidFill>
                  <a:srgbClr val="00FF00"/>
                </a:solidFill>
                <a:latin typeface="Courier New" pitchFamily="49" charset="0"/>
                <a:cs typeface="Courier New" pitchFamily="49" charset="0"/>
              </a:rPr>
              <a:t>", 5, 0);</a:t>
            </a:r>
          </a:p>
          <a:p>
            <a:pPr marL="342900" indent="-342900">
              <a:spcBef>
                <a:spcPct val="20000"/>
              </a:spcBef>
            </a:pPr>
            <a:r>
              <a:rPr lang="fr-FR" altLang="es-ES" dirty="0" err="1" smtClean="0">
                <a:solidFill>
                  <a:srgbClr val="00FF00"/>
                </a:solidFill>
                <a:latin typeface="Courier New" pitchFamily="49" charset="0"/>
                <a:cs typeface="Courier New" pitchFamily="49" charset="0"/>
              </a:rPr>
              <a:t>moto.prototype</a:t>
            </a:r>
            <a:r>
              <a:rPr lang="fr-FR" altLang="es-ES" dirty="0" smtClean="0">
                <a:solidFill>
                  <a:srgbClr val="00FF00"/>
                </a:solidFill>
                <a:latin typeface="Courier New" pitchFamily="49" charset="0"/>
                <a:cs typeface="Courier New" pitchFamily="49" charset="0"/>
              </a:rPr>
              <a:t>= new </a:t>
            </a:r>
            <a:r>
              <a:rPr lang="fr-FR" altLang="es-ES" dirty="0" err="1" smtClean="0">
                <a:solidFill>
                  <a:srgbClr val="00FF00"/>
                </a:solidFill>
                <a:latin typeface="Courier New" pitchFamily="49" charset="0"/>
                <a:cs typeface="Courier New" pitchFamily="49" charset="0"/>
              </a:rPr>
              <a:t>vehiculo</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gasolina</a:t>
            </a:r>
            <a:r>
              <a:rPr lang="fr-FR" altLang="es-ES" dirty="0" smtClean="0">
                <a:solidFill>
                  <a:srgbClr val="00FF00"/>
                </a:solidFill>
                <a:latin typeface="Courier New" pitchFamily="49" charset="0"/>
                <a:cs typeface="Courier New" pitchFamily="49" charset="0"/>
              </a:rPr>
              <a:t>", 2, 0);</a:t>
            </a:r>
          </a:p>
          <a:p>
            <a:pPr marL="342900" indent="-342900">
              <a:spcBef>
                <a:spcPct val="20000"/>
              </a:spcBef>
            </a:pPr>
            <a:r>
              <a:rPr lang="fr-FR" altLang="es-ES" dirty="0" err="1" smtClean="0">
                <a:solidFill>
                  <a:srgbClr val="00FF00"/>
                </a:solidFill>
                <a:latin typeface="Courier New" pitchFamily="49" charset="0"/>
                <a:cs typeface="Courier New" pitchFamily="49" charset="0"/>
              </a:rPr>
              <a:t>camion.prototype</a:t>
            </a:r>
            <a:r>
              <a:rPr lang="fr-FR" altLang="es-ES" dirty="0" smtClean="0">
                <a:solidFill>
                  <a:srgbClr val="00FF00"/>
                </a:solidFill>
                <a:latin typeface="Courier New" pitchFamily="49" charset="0"/>
                <a:cs typeface="Courier New" pitchFamily="49" charset="0"/>
              </a:rPr>
              <a:t>= new </a:t>
            </a:r>
            <a:r>
              <a:rPr lang="fr-FR" altLang="es-ES" dirty="0" err="1" smtClean="0">
                <a:solidFill>
                  <a:srgbClr val="00FF00"/>
                </a:solidFill>
                <a:latin typeface="Courier New" pitchFamily="49" charset="0"/>
                <a:cs typeface="Courier New" pitchFamily="49" charset="0"/>
              </a:rPr>
              <a:t>vehiculo</a:t>
            </a:r>
            <a:r>
              <a:rPr lang="fr-FR" altLang="es-ES" dirty="0" smtClean="0">
                <a:solidFill>
                  <a:srgbClr val="00FF00"/>
                </a:solidFill>
                <a:latin typeface="Courier New" pitchFamily="49" charset="0"/>
                <a:cs typeface="Courier New" pitchFamily="49" charset="0"/>
              </a:rPr>
              <a:t>("diesel", 3, 0);	</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VI – Herencia</a:t>
            </a:r>
          </a:p>
        </p:txBody>
      </p:sp>
      <p:sp>
        <p:nvSpPr>
          <p:cNvPr id="10243" name="2 Marcador de contenido"/>
          <p:cNvSpPr>
            <a:spLocks noGrp="1"/>
          </p:cNvSpPr>
          <p:nvPr>
            <p:ph idx="1"/>
          </p:nvPr>
        </p:nvSpPr>
        <p:spPr>
          <a:xfrm>
            <a:off x="420688" y="1412776"/>
            <a:ext cx="8229600" cy="503510"/>
          </a:xfrm>
        </p:spPr>
        <p:txBody>
          <a:bodyPr>
            <a:normAutofit/>
          </a:bodyPr>
          <a:lstStyle/>
          <a:p>
            <a:pPr marL="457200" indent="-457200">
              <a:buNone/>
            </a:pPr>
            <a:r>
              <a:rPr lang="es-ES" altLang="es-ES" dirty="0" smtClean="0"/>
              <a:t>En ES6 se define una nueva manera de hacer herencia simple:</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19</a:t>
            </a:fld>
            <a:endParaRPr lang="es-ES" altLang="es-ES"/>
          </a:p>
        </p:txBody>
      </p:sp>
      <p:sp>
        <p:nvSpPr>
          <p:cNvPr id="10246" name="2 Marcador de contenido"/>
          <p:cNvSpPr txBox="1">
            <a:spLocks/>
          </p:cNvSpPr>
          <p:nvPr/>
        </p:nvSpPr>
        <p:spPr bwMode="auto">
          <a:xfrm>
            <a:off x="827088" y="1772816"/>
            <a:ext cx="7345362" cy="4896544"/>
          </a:xfrm>
          <a:prstGeom prst="rect">
            <a:avLst/>
          </a:prstGeom>
          <a:solidFill>
            <a:schemeClr val="tx1"/>
          </a:solidFill>
          <a:ln w="9525">
            <a:noFill/>
            <a:miter lim="800000"/>
            <a:headEnd/>
            <a:tailEnd/>
          </a:ln>
        </p:spPr>
        <p:txBody>
          <a:bodyPr/>
          <a:lstStyle/>
          <a:p>
            <a:pPr marL="342900" indent="-342900">
              <a:spcBef>
                <a:spcPct val="20000"/>
              </a:spcBef>
            </a:pPr>
            <a:r>
              <a:rPr lang="fr-FR" altLang="es-ES" dirty="0" smtClean="0">
                <a:solidFill>
                  <a:srgbClr val="00FF00"/>
                </a:solidFill>
                <a:latin typeface="Courier New" pitchFamily="49" charset="0"/>
                <a:cs typeface="Courier New" pitchFamily="49" charset="0"/>
              </a:rPr>
              <a:t>class coche </a:t>
            </a:r>
            <a:r>
              <a:rPr lang="fr-FR" altLang="es-ES" dirty="0" err="1" smtClean="0">
                <a:solidFill>
                  <a:srgbClr val="00FF00"/>
                </a:solidFill>
                <a:latin typeface="Courier New" pitchFamily="49" charset="0"/>
                <a:cs typeface="Courier New" pitchFamily="49" charset="0"/>
              </a:rPr>
              <a:t>extends</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vehiculo</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constructor</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maletero</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super();</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this.maletero</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maletero</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class moto </a:t>
            </a:r>
            <a:r>
              <a:rPr lang="fr-FR" altLang="es-ES" dirty="0" err="1" smtClean="0">
                <a:solidFill>
                  <a:srgbClr val="00FF00"/>
                </a:solidFill>
                <a:latin typeface="Courier New" pitchFamily="49" charset="0"/>
                <a:cs typeface="Courier New" pitchFamily="49" charset="0"/>
              </a:rPr>
              <a:t>extends</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vehiculo</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constructor</a:t>
            </a:r>
            <a:r>
              <a:rPr lang="fr-FR" altLang="es-ES" dirty="0" smtClean="0">
                <a:solidFill>
                  <a:srgbClr val="00FF00"/>
                </a:solidFill>
                <a:latin typeface="Courier New" pitchFamily="49" charset="0"/>
                <a:cs typeface="Courier New" pitchFamily="49" charset="0"/>
              </a:rPr>
              <a:t>(){super();}</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class camion </a:t>
            </a:r>
            <a:r>
              <a:rPr lang="fr-FR" altLang="es-ES" dirty="0" err="1" smtClean="0">
                <a:solidFill>
                  <a:srgbClr val="00FF00"/>
                </a:solidFill>
                <a:latin typeface="Courier New" pitchFamily="49" charset="0"/>
                <a:cs typeface="Courier New" pitchFamily="49" charset="0"/>
              </a:rPr>
              <a:t>extends</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vehiculo</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constructor</a:t>
            </a:r>
            <a:r>
              <a:rPr lang="fr-FR" altLang="es-ES" dirty="0" smtClean="0">
                <a:solidFill>
                  <a:srgbClr val="00FF00"/>
                </a:solidFill>
                <a:latin typeface="Courier New" pitchFamily="49" charset="0"/>
                <a:cs typeface="Courier New" pitchFamily="49" charset="0"/>
              </a:rPr>
              <a:t>(PMA){</a:t>
            </a:r>
          </a:p>
          <a:p>
            <a:pPr marL="342900" indent="-342900">
              <a:spcBef>
                <a:spcPct val="20000"/>
              </a:spcBef>
            </a:pPr>
            <a:r>
              <a:rPr lang="fr-FR" altLang="es-ES" dirty="0" smtClean="0">
                <a:solidFill>
                  <a:srgbClr val="00FF00"/>
                </a:solidFill>
                <a:latin typeface="Courier New" pitchFamily="49" charset="0"/>
                <a:cs typeface="Courier New" pitchFamily="49" charset="0"/>
              </a:rPr>
              <a:t>		super(); </a:t>
            </a:r>
          </a:p>
          <a:p>
            <a:pPr marL="342900" indent="-342900">
              <a:spcBef>
                <a:spcPct val="20000"/>
              </a:spcBef>
            </a:pPr>
            <a:r>
              <a:rPr lang="fr-FR" altLang="es-ES" dirty="0" smtClean="0">
                <a:solidFill>
                  <a:srgbClr val="00FF00"/>
                </a:solidFill>
                <a:latin typeface="Courier New" pitchFamily="49" charset="0"/>
                <a:cs typeface="Courier New" pitchFamily="49" charset="0"/>
              </a:rPr>
              <a:t>		this.PMA=PMA;</a:t>
            </a:r>
          </a:p>
          <a:p>
            <a:pPr marL="342900" indent="-342900">
              <a:spcBef>
                <a:spcPct val="20000"/>
              </a:spcBef>
            </a:pP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fontScale="90000"/>
          </a:bodyPr>
          <a:lstStyle/>
          <a:p>
            <a:r>
              <a:rPr lang="es-ES" altLang="es-ES" sz="3600" dirty="0" smtClean="0"/>
              <a:t>JS VI – Programación Orientada a Objetos (POO)</a:t>
            </a:r>
          </a:p>
        </p:txBody>
      </p:sp>
      <p:sp>
        <p:nvSpPr>
          <p:cNvPr id="7171" name="2 Marcador de contenido"/>
          <p:cNvSpPr>
            <a:spLocks noGrp="1"/>
          </p:cNvSpPr>
          <p:nvPr>
            <p:ph idx="1"/>
          </p:nvPr>
        </p:nvSpPr>
        <p:spPr>
          <a:xfrm>
            <a:off x="971600" y="1844823"/>
            <a:ext cx="7942337" cy="4535339"/>
          </a:xfrm>
        </p:spPr>
        <p:txBody>
          <a:bodyPr>
            <a:normAutofit fontScale="77500" lnSpcReduction="20000"/>
          </a:bodyPr>
          <a:lstStyle/>
          <a:p>
            <a:pPr marL="0">
              <a:buFont typeface="Georgia" pitchFamily="16" charset="0"/>
              <a:buNone/>
            </a:pPr>
            <a:r>
              <a:rPr lang="es-ES" altLang="es-ES" sz="2000" dirty="0" smtClean="0"/>
              <a:t>La programación orientada a objetos es un paradigma de programación que utiliza la abstracción para crear modelos basados ​​en el mundo real. Utiliza diversas técnicas de paradigmas previamente establecidas, incluyendo la modularidad, polimorfismo y encapsulamiento. Hoy en día, muchos lenguajes de programación (como Java, </a:t>
            </a:r>
            <a:r>
              <a:rPr lang="es-ES" altLang="es-ES" sz="2000" dirty="0" err="1" smtClean="0"/>
              <a:t>JavaScript</a:t>
            </a:r>
            <a:r>
              <a:rPr lang="es-ES" altLang="es-ES" sz="2000" dirty="0" smtClean="0"/>
              <a:t>, C#, C++, </a:t>
            </a:r>
            <a:r>
              <a:rPr lang="es-ES" altLang="es-ES" sz="2000" dirty="0" err="1" smtClean="0"/>
              <a:t>Python</a:t>
            </a:r>
            <a:r>
              <a:rPr lang="es-ES" altLang="es-ES" sz="2000" dirty="0" smtClean="0"/>
              <a:t>, PHP, </a:t>
            </a:r>
            <a:r>
              <a:rPr lang="es-ES" altLang="es-ES" sz="2000" dirty="0" err="1" smtClean="0"/>
              <a:t>Ruby</a:t>
            </a:r>
            <a:r>
              <a:rPr lang="es-ES" altLang="es-ES" sz="2000" dirty="0" smtClean="0"/>
              <a:t> y </a:t>
            </a:r>
            <a:r>
              <a:rPr lang="es-ES" altLang="es-ES" sz="2000" dirty="0" err="1" smtClean="0"/>
              <a:t>Objective</a:t>
            </a:r>
            <a:r>
              <a:rPr lang="es-ES" altLang="es-ES" sz="2000" dirty="0" smtClean="0"/>
              <a:t>-C) soportan programación orientada a objetos (POO).</a:t>
            </a:r>
          </a:p>
          <a:p>
            <a:pPr marL="0">
              <a:buFont typeface="Georgia" pitchFamily="16" charset="0"/>
              <a:buNone/>
            </a:pPr>
            <a:r>
              <a:rPr lang="es-ES" altLang="es-ES" sz="2000" dirty="0" smtClean="0"/>
              <a:t>La programación orientada a objetos puede considerarse como el diseño de software a través de un conjunto de objetos que cooperan, a diferencia de un punto de vista tradicional en el que un programa puede considerarse como un conjunto de funciones, o simplemente como una lista de instrucciones para la computadora. En la programación orientada a objetos, cada objeto es capaz de recibir mensajes, procesar datos y enviar mensajes a otros objetos. Cada objeto puede verse como una pequeña máquina independiente con un papel o responsabilidad definida.</a:t>
            </a:r>
          </a:p>
          <a:p>
            <a:pPr marL="0">
              <a:buFont typeface="Georgia" pitchFamily="16" charset="0"/>
              <a:buNone/>
            </a:pPr>
            <a:r>
              <a:rPr lang="es-ES" altLang="es-ES" sz="2000" dirty="0" smtClean="0"/>
              <a:t>POO pretende promover una mayor flexibilidad y facilidad de mantenimiento en la programación y es muy popular en la ingeniería de software a gran escala. Gracias a su fuerte énfasis en la modularidad, el código orientado al objetos está concebido para ser más fácil de desarrollar y más fácil de entender posteriormente, prestándose a un análisis más directo, a una mayor codificación y comprensión de situaciones y procedimientos complejos que otros métodos de programación menos modulares.</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2</a:t>
            </a:fld>
            <a:endParaRPr lang="es-ES" alt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VI – Herencia múltiple</a:t>
            </a:r>
          </a:p>
        </p:txBody>
      </p:sp>
      <p:sp>
        <p:nvSpPr>
          <p:cNvPr id="10243" name="2 Marcador de contenido"/>
          <p:cNvSpPr>
            <a:spLocks noGrp="1"/>
          </p:cNvSpPr>
          <p:nvPr>
            <p:ph idx="1"/>
          </p:nvPr>
        </p:nvSpPr>
        <p:spPr>
          <a:xfrm>
            <a:off x="420688" y="1557338"/>
            <a:ext cx="8229600" cy="1871662"/>
          </a:xfrm>
        </p:spPr>
        <p:txBody>
          <a:bodyPr>
            <a:normAutofit fontScale="92500" lnSpcReduction="20000"/>
          </a:bodyPr>
          <a:lstStyle/>
          <a:p>
            <a:pPr marL="457200" indent="-457200">
              <a:buNone/>
            </a:pPr>
            <a:r>
              <a:rPr lang="es-ES" altLang="es-ES" sz="2400" dirty="0" err="1" smtClean="0"/>
              <a:t>Javascript</a:t>
            </a:r>
            <a:r>
              <a:rPr lang="es-ES" altLang="es-ES" sz="2400" dirty="0" smtClean="0"/>
              <a:t> permite </a:t>
            </a:r>
            <a:r>
              <a:rPr lang="es-ES" altLang="es-ES" sz="2400" b="1" u="sng" dirty="0" smtClean="0"/>
              <a:t>simular</a:t>
            </a:r>
            <a:r>
              <a:rPr lang="es-ES" altLang="es-ES" sz="2400" dirty="0" smtClean="0"/>
              <a:t> la herencia múltiple de distintas formas. Vamos a ver dos posibilidades:</a:t>
            </a:r>
          </a:p>
          <a:p>
            <a:pPr marL="457200" indent="-457200">
              <a:buNone/>
            </a:pPr>
            <a:r>
              <a:rPr lang="es-ES" altLang="es-ES" sz="2400" dirty="0" smtClean="0"/>
              <a:t>Dentro de la definición del objeto (lo que sería la clase) asignamos a una propiedad el constructor de la clase que queremos heredar. En POO clásica esto sería más bien una relación de agregación o de composición.</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20</a:t>
            </a:fld>
            <a:endParaRPr lang="es-ES" altLang="es-ES"/>
          </a:p>
        </p:txBody>
      </p:sp>
      <p:sp>
        <p:nvSpPr>
          <p:cNvPr id="10246" name="2 Marcador de contenido"/>
          <p:cNvSpPr txBox="1">
            <a:spLocks/>
          </p:cNvSpPr>
          <p:nvPr/>
        </p:nvSpPr>
        <p:spPr bwMode="auto">
          <a:xfrm>
            <a:off x="1043062" y="3501008"/>
            <a:ext cx="7345362" cy="2880320"/>
          </a:xfrm>
          <a:prstGeom prst="rect">
            <a:avLst/>
          </a:prstGeom>
          <a:solidFill>
            <a:schemeClr val="tx1"/>
          </a:solidFill>
          <a:ln w="9525">
            <a:noFill/>
            <a:miter lim="800000"/>
            <a:headEnd/>
            <a:tailEnd/>
          </a:ln>
        </p:spPr>
        <p:txBody>
          <a:bodyPr/>
          <a:lstStyle/>
          <a:p>
            <a:pPr marL="342900" indent="-342900">
              <a:spcBef>
                <a:spcPct val="20000"/>
              </a:spcBef>
            </a:pPr>
            <a:r>
              <a:rPr lang="fr-FR" altLang="es-ES" dirty="0" smtClean="0">
                <a:solidFill>
                  <a:srgbClr val="00FF00"/>
                </a:solidFill>
                <a:latin typeface="Courier New" pitchFamily="49" charset="0"/>
                <a:cs typeface="Courier New" pitchFamily="49" charset="0"/>
              </a:rPr>
              <a:t>//CONSTRUCTOR DE OBJETO CON HERENCIA MULTIPLE</a:t>
            </a:r>
          </a:p>
          <a:p>
            <a:pPr marL="342900" indent="-342900">
              <a:spcBef>
                <a:spcPct val="20000"/>
              </a:spcBef>
            </a:pP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furgoneta</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maletero,PMA</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this.propsCoche</a:t>
            </a:r>
            <a:r>
              <a:rPr lang="fr-FR" altLang="es-ES" dirty="0" smtClean="0">
                <a:solidFill>
                  <a:srgbClr val="00FF00"/>
                </a:solidFill>
                <a:latin typeface="Courier New" pitchFamily="49" charset="0"/>
                <a:cs typeface="Courier New" pitchFamily="49" charset="0"/>
              </a:rPr>
              <a:t>= new coche(</a:t>
            </a:r>
            <a:r>
              <a:rPr lang="fr-FR" altLang="es-ES" dirty="0" err="1" smtClean="0">
                <a:solidFill>
                  <a:srgbClr val="00FF00"/>
                </a:solidFill>
                <a:latin typeface="Courier New" pitchFamily="49" charset="0"/>
                <a:cs typeface="Courier New" pitchFamily="49" charset="0"/>
              </a:rPr>
              <a:t>maletero</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this.propsCamion</a:t>
            </a:r>
            <a:r>
              <a:rPr lang="fr-FR" altLang="es-ES" dirty="0" smtClean="0">
                <a:solidFill>
                  <a:srgbClr val="00FF00"/>
                </a:solidFill>
                <a:latin typeface="Courier New" pitchFamily="49" charset="0"/>
                <a:cs typeface="Courier New" pitchFamily="49" charset="0"/>
              </a:rPr>
              <a:t>= new camion(PMA);</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endParaRPr lang="fr-FR"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smtClean="0">
                <a:solidFill>
                  <a:srgbClr val="00FF00"/>
                </a:solidFill>
                <a:latin typeface="Courier New" pitchFamily="49" charset="0"/>
                <a:cs typeface="Courier New" pitchFamily="49" charset="0"/>
              </a:rPr>
              <a:t>//CREACIÓN DE OBJETO </a:t>
            </a:r>
          </a:p>
          <a:p>
            <a:pPr marL="342900" indent="-342900">
              <a:spcBef>
                <a:spcPct val="20000"/>
              </a:spcBef>
            </a:pPr>
            <a:r>
              <a:rPr lang="fr-FR" altLang="es-ES" dirty="0" smtClean="0">
                <a:solidFill>
                  <a:srgbClr val="00FF00"/>
                </a:solidFill>
                <a:latin typeface="Courier New" pitchFamily="49" charset="0"/>
                <a:cs typeface="Courier New" pitchFamily="49" charset="0"/>
              </a:rPr>
              <a:t>var </a:t>
            </a:r>
            <a:r>
              <a:rPr lang="fr-FR" altLang="es-ES" dirty="0" err="1" smtClean="0">
                <a:solidFill>
                  <a:srgbClr val="00FF00"/>
                </a:solidFill>
                <a:latin typeface="Courier New" pitchFamily="49" charset="0"/>
                <a:cs typeface="Courier New" pitchFamily="49" charset="0"/>
              </a:rPr>
              <a:t>miFurgo</a:t>
            </a:r>
            <a:r>
              <a:rPr lang="fr-FR" altLang="es-ES" dirty="0" smtClean="0">
                <a:solidFill>
                  <a:srgbClr val="00FF00"/>
                </a:solidFill>
                <a:latin typeface="Courier New" pitchFamily="49" charset="0"/>
                <a:cs typeface="Courier New" pitchFamily="49" charset="0"/>
              </a:rPr>
              <a:t> = new </a:t>
            </a:r>
            <a:r>
              <a:rPr lang="fr-FR" altLang="es-ES" dirty="0" err="1" smtClean="0">
                <a:solidFill>
                  <a:srgbClr val="00FF00"/>
                </a:solidFill>
                <a:latin typeface="Courier New" pitchFamily="49" charset="0"/>
                <a:cs typeface="Courier New" pitchFamily="49" charset="0"/>
              </a:rPr>
              <a:t>furgoneta</a:t>
            </a:r>
            <a:r>
              <a:rPr lang="fr-FR" altLang="es-ES" dirty="0" smtClean="0">
                <a:solidFill>
                  <a:srgbClr val="00FF00"/>
                </a:solidFill>
                <a:latin typeface="Courier New" pitchFamily="49" charset="0"/>
                <a:cs typeface="Courier New" pitchFamily="49" charset="0"/>
              </a:rPr>
              <a:t>(500,6000);</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VI – Herencia múltiple</a:t>
            </a:r>
          </a:p>
        </p:txBody>
      </p:sp>
      <p:sp>
        <p:nvSpPr>
          <p:cNvPr id="10243" name="2 Marcador de contenido"/>
          <p:cNvSpPr>
            <a:spLocks noGrp="1"/>
          </p:cNvSpPr>
          <p:nvPr>
            <p:ph idx="1"/>
          </p:nvPr>
        </p:nvSpPr>
        <p:spPr>
          <a:xfrm>
            <a:off x="420688" y="1557338"/>
            <a:ext cx="8229600" cy="647526"/>
          </a:xfrm>
        </p:spPr>
        <p:txBody>
          <a:bodyPr>
            <a:normAutofit/>
          </a:bodyPr>
          <a:lstStyle/>
          <a:p>
            <a:pPr marL="457200" indent="-457200">
              <a:buNone/>
            </a:pPr>
            <a:r>
              <a:rPr lang="es-ES" altLang="es-ES" dirty="0" smtClean="0"/>
              <a:t>Utilizamos el método </a:t>
            </a:r>
            <a:r>
              <a:rPr lang="es-ES" altLang="es-ES" dirty="0" err="1" smtClean="0"/>
              <a:t>call</a:t>
            </a:r>
            <a:r>
              <a:rPr lang="es-ES" altLang="es-ES" dirty="0" smtClean="0"/>
              <a:t> de distintas definiciones de objetos (lo que sería la clase) sobre un mismo objeto. </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21</a:t>
            </a:fld>
            <a:endParaRPr lang="es-ES" altLang="es-ES"/>
          </a:p>
        </p:txBody>
      </p:sp>
      <p:sp>
        <p:nvSpPr>
          <p:cNvPr id="10246" name="2 Marcador de contenido"/>
          <p:cNvSpPr txBox="1">
            <a:spLocks/>
          </p:cNvSpPr>
          <p:nvPr/>
        </p:nvSpPr>
        <p:spPr bwMode="auto">
          <a:xfrm>
            <a:off x="827088" y="2132856"/>
            <a:ext cx="7345362" cy="3888432"/>
          </a:xfrm>
          <a:prstGeom prst="rect">
            <a:avLst/>
          </a:prstGeom>
          <a:solidFill>
            <a:schemeClr val="tx1"/>
          </a:solidFill>
          <a:ln w="9525">
            <a:noFill/>
            <a:miter lim="800000"/>
            <a:headEnd/>
            <a:tailEnd/>
          </a:ln>
        </p:spPr>
        <p:txBody>
          <a:bodyPr/>
          <a:lstStyle/>
          <a:p>
            <a:pPr marL="342900" indent="-342900">
              <a:spcBef>
                <a:spcPct val="20000"/>
              </a:spcBef>
            </a:pPr>
            <a:r>
              <a:rPr lang="fr-FR" altLang="es-ES" dirty="0" smtClean="0">
                <a:solidFill>
                  <a:srgbClr val="00FF00"/>
                </a:solidFill>
                <a:latin typeface="Courier New" pitchFamily="49" charset="0"/>
                <a:cs typeface="Courier New" pitchFamily="49" charset="0"/>
              </a:rPr>
              <a:t>//CONSTRUCTOR DE OBJETO CON HERENCIA MULTIPLE</a:t>
            </a:r>
          </a:p>
          <a:p>
            <a:pPr marL="342900" indent="-342900">
              <a:spcBef>
                <a:spcPct val="20000"/>
              </a:spcBef>
            </a:pP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furgoneta</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maletero,PMA</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coche.call</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this,maletero</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camion.call</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this,PMA</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//CREACIÓN DE OBJETO </a:t>
            </a:r>
          </a:p>
          <a:p>
            <a:pPr marL="342900" indent="-342900">
              <a:spcBef>
                <a:spcPct val="20000"/>
              </a:spcBef>
            </a:pPr>
            <a:r>
              <a:rPr lang="fr-FR" altLang="es-ES" dirty="0" smtClean="0">
                <a:solidFill>
                  <a:srgbClr val="00FF00"/>
                </a:solidFill>
                <a:latin typeface="Courier New" pitchFamily="49" charset="0"/>
                <a:cs typeface="Courier New" pitchFamily="49" charset="0"/>
              </a:rPr>
              <a:t>var </a:t>
            </a:r>
            <a:r>
              <a:rPr lang="fr-FR" altLang="es-ES" dirty="0" err="1" smtClean="0">
                <a:solidFill>
                  <a:srgbClr val="00FF00"/>
                </a:solidFill>
                <a:latin typeface="Courier New" pitchFamily="49" charset="0"/>
                <a:cs typeface="Courier New" pitchFamily="49" charset="0"/>
              </a:rPr>
              <a:t>miFurgo</a:t>
            </a:r>
            <a:r>
              <a:rPr lang="fr-FR" altLang="es-ES" dirty="0" smtClean="0">
                <a:solidFill>
                  <a:srgbClr val="00FF00"/>
                </a:solidFill>
                <a:latin typeface="Courier New" pitchFamily="49" charset="0"/>
                <a:cs typeface="Courier New" pitchFamily="49" charset="0"/>
              </a:rPr>
              <a:t> = new </a:t>
            </a:r>
            <a:r>
              <a:rPr lang="fr-FR" altLang="es-ES" dirty="0" err="1" smtClean="0">
                <a:solidFill>
                  <a:srgbClr val="00FF00"/>
                </a:solidFill>
                <a:latin typeface="Courier New" pitchFamily="49" charset="0"/>
                <a:cs typeface="Courier New" pitchFamily="49" charset="0"/>
              </a:rPr>
              <a:t>furgoneta</a:t>
            </a:r>
            <a:r>
              <a:rPr lang="fr-FR" altLang="es-ES" dirty="0" smtClean="0">
                <a:solidFill>
                  <a:srgbClr val="00FF00"/>
                </a:solidFill>
                <a:latin typeface="Courier New" pitchFamily="49" charset="0"/>
                <a:cs typeface="Courier New" pitchFamily="49" charset="0"/>
              </a:rPr>
              <a:t>(500,6000);</a:t>
            </a:r>
          </a:p>
          <a:p>
            <a:pPr marL="342900" indent="-342900">
              <a:spcBef>
                <a:spcPct val="20000"/>
              </a:spcBef>
            </a:pPr>
            <a:r>
              <a:rPr lang="fr-FR" altLang="es-ES" dirty="0" smtClean="0">
                <a:solidFill>
                  <a:srgbClr val="00FF00"/>
                </a:solidFill>
                <a:latin typeface="Courier New" pitchFamily="49" charset="0"/>
                <a:cs typeface="Courier New" pitchFamily="49" charset="0"/>
              </a:rPr>
              <a:t>//VER PROPIEDADES DE </a:t>
            </a:r>
            <a:r>
              <a:rPr lang="fr-FR" altLang="es-ES" dirty="0" err="1" smtClean="0">
                <a:solidFill>
                  <a:srgbClr val="00FF00"/>
                </a:solidFill>
                <a:latin typeface="Courier New" pitchFamily="49" charset="0"/>
                <a:cs typeface="Courier New" pitchFamily="49" charset="0"/>
              </a:rPr>
              <a:t>mifurgo</a:t>
            </a:r>
            <a:endParaRPr lang="fr-FR" altLang="es-ES" dirty="0" smtClean="0">
              <a:solidFill>
                <a:srgbClr val="00FF00"/>
              </a:solidFill>
              <a:latin typeface="Courier New" pitchFamily="49" charset="0"/>
              <a:cs typeface="Courier New" pitchFamily="49" charset="0"/>
            </a:endParaRPr>
          </a:p>
          <a:p>
            <a:pPr marL="342900" indent="-342900">
              <a:spcBef>
                <a:spcPct val="20000"/>
              </a:spcBef>
            </a:pPr>
            <a:r>
              <a:rPr lang="fr-FR" altLang="es-ES" dirty="0" smtClean="0">
                <a:solidFill>
                  <a:srgbClr val="00FF00"/>
                </a:solidFill>
                <a:latin typeface="Courier New" pitchFamily="49" charset="0"/>
                <a:cs typeface="Courier New" pitchFamily="49" charset="0"/>
              </a:rPr>
              <a:t>console.log(miFurgo.PMA</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console.log(</a:t>
            </a:r>
            <a:r>
              <a:rPr lang="fr-FR" altLang="es-ES" dirty="0" err="1" smtClean="0">
                <a:solidFill>
                  <a:srgbClr val="00FF00"/>
                </a:solidFill>
                <a:latin typeface="Courier New" pitchFamily="49" charset="0"/>
                <a:cs typeface="Courier New" pitchFamily="49" charset="0"/>
              </a:rPr>
              <a:t>miFurgo.maletero</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console.log(</a:t>
            </a:r>
            <a:r>
              <a:rPr lang="fr-FR" altLang="es-ES" dirty="0" err="1" smtClean="0">
                <a:solidFill>
                  <a:srgbClr val="00FF00"/>
                </a:solidFill>
                <a:latin typeface="Courier New" pitchFamily="49" charset="0"/>
                <a:cs typeface="Courier New" pitchFamily="49" charset="0"/>
              </a:rPr>
              <a:t>miFurgo.conductor</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console.log(</a:t>
            </a:r>
            <a:r>
              <a:rPr lang="fr-FR" altLang="es-ES" dirty="0" err="1" smtClean="0">
                <a:solidFill>
                  <a:srgbClr val="00FF00"/>
                </a:solidFill>
                <a:latin typeface="Courier New" pitchFamily="49" charset="0"/>
                <a:cs typeface="Courier New" pitchFamily="49" charset="0"/>
              </a:rPr>
              <a:t>miFurgo.acompaniante</a:t>
            </a:r>
            <a:r>
              <a:rPr lang="fr-FR" altLang="es-ES" dirty="0" smtClean="0">
                <a:solidFill>
                  <a:srgbClr val="00FF00"/>
                </a:solidFill>
                <a:latin typeface="Courier New" pitchFamily="49" charset="0"/>
                <a:cs typeface="Courier New" pitchFamily="49" charset="0"/>
              </a:rPr>
              <a:t>);</a:t>
            </a:r>
            <a:endParaRPr lang="fr-FR" altLang="es-ES" dirty="0">
              <a:solidFill>
                <a:srgbClr val="00FF00"/>
              </a:solidFill>
              <a:latin typeface="Courier New" pitchFamily="49" charset="0"/>
              <a:cs typeface="Courier New" pitchFamily="49" charset="0"/>
            </a:endParaRPr>
          </a:p>
        </p:txBody>
      </p:sp>
      <p:sp>
        <p:nvSpPr>
          <p:cNvPr id="7" name="2 Marcador de contenido"/>
          <p:cNvSpPr txBox="1">
            <a:spLocks/>
          </p:cNvSpPr>
          <p:nvPr/>
        </p:nvSpPr>
        <p:spPr>
          <a:xfrm>
            <a:off x="467544" y="6021288"/>
            <a:ext cx="8229600" cy="647526"/>
          </a:xfrm>
          <a:prstGeom prst="rect">
            <a:avLst/>
          </a:prstGeom>
        </p:spPr>
        <p:txBody>
          <a:bodyPr vert="horz" lIns="91440" tIns="45720" rIns="91440" bIns="45720" rtlCol="0">
            <a:normAutofit fontScale="85000" lnSpcReduction="20000"/>
          </a:bodyPr>
          <a:lstStyle/>
          <a:p>
            <a:pPr marL="457200" lvl="0" indent="-457200" defTabSz="457200">
              <a:spcBef>
                <a:spcPts val="1000"/>
              </a:spcBef>
              <a:buClr>
                <a:schemeClr val="accent1"/>
              </a:buClr>
            </a:pPr>
            <a:r>
              <a:rPr kumimoji="0" lang="es-ES" altLang="es-E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Si quieres conocer otras formas de crear herencia múltiple, como los </a:t>
            </a:r>
            <a:r>
              <a:rPr kumimoji="0" lang="es-ES" altLang="es-E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mixins</a:t>
            </a:r>
            <a:r>
              <a:rPr lang="es-ES" altLang="es-ES" dirty="0" smtClean="0">
                <a:solidFill>
                  <a:schemeClr val="tx1">
                    <a:lumMod val="75000"/>
                    <a:lumOff val="25000"/>
                  </a:schemeClr>
                </a:solidFill>
              </a:rPr>
              <a:t>: </a:t>
            </a:r>
            <a:r>
              <a:rPr lang="es-ES" altLang="es-ES" dirty="0" smtClean="0">
                <a:solidFill>
                  <a:schemeClr val="tx1">
                    <a:lumMod val="75000"/>
                    <a:lumOff val="25000"/>
                  </a:schemeClr>
                </a:solidFill>
                <a:hlinkClick r:id="rId2"/>
              </a:rPr>
              <a:t>https://javascriptweblog.wordpress.com/2011/05/31/a-fresh-look-at-javascript-mixins/</a:t>
            </a:r>
            <a:endParaRPr lang="es-ES" altLang="es-ES" dirty="0" smtClean="0">
              <a:solidFill>
                <a:schemeClr val="tx1">
                  <a:lumMod val="75000"/>
                  <a:lumOff val="25000"/>
                </a:schemeClr>
              </a:solidFill>
            </a:endParaRPr>
          </a:p>
          <a:p>
            <a:pPr marL="457200" lvl="0" indent="-457200" defTabSz="457200">
              <a:spcBef>
                <a:spcPts val="1000"/>
              </a:spcBef>
              <a:buClr>
                <a:schemeClr val="accent1"/>
              </a:buClr>
            </a:pPr>
            <a:endParaRPr kumimoji="0" lang="es-ES" altLang="es-E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620688"/>
            <a:ext cx="7632079" cy="792163"/>
          </a:xfrm>
        </p:spPr>
        <p:txBody>
          <a:bodyPr/>
          <a:lstStyle/>
          <a:p>
            <a:r>
              <a:rPr lang="es-ES" altLang="es-ES" sz="3600" dirty="0" smtClean="0"/>
              <a:t>JS VI – Polimorfismo</a:t>
            </a:r>
          </a:p>
        </p:txBody>
      </p:sp>
      <p:sp>
        <p:nvSpPr>
          <p:cNvPr id="10243" name="2 Marcador de contenido"/>
          <p:cNvSpPr>
            <a:spLocks noGrp="1"/>
          </p:cNvSpPr>
          <p:nvPr>
            <p:ph idx="1"/>
          </p:nvPr>
        </p:nvSpPr>
        <p:spPr>
          <a:xfrm>
            <a:off x="420688" y="1196752"/>
            <a:ext cx="8229600" cy="1512168"/>
          </a:xfrm>
        </p:spPr>
        <p:txBody>
          <a:bodyPr>
            <a:normAutofit fontScale="62500" lnSpcReduction="20000"/>
          </a:bodyPr>
          <a:lstStyle/>
          <a:p>
            <a:pPr marL="457200" indent="-457200">
              <a:buNone/>
            </a:pPr>
            <a:r>
              <a:rPr lang="es-ES" altLang="es-ES" sz="2400" dirty="0" smtClean="0"/>
              <a:t>El polimorfismo en POO es una relajación del sistema de tipos, de tal manera que una referencia a una clase (atributo, parámetro o declaración local o elemento de un vector) acepta direcciones de objetos de dicha clase y de sus clases derivadas (hijas, nietas, …)</a:t>
            </a:r>
          </a:p>
          <a:p>
            <a:pPr marL="457200" indent="-457200">
              <a:buNone/>
            </a:pPr>
            <a:r>
              <a:rPr lang="es-ES" altLang="es-ES" sz="2400" dirty="0" smtClean="0"/>
              <a:t>En </a:t>
            </a:r>
            <a:r>
              <a:rPr lang="es-ES" altLang="es-ES" sz="2400" dirty="0" err="1" smtClean="0"/>
              <a:t>javascript</a:t>
            </a:r>
            <a:r>
              <a:rPr lang="es-ES" altLang="es-ES" sz="2400" dirty="0" smtClean="0"/>
              <a:t> el polimorfismo es automático  Cuando hacemos referencia a un objeto que tiene el método al que se le llama, el interprete ejecuta el método sin importarle el tipo del objeto.</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22</a:t>
            </a:fld>
            <a:endParaRPr lang="es-ES" altLang="es-ES"/>
          </a:p>
        </p:txBody>
      </p:sp>
      <p:sp>
        <p:nvSpPr>
          <p:cNvPr id="10246" name="2 Marcador de contenido"/>
          <p:cNvSpPr txBox="1">
            <a:spLocks/>
          </p:cNvSpPr>
          <p:nvPr/>
        </p:nvSpPr>
        <p:spPr bwMode="auto">
          <a:xfrm>
            <a:off x="683568" y="2708920"/>
            <a:ext cx="7920880" cy="4077072"/>
          </a:xfrm>
          <a:prstGeom prst="rect">
            <a:avLst/>
          </a:prstGeom>
          <a:solidFill>
            <a:schemeClr val="tx1"/>
          </a:solidFill>
          <a:ln w="9525">
            <a:noFill/>
            <a:miter lim="800000"/>
            <a:headEnd/>
            <a:tailEnd/>
          </a:ln>
        </p:spPr>
        <p:txBody>
          <a:bodyPr/>
          <a:lstStyle/>
          <a:p>
            <a:pPr marL="342900" indent="-342900">
              <a:spcBef>
                <a:spcPct val="20000"/>
              </a:spcBef>
            </a:pP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moto(){		</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this.acelerar</a:t>
            </a:r>
            <a:r>
              <a:rPr lang="fr-FR" altLang="es-ES" dirty="0" smtClean="0">
                <a:solidFill>
                  <a:srgbClr val="00FF00"/>
                </a:solidFill>
                <a:latin typeface="Courier New" pitchFamily="49" charset="0"/>
                <a:cs typeface="Courier New" pitchFamily="49" charset="0"/>
              </a:rPr>
              <a:t> =	</a:t>
            </a: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							</a:t>
            </a:r>
            <a:r>
              <a:rPr lang="fr-FR" altLang="es-ES" dirty="0" err="1" smtClean="0">
                <a:solidFill>
                  <a:srgbClr val="00FF00"/>
                </a:solidFill>
                <a:latin typeface="Courier New" pitchFamily="49" charset="0"/>
                <a:cs typeface="Courier New" pitchFamily="49" charset="0"/>
              </a:rPr>
              <a:t>this.velocidad</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this.velocidad</a:t>
            </a:r>
            <a:r>
              <a:rPr lang="fr-FR" altLang="es-ES" dirty="0" smtClean="0">
                <a:solidFill>
                  <a:srgbClr val="00FF00"/>
                </a:solidFill>
                <a:latin typeface="Courier New" pitchFamily="49" charset="0"/>
                <a:cs typeface="Courier New" pitchFamily="49" charset="0"/>
              </a:rPr>
              <a:t>+2;}</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this.frenar</a:t>
            </a:r>
            <a:r>
              <a:rPr lang="fr-FR" altLang="es-ES" dirty="0" smtClean="0">
                <a:solidFill>
                  <a:srgbClr val="00FF00"/>
                </a:solidFill>
                <a:latin typeface="Courier New" pitchFamily="49" charset="0"/>
                <a:cs typeface="Courier New" pitchFamily="49" charset="0"/>
              </a:rPr>
              <a:t> = 	</a:t>
            </a: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							</a:t>
            </a:r>
            <a:r>
              <a:rPr lang="fr-FR" altLang="es-ES" dirty="0" err="1" smtClean="0">
                <a:solidFill>
                  <a:srgbClr val="00FF00"/>
                </a:solidFill>
                <a:latin typeface="Courier New" pitchFamily="49" charset="0"/>
                <a:cs typeface="Courier New" pitchFamily="49" charset="0"/>
              </a:rPr>
              <a:t>this.velocidad</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this.velocidad</a:t>
            </a:r>
            <a:r>
              <a:rPr lang="fr-FR" altLang="es-ES" dirty="0" smtClean="0">
                <a:solidFill>
                  <a:srgbClr val="00FF00"/>
                </a:solidFill>
                <a:latin typeface="Courier New" pitchFamily="49" charset="0"/>
                <a:cs typeface="Courier New" pitchFamily="49" charset="0"/>
              </a:rPr>
              <a:t>-2;}</a:t>
            </a:r>
          </a:p>
          <a:p>
            <a:pPr marL="342900" indent="-342900">
              <a:spcBef>
                <a:spcPct val="20000"/>
              </a:spcBef>
            </a:pP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camion(PMA){</a:t>
            </a:r>
          </a:p>
          <a:p>
            <a:pPr marL="342900" indent="-342900">
              <a:spcBef>
                <a:spcPct val="20000"/>
              </a:spcBef>
            </a:pPr>
            <a:r>
              <a:rPr lang="fr-FR" altLang="es-ES" dirty="0" smtClean="0">
                <a:solidFill>
                  <a:srgbClr val="00FF00"/>
                </a:solidFill>
                <a:latin typeface="Courier New" pitchFamily="49" charset="0"/>
                <a:cs typeface="Courier New" pitchFamily="49" charset="0"/>
              </a:rPr>
              <a:t>	this.PMA=PMA;	</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this.acelerar</a:t>
            </a:r>
            <a:r>
              <a:rPr lang="fr-FR" altLang="es-ES" dirty="0" smtClean="0">
                <a:solidFill>
                  <a:srgbClr val="00FF00"/>
                </a:solidFill>
                <a:latin typeface="Courier New" pitchFamily="49" charset="0"/>
                <a:cs typeface="Courier New" pitchFamily="49" charset="0"/>
              </a:rPr>
              <a:t> = </a:t>
            </a: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 							</a:t>
            </a:r>
            <a:r>
              <a:rPr lang="fr-FR" altLang="es-ES" dirty="0" err="1" smtClean="0">
                <a:solidFill>
                  <a:srgbClr val="00FF00"/>
                </a:solidFill>
                <a:latin typeface="Courier New" pitchFamily="49" charset="0"/>
                <a:cs typeface="Courier New" pitchFamily="49" charset="0"/>
              </a:rPr>
              <a:t>this.velocidad</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this.velocidad</a:t>
            </a:r>
            <a:r>
              <a:rPr lang="fr-FR" altLang="es-ES" dirty="0" smtClean="0">
                <a:solidFill>
                  <a:srgbClr val="00FF00"/>
                </a:solidFill>
                <a:latin typeface="Courier New" pitchFamily="49" charset="0"/>
                <a:cs typeface="Courier New" pitchFamily="49" charset="0"/>
              </a:rPr>
              <a:t>+0.5;}</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this.frenar</a:t>
            </a:r>
            <a:r>
              <a:rPr lang="fr-FR" altLang="es-ES" dirty="0" smtClean="0">
                <a:solidFill>
                  <a:srgbClr val="00FF00"/>
                </a:solidFill>
                <a:latin typeface="Courier New" pitchFamily="49" charset="0"/>
                <a:cs typeface="Courier New" pitchFamily="49" charset="0"/>
              </a:rPr>
              <a:t>   = </a:t>
            </a: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 (){ 							</a:t>
            </a:r>
            <a:r>
              <a:rPr lang="fr-FR" altLang="es-ES" dirty="0" err="1" smtClean="0">
                <a:solidFill>
                  <a:srgbClr val="00FF00"/>
                </a:solidFill>
                <a:latin typeface="Courier New" pitchFamily="49" charset="0"/>
                <a:cs typeface="Courier New" pitchFamily="49" charset="0"/>
              </a:rPr>
              <a:t>this.velocidad</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this.velocidad</a:t>
            </a:r>
            <a:r>
              <a:rPr lang="fr-FR" altLang="es-ES" dirty="0" smtClean="0">
                <a:solidFill>
                  <a:srgbClr val="00FF00"/>
                </a:solidFill>
                <a:latin typeface="Courier New" pitchFamily="49" charset="0"/>
                <a:cs typeface="Courier New" pitchFamily="49" charset="0"/>
              </a:rPr>
              <a:t>-0.5;}</a:t>
            </a:r>
          </a:p>
          <a:p>
            <a:pPr marL="342900" indent="-342900">
              <a:spcBef>
                <a:spcPct val="20000"/>
              </a:spcBef>
            </a:pPr>
            <a:r>
              <a:rPr lang="fr-FR" altLang="es-ES" dirty="0" smtClean="0">
                <a:solidFill>
                  <a:srgbClr val="00FF00"/>
                </a:solidFill>
                <a:latin typeface="Courier New" pitchFamily="49" charset="0"/>
                <a:cs typeface="Courier New" pitchFamily="49" charset="0"/>
              </a:rPr>
              <a:t>}</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VI – Sobrecarga</a:t>
            </a:r>
          </a:p>
        </p:txBody>
      </p:sp>
      <p:sp>
        <p:nvSpPr>
          <p:cNvPr id="10243" name="2 Marcador de contenido"/>
          <p:cNvSpPr>
            <a:spLocks noGrp="1"/>
          </p:cNvSpPr>
          <p:nvPr>
            <p:ph idx="1"/>
          </p:nvPr>
        </p:nvSpPr>
        <p:spPr>
          <a:xfrm>
            <a:off x="420688" y="1557338"/>
            <a:ext cx="8229600" cy="5111750"/>
          </a:xfrm>
        </p:spPr>
        <p:txBody>
          <a:bodyPr>
            <a:normAutofit/>
          </a:bodyPr>
          <a:lstStyle/>
          <a:p>
            <a:pPr marL="457200" indent="-457200">
              <a:buNone/>
            </a:pPr>
            <a:r>
              <a:rPr lang="es-ES" altLang="es-ES" sz="2400" dirty="0" smtClean="0"/>
              <a:t>La sobrecarga en POO consiste en que existen </a:t>
            </a:r>
            <a:r>
              <a:rPr lang="es-ES" sz="2400" dirty="0" smtClean="0"/>
              <a:t>métodos de una clase que tienen el mismo nombre. Estos métodos deben contar con diferentes argumentos. El compilador decide qué método invocar comparando los argumentos. Si los métodos tienen definidos los mismos parámetros se generara un error.</a:t>
            </a:r>
          </a:p>
          <a:p>
            <a:pPr marL="457200" indent="-457200">
              <a:buNone/>
            </a:pPr>
            <a:r>
              <a:rPr lang="es-ES" altLang="es-ES" sz="2400" dirty="0" smtClean="0"/>
              <a:t>En </a:t>
            </a:r>
            <a:r>
              <a:rPr lang="es-ES" altLang="es-ES" sz="2400" dirty="0" err="1" smtClean="0"/>
              <a:t>Javascript</a:t>
            </a:r>
            <a:r>
              <a:rPr lang="es-ES" altLang="es-ES" sz="2400" dirty="0" smtClean="0"/>
              <a:t> hay </a:t>
            </a:r>
            <a:r>
              <a:rPr lang="es-ES" altLang="es-ES" sz="2400" dirty="0" err="1" smtClean="0"/>
              <a:t>sobreescritura</a:t>
            </a:r>
            <a:r>
              <a:rPr lang="es-ES" altLang="es-ES" sz="2400" dirty="0" smtClean="0"/>
              <a:t>, no sobrecarga. La forma de simular la sobrecarga es utilizando los argumentos(objetos </a:t>
            </a:r>
            <a:r>
              <a:rPr lang="es-ES" altLang="es-ES" sz="2400" dirty="0" err="1" smtClean="0">
                <a:hlinkClick r:id="rId2"/>
              </a:rPr>
              <a:t>arguments</a:t>
            </a:r>
            <a:r>
              <a:rPr lang="es-ES" altLang="es-ES" sz="2400" dirty="0" smtClean="0"/>
              <a:t> y </a:t>
            </a:r>
            <a:r>
              <a:rPr lang="es-ES" altLang="es-ES" sz="2400" dirty="0" err="1" smtClean="0">
                <a:hlinkClick r:id="rId3"/>
              </a:rPr>
              <a:t>rest</a:t>
            </a:r>
            <a:r>
              <a:rPr lang="es-ES" altLang="es-ES" sz="2400" dirty="0" smtClean="0">
                <a:hlinkClick r:id="rId3"/>
              </a:rPr>
              <a:t> </a:t>
            </a:r>
            <a:r>
              <a:rPr lang="es-ES" altLang="es-ES" sz="2400" dirty="0" err="1" smtClean="0">
                <a:hlinkClick r:id="rId3"/>
              </a:rPr>
              <a:t>arguments</a:t>
            </a:r>
            <a:r>
              <a:rPr lang="es-ES" altLang="es-ES" sz="2400" dirty="0" smtClean="0"/>
              <a:t>) y los </a:t>
            </a:r>
            <a:r>
              <a:rPr lang="es-ES" altLang="es-ES" sz="2400" dirty="0" smtClean="0">
                <a:hlinkClick r:id="rId4"/>
              </a:rPr>
              <a:t>parámetros por defecto</a:t>
            </a:r>
            <a:r>
              <a:rPr lang="es-ES" altLang="es-ES" sz="2400" dirty="0" smtClean="0"/>
              <a:t>.</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23</a:t>
            </a:fld>
            <a:endParaRPr lang="es-ES" alt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908050"/>
            <a:ext cx="7632079" cy="792163"/>
          </a:xfrm>
        </p:spPr>
        <p:txBody>
          <a:bodyPr/>
          <a:lstStyle/>
          <a:p>
            <a:r>
              <a:rPr lang="es-ES" altLang="es-ES" sz="3600" dirty="0" smtClean="0"/>
              <a:t>JS VI – Otros</a:t>
            </a:r>
          </a:p>
        </p:txBody>
      </p:sp>
      <p:sp>
        <p:nvSpPr>
          <p:cNvPr id="10243" name="2 Marcador de contenido"/>
          <p:cNvSpPr>
            <a:spLocks noGrp="1"/>
          </p:cNvSpPr>
          <p:nvPr>
            <p:ph idx="1"/>
          </p:nvPr>
        </p:nvSpPr>
        <p:spPr>
          <a:xfrm>
            <a:off x="420688" y="1557338"/>
            <a:ext cx="8229600" cy="5111750"/>
          </a:xfrm>
        </p:spPr>
        <p:txBody>
          <a:bodyPr>
            <a:normAutofit fontScale="92500" lnSpcReduction="20000"/>
          </a:bodyPr>
          <a:lstStyle/>
          <a:p>
            <a:pPr marL="457200" indent="-457200">
              <a:buNone/>
            </a:pPr>
            <a:r>
              <a:rPr lang="es-ES" altLang="es-ES" sz="2400" dirty="0" smtClean="0"/>
              <a:t>Un buen diseño de patrones en la programación sobre los conceptos anteriores, y el respeto a los </a:t>
            </a:r>
            <a:r>
              <a:rPr lang="es-ES" altLang="es-ES" sz="2400" dirty="0" smtClean="0">
                <a:hlinkClick r:id="rId2"/>
              </a:rPr>
              <a:t>principios SOLID</a:t>
            </a:r>
            <a:r>
              <a:rPr lang="es-ES" altLang="es-ES" sz="2400" dirty="0" smtClean="0"/>
              <a:t>,  aseguran el resto de propiedades de POO:</a:t>
            </a:r>
          </a:p>
          <a:p>
            <a:pPr marL="1257300" lvl="2" indent="-457200"/>
            <a:r>
              <a:rPr lang="es-ES" altLang="es-ES" sz="2000" u="sng" dirty="0" smtClean="0"/>
              <a:t>Encapsulamiento</a:t>
            </a:r>
          </a:p>
          <a:p>
            <a:pPr marL="1257300" lvl="2" indent="-457200"/>
            <a:r>
              <a:rPr lang="es-ES" altLang="es-ES" sz="2000" u="sng" dirty="0" smtClean="0"/>
              <a:t>Modularidad</a:t>
            </a:r>
          </a:p>
          <a:p>
            <a:pPr marL="1257300" lvl="2" indent="-457200"/>
            <a:r>
              <a:rPr lang="es-ES" altLang="es-ES" sz="2000" u="sng" dirty="0" smtClean="0"/>
              <a:t>Abstracción</a:t>
            </a:r>
          </a:p>
          <a:p>
            <a:pPr marL="1257300" lvl="2" indent="-457200"/>
            <a:r>
              <a:rPr lang="es-ES" altLang="es-ES" sz="2000" u="sng" dirty="0" smtClean="0"/>
              <a:t>Principio de ocultación</a:t>
            </a:r>
          </a:p>
          <a:p>
            <a:pPr marL="457200" indent="-457200">
              <a:buNone/>
            </a:pPr>
            <a:r>
              <a:rPr lang="es-ES" altLang="es-ES" sz="2400" dirty="0" smtClean="0"/>
              <a:t>Todos los lenguajes modernos implementan mecanismos de </a:t>
            </a:r>
            <a:r>
              <a:rPr lang="es-ES" altLang="es-ES" sz="2400" u="sng" dirty="0" smtClean="0">
                <a:hlinkClick r:id="rId3"/>
              </a:rPr>
              <a:t>Recolección de basura</a:t>
            </a:r>
            <a:r>
              <a:rPr lang="es-ES" altLang="es-ES" sz="2400" dirty="0" smtClean="0"/>
              <a:t>: Mecanismo por el cual la memoria reservada para almacenar una variable, un método o un objeto, es liberada cuando ya no se va a utilizar más.</a:t>
            </a:r>
          </a:p>
          <a:p>
            <a:pPr marL="457200" indent="-457200">
              <a:buNone/>
            </a:pPr>
            <a:r>
              <a:rPr lang="es-ES" altLang="es-ES" sz="2400" dirty="0" smtClean="0"/>
              <a:t>En </a:t>
            </a:r>
            <a:r>
              <a:rPr lang="es-ES" altLang="es-ES" sz="2400" dirty="0" err="1" smtClean="0"/>
              <a:t>javascript</a:t>
            </a:r>
            <a:r>
              <a:rPr lang="es-ES" altLang="es-ES" sz="2400" dirty="0" smtClean="0"/>
              <a:t> es el navegador (en caso de estar en el lado del cliente), o el motor de </a:t>
            </a:r>
            <a:r>
              <a:rPr lang="es-ES" altLang="es-ES" sz="2400" dirty="0" err="1" smtClean="0"/>
              <a:t>javascript</a:t>
            </a:r>
            <a:r>
              <a:rPr lang="es-ES" altLang="es-ES" sz="2400" dirty="0" smtClean="0"/>
              <a:t> correspondiente (en el caso de estar del lado del servidor), los que se encargan de esta tarea.</a:t>
            </a:r>
          </a:p>
        </p:txBody>
      </p:sp>
      <p:sp>
        <p:nvSpPr>
          <p:cNvPr id="4" name="3 Marcador de pie de página"/>
          <p:cNvSpPr>
            <a:spLocks noGrp="1"/>
          </p:cNvSpPr>
          <p:nvPr>
            <p:ph type="ftr" sz="quarter" idx="11"/>
          </p:nvPr>
        </p:nvSpPr>
        <p:spPr>
          <a:xfrm>
            <a:off x="1942415" y="6376243"/>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24</a:t>
            </a:fld>
            <a:endParaRPr lang="es-ES" alt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188393" y="620688"/>
            <a:ext cx="7632079" cy="792163"/>
          </a:xfrm>
        </p:spPr>
        <p:txBody>
          <a:bodyPr/>
          <a:lstStyle/>
          <a:p>
            <a:r>
              <a:rPr lang="es-ES" altLang="es-ES" sz="3600" dirty="0" smtClean="0"/>
              <a:t>JS VI – </a:t>
            </a:r>
            <a:r>
              <a:rPr lang="es-ES" altLang="es-ES" sz="3600" dirty="0" err="1" smtClean="0"/>
              <a:t>Namespaces</a:t>
            </a:r>
            <a:endParaRPr lang="es-ES" altLang="es-ES" sz="3600" dirty="0" smtClean="0"/>
          </a:p>
        </p:txBody>
      </p:sp>
      <p:sp>
        <p:nvSpPr>
          <p:cNvPr id="10243" name="2 Marcador de contenido"/>
          <p:cNvSpPr>
            <a:spLocks noGrp="1"/>
          </p:cNvSpPr>
          <p:nvPr>
            <p:ph idx="1"/>
          </p:nvPr>
        </p:nvSpPr>
        <p:spPr>
          <a:xfrm>
            <a:off x="420688" y="1196752"/>
            <a:ext cx="8229600" cy="1512168"/>
          </a:xfrm>
        </p:spPr>
        <p:txBody>
          <a:bodyPr>
            <a:normAutofit fontScale="70000" lnSpcReduction="20000"/>
          </a:bodyPr>
          <a:lstStyle/>
          <a:p>
            <a:pPr marL="457200" indent="-457200">
              <a:buNone/>
            </a:pPr>
            <a:r>
              <a:rPr lang="es-ES" altLang="es-ES" sz="2400" dirty="0" smtClean="0"/>
              <a:t>En POO es típico organizar nuestro código en paquetes/módulos/ </a:t>
            </a:r>
            <a:r>
              <a:rPr lang="es-ES" altLang="es-ES" sz="2400" dirty="0" err="1" smtClean="0"/>
              <a:t>namespaces</a:t>
            </a:r>
            <a:r>
              <a:rPr lang="es-ES" altLang="es-ES" sz="2400" dirty="0" smtClean="0"/>
              <a:t>. </a:t>
            </a:r>
            <a:r>
              <a:rPr lang="es-ES" altLang="es-ES" sz="2400" dirty="0" err="1" smtClean="0"/>
              <a:t>Javascript</a:t>
            </a:r>
            <a:r>
              <a:rPr lang="es-ES" altLang="es-ES" sz="2400" dirty="0" smtClean="0"/>
              <a:t> no soporta directamente los </a:t>
            </a:r>
            <a:r>
              <a:rPr lang="es-ES" altLang="es-ES" sz="2400" dirty="0" err="1" smtClean="0"/>
              <a:t>namespaces</a:t>
            </a:r>
            <a:r>
              <a:rPr lang="es-ES" altLang="es-ES" sz="2400" dirty="0" smtClean="0"/>
              <a:t>, pero si los puede simular, gracias de nuevo, a lo flexible que es en la definición de un Objeto.</a:t>
            </a:r>
          </a:p>
          <a:p>
            <a:pPr marL="457200" indent="-457200">
              <a:buNone/>
            </a:pPr>
            <a:r>
              <a:rPr lang="es-ES" altLang="es-ES" sz="2400" dirty="0" smtClean="0"/>
              <a:t>A continuación vemos nuestro ejemplo creando el </a:t>
            </a:r>
            <a:r>
              <a:rPr lang="es-ES" altLang="es-ES" sz="2400" dirty="0" err="1" smtClean="0"/>
              <a:t>namespace</a:t>
            </a:r>
            <a:r>
              <a:rPr lang="es-ES" altLang="es-ES" sz="2400" dirty="0" smtClean="0"/>
              <a:t> </a:t>
            </a:r>
            <a:r>
              <a:rPr lang="es-ES" altLang="es-ES" sz="2400" dirty="0" err="1" smtClean="0"/>
              <a:t>miApp</a:t>
            </a:r>
            <a:r>
              <a:rPr lang="es-ES" altLang="es-ES" sz="2400" dirty="0" smtClean="0"/>
              <a:t> con la notación literal.</a:t>
            </a:r>
          </a:p>
        </p:txBody>
      </p:sp>
      <p:sp>
        <p:nvSpPr>
          <p:cNvPr id="4" name="3 Marcador de pie de página"/>
          <p:cNvSpPr>
            <a:spLocks noGrp="1"/>
          </p:cNvSpPr>
          <p:nvPr>
            <p:ph type="ftr" sz="quarter" idx="11"/>
          </p:nvPr>
        </p:nvSpPr>
        <p:spPr>
          <a:xfrm>
            <a:off x="1942415" y="6520259"/>
            <a:ext cx="5716488" cy="365125"/>
          </a:xfrm>
        </p:spPr>
        <p:txBody>
          <a:bodyPr/>
          <a:lstStyle/>
          <a:p>
            <a:pPr>
              <a:defRPr/>
            </a:pPr>
            <a:r>
              <a:rPr lang="es-ES" dirty="0" smtClean="0"/>
              <a:t>Desarrollo Web en Entorno Cliente </a:t>
            </a:r>
            <a:endParaRPr lang="es-ES" dirty="0"/>
          </a:p>
        </p:txBody>
      </p:sp>
      <p:sp>
        <p:nvSpPr>
          <p:cNvPr id="10245" name="4 Marcador de número de diapositiva"/>
          <p:cNvSpPr>
            <a:spLocks noGrp="1"/>
          </p:cNvSpPr>
          <p:nvPr>
            <p:ph type="sldNum" sz="quarter" idx="12"/>
          </p:nvPr>
        </p:nvSpPr>
        <p:spPr bwMode="auto">
          <a:noFill/>
          <a:ln>
            <a:miter lim="800000"/>
            <a:headEnd/>
            <a:tailEnd/>
          </a:ln>
        </p:spPr>
        <p:txBody>
          <a:bodyPr/>
          <a:lstStyle/>
          <a:p>
            <a:fld id="{6D2F2323-C414-4546-B7B7-F92E60333FAB}" type="slidenum">
              <a:rPr lang="es-ES" altLang="es-ES"/>
              <a:pPr/>
              <a:t>25</a:t>
            </a:fld>
            <a:endParaRPr lang="es-ES" altLang="es-ES"/>
          </a:p>
        </p:txBody>
      </p:sp>
      <p:sp>
        <p:nvSpPr>
          <p:cNvPr id="10246" name="2 Marcador de contenido"/>
          <p:cNvSpPr txBox="1">
            <a:spLocks/>
          </p:cNvSpPr>
          <p:nvPr/>
        </p:nvSpPr>
        <p:spPr bwMode="auto">
          <a:xfrm>
            <a:off x="755576" y="2636912"/>
            <a:ext cx="7920880" cy="3024336"/>
          </a:xfrm>
          <a:prstGeom prst="rect">
            <a:avLst/>
          </a:prstGeom>
          <a:solidFill>
            <a:schemeClr val="tx1"/>
          </a:solidFill>
          <a:ln w="9525">
            <a:noFill/>
            <a:miter lim="800000"/>
            <a:headEnd/>
            <a:tailEnd/>
          </a:ln>
        </p:spPr>
        <p:txBody>
          <a:bodyPr/>
          <a:lstStyle/>
          <a:p>
            <a:pPr marL="342900" indent="-342900">
              <a:spcBef>
                <a:spcPct val="20000"/>
              </a:spcBef>
            </a:pPr>
            <a:r>
              <a:rPr lang="fr-FR" altLang="es-ES" dirty="0" smtClean="0">
                <a:solidFill>
                  <a:srgbClr val="00FF00"/>
                </a:solidFill>
                <a:latin typeface="Courier New" pitchFamily="49" charset="0"/>
                <a:cs typeface="Courier New" pitchFamily="49" charset="0"/>
              </a:rPr>
              <a:t>var </a:t>
            </a:r>
            <a:r>
              <a:rPr lang="fr-FR" altLang="es-ES" dirty="0" err="1" smtClean="0">
                <a:solidFill>
                  <a:srgbClr val="00FF00"/>
                </a:solidFill>
                <a:latin typeface="Courier New" pitchFamily="49" charset="0"/>
                <a:cs typeface="Courier New" pitchFamily="49" charset="0"/>
              </a:rPr>
              <a:t>miApp</a:t>
            </a:r>
            <a:r>
              <a:rPr lang="fr-FR" altLang="es-ES" dirty="0" smtClean="0">
                <a:solidFill>
                  <a:srgbClr val="00FF00"/>
                </a:solidFill>
                <a:latin typeface="Courier New" pitchFamily="49" charset="0"/>
                <a:cs typeface="Courier New" pitchFamily="49" charset="0"/>
              </a:rPr>
              <a:t> = {</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capturareventos:function</a:t>
            </a: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miVehiculo</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modificarPrototype:function</a:t>
            </a: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smtClean="0">
                <a:solidFill>
                  <a:srgbClr val="00FF00"/>
                </a:solidFill>
                <a:latin typeface="Courier New" pitchFamily="49" charset="0"/>
                <a:cs typeface="Courier New" pitchFamily="49" charset="0"/>
              </a:rPr>
              <a:t>	}</a:t>
            </a:r>
          </a:p>
          <a:p>
            <a:pPr marL="342900" indent="-342900">
              <a:spcBef>
                <a:spcPct val="20000"/>
              </a:spcBef>
            </a:pPr>
            <a:r>
              <a:rPr lang="fr-FR" altLang="es-ES" dirty="0" err="1" smtClean="0">
                <a:solidFill>
                  <a:srgbClr val="00FF00"/>
                </a:solidFill>
                <a:latin typeface="Courier New" pitchFamily="49" charset="0"/>
                <a:cs typeface="Courier New" pitchFamily="49" charset="0"/>
              </a:rPr>
              <a:t>window.onload</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function</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miApp.modificarPrototype</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miVehiculo</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	</a:t>
            </a:r>
            <a:r>
              <a:rPr lang="fr-FR" altLang="es-ES" dirty="0" err="1" smtClean="0">
                <a:solidFill>
                  <a:srgbClr val="00FF00"/>
                </a:solidFill>
                <a:latin typeface="Courier New" pitchFamily="49" charset="0"/>
                <a:cs typeface="Courier New" pitchFamily="49" charset="0"/>
              </a:rPr>
              <a:t>miApp.capturareventos</a:t>
            </a:r>
            <a:r>
              <a:rPr lang="fr-FR" altLang="es-ES" dirty="0" smtClean="0">
                <a:solidFill>
                  <a:srgbClr val="00FF00"/>
                </a:solidFill>
                <a:latin typeface="Courier New" pitchFamily="49" charset="0"/>
                <a:cs typeface="Courier New" pitchFamily="49" charset="0"/>
              </a:rPr>
              <a:t>(</a:t>
            </a:r>
            <a:r>
              <a:rPr lang="fr-FR" altLang="es-ES" dirty="0" err="1" smtClean="0">
                <a:solidFill>
                  <a:srgbClr val="00FF00"/>
                </a:solidFill>
                <a:latin typeface="Courier New" pitchFamily="49" charset="0"/>
                <a:cs typeface="Courier New" pitchFamily="49" charset="0"/>
              </a:rPr>
              <a:t>miCamion</a:t>
            </a:r>
            <a:r>
              <a:rPr lang="fr-FR" altLang="es-ES" dirty="0" smtClean="0">
                <a:solidFill>
                  <a:srgbClr val="00FF00"/>
                </a:solidFill>
                <a:latin typeface="Courier New" pitchFamily="49" charset="0"/>
                <a:cs typeface="Courier New" pitchFamily="49" charset="0"/>
              </a:rPr>
              <a:t>);</a:t>
            </a:r>
          </a:p>
          <a:p>
            <a:pPr marL="342900" indent="-342900">
              <a:spcBef>
                <a:spcPct val="20000"/>
              </a:spcBef>
            </a:pPr>
            <a:r>
              <a:rPr lang="fr-FR" altLang="es-ES" dirty="0" smtClean="0">
                <a:solidFill>
                  <a:srgbClr val="00FF00"/>
                </a:solidFill>
                <a:latin typeface="Courier New" pitchFamily="49" charset="0"/>
                <a:cs typeface="Courier New" pitchFamily="49" charset="0"/>
              </a:rPr>
              <a:t>}</a:t>
            </a:r>
            <a:endParaRPr lang="fr-FR" altLang="es-ES" dirty="0">
              <a:solidFill>
                <a:srgbClr val="00FF00"/>
              </a:solidFill>
              <a:latin typeface="Courier New" pitchFamily="49" charset="0"/>
              <a:cs typeface="Courier New" pitchFamily="49" charset="0"/>
            </a:endParaRPr>
          </a:p>
        </p:txBody>
      </p:sp>
      <p:sp>
        <p:nvSpPr>
          <p:cNvPr id="7" name="2 Marcador de contenido"/>
          <p:cNvSpPr txBox="1">
            <a:spLocks/>
          </p:cNvSpPr>
          <p:nvPr/>
        </p:nvSpPr>
        <p:spPr>
          <a:xfrm>
            <a:off x="433208" y="5733256"/>
            <a:ext cx="8229600" cy="936104"/>
          </a:xfrm>
          <a:prstGeom prst="rect">
            <a:avLst/>
          </a:prstGeom>
        </p:spPr>
        <p:txBody>
          <a:bodyPr vert="horz" lIns="91440" tIns="45720" rIns="91440" bIns="45720" rtlCol="0">
            <a:normAutofit fontScale="92500" lnSpcReduction="20000"/>
          </a:bodyPr>
          <a:lstStyle/>
          <a:p>
            <a:pPr marL="457200" marR="0" lvl="0" indent="-45720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Los </a:t>
            </a: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namespaces</a:t>
            </a:r>
            <a:r>
              <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son muy potentes y utilizados en </a:t>
            </a:r>
            <a:r>
              <a:rPr kumimoji="0" lang="es-ES" altLang="es-ES" sz="20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javascript</a:t>
            </a:r>
            <a:r>
              <a:rPr kumimoji="0" lang="es-ES" altLang="es-E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Si quieres saber más acerca de ellos puedes visitar este post: </a:t>
            </a:r>
          </a:p>
          <a:p>
            <a:pPr marL="457200" lvl="0" indent="-457200" defTabSz="457200">
              <a:spcBef>
                <a:spcPts val="1000"/>
              </a:spcBef>
              <a:buClr>
                <a:schemeClr val="accent1"/>
              </a:buClr>
            </a:pPr>
            <a:r>
              <a:rPr lang="es-ES" altLang="es-ES" sz="2000" dirty="0" smtClean="0">
                <a:solidFill>
                  <a:schemeClr val="tx1">
                    <a:lumMod val="75000"/>
                    <a:lumOff val="25000"/>
                  </a:schemeClr>
                </a:solidFill>
                <a:hlinkClick r:id="rId2"/>
              </a:rPr>
              <a:t>https://addyosmani.com/blog/essential-js-namespacing/</a:t>
            </a:r>
            <a:endParaRPr lang="es-ES" altLang="es-ES" sz="2000" dirty="0" smtClean="0">
              <a:solidFill>
                <a:schemeClr val="tx1">
                  <a:lumMod val="75000"/>
                  <a:lumOff val="25000"/>
                </a:schemeClr>
              </a:solidFill>
            </a:endParaRPr>
          </a:p>
          <a:p>
            <a:pPr marL="457200" lvl="0" indent="-457200" defTabSz="457200">
              <a:spcBef>
                <a:spcPts val="1000"/>
              </a:spcBef>
              <a:buClr>
                <a:schemeClr val="accent1"/>
              </a:buClr>
            </a:pPr>
            <a:endParaRPr kumimoji="0" lang="es-ES" altLang="es-E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1382960" y="620688"/>
            <a:ext cx="7077472" cy="792163"/>
          </a:xfrm>
        </p:spPr>
        <p:txBody>
          <a:bodyPr/>
          <a:lstStyle/>
          <a:p>
            <a:pPr eaLnBrk="1" hangingPunct="1"/>
            <a:r>
              <a:rPr lang="es-ES" altLang="es-ES" dirty="0" smtClean="0"/>
              <a:t>JS VI – Referencias</a:t>
            </a:r>
          </a:p>
        </p:txBody>
      </p:sp>
      <p:sp>
        <p:nvSpPr>
          <p:cNvPr id="5" name="4 Marcador de contenido"/>
          <p:cNvSpPr>
            <a:spLocks noGrp="1"/>
          </p:cNvSpPr>
          <p:nvPr>
            <p:ph idx="1"/>
          </p:nvPr>
        </p:nvSpPr>
        <p:spPr>
          <a:xfrm>
            <a:off x="468313" y="1196752"/>
            <a:ext cx="8229600" cy="5976664"/>
          </a:xfrm>
        </p:spPr>
        <p:txBody>
          <a:bodyPr>
            <a:normAutofit fontScale="62500" lnSpcReduction="20000"/>
          </a:bodyPr>
          <a:lstStyle/>
          <a:p>
            <a:pPr marL="365760" indent="-256032">
              <a:buClr>
                <a:schemeClr val="accent3"/>
              </a:buClr>
              <a:buFont typeface="Georgia" panose="02040502050405020303" pitchFamily="18" charset="0"/>
              <a:buChar char="•"/>
              <a:defRPr/>
            </a:pPr>
            <a:r>
              <a:rPr lang="es-ES" sz="2200" dirty="0" smtClean="0">
                <a:hlinkClick r:id="rId2"/>
              </a:rPr>
              <a:t>http://ecma-international.org/ecma-262/6.0/</a:t>
            </a:r>
          </a:p>
          <a:p>
            <a:pPr marL="365760" indent="-256032">
              <a:buClr>
                <a:schemeClr val="accent3"/>
              </a:buClr>
              <a:buFont typeface="Georgia" panose="02040502050405020303" pitchFamily="18" charset="0"/>
              <a:buChar char="•"/>
              <a:defRPr/>
            </a:pPr>
            <a:r>
              <a:rPr lang="es-ES" sz="2200" dirty="0" smtClean="0">
                <a:hlinkClick r:id="rId2"/>
              </a:rPr>
              <a:t>http://ecma-international.org/ecma-262/5.1</a:t>
            </a:r>
          </a:p>
          <a:p>
            <a:pPr marL="365760" indent="-256032">
              <a:buClr>
                <a:schemeClr val="accent3"/>
              </a:buClr>
              <a:buFont typeface="Georgia" panose="02040502050405020303" pitchFamily="18" charset="0"/>
              <a:buChar char="•"/>
              <a:defRPr/>
            </a:pPr>
            <a:r>
              <a:rPr lang="es-ES" sz="2200" dirty="0" smtClean="0">
                <a:hlinkClick r:id="rId2"/>
              </a:rPr>
              <a:t>https://developer.mozilla.org/es/docs/Web/JavaScript/Introducci%C3%B3n_a_JavaScript_orientado_a_objetos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3"/>
              </a:rPr>
              <a:t>https://developer.mozilla.org/es/docs/Web/JavaScript/Guide/Trabajando_con_objectos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4"/>
              </a:rPr>
              <a:t>https://developer.mozilla.org/es/docs/Web/JavaScript/Herencia_y_la_cadena_de_protipos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5"/>
              </a:rPr>
              <a:t>https://msdn.microsoft.com/es-es/library/hh924508%28v=vs.94%29.aspx</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6"/>
              </a:rPr>
              <a:t>https://developer.mozilla.org/es/docs/Web/JavaScript/Guide/Details_of_the_Object_Model</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7"/>
              </a:rPr>
              <a:t>http://codehero.co/javascript-desmitificado-objetos/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8"/>
              </a:rPr>
              <a:t>http://albertovilches.com/profundizando-en-javascript-parte-2-objetos-prototipos-herencia-y-namespaces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9"/>
              </a:rPr>
              <a:t>http://geeks.ms/blogs/etomas/archive/2013/10/25/191-es-javascript-orientado-a-objetos.aspx</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10"/>
              </a:rPr>
              <a:t>http://www.jmocana.eu/javascript-programacion-orientada-a-objetos-con-prototipos/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11"/>
              </a:rPr>
              <a:t>https://imbuzu.wordpress.com/2009/06/14/javascript-orientado-a-objetos-segun-buzu-los-metodos/</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12"/>
              </a:rPr>
              <a:t>http://dmitrysoshnikov.com/ecmascript/javascript-the-core/</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13"/>
              </a:rPr>
              <a:t>https://www.video2brain.com/es/cursos/programacion-orientada-a-objetos-en-javascript</a:t>
            </a:r>
            <a:endParaRPr lang="es-ES" sz="2200" dirty="0" smtClean="0"/>
          </a:p>
          <a:p>
            <a:pPr marL="365760" indent="-256032">
              <a:buClr>
                <a:schemeClr val="accent3"/>
              </a:buClr>
              <a:buFont typeface="Georgia" panose="02040502050405020303" pitchFamily="18" charset="0"/>
              <a:buChar char="•"/>
              <a:defRPr/>
            </a:pPr>
            <a:r>
              <a:rPr lang="es-ES" sz="2200" dirty="0" smtClean="0">
                <a:hlinkClick r:id="rId14"/>
              </a:rPr>
              <a:t>https://carlosazaustre.es/blog/ecmascript-6-el-nuevo-estandar-de-javascript/</a:t>
            </a:r>
            <a:endParaRPr lang="es-ES" sz="2200" dirty="0" smtClean="0"/>
          </a:p>
          <a:p>
            <a:pPr marL="365760" indent="-256032">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a:p>
            <a:pPr marL="365760" indent="-256032" eaLnBrk="1" fontAlgn="auto" hangingPunct="1">
              <a:spcAft>
                <a:spcPts val="0"/>
              </a:spcAft>
              <a:buClr>
                <a:schemeClr val="accent3"/>
              </a:buClr>
              <a:buFont typeface="Georgia" panose="02040502050405020303" pitchFamily="18" charset="0"/>
              <a:buNone/>
              <a:defRPr/>
            </a:pPr>
            <a:endParaRPr lang="es-ES" dirty="0" smtClean="0"/>
          </a:p>
          <a:p>
            <a:pPr marL="365760" indent="-256032" eaLnBrk="1" fontAlgn="auto" hangingPunct="1">
              <a:spcAft>
                <a:spcPts val="0"/>
              </a:spcAft>
              <a:buClr>
                <a:schemeClr val="accent3"/>
              </a:buClr>
              <a:buFont typeface="Georgia" panose="02040502050405020303" pitchFamily="18" charset="0"/>
              <a:buChar char="•"/>
              <a:defRPr/>
            </a:pPr>
            <a:endParaRPr lang="es-ES" dirty="0" smtClean="0"/>
          </a:p>
        </p:txBody>
      </p:sp>
      <p:sp>
        <p:nvSpPr>
          <p:cNvPr id="28676" name="5 Marcador de número de diapositiva"/>
          <p:cNvSpPr>
            <a:spLocks noGrp="1"/>
          </p:cNvSpPr>
          <p:nvPr>
            <p:ph type="sldNum" sz="quarter" idx="12"/>
          </p:nvPr>
        </p:nvSpPr>
        <p:spPr bwMode="auto">
          <a:noFill/>
          <a:ln>
            <a:miter lim="800000"/>
            <a:headEnd/>
            <a:tailEnd/>
          </a:ln>
        </p:spPr>
        <p:txBody>
          <a:bodyPr/>
          <a:lstStyle/>
          <a:p>
            <a:fld id="{3A2F592D-6790-472B-B3C6-7B9BBD06D33A}" type="slidenum">
              <a:rPr lang="es-ES" altLang="es-ES"/>
              <a:pPr/>
              <a:t>26</a:t>
            </a:fld>
            <a:endParaRPr lang="es-ES" alt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fontScale="90000"/>
          </a:bodyPr>
          <a:lstStyle/>
          <a:p>
            <a:r>
              <a:rPr lang="es-ES" altLang="es-ES" sz="3600" dirty="0" smtClean="0"/>
              <a:t>JS VI – Programación Orientada a Objetos (POO)</a:t>
            </a:r>
          </a:p>
        </p:txBody>
      </p:sp>
      <p:sp>
        <p:nvSpPr>
          <p:cNvPr id="7171" name="2 Marcador de contenido"/>
          <p:cNvSpPr>
            <a:spLocks noGrp="1"/>
          </p:cNvSpPr>
          <p:nvPr>
            <p:ph idx="1"/>
          </p:nvPr>
        </p:nvSpPr>
        <p:spPr>
          <a:xfrm>
            <a:off x="971600" y="1844823"/>
            <a:ext cx="7942337" cy="4535339"/>
          </a:xfrm>
        </p:spPr>
        <p:txBody>
          <a:bodyPr>
            <a:normAutofit fontScale="92500" lnSpcReduction="20000"/>
          </a:bodyPr>
          <a:lstStyle/>
          <a:p>
            <a:pPr marL="0">
              <a:buFont typeface="Georgia" pitchFamily="16" charset="0"/>
              <a:buNone/>
            </a:pPr>
            <a:r>
              <a:rPr lang="es-ES" altLang="es-ES" sz="2400" u="sng" dirty="0" smtClean="0"/>
              <a:t>Definiciones:</a:t>
            </a:r>
          </a:p>
          <a:p>
            <a:pPr marL="400050" lvl="1"/>
            <a:r>
              <a:rPr lang="es-ES" altLang="es-ES" b="1" dirty="0" smtClean="0"/>
              <a:t>Clase:</a:t>
            </a:r>
            <a:r>
              <a:rPr lang="es-ES" altLang="es-ES" dirty="0" smtClean="0"/>
              <a:t> Define las características del Objeto.</a:t>
            </a:r>
          </a:p>
          <a:p>
            <a:pPr marL="400050" lvl="1"/>
            <a:r>
              <a:rPr lang="es-ES" altLang="es-ES" b="1" dirty="0" smtClean="0"/>
              <a:t>Objeto: </a:t>
            </a:r>
            <a:r>
              <a:rPr lang="es-ES" altLang="es-ES" dirty="0" smtClean="0"/>
              <a:t>Una instancia de una Clase.</a:t>
            </a:r>
          </a:p>
          <a:p>
            <a:pPr marL="400050" lvl="1"/>
            <a:r>
              <a:rPr lang="es-ES" altLang="es-ES" b="1" dirty="0" smtClean="0"/>
              <a:t>Propiedad: </a:t>
            </a:r>
            <a:r>
              <a:rPr lang="es-ES" altLang="es-ES" dirty="0" smtClean="0"/>
              <a:t>Una característica del Objeto, como el color.</a:t>
            </a:r>
          </a:p>
          <a:p>
            <a:pPr marL="400050" lvl="1"/>
            <a:r>
              <a:rPr lang="es-ES" altLang="es-ES" b="1" dirty="0" smtClean="0"/>
              <a:t>Método: </a:t>
            </a:r>
            <a:r>
              <a:rPr lang="es-ES" altLang="es-ES" dirty="0" smtClean="0"/>
              <a:t>Una capacidad del Objeto, como caminar.</a:t>
            </a:r>
          </a:p>
          <a:p>
            <a:pPr marL="400050" lvl="1"/>
            <a:r>
              <a:rPr lang="es-ES" altLang="es-ES" b="1" dirty="0" smtClean="0"/>
              <a:t>Constructor: </a:t>
            </a:r>
            <a:r>
              <a:rPr lang="es-ES" altLang="es-ES" dirty="0" smtClean="0"/>
              <a:t>Es un método llamado en el momento de la creación de instancias.</a:t>
            </a:r>
          </a:p>
          <a:p>
            <a:pPr marL="400050" lvl="1"/>
            <a:r>
              <a:rPr lang="es-ES" altLang="es-ES" b="1" dirty="0" smtClean="0"/>
              <a:t>Herencia: </a:t>
            </a:r>
            <a:r>
              <a:rPr lang="es-ES" altLang="es-ES" dirty="0" smtClean="0"/>
              <a:t>Una Clase puede heredar características de otra Clase.</a:t>
            </a:r>
          </a:p>
          <a:p>
            <a:pPr marL="400050" lvl="1"/>
            <a:r>
              <a:rPr lang="es-ES" altLang="es-ES" b="1" dirty="0" smtClean="0"/>
              <a:t>Encapsulamiento: </a:t>
            </a:r>
            <a:r>
              <a:rPr lang="es-ES" altLang="es-ES" dirty="0" smtClean="0"/>
              <a:t>Una Clase sólo define las características del Objeto, un Método sólo define cómo se ejecuta el Método.</a:t>
            </a:r>
          </a:p>
          <a:p>
            <a:pPr marL="400050" lvl="1"/>
            <a:r>
              <a:rPr lang="es-ES" altLang="es-ES" b="1" dirty="0" smtClean="0"/>
              <a:t>Abstracción: </a:t>
            </a:r>
            <a:r>
              <a:rPr lang="es-ES" altLang="es-ES" dirty="0" smtClean="0"/>
              <a:t>La conjunción de herencia compleja, métodos, propiedades que un objeto debe ser capaz de simular en un modelo de la realidad.</a:t>
            </a:r>
          </a:p>
          <a:p>
            <a:pPr marL="400050" lvl="1"/>
            <a:r>
              <a:rPr lang="es-ES" altLang="es-ES" b="1" dirty="0" smtClean="0"/>
              <a:t>Polimorfismo: </a:t>
            </a:r>
            <a:r>
              <a:rPr lang="es-ES" altLang="es-ES" dirty="0" smtClean="0"/>
              <a:t>Diferentes Clases podrían definir el mismo método o propiedad. </a:t>
            </a:r>
          </a:p>
          <a:p>
            <a:pPr marL="400050" lvl="1"/>
            <a:r>
              <a:rPr lang="es-ES" altLang="es-ES" b="1" dirty="0" smtClean="0"/>
              <a:t>Sobrecarga: </a:t>
            </a:r>
            <a:r>
              <a:rPr lang="es-ES" altLang="es-ES" dirty="0" smtClean="0"/>
              <a:t>Una clase tiene distintos métodos con el mismo nombre pero distintos argumentos.</a:t>
            </a:r>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3</a:t>
            </a:fld>
            <a:endParaRPr lang="es-ES" alt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59632" y="692696"/>
            <a:ext cx="7272808" cy="1152128"/>
          </a:xfrm>
        </p:spPr>
        <p:txBody>
          <a:bodyPr>
            <a:normAutofit fontScale="90000"/>
          </a:bodyPr>
          <a:lstStyle/>
          <a:p>
            <a:r>
              <a:rPr lang="es-ES" altLang="es-ES" sz="3600" dirty="0" smtClean="0"/>
              <a:t>JS VI – Programación Orientada a Objetos (POO)</a:t>
            </a:r>
          </a:p>
        </p:txBody>
      </p:sp>
      <p:sp>
        <p:nvSpPr>
          <p:cNvPr id="7171" name="2 Marcador de contenido"/>
          <p:cNvSpPr>
            <a:spLocks noGrp="1"/>
          </p:cNvSpPr>
          <p:nvPr>
            <p:ph idx="1"/>
          </p:nvPr>
        </p:nvSpPr>
        <p:spPr>
          <a:xfrm>
            <a:off x="878135" y="1772817"/>
            <a:ext cx="8086353" cy="4607346"/>
          </a:xfrm>
        </p:spPr>
        <p:txBody>
          <a:bodyPr>
            <a:normAutofit fontScale="85000" lnSpcReduction="20000"/>
          </a:bodyPr>
          <a:lstStyle/>
          <a:p>
            <a:pPr marL="400050" lvl="1"/>
            <a:r>
              <a:rPr lang="es-ES" altLang="es-ES" b="1" dirty="0" smtClean="0"/>
              <a:t>Modularidad: </a:t>
            </a:r>
            <a:r>
              <a:rPr lang="es-ES" altLang="es-ES" dirty="0" smtClean="0"/>
              <a:t>Se denomina "modularidad" a la propiedad que permite subdividir una aplicación en partes más pequeñas (llamadas módulos), cada una de las cuales debe ser tan independiente como sea posible de la aplicación en sí y de las restantes partes.</a:t>
            </a:r>
          </a:p>
          <a:p>
            <a:pPr marL="400050" lvl="1"/>
            <a:r>
              <a:rPr lang="es-ES" altLang="es-ES" b="1" dirty="0" smtClean="0"/>
              <a:t>Principio de ocultación: </a:t>
            </a:r>
            <a:r>
              <a:rPr lang="es-ES" altLang="es-ES" dirty="0" smtClean="0"/>
              <a:t>Cada objeto está aislado del exterior, es un módulo natural, y cada tipo de objeto expone una "interfaz" a otros objetos que especifica cómo pueden interactuar con los objetos de la clase. El aislamiento protege a las propiedades de un objeto contra su modificación por quien no tenga derecho a acceder a ellas; solamente los propios métodos internos del objeto pueden acceder a su estado. La aplicación entera se reduce a un agregado o rompecabezas de objetos.</a:t>
            </a:r>
          </a:p>
          <a:p>
            <a:pPr marL="400050" lvl="1"/>
            <a:r>
              <a:rPr lang="es-ES" altLang="es-ES" b="1" dirty="0" smtClean="0"/>
              <a:t>Recolección de basura: </a:t>
            </a:r>
            <a:r>
              <a:rPr lang="es-ES" altLang="es-ES" dirty="0" smtClean="0"/>
              <a:t>La recolección de basura (</a:t>
            </a:r>
            <a:r>
              <a:rPr lang="es-ES" altLang="es-ES" dirty="0" err="1" smtClean="0"/>
              <a:t>garbage</a:t>
            </a:r>
            <a:r>
              <a:rPr lang="es-ES" altLang="es-ES" dirty="0" smtClean="0"/>
              <a:t> </a:t>
            </a:r>
            <a:r>
              <a:rPr lang="es-ES" altLang="es-ES" dirty="0" err="1" smtClean="0"/>
              <a:t>collection</a:t>
            </a:r>
            <a:r>
              <a:rPr lang="es-ES" altLang="es-ES" dirty="0" smtClean="0"/>
              <a:t>) es la técnica por la cual el entorno de objetos se encarga de destruir automáticamente, y por tanto desvincular la memoria asociada, los objetos que hayan quedado sin ninguna referencia a ellos.</a:t>
            </a:r>
          </a:p>
          <a:p>
            <a:pPr marL="0">
              <a:buNone/>
            </a:pPr>
            <a:r>
              <a:rPr lang="es-ES" altLang="es-ES" dirty="0" smtClean="0"/>
              <a:t>La metodología POO se basa por tanto en los 5 principios </a:t>
            </a:r>
            <a:r>
              <a:rPr lang="es-ES" altLang="es-ES" b="1" dirty="0" smtClean="0"/>
              <a:t>SOLID</a:t>
            </a:r>
            <a:r>
              <a:rPr lang="es-ES" altLang="es-ES" dirty="0" smtClean="0"/>
              <a:t>: </a:t>
            </a:r>
            <a:r>
              <a:rPr lang="es-ES" altLang="es-ES" b="1" dirty="0" smtClean="0"/>
              <a:t>Single </a:t>
            </a:r>
            <a:r>
              <a:rPr lang="es-ES" altLang="es-ES" b="1" dirty="0" err="1" smtClean="0"/>
              <a:t>Resposibility</a:t>
            </a:r>
            <a:r>
              <a:rPr lang="es-ES" altLang="es-ES" b="1" dirty="0" smtClean="0"/>
              <a:t>, Open-</a:t>
            </a:r>
            <a:r>
              <a:rPr lang="es-ES" altLang="es-ES" b="1" dirty="0" err="1" smtClean="0"/>
              <a:t>Closed</a:t>
            </a:r>
            <a:r>
              <a:rPr lang="es-ES" altLang="es-ES" b="1" dirty="0" smtClean="0"/>
              <a:t>, </a:t>
            </a:r>
            <a:r>
              <a:rPr lang="es-ES" altLang="es-ES" b="1" dirty="0" err="1" smtClean="0"/>
              <a:t>Liskov</a:t>
            </a:r>
            <a:r>
              <a:rPr lang="es-ES" altLang="es-ES" b="1" dirty="0" smtClean="0"/>
              <a:t> </a:t>
            </a:r>
            <a:r>
              <a:rPr lang="es-ES" altLang="es-ES" b="1" dirty="0" err="1" smtClean="0"/>
              <a:t>substitution</a:t>
            </a:r>
            <a:r>
              <a:rPr lang="es-ES" altLang="es-ES" b="1" dirty="0" smtClean="0"/>
              <a:t>, Interface </a:t>
            </a:r>
            <a:r>
              <a:rPr lang="es-ES" altLang="es-ES" b="1" dirty="0" err="1" smtClean="0"/>
              <a:t>segregation</a:t>
            </a:r>
            <a:r>
              <a:rPr lang="es-ES" altLang="es-ES" b="1" dirty="0" smtClean="0"/>
              <a:t>, </a:t>
            </a:r>
            <a:r>
              <a:rPr lang="es-ES" altLang="es-ES" b="1" dirty="0" err="1" smtClean="0"/>
              <a:t>Dependency</a:t>
            </a:r>
            <a:r>
              <a:rPr lang="es-ES" altLang="es-ES" b="1" dirty="0" smtClean="0"/>
              <a:t> </a:t>
            </a:r>
            <a:r>
              <a:rPr lang="es-ES" altLang="es-ES" b="1" dirty="0" err="1" smtClean="0"/>
              <a:t>inversion</a:t>
            </a:r>
            <a:r>
              <a:rPr lang="es-ES" altLang="es-ES" dirty="0" smtClean="0"/>
              <a:t>. En el post: </a:t>
            </a:r>
            <a:r>
              <a:rPr lang="es-ES" altLang="es-ES" dirty="0" smtClean="0">
                <a:hlinkClick r:id="rId2"/>
              </a:rPr>
              <a:t>http://juan-garcia-carmona.blogspot.com.es/2012/09/principios-solid.html</a:t>
            </a:r>
            <a:r>
              <a:rPr lang="es-ES" altLang="es-ES" dirty="0" smtClean="0"/>
              <a:t> encontraréis su explicación más detallada. </a:t>
            </a:r>
          </a:p>
          <a:p>
            <a:pPr marL="0">
              <a:buNone/>
            </a:pPr>
            <a:r>
              <a:rPr lang="es-ES" altLang="es-ES" dirty="0" smtClean="0"/>
              <a:t>También puedes encontrar información interesante en la </a:t>
            </a:r>
            <a:r>
              <a:rPr lang="es-ES" altLang="es-ES" dirty="0" err="1" smtClean="0"/>
              <a:t>url</a:t>
            </a:r>
            <a:r>
              <a:rPr lang="es-ES" altLang="es-ES" dirty="0" smtClean="0"/>
              <a:t>: librosweb.es, en concreto dentro del libro de: Diseño Ágil basado en Test: </a:t>
            </a:r>
            <a:r>
              <a:rPr lang="es-ES" altLang="es-ES" dirty="0" smtClean="0">
                <a:hlinkClick r:id="rId3"/>
              </a:rPr>
              <a:t>http://librosweb.es/libro/tdd/</a:t>
            </a:r>
            <a:endParaRPr lang="es-ES" altLang="es-ES" dirty="0" smtClean="0"/>
          </a:p>
        </p:txBody>
      </p:sp>
      <p:sp>
        <p:nvSpPr>
          <p:cNvPr id="4" name="3 Marcador de pie de página"/>
          <p:cNvSpPr>
            <a:spLocks noGrp="1"/>
          </p:cNvSpPr>
          <p:nvPr>
            <p:ph type="ftr" sz="quarter" idx="11"/>
          </p:nvPr>
        </p:nvSpPr>
        <p:spPr>
          <a:xfrm>
            <a:off x="1942415" y="6304235"/>
            <a:ext cx="5716488" cy="365125"/>
          </a:xfrm>
        </p:spPr>
        <p:txBody>
          <a:bodyPr/>
          <a:lstStyle/>
          <a:p>
            <a:pPr>
              <a:defRPr/>
            </a:pPr>
            <a:r>
              <a:rPr lang="es-ES" dirty="0" smtClean="0"/>
              <a:t>Desarrollo Web en Entorno Cliente </a:t>
            </a:r>
            <a:endParaRPr lang="es-ES" dirty="0"/>
          </a:p>
        </p:txBody>
      </p:sp>
      <p:sp>
        <p:nvSpPr>
          <p:cNvPr id="7173" name="4 Marcador de número de diapositiva"/>
          <p:cNvSpPr>
            <a:spLocks noGrp="1"/>
          </p:cNvSpPr>
          <p:nvPr>
            <p:ph type="sldNum" sz="quarter" idx="12"/>
          </p:nvPr>
        </p:nvSpPr>
        <p:spPr bwMode="auto">
          <a:noFill/>
          <a:ln>
            <a:miter lim="800000"/>
            <a:headEnd/>
            <a:tailEnd/>
          </a:ln>
        </p:spPr>
        <p:txBody>
          <a:bodyPr/>
          <a:lstStyle/>
          <a:p>
            <a:fld id="{773836B2-FD15-43F3-83EB-3BF2EAEBCA82}" type="slidenum">
              <a:rPr lang="es-ES" altLang="es-ES"/>
              <a:pPr/>
              <a:t>4</a:t>
            </a:fld>
            <a:endParaRPr lang="es-ES" alt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1238944" y="692150"/>
            <a:ext cx="7365504" cy="792163"/>
          </a:xfrm>
        </p:spPr>
        <p:txBody>
          <a:bodyPr>
            <a:normAutofit fontScale="90000"/>
          </a:bodyPr>
          <a:lstStyle/>
          <a:p>
            <a:r>
              <a:rPr lang="es-ES" altLang="es-ES" sz="3600" dirty="0" smtClean="0"/>
              <a:t>JS VI – </a:t>
            </a:r>
            <a:r>
              <a:rPr lang="es-ES" altLang="es-ES" dirty="0" smtClean="0"/>
              <a:t>Programación Orientada a Objetos (POO)</a:t>
            </a:r>
            <a:endParaRPr lang="es-ES" altLang="es-ES" sz="3600" dirty="0" smtClean="0"/>
          </a:p>
        </p:txBody>
      </p:sp>
      <p:sp>
        <p:nvSpPr>
          <p:cNvPr id="8195" name="2 Marcador de contenido"/>
          <p:cNvSpPr>
            <a:spLocks noGrp="1"/>
          </p:cNvSpPr>
          <p:nvPr>
            <p:ph idx="1"/>
          </p:nvPr>
        </p:nvSpPr>
        <p:spPr>
          <a:xfrm>
            <a:off x="468313" y="1628453"/>
            <a:ext cx="8229600" cy="5040907"/>
          </a:xfrm>
        </p:spPr>
        <p:txBody>
          <a:bodyPr>
            <a:normAutofit fontScale="85000" lnSpcReduction="10000"/>
          </a:bodyPr>
          <a:lstStyle/>
          <a:p>
            <a:pPr>
              <a:buFont typeface="Georgia" pitchFamily="16" charset="0"/>
              <a:buNone/>
            </a:pPr>
            <a:r>
              <a:rPr lang="es-ES" altLang="es-ES" sz="2000" dirty="0" smtClean="0"/>
              <a:t>La POO en </a:t>
            </a:r>
            <a:r>
              <a:rPr lang="es-ES" altLang="es-ES" sz="2000" dirty="0" err="1" smtClean="0"/>
              <a:t>Javascript</a:t>
            </a:r>
            <a:r>
              <a:rPr lang="es-ES" altLang="es-ES" sz="2000" dirty="0" smtClean="0"/>
              <a:t> siempre se ha tratado, y se sigue tratando, con una gran controversia, ya que los programadores tendemos a llevar “el ascua a nuestra sardina” y apuntarnos al carro de la POO. Esto es lo que nos encontramos en la Web con algunos programadores de </a:t>
            </a:r>
            <a:r>
              <a:rPr lang="es-ES" altLang="es-ES" sz="2000" dirty="0" err="1" smtClean="0"/>
              <a:t>JavaScript</a:t>
            </a:r>
            <a:r>
              <a:rPr lang="es-ES" altLang="es-ES" sz="2000" dirty="0" smtClean="0"/>
              <a:t>,  aún cuando  el propio estándar de </a:t>
            </a:r>
            <a:r>
              <a:rPr lang="es-ES" altLang="es-ES" sz="2000" dirty="0" err="1" smtClean="0"/>
              <a:t>ECMAScript</a:t>
            </a:r>
            <a:r>
              <a:rPr lang="es-ES" altLang="es-ES" sz="2000" dirty="0" smtClean="0"/>
              <a:t> (en algunas referencias veréis que a </a:t>
            </a:r>
            <a:r>
              <a:rPr lang="es-ES" altLang="es-ES" sz="2000" dirty="0" err="1" smtClean="0"/>
              <a:t>ECMAScript</a:t>
            </a:r>
            <a:r>
              <a:rPr lang="es-ES" altLang="es-ES" sz="2000" dirty="0" smtClean="0"/>
              <a:t> también se le llama </a:t>
            </a:r>
            <a:r>
              <a:rPr lang="es-ES" altLang="es-ES" sz="2000" dirty="0" err="1" smtClean="0"/>
              <a:t>Core</a:t>
            </a:r>
            <a:r>
              <a:rPr lang="es-ES" altLang="es-ES" sz="2000" dirty="0" smtClean="0"/>
              <a:t> de </a:t>
            </a:r>
            <a:r>
              <a:rPr lang="es-ES" altLang="es-ES" sz="2000" dirty="0" err="1" smtClean="0"/>
              <a:t>Javascript</a:t>
            </a:r>
            <a:r>
              <a:rPr lang="es-ES" altLang="es-ES" sz="2000" dirty="0" smtClean="0"/>
              <a:t>)define el lenguaje como “</a:t>
            </a:r>
            <a:r>
              <a:rPr lang="es-ES" altLang="es-ES" sz="2000" i="1" dirty="0" err="1" smtClean="0"/>
              <a:t>object-based</a:t>
            </a:r>
            <a:r>
              <a:rPr lang="es-ES" altLang="es-ES" sz="2000" dirty="0" smtClean="0"/>
              <a:t>”, que no es lo mismo que “</a:t>
            </a:r>
            <a:r>
              <a:rPr lang="es-ES" altLang="es-ES" sz="2000" i="1" dirty="0" err="1" smtClean="0"/>
              <a:t>object-oriented</a:t>
            </a:r>
            <a:r>
              <a:rPr lang="es-ES" altLang="es-ES" sz="2000" dirty="0" smtClean="0"/>
              <a:t>”.</a:t>
            </a:r>
          </a:p>
          <a:p>
            <a:pPr>
              <a:buFont typeface="Georgia" pitchFamily="16" charset="0"/>
              <a:buNone/>
            </a:pPr>
            <a:r>
              <a:rPr lang="es-ES" altLang="es-ES" sz="2000" dirty="0" smtClean="0"/>
              <a:t>Podemos ver un resumen de estas diferencias: </a:t>
            </a:r>
            <a:r>
              <a:rPr lang="es-ES" altLang="es-ES" sz="2000" dirty="0" smtClean="0">
                <a:hlinkClick r:id="rId2"/>
              </a:rPr>
              <a:t>https://developer.mozilla.org/es/docs/Web/JavaScript/Guide/Details_of_the_Object_Model</a:t>
            </a:r>
            <a:endParaRPr lang="es-ES" altLang="es-ES" sz="2000" dirty="0" smtClean="0"/>
          </a:p>
          <a:p>
            <a:pPr>
              <a:buFont typeface="Georgia" pitchFamily="16" charset="0"/>
              <a:buNone/>
            </a:pPr>
            <a:r>
              <a:rPr lang="es-ES" altLang="es-ES" sz="2000" dirty="0" smtClean="0"/>
              <a:t>De la misma manera, también nos encontramos con programadores de lenguajes puros de POO que </a:t>
            </a:r>
            <a:r>
              <a:rPr lang="es-ES" altLang="es-ES" sz="2000" dirty="0" err="1" smtClean="0"/>
              <a:t>denostan</a:t>
            </a:r>
            <a:r>
              <a:rPr lang="es-ES" altLang="es-ES" sz="2000" dirty="0" smtClean="0"/>
              <a:t> injustamente a </a:t>
            </a:r>
            <a:r>
              <a:rPr lang="es-ES" altLang="es-ES" sz="2000" dirty="0" err="1" smtClean="0"/>
              <a:t>Javascript</a:t>
            </a:r>
            <a:r>
              <a:rPr lang="es-ES" altLang="es-ES" sz="2000" dirty="0" smtClean="0"/>
              <a:t>.</a:t>
            </a:r>
          </a:p>
          <a:p>
            <a:pPr>
              <a:buFont typeface="Georgia" pitchFamily="16" charset="0"/>
              <a:buNone/>
            </a:pPr>
            <a:r>
              <a:rPr lang="es-ES" altLang="es-ES" sz="2000" dirty="0" smtClean="0"/>
              <a:t>En </a:t>
            </a:r>
            <a:r>
              <a:rPr lang="es-ES" altLang="es-ES" sz="2000" dirty="0" err="1" smtClean="0"/>
              <a:t>ECMAScript</a:t>
            </a:r>
            <a:r>
              <a:rPr lang="es-ES" altLang="es-ES" sz="2000" dirty="0" smtClean="0"/>
              <a:t>, y por ende en </a:t>
            </a:r>
            <a:r>
              <a:rPr lang="es-ES" altLang="es-ES" sz="2000" dirty="0" err="1" smtClean="0"/>
              <a:t>Javascript</a:t>
            </a:r>
            <a:r>
              <a:rPr lang="es-ES" altLang="es-ES" sz="2000" dirty="0" smtClean="0"/>
              <a:t>, se hace uso de los </a:t>
            </a:r>
            <a:r>
              <a:rPr lang="es-ES" altLang="es-ES" sz="2000" b="1" dirty="0" smtClean="0"/>
              <a:t>prototipos </a:t>
            </a:r>
            <a:r>
              <a:rPr lang="es-ES" altLang="es-ES" sz="2000" dirty="0" smtClean="0"/>
              <a:t>para conseguir las características de la POO. </a:t>
            </a:r>
          </a:p>
          <a:p>
            <a:pPr>
              <a:buFont typeface="Georgia" pitchFamily="16" charset="0"/>
              <a:buNone/>
            </a:pPr>
            <a:r>
              <a:rPr lang="es-ES" altLang="es-ES" sz="2000" dirty="0" smtClean="0"/>
              <a:t>Cuando un objeto se crea mediante un constructor, este constructor tiene una propiedad llamada “</a:t>
            </a:r>
            <a:r>
              <a:rPr lang="es-ES" altLang="es-ES" sz="2000" dirty="0" err="1" smtClean="0"/>
              <a:t>prototype</a:t>
            </a:r>
            <a:r>
              <a:rPr lang="es-ES" altLang="es-ES" sz="2000" dirty="0" smtClean="0"/>
              <a:t>” que se utiliza para la herencia basada en prototipos. A través de esta propiedad conseguimos hacer  referencia al prototipo del cual hereda el objeto.</a:t>
            </a:r>
          </a:p>
        </p:txBody>
      </p:sp>
      <p:sp>
        <p:nvSpPr>
          <p:cNvPr id="4" name="3 Marcador de pie de página"/>
          <p:cNvSpPr>
            <a:spLocks noGrp="1"/>
          </p:cNvSpPr>
          <p:nvPr>
            <p:ph type="ftr" sz="quarter" idx="11"/>
          </p:nvPr>
        </p:nvSpPr>
        <p:spPr>
          <a:xfrm>
            <a:off x="1942415" y="6520259"/>
            <a:ext cx="5716488" cy="365125"/>
          </a:xfrm>
        </p:spPr>
        <p:txBody>
          <a:bodyPr/>
          <a:lstStyle/>
          <a:p>
            <a:pPr>
              <a:defRPr/>
            </a:pPr>
            <a:r>
              <a:rPr lang="es-ES" dirty="0" smtClean="0"/>
              <a:t>Desarrollo Web en Entorno Cliente </a:t>
            </a:r>
            <a:endParaRPr lang="es-ES" dirty="0"/>
          </a:p>
        </p:txBody>
      </p:sp>
      <p:sp>
        <p:nvSpPr>
          <p:cNvPr id="8197" name="4 Marcador de número de diapositiva"/>
          <p:cNvSpPr>
            <a:spLocks noGrp="1"/>
          </p:cNvSpPr>
          <p:nvPr>
            <p:ph type="sldNum" sz="quarter" idx="12"/>
          </p:nvPr>
        </p:nvSpPr>
        <p:spPr bwMode="auto">
          <a:noFill/>
          <a:ln>
            <a:miter lim="800000"/>
            <a:headEnd/>
            <a:tailEnd/>
          </a:ln>
        </p:spPr>
        <p:txBody>
          <a:bodyPr/>
          <a:lstStyle/>
          <a:p>
            <a:fld id="{80E2040D-91AE-43BD-A53C-ED95E188E0BB}" type="slidenum">
              <a:rPr lang="es-ES" altLang="es-ES"/>
              <a:pPr/>
              <a:t>5</a:t>
            </a:fld>
            <a:endParaRPr lang="es-ES" alt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1238944" y="692150"/>
            <a:ext cx="7365504" cy="792163"/>
          </a:xfrm>
        </p:spPr>
        <p:txBody>
          <a:bodyPr>
            <a:normAutofit/>
          </a:bodyPr>
          <a:lstStyle/>
          <a:p>
            <a:r>
              <a:rPr lang="es-ES" altLang="es-ES" sz="3600" dirty="0" smtClean="0"/>
              <a:t>JS VI – </a:t>
            </a:r>
            <a:r>
              <a:rPr lang="es-ES" altLang="es-ES" dirty="0" smtClean="0"/>
              <a:t>Crear Objetos</a:t>
            </a:r>
            <a:endParaRPr lang="es-ES" altLang="es-ES" sz="3600" dirty="0" smtClean="0"/>
          </a:p>
        </p:txBody>
      </p:sp>
      <p:sp>
        <p:nvSpPr>
          <p:cNvPr id="8195" name="2 Marcador de contenido"/>
          <p:cNvSpPr>
            <a:spLocks noGrp="1"/>
          </p:cNvSpPr>
          <p:nvPr>
            <p:ph idx="1"/>
          </p:nvPr>
        </p:nvSpPr>
        <p:spPr>
          <a:xfrm>
            <a:off x="468313" y="1412777"/>
            <a:ext cx="8229600" cy="1512167"/>
          </a:xfrm>
        </p:spPr>
        <p:txBody>
          <a:bodyPr>
            <a:normAutofit fontScale="92500" lnSpcReduction="20000"/>
          </a:bodyPr>
          <a:lstStyle/>
          <a:p>
            <a:pPr>
              <a:buFont typeface="Georgia" pitchFamily="16" charset="0"/>
              <a:buNone/>
            </a:pPr>
            <a:r>
              <a:rPr lang="es-ES" altLang="es-ES" sz="1900" dirty="0" smtClean="0"/>
              <a:t>En </a:t>
            </a:r>
            <a:r>
              <a:rPr lang="es-ES" altLang="es-ES" sz="1900" dirty="0" err="1" smtClean="0"/>
              <a:t>Javascript</a:t>
            </a:r>
            <a:r>
              <a:rPr lang="es-ES" altLang="es-ES" sz="1900" dirty="0" smtClean="0"/>
              <a:t> disponemos de distintas formas de crear un objeto, pero hay que tener en cuenta, en todas ellas, que a diferencia de otros lenguajes OO, todos los objetos son instancias (en Java, la clase y la instancia son entidades distintas). La definición del objeto será la instancia de una clase, y la creación del objeto será una instancia del objeto en sí.</a:t>
            </a:r>
          </a:p>
          <a:p>
            <a:pPr>
              <a:buFont typeface="Georgia" pitchFamily="16" charset="0"/>
              <a:buNone/>
            </a:pPr>
            <a:endParaRPr lang="es-ES" altLang="es-ES" sz="2000" dirty="0" smtClean="0"/>
          </a:p>
          <a:p>
            <a:pPr>
              <a:buFont typeface="Georgia" pitchFamily="16" charset="0"/>
              <a:buNone/>
            </a:pPr>
            <a:endParaRPr lang="es-ES" altLang="es-ES" sz="2000" dirty="0" smtClean="0"/>
          </a:p>
        </p:txBody>
      </p:sp>
      <p:sp>
        <p:nvSpPr>
          <p:cNvPr id="4" name="3 Marcador de pie de página"/>
          <p:cNvSpPr>
            <a:spLocks noGrp="1"/>
          </p:cNvSpPr>
          <p:nvPr>
            <p:ph type="ftr" sz="quarter" idx="11"/>
          </p:nvPr>
        </p:nvSpPr>
        <p:spPr>
          <a:xfrm>
            <a:off x="1942415" y="6520259"/>
            <a:ext cx="5716488" cy="365125"/>
          </a:xfrm>
        </p:spPr>
        <p:txBody>
          <a:bodyPr/>
          <a:lstStyle/>
          <a:p>
            <a:pPr>
              <a:defRPr/>
            </a:pPr>
            <a:r>
              <a:rPr lang="es-ES" dirty="0" smtClean="0"/>
              <a:t>Desarrollo Web en Entorno Cliente </a:t>
            </a:r>
            <a:endParaRPr lang="es-ES" dirty="0"/>
          </a:p>
        </p:txBody>
      </p:sp>
      <p:sp>
        <p:nvSpPr>
          <p:cNvPr id="8197" name="4 Marcador de número de diapositiva"/>
          <p:cNvSpPr>
            <a:spLocks noGrp="1"/>
          </p:cNvSpPr>
          <p:nvPr>
            <p:ph type="sldNum" sz="quarter" idx="12"/>
          </p:nvPr>
        </p:nvSpPr>
        <p:spPr bwMode="auto">
          <a:noFill/>
          <a:ln>
            <a:miter lim="800000"/>
            <a:headEnd/>
            <a:tailEnd/>
          </a:ln>
        </p:spPr>
        <p:txBody>
          <a:bodyPr/>
          <a:lstStyle/>
          <a:p>
            <a:fld id="{80E2040D-91AE-43BD-A53C-ED95E188E0BB}" type="slidenum">
              <a:rPr lang="es-ES" altLang="es-ES"/>
              <a:pPr/>
              <a:t>6</a:t>
            </a:fld>
            <a:endParaRPr lang="es-ES" altLang="es-ES"/>
          </a:p>
        </p:txBody>
      </p:sp>
      <p:pic>
        <p:nvPicPr>
          <p:cNvPr id="1026" name="Picture 2"/>
          <p:cNvPicPr>
            <a:picLocks noChangeAspect="1" noChangeArrowheads="1"/>
          </p:cNvPicPr>
          <p:nvPr/>
        </p:nvPicPr>
        <p:blipFill>
          <a:blip r:embed="rId2" cstate="print"/>
          <a:srcRect/>
          <a:stretch>
            <a:fillRect/>
          </a:stretch>
        </p:blipFill>
        <p:spPr bwMode="auto">
          <a:xfrm>
            <a:off x="3834705" y="2792685"/>
            <a:ext cx="5057775" cy="3876675"/>
          </a:xfrm>
          <a:prstGeom prst="rect">
            <a:avLst/>
          </a:prstGeom>
          <a:noFill/>
          <a:ln w="9525">
            <a:noFill/>
            <a:miter lim="800000"/>
            <a:headEnd/>
            <a:tailEnd/>
          </a:ln>
        </p:spPr>
      </p:pic>
      <p:sp>
        <p:nvSpPr>
          <p:cNvPr id="7" name="6 Rectángulo"/>
          <p:cNvSpPr/>
          <p:nvPr/>
        </p:nvSpPr>
        <p:spPr>
          <a:xfrm>
            <a:off x="504056" y="2837835"/>
            <a:ext cx="5148064" cy="2031325"/>
          </a:xfrm>
          <a:prstGeom prst="rect">
            <a:avLst/>
          </a:prstGeom>
        </p:spPr>
        <p:txBody>
          <a:bodyPr wrap="square">
            <a:spAutoFit/>
          </a:bodyPr>
          <a:lstStyle/>
          <a:p>
            <a:pPr>
              <a:buFont typeface="Georgia" pitchFamily="16" charset="0"/>
              <a:buNone/>
            </a:pPr>
            <a:r>
              <a:rPr lang="es-ES" altLang="es-ES" dirty="0" smtClean="0">
                <a:solidFill>
                  <a:schemeClr val="tx1">
                    <a:lumMod val="75000"/>
                    <a:lumOff val="25000"/>
                  </a:schemeClr>
                </a:solidFill>
                <a:hlinkClick r:id="rId3"/>
              </a:rPr>
              <a:t>ES6 aporta una nueva sintaxis para la creación de clases y objetos, haciendo que sea sintácticamente más parecida a Java.</a:t>
            </a:r>
            <a:endParaRPr lang="es-ES" altLang="es-ES" dirty="0" smtClean="0">
              <a:solidFill>
                <a:schemeClr val="tx1">
                  <a:lumMod val="75000"/>
                  <a:lumOff val="25000"/>
                </a:schemeClr>
              </a:solidFill>
            </a:endParaRPr>
          </a:p>
          <a:p>
            <a:pPr>
              <a:buFont typeface="Georgia" pitchFamily="16" charset="0"/>
              <a:buNone/>
            </a:pPr>
            <a:r>
              <a:rPr lang="es-ES" altLang="es-ES" dirty="0" smtClean="0">
                <a:solidFill>
                  <a:schemeClr val="tx1">
                    <a:lumMod val="75000"/>
                    <a:lumOff val="25000"/>
                  </a:schemeClr>
                </a:solidFill>
              </a:rPr>
              <a:t>A lo largo de este tema vamos a utilizar el mismo ejemplo para mostrar las características de </a:t>
            </a:r>
            <a:r>
              <a:rPr lang="es-ES" altLang="es-ES" dirty="0" err="1" smtClean="0">
                <a:solidFill>
                  <a:schemeClr val="tx1">
                    <a:lumMod val="75000"/>
                    <a:lumOff val="25000"/>
                  </a:schemeClr>
                </a:solidFill>
              </a:rPr>
              <a:t>Javascript</a:t>
            </a:r>
            <a:r>
              <a:rPr lang="es-ES" altLang="es-ES" dirty="0" smtClean="0">
                <a:solidFill>
                  <a:schemeClr val="tx1">
                    <a:lumMod val="75000"/>
                    <a:lumOff val="25000"/>
                  </a:schemeClr>
                </a:solidFill>
              </a:rPr>
              <a:t> en OO.</a:t>
            </a:r>
          </a:p>
          <a:p>
            <a:pPr>
              <a:buFont typeface="Georgia" pitchFamily="16" charset="0"/>
              <a:buNone/>
            </a:pPr>
            <a:endParaRPr lang="es-ES" altLang="es-E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lstStyle/>
          <a:p>
            <a:r>
              <a:rPr lang="es-ES" altLang="es-ES" dirty="0" smtClean="0"/>
              <a:t>JS VI – Crear Objetos</a:t>
            </a:r>
            <a:endParaRPr lang="es-ES" altLang="es-ES" sz="3600" dirty="0" smtClean="0"/>
          </a:p>
        </p:txBody>
      </p:sp>
      <p:sp>
        <p:nvSpPr>
          <p:cNvPr id="9219" name="2 Marcador de contenido"/>
          <p:cNvSpPr>
            <a:spLocks noGrp="1"/>
          </p:cNvSpPr>
          <p:nvPr>
            <p:ph idx="1"/>
          </p:nvPr>
        </p:nvSpPr>
        <p:spPr>
          <a:xfrm>
            <a:off x="420688" y="1557338"/>
            <a:ext cx="8229600" cy="5111750"/>
          </a:xfrm>
        </p:spPr>
        <p:txBody>
          <a:bodyPr>
            <a:normAutofit/>
          </a:bodyPr>
          <a:lstStyle/>
          <a:p>
            <a:pPr>
              <a:buFont typeface="Georgia" pitchFamily="16" charset="0"/>
              <a:buNone/>
            </a:pPr>
            <a:r>
              <a:rPr lang="es-ES" altLang="es-ES" sz="2200" u="sng" dirty="0" smtClean="0"/>
              <a:t>Inicializadores:</a:t>
            </a:r>
          </a:p>
          <a:p>
            <a:pPr>
              <a:buFont typeface="Georgia" pitchFamily="16" charset="0"/>
              <a:buNone/>
            </a:pPr>
            <a:r>
              <a:rPr lang="es-ES" altLang="es-ES" dirty="0" smtClean="0"/>
              <a:t>Esta sintaxis procede de C++. Respeta la organización de JSON. </a:t>
            </a:r>
            <a:r>
              <a:rPr lang="es-ES" altLang="es-ES" dirty="0" smtClean="0">
                <a:hlinkClick r:id="rId2"/>
              </a:rPr>
              <a:t>Utilizado para definir </a:t>
            </a:r>
            <a:r>
              <a:rPr lang="es-ES" altLang="es-ES" dirty="0" err="1" smtClean="0">
                <a:hlinkClick r:id="rId2"/>
              </a:rPr>
              <a:t>getters</a:t>
            </a:r>
            <a:r>
              <a:rPr lang="es-ES" altLang="es-ES" dirty="0" smtClean="0">
                <a:hlinkClick r:id="rId2"/>
              </a:rPr>
              <a:t> y </a:t>
            </a:r>
            <a:r>
              <a:rPr lang="es-ES" altLang="es-ES" dirty="0" err="1" smtClean="0">
                <a:hlinkClick r:id="rId2"/>
              </a:rPr>
              <a:t>setters</a:t>
            </a:r>
            <a:r>
              <a:rPr lang="es-ES" altLang="es-ES" dirty="0" smtClean="0"/>
              <a:t>.</a:t>
            </a:r>
          </a:p>
          <a:p>
            <a:pPr>
              <a:buFont typeface="Georgia" pitchFamily="16" charset="0"/>
              <a:buNone/>
            </a:pPr>
            <a:endParaRPr lang="es-ES" altLang="es-ES" sz="2200" dirty="0" smtClean="0"/>
          </a:p>
          <a:p>
            <a:pPr>
              <a:buFont typeface="Georgia" pitchFamily="16" charset="0"/>
              <a:buNone/>
            </a:pPr>
            <a:endParaRPr lang="es-ES" altLang="es-ES" sz="2200" dirty="0" smtClean="0"/>
          </a:p>
          <a:p>
            <a:pPr>
              <a:buFont typeface="Georgia" pitchFamily="16" charset="0"/>
              <a:buNone/>
            </a:pPr>
            <a:endParaRPr lang="es-ES" altLang="es-ES" sz="2200" dirty="0" smtClean="0"/>
          </a:p>
          <a:p>
            <a:pPr>
              <a:buFont typeface="Georgia" pitchFamily="16" charset="0"/>
              <a:buNone/>
            </a:pPr>
            <a:endParaRPr lang="es-ES" altLang="es-ES" sz="22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7</a:t>
            </a:fld>
            <a:endParaRPr lang="es-ES" altLang="es-ES"/>
          </a:p>
        </p:txBody>
      </p:sp>
      <p:sp>
        <p:nvSpPr>
          <p:cNvPr id="9223" name="2 Marcador de contenido"/>
          <p:cNvSpPr txBox="1">
            <a:spLocks/>
          </p:cNvSpPr>
          <p:nvPr/>
        </p:nvSpPr>
        <p:spPr bwMode="auto">
          <a:xfrm>
            <a:off x="899592" y="2636912"/>
            <a:ext cx="7345363" cy="3960440"/>
          </a:xfrm>
          <a:prstGeom prst="rect">
            <a:avLst/>
          </a:prstGeom>
          <a:solidFill>
            <a:schemeClr val="tx1"/>
          </a:solidFill>
          <a:ln w="9525">
            <a:noFill/>
            <a:miter lim="800000"/>
            <a:headEnd/>
            <a:tailEnd/>
          </a:ln>
        </p:spPr>
        <p:txBody>
          <a:bodyPr/>
          <a:lstStyle/>
          <a:p>
            <a:pPr marL="342900" indent="-342900">
              <a:spcBef>
                <a:spcPct val="20000"/>
              </a:spcBef>
            </a:pP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vehiculo</a:t>
            </a:r>
            <a:r>
              <a:rPr lang="es-ES" altLang="es-ES" dirty="0" smtClean="0">
                <a:solidFill>
                  <a:srgbClr val="00FF00"/>
                </a:solidFill>
                <a:latin typeface="Courier New" pitchFamily="49" charset="0"/>
                <a:cs typeface="Courier New" pitchFamily="49" charset="0"/>
              </a:rPr>
              <a:t> = {</a:t>
            </a:r>
          </a:p>
          <a:p>
            <a:pPr marL="342900" indent="-342900">
              <a:spcBef>
                <a:spcPct val="20000"/>
              </a:spcBef>
            </a:pPr>
            <a:r>
              <a:rPr lang="es-ES" altLang="es-ES" dirty="0" smtClean="0">
                <a:solidFill>
                  <a:srgbClr val="00FF00"/>
                </a:solidFill>
                <a:latin typeface="Courier New" pitchFamily="49" charset="0"/>
                <a:cs typeface="Courier New" pitchFamily="49" charset="0"/>
              </a:rPr>
              <a:t>	/* atributos */</a:t>
            </a:r>
          </a:p>
          <a:p>
            <a:pPr marL="342900" indent="-342900">
              <a:spcBef>
                <a:spcPct val="20000"/>
              </a:spcBef>
            </a:pPr>
            <a:r>
              <a:rPr lang="es-ES" altLang="es-ES" dirty="0" smtClean="0">
                <a:solidFill>
                  <a:srgbClr val="00FF00"/>
                </a:solidFill>
                <a:latin typeface="Courier New" pitchFamily="49" charset="0"/>
                <a:cs typeface="Courier New" pitchFamily="49" charset="0"/>
              </a:rPr>
              <a:t>	motor:"gasolina",</a:t>
            </a:r>
          </a:p>
          <a:p>
            <a:pPr marL="342900" indent="-342900">
              <a:spcBef>
                <a:spcPct val="20000"/>
              </a:spcBef>
            </a:pPr>
            <a:r>
              <a:rPr lang="es-ES" altLang="es-ES" dirty="0" smtClean="0">
                <a:solidFill>
                  <a:srgbClr val="00FF00"/>
                </a:solidFill>
                <a:latin typeface="Courier New" pitchFamily="49" charset="0"/>
                <a:cs typeface="Courier New" pitchFamily="49" charset="0"/>
              </a:rPr>
              <a:t> 	pasajeros:2,</a:t>
            </a:r>
          </a:p>
          <a:p>
            <a:pPr marL="342900" indent="-342900">
              <a:spcBef>
                <a:spcPct val="20000"/>
              </a:spcBef>
            </a:pPr>
            <a:r>
              <a:rPr lang="es-ES" altLang="es-ES" dirty="0" smtClean="0">
                <a:solidFill>
                  <a:srgbClr val="00FF00"/>
                </a:solidFill>
                <a:latin typeface="Courier New" pitchFamily="49" charset="0"/>
                <a:cs typeface="Courier New" pitchFamily="49" charset="0"/>
              </a:rPr>
              <a:t> 	velocidad:0,</a:t>
            </a:r>
          </a:p>
          <a:p>
            <a:pPr marL="342900" indent="-342900">
              <a:spcBef>
                <a:spcPct val="20000"/>
              </a:spcBef>
            </a:pP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metodos</a:t>
            </a:r>
            <a:r>
              <a:rPr lang="es-ES" altLang="es-ES" dirty="0" smtClean="0">
                <a:solidFill>
                  <a:srgbClr val="00FF00"/>
                </a:solidFill>
                <a:latin typeface="Courier New" pitchFamily="49" charset="0"/>
                <a:cs typeface="Courier New" pitchFamily="49" charset="0"/>
              </a:rPr>
              <a:t> */</a:t>
            </a:r>
          </a:p>
          <a:p>
            <a:pPr marL="342900" indent="-342900">
              <a:spcBef>
                <a:spcPct val="20000"/>
              </a:spcBef>
            </a:pPr>
            <a:r>
              <a:rPr lang="es-ES" altLang="es-ES" dirty="0" smtClean="0">
                <a:solidFill>
                  <a:srgbClr val="00FF00"/>
                </a:solidFill>
                <a:latin typeface="Courier New" pitchFamily="49" charset="0"/>
                <a:cs typeface="Courier New" pitchFamily="49" charset="0"/>
              </a:rPr>
              <a:t> 	acelerar: </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(){velocidad++;},</a:t>
            </a:r>
          </a:p>
          <a:p>
            <a:pPr marL="342900" indent="-342900">
              <a:spcBef>
                <a:spcPct val="20000"/>
              </a:spcBef>
            </a:pPr>
            <a:r>
              <a:rPr lang="es-ES" altLang="es-ES" dirty="0" smtClean="0">
                <a:solidFill>
                  <a:srgbClr val="00FF00"/>
                </a:solidFill>
                <a:latin typeface="Courier New" pitchFamily="49" charset="0"/>
                <a:cs typeface="Courier New" pitchFamily="49" charset="0"/>
              </a:rPr>
              <a:t> 	frenar: </a:t>
            </a: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(){velocidad--;}</a:t>
            </a:r>
          </a:p>
          <a:p>
            <a:pPr marL="342900" indent="-342900">
              <a:spcBef>
                <a:spcPct val="20000"/>
              </a:spcBef>
            </a:pPr>
            <a:r>
              <a:rPr lang="es-ES" altLang="es-ES" dirty="0" smtClean="0">
                <a:solidFill>
                  <a:srgbClr val="00FF00"/>
                </a:solidFill>
                <a:latin typeface="Courier New" pitchFamily="49" charset="0"/>
                <a:cs typeface="Courier New" pitchFamily="49" charset="0"/>
              </a:rPr>
              <a:t>	/* </a:t>
            </a:r>
            <a:r>
              <a:rPr lang="es-ES" altLang="es-ES" dirty="0" err="1" smtClean="0">
                <a:solidFill>
                  <a:srgbClr val="00FF00"/>
                </a:solidFill>
                <a:latin typeface="Courier New" pitchFamily="49" charset="0"/>
                <a:cs typeface="Courier New" pitchFamily="49" charset="0"/>
              </a:rPr>
              <a:t>getter</a:t>
            </a:r>
            <a:r>
              <a:rPr lang="es-ES" altLang="es-ES" dirty="0" smtClean="0">
                <a:solidFill>
                  <a:srgbClr val="00FF00"/>
                </a:solidFill>
                <a:latin typeface="Courier New" pitchFamily="49" charset="0"/>
                <a:cs typeface="Courier New" pitchFamily="49" charset="0"/>
              </a:rPr>
              <a:t> y setter*/</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get</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velocidadActual</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return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this.velocidad</a:t>
            </a:r>
            <a:r>
              <a:rPr lang="es-ES" altLang="es-ES" dirty="0" smtClean="0">
                <a:solidFill>
                  <a:srgbClr val="00FF00"/>
                </a:solidFill>
                <a:latin typeface="Courier New" pitchFamily="49" charset="0"/>
                <a:cs typeface="Courier New" pitchFamily="49" charset="0"/>
              </a:rPr>
              <a:t>};</a:t>
            </a:r>
          </a:p>
          <a:p>
            <a:pPr marL="342900" indent="-342900">
              <a:spcBef>
                <a:spcPct val="20000"/>
              </a:spcBef>
            </a:pPr>
            <a:r>
              <a:rPr lang="es-ES" altLang="es-ES" dirty="0" smtClean="0">
                <a:solidFill>
                  <a:srgbClr val="00FF00"/>
                </a:solidFill>
                <a:latin typeface="Courier New" pitchFamily="49" charset="0"/>
                <a:cs typeface="Courier New" pitchFamily="49" charset="0"/>
              </a:rPr>
              <a:t>	set </a:t>
            </a:r>
            <a:r>
              <a:rPr lang="es-ES" altLang="es-ES" dirty="0" err="1" smtClean="0">
                <a:solidFill>
                  <a:srgbClr val="00FF00"/>
                </a:solidFill>
                <a:latin typeface="Courier New" pitchFamily="49" charset="0"/>
                <a:cs typeface="Courier New" pitchFamily="49" charset="0"/>
              </a:rPr>
              <a:t>velocidadActual</a:t>
            </a:r>
            <a:r>
              <a:rPr lang="es-ES" altLang="es-ES" dirty="0" smtClean="0">
                <a:solidFill>
                  <a:srgbClr val="00FF00"/>
                </a:solidFill>
                <a:latin typeface="Courier New" pitchFamily="49" charset="0"/>
                <a:cs typeface="Courier New" pitchFamily="49" charset="0"/>
              </a:rPr>
              <a:t>(v){</a:t>
            </a:r>
            <a:r>
              <a:rPr lang="es-ES" altLang="es-ES" dirty="0" err="1" smtClean="0">
                <a:solidFill>
                  <a:srgbClr val="00FF00"/>
                </a:solidFill>
                <a:latin typeface="Courier New" pitchFamily="49" charset="0"/>
                <a:cs typeface="Courier New" pitchFamily="49" charset="0"/>
              </a:rPr>
              <a:t>this.velocidad</a:t>
            </a:r>
            <a:r>
              <a:rPr lang="es-ES" altLang="es-ES" dirty="0" smtClean="0">
                <a:solidFill>
                  <a:srgbClr val="00FF00"/>
                </a:solidFill>
                <a:latin typeface="Courier New" pitchFamily="49" charset="0"/>
                <a:cs typeface="Courier New" pitchFamily="49" charset="0"/>
              </a:rPr>
              <a:t> = v};</a:t>
            </a:r>
          </a:p>
          <a:p>
            <a:pPr marL="342900" indent="-342900">
              <a:spcBef>
                <a:spcPct val="20000"/>
              </a:spcBef>
            </a:pPr>
            <a:r>
              <a:rPr lang="es-ES" altLang="es-ES" dirty="0" smtClean="0">
                <a:solidFill>
                  <a:srgbClr val="00FF00"/>
                </a:solidFill>
                <a:latin typeface="Courier New" pitchFamily="49" charset="0"/>
                <a:cs typeface="Courier New" pitchFamily="49" charset="0"/>
              </a:rPr>
              <a:t>};</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lstStyle/>
          <a:p>
            <a:r>
              <a:rPr lang="es-ES" altLang="es-ES" dirty="0" smtClean="0"/>
              <a:t>JS VI – Crear Objetos</a:t>
            </a:r>
            <a:endParaRPr lang="es-ES" altLang="es-ES" sz="3600" dirty="0" smtClean="0"/>
          </a:p>
        </p:txBody>
      </p:sp>
      <p:sp>
        <p:nvSpPr>
          <p:cNvPr id="9219" name="2 Marcador de contenido"/>
          <p:cNvSpPr>
            <a:spLocks noGrp="1"/>
          </p:cNvSpPr>
          <p:nvPr>
            <p:ph idx="1"/>
          </p:nvPr>
        </p:nvSpPr>
        <p:spPr>
          <a:xfrm>
            <a:off x="420688" y="1557338"/>
            <a:ext cx="8229600" cy="935558"/>
          </a:xfrm>
        </p:spPr>
        <p:txBody>
          <a:bodyPr>
            <a:normAutofit/>
          </a:bodyPr>
          <a:lstStyle/>
          <a:p>
            <a:pPr>
              <a:buFont typeface="Georgia" pitchFamily="16" charset="0"/>
              <a:buNone/>
            </a:pPr>
            <a:r>
              <a:rPr lang="es-ES" altLang="es-ES" sz="2200" u="sng" dirty="0" smtClean="0"/>
              <a:t>Utilizando el objeto predefinido </a:t>
            </a:r>
            <a:r>
              <a:rPr lang="es-ES" altLang="es-ES" sz="2200" u="sng" dirty="0" err="1" smtClean="0"/>
              <a:t>Object</a:t>
            </a:r>
            <a:r>
              <a:rPr lang="es-ES" altLang="es-ES" sz="2200" u="sng" dirty="0" smtClean="0"/>
              <a:t>:</a:t>
            </a:r>
          </a:p>
          <a:p>
            <a:pPr>
              <a:buFont typeface="Georgia" pitchFamily="16" charset="0"/>
              <a:buNone/>
            </a:pPr>
            <a:r>
              <a:rPr lang="es-ES" altLang="es-ES" dirty="0" smtClean="0"/>
              <a:t>Las propiedades son todas públicas.</a:t>
            </a:r>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8</a:t>
            </a:fld>
            <a:endParaRPr lang="es-ES" altLang="es-ES"/>
          </a:p>
        </p:txBody>
      </p:sp>
      <p:sp>
        <p:nvSpPr>
          <p:cNvPr id="9224" name="2 Marcador de contenido"/>
          <p:cNvSpPr txBox="1">
            <a:spLocks/>
          </p:cNvSpPr>
          <p:nvPr/>
        </p:nvSpPr>
        <p:spPr bwMode="auto">
          <a:xfrm>
            <a:off x="1043608" y="2564904"/>
            <a:ext cx="7560840" cy="3528392"/>
          </a:xfrm>
          <a:prstGeom prst="rect">
            <a:avLst/>
          </a:prstGeom>
          <a:solidFill>
            <a:schemeClr val="tx1"/>
          </a:solidFill>
          <a:ln w="9525">
            <a:noFill/>
            <a:miter lim="800000"/>
            <a:headEnd/>
            <a:tailEnd/>
          </a:ln>
        </p:spPr>
        <p:txBody>
          <a:bodyPr/>
          <a:lstStyle/>
          <a:p>
            <a:pPr marL="342900" indent="-342900">
              <a:spcBef>
                <a:spcPct val="20000"/>
              </a:spcBef>
            </a:pPr>
            <a:r>
              <a:rPr lang="en-US" altLang="es-ES" dirty="0" smtClean="0">
                <a:solidFill>
                  <a:srgbClr val="00FF00"/>
                </a:solidFill>
                <a:latin typeface="Courier New" pitchFamily="49" charset="0"/>
                <a:cs typeface="Courier New" pitchFamily="49" charset="0"/>
              </a:rPr>
              <a:t>// </a:t>
            </a:r>
            <a:r>
              <a:rPr lang="en-US" altLang="es-ES" dirty="0" err="1" smtClean="0">
                <a:solidFill>
                  <a:srgbClr val="00FF00"/>
                </a:solidFill>
                <a:latin typeface="Courier New" pitchFamily="49" charset="0"/>
                <a:cs typeface="Courier New" pitchFamily="49" charset="0"/>
              </a:rPr>
              <a:t>Declaración</a:t>
            </a:r>
            <a:r>
              <a:rPr lang="en-US" altLang="es-ES" dirty="0" smtClean="0">
                <a:solidFill>
                  <a:srgbClr val="00FF00"/>
                </a:solidFill>
                <a:latin typeface="Courier New" pitchFamily="49" charset="0"/>
                <a:cs typeface="Courier New" pitchFamily="49" charset="0"/>
              </a:rPr>
              <a:t> de </a:t>
            </a:r>
            <a:r>
              <a:rPr lang="en-US" altLang="es-ES" dirty="0" err="1" smtClean="0">
                <a:solidFill>
                  <a:srgbClr val="00FF00"/>
                </a:solidFill>
                <a:latin typeface="Courier New" pitchFamily="49" charset="0"/>
                <a:cs typeface="Courier New" pitchFamily="49" charset="0"/>
              </a:rPr>
              <a:t>objetos</a:t>
            </a:r>
            <a:r>
              <a:rPr lang="en-US" altLang="es-ES" dirty="0" smtClean="0">
                <a:solidFill>
                  <a:srgbClr val="00FF00"/>
                </a:solidFill>
                <a:latin typeface="Courier New" pitchFamily="49" charset="0"/>
                <a:cs typeface="Courier New" pitchFamily="49" charset="0"/>
              </a:rPr>
              <a:t> e </a:t>
            </a:r>
            <a:r>
              <a:rPr lang="en-US" altLang="es-ES" dirty="0" err="1" smtClean="0">
                <a:solidFill>
                  <a:srgbClr val="00FF00"/>
                </a:solidFill>
                <a:latin typeface="Courier New" pitchFamily="49" charset="0"/>
                <a:cs typeface="Courier New" pitchFamily="49" charset="0"/>
              </a:rPr>
              <a:t>Instanciación</a:t>
            </a:r>
            <a:r>
              <a:rPr lang="en-US" altLang="es-ES" dirty="0" smtClean="0">
                <a:solidFill>
                  <a:srgbClr val="00FF00"/>
                </a:solidFill>
                <a:latin typeface="Courier New" pitchFamily="49" charset="0"/>
                <a:cs typeface="Courier New" pitchFamily="49" charset="0"/>
              </a:rPr>
              <a:t> de </a:t>
            </a:r>
            <a:r>
              <a:rPr lang="en-US" altLang="es-ES" dirty="0" err="1" smtClean="0">
                <a:solidFill>
                  <a:srgbClr val="00FF00"/>
                </a:solidFill>
                <a:latin typeface="Courier New" pitchFamily="49" charset="0"/>
                <a:cs typeface="Courier New" pitchFamily="49" charset="0"/>
              </a:rPr>
              <a:t>objetos</a:t>
            </a:r>
            <a:r>
              <a:rPr lang="en-US" altLang="es-ES" dirty="0" smtClean="0">
                <a:solidFill>
                  <a:srgbClr val="00FF00"/>
                </a:solidFill>
                <a:latin typeface="Courier New" pitchFamily="49" charset="0"/>
                <a:cs typeface="Courier New" pitchFamily="49" charset="0"/>
              </a:rPr>
              <a:t> </a:t>
            </a:r>
          </a:p>
          <a:p>
            <a:pPr marL="342900" indent="-342900">
              <a:spcBef>
                <a:spcPct val="20000"/>
              </a:spcBef>
            </a:pPr>
            <a:r>
              <a:rPr lang="en-US" altLang="es-ES" dirty="0" err="1" smtClean="0">
                <a:solidFill>
                  <a:srgbClr val="00FF00"/>
                </a:solidFill>
                <a:latin typeface="Courier New" pitchFamily="49" charset="0"/>
                <a:cs typeface="Courier New" pitchFamily="49" charset="0"/>
              </a:rPr>
              <a:t>var</a:t>
            </a:r>
            <a:r>
              <a:rPr lang="en-US" altLang="es-ES" dirty="0" smtClean="0">
                <a:solidFill>
                  <a:srgbClr val="00FF00"/>
                </a:solidFill>
                <a:latin typeface="Courier New" pitchFamily="49" charset="0"/>
                <a:cs typeface="Courier New" pitchFamily="49" charset="0"/>
              </a:rPr>
              <a:t> </a:t>
            </a:r>
            <a:r>
              <a:rPr lang="en-US" altLang="es-ES" dirty="0" err="1" smtClean="0">
                <a:solidFill>
                  <a:srgbClr val="00FF00"/>
                </a:solidFill>
                <a:latin typeface="Courier New" pitchFamily="49" charset="0"/>
                <a:cs typeface="Courier New" pitchFamily="49" charset="0"/>
              </a:rPr>
              <a:t>miVehiculo</a:t>
            </a:r>
            <a:r>
              <a:rPr lang="en-US" altLang="es-ES" dirty="0" smtClean="0">
                <a:solidFill>
                  <a:srgbClr val="00FF00"/>
                </a:solidFill>
                <a:latin typeface="Courier New" pitchFamily="49" charset="0"/>
                <a:cs typeface="Courier New" pitchFamily="49" charset="0"/>
              </a:rPr>
              <a:t> = new Object();</a:t>
            </a:r>
          </a:p>
          <a:p>
            <a:pPr marL="342900" indent="-342900">
              <a:spcBef>
                <a:spcPct val="20000"/>
              </a:spcBef>
            </a:pPr>
            <a:r>
              <a:rPr lang="en-US" altLang="es-ES" dirty="0" err="1" smtClean="0">
                <a:solidFill>
                  <a:srgbClr val="00FF00"/>
                </a:solidFill>
                <a:latin typeface="Courier New" pitchFamily="49" charset="0"/>
                <a:cs typeface="Courier New" pitchFamily="49" charset="0"/>
              </a:rPr>
              <a:t>miVehiculo.motor</a:t>
            </a:r>
            <a:r>
              <a:rPr lang="en-US" altLang="es-ES" dirty="0" smtClean="0">
                <a:solidFill>
                  <a:srgbClr val="00FF00"/>
                </a:solidFill>
                <a:latin typeface="Courier New" pitchFamily="49" charset="0"/>
                <a:cs typeface="Courier New" pitchFamily="49" charset="0"/>
              </a:rPr>
              <a:t> = "</a:t>
            </a:r>
            <a:r>
              <a:rPr lang="en-US" altLang="es-ES" dirty="0" err="1" smtClean="0">
                <a:solidFill>
                  <a:srgbClr val="00FF00"/>
                </a:solidFill>
                <a:latin typeface="Courier New" pitchFamily="49" charset="0"/>
                <a:cs typeface="Courier New" pitchFamily="49" charset="0"/>
              </a:rPr>
              <a:t>gasolina</a:t>
            </a:r>
            <a:r>
              <a:rPr lang="en-US" altLang="es-ES" dirty="0" smtClean="0">
                <a:solidFill>
                  <a:srgbClr val="00FF00"/>
                </a:solidFill>
                <a:latin typeface="Courier New" pitchFamily="49" charset="0"/>
                <a:cs typeface="Courier New" pitchFamily="49" charset="0"/>
              </a:rPr>
              <a:t>";</a:t>
            </a:r>
          </a:p>
          <a:p>
            <a:pPr marL="342900" indent="-342900">
              <a:spcBef>
                <a:spcPct val="20000"/>
              </a:spcBef>
            </a:pPr>
            <a:r>
              <a:rPr lang="en-US" altLang="es-ES" dirty="0" err="1" smtClean="0">
                <a:solidFill>
                  <a:srgbClr val="00FF00"/>
                </a:solidFill>
                <a:latin typeface="Courier New" pitchFamily="49" charset="0"/>
                <a:cs typeface="Courier New" pitchFamily="49" charset="0"/>
              </a:rPr>
              <a:t>miVehiculo.pasajeros</a:t>
            </a:r>
            <a:r>
              <a:rPr lang="en-US" altLang="es-ES" dirty="0" smtClean="0">
                <a:solidFill>
                  <a:srgbClr val="00FF00"/>
                </a:solidFill>
                <a:latin typeface="Courier New" pitchFamily="49" charset="0"/>
                <a:cs typeface="Courier New" pitchFamily="49" charset="0"/>
              </a:rPr>
              <a:t> = 2;</a:t>
            </a:r>
          </a:p>
          <a:p>
            <a:pPr marL="342900" indent="-342900">
              <a:spcBef>
                <a:spcPct val="20000"/>
              </a:spcBef>
            </a:pPr>
            <a:r>
              <a:rPr lang="en-US" altLang="es-ES" dirty="0" err="1" smtClean="0">
                <a:solidFill>
                  <a:srgbClr val="00FF00"/>
                </a:solidFill>
                <a:latin typeface="Courier New" pitchFamily="49" charset="0"/>
                <a:cs typeface="Courier New" pitchFamily="49" charset="0"/>
              </a:rPr>
              <a:t>miVehiculo.velocidad</a:t>
            </a:r>
            <a:r>
              <a:rPr lang="en-US" altLang="es-ES" dirty="0" smtClean="0">
                <a:solidFill>
                  <a:srgbClr val="00FF00"/>
                </a:solidFill>
                <a:latin typeface="Courier New" pitchFamily="49" charset="0"/>
                <a:cs typeface="Courier New" pitchFamily="49" charset="0"/>
              </a:rPr>
              <a:t> = 0;</a:t>
            </a:r>
          </a:p>
          <a:p>
            <a:pPr marL="342900" indent="-342900">
              <a:spcBef>
                <a:spcPct val="20000"/>
              </a:spcBef>
            </a:pPr>
            <a:r>
              <a:rPr lang="en-US" altLang="es-ES" dirty="0" err="1" smtClean="0">
                <a:solidFill>
                  <a:srgbClr val="00FF00"/>
                </a:solidFill>
                <a:latin typeface="Courier New" pitchFamily="49" charset="0"/>
                <a:cs typeface="Courier New" pitchFamily="49" charset="0"/>
              </a:rPr>
              <a:t>miVehiculo.acelerar</a:t>
            </a:r>
            <a:r>
              <a:rPr lang="en-US" altLang="es-ES" dirty="0" smtClean="0">
                <a:solidFill>
                  <a:srgbClr val="00FF00"/>
                </a:solidFill>
                <a:latin typeface="Courier New" pitchFamily="49" charset="0"/>
                <a:cs typeface="Courier New" pitchFamily="49" charset="0"/>
              </a:rPr>
              <a:t> = function() {</a:t>
            </a:r>
            <a:r>
              <a:rPr lang="en-US" altLang="es-ES" dirty="0" err="1" smtClean="0">
                <a:solidFill>
                  <a:srgbClr val="00FF00"/>
                </a:solidFill>
                <a:latin typeface="Courier New" pitchFamily="49" charset="0"/>
                <a:cs typeface="Courier New" pitchFamily="49" charset="0"/>
              </a:rPr>
              <a:t>this.velocidad</a:t>
            </a:r>
            <a:r>
              <a:rPr lang="en-US" altLang="es-ES" dirty="0" smtClean="0">
                <a:solidFill>
                  <a:srgbClr val="00FF00"/>
                </a:solidFill>
                <a:latin typeface="Courier New" pitchFamily="49" charset="0"/>
                <a:cs typeface="Courier New" pitchFamily="49" charset="0"/>
              </a:rPr>
              <a:t>++;};</a:t>
            </a:r>
          </a:p>
          <a:p>
            <a:pPr marL="342900" indent="-342900">
              <a:spcBef>
                <a:spcPct val="20000"/>
              </a:spcBef>
            </a:pPr>
            <a:r>
              <a:rPr lang="en-US" altLang="es-ES" dirty="0" err="1" smtClean="0">
                <a:solidFill>
                  <a:srgbClr val="00FF00"/>
                </a:solidFill>
                <a:latin typeface="Courier New" pitchFamily="49" charset="0"/>
                <a:cs typeface="Courier New" pitchFamily="49" charset="0"/>
              </a:rPr>
              <a:t>miVehiculo.frenar</a:t>
            </a:r>
            <a:r>
              <a:rPr lang="en-US" altLang="es-ES" dirty="0" smtClean="0">
                <a:solidFill>
                  <a:srgbClr val="00FF00"/>
                </a:solidFill>
                <a:latin typeface="Courier New" pitchFamily="49" charset="0"/>
                <a:cs typeface="Courier New" pitchFamily="49" charset="0"/>
              </a:rPr>
              <a:t> = function() {</a:t>
            </a:r>
            <a:r>
              <a:rPr lang="en-US" altLang="es-ES" dirty="0" err="1" smtClean="0">
                <a:solidFill>
                  <a:srgbClr val="00FF00"/>
                </a:solidFill>
                <a:latin typeface="Courier New" pitchFamily="49" charset="0"/>
                <a:cs typeface="Courier New" pitchFamily="49" charset="0"/>
              </a:rPr>
              <a:t>this.velocidad</a:t>
            </a:r>
            <a:r>
              <a:rPr lang="en-US" altLang="es-ES" dirty="0" smtClean="0">
                <a:solidFill>
                  <a:srgbClr val="00FF00"/>
                </a:solidFill>
                <a:latin typeface="Courier New" pitchFamily="49" charset="0"/>
                <a:cs typeface="Courier New" pitchFamily="49" charset="0"/>
              </a:rPr>
              <a:t>--;};</a:t>
            </a:r>
            <a:endParaRPr lang="fr-FR" altLang="es-ES" dirty="0">
              <a:solidFill>
                <a:srgbClr val="00FF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1310952" y="908050"/>
            <a:ext cx="7509520" cy="792163"/>
          </a:xfrm>
        </p:spPr>
        <p:txBody>
          <a:bodyPr/>
          <a:lstStyle/>
          <a:p>
            <a:r>
              <a:rPr lang="es-ES" altLang="es-ES" dirty="0" smtClean="0"/>
              <a:t>JS VI – Crear Objetos</a:t>
            </a:r>
            <a:endParaRPr lang="es-ES" altLang="es-ES" sz="3600" dirty="0" smtClean="0"/>
          </a:p>
        </p:txBody>
      </p:sp>
      <p:sp>
        <p:nvSpPr>
          <p:cNvPr id="9219" name="2 Marcador de contenido"/>
          <p:cNvSpPr>
            <a:spLocks noGrp="1"/>
          </p:cNvSpPr>
          <p:nvPr>
            <p:ph idx="1"/>
          </p:nvPr>
        </p:nvSpPr>
        <p:spPr>
          <a:xfrm>
            <a:off x="420688" y="1484784"/>
            <a:ext cx="8229600" cy="503510"/>
          </a:xfrm>
        </p:spPr>
        <p:txBody>
          <a:bodyPr>
            <a:normAutofit fontScale="77500" lnSpcReduction="20000"/>
          </a:bodyPr>
          <a:lstStyle/>
          <a:p>
            <a:pPr>
              <a:buFont typeface="Georgia" pitchFamily="16" charset="0"/>
              <a:buNone/>
            </a:pPr>
            <a:r>
              <a:rPr lang="es-ES" altLang="es-ES" sz="2200" u="sng" dirty="0" smtClean="0"/>
              <a:t>Constructor:</a:t>
            </a:r>
            <a:r>
              <a:rPr lang="es-ES" altLang="es-ES" dirty="0" smtClean="0"/>
              <a:t> Sintaxis típica de los lenguajes OO. Se puede diferenciar el ámbito de las variables y funciones entre publicas y privadas.</a:t>
            </a:r>
          </a:p>
          <a:p>
            <a:pPr>
              <a:buFont typeface="Georgia" pitchFamily="16" charset="0"/>
              <a:buNone/>
            </a:pPr>
            <a:endParaRPr lang="es-ES" altLang="es-ES" sz="2200" dirty="0" smtClean="0"/>
          </a:p>
        </p:txBody>
      </p:sp>
      <p:sp>
        <p:nvSpPr>
          <p:cNvPr id="4" name="3 Marcador de pie de página"/>
          <p:cNvSpPr>
            <a:spLocks noGrp="1"/>
          </p:cNvSpPr>
          <p:nvPr>
            <p:ph type="ftr" sz="quarter" idx="11"/>
          </p:nvPr>
        </p:nvSpPr>
        <p:spPr>
          <a:xfrm>
            <a:off x="1942415" y="6448251"/>
            <a:ext cx="5716488" cy="365125"/>
          </a:xfrm>
        </p:spPr>
        <p:txBody>
          <a:bodyPr/>
          <a:lstStyle/>
          <a:p>
            <a:pPr>
              <a:defRPr/>
            </a:pPr>
            <a:r>
              <a:rPr lang="es-ES" dirty="0" smtClean="0"/>
              <a:t>Desarrollo Web en Entorno Cliente </a:t>
            </a:r>
            <a:endParaRPr lang="es-ES" dirty="0"/>
          </a:p>
        </p:txBody>
      </p:sp>
      <p:sp>
        <p:nvSpPr>
          <p:cNvPr id="9221" name="4 Marcador de número de diapositiva"/>
          <p:cNvSpPr>
            <a:spLocks noGrp="1"/>
          </p:cNvSpPr>
          <p:nvPr>
            <p:ph type="sldNum" sz="quarter" idx="12"/>
          </p:nvPr>
        </p:nvSpPr>
        <p:spPr bwMode="auto">
          <a:noFill/>
          <a:ln>
            <a:miter lim="800000"/>
            <a:headEnd/>
            <a:tailEnd/>
          </a:ln>
        </p:spPr>
        <p:txBody>
          <a:bodyPr/>
          <a:lstStyle/>
          <a:p>
            <a:fld id="{9985A8AE-B3CC-433F-BC02-430075CDD6A4}" type="slidenum">
              <a:rPr lang="es-ES" altLang="es-ES"/>
              <a:pPr/>
              <a:t>9</a:t>
            </a:fld>
            <a:endParaRPr lang="es-ES" altLang="es-ES"/>
          </a:p>
        </p:txBody>
      </p:sp>
      <p:sp>
        <p:nvSpPr>
          <p:cNvPr id="9224" name="2 Marcador de contenido"/>
          <p:cNvSpPr txBox="1">
            <a:spLocks/>
          </p:cNvSpPr>
          <p:nvPr/>
        </p:nvSpPr>
        <p:spPr bwMode="auto">
          <a:xfrm>
            <a:off x="1259086" y="1916832"/>
            <a:ext cx="7345362" cy="4608512"/>
          </a:xfrm>
          <a:prstGeom prst="rect">
            <a:avLst/>
          </a:prstGeom>
          <a:solidFill>
            <a:schemeClr val="tx1"/>
          </a:solidFill>
          <a:ln w="9525">
            <a:noFill/>
            <a:miter lim="800000"/>
            <a:headEnd/>
            <a:tailEnd/>
          </a:ln>
        </p:spPr>
        <p:txBody>
          <a:bodyPr/>
          <a:lstStyle/>
          <a:p>
            <a:pPr marL="342900" indent="-342900">
              <a:spcBef>
                <a:spcPct val="20000"/>
              </a:spcBef>
            </a:pPr>
            <a:r>
              <a:rPr lang="es-ES" altLang="es-ES" dirty="0" smtClean="0">
                <a:solidFill>
                  <a:srgbClr val="00FF00"/>
                </a:solidFill>
                <a:latin typeface="Courier New" pitchFamily="49" charset="0"/>
                <a:cs typeface="Courier New" pitchFamily="49" charset="0"/>
              </a:rPr>
              <a:t>/* CONSTRUCTOR */</a:t>
            </a:r>
          </a:p>
          <a:p>
            <a:pPr marL="342900" indent="-342900">
              <a:spcBef>
                <a:spcPct val="20000"/>
              </a:spcBef>
            </a:pPr>
            <a:r>
              <a:rPr lang="es-ES" altLang="es-ES" dirty="0" err="1" smtClean="0">
                <a:solidFill>
                  <a:srgbClr val="00FF00"/>
                </a:solidFill>
                <a:latin typeface="Courier New" pitchFamily="49" charset="0"/>
                <a:cs typeface="Courier New" pitchFamily="49" charset="0"/>
              </a:rPr>
              <a:t>function</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vehiculo</a:t>
            </a:r>
            <a:r>
              <a:rPr lang="es-ES" altLang="es-ES" dirty="0" smtClean="0">
                <a:solidFill>
                  <a:srgbClr val="00FF00"/>
                </a:solidFill>
                <a:latin typeface="Courier New" pitchFamily="49" charset="0"/>
                <a:cs typeface="Courier New" pitchFamily="49" charset="0"/>
              </a:rPr>
              <a:t>(motor, pasajeros, velocidad){</a:t>
            </a:r>
          </a:p>
          <a:p>
            <a:pPr marL="342900" indent="-342900">
              <a:spcBef>
                <a:spcPct val="20000"/>
              </a:spcBef>
            </a:pPr>
            <a:r>
              <a:rPr lang="es-ES" altLang="es-ES" dirty="0" smtClean="0">
                <a:solidFill>
                  <a:srgbClr val="00FF00"/>
                </a:solidFill>
                <a:latin typeface="Courier New" pitchFamily="49" charset="0"/>
                <a:cs typeface="Courier New" pitchFamily="49" charset="0"/>
              </a:rPr>
              <a:t>	//propiedades publicas</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this.motor</a:t>
            </a:r>
            <a:r>
              <a:rPr lang="es-ES" altLang="es-ES" dirty="0" smtClean="0">
                <a:solidFill>
                  <a:srgbClr val="00FF00"/>
                </a:solidFill>
                <a:latin typeface="Courier New" pitchFamily="49" charset="0"/>
                <a:cs typeface="Courier New" pitchFamily="49" charset="0"/>
              </a:rPr>
              <a:t> = motor;</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this.pasajeros</a:t>
            </a:r>
            <a:r>
              <a:rPr lang="es-ES" altLang="es-ES" dirty="0" smtClean="0">
                <a:solidFill>
                  <a:srgbClr val="00FF00"/>
                </a:solidFill>
                <a:latin typeface="Courier New" pitchFamily="49" charset="0"/>
                <a:cs typeface="Courier New" pitchFamily="49" charset="0"/>
              </a:rPr>
              <a:t> = pasajeros;</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this.velocidad</a:t>
            </a:r>
            <a:r>
              <a:rPr lang="es-ES" altLang="es-ES" dirty="0" smtClean="0">
                <a:solidFill>
                  <a:srgbClr val="00FF00"/>
                </a:solidFill>
                <a:latin typeface="Courier New" pitchFamily="49" charset="0"/>
                <a:cs typeface="Courier New" pitchFamily="49" charset="0"/>
              </a:rPr>
              <a:t> = velocidad;</a:t>
            </a:r>
          </a:p>
          <a:p>
            <a:pPr marL="342900" indent="-342900">
              <a:spcBef>
                <a:spcPct val="20000"/>
              </a:spcBef>
            </a:pP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	//propiedades privadas</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var</a:t>
            </a:r>
            <a:r>
              <a:rPr lang="es-ES" altLang="es-ES" dirty="0" smtClean="0">
                <a:solidFill>
                  <a:srgbClr val="00FF00"/>
                </a:solidFill>
                <a:latin typeface="Courier New" pitchFamily="49" charset="0"/>
                <a:cs typeface="Courier New" pitchFamily="49" charset="0"/>
              </a:rPr>
              <a:t> conductor = "Carlos";</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this._acompaniante</a:t>
            </a:r>
            <a:r>
              <a:rPr lang="es-ES" altLang="es-ES" dirty="0" smtClean="0">
                <a:solidFill>
                  <a:srgbClr val="00FF00"/>
                </a:solidFill>
                <a:latin typeface="Courier New" pitchFamily="49" charset="0"/>
                <a:cs typeface="Courier New" pitchFamily="49" charset="0"/>
              </a:rPr>
              <a:t> = "Carmen";</a:t>
            </a:r>
          </a:p>
          <a:p>
            <a:pPr marL="342900" indent="-342900">
              <a:spcBef>
                <a:spcPct val="20000"/>
              </a:spcBef>
            </a:pP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metodos</a:t>
            </a: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publicos</a:t>
            </a:r>
            <a:endParaRPr lang="es-ES" altLang="es-ES" dirty="0" smtClean="0">
              <a:solidFill>
                <a:srgbClr val="00FF00"/>
              </a:solidFill>
              <a:latin typeface="Courier New" pitchFamily="49" charset="0"/>
              <a:cs typeface="Courier New" pitchFamily="49" charset="0"/>
            </a:endParaRP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this.acelerar</a:t>
            </a:r>
            <a:r>
              <a:rPr lang="es-ES" altLang="es-ES" dirty="0" smtClean="0">
                <a:solidFill>
                  <a:srgbClr val="00FF00"/>
                </a:solidFill>
                <a:latin typeface="Courier New" pitchFamily="49" charset="0"/>
                <a:cs typeface="Courier New" pitchFamily="49" charset="0"/>
              </a:rPr>
              <a:t> = acelerar;</a:t>
            </a:r>
          </a:p>
          <a:p>
            <a:pPr marL="342900" indent="-342900">
              <a:spcBef>
                <a:spcPct val="20000"/>
              </a:spcBef>
            </a:pPr>
            <a:r>
              <a:rPr lang="es-ES" altLang="es-ES" dirty="0" smtClean="0">
                <a:solidFill>
                  <a:srgbClr val="00FF00"/>
                </a:solidFill>
                <a:latin typeface="Courier New" pitchFamily="49" charset="0"/>
                <a:cs typeface="Courier New" pitchFamily="49" charset="0"/>
              </a:rPr>
              <a:t>	</a:t>
            </a:r>
            <a:r>
              <a:rPr lang="es-ES" altLang="es-ES" dirty="0" err="1" smtClean="0">
                <a:solidFill>
                  <a:srgbClr val="00FF00"/>
                </a:solidFill>
                <a:latin typeface="Courier New" pitchFamily="49" charset="0"/>
                <a:cs typeface="Courier New" pitchFamily="49" charset="0"/>
              </a:rPr>
              <a:t>this.frenar</a:t>
            </a:r>
            <a:r>
              <a:rPr lang="es-ES" altLang="es-ES" dirty="0" smtClean="0">
                <a:solidFill>
                  <a:srgbClr val="00FF00"/>
                </a:solidFill>
                <a:latin typeface="Courier New" pitchFamily="49" charset="0"/>
                <a:cs typeface="Courier New" pitchFamily="49" charset="0"/>
              </a:rPr>
              <a:t> = frenar;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2184</TotalTime>
  <Words>2547</Words>
  <Application>Microsoft Office PowerPoint</Application>
  <PresentationFormat>Presentación en pantalla (4:3)</PresentationFormat>
  <Paragraphs>336</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Espiral</vt:lpstr>
      <vt:lpstr>JS VI</vt:lpstr>
      <vt:lpstr>JS VI – Programación Orientada a Objetos (POO)</vt:lpstr>
      <vt:lpstr>JS VI – Programación Orientada a Objetos (POO)</vt:lpstr>
      <vt:lpstr>JS VI – Programación Orientada a Objetos (POO)</vt:lpstr>
      <vt:lpstr>JS VI – Programación Orientada a Objetos (POO)</vt:lpstr>
      <vt:lpstr>JS VI – Crear Objetos</vt:lpstr>
      <vt:lpstr>JS VI – Crear Objetos</vt:lpstr>
      <vt:lpstr>JS VI – Crear Objetos</vt:lpstr>
      <vt:lpstr>JS VI – Crear Objetos</vt:lpstr>
      <vt:lpstr>JS VI – Crear Objetos</vt:lpstr>
      <vt:lpstr>JS VI – Crear Objetos</vt:lpstr>
      <vt:lpstr>JS VI – Crear Objetos</vt:lpstr>
      <vt:lpstr>JS VI – This</vt:lpstr>
      <vt:lpstr>JS VI – This</vt:lpstr>
      <vt:lpstr>JS VI – Prototype y __proto__</vt:lpstr>
      <vt:lpstr>JS VI – Prototype y __proto__</vt:lpstr>
      <vt:lpstr>JS VI – Prototype y __proto__</vt:lpstr>
      <vt:lpstr>JS VI – Herencia</vt:lpstr>
      <vt:lpstr>JS VI – Herencia</vt:lpstr>
      <vt:lpstr>JS VI – Herencia múltiple</vt:lpstr>
      <vt:lpstr>JS VI – Herencia múltiple</vt:lpstr>
      <vt:lpstr>JS VI – Polimorfismo</vt:lpstr>
      <vt:lpstr>JS VI – Sobrecarga</vt:lpstr>
      <vt:lpstr>JS VI – Otros</vt:lpstr>
      <vt:lpstr>JS VI – Namespaces</vt:lpstr>
      <vt:lpstr>JS VI – Referencias</vt:lpstr>
    </vt:vector>
  </TitlesOfParts>
  <Company>www.intercambiosvirtuales.org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Planificación de Interfaces</dc:title>
  <dc:creator>CABF</dc:creator>
  <cp:lastModifiedBy>www.intercambiosvirtuales.org</cp:lastModifiedBy>
  <cp:revision>210</cp:revision>
  <dcterms:created xsi:type="dcterms:W3CDTF">2015-09-15T05:55:21Z</dcterms:created>
  <dcterms:modified xsi:type="dcterms:W3CDTF">2016-12-16T00:26:41Z</dcterms:modified>
</cp:coreProperties>
</file>