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413" r:id="rId2"/>
    <p:sldId id="414" r:id="rId3"/>
    <p:sldId id="415" r:id="rId4"/>
    <p:sldId id="416" r:id="rId5"/>
    <p:sldId id="417" r:id="rId6"/>
    <p:sldId id="418" r:id="rId7"/>
    <p:sldId id="419"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6"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97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BD17B-8E5E-49C4-9DB0-B5214BB52C65}" type="datetimeFigureOut">
              <a:rPr lang="es-ES" smtClean="0"/>
              <a:pPr/>
              <a:t>28/01/2016</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E232A-A93E-4E70-9F64-AFC8412C531D}" type="slidenum">
              <a:rPr lang="es-ES" smtClean="0"/>
              <a:pPr/>
              <a:t>‹Nº›</a:t>
            </a:fld>
            <a:endParaRPr lang="es-ES"/>
          </a:p>
        </p:txBody>
      </p:sp>
    </p:spTree>
    <p:extLst>
      <p:ext uri="{BB962C8B-B14F-4D97-AF65-F5344CB8AC3E}">
        <p14:creationId xmlns:p14="http://schemas.microsoft.com/office/powerpoint/2010/main" val="175967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99190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3493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5" name="Footer Placeholder 4"/>
          <p:cNvSpPr>
            <a:spLocks noGrp="1"/>
          </p:cNvSpPr>
          <p:nvPr>
            <p:ph type="ftr" sz="quarter" idx="11"/>
          </p:nvPr>
        </p:nvSpPr>
        <p:spPr/>
        <p:txBody>
          <a:bodyPr/>
          <a:lstStyle/>
          <a:p>
            <a:endParaRPr lang="es-E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6648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932840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6" name="Footer Placeholder 5"/>
          <p:cNvSpPr>
            <a:spLocks noGrp="1"/>
          </p:cNvSpPr>
          <p:nvPr>
            <p:ph type="ftr" sz="quarter" idx="11"/>
          </p:nvPr>
        </p:nvSpPr>
        <p:spPr/>
        <p:txBody>
          <a:bodyPr/>
          <a:lstStyle/>
          <a:p>
            <a:endParaRPr lang="es-E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78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04572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881594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61224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5" name="Footer Placeholder 4"/>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96899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146105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68156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8" name="Footer Placeholder 7"/>
          <p:cNvSpPr>
            <a:spLocks noGrp="1"/>
          </p:cNvSpPr>
          <p:nvPr>
            <p:ph type="ftr" sz="quarter" idx="11"/>
          </p:nvPr>
        </p:nvSpPr>
        <p:spPr/>
        <p:txBody>
          <a:bodyPr/>
          <a:lstStyle/>
          <a:p>
            <a:endParaRPr lang="es-E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185525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4" name="Footer Placeholder 3"/>
          <p:cNvSpPr>
            <a:spLocks noGrp="1"/>
          </p:cNvSpPr>
          <p:nvPr>
            <p:ph type="ftr" sz="quarter" idx="11"/>
          </p:nvPr>
        </p:nvSpPr>
        <p:spPr/>
        <p:txBody>
          <a:bodyPr/>
          <a:lstStyle/>
          <a:p>
            <a:endParaRPr lang="es-E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257214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30289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89728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C59D74-8BB1-4499-89D3-6ED7BC1C41B9}" type="datetimeFigureOut">
              <a:rPr lang="es-ES" smtClean="0"/>
              <a:pPr/>
              <a:t>28/01/2016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A455FB5-8E65-4F85-9957-404740E62DC6}" type="slidenum">
              <a:rPr lang="es-ES" smtClean="0"/>
              <a:pPr/>
              <a:t>‹Nº›</a:t>
            </a:fld>
            <a:endParaRPr lang="es-ES"/>
          </a:p>
        </p:txBody>
      </p:sp>
    </p:spTree>
    <p:extLst>
      <p:ext uri="{BB962C8B-B14F-4D97-AF65-F5344CB8AC3E}">
        <p14:creationId xmlns:p14="http://schemas.microsoft.com/office/powerpoint/2010/main" val="369154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5C59D74-8BB1-4499-89D3-6ED7BC1C41B9}" type="datetimeFigureOut">
              <a:rPr lang="es-ES" smtClean="0"/>
              <a:pPr/>
              <a:t>28/01/2016</a:t>
            </a:fld>
            <a:endParaRPr lang="es-E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A455FB5-8E65-4F85-9957-404740E62DC6}" type="slidenum">
              <a:rPr lang="es-ES" smtClean="0"/>
              <a:pPr/>
              <a:t>‹Nº›</a:t>
            </a:fld>
            <a:endParaRPr lang="es-ES"/>
          </a:p>
        </p:txBody>
      </p:sp>
    </p:spTree>
    <p:extLst>
      <p:ext uri="{BB962C8B-B14F-4D97-AF65-F5344CB8AC3E}">
        <p14:creationId xmlns:p14="http://schemas.microsoft.com/office/powerpoint/2010/main" val="38902550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www.w3schools.com/jsref/obj_navigator.asp" TargetMode="External"/><Relationship Id="rId3" Type="http://schemas.openxmlformats.org/officeDocument/2006/relationships/hyperlink" Target="https://developer.mozilla.org/en/JavaScript" TargetMode="External"/><Relationship Id="rId7" Type="http://schemas.openxmlformats.org/officeDocument/2006/relationships/hyperlink" Target="http://www.w3schools.com/jsref/obj_window.asp" TargetMode="External"/><Relationship Id="rId2" Type="http://schemas.openxmlformats.org/officeDocument/2006/relationships/hyperlink" Target="http://www.ecma-international.org/publications/files/ECMA-ST/Ecma-262.pdf%20/" TargetMode="External"/><Relationship Id="rId1" Type="http://schemas.openxmlformats.org/officeDocument/2006/relationships/slideLayout" Target="../slideLayouts/slideLayout2.xml"/><Relationship Id="rId6" Type="http://schemas.openxmlformats.org/officeDocument/2006/relationships/hyperlink" Target="http://jsperf.com/innerhtml-vs-createelement-test/6" TargetMode="External"/><Relationship Id="rId5" Type="http://schemas.openxmlformats.org/officeDocument/2006/relationships/hyperlink" Target="http://www.javascriptya.com.ar/" TargetMode="External"/><Relationship Id="rId10" Type="http://schemas.openxmlformats.org/officeDocument/2006/relationships/hyperlink" Target="http://www.w3schools.com/jsref/obj_location.asp" TargetMode="External"/><Relationship Id="rId4" Type="http://schemas.openxmlformats.org/officeDocument/2006/relationships/hyperlink" Target="http://www.w3schools.com/js/" TargetMode="External"/><Relationship Id="rId9" Type="http://schemas.openxmlformats.org/officeDocument/2006/relationships/hyperlink" Target="http://www.w3schools.com/jsref/obj_history.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ctrTitle"/>
          </p:nvPr>
        </p:nvSpPr>
        <p:spPr>
          <a:xfrm>
            <a:off x="457200" y="2401888"/>
            <a:ext cx="8458200" cy="1470025"/>
          </a:xfrm>
        </p:spPr>
        <p:txBody>
          <a:bodyPr/>
          <a:lstStyle/>
          <a:p>
            <a:pPr eaLnBrk="1" hangingPunct="1"/>
            <a:r>
              <a:rPr lang="es-ES" dirty="0" smtClean="0"/>
              <a:t>JS VII</a:t>
            </a:r>
            <a:endParaRPr lang="es-ES" dirty="0" smtClean="0"/>
          </a:p>
        </p:txBody>
      </p:sp>
      <p:sp>
        <p:nvSpPr>
          <p:cNvPr id="5123" name="3 Subtítulo"/>
          <p:cNvSpPr>
            <a:spLocks noGrp="1"/>
          </p:cNvSpPr>
          <p:nvPr>
            <p:ph type="subTitle" idx="1"/>
          </p:nvPr>
        </p:nvSpPr>
        <p:spPr>
          <a:xfrm>
            <a:off x="457200" y="3900488"/>
            <a:ext cx="4953000" cy="1752600"/>
          </a:xfrm>
        </p:spPr>
        <p:txBody>
          <a:bodyPr/>
          <a:lstStyle/>
          <a:p>
            <a:pPr marL="63500" eaLnBrk="1" hangingPunct="1"/>
            <a:r>
              <a:rPr lang="es-ES" dirty="0" smtClean="0"/>
              <a:t>Desarrollo Web en Entorno Cliente</a:t>
            </a:r>
          </a:p>
          <a:p>
            <a:pPr marL="63500" eaLnBrk="1" hangingPunct="1"/>
            <a:endParaRPr lang="es-ES" dirty="0" smtClean="0"/>
          </a:p>
        </p:txBody>
      </p:sp>
    </p:spTree>
    <p:extLst>
      <p:ext uri="{BB962C8B-B14F-4D97-AF65-F5344CB8AC3E}">
        <p14:creationId xmlns:p14="http://schemas.microsoft.com/office/powerpoint/2010/main" val="3315308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Location</a:t>
            </a:r>
            <a:endParaRPr lang="es-ES" sz="3600" dirty="0" smtClean="0"/>
          </a:p>
        </p:txBody>
      </p:sp>
      <p:sp>
        <p:nvSpPr>
          <p:cNvPr id="14339" name="2 Marcador de contenido"/>
          <p:cNvSpPr>
            <a:spLocks noGrp="1"/>
          </p:cNvSpPr>
          <p:nvPr>
            <p:ph idx="1"/>
          </p:nvPr>
        </p:nvSpPr>
        <p:spPr>
          <a:xfrm>
            <a:off x="468313" y="1557338"/>
            <a:ext cx="8229600" cy="5111750"/>
          </a:xfrm>
        </p:spPr>
        <p:txBody>
          <a:bodyPr/>
          <a:lstStyle/>
          <a:p>
            <a:pPr>
              <a:buFont typeface="Georgia" pitchFamily="16" charset="0"/>
              <a:buNone/>
            </a:pPr>
            <a:r>
              <a:rPr lang="es-ES" sz="2200" smtClean="0"/>
              <a:t>Por último, hay que indicar que el objeto location dispone también del método reload: </a:t>
            </a:r>
          </a:p>
          <a:p>
            <a:pPr>
              <a:buFont typeface="Georgia" pitchFamily="16" charset="0"/>
              <a:buNone/>
            </a:pPr>
            <a:endParaRPr lang="es-ES" sz="220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3492E1AE-6DED-4E3B-A8ED-67B6372FC81E}" type="slidenum">
              <a:rPr lang="es-ES" smtClean="0"/>
              <a:pPr>
                <a:defRPr/>
              </a:pPr>
              <a:t>10</a:t>
            </a:fld>
            <a:endParaRPr lang="es-ES"/>
          </a:p>
        </p:txBody>
      </p:sp>
      <p:sp>
        <p:nvSpPr>
          <p:cNvPr id="14342" name="2 Marcador de contenido"/>
          <p:cNvSpPr txBox="1">
            <a:spLocks/>
          </p:cNvSpPr>
          <p:nvPr/>
        </p:nvSpPr>
        <p:spPr bwMode="auto">
          <a:xfrm>
            <a:off x="395982" y="3573463"/>
            <a:ext cx="8424490" cy="31686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solidFill>
                  <a:srgbClr val="00FF00"/>
                </a:solidFill>
                <a:latin typeface="Courier New" pitchFamily="49" charset="0"/>
                <a:cs typeface="Courier New" pitchFamily="49" charset="0"/>
              </a:rPr>
              <a:t>&lt;html&gt;</a:t>
            </a:r>
          </a:p>
          <a:p>
            <a:pPr eaLnBrk="1" hangingPunct="1">
              <a:spcBef>
                <a:spcPct val="20000"/>
              </a:spcBef>
            </a:pPr>
            <a:r>
              <a:rPr lang="en-US">
                <a:solidFill>
                  <a:srgbClr val="00FF00"/>
                </a:solidFill>
                <a:latin typeface="Courier New" pitchFamily="49" charset="0"/>
                <a:cs typeface="Courier New" pitchFamily="49" charset="0"/>
              </a:rPr>
              <a:t>	&lt;head&gt;&lt;title&gt;Objeto location&lt;/title&gt;&lt;/head&gt;</a:t>
            </a:r>
            <a:endParaRPr lang="fr-FR">
              <a:solidFill>
                <a:srgbClr val="00FF00"/>
              </a:solidFill>
              <a:latin typeface="Courier New" pitchFamily="49" charset="0"/>
              <a:cs typeface="Courier New" pitchFamily="49" charset="0"/>
            </a:endParaRPr>
          </a:p>
          <a:p>
            <a:pPr eaLnBrk="1" hangingPunct="1">
              <a:spcBef>
                <a:spcPct val="20000"/>
              </a:spcBef>
            </a:pPr>
            <a:r>
              <a:rPr lang="fr-FR">
                <a:solidFill>
                  <a:srgbClr val="00FF00"/>
                </a:solidFill>
                <a:latin typeface="Courier New" pitchFamily="49" charset="0"/>
                <a:cs typeface="Courier New" pitchFamily="49" charset="0"/>
              </a:rPr>
              <a:t>&lt;body&gt;</a:t>
            </a:r>
          </a:p>
          <a:p>
            <a:pPr eaLnBrk="1" hangingPunct="1">
              <a:spcBef>
                <a:spcPct val="20000"/>
              </a:spcBef>
            </a:pPr>
            <a:r>
              <a:rPr lang="fr-FR">
                <a:solidFill>
                  <a:srgbClr val="00FF00"/>
                </a:solidFill>
                <a:latin typeface="Courier New" pitchFamily="49" charset="0"/>
                <a:cs typeface="Courier New" pitchFamily="49" charset="0"/>
              </a:rPr>
              <a:t>	&lt;form name='frm1'&gt;</a:t>
            </a:r>
          </a:p>
          <a:p>
            <a:pPr eaLnBrk="1" hangingPunct="1">
              <a:spcBef>
                <a:spcPct val="20000"/>
              </a:spcBef>
            </a:pPr>
            <a:r>
              <a:rPr lang="fr-FR">
                <a:solidFill>
                  <a:srgbClr val="00FF00"/>
                </a:solidFill>
                <a:latin typeface="Courier New" pitchFamily="49" charset="0"/>
                <a:cs typeface="Courier New" pitchFamily="49" charset="0"/>
              </a:rPr>
              <a:t>	</a:t>
            </a:r>
            <a:r>
              <a:rPr lang="en-US">
                <a:solidFill>
                  <a:srgbClr val="00FF00"/>
                </a:solidFill>
                <a:latin typeface="Courier New" pitchFamily="49" charset="0"/>
                <a:cs typeface="Courier New" pitchFamily="49" charset="0"/>
              </a:rPr>
              <a:t> 	&lt;input type="button" name="Boton1" value="El boton 1" 	onclick= "window.location.reload()"&gt;</a:t>
            </a:r>
            <a:endParaRPr lang="fr-FR">
              <a:solidFill>
                <a:srgbClr val="00FF00"/>
              </a:solidFill>
              <a:latin typeface="Courier New" pitchFamily="49" charset="0"/>
              <a:cs typeface="Courier New" pitchFamily="49" charset="0"/>
            </a:endParaRPr>
          </a:p>
          <a:p>
            <a:pPr eaLnBrk="1" hangingPunct="1">
              <a:spcBef>
                <a:spcPct val="20000"/>
              </a:spcBef>
            </a:pPr>
            <a:r>
              <a:rPr lang="fr-FR">
                <a:solidFill>
                  <a:srgbClr val="00FF00"/>
                </a:solidFill>
                <a:latin typeface="Courier New" pitchFamily="49" charset="0"/>
                <a:cs typeface="Courier New" pitchFamily="49" charset="0"/>
              </a:rPr>
              <a:t>	&lt;/form&gt;</a:t>
            </a:r>
          </a:p>
          <a:p>
            <a:pPr eaLnBrk="1" hangingPunct="1">
              <a:spcBef>
                <a:spcPct val="20000"/>
              </a:spcBef>
            </a:pPr>
            <a:r>
              <a:rPr lang="fr-FR">
                <a:solidFill>
                  <a:srgbClr val="00FF00"/>
                </a:solidFill>
                <a:latin typeface="Courier New" pitchFamily="49" charset="0"/>
                <a:cs typeface="Courier New" pitchFamily="49" charset="0"/>
              </a:rPr>
              <a:t>&lt;/body&gt;</a:t>
            </a:r>
          </a:p>
          <a:p>
            <a:pPr eaLnBrk="1" hangingPunct="1">
              <a:spcBef>
                <a:spcPct val="20000"/>
              </a:spcBef>
            </a:pPr>
            <a:r>
              <a:rPr lang="fr-FR">
                <a:solidFill>
                  <a:srgbClr val="00FF00"/>
                </a:solidFill>
                <a:latin typeface="Courier New" pitchFamily="49" charset="0"/>
                <a:cs typeface="Courier New" pitchFamily="49" charset="0"/>
              </a:rPr>
              <a:t>&lt;/html&gt;</a:t>
            </a:r>
          </a:p>
        </p:txBody>
      </p:sp>
      <p:graphicFrame>
        <p:nvGraphicFramePr>
          <p:cNvPr id="7" name="6 Tabla"/>
          <p:cNvGraphicFramePr>
            <a:graphicFrameLocks noGrp="1"/>
          </p:cNvGraphicFramePr>
          <p:nvPr/>
        </p:nvGraphicFramePr>
        <p:xfrm>
          <a:off x="468313" y="2420938"/>
          <a:ext cx="8001000" cy="1028874"/>
        </p:xfrm>
        <a:graphic>
          <a:graphicData uri="http://schemas.openxmlformats.org/drawingml/2006/table">
            <a:tbl>
              <a:tblPr firstRow="1" bandRow="1">
                <a:tableStyleId>{5C22544A-7EE6-4342-B048-85BDC9FD1C3A}</a:tableStyleId>
              </a:tblPr>
              <a:tblGrid>
                <a:gridCol w="2016904"/>
                <a:gridCol w="5984096"/>
              </a:tblGrid>
              <a:tr h="388822">
                <a:tc>
                  <a:txBody>
                    <a:bodyPr/>
                    <a:lstStyle/>
                    <a:p>
                      <a:r>
                        <a:rPr lang="es-ES" sz="1800" dirty="0" smtClean="0"/>
                        <a:t>Método</a:t>
                      </a:r>
                      <a:endParaRPr lang="es-ES" sz="1800" dirty="0"/>
                    </a:p>
                  </a:txBody>
                  <a:tcPr marL="91439" marR="91439" marT="45706" marB="45706"/>
                </a:tc>
                <a:tc>
                  <a:txBody>
                    <a:bodyPr/>
                    <a:lstStyle/>
                    <a:p>
                      <a:r>
                        <a:rPr lang="es-ES" sz="1800" dirty="0" smtClean="0"/>
                        <a:t>Funcionalidad</a:t>
                      </a:r>
                      <a:endParaRPr lang="es-ES" sz="1800" dirty="0"/>
                    </a:p>
                  </a:txBody>
                  <a:tcPr marL="91439" marR="91439" marT="45706" marB="45706"/>
                </a:tc>
              </a:tr>
              <a:tr h="639878">
                <a:tc>
                  <a:txBody>
                    <a:bodyPr/>
                    <a:lstStyle/>
                    <a:p>
                      <a:r>
                        <a:rPr lang="es-ES" sz="1800" dirty="0" err="1" smtClean="0"/>
                        <a:t>reload</a:t>
                      </a:r>
                      <a:r>
                        <a:rPr lang="es-ES" sz="1800" dirty="0" smtClean="0"/>
                        <a:t>()</a:t>
                      </a:r>
                      <a:endParaRPr lang="es-ES" sz="1800" dirty="0"/>
                    </a:p>
                  </a:txBody>
                  <a:tcPr marL="91439" marR="91439" marT="45706" marB="45706"/>
                </a:tc>
                <a:tc>
                  <a:txBody>
                    <a:bodyPr/>
                    <a:lstStyle/>
                    <a:p>
                      <a:r>
                        <a:rPr lang="es-ES" sz="1800" dirty="0" smtClean="0"/>
                        <a:t>Provoca la recarga de la URL que esté indicada en la propiedad </a:t>
                      </a:r>
                      <a:r>
                        <a:rPr lang="es-ES" sz="1800" dirty="0" err="1" smtClean="0"/>
                        <a:t>href</a:t>
                      </a:r>
                      <a:r>
                        <a:rPr lang="es-ES" sz="1800" dirty="0" smtClean="0"/>
                        <a:t> del mismo objeto.</a:t>
                      </a:r>
                      <a:endParaRPr lang="es-ES" sz="1800" dirty="0"/>
                    </a:p>
                  </a:txBody>
                  <a:tcPr marL="91439" marR="91439" marT="45706" marB="45706"/>
                </a:tc>
              </a:tr>
            </a:tbl>
          </a:graphicData>
        </a:graphic>
      </p:graphicFrame>
    </p:spTree>
    <p:extLst>
      <p:ext uri="{BB962C8B-B14F-4D97-AF65-F5344CB8AC3E}">
        <p14:creationId xmlns:p14="http://schemas.microsoft.com/office/powerpoint/2010/main" val="2874512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History</a:t>
            </a:r>
            <a:endParaRPr lang="es-ES" sz="3600" dirty="0" smtClean="0"/>
          </a:p>
        </p:txBody>
      </p:sp>
      <p:sp>
        <p:nvSpPr>
          <p:cNvPr id="15363" name="2 Marcador de contenido"/>
          <p:cNvSpPr>
            <a:spLocks noGrp="1"/>
          </p:cNvSpPr>
          <p:nvPr>
            <p:ph idx="1"/>
          </p:nvPr>
        </p:nvSpPr>
        <p:spPr>
          <a:xfrm>
            <a:off x="468313" y="1557338"/>
            <a:ext cx="8229600" cy="5111750"/>
          </a:xfrm>
        </p:spPr>
        <p:txBody>
          <a:bodyPr/>
          <a:lstStyle/>
          <a:p>
            <a:pPr>
              <a:buFont typeface="Georgia" pitchFamily="16" charset="0"/>
              <a:buNone/>
            </a:pPr>
            <a:r>
              <a:rPr lang="es-ES" sz="2200" smtClean="0"/>
              <a:t>El </a:t>
            </a:r>
            <a:r>
              <a:rPr lang="es-ES" sz="2200" b="1" smtClean="0"/>
              <a:t>objeto history </a:t>
            </a:r>
            <a:r>
              <a:rPr lang="es-ES" sz="2200" smtClean="0"/>
              <a:t>almacena la lista de sitios por los que se ha navegado. Al igual que los otros objetos de este tema, es muy simple y su utilidad no es muy elevada. Se puede usar para simular una navegación parecida a la provocada por la botonera del navegador utilizado por el usuario ya que se pueden provocar movimientos hacia adelante y atrás en dicha lista.</a:t>
            </a:r>
          </a:p>
          <a:p>
            <a:pPr>
              <a:buFont typeface="Georgia" pitchFamily="16" charset="0"/>
              <a:buNone/>
            </a:pPr>
            <a:r>
              <a:rPr lang="es-ES" sz="2200" smtClean="0"/>
              <a:t>Recuerda que el historial se refiere a la lista de páginas que haya visitado en la sesión actual, y no a la barra de direcciones o a la lista de marcadores del navegador.</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DE596F17-347B-416D-BAC0-E99E5B4DAED7}" type="slidenum">
              <a:rPr lang="es-ES" smtClean="0"/>
              <a:pPr>
                <a:defRPr/>
              </a:pPr>
              <a:t>11</a:t>
            </a:fld>
            <a:endParaRPr lang="es-ES"/>
          </a:p>
        </p:txBody>
      </p:sp>
    </p:spTree>
    <p:extLst>
      <p:ext uri="{BB962C8B-B14F-4D97-AF65-F5344CB8AC3E}">
        <p14:creationId xmlns:p14="http://schemas.microsoft.com/office/powerpoint/2010/main" val="181474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History</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23F1CD8E-D1D2-4193-ABFA-F8702D34C79A}" type="slidenum">
              <a:rPr lang="es-ES" smtClean="0"/>
              <a:pPr>
                <a:defRPr/>
              </a:pPr>
              <a:t>12</a:t>
            </a:fld>
            <a:endParaRPr lang="es-ES"/>
          </a:p>
        </p:txBody>
      </p:sp>
      <p:graphicFrame>
        <p:nvGraphicFramePr>
          <p:cNvPr id="7" name="6 Tabla"/>
          <p:cNvGraphicFramePr>
            <a:graphicFrameLocks noGrp="1"/>
          </p:cNvGraphicFramePr>
          <p:nvPr/>
        </p:nvGraphicFramePr>
        <p:xfrm>
          <a:off x="323850" y="1557338"/>
          <a:ext cx="8569325" cy="3100748"/>
        </p:xfrm>
        <a:graphic>
          <a:graphicData uri="http://schemas.openxmlformats.org/drawingml/2006/table">
            <a:tbl>
              <a:tblPr firstRow="1" bandRow="1">
                <a:tableStyleId>{5C22544A-7EE6-4342-B048-85BDC9FD1C3A}</a:tableStyleId>
              </a:tblPr>
              <a:tblGrid>
                <a:gridCol w="2376367"/>
                <a:gridCol w="6192958"/>
              </a:tblGrid>
              <a:tr h="539976">
                <a:tc>
                  <a:txBody>
                    <a:bodyPr/>
                    <a:lstStyle/>
                    <a:p>
                      <a:r>
                        <a:rPr lang="es-ES" sz="1800" dirty="0" smtClean="0"/>
                        <a:t>Propiedad</a:t>
                      </a:r>
                      <a:endParaRPr lang="es-ES" sz="1800" dirty="0"/>
                    </a:p>
                  </a:txBody>
                  <a:tcPr marL="91444" marR="91444" marT="45730" marB="45730"/>
                </a:tc>
                <a:tc>
                  <a:txBody>
                    <a:bodyPr/>
                    <a:lstStyle/>
                    <a:p>
                      <a:r>
                        <a:rPr lang="es-ES" sz="1800" dirty="0" smtClean="0"/>
                        <a:t>Descripción</a:t>
                      </a:r>
                      <a:endParaRPr lang="es-ES" sz="1800" dirty="0"/>
                    </a:p>
                  </a:txBody>
                  <a:tcPr marL="91444" marR="91444" marT="45730" marB="45730"/>
                </a:tc>
              </a:tr>
              <a:tr h="640224">
                <a:tc>
                  <a:txBody>
                    <a:bodyPr/>
                    <a:lstStyle/>
                    <a:p>
                      <a:r>
                        <a:rPr lang="es-ES" sz="1800" dirty="0" err="1" smtClean="0"/>
                        <a:t>current</a:t>
                      </a:r>
                      <a:endParaRPr lang="es-ES" sz="1800" dirty="0"/>
                    </a:p>
                  </a:txBody>
                  <a:tcPr marL="91444" marR="91444" marT="45730" marB="45730"/>
                </a:tc>
                <a:tc>
                  <a:txBody>
                    <a:bodyPr/>
                    <a:lstStyle/>
                    <a:p>
                      <a:r>
                        <a:rPr lang="es-ES" sz="1800" dirty="0" smtClean="0"/>
                        <a:t>Cadena que contiene la URL completa de la entrada actual en el historial.</a:t>
                      </a:r>
                      <a:endParaRPr lang="es-ES" sz="1800" dirty="0"/>
                    </a:p>
                  </a:txBody>
                  <a:tcPr marL="91444" marR="91444" marT="45730" marB="45730"/>
                </a:tc>
              </a:tr>
              <a:tr h="640224">
                <a:tc>
                  <a:txBody>
                    <a:bodyPr/>
                    <a:lstStyle/>
                    <a:p>
                      <a:r>
                        <a:rPr lang="es-ES" sz="1800" dirty="0" err="1" smtClean="0"/>
                        <a:t>next</a:t>
                      </a:r>
                      <a:endParaRPr lang="es-ES" sz="1800" dirty="0"/>
                    </a:p>
                  </a:txBody>
                  <a:tcPr marL="91444" marR="91444" marT="45730" marB="45730"/>
                </a:tc>
                <a:tc>
                  <a:txBody>
                    <a:bodyPr/>
                    <a:lstStyle/>
                    <a:p>
                      <a:r>
                        <a:rPr lang="es-ES" sz="1800" dirty="0" smtClean="0"/>
                        <a:t>Cadena que contiene la URL completa de la siguiente entrada en el historial.</a:t>
                      </a:r>
                      <a:endParaRPr lang="es-ES" sz="1800" dirty="0"/>
                    </a:p>
                  </a:txBody>
                  <a:tcPr marL="91444" marR="91444" marT="45730" marB="45730"/>
                </a:tc>
              </a:tr>
              <a:tr h="640224">
                <a:tc>
                  <a:txBody>
                    <a:bodyPr/>
                    <a:lstStyle/>
                    <a:p>
                      <a:r>
                        <a:rPr lang="es-ES" sz="1800" dirty="0" err="1" smtClean="0"/>
                        <a:t>previous</a:t>
                      </a:r>
                      <a:endParaRPr lang="es-ES" sz="1800" dirty="0"/>
                    </a:p>
                  </a:txBody>
                  <a:tcPr marL="91444" marR="91444" marT="45730" marB="45730"/>
                </a:tc>
                <a:tc>
                  <a:txBody>
                    <a:bodyPr/>
                    <a:lstStyle/>
                    <a:p>
                      <a:r>
                        <a:rPr lang="es-ES" sz="1800" dirty="0" smtClean="0"/>
                        <a:t>Cadena que contiene la URL completa de la anterior entrada en el historial.</a:t>
                      </a:r>
                      <a:endParaRPr lang="es-ES" sz="1800" dirty="0"/>
                    </a:p>
                  </a:txBody>
                  <a:tcPr marL="91444" marR="91444" marT="45730" marB="45730"/>
                </a:tc>
              </a:tr>
              <a:tr h="514326">
                <a:tc>
                  <a:txBody>
                    <a:bodyPr/>
                    <a:lstStyle/>
                    <a:p>
                      <a:r>
                        <a:rPr lang="es-ES" sz="1800" dirty="0" err="1" smtClean="0"/>
                        <a:t>length</a:t>
                      </a:r>
                      <a:endParaRPr lang="es-ES" sz="1800" dirty="0"/>
                    </a:p>
                  </a:txBody>
                  <a:tcPr marL="91444" marR="91444" marT="45730" marB="45730"/>
                </a:tc>
                <a:tc>
                  <a:txBody>
                    <a:bodyPr/>
                    <a:lstStyle/>
                    <a:p>
                      <a:r>
                        <a:rPr lang="es-ES" sz="1800" dirty="0" smtClean="0"/>
                        <a:t>Valor entero que contiene el número de ítems del historial.</a:t>
                      </a:r>
                      <a:endParaRPr lang="es-ES" sz="1800" dirty="0"/>
                    </a:p>
                  </a:txBody>
                  <a:tcPr marL="91444" marR="91444" marT="45730" marB="45730"/>
                </a:tc>
              </a:tr>
            </a:tbl>
          </a:graphicData>
        </a:graphic>
      </p:graphicFrame>
      <p:sp>
        <p:nvSpPr>
          <p:cNvPr id="16409" name="2 Marcador de contenido"/>
          <p:cNvSpPr txBox="1">
            <a:spLocks/>
          </p:cNvSpPr>
          <p:nvPr/>
        </p:nvSpPr>
        <p:spPr bwMode="auto">
          <a:xfrm>
            <a:off x="323974" y="4581525"/>
            <a:ext cx="8568506" cy="21605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dirty="0">
                <a:solidFill>
                  <a:srgbClr val="00FF00"/>
                </a:solidFill>
                <a:latin typeface="Courier New" pitchFamily="49" charset="0"/>
                <a:cs typeface="Courier New" pitchFamily="49" charset="0"/>
              </a:rPr>
              <a:t>&lt;html&gt;	&lt;head&gt;&lt;title&gt;</a:t>
            </a:r>
            <a:r>
              <a:rPr lang="en-US" dirty="0" err="1">
                <a:solidFill>
                  <a:srgbClr val="00FF00"/>
                </a:solidFill>
                <a:latin typeface="Courier New" pitchFamily="49" charset="0"/>
                <a:cs typeface="Courier New" pitchFamily="49" charset="0"/>
              </a:rPr>
              <a:t>Objeto</a:t>
            </a:r>
            <a:r>
              <a:rPr lang="en-US" dirty="0">
                <a:solidFill>
                  <a:srgbClr val="00FF00"/>
                </a:solidFill>
                <a:latin typeface="Courier New" pitchFamily="49" charset="0"/>
                <a:cs typeface="Courier New" pitchFamily="49" charset="0"/>
              </a:rPr>
              <a:t> history&lt;/title&gt;&lt;/head&gt;</a:t>
            </a:r>
            <a:endParaRPr lang="fr-FR" dirty="0">
              <a:solidFill>
                <a:srgbClr val="00FF00"/>
              </a:solidFill>
              <a:latin typeface="Courier New" pitchFamily="49" charset="0"/>
              <a:cs typeface="Courier New" pitchFamily="49" charset="0"/>
            </a:endParaRPr>
          </a:p>
          <a:p>
            <a:pPr eaLnBrk="1" hangingPunct="1">
              <a:spcBef>
                <a:spcPct val="20000"/>
              </a:spcBef>
            </a:pPr>
            <a:r>
              <a:rPr lang="fr-FR" dirty="0">
                <a:solidFill>
                  <a:srgbClr val="00FF00"/>
                </a:solidFill>
                <a:latin typeface="Courier New" pitchFamily="49" charset="0"/>
                <a:cs typeface="Courier New" pitchFamily="49" charset="0"/>
              </a:rPr>
              <a:t>&lt;body&gt;	&lt;</a:t>
            </a:r>
            <a:r>
              <a:rPr lang="fr-FR" dirty="0" err="1">
                <a:solidFill>
                  <a:srgbClr val="00FF00"/>
                </a:solidFill>
                <a:latin typeface="Courier New" pitchFamily="49" charset="0"/>
                <a:cs typeface="Courier New" pitchFamily="49" charset="0"/>
              </a:rPr>
              <a:t>form</a:t>
            </a: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name</a:t>
            </a:r>
            <a:r>
              <a:rPr lang="fr-FR" dirty="0">
                <a:solidFill>
                  <a:srgbClr val="00FF00"/>
                </a:solidFill>
                <a:latin typeface="Courier New" pitchFamily="49" charset="0"/>
                <a:cs typeface="Courier New" pitchFamily="49" charset="0"/>
              </a:rPr>
              <a:t>='frm1'&gt;</a:t>
            </a:r>
          </a:p>
          <a:p>
            <a:pPr eaLnBrk="1" hangingPunct="1">
              <a:spcBef>
                <a:spcPct val="20000"/>
              </a:spcBef>
            </a:pPr>
            <a:r>
              <a:rPr lang="fr-FR" dirty="0">
                <a:solidFill>
                  <a:srgbClr val="00FF00"/>
                </a:solidFill>
                <a:latin typeface="Courier New" pitchFamily="49" charset="0"/>
                <a:cs typeface="Courier New" pitchFamily="49" charset="0"/>
              </a:rPr>
              <a:t>	</a:t>
            </a:r>
            <a:r>
              <a:rPr lang="en-US" dirty="0">
                <a:solidFill>
                  <a:srgbClr val="00FF00"/>
                </a:solidFill>
                <a:latin typeface="Courier New" pitchFamily="49" charset="0"/>
                <a:cs typeface="Courier New" pitchFamily="49" charset="0"/>
              </a:rPr>
              <a:t> 	&lt;input type="button" name="Boton1" value="El </a:t>
            </a:r>
            <a:r>
              <a:rPr lang="en-US" dirty="0" err="1">
                <a:solidFill>
                  <a:srgbClr val="00FF00"/>
                </a:solidFill>
                <a:latin typeface="Courier New" pitchFamily="49" charset="0"/>
                <a:cs typeface="Courier New" pitchFamily="49" charset="0"/>
              </a:rPr>
              <a:t>boton</a:t>
            </a:r>
            <a:r>
              <a:rPr lang="en-US" dirty="0">
                <a:solidFill>
                  <a:srgbClr val="00FF00"/>
                </a:solidFill>
                <a:latin typeface="Courier New" pitchFamily="49" charset="0"/>
                <a:cs typeface="Courier New" pitchFamily="49" charset="0"/>
              </a:rPr>
              <a:t> 1" 	</a:t>
            </a:r>
            <a:r>
              <a:rPr lang="en-US" dirty="0" err="1">
                <a:solidFill>
                  <a:srgbClr val="00FF00"/>
                </a:solidFill>
                <a:latin typeface="Courier New" pitchFamily="49" charset="0"/>
                <a:cs typeface="Courier New" pitchFamily="49" charset="0"/>
              </a:rPr>
              <a:t>onclick</a:t>
            </a:r>
            <a:r>
              <a:rPr lang="en-US" dirty="0">
                <a:solidFill>
                  <a:srgbClr val="00FF00"/>
                </a:solidFill>
                <a:latin typeface="Courier New" pitchFamily="49" charset="0"/>
                <a:cs typeface="Courier New" pitchFamily="49" charset="0"/>
              </a:rPr>
              <a:t>= "alert ('Nº de </a:t>
            </a:r>
            <a:r>
              <a:rPr lang="en-US" dirty="0" err="1">
                <a:solidFill>
                  <a:srgbClr val="00FF00"/>
                </a:solidFill>
                <a:latin typeface="Courier New" pitchFamily="49" charset="0"/>
                <a:cs typeface="Courier New" pitchFamily="49" charset="0"/>
              </a:rPr>
              <a:t>entradas</a:t>
            </a:r>
            <a:r>
              <a:rPr lang="en-US" dirty="0">
                <a:solidFill>
                  <a:srgbClr val="00FF00"/>
                </a:solidFill>
                <a:latin typeface="Courier New" pitchFamily="49" charset="0"/>
                <a:cs typeface="Courier New" pitchFamily="49" charset="0"/>
              </a:rPr>
              <a:t> en </a:t>
            </a:r>
            <a:r>
              <a:rPr lang="en-US" dirty="0" err="1">
                <a:solidFill>
                  <a:srgbClr val="00FF00"/>
                </a:solidFill>
                <a:latin typeface="Courier New" pitchFamily="49" charset="0"/>
                <a:cs typeface="Courier New" pitchFamily="49" charset="0"/>
              </a:rPr>
              <a:t>historial</a:t>
            </a:r>
            <a:r>
              <a:rPr lang="en-US" dirty="0">
                <a:solidFill>
                  <a:srgbClr val="00FF00"/>
                </a:solidFill>
                <a:latin typeface="Courier New" pitchFamily="49" charset="0"/>
                <a:cs typeface="Courier New" pitchFamily="49" charset="0"/>
              </a:rPr>
              <a:t>: ' + </a:t>
            </a:r>
            <a:r>
              <a:rPr lang="en-US" dirty="0" err="1">
                <a:solidFill>
                  <a:srgbClr val="00FF00"/>
                </a:solidFill>
                <a:latin typeface="Courier New" pitchFamily="49" charset="0"/>
                <a:cs typeface="Courier New" pitchFamily="49" charset="0"/>
              </a:rPr>
              <a:t>window.history.length</a:t>
            </a:r>
            <a:r>
              <a:rPr lang="en-US" dirty="0">
                <a:solidFill>
                  <a:srgbClr val="00FF00"/>
                </a:solidFill>
                <a:latin typeface="Courier New" pitchFamily="49" charset="0"/>
                <a:cs typeface="Courier New" pitchFamily="49" charset="0"/>
              </a:rPr>
              <a:t>) “&gt;</a:t>
            </a:r>
            <a:r>
              <a:rPr lang="fr-FR" dirty="0">
                <a:solidFill>
                  <a:srgbClr val="00FF00"/>
                </a:solidFill>
                <a:latin typeface="Courier New" pitchFamily="49" charset="0"/>
                <a:cs typeface="Courier New" pitchFamily="49" charset="0"/>
              </a:rPr>
              <a:t>	&lt;/</a:t>
            </a:r>
            <a:r>
              <a:rPr lang="fr-FR" dirty="0" err="1">
                <a:solidFill>
                  <a:srgbClr val="00FF00"/>
                </a:solidFill>
                <a:latin typeface="Courier New" pitchFamily="49" charset="0"/>
                <a:cs typeface="Courier New" pitchFamily="49" charset="0"/>
              </a:rPr>
              <a:t>form</a:t>
            </a:r>
            <a:r>
              <a:rPr lang="fr-FR" dirty="0">
                <a:solidFill>
                  <a:srgbClr val="00FF00"/>
                </a:solidFill>
                <a:latin typeface="Courier New" pitchFamily="49" charset="0"/>
                <a:cs typeface="Courier New" pitchFamily="49" charset="0"/>
              </a:rPr>
              <a:t>&gt;</a:t>
            </a:r>
          </a:p>
          <a:p>
            <a:pPr eaLnBrk="1" hangingPunct="1">
              <a:spcBef>
                <a:spcPct val="20000"/>
              </a:spcBef>
            </a:pPr>
            <a:r>
              <a:rPr lang="fr-FR" dirty="0">
                <a:solidFill>
                  <a:srgbClr val="00FF00"/>
                </a:solidFill>
                <a:latin typeface="Courier New" pitchFamily="49" charset="0"/>
                <a:cs typeface="Courier New" pitchFamily="49" charset="0"/>
              </a:rPr>
              <a:t>&lt;/body&gt;</a:t>
            </a:r>
          </a:p>
          <a:p>
            <a:pPr eaLnBrk="1" hangingPunct="1">
              <a:spcBef>
                <a:spcPct val="20000"/>
              </a:spcBef>
            </a:pPr>
            <a:r>
              <a:rPr lang="fr-FR" dirty="0">
                <a:solidFill>
                  <a:srgbClr val="00FF00"/>
                </a:solidFill>
                <a:latin typeface="Courier New" pitchFamily="49" charset="0"/>
                <a:cs typeface="Courier New" pitchFamily="49" charset="0"/>
              </a:rPr>
              <a:t>&lt;/html&gt;</a:t>
            </a:r>
          </a:p>
        </p:txBody>
      </p:sp>
    </p:spTree>
    <p:extLst>
      <p:ext uri="{BB962C8B-B14F-4D97-AF65-F5344CB8AC3E}">
        <p14:creationId xmlns:p14="http://schemas.microsoft.com/office/powerpoint/2010/main" val="1581974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History</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7FC93B6F-E3A8-49B5-930C-2642E3F4C4AF}" type="slidenum">
              <a:rPr lang="es-ES" smtClean="0"/>
              <a:pPr>
                <a:defRPr/>
              </a:pPr>
              <a:t>13</a:t>
            </a:fld>
            <a:endParaRPr lang="es-ES"/>
          </a:p>
        </p:txBody>
      </p:sp>
      <p:graphicFrame>
        <p:nvGraphicFramePr>
          <p:cNvPr id="7" name="6 Tabla"/>
          <p:cNvGraphicFramePr>
            <a:graphicFrameLocks noGrp="1"/>
          </p:cNvGraphicFramePr>
          <p:nvPr/>
        </p:nvGraphicFramePr>
        <p:xfrm>
          <a:off x="323850" y="1557338"/>
          <a:ext cx="8569325" cy="3008622"/>
        </p:xfrm>
        <a:graphic>
          <a:graphicData uri="http://schemas.openxmlformats.org/drawingml/2006/table">
            <a:tbl>
              <a:tblPr firstRow="1" bandRow="1">
                <a:tableStyleId>{5C22544A-7EE6-4342-B048-85BDC9FD1C3A}</a:tableStyleId>
              </a:tblPr>
              <a:tblGrid>
                <a:gridCol w="2376367"/>
                <a:gridCol w="6192958"/>
              </a:tblGrid>
              <a:tr h="539778">
                <a:tc>
                  <a:txBody>
                    <a:bodyPr/>
                    <a:lstStyle/>
                    <a:p>
                      <a:r>
                        <a:rPr lang="es-ES" sz="1800" dirty="0" smtClean="0"/>
                        <a:t>Método</a:t>
                      </a:r>
                      <a:endParaRPr lang="es-ES" sz="1800" dirty="0"/>
                    </a:p>
                  </a:txBody>
                  <a:tcPr marL="91444" marR="91444" marT="45714" marB="45714"/>
                </a:tc>
                <a:tc>
                  <a:txBody>
                    <a:bodyPr/>
                    <a:lstStyle/>
                    <a:p>
                      <a:r>
                        <a:rPr lang="es-ES" sz="1800" dirty="0" smtClean="0"/>
                        <a:t>Funcionalidad</a:t>
                      </a:r>
                      <a:endParaRPr lang="es-ES" sz="1800" dirty="0"/>
                    </a:p>
                  </a:txBody>
                  <a:tcPr marL="91444" marR="91444" marT="45714" marB="45714"/>
                </a:tc>
              </a:tr>
              <a:tr h="639990">
                <a:tc>
                  <a:txBody>
                    <a:bodyPr/>
                    <a:lstStyle/>
                    <a:p>
                      <a:r>
                        <a:rPr lang="es-ES" sz="1800" dirty="0" smtClean="0"/>
                        <a:t>back()</a:t>
                      </a:r>
                      <a:endParaRPr lang="es-ES" sz="1800" dirty="0"/>
                    </a:p>
                  </a:txBody>
                  <a:tcPr marL="91444" marR="91444" marT="45714" marB="45714"/>
                </a:tc>
                <a:tc>
                  <a:txBody>
                    <a:bodyPr/>
                    <a:lstStyle/>
                    <a:p>
                      <a:r>
                        <a:rPr lang="es-ES" sz="1800" dirty="0" smtClean="0"/>
                        <a:t>Recarga la URL del documento anterior dentro del historial.</a:t>
                      </a:r>
                      <a:endParaRPr lang="es-ES" sz="1800" dirty="0"/>
                    </a:p>
                  </a:txBody>
                  <a:tcPr marL="91444" marR="91444" marT="45714" marB="45714"/>
                </a:tc>
              </a:tr>
              <a:tr h="639990">
                <a:tc>
                  <a:txBody>
                    <a:bodyPr/>
                    <a:lstStyle/>
                    <a:p>
                      <a:r>
                        <a:rPr lang="es-ES" sz="1800" dirty="0" smtClean="0"/>
                        <a:t>forward()</a:t>
                      </a:r>
                      <a:endParaRPr lang="es-ES" sz="1800" dirty="0"/>
                    </a:p>
                  </a:txBody>
                  <a:tcPr marL="91444" marR="91444" marT="45714" marB="45714"/>
                </a:tc>
                <a:tc>
                  <a:txBody>
                    <a:bodyPr/>
                    <a:lstStyle/>
                    <a:p>
                      <a:r>
                        <a:rPr lang="es-ES" sz="1800" dirty="0" smtClean="0"/>
                        <a:t>Recarga la URL del documento siguiente dentro del historial.</a:t>
                      </a:r>
                      <a:endParaRPr lang="es-ES" sz="1800" dirty="0"/>
                    </a:p>
                  </a:txBody>
                  <a:tcPr marL="91444" marR="91444" marT="45714" marB="45714"/>
                </a:tc>
              </a:tr>
              <a:tr h="1188553">
                <a:tc>
                  <a:txBody>
                    <a:bodyPr/>
                    <a:lstStyle/>
                    <a:p>
                      <a:r>
                        <a:rPr lang="es-ES" sz="1800" dirty="0" err="1" smtClean="0"/>
                        <a:t>go</a:t>
                      </a:r>
                      <a:r>
                        <a:rPr lang="es-ES" sz="1800" dirty="0" smtClean="0"/>
                        <a:t>(posición)</a:t>
                      </a:r>
                      <a:endParaRPr lang="es-ES" sz="1800" dirty="0"/>
                    </a:p>
                  </a:txBody>
                  <a:tcPr marL="91444" marR="91444" marT="45714" marB="45714"/>
                </a:tc>
                <a:tc>
                  <a:txBody>
                    <a:bodyPr/>
                    <a:lstStyle/>
                    <a:p>
                      <a:r>
                        <a:rPr lang="es-ES" sz="1800" dirty="0" smtClean="0"/>
                        <a:t>Recarga la URL del documento especificado por posición dentro del historial. El parámetro posición puede ser negativo, en cuyo caso recupera el documento pertinente "hacia atrás".</a:t>
                      </a:r>
                      <a:endParaRPr lang="es-ES" sz="1800" dirty="0"/>
                    </a:p>
                  </a:txBody>
                  <a:tcPr marL="91444" marR="91444" marT="45714" marB="45714"/>
                </a:tc>
              </a:tr>
            </a:tbl>
          </a:graphicData>
        </a:graphic>
      </p:graphicFrame>
      <p:sp>
        <p:nvSpPr>
          <p:cNvPr id="17430" name="2 Marcador de contenido"/>
          <p:cNvSpPr txBox="1">
            <a:spLocks/>
          </p:cNvSpPr>
          <p:nvPr/>
        </p:nvSpPr>
        <p:spPr bwMode="auto">
          <a:xfrm>
            <a:off x="323974" y="4724400"/>
            <a:ext cx="8640514" cy="20177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dirty="0">
                <a:solidFill>
                  <a:srgbClr val="00FF00"/>
                </a:solidFill>
                <a:latin typeface="Courier New" pitchFamily="49" charset="0"/>
                <a:cs typeface="Courier New" pitchFamily="49" charset="0"/>
              </a:rPr>
              <a:t>&lt;html&gt;	&lt;head&gt;&lt;title&gt;</a:t>
            </a:r>
            <a:r>
              <a:rPr lang="en-US" dirty="0" err="1">
                <a:solidFill>
                  <a:srgbClr val="00FF00"/>
                </a:solidFill>
                <a:latin typeface="Courier New" pitchFamily="49" charset="0"/>
                <a:cs typeface="Courier New" pitchFamily="49" charset="0"/>
              </a:rPr>
              <a:t>Objeto</a:t>
            </a:r>
            <a:r>
              <a:rPr lang="en-US" dirty="0">
                <a:solidFill>
                  <a:srgbClr val="00FF00"/>
                </a:solidFill>
                <a:latin typeface="Courier New" pitchFamily="49" charset="0"/>
                <a:cs typeface="Courier New" pitchFamily="49" charset="0"/>
              </a:rPr>
              <a:t> history&lt;/title&gt;&lt;/head&gt;</a:t>
            </a:r>
            <a:endParaRPr lang="fr-FR" dirty="0">
              <a:solidFill>
                <a:srgbClr val="00FF00"/>
              </a:solidFill>
              <a:latin typeface="Courier New" pitchFamily="49" charset="0"/>
              <a:cs typeface="Courier New" pitchFamily="49" charset="0"/>
            </a:endParaRPr>
          </a:p>
          <a:p>
            <a:pPr eaLnBrk="1" hangingPunct="1">
              <a:spcBef>
                <a:spcPct val="20000"/>
              </a:spcBef>
            </a:pPr>
            <a:r>
              <a:rPr lang="fr-FR" dirty="0">
                <a:solidFill>
                  <a:srgbClr val="00FF00"/>
                </a:solidFill>
                <a:latin typeface="Courier New" pitchFamily="49" charset="0"/>
                <a:cs typeface="Courier New" pitchFamily="49" charset="0"/>
              </a:rPr>
              <a:t>&lt;body&gt;	&lt;</a:t>
            </a:r>
            <a:r>
              <a:rPr lang="fr-FR" dirty="0" err="1">
                <a:solidFill>
                  <a:srgbClr val="00FF00"/>
                </a:solidFill>
                <a:latin typeface="Courier New" pitchFamily="49" charset="0"/>
                <a:cs typeface="Courier New" pitchFamily="49" charset="0"/>
              </a:rPr>
              <a:t>form</a:t>
            </a: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name</a:t>
            </a:r>
            <a:r>
              <a:rPr lang="fr-FR" dirty="0">
                <a:solidFill>
                  <a:srgbClr val="00FF00"/>
                </a:solidFill>
                <a:latin typeface="Courier New" pitchFamily="49" charset="0"/>
                <a:cs typeface="Courier New" pitchFamily="49" charset="0"/>
              </a:rPr>
              <a:t>='frm1'&gt;</a:t>
            </a:r>
          </a:p>
          <a:p>
            <a:pPr eaLnBrk="1" hangingPunct="1">
              <a:spcBef>
                <a:spcPct val="20000"/>
              </a:spcBef>
            </a:pPr>
            <a:r>
              <a:rPr lang="fr-FR" dirty="0">
                <a:solidFill>
                  <a:srgbClr val="00FF00"/>
                </a:solidFill>
                <a:latin typeface="Courier New" pitchFamily="49" charset="0"/>
                <a:cs typeface="Courier New" pitchFamily="49" charset="0"/>
              </a:rPr>
              <a:t>	</a:t>
            </a:r>
            <a:r>
              <a:rPr lang="en-US" dirty="0">
                <a:solidFill>
                  <a:srgbClr val="00FF00"/>
                </a:solidFill>
                <a:latin typeface="Courier New" pitchFamily="49" charset="0"/>
                <a:cs typeface="Courier New" pitchFamily="49" charset="0"/>
              </a:rPr>
              <a:t> 	&lt;input type="button" name="Boton1" value="El </a:t>
            </a:r>
            <a:r>
              <a:rPr lang="en-US" dirty="0" err="1">
                <a:solidFill>
                  <a:srgbClr val="00FF00"/>
                </a:solidFill>
                <a:latin typeface="Courier New" pitchFamily="49" charset="0"/>
                <a:cs typeface="Courier New" pitchFamily="49" charset="0"/>
              </a:rPr>
              <a:t>boton</a:t>
            </a:r>
            <a:r>
              <a:rPr lang="en-US" dirty="0">
                <a:solidFill>
                  <a:srgbClr val="00FF00"/>
                </a:solidFill>
                <a:latin typeface="Courier New" pitchFamily="49" charset="0"/>
                <a:cs typeface="Courier New" pitchFamily="49" charset="0"/>
              </a:rPr>
              <a:t> 1" 	</a:t>
            </a:r>
            <a:r>
              <a:rPr lang="en-US" dirty="0" err="1">
                <a:solidFill>
                  <a:srgbClr val="00FF00"/>
                </a:solidFill>
                <a:latin typeface="Courier New" pitchFamily="49" charset="0"/>
                <a:cs typeface="Courier New" pitchFamily="49" charset="0"/>
              </a:rPr>
              <a:t>onclick</a:t>
            </a:r>
            <a:r>
              <a:rPr lang="en-US" dirty="0">
                <a:solidFill>
                  <a:srgbClr val="00FF00"/>
                </a:solidFill>
                <a:latin typeface="Courier New" pitchFamily="49" charset="0"/>
                <a:cs typeface="Courier New" pitchFamily="49" charset="0"/>
              </a:rPr>
              <a:t>= "</a:t>
            </a:r>
            <a:r>
              <a:rPr lang="en-US" dirty="0" err="1">
                <a:solidFill>
                  <a:srgbClr val="00FF00"/>
                </a:solidFill>
                <a:latin typeface="Courier New" pitchFamily="49" charset="0"/>
                <a:cs typeface="Courier New" pitchFamily="49" charset="0"/>
              </a:rPr>
              <a:t>window.history.back</a:t>
            </a:r>
            <a:r>
              <a:rPr lang="en-US" dirty="0">
                <a:solidFill>
                  <a:srgbClr val="00FF00"/>
                </a:solidFill>
                <a:latin typeface="Courier New" pitchFamily="49" charset="0"/>
                <a:cs typeface="Courier New" pitchFamily="49" charset="0"/>
              </a:rPr>
              <a:t>()"&gt;</a:t>
            </a:r>
            <a:r>
              <a:rPr lang="fr-FR" dirty="0">
                <a:solidFill>
                  <a:srgbClr val="00FF00"/>
                </a:solidFill>
                <a:latin typeface="Courier New" pitchFamily="49" charset="0"/>
                <a:cs typeface="Courier New" pitchFamily="49" charset="0"/>
              </a:rPr>
              <a:t>	&lt;/</a:t>
            </a:r>
            <a:r>
              <a:rPr lang="fr-FR" dirty="0" err="1">
                <a:solidFill>
                  <a:srgbClr val="00FF00"/>
                </a:solidFill>
                <a:latin typeface="Courier New" pitchFamily="49" charset="0"/>
                <a:cs typeface="Courier New" pitchFamily="49" charset="0"/>
              </a:rPr>
              <a:t>form</a:t>
            </a:r>
            <a:r>
              <a:rPr lang="fr-FR" dirty="0">
                <a:solidFill>
                  <a:srgbClr val="00FF00"/>
                </a:solidFill>
                <a:latin typeface="Courier New" pitchFamily="49" charset="0"/>
                <a:cs typeface="Courier New" pitchFamily="49" charset="0"/>
              </a:rPr>
              <a:t>&gt;</a:t>
            </a:r>
          </a:p>
          <a:p>
            <a:pPr eaLnBrk="1" hangingPunct="1">
              <a:spcBef>
                <a:spcPct val="20000"/>
              </a:spcBef>
            </a:pPr>
            <a:r>
              <a:rPr lang="fr-FR" dirty="0">
                <a:solidFill>
                  <a:srgbClr val="00FF00"/>
                </a:solidFill>
                <a:latin typeface="Courier New" pitchFamily="49" charset="0"/>
                <a:cs typeface="Courier New" pitchFamily="49" charset="0"/>
              </a:rPr>
              <a:t>&lt;/body&gt;</a:t>
            </a:r>
          </a:p>
          <a:p>
            <a:pPr eaLnBrk="1" hangingPunct="1">
              <a:spcBef>
                <a:spcPct val="20000"/>
              </a:spcBef>
            </a:pPr>
            <a:r>
              <a:rPr lang="fr-FR" dirty="0">
                <a:solidFill>
                  <a:srgbClr val="00FF00"/>
                </a:solidFill>
                <a:latin typeface="Courier New" pitchFamily="49" charset="0"/>
                <a:cs typeface="Courier New" pitchFamily="49" charset="0"/>
              </a:rPr>
              <a:t>&lt;/html&gt;</a:t>
            </a:r>
          </a:p>
        </p:txBody>
      </p:sp>
    </p:spTree>
    <p:extLst>
      <p:ext uri="{BB962C8B-B14F-4D97-AF65-F5344CB8AC3E}">
        <p14:creationId xmlns:p14="http://schemas.microsoft.com/office/powerpoint/2010/main" val="2855427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Window</a:t>
            </a:r>
            <a:endParaRPr lang="es-ES" sz="3600" dirty="0" smtClean="0"/>
          </a:p>
        </p:txBody>
      </p:sp>
      <p:sp>
        <p:nvSpPr>
          <p:cNvPr id="18435" name="2 Marcador de contenido"/>
          <p:cNvSpPr>
            <a:spLocks noGrp="1"/>
          </p:cNvSpPr>
          <p:nvPr>
            <p:ph idx="1"/>
          </p:nvPr>
        </p:nvSpPr>
        <p:spPr>
          <a:xfrm>
            <a:off x="468313" y="1557338"/>
            <a:ext cx="8229600" cy="5111750"/>
          </a:xfrm>
        </p:spPr>
        <p:txBody>
          <a:bodyPr>
            <a:normAutofit lnSpcReduction="10000"/>
          </a:bodyPr>
          <a:lstStyle/>
          <a:p>
            <a:pPr>
              <a:buFont typeface="Georgia" pitchFamily="16" charset="0"/>
              <a:buNone/>
            </a:pPr>
            <a:r>
              <a:rPr lang="es-ES" sz="2200" smtClean="0"/>
              <a:t>Tal como vimos en el módulo dedicado al DOM, el objeto window está en lo más alto de la jerarquía de objetos y contiene todas las propiedades y métodos para controlar la ventana del navegador. De window dependen tanto el documento que aparece en le navegador, como los menús, barras de herramientas, barra de status, etc. Aunque el fichero que se esté visualizando esté completamente vacio, este objeto existe en la memoria del navegador.</a:t>
            </a:r>
          </a:p>
          <a:p>
            <a:pPr>
              <a:buFont typeface="Georgia" pitchFamily="16" charset="0"/>
              <a:buNone/>
            </a:pPr>
            <a:r>
              <a:rPr lang="es-ES" sz="2200" smtClean="0"/>
              <a:t>A continuación describimos las distintas propiedades y métodos del objeto window. Muchos de estos métodos nos son conocidos (alert(), confirm(), etc...) y es que todas esas funciones (métodos, en realidad) dependen de este objeto. Dado que el objeto window siempre está presente no es necesario escribirlo, se sobreentiende.</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64061746-F99B-4500-9A8A-F3A14B743544}" type="slidenum">
              <a:rPr lang="es-ES" smtClean="0"/>
              <a:pPr>
                <a:defRPr/>
              </a:pPr>
              <a:t>14</a:t>
            </a:fld>
            <a:endParaRPr lang="es-ES"/>
          </a:p>
        </p:txBody>
      </p:sp>
    </p:spTree>
    <p:extLst>
      <p:ext uri="{BB962C8B-B14F-4D97-AF65-F5344CB8AC3E}">
        <p14:creationId xmlns:p14="http://schemas.microsoft.com/office/powerpoint/2010/main" val="2251618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a:xfrm>
            <a:off x="1238944" y="692621"/>
            <a:ext cx="7077472" cy="792163"/>
          </a:xfrm>
        </p:spPr>
        <p:txBody>
          <a:bodyPr/>
          <a:lstStyle/>
          <a:p>
            <a:r>
              <a:rPr lang="es-ES" sz="3600" dirty="0" smtClean="0"/>
              <a:t>JS VII </a:t>
            </a:r>
            <a:r>
              <a:rPr lang="es-ES" sz="3600" dirty="0" smtClean="0"/>
              <a:t>– Objeto </a:t>
            </a:r>
            <a:r>
              <a:rPr lang="es-ES" sz="3600" dirty="0" err="1" smtClean="0"/>
              <a:t>Window</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B9449C65-F702-44B8-BF1B-A6B4A6C0DB96}" type="slidenum">
              <a:rPr lang="es-ES" smtClean="0"/>
              <a:pPr>
                <a:defRPr/>
              </a:pPr>
              <a:t>15</a:t>
            </a:fld>
            <a:endParaRPr lang="es-ES"/>
          </a:p>
        </p:txBody>
      </p:sp>
      <p:graphicFrame>
        <p:nvGraphicFramePr>
          <p:cNvPr id="7" name="6 Tabla"/>
          <p:cNvGraphicFramePr>
            <a:graphicFrameLocks noGrp="1"/>
          </p:cNvGraphicFramePr>
          <p:nvPr>
            <p:extLst>
              <p:ext uri="{D42A27DB-BD31-4B8C-83A1-F6EECF244321}">
                <p14:modId xmlns:p14="http://schemas.microsoft.com/office/powerpoint/2010/main" val="3941863124"/>
              </p:ext>
            </p:extLst>
          </p:nvPr>
        </p:nvGraphicFramePr>
        <p:xfrm>
          <a:off x="323850" y="1340768"/>
          <a:ext cx="8569325" cy="5367210"/>
        </p:xfrm>
        <a:graphic>
          <a:graphicData uri="http://schemas.openxmlformats.org/drawingml/2006/table">
            <a:tbl>
              <a:tblPr firstRow="1" bandRow="1">
                <a:tableStyleId>{5C22544A-7EE6-4342-B048-85BDC9FD1C3A}</a:tableStyleId>
              </a:tblPr>
              <a:tblGrid>
                <a:gridCol w="2376367"/>
                <a:gridCol w="6192958"/>
              </a:tblGrid>
              <a:tr h="525524">
                <a:tc>
                  <a:txBody>
                    <a:bodyPr/>
                    <a:lstStyle/>
                    <a:p>
                      <a:r>
                        <a:rPr lang="es-ES" sz="1800" dirty="0" smtClean="0"/>
                        <a:t>Propiedad</a:t>
                      </a:r>
                      <a:endParaRPr lang="es-ES" sz="1800" dirty="0"/>
                    </a:p>
                  </a:txBody>
                  <a:tcPr marL="91444" marR="91444" marT="45727" marB="45727"/>
                </a:tc>
                <a:tc>
                  <a:txBody>
                    <a:bodyPr/>
                    <a:lstStyle/>
                    <a:p>
                      <a:r>
                        <a:rPr lang="es-ES" sz="1800" dirty="0" smtClean="0"/>
                        <a:t>Descripción</a:t>
                      </a:r>
                      <a:endParaRPr lang="es-ES" sz="1800" dirty="0"/>
                    </a:p>
                  </a:txBody>
                  <a:tcPr marL="91444" marR="91444" marT="45727" marB="45727"/>
                </a:tc>
              </a:tr>
              <a:tr h="629003">
                <a:tc>
                  <a:txBody>
                    <a:bodyPr/>
                    <a:lstStyle/>
                    <a:p>
                      <a:r>
                        <a:rPr lang="es-ES" sz="1800" dirty="0" err="1" smtClean="0"/>
                        <a:t>closed</a:t>
                      </a:r>
                      <a:endParaRPr lang="es-ES" sz="1800" dirty="0"/>
                    </a:p>
                  </a:txBody>
                  <a:tcPr marL="91444" marR="91444" marT="45727" marB="45727"/>
                </a:tc>
                <a:tc>
                  <a:txBody>
                    <a:bodyPr/>
                    <a:lstStyle/>
                    <a:p>
                      <a:r>
                        <a:rPr lang="es-ES" sz="1800" dirty="0" smtClean="0"/>
                        <a:t>Propiedad booleana que indica si la ventana está o no cerrada</a:t>
                      </a:r>
                      <a:endParaRPr lang="es-ES" sz="1800" dirty="0"/>
                    </a:p>
                  </a:txBody>
                  <a:tcPr marL="91444" marR="91444" marT="45727" marB="45727"/>
                </a:tc>
              </a:tr>
              <a:tr h="629003">
                <a:tc>
                  <a:txBody>
                    <a:bodyPr/>
                    <a:lstStyle/>
                    <a:p>
                      <a:r>
                        <a:rPr lang="es-ES" sz="1800" dirty="0" err="1" smtClean="0"/>
                        <a:t>defaultStatus</a:t>
                      </a:r>
                      <a:endParaRPr lang="es-ES" sz="1800" dirty="0"/>
                    </a:p>
                  </a:txBody>
                  <a:tcPr marL="91444" marR="91444" marT="45727" marB="45727"/>
                </a:tc>
                <a:tc>
                  <a:txBody>
                    <a:bodyPr/>
                    <a:lstStyle/>
                    <a:p>
                      <a:r>
                        <a:rPr lang="es-ES" sz="1800" dirty="0" smtClean="0"/>
                        <a:t>Texto que aparece por defecto en la barra de estado del navegador</a:t>
                      </a:r>
                      <a:endParaRPr lang="es-ES" sz="1800" dirty="0"/>
                    </a:p>
                  </a:txBody>
                  <a:tcPr marL="91444" marR="91444" marT="45727" marB="45727"/>
                </a:tc>
              </a:tr>
              <a:tr h="629003">
                <a:tc>
                  <a:txBody>
                    <a:bodyPr/>
                    <a:lstStyle/>
                    <a:p>
                      <a:r>
                        <a:rPr lang="es-ES" sz="1800" dirty="0" err="1" smtClean="0"/>
                        <a:t>document</a:t>
                      </a:r>
                      <a:endParaRPr lang="es-ES" sz="1800" dirty="0"/>
                    </a:p>
                  </a:txBody>
                  <a:tcPr marL="91444" marR="91444" marT="45727" marB="45727"/>
                </a:tc>
                <a:tc>
                  <a:txBody>
                    <a:bodyPr/>
                    <a:lstStyle/>
                    <a:p>
                      <a:r>
                        <a:rPr lang="es-ES" sz="1800" dirty="0" smtClean="0"/>
                        <a:t>Objeto que contiene la página que se está mostrando</a:t>
                      </a:r>
                      <a:endParaRPr lang="es-ES" sz="1800" dirty="0"/>
                    </a:p>
                  </a:txBody>
                  <a:tcPr marL="91444" marR="91444" marT="45727" marB="45727"/>
                </a:tc>
              </a:tr>
              <a:tr h="500561">
                <a:tc>
                  <a:txBody>
                    <a:bodyPr/>
                    <a:lstStyle/>
                    <a:p>
                      <a:r>
                        <a:rPr lang="es-ES" sz="1800" dirty="0" err="1" smtClean="0"/>
                        <a:t>frames</a:t>
                      </a:r>
                      <a:r>
                        <a:rPr lang="es-ES" sz="1800" dirty="0" smtClean="0"/>
                        <a:t>[]</a:t>
                      </a:r>
                      <a:endParaRPr lang="es-ES" sz="1800" dirty="0"/>
                    </a:p>
                  </a:txBody>
                  <a:tcPr marL="91444" marR="91444" marT="45727" marB="45727"/>
                </a:tc>
                <a:tc>
                  <a:txBody>
                    <a:bodyPr/>
                    <a:lstStyle/>
                    <a:p>
                      <a:r>
                        <a:rPr lang="es-ES" sz="1800" dirty="0" err="1" smtClean="0"/>
                        <a:t>Array</a:t>
                      </a:r>
                      <a:r>
                        <a:rPr lang="es-ES" sz="1800" dirty="0" smtClean="0"/>
                        <a:t> que contiene todos los paneles.</a:t>
                      </a:r>
                      <a:endParaRPr lang="es-ES" sz="1800" dirty="0"/>
                    </a:p>
                  </a:txBody>
                  <a:tcPr marL="91444" marR="91444" marT="45727" marB="45727"/>
                </a:tc>
              </a:tr>
              <a:tr h="629003">
                <a:tc>
                  <a:txBody>
                    <a:bodyPr/>
                    <a:lstStyle/>
                    <a:p>
                      <a:r>
                        <a:rPr lang="es-ES" sz="1800" dirty="0" err="1" smtClean="0"/>
                        <a:t>history</a:t>
                      </a:r>
                      <a:endParaRPr lang="es-ES" sz="1800" dirty="0"/>
                    </a:p>
                  </a:txBody>
                  <a:tcPr marL="91444" marR="91444" marT="45727" marB="45727"/>
                </a:tc>
                <a:tc>
                  <a:txBody>
                    <a:bodyPr/>
                    <a:lstStyle/>
                    <a:p>
                      <a:r>
                        <a:rPr lang="es-ES" sz="1800" dirty="0" smtClean="0"/>
                        <a:t>Objeto que contiene el histórico de las de páginas visitadas</a:t>
                      </a:r>
                      <a:endParaRPr lang="es-ES" sz="1800" dirty="0"/>
                    </a:p>
                  </a:txBody>
                  <a:tcPr marL="91444" marR="91444" marT="45727" marB="45727"/>
                </a:tc>
              </a:tr>
              <a:tr h="629003">
                <a:tc>
                  <a:txBody>
                    <a:bodyPr/>
                    <a:lstStyle/>
                    <a:p>
                      <a:r>
                        <a:rPr lang="es-ES" sz="1800" dirty="0" err="1" smtClean="0"/>
                        <a:t>length</a:t>
                      </a:r>
                      <a:endParaRPr lang="es-ES" sz="1800" dirty="0"/>
                    </a:p>
                  </a:txBody>
                  <a:tcPr marL="91444" marR="91444" marT="45727" marB="45727"/>
                </a:tc>
                <a:tc>
                  <a:txBody>
                    <a:bodyPr/>
                    <a:lstStyle/>
                    <a:p>
                      <a:r>
                        <a:rPr lang="es-ES" sz="1800" dirty="0" smtClean="0"/>
                        <a:t>Numero de </a:t>
                      </a:r>
                      <a:r>
                        <a:rPr lang="es-ES" sz="1800" dirty="0" err="1" smtClean="0"/>
                        <a:t>frames</a:t>
                      </a:r>
                      <a:r>
                        <a:rPr lang="es-ES" sz="1800" dirty="0" smtClean="0"/>
                        <a:t> de la ventana. También contiene el tamaño del </a:t>
                      </a:r>
                      <a:r>
                        <a:rPr lang="es-ES" sz="1800" dirty="0" err="1" smtClean="0"/>
                        <a:t>array</a:t>
                      </a:r>
                      <a:r>
                        <a:rPr lang="es-ES" sz="1800" dirty="0" smtClean="0"/>
                        <a:t> '</a:t>
                      </a:r>
                      <a:r>
                        <a:rPr lang="es-ES" sz="1800" dirty="0" err="1" smtClean="0"/>
                        <a:t>frames</a:t>
                      </a:r>
                      <a:r>
                        <a:rPr lang="es-ES" sz="1800" dirty="0" smtClean="0"/>
                        <a:t>[]'</a:t>
                      </a:r>
                      <a:endParaRPr lang="es-ES" sz="1800" dirty="0"/>
                    </a:p>
                  </a:txBody>
                  <a:tcPr marL="91444" marR="91444" marT="45727" marB="45727"/>
                </a:tc>
              </a:tr>
              <a:tr h="500561">
                <a:tc>
                  <a:txBody>
                    <a:bodyPr/>
                    <a:lstStyle/>
                    <a:p>
                      <a:r>
                        <a:rPr lang="es-ES" sz="1800" dirty="0" err="1" smtClean="0"/>
                        <a:t>location</a:t>
                      </a:r>
                      <a:endParaRPr lang="es-ES" sz="1800" dirty="0"/>
                    </a:p>
                  </a:txBody>
                  <a:tcPr marL="91444" marR="91444" marT="45727" marB="45727"/>
                </a:tc>
                <a:tc>
                  <a:txBody>
                    <a:bodyPr/>
                    <a:lstStyle/>
                    <a:p>
                      <a:r>
                        <a:rPr lang="es-ES" sz="1800" dirty="0" smtClean="0"/>
                        <a:t>El URL del documento que se está visualizando</a:t>
                      </a:r>
                      <a:endParaRPr lang="es-ES" sz="1800" dirty="0"/>
                    </a:p>
                  </a:txBody>
                  <a:tcPr marL="91444" marR="91444" marT="45727" marB="45727"/>
                </a:tc>
              </a:tr>
              <a:tr h="629003">
                <a:tc>
                  <a:txBody>
                    <a:bodyPr/>
                    <a:lstStyle/>
                    <a:p>
                      <a:r>
                        <a:rPr lang="es-ES" sz="1800" dirty="0" err="1" smtClean="0"/>
                        <a:t>name</a:t>
                      </a:r>
                      <a:endParaRPr lang="es-ES" sz="1800" dirty="0"/>
                    </a:p>
                  </a:txBody>
                  <a:tcPr marL="91444" marR="91444" marT="45727" marB="45727"/>
                </a:tc>
                <a:tc>
                  <a:txBody>
                    <a:bodyPr/>
                    <a:lstStyle/>
                    <a:p>
                      <a:r>
                        <a:rPr lang="es-ES" sz="1800" dirty="0" smtClean="0"/>
                        <a:t>Nombre de la ventana (sólo se especifica cuando ha sido abierta con el método 'open()'</a:t>
                      </a:r>
                      <a:endParaRPr lang="es-ES" sz="1800" dirty="0"/>
                    </a:p>
                  </a:txBody>
                  <a:tcPr marL="91444" marR="91444" marT="45727" marB="45727"/>
                </a:tc>
              </a:tr>
            </a:tbl>
          </a:graphicData>
        </a:graphic>
      </p:graphicFrame>
    </p:spTree>
    <p:extLst>
      <p:ext uri="{BB962C8B-B14F-4D97-AF65-F5344CB8AC3E}">
        <p14:creationId xmlns:p14="http://schemas.microsoft.com/office/powerpoint/2010/main" val="1205731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Window</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0E037160-3237-4568-8863-C4AE78796588}" type="slidenum">
              <a:rPr lang="es-ES" smtClean="0"/>
              <a:pPr>
                <a:defRPr/>
              </a:pPr>
              <a:t>16</a:t>
            </a:fld>
            <a:endParaRPr lang="es-ES"/>
          </a:p>
        </p:txBody>
      </p:sp>
      <p:graphicFrame>
        <p:nvGraphicFramePr>
          <p:cNvPr id="7" name="6 Tabla"/>
          <p:cNvGraphicFramePr>
            <a:graphicFrameLocks noGrp="1"/>
          </p:cNvGraphicFramePr>
          <p:nvPr/>
        </p:nvGraphicFramePr>
        <p:xfrm>
          <a:off x="323850" y="1557338"/>
          <a:ext cx="8569325" cy="5215850"/>
        </p:xfrm>
        <a:graphic>
          <a:graphicData uri="http://schemas.openxmlformats.org/drawingml/2006/table">
            <a:tbl>
              <a:tblPr firstRow="1" bandRow="1">
                <a:tableStyleId>{5C22544A-7EE6-4342-B048-85BDC9FD1C3A}</a:tableStyleId>
              </a:tblPr>
              <a:tblGrid>
                <a:gridCol w="2376367"/>
                <a:gridCol w="6192958"/>
              </a:tblGrid>
              <a:tr h="567722">
                <a:tc>
                  <a:txBody>
                    <a:bodyPr/>
                    <a:lstStyle/>
                    <a:p>
                      <a:r>
                        <a:rPr lang="es-ES" sz="1800" dirty="0" smtClean="0"/>
                        <a:t>Propiedad</a:t>
                      </a:r>
                      <a:endParaRPr lang="es-ES" sz="1800" dirty="0"/>
                    </a:p>
                  </a:txBody>
                  <a:tcPr marL="91444" marR="91444" marT="45727" marB="45727"/>
                </a:tc>
                <a:tc>
                  <a:txBody>
                    <a:bodyPr/>
                    <a:lstStyle/>
                    <a:p>
                      <a:r>
                        <a:rPr lang="es-ES" sz="1800" dirty="0" smtClean="0"/>
                        <a:t>Descripción</a:t>
                      </a:r>
                      <a:endParaRPr lang="es-ES" sz="1800" dirty="0"/>
                    </a:p>
                  </a:txBody>
                  <a:tcPr marL="91444" marR="91444" marT="45727" marB="45727"/>
                </a:tc>
              </a:tr>
              <a:tr h="540755">
                <a:tc>
                  <a:txBody>
                    <a:bodyPr/>
                    <a:lstStyle/>
                    <a:p>
                      <a:r>
                        <a:rPr lang="es-ES" sz="1800" dirty="0" err="1" smtClean="0"/>
                        <a:t>navigator</a:t>
                      </a:r>
                      <a:endParaRPr lang="es-ES" sz="1800" dirty="0"/>
                    </a:p>
                  </a:txBody>
                  <a:tcPr marL="91444" marR="91444" marT="45727" marB="45727"/>
                </a:tc>
                <a:tc>
                  <a:txBody>
                    <a:bodyPr/>
                    <a:lstStyle/>
                    <a:p>
                      <a:r>
                        <a:rPr lang="es-ES" sz="1800" dirty="0" smtClean="0"/>
                        <a:t>Objeto que contiene información sobre el navegador</a:t>
                      </a:r>
                      <a:endParaRPr lang="es-ES" sz="1800" dirty="0"/>
                    </a:p>
                  </a:txBody>
                  <a:tcPr marL="91444" marR="91444" marT="45727" marB="45727"/>
                </a:tc>
              </a:tr>
              <a:tr h="365816">
                <a:tc>
                  <a:txBody>
                    <a:bodyPr/>
                    <a:lstStyle/>
                    <a:p>
                      <a:r>
                        <a:rPr lang="es-ES" sz="1800" dirty="0" err="1" smtClean="0"/>
                        <a:t>opener</a:t>
                      </a:r>
                      <a:endParaRPr lang="es-ES" sz="1800" dirty="0"/>
                    </a:p>
                  </a:txBody>
                  <a:tcPr marL="91444" marR="91444" marT="45727" marB="45727"/>
                </a:tc>
                <a:tc>
                  <a:txBody>
                    <a:bodyPr/>
                    <a:lstStyle/>
                    <a:p>
                      <a:r>
                        <a:rPr lang="es-ES" sz="1800" dirty="0" smtClean="0"/>
                        <a:t>Es una referencia a la ventana que creó a la actual</a:t>
                      </a:r>
                      <a:endParaRPr lang="es-ES" sz="1800" dirty="0"/>
                    </a:p>
                  </a:txBody>
                  <a:tcPr marL="91444" marR="91444" marT="45727" marB="45727"/>
                </a:tc>
              </a:tr>
              <a:tr h="640177">
                <a:tc>
                  <a:txBody>
                    <a:bodyPr/>
                    <a:lstStyle/>
                    <a:p>
                      <a:r>
                        <a:rPr lang="es-ES" sz="1800" dirty="0" err="1" smtClean="0"/>
                        <a:t>parent</a:t>
                      </a:r>
                      <a:endParaRPr lang="es-ES" sz="1800" dirty="0"/>
                    </a:p>
                  </a:txBody>
                  <a:tcPr marL="91444" marR="91444" marT="45727" marB="45727"/>
                </a:tc>
                <a:tc>
                  <a:txBody>
                    <a:bodyPr/>
                    <a:lstStyle/>
                    <a:p>
                      <a:r>
                        <a:rPr lang="es-ES" sz="1800" dirty="0" smtClean="0"/>
                        <a:t>Es una referencia a la ventana donde está situado el panel actual (donde estamos)</a:t>
                      </a:r>
                      <a:endParaRPr lang="es-ES" sz="1800" dirty="0"/>
                    </a:p>
                  </a:txBody>
                  <a:tcPr marL="91444" marR="91444" marT="45727" marB="45727"/>
                </a:tc>
              </a:tr>
              <a:tr h="640177">
                <a:tc>
                  <a:txBody>
                    <a:bodyPr/>
                    <a:lstStyle/>
                    <a:p>
                      <a:r>
                        <a:rPr lang="es-ES" sz="1800" dirty="0" err="1" smtClean="0"/>
                        <a:t>screen</a:t>
                      </a:r>
                      <a:endParaRPr lang="es-ES" sz="1800" dirty="0"/>
                    </a:p>
                  </a:txBody>
                  <a:tcPr marL="91444" marR="91444" marT="45727" marB="45727"/>
                </a:tc>
                <a:tc>
                  <a:txBody>
                    <a:bodyPr/>
                    <a:lstStyle/>
                    <a:p>
                      <a:r>
                        <a:rPr lang="es-ES" sz="1800" dirty="0" smtClean="0"/>
                        <a:t>Objeto que </a:t>
                      </a:r>
                      <a:r>
                        <a:rPr lang="es-ES" sz="1800" dirty="0" err="1" smtClean="0"/>
                        <a:t>conteien</a:t>
                      </a:r>
                      <a:r>
                        <a:rPr lang="es-ES" sz="1800" dirty="0" smtClean="0"/>
                        <a:t> información sobre el monitor (</a:t>
                      </a:r>
                      <a:r>
                        <a:rPr lang="es-ES" sz="1800" dirty="0" err="1" smtClean="0"/>
                        <a:t>ej</a:t>
                      </a:r>
                      <a:r>
                        <a:rPr lang="es-ES" sz="1800" dirty="0" smtClean="0"/>
                        <a:t>, resolución, colores...)</a:t>
                      </a:r>
                      <a:endParaRPr lang="es-ES" sz="1800" dirty="0"/>
                    </a:p>
                  </a:txBody>
                  <a:tcPr marL="91444" marR="91444" marT="45727" marB="45727"/>
                </a:tc>
              </a:tr>
              <a:tr h="640177">
                <a:tc>
                  <a:txBody>
                    <a:bodyPr/>
                    <a:lstStyle/>
                    <a:p>
                      <a:r>
                        <a:rPr lang="es-ES" sz="1800" dirty="0" err="1" smtClean="0"/>
                        <a:t>self</a:t>
                      </a:r>
                      <a:endParaRPr lang="es-ES" sz="1800" dirty="0"/>
                    </a:p>
                  </a:txBody>
                  <a:tcPr marL="91444" marR="91444" marT="45727" marB="45727"/>
                </a:tc>
                <a:tc>
                  <a:txBody>
                    <a:bodyPr/>
                    <a:lstStyle/>
                    <a:p>
                      <a:r>
                        <a:rPr lang="es-ES" sz="1800" dirty="0" smtClean="0"/>
                        <a:t>Es una </a:t>
                      </a:r>
                      <a:r>
                        <a:rPr lang="es-ES" sz="1800" dirty="0" err="1" smtClean="0"/>
                        <a:t>autoreferencia</a:t>
                      </a:r>
                      <a:r>
                        <a:rPr lang="es-ES" sz="1800" dirty="0" smtClean="0"/>
                        <a:t> a la ventana o </a:t>
                      </a:r>
                      <a:r>
                        <a:rPr lang="es-ES" sz="1800" dirty="0" err="1" smtClean="0"/>
                        <a:t>frame</a:t>
                      </a:r>
                      <a:r>
                        <a:rPr lang="es-ES" sz="1800" dirty="0" smtClean="0"/>
                        <a:t> actual (en realidad, es un sinónimo de </a:t>
                      </a:r>
                      <a:r>
                        <a:rPr lang="es-ES" sz="1800" dirty="0" err="1" smtClean="0"/>
                        <a:t>window</a:t>
                      </a:r>
                      <a:r>
                        <a:rPr lang="es-ES" sz="1800" dirty="0" smtClean="0"/>
                        <a:t>.</a:t>
                      </a:r>
                      <a:endParaRPr lang="es-ES" sz="1800" dirty="0"/>
                    </a:p>
                  </a:txBody>
                  <a:tcPr marL="91444" marR="91444" marT="45727" marB="45727"/>
                </a:tc>
              </a:tr>
              <a:tr h="540755">
                <a:tc>
                  <a:txBody>
                    <a:bodyPr/>
                    <a:lstStyle/>
                    <a:p>
                      <a:r>
                        <a:rPr lang="es-ES" sz="1800" dirty="0" smtClean="0"/>
                        <a:t>status</a:t>
                      </a:r>
                      <a:endParaRPr lang="es-ES" sz="1800" dirty="0"/>
                    </a:p>
                  </a:txBody>
                  <a:tcPr marL="91444" marR="91444" marT="45727" marB="45727"/>
                </a:tc>
                <a:tc>
                  <a:txBody>
                    <a:bodyPr/>
                    <a:lstStyle/>
                    <a:p>
                      <a:r>
                        <a:rPr lang="es-ES" sz="1800" dirty="0" smtClean="0"/>
                        <a:t>Texto de la barra de estado.</a:t>
                      </a:r>
                      <a:endParaRPr lang="es-ES" sz="1800" dirty="0"/>
                    </a:p>
                  </a:txBody>
                  <a:tcPr marL="91444" marR="91444" marT="45727" marB="45727"/>
                </a:tc>
              </a:tr>
              <a:tr h="640177">
                <a:tc>
                  <a:txBody>
                    <a:bodyPr/>
                    <a:lstStyle/>
                    <a:p>
                      <a:r>
                        <a:rPr lang="es-ES" sz="1800" dirty="0" smtClean="0"/>
                        <a:t>top</a:t>
                      </a:r>
                      <a:endParaRPr lang="es-ES" sz="1800" dirty="0"/>
                    </a:p>
                  </a:txBody>
                  <a:tcPr marL="91444" marR="91444" marT="45727" marB="45727"/>
                </a:tc>
                <a:tc>
                  <a:txBody>
                    <a:bodyPr/>
                    <a:lstStyle/>
                    <a:p>
                      <a:r>
                        <a:rPr lang="es-ES" sz="1800" dirty="0" smtClean="0"/>
                        <a:t>Es una referencia a la ventana más que </a:t>
                      </a:r>
                      <a:r>
                        <a:rPr lang="es-ES" sz="1800" dirty="0" err="1" smtClean="0"/>
                        <a:t>dió</a:t>
                      </a:r>
                      <a:r>
                        <a:rPr lang="es-ES" sz="1800" dirty="0" smtClean="0"/>
                        <a:t> origen a todos los paneles.</a:t>
                      </a:r>
                      <a:endParaRPr lang="es-ES" sz="1800" dirty="0"/>
                    </a:p>
                  </a:txBody>
                  <a:tcPr marL="91444" marR="91444" marT="45727" marB="45727"/>
                </a:tc>
              </a:tr>
              <a:tr h="540755">
                <a:tc>
                  <a:txBody>
                    <a:bodyPr/>
                    <a:lstStyle/>
                    <a:p>
                      <a:r>
                        <a:rPr lang="es-ES" sz="1800" dirty="0" err="1" smtClean="0"/>
                        <a:t>window</a:t>
                      </a:r>
                      <a:endParaRPr lang="es-ES" sz="1800" dirty="0"/>
                    </a:p>
                  </a:txBody>
                  <a:tcPr marL="91444" marR="91444" marT="45727" marB="45727"/>
                </a:tc>
                <a:tc>
                  <a:txBody>
                    <a:bodyPr/>
                    <a:lstStyle/>
                    <a:p>
                      <a:r>
                        <a:rPr lang="es-ES" sz="1800" dirty="0" smtClean="0"/>
                        <a:t>Hace referencia a la ventana actual (sinónimo de '</a:t>
                      </a:r>
                      <a:r>
                        <a:rPr lang="es-ES" sz="1800" dirty="0" err="1" smtClean="0"/>
                        <a:t>self</a:t>
                      </a:r>
                      <a:r>
                        <a:rPr lang="es-ES" sz="1800" dirty="0" smtClean="0"/>
                        <a:t>').</a:t>
                      </a:r>
                      <a:endParaRPr lang="es-ES" sz="1800" dirty="0"/>
                    </a:p>
                  </a:txBody>
                  <a:tcPr marL="91444" marR="91444" marT="45727" marB="45727"/>
                </a:tc>
              </a:tr>
            </a:tbl>
          </a:graphicData>
        </a:graphic>
      </p:graphicFrame>
    </p:spTree>
    <p:extLst>
      <p:ext uri="{BB962C8B-B14F-4D97-AF65-F5344CB8AC3E}">
        <p14:creationId xmlns:p14="http://schemas.microsoft.com/office/powerpoint/2010/main" val="1802781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1166936" y="620688"/>
            <a:ext cx="8229600" cy="792163"/>
          </a:xfrm>
        </p:spPr>
        <p:txBody>
          <a:bodyPr/>
          <a:lstStyle/>
          <a:p>
            <a:r>
              <a:rPr lang="es-ES" sz="3600" dirty="0" smtClean="0"/>
              <a:t>JS VII </a:t>
            </a:r>
            <a:r>
              <a:rPr lang="es-ES" sz="3600" dirty="0" smtClean="0"/>
              <a:t>– Objeto </a:t>
            </a:r>
            <a:r>
              <a:rPr lang="es-ES" sz="3600" dirty="0" err="1" smtClean="0"/>
              <a:t>Window</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A69CD04A-6BE0-4ED8-9701-5F4556F3D172}" type="slidenum">
              <a:rPr lang="es-ES" smtClean="0"/>
              <a:pPr>
                <a:defRPr/>
              </a:pPr>
              <a:t>17</a:t>
            </a:fld>
            <a:endParaRPr lang="es-ES"/>
          </a:p>
        </p:txBody>
      </p:sp>
      <p:graphicFrame>
        <p:nvGraphicFramePr>
          <p:cNvPr id="7" name="6 Tabla"/>
          <p:cNvGraphicFramePr>
            <a:graphicFrameLocks noGrp="1"/>
          </p:cNvGraphicFramePr>
          <p:nvPr>
            <p:extLst>
              <p:ext uri="{D42A27DB-BD31-4B8C-83A1-F6EECF244321}">
                <p14:modId xmlns:p14="http://schemas.microsoft.com/office/powerpoint/2010/main" val="1122401467"/>
              </p:ext>
            </p:extLst>
          </p:nvPr>
        </p:nvGraphicFramePr>
        <p:xfrm>
          <a:off x="323850" y="1196752"/>
          <a:ext cx="8569325" cy="5645340"/>
        </p:xfrm>
        <a:graphic>
          <a:graphicData uri="http://schemas.openxmlformats.org/drawingml/2006/table">
            <a:tbl>
              <a:tblPr firstRow="1" bandRow="1">
                <a:tableStyleId>{5C22544A-7EE6-4342-B048-85BDC9FD1C3A}</a:tableStyleId>
              </a:tblPr>
              <a:tblGrid>
                <a:gridCol w="2376367"/>
                <a:gridCol w="6192958"/>
              </a:tblGrid>
              <a:tr h="524588">
                <a:tc>
                  <a:txBody>
                    <a:bodyPr/>
                    <a:lstStyle/>
                    <a:p>
                      <a:r>
                        <a:rPr lang="es-ES" sz="1800" dirty="0" smtClean="0"/>
                        <a:t>Propiedad</a:t>
                      </a:r>
                      <a:endParaRPr lang="es-ES" sz="1800" dirty="0"/>
                    </a:p>
                  </a:txBody>
                  <a:tcPr marL="91444" marR="91444" marT="45727" marB="45727"/>
                </a:tc>
                <a:tc>
                  <a:txBody>
                    <a:bodyPr/>
                    <a:lstStyle/>
                    <a:p>
                      <a:r>
                        <a:rPr lang="es-ES" sz="1800" dirty="0" smtClean="0"/>
                        <a:t>Descripción</a:t>
                      </a:r>
                      <a:endParaRPr lang="es-ES" sz="1800" dirty="0"/>
                    </a:p>
                  </a:txBody>
                  <a:tcPr marL="91444" marR="91444" marT="45727" marB="45727"/>
                </a:tc>
              </a:tr>
              <a:tr h="591461">
                <a:tc>
                  <a:txBody>
                    <a:bodyPr/>
                    <a:lstStyle/>
                    <a:p>
                      <a:r>
                        <a:rPr lang="es-ES" sz="1800" dirty="0" err="1" smtClean="0"/>
                        <a:t>innerHeight</a:t>
                      </a:r>
                      <a:endParaRPr lang="es-ES" sz="1800" dirty="0"/>
                    </a:p>
                  </a:txBody>
                  <a:tcPr marL="91444" marR="91444" marT="45727" marB="45727"/>
                </a:tc>
                <a:tc>
                  <a:txBody>
                    <a:bodyPr/>
                    <a:lstStyle/>
                    <a:p>
                      <a:r>
                        <a:rPr lang="es-ES" sz="1800" dirty="0" smtClean="0"/>
                        <a:t>Altura en </a:t>
                      </a:r>
                      <a:r>
                        <a:rPr lang="es-ES" sz="1800" dirty="0" err="1" smtClean="0"/>
                        <a:t>pixels</a:t>
                      </a:r>
                      <a:r>
                        <a:rPr lang="es-ES" sz="1800" dirty="0" smtClean="0"/>
                        <a:t> del espacio donde se visualiza la página</a:t>
                      </a:r>
                      <a:endParaRPr lang="es-ES" sz="1800" dirty="0"/>
                    </a:p>
                  </a:txBody>
                  <a:tcPr marL="91444" marR="91444" marT="45727" marB="45727"/>
                </a:tc>
              </a:tr>
              <a:tr h="591461">
                <a:tc>
                  <a:txBody>
                    <a:bodyPr/>
                    <a:lstStyle/>
                    <a:p>
                      <a:r>
                        <a:rPr lang="es-ES" sz="1800" dirty="0" err="1" smtClean="0"/>
                        <a:t>innerWidth</a:t>
                      </a:r>
                      <a:endParaRPr lang="es-ES" sz="1800" dirty="0"/>
                    </a:p>
                  </a:txBody>
                  <a:tcPr marL="91444" marR="91444" marT="45727" marB="45727"/>
                </a:tc>
                <a:tc>
                  <a:txBody>
                    <a:bodyPr/>
                    <a:lstStyle/>
                    <a:p>
                      <a:r>
                        <a:rPr lang="es-ES" sz="1800" dirty="0" smtClean="0"/>
                        <a:t>Anchura en </a:t>
                      </a:r>
                      <a:r>
                        <a:rPr lang="es-ES" sz="1800" dirty="0" err="1" smtClean="0"/>
                        <a:t>pixels</a:t>
                      </a:r>
                      <a:r>
                        <a:rPr lang="es-ES" sz="1800" dirty="0" smtClean="0"/>
                        <a:t> del espacio donde se visualiza la página</a:t>
                      </a:r>
                      <a:endParaRPr lang="es-ES" sz="1800" dirty="0"/>
                    </a:p>
                  </a:txBody>
                  <a:tcPr marL="91444" marR="91444" marT="45727" marB="45727"/>
                </a:tc>
              </a:tr>
              <a:tr h="591538">
                <a:tc>
                  <a:txBody>
                    <a:bodyPr/>
                    <a:lstStyle/>
                    <a:p>
                      <a:r>
                        <a:rPr lang="es-ES" sz="1800" dirty="0" err="1" smtClean="0"/>
                        <a:t>locationbar</a:t>
                      </a:r>
                      <a:endParaRPr lang="es-ES" sz="1800" dirty="0"/>
                    </a:p>
                  </a:txBody>
                  <a:tcPr marL="91444" marR="91444" marT="45727" marB="45727"/>
                </a:tc>
                <a:tc>
                  <a:txBody>
                    <a:bodyPr/>
                    <a:lstStyle/>
                    <a:p>
                      <a:r>
                        <a:rPr lang="es-ES" sz="1800" dirty="0" smtClean="0"/>
                        <a:t>Objeto que contiene la propiedad booleana 'visible' de la barra de direcciones de la ventana</a:t>
                      </a:r>
                      <a:endParaRPr lang="es-ES" sz="1800" dirty="0"/>
                    </a:p>
                  </a:txBody>
                  <a:tcPr marL="91444" marR="91444" marT="45727" marB="45727"/>
                </a:tc>
              </a:tr>
              <a:tr h="591538">
                <a:tc>
                  <a:txBody>
                    <a:bodyPr/>
                    <a:lstStyle/>
                    <a:p>
                      <a:r>
                        <a:rPr lang="es-ES" sz="1800" dirty="0" err="1" smtClean="0"/>
                        <a:t>menubar</a:t>
                      </a:r>
                      <a:endParaRPr lang="es-ES" sz="1800" dirty="0"/>
                    </a:p>
                  </a:txBody>
                  <a:tcPr marL="91444" marR="91444" marT="45727" marB="45727"/>
                </a:tc>
                <a:tc>
                  <a:txBody>
                    <a:bodyPr/>
                    <a:lstStyle/>
                    <a:p>
                      <a:r>
                        <a:rPr lang="es-ES" sz="1800" dirty="0" smtClean="0"/>
                        <a:t>Objeto que contiene la propiedad booleana 'visible' de la barra de menús de la ventana</a:t>
                      </a:r>
                      <a:endParaRPr lang="es-ES" sz="1800" dirty="0"/>
                    </a:p>
                  </a:txBody>
                  <a:tcPr marL="91444" marR="91444" marT="45727" marB="45727"/>
                </a:tc>
              </a:tr>
              <a:tr h="591461">
                <a:tc>
                  <a:txBody>
                    <a:bodyPr/>
                    <a:lstStyle/>
                    <a:p>
                      <a:r>
                        <a:rPr lang="es-ES" sz="1800" dirty="0" err="1" smtClean="0"/>
                        <a:t>outerHeight</a:t>
                      </a:r>
                      <a:endParaRPr lang="es-ES" sz="1800" dirty="0"/>
                    </a:p>
                  </a:txBody>
                  <a:tcPr marL="91444" marR="91444" marT="45727" marB="45727"/>
                </a:tc>
                <a:tc>
                  <a:txBody>
                    <a:bodyPr/>
                    <a:lstStyle/>
                    <a:p>
                      <a:r>
                        <a:rPr lang="es-ES" sz="1800" dirty="0" smtClean="0"/>
                        <a:t>Altura en </a:t>
                      </a:r>
                      <a:r>
                        <a:rPr lang="es-ES" sz="1800" dirty="0" err="1" smtClean="0"/>
                        <a:t>pixels</a:t>
                      </a:r>
                      <a:r>
                        <a:rPr lang="es-ES" sz="1800" dirty="0" smtClean="0"/>
                        <a:t> del espacio donde se visualiza la ventana</a:t>
                      </a:r>
                      <a:endParaRPr lang="es-ES" sz="1800" dirty="0"/>
                    </a:p>
                  </a:txBody>
                  <a:tcPr marL="91444" marR="91444" marT="45727" marB="45727"/>
                </a:tc>
              </a:tr>
              <a:tr h="591461">
                <a:tc>
                  <a:txBody>
                    <a:bodyPr/>
                    <a:lstStyle/>
                    <a:p>
                      <a:r>
                        <a:rPr lang="es-ES" sz="1800" dirty="0" err="1" smtClean="0"/>
                        <a:t>outerWidth</a:t>
                      </a:r>
                      <a:endParaRPr lang="es-ES" sz="1800" dirty="0"/>
                    </a:p>
                  </a:txBody>
                  <a:tcPr marL="91444" marR="91444" marT="45727" marB="45727"/>
                </a:tc>
                <a:tc>
                  <a:txBody>
                    <a:bodyPr/>
                    <a:lstStyle/>
                    <a:p>
                      <a:r>
                        <a:rPr lang="es-ES" sz="1800" dirty="0" smtClean="0"/>
                        <a:t>Anchura en </a:t>
                      </a:r>
                      <a:r>
                        <a:rPr lang="es-ES" sz="1800" dirty="0" err="1" smtClean="0"/>
                        <a:t>pixels</a:t>
                      </a:r>
                      <a:r>
                        <a:rPr lang="es-ES" sz="1800" dirty="0" smtClean="0"/>
                        <a:t> del espacio donde se visualiza la ventana</a:t>
                      </a:r>
                      <a:endParaRPr lang="es-ES" sz="1800" dirty="0"/>
                    </a:p>
                  </a:txBody>
                  <a:tcPr marL="91444" marR="91444" marT="45727" marB="45727"/>
                </a:tc>
              </a:tr>
              <a:tr h="591538">
                <a:tc>
                  <a:txBody>
                    <a:bodyPr/>
                    <a:lstStyle/>
                    <a:p>
                      <a:r>
                        <a:rPr lang="es-ES" sz="1800" dirty="0" err="1" smtClean="0"/>
                        <a:t>pageXOffset</a:t>
                      </a:r>
                      <a:endParaRPr lang="es-ES" sz="1800" dirty="0"/>
                    </a:p>
                  </a:txBody>
                  <a:tcPr marL="91444" marR="91444" marT="45727" marB="45727"/>
                </a:tc>
                <a:tc>
                  <a:txBody>
                    <a:bodyPr/>
                    <a:lstStyle/>
                    <a:p>
                      <a:r>
                        <a:rPr lang="es-ES" sz="1800" dirty="0" smtClean="0"/>
                        <a:t>Total de </a:t>
                      </a:r>
                      <a:r>
                        <a:rPr lang="es-ES" sz="1800" dirty="0" err="1" smtClean="0"/>
                        <a:t>pixels</a:t>
                      </a:r>
                      <a:r>
                        <a:rPr lang="es-ES" sz="1800" dirty="0" smtClean="0"/>
                        <a:t> que está desplazado horizontalmente el documento</a:t>
                      </a:r>
                      <a:endParaRPr lang="es-ES" sz="1800" dirty="0"/>
                    </a:p>
                  </a:txBody>
                  <a:tcPr marL="91444" marR="91444" marT="45727" marB="45727"/>
                </a:tc>
              </a:tr>
              <a:tr h="591538">
                <a:tc>
                  <a:txBody>
                    <a:bodyPr/>
                    <a:lstStyle/>
                    <a:p>
                      <a:r>
                        <a:rPr lang="es-ES" sz="1800" dirty="0" err="1" smtClean="0"/>
                        <a:t>pageYOffset</a:t>
                      </a:r>
                      <a:endParaRPr lang="es-ES" sz="1800" dirty="0"/>
                    </a:p>
                  </a:txBody>
                  <a:tcPr marL="91444" marR="91444" marT="45727" marB="45727"/>
                </a:tc>
                <a:tc>
                  <a:txBody>
                    <a:bodyPr/>
                    <a:lstStyle/>
                    <a:p>
                      <a:r>
                        <a:rPr lang="es-ES" sz="1800" dirty="0" smtClean="0"/>
                        <a:t>Total de </a:t>
                      </a:r>
                      <a:r>
                        <a:rPr lang="es-ES" sz="1800" dirty="0" err="1" smtClean="0"/>
                        <a:t>pixels</a:t>
                      </a:r>
                      <a:r>
                        <a:rPr lang="es-ES" sz="1800" dirty="0" smtClean="0"/>
                        <a:t> que está desplazado verticalmente el documento</a:t>
                      </a:r>
                      <a:endParaRPr lang="es-ES" sz="1800" dirty="0"/>
                    </a:p>
                  </a:txBody>
                  <a:tcPr marL="91444" marR="91444" marT="45727" marB="45727"/>
                </a:tc>
              </a:tr>
            </a:tbl>
          </a:graphicData>
        </a:graphic>
      </p:graphicFrame>
    </p:spTree>
    <p:extLst>
      <p:ext uri="{BB962C8B-B14F-4D97-AF65-F5344CB8AC3E}">
        <p14:creationId xmlns:p14="http://schemas.microsoft.com/office/powerpoint/2010/main" val="2885315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a:xfrm>
            <a:off x="468313" y="1052661"/>
            <a:ext cx="8229600" cy="792163"/>
          </a:xfrm>
        </p:spPr>
        <p:txBody>
          <a:bodyPr/>
          <a:lstStyle/>
          <a:p>
            <a:r>
              <a:rPr lang="es-ES" sz="3600" dirty="0" smtClean="0"/>
              <a:t>JS VII </a:t>
            </a:r>
            <a:r>
              <a:rPr lang="es-ES" sz="3600" dirty="0" smtClean="0"/>
              <a:t>– Objeto </a:t>
            </a:r>
            <a:r>
              <a:rPr lang="es-ES" sz="3600" dirty="0" err="1" smtClean="0"/>
              <a:t>Window</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A54678BB-0DAE-47CF-B182-D5DFB5E97D1F}" type="slidenum">
              <a:rPr lang="es-ES" smtClean="0"/>
              <a:pPr>
                <a:defRPr/>
              </a:pPr>
              <a:t>18</a:t>
            </a:fld>
            <a:endParaRPr lang="es-ES"/>
          </a:p>
        </p:txBody>
      </p:sp>
      <p:graphicFrame>
        <p:nvGraphicFramePr>
          <p:cNvPr id="7" name="6 Tabla"/>
          <p:cNvGraphicFramePr>
            <a:graphicFrameLocks noGrp="1"/>
          </p:cNvGraphicFramePr>
          <p:nvPr>
            <p:extLst>
              <p:ext uri="{D42A27DB-BD31-4B8C-83A1-F6EECF244321}">
                <p14:modId xmlns:p14="http://schemas.microsoft.com/office/powerpoint/2010/main" val="168725370"/>
              </p:ext>
            </p:extLst>
          </p:nvPr>
        </p:nvGraphicFramePr>
        <p:xfrm>
          <a:off x="323850" y="1829251"/>
          <a:ext cx="8569325" cy="4408061"/>
        </p:xfrm>
        <a:graphic>
          <a:graphicData uri="http://schemas.openxmlformats.org/drawingml/2006/table">
            <a:tbl>
              <a:tblPr firstRow="1" bandRow="1">
                <a:tableStyleId>{5C22544A-7EE6-4342-B048-85BDC9FD1C3A}</a:tableStyleId>
              </a:tblPr>
              <a:tblGrid>
                <a:gridCol w="2376457"/>
                <a:gridCol w="6192868"/>
              </a:tblGrid>
              <a:tr h="567605">
                <a:tc>
                  <a:txBody>
                    <a:bodyPr/>
                    <a:lstStyle/>
                    <a:p>
                      <a:r>
                        <a:rPr lang="es-ES" sz="1800" dirty="0" smtClean="0"/>
                        <a:t>Propiedad</a:t>
                      </a:r>
                      <a:endParaRPr lang="es-ES" sz="1800" dirty="0"/>
                    </a:p>
                  </a:txBody>
                  <a:tcPr marL="91447" marR="91447" marT="45718" marB="45718"/>
                </a:tc>
                <a:tc>
                  <a:txBody>
                    <a:bodyPr/>
                    <a:lstStyle/>
                    <a:p>
                      <a:r>
                        <a:rPr lang="es-ES" sz="1800" dirty="0" smtClean="0"/>
                        <a:t>Descripción</a:t>
                      </a:r>
                      <a:endParaRPr lang="es-ES" sz="1800" dirty="0"/>
                    </a:p>
                  </a:txBody>
                  <a:tcPr marL="91447" marR="91447" marT="45718" marB="45718"/>
                </a:tc>
              </a:tr>
              <a:tr h="640045">
                <a:tc>
                  <a:txBody>
                    <a:bodyPr/>
                    <a:lstStyle/>
                    <a:p>
                      <a:r>
                        <a:rPr lang="es-ES" sz="1800" dirty="0" err="1" smtClean="0"/>
                        <a:t>personalbar</a:t>
                      </a:r>
                      <a:endParaRPr lang="es-ES" sz="1800" dirty="0"/>
                    </a:p>
                  </a:txBody>
                  <a:tcPr marL="91447" marR="91447" marT="45718" marB="45718"/>
                </a:tc>
                <a:tc>
                  <a:txBody>
                    <a:bodyPr/>
                    <a:lstStyle/>
                    <a:p>
                      <a:r>
                        <a:rPr lang="es-ES" sz="1800" dirty="0" smtClean="0"/>
                        <a:t>Objeto que contiene la propiedad booleana 'visible' de la barra personal</a:t>
                      </a:r>
                      <a:endParaRPr lang="es-ES" sz="1800" dirty="0"/>
                    </a:p>
                  </a:txBody>
                  <a:tcPr marL="91447" marR="91447" marT="45718" marB="45718"/>
                </a:tc>
              </a:tr>
              <a:tr h="640045">
                <a:tc>
                  <a:txBody>
                    <a:bodyPr/>
                    <a:lstStyle/>
                    <a:p>
                      <a:r>
                        <a:rPr lang="es-ES" sz="1800" dirty="0" err="1" smtClean="0"/>
                        <a:t>screenX</a:t>
                      </a:r>
                      <a:endParaRPr lang="es-ES" sz="1800" dirty="0"/>
                    </a:p>
                  </a:txBody>
                  <a:tcPr marL="91447" marR="91447" marT="45718" marB="45718"/>
                </a:tc>
                <a:tc>
                  <a:txBody>
                    <a:bodyPr/>
                    <a:lstStyle/>
                    <a:p>
                      <a:r>
                        <a:rPr lang="es-ES" sz="1800" dirty="0" smtClean="0"/>
                        <a:t>De la posición que ocupa la esquina izquierda del navegador en la </a:t>
                      </a:r>
                      <a:r>
                        <a:rPr lang="es-ES" sz="1800" dirty="0" err="1" smtClean="0"/>
                        <a:t>pantala</a:t>
                      </a:r>
                      <a:r>
                        <a:rPr lang="es-ES" sz="1800" dirty="0" smtClean="0"/>
                        <a:t>: la coordenada 'x'</a:t>
                      </a:r>
                      <a:endParaRPr lang="es-ES" sz="1800" dirty="0"/>
                    </a:p>
                  </a:txBody>
                  <a:tcPr marL="91447" marR="91447" marT="45718" marB="45718"/>
                </a:tc>
              </a:tr>
              <a:tr h="640045">
                <a:tc>
                  <a:txBody>
                    <a:bodyPr/>
                    <a:lstStyle/>
                    <a:p>
                      <a:r>
                        <a:rPr lang="es-ES" sz="1800" dirty="0" err="1" smtClean="0"/>
                        <a:t>screenY</a:t>
                      </a:r>
                      <a:endParaRPr lang="es-ES" sz="1800" dirty="0"/>
                    </a:p>
                  </a:txBody>
                  <a:tcPr marL="91447" marR="91447" marT="45718" marB="45718"/>
                </a:tc>
                <a:tc>
                  <a:txBody>
                    <a:bodyPr/>
                    <a:lstStyle/>
                    <a:p>
                      <a:r>
                        <a:rPr lang="es-ES" sz="1800" dirty="0" smtClean="0"/>
                        <a:t>De la posición que ocupa la esquina izquierda del navegador en la </a:t>
                      </a:r>
                      <a:r>
                        <a:rPr lang="es-ES" sz="1800" dirty="0" err="1" smtClean="0"/>
                        <a:t>pantala</a:t>
                      </a:r>
                      <a:r>
                        <a:rPr lang="es-ES" sz="1800" dirty="0" smtClean="0"/>
                        <a:t>: la coordenada 'y'</a:t>
                      </a:r>
                      <a:endParaRPr lang="es-ES" sz="1800" dirty="0"/>
                    </a:p>
                  </a:txBody>
                  <a:tcPr marL="91447" marR="91447" marT="45718" marB="45718"/>
                </a:tc>
              </a:tr>
              <a:tr h="540644">
                <a:tc>
                  <a:txBody>
                    <a:bodyPr/>
                    <a:lstStyle/>
                    <a:p>
                      <a:r>
                        <a:rPr lang="es-ES" sz="1800" dirty="0" err="1" smtClean="0"/>
                        <a:t>scrollbars</a:t>
                      </a:r>
                      <a:endParaRPr lang="es-ES" sz="1800" dirty="0"/>
                    </a:p>
                  </a:txBody>
                  <a:tcPr marL="91447" marR="91447" marT="45718" marB="45718"/>
                </a:tc>
                <a:tc>
                  <a:txBody>
                    <a:bodyPr/>
                    <a:lstStyle/>
                    <a:p>
                      <a:r>
                        <a:rPr lang="es-ES" sz="1800" dirty="0" smtClean="0"/>
                        <a:t>Objeto de las barras de desplazamiento de la ventana.</a:t>
                      </a:r>
                      <a:endParaRPr lang="es-ES" sz="1800" dirty="0"/>
                    </a:p>
                  </a:txBody>
                  <a:tcPr marL="91447" marR="91447" marT="45718" marB="45718"/>
                </a:tc>
              </a:tr>
              <a:tr h="640045">
                <a:tc>
                  <a:txBody>
                    <a:bodyPr/>
                    <a:lstStyle/>
                    <a:p>
                      <a:r>
                        <a:rPr lang="es-ES" sz="1800" dirty="0" err="1" smtClean="0"/>
                        <a:t>statusbar</a:t>
                      </a:r>
                      <a:endParaRPr lang="es-ES" sz="1800" dirty="0"/>
                    </a:p>
                  </a:txBody>
                  <a:tcPr marL="91447" marR="91447" marT="45718" marB="45718"/>
                </a:tc>
                <a:tc>
                  <a:txBody>
                    <a:bodyPr/>
                    <a:lstStyle/>
                    <a:p>
                      <a:r>
                        <a:rPr lang="es-ES" sz="1800" dirty="0" smtClean="0"/>
                        <a:t>Objeto que contiene la propiedad booleana 'visible' de la barra de estado de la ventana</a:t>
                      </a:r>
                      <a:endParaRPr lang="es-ES" sz="1800" dirty="0"/>
                    </a:p>
                  </a:txBody>
                  <a:tcPr marL="91447" marR="91447" marT="45718" marB="45718"/>
                </a:tc>
              </a:tr>
              <a:tr h="640045">
                <a:tc>
                  <a:txBody>
                    <a:bodyPr/>
                    <a:lstStyle/>
                    <a:p>
                      <a:r>
                        <a:rPr lang="es-ES" sz="1800" dirty="0" err="1" smtClean="0"/>
                        <a:t>toolbar</a:t>
                      </a:r>
                      <a:endParaRPr lang="es-ES" sz="1800" dirty="0"/>
                    </a:p>
                  </a:txBody>
                  <a:tcPr marL="91447" marR="91447" marT="45718" marB="45718"/>
                </a:tc>
                <a:tc>
                  <a:txBody>
                    <a:bodyPr/>
                    <a:lstStyle/>
                    <a:p>
                      <a:r>
                        <a:rPr lang="es-ES" sz="1800" dirty="0" smtClean="0"/>
                        <a:t>Objeto que contiene la propiedad booleana 'visible' de la barra de herramientas</a:t>
                      </a:r>
                      <a:endParaRPr lang="es-ES" sz="1800" dirty="0"/>
                    </a:p>
                  </a:txBody>
                  <a:tcPr marL="91447" marR="91447" marT="45718" marB="45718"/>
                </a:tc>
              </a:tr>
            </a:tbl>
          </a:graphicData>
        </a:graphic>
      </p:graphicFrame>
    </p:spTree>
    <p:extLst>
      <p:ext uri="{BB962C8B-B14F-4D97-AF65-F5344CB8AC3E}">
        <p14:creationId xmlns:p14="http://schemas.microsoft.com/office/powerpoint/2010/main" val="3775931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Window</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8997C841-A2A4-4215-BA7C-0EA5F2815CD5}" type="slidenum">
              <a:rPr lang="es-ES" smtClean="0"/>
              <a:pPr>
                <a:defRPr/>
              </a:pPr>
              <a:t>19</a:t>
            </a:fld>
            <a:endParaRPr lang="es-ES"/>
          </a:p>
        </p:txBody>
      </p:sp>
      <p:graphicFrame>
        <p:nvGraphicFramePr>
          <p:cNvPr id="7" name="6 Tabla"/>
          <p:cNvGraphicFramePr>
            <a:graphicFrameLocks noGrp="1"/>
          </p:cNvGraphicFramePr>
          <p:nvPr/>
        </p:nvGraphicFramePr>
        <p:xfrm>
          <a:off x="323850" y="1557338"/>
          <a:ext cx="8569325" cy="5132025"/>
        </p:xfrm>
        <a:graphic>
          <a:graphicData uri="http://schemas.openxmlformats.org/drawingml/2006/table">
            <a:tbl>
              <a:tblPr firstRow="1" bandRow="1">
                <a:tableStyleId>{5C22544A-7EE6-4342-B048-85BDC9FD1C3A}</a:tableStyleId>
              </a:tblPr>
              <a:tblGrid>
                <a:gridCol w="2376367"/>
                <a:gridCol w="6192958"/>
              </a:tblGrid>
              <a:tr h="567683">
                <a:tc>
                  <a:txBody>
                    <a:bodyPr/>
                    <a:lstStyle/>
                    <a:p>
                      <a:r>
                        <a:rPr lang="es-ES" sz="1800" dirty="0" smtClean="0"/>
                        <a:t>Método</a:t>
                      </a:r>
                      <a:endParaRPr lang="es-ES" sz="1800" dirty="0"/>
                    </a:p>
                  </a:txBody>
                  <a:tcPr marL="91444" marR="91444" marT="45724" marB="45724"/>
                </a:tc>
                <a:tc>
                  <a:txBody>
                    <a:bodyPr/>
                    <a:lstStyle/>
                    <a:p>
                      <a:r>
                        <a:rPr lang="es-ES" sz="1800" dirty="0" smtClean="0"/>
                        <a:t>Funcionalidad</a:t>
                      </a:r>
                      <a:endParaRPr lang="es-ES" sz="1800" dirty="0"/>
                    </a:p>
                  </a:txBody>
                  <a:tcPr marL="91444" marR="91444" marT="45724" marB="45724"/>
                </a:tc>
              </a:tr>
              <a:tr h="640133">
                <a:tc>
                  <a:txBody>
                    <a:bodyPr/>
                    <a:lstStyle/>
                    <a:p>
                      <a:r>
                        <a:rPr lang="es-ES" sz="1800" dirty="0" err="1" smtClean="0"/>
                        <a:t>alert</a:t>
                      </a:r>
                      <a:r>
                        <a:rPr lang="es-ES" sz="1800" dirty="0" smtClean="0"/>
                        <a:t>(</a:t>
                      </a:r>
                      <a:r>
                        <a:rPr lang="es-ES" sz="1800" dirty="0" err="1" smtClean="0"/>
                        <a:t>msg</a:t>
                      </a:r>
                      <a:r>
                        <a:rPr lang="es-ES" sz="1800" dirty="0" smtClean="0"/>
                        <a:t>)</a:t>
                      </a:r>
                      <a:endParaRPr lang="es-ES" sz="1800" dirty="0"/>
                    </a:p>
                  </a:txBody>
                  <a:tcPr marL="91444" marR="91444" marT="45724" marB="45724"/>
                </a:tc>
                <a:tc>
                  <a:txBody>
                    <a:bodyPr/>
                    <a:lstStyle/>
                    <a:p>
                      <a:r>
                        <a:rPr lang="es-ES" sz="1800" dirty="0" smtClean="0"/>
                        <a:t>Muestra una ventana emergente con el texto pasado como parámetro</a:t>
                      </a:r>
                      <a:endParaRPr lang="es-ES" sz="1800" dirty="0"/>
                    </a:p>
                  </a:txBody>
                  <a:tcPr marL="91444" marR="91444" marT="45724" marB="45724"/>
                </a:tc>
              </a:tr>
              <a:tr h="640133">
                <a:tc>
                  <a:txBody>
                    <a:bodyPr/>
                    <a:lstStyle/>
                    <a:p>
                      <a:r>
                        <a:rPr lang="es-ES" sz="1800" dirty="0" err="1" smtClean="0"/>
                        <a:t>blur</a:t>
                      </a:r>
                      <a:r>
                        <a:rPr lang="es-ES" sz="1800" dirty="0" smtClean="0"/>
                        <a:t>()</a:t>
                      </a:r>
                      <a:endParaRPr lang="es-ES" sz="1800" dirty="0"/>
                    </a:p>
                  </a:txBody>
                  <a:tcPr marL="91444" marR="91444" marT="45724" marB="45724"/>
                </a:tc>
                <a:tc>
                  <a:txBody>
                    <a:bodyPr/>
                    <a:lstStyle/>
                    <a:p>
                      <a:r>
                        <a:rPr lang="es-ES" sz="1800" dirty="0" smtClean="0"/>
                        <a:t>Quita el foco de la ventana actual (manda a segundo plano la ventana)</a:t>
                      </a:r>
                      <a:endParaRPr lang="es-ES" sz="1800" dirty="0"/>
                    </a:p>
                  </a:txBody>
                  <a:tcPr marL="91444" marR="91444" marT="45724" marB="45724"/>
                </a:tc>
              </a:tr>
              <a:tr h="640133">
                <a:tc>
                  <a:txBody>
                    <a:bodyPr/>
                    <a:lstStyle/>
                    <a:p>
                      <a:r>
                        <a:rPr lang="es-ES" sz="1800" dirty="0" err="1" smtClean="0"/>
                        <a:t>confirm</a:t>
                      </a:r>
                      <a:r>
                        <a:rPr lang="es-ES" sz="1800" dirty="0" smtClean="0"/>
                        <a:t>(</a:t>
                      </a:r>
                      <a:r>
                        <a:rPr lang="es-ES" sz="1800" dirty="0" err="1" smtClean="0"/>
                        <a:t>msg</a:t>
                      </a:r>
                      <a:r>
                        <a:rPr lang="es-ES" sz="1800" dirty="0" smtClean="0"/>
                        <a:t>)</a:t>
                      </a:r>
                      <a:endParaRPr lang="es-ES" sz="1800" dirty="0"/>
                    </a:p>
                  </a:txBody>
                  <a:tcPr marL="91444" marR="91444" marT="45724" marB="45724"/>
                </a:tc>
                <a:tc>
                  <a:txBody>
                    <a:bodyPr/>
                    <a:lstStyle/>
                    <a:p>
                      <a:r>
                        <a:rPr lang="es-ES" sz="1800" dirty="0" smtClean="0"/>
                        <a:t>Muestra una ventana de diálogo con el mensaje pasado como parámetro y sendos botones de aceptación o rechazo</a:t>
                      </a:r>
                      <a:endParaRPr lang="es-ES" sz="1800" dirty="0"/>
                    </a:p>
                  </a:txBody>
                  <a:tcPr marL="91444" marR="91444" marT="45724" marB="45724"/>
                </a:tc>
              </a:tr>
              <a:tr h="540718">
                <a:tc>
                  <a:txBody>
                    <a:bodyPr/>
                    <a:lstStyle/>
                    <a:p>
                      <a:r>
                        <a:rPr lang="es-ES" sz="1800" dirty="0" err="1" smtClean="0"/>
                        <a:t>focus</a:t>
                      </a:r>
                      <a:r>
                        <a:rPr lang="es-ES" sz="1800" dirty="0" smtClean="0"/>
                        <a:t>()</a:t>
                      </a:r>
                      <a:endParaRPr lang="es-ES" sz="1800" dirty="0"/>
                    </a:p>
                  </a:txBody>
                  <a:tcPr marL="91444" marR="91444" marT="45724" marB="45724"/>
                </a:tc>
                <a:tc>
                  <a:txBody>
                    <a:bodyPr/>
                    <a:lstStyle/>
                    <a:p>
                      <a:r>
                        <a:rPr lang="es-ES" sz="1800" dirty="0" smtClean="0"/>
                        <a:t>Sitúa el foco en la ventana</a:t>
                      </a:r>
                      <a:endParaRPr lang="es-ES" sz="1800" dirty="0"/>
                    </a:p>
                  </a:txBody>
                  <a:tcPr marL="91444" marR="91444" marT="45724" marB="45724"/>
                </a:tc>
              </a:tr>
              <a:tr h="914475">
                <a:tc>
                  <a:txBody>
                    <a:bodyPr/>
                    <a:lstStyle/>
                    <a:p>
                      <a:r>
                        <a:rPr lang="es-ES" sz="1800" dirty="0" err="1" smtClean="0"/>
                        <a:t>moveBy</a:t>
                      </a:r>
                      <a:r>
                        <a:rPr lang="es-ES" sz="1800" dirty="0" smtClean="0"/>
                        <a:t>(x, y)</a:t>
                      </a:r>
                      <a:endParaRPr lang="es-ES" sz="1800" dirty="0"/>
                    </a:p>
                  </a:txBody>
                  <a:tcPr marL="91444" marR="91444" marT="45724" marB="45724"/>
                </a:tc>
                <a:tc>
                  <a:txBody>
                    <a:bodyPr/>
                    <a:lstStyle/>
                    <a:p>
                      <a:r>
                        <a:rPr lang="es-ES" sz="1800" dirty="0" smtClean="0"/>
                        <a:t>Tomando como referencia la posición actual la ventana del navegador, la desplaza tantos pixeles como se han indicado en los parámetros</a:t>
                      </a:r>
                      <a:endParaRPr lang="es-ES" sz="1800" dirty="0"/>
                    </a:p>
                  </a:txBody>
                  <a:tcPr marL="91444" marR="91444" marT="45724" marB="45724"/>
                </a:tc>
              </a:tr>
              <a:tr h="914475">
                <a:tc>
                  <a:txBody>
                    <a:bodyPr/>
                    <a:lstStyle/>
                    <a:p>
                      <a:r>
                        <a:rPr lang="es-ES" sz="1800" dirty="0" err="1" smtClean="0"/>
                        <a:t>moveTo</a:t>
                      </a:r>
                      <a:r>
                        <a:rPr lang="es-ES" sz="1800" dirty="0" smtClean="0"/>
                        <a:t>(x, y)</a:t>
                      </a:r>
                      <a:endParaRPr lang="es-ES" sz="1800" dirty="0"/>
                    </a:p>
                  </a:txBody>
                  <a:tcPr marL="91444" marR="91444" marT="45724" marB="45724"/>
                </a:tc>
                <a:tc>
                  <a:txBody>
                    <a:bodyPr/>
                    <a:lstStyle/>
                    <a:p>
                      <a:r>
                        <a:rPr lang="es-ES" sz="1800" dirty="0" smtClean="0"/>
                        <a:t>Mueve la ventana a la coordenada indicada en los parámetros (el origen de coordenadas es la esquina superior izquierda de la pantalla)</a:t>
                      </a:r>
                      <a:endParaRPr lang="es-ES" sz="1800" dirty="0"/>
                    </a:p>
                  </a:txBody>
                  <a:tcPr marL="91444" marR="91444" marT="45724" marB="45724"/>
                </a:tc>
              </a:tr>
            </a:tbl>
          </a:graphicData>
        </a:graphic>
      </p:graphicFrame>
    </p:spTree>
    <p:extLst>
      <p:ext uri="{BB962C8B-B14F-4D97-AF65-F5344CB8AC3E}">
        <p14:creationId xmlns:p14="http://schemas.microsoft.com/office/powerpoint/2010/main" val="2480397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Screen</a:t>
            </a:r>
            <a:endParaRPr lang="es-ES" sz="3600" dirty="0" smtClean="0"/>
          </a:p>
        </p:txBody>
      </p:sp>
      <p:sp>
        <p:nvSpPr>
          <p:cNvPr id="6147" name="2 Marcador de contenido"/>
          <p:cNvSpPr>
            <a:spLocks noGrp="1"/>
          </p:cNvSpPr>
          <p:nvPr>
            <p:ph idx="1"/>
          </p:nvPr>
        </p:nvSpPr>
        <p:spPr>
          <a:xfrm>
            <a:off x="468313" y="1412776"/>
            <a:ext cx="8229600" cy="5111750"/>
          </a:xfrm>
        </p:spPr>
        <p:txBody>
          <a:bodyPr>
            <a:normAutofit/>
          </a:bodyPr>
          <a:lstStyle/>
          <a:p>
            <a:pPr>
              <a:buFont typeface="Georgia" pitchFamily="16" charset="0"/>
              <a:buNone/>
            </a:pPr>
            <a:r>
              <a:rPr lang="es-ES" dirty="0" smtClean="0"/>
              <a:t>El </a:t>
            </a:r>
            <a:r>
              <a:rPr lang="es-ES" b="1" dirty="0" smtClean="0"/>
              <a:t>objeto </a:t>
            </a:r>
            <a:r>
              <a:rPr lang="es-ES" b="1" dirty="0" err="1" smtClean="0"/>
              <a:t>screen</a:t>
            </a:r>
            <a:r>
              <a:rPr lang="es-ES" b="1" dirty="0" smtClean="0"/>
              <a:t> </a:t>
            </a:r>
            <a:r>
              <a:rPr lang="es-ES" dirty="0" smtClean="0"/>
              <a:t>hace referencia al monitor o pantalla del usuario y se usa exclusivamente para conocer la resolución y paleta de colores de dicha pantalla. La utilización de este objeto en las medidas en que se sitúan los elementos en los documentos, hace posible que una página presente el mismo aspecto sea cual sea la resolución de la que disponga el usuario.</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9851C53B-EF22-452D-B797-1F6977051A65}" type="slidenum">
              <a:rPr lang="es-ES" smtClean="0"/>
              <a:pPr>
                <a:defRPr/>
              </a:pPr>
              <a:t>2</a:t>
            </a:fld>
            <a:endParaRPr lang="es-ES"/>
          </a:p>
        </p:txBody>
      </p:sp>
      <p:graphicFrame>
        <p:nvGraphicFramePr>
          <p:cNvPr id="7" name="6 Tabla"/>
          <p:cNvGraphicFramePr>
            <a:graphicFrameLocks noGrp="1"/>
          </p:cNvGraphicFramePr>
          <p:nvPr>
            <p:extLst>
              <p:ext uri="{D42A27DB-BD31-4B8C-83A1-F6EECF244321}">
                <p14:modId xmlns:p14="http://schemas.microsoft.com/office/powerpoint/2010/main" val="2358834267"/>
              </p:ext>
            </p:extLst>
          </p:nvPr>
        </p:nvGraphicFramePr>
        <p:xfrm>
          <a:off x="395536" y="3156041"/>
          <a:ext cx="8569325" cy="3585327"/>
        </p:xfrm>
        <a:graphic>
          <a:graphicData uri="http://schemas.openxmlformats.org/drawingml/2006/table">
            <a:tbl>
              <a:tblPr firstRow="1" bandRow="1">
                <a:tableStyleId>{5C22544A-7EE6-4342-B048-85BDC9FD1C3A}</a:tableStyleId>
              </a:tblPr>
              <a:tblGrid>
                <a:gridCol w="2376367"/>
                <a:gridCol w="6192958"/>
              </a:tblGrid>
              <a:tr h="567705">
                <a:tc>
                  <a:txBody>
                    <a:bodyPr/>
                    <a:lstStyle/>
                    <a:p>
                      <a:r>
                        <a:rPr lang="es-ES" sz="1800" dirty="0" smtClean="0"/>
                        <a:t>Propiedad</a:t>
                      </a:r>
                      <a:endParaRPr lang="es-ES" sz="1800" dirty="0"/>
                    </a:p>
                  </a:txBody>
                  <a:tcPr marL="91444" marR="91444" marT="45726" marB="45726"/>
                </a:tc>
                <a:tc>
                  <a:txBody>
                    <a:bodyPr/>
                    <a:lstStyle/>
                    <a:p>
                      <a:r>
                        <a:rPr lang="es-ES" sz="1800" dirty="0" smtClean="0"/>
                        <a:t>Descripción</a:t>
                      </a:r>
                      <a:endParaRPr lang="es-ES" sz="1800" dirty="0"/>
                    </a:p>
                  </a:txBody>
                  <a:tcPr marL="91444" marR="91444" marT="45726" marB="45726"/>
                </a:tc>
              </a:tr>
              <a:tr h="914512">
                <a:tc>
                  <a:txBody>
                    <a:bodyPr/>
                    <a:lstStyle/>
                    <a:p>
                      <a:r>
                        <a:rPr lang="es-ES" sz="1800" dirty="0" err="1" smtClean="0"/>
                        <a:t>width</a:t>
                      </a:r>
                      <a:endParaRPr lang="es-ES" sz="1800" dirty="0"/>
                    </a:p>
                  </a:txBody>
                  <a:tcPr marL="91444" marR="91444" marT="45726" marB="45726"/>
                </a:tc>
                <a:tc>
                  <a:txBody>
                    <a:bodyPr/>
                    <a:lstStyle/>
                    <a:p>
                      <a:r>
                        <a:rPr lang="es-ES" sz="1800" dirty="0" smtClean="0"/>
                        <a:t>Indica el ancho, en </a:t>
                      </a:r>
                      <a:r>
                        <a:rPr lang="es-ES" sz="1800" dirty="0" err="1" smtClean="0"/>
                        <a:t>píxels</a:t>
                      </a:r>
                      <a:r>
                        <a:rPr lang="es-ES" sz="1800" dirty="0" smtClean="0"/>
                        <a:t>, de la pantalla. Es importante advertir que la resolución obtenida es la de la pantalla completa y no la superficie disponible del documento.</a:t>
                      </a:r>
                      <a:endParaRPr lang="es-ES" sz="1800" dirty="0"/>
                    </a:p>
                  </a:txBody>
                  <a:tcPr marL="91444" marR="91444" marT="45726" marB="45726"/>
                </a:tc>
              </a:tr>
              <a:tr h="914512">
                <a:tc>
                  <a:txBody>
                    <a:bodyPr/>
                    <a:lstStyle/>
                    <a:p>
                      <a:r>
                        <a:rPr lang="es-ES" sz="1800" dirty="0" err="1" smtClean="0"/>
                        <a:t>height</a:t>
                      </a:r>
                      <a:endParaRPr lang="es-ES" sz="1800" dirty="0"/>
                    </a:p>
                  </a:txBody>
                  <a:tcPr marL="91444" marR="91444" marT="45726" marB="45726"/>
                </a:tc>
                <a:tc>
                  <a:txBody>
                    <a:bodyPr/>
                    <a:lstStyle/>
                    <a:p>
                      <a:r>
                        <a:rPr lang="es-ES" sz="1800" dirty="0" smtClean="0"/>
                        <a:t>Indica el alto, en </a:t>
                      </a:r>
                      <a:r>
                        <a:rPr lang="es-ES" sz="1800" dirty="0" err="1" smtClean="0"/>
                        <a:t>píxels</a:t>
                      </a:r>
                      <a:r>
                        <a:rPr lang="es-ES" sz="1800" dirty="0" smtClean="0"/>
                        <a:t>, de la pantalla. Es importante advertir que la resolución obtenida es la de la pantalla completa y no la superficie disponible del documento.</a:t>
                      </a:r>
                      <a:endParaRPr lang="es-ES" sz="1800" dirty="0"/>
                    </a:p>
                  </a:txBody>
                  <a:tcPr marL="91444" marR="91444" marT="45726" marB="45726"/>
                </a:tc>
              </a:tr>
              <a:tr h="640158">
                <a:tc>
                  <a:txBody>
                    <a:bodyPr/>
                    <a:lstStyle/>
                    <a:p>
                      <a:r>
                        <a:rPr lang="es-ES" sz="1800" dirty="0" err="1" smtClean="0"/>
                        <a:t>colorDepth</a:t>
                      </a:r>
                      <a:endParaRPr lang="es-ES" sz="1800" dirty="0"/>
                    </a:p>
                  </a:txBody>
                  <a:tcPr marL="91444" marR="91444" marT="45726" marB="45726"/>
                </a:tc>
                <a:tc>
                  <a:txBody>
                    <a:bodyPr/>
                    <a:lstStyle/>
                    <a:p>
                      <a:r>
                        <a:rPr lang="es-ES" sz="1800" dirty="0" smtClean="0"/>
                        <a:t>Indica el número de bits usados para representar la paleta de colores. </a:t>
                      </a:r>
                      <a:endParaRPr lang="es-ES" sz="1800" dirty="0"/>
                    </a:p>
                  </a:txBody>
                  <a:tcPr marL="91444" marR="91444" marT="45726" marB="45726"/>
                </a:tc>
              </a:tr>
            </a:tbl>
          </a:graphicData>
        </a:graphic>
      </p:graphicFrame>
    </p:spTree>
    <p:extLst>
      <p:ext uri="{BB962C8B-B14F-4D97-AF65-F5344CB8AC3E}">
        <p14:creationId xmlns:p14="http://schemas.microsoft.com/office/powerpoint/2010/main" val="2702355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a:xfrm>
            <a:off x="1454968" y="620688"/>
            <a:ext cx="8229600" cy="792163"/>
          </a:xfrm>
        </p:spPr>
        <p:txBody>
          <a:bodyPr/>
          <a:lstStyle/>
          <a:p>
            <a:r>
              <a:rPr lang="es-ES" sz="3600" dirty="0" smtClean="0"/>
              <a:t>JS VII </a:t>
            </a:r>
            <a:r>
              <a:rPr lang="es-ES" sz="3600" dirty="0" smtClean="0"/>
              <a:t>– Objeto </a:t>
            </a:r>
            <a:r>
              <a:rPr lang="es-ES" sz="3600" dirty="0" err="1" smtClean="0"/>
              <a:t>Window</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78653C19-CBCD-49CA-9DE6-6D7A95CC982B}" type="slidenum">
              <a:rPr lang="es-ES" smtClean="0"/>
              <a:pPr>
                <a:defRPr/>
              </a:pPr>
              <a:t>20</a:t>
            </a:fld>
            <a:endParaRPr lang="es-ES"/>
          </a:p>
        </p:txBody>
      </p:sp>
      <p:graphicFrame>
        <p:nvGraphicFramePr>
          <p:cNvPr id="7" name="6 Tabla"/>
          <p:cNvGraphicFramePr>
            <a:graphicFrameLocks noGrp="1"/>
          </p:cNvGraphicFramePr>
          <p:nvPr>
            <p:extLst>
              <p:ext uri="{D42A27DB-BD31-4B8C-83A1-F6EECF244321}">
                <p14:modId xmlns:p14="http://schemas.microsoft.com/office/powerpoint/2010/main" val="2181352071"/>
              </p:ext>
            </p:extLst>
          </p:nvPr>
        </p:nvGraphicFramePr>
        <p:xfrm>
          <a:off x="251520" y="1201192"/>
          <a:ext cx="8569325" cy="5636068"/>
        </p:xfrm>
        <a:graphic>
          <a:graphicData uri="http://schemas.openxmlformats.org/drawingml/2006/table">
            <a:tbl>
              <a:tblPr firstRow="1" bandRow="1">
                <a:tableStyleId>{5C22544A-7EE6-4342-B048-85BDC9FD1C3A}</a:tableStyleId>
              </a:tblPr>
              <a:tblGrid>
                <a:gridCol w="2376367"/>
                <a:gridCol w="6192958"/>
              </a:tblGrid>
              <a:tr h="498157">
                <a:tc>
                  <a:txBody>
                    <a:bodyPr/>
                    <a:lstStyle/>
                    <a:p>
                      <a:r>
                        <a:rPr lang="es-ES" sz="1800" dirty="0" smtClean="0"/>
                        <a:t>Método</a:t>
                      </a:r>
                      <a:endParaRPr lang="es-ES" sz="1800" dirty="0"/>
                    </a:p>
                  </a:txBody>
                  <a:tcPr marL="91444" marR="91444" marT="45718" marB="45718"/>
                </a:tc>
                <a:tc>
                  <a:txBody>
                    <a:bodyPr/>
                    <a:lstStyle/>
                    <a:p>
                      <a:r>
                        <a:rPr lang="es-ES" sz="1800" dirty="0" smtClean="0"/>
                        <a:t>Funcionalidad</a:t>
                      </a:r>
                      <a:endParaRPr lang="es-ES" sz="1800" dirty="0"/>
                    </a:p>
                  </a:txBody>
                  <a:tcPr marL="91444" marR="91444" marT="45718" marB="45718"/>
                </a:tc>
              </a:tr>
              <a:tr h="474495">
                <a:tc>
                  <a:txBody>
                    <a:bodyPr/>
                    <a:lstStyle/>
                    <a:p>
                      <a:r>
                        <a:rPr lang="es-ES" sz="1800" dirty="0" smtClean="0"/>
                        <a:t>open()</a:t>
                      </a:r>
                      <a:endParaRPr lang="es-ES" sz="1800" dirty="0"/>
                    </a:p>
                  </a:txBody>
                  <a:tcPr marL="91444" marR="91444" marT="45718" marB="45718"/>
                </a:tc>
                <a:tc>
                  <a:txBody>
                    <a:bodyPr/>
                    <a:lstStyle/>
                    <a:p>
                      <a:r>
                        <a:rPr lang="es-ES" sz="1800" dirty="0" smtClean="0"/>
                        <a:t>Crea una nueva ventana de navegador. </a:t>
                      </a:r>
                      <a:endParaRPr lang="es-ES" sz="1800" dirty="0"/>
                    </a:p>
                  </a:txBody>
                  <a:tcPr marL="91444" marR="91444" marT="45718" marB="45718"/>
                </a:tc>
              </a:tr>
              <a:tr h="346940">
                <a:tc>
                  <a:txBody>
                    <a:bodyPr/>
                    <a:lstStyle/>
                    <a:p>
                      <a:r>
                        <a:rPr lang="es-ES" sz="1800" dirty="0" err="1" smtClean="0"/>
                        <a:t>close</a:t>
                      </a:r>
                      <a:r>
                        <a:rPr lang="es-ES" sz="1800" dirty="0" smtClean="0"/>
                        <a:t>()</a:t>
                      </a:r>
                      <a:endParaRPr lang="es-ES" sz="1800" dirty="0"/>
                    </a:p>
                  </a:txBody>
                  <a:tcPr marL="91444" marR="91444" marT="45718" marB="45718"/>
                </a:tc>
                <a:tc>
                  <a:txBody>
                    <a:bodyPr/>
                    <a:lstStyle/>
                    <a:p>
                      <a:r>
                        <a:rPr lang="es-ES" sz="1800" dirty="0" smtClean="0"/>
                        <a:t>Cierra la ventana</a:t>
                      </a:r>
                      <a:endParaRPr lang="es-ES" sz="1800" dirty="0"/>
                    </a:p>
                  </a:txBody>
                  <a:tcPr marL="91444" marR="91444" marT="45718" marB="45718"/>
                </a:tc>
              </a:tr>
              <a:tr h="346940">
                <a:tc>
                  <a:txBody>
                    <a:bodyPr/>
                    <a:lstStyle/>
                    <a:p>
                      <a:r>
                        <a:rPr lang="es-ES" sz="1800" dirty="0" err="1" smtClean="0"/>
                        <a:t>print</a:t>
                      </a:r>
                      <a:r>
                        <a:rPr lang="es-ES" sz="1800" dirty="0" smtClean="0"/>
                        <a:t>()</a:t>
                      </a:r>
                      <a:endParaRPr lang="es-ES" sz="1800" dirty="0"/>
                    </a:p>
                  </a:txBody>
                  <a:tcPr marL="91444" marR="91444" marT="45718" marB="45718"/>
                </a:tc>
                <a:tc>
                  <a:txBody>
                    <a:bodyPr/>
                    <a:lstStyle/>
                    <a:p>
                      <a:r>
                        <a:rPr lang="es-ES" sz="1800" dirty="0" smtClean="0"/>
                        <a:t>Simula pinchar en el botón de imprimir del navegador</a:t>
                      </a:r>
                      <a:endParaRPr lang="es-ES" sz="1800" dirty="0"/>
                    </a:p>
                  </a:txBody>
                  <a:tcPr marL="91444" marR="91444" marT="45718" marB="45718"/>
                </a:tc>
              </a:tr>
              <a:tr h="867355">
                <a:tc>
                  <a:txBody>
                    <a:bodyPr/>
                    <a:lstStyle/>
                    <a:p>
                      <a:r>
                        <a:rPr lang="es-ES" sz="1800" dirty="0" err="1" smtClean="0"/>
                        <a:t>prompt</a:t>
                      </a:r>
                      <a:r>
                        <a:rPr lang="es-ES" sz="1800" dirty="0" smtClean="0"/>
                        <a:t>(</a:t>
                      </a:r>
                      <a:r>
                        <a:rPr lang="es-ES" sz="1800" dirty="0" err="1" smtClean="0"/>
                        <a:t>preg,txt_ini</a:t>
                      </a:r>
                      <a:r>
                        <a:rPr lang="es-ES" sz="1800" dirty="0" smtClean="0"/>
                        <a:t>)</a:t>
                      </a:r>
                      <a:endParaRPr lang="es-ES" sz="1800" dirty="0"/>
                    </a:p>
                  </a:txBody>
                  <a:tcPr marL="91444" marR="91444" marT="45718" marB="45718"/>
                </a:tc>
                <a:tc>
                  <a:txBody>
                    <a:bodyPr/>
                    <a:lstStyle/>
                    <a:p>
                      <a:r>
                        <a:rPr lang="es-ES" sz="1800" dirty="0" smtClean="0"/>
                        <a:t>Muestra una caja de diálogo donde se puede introducir un texto, texto que devolverá al pulsar en el botón 'aceptar'</a:t>
                      </a:r>
                      <a:endParaRPr lang="es-ES" sz="1800" dirty="0"/>
                    </a:p>
                  </a:txBody>
                  <a:tcPr marL="91444" marR="91444" marT="45718" marB="45718"/>
                </a:tc>
              </a:tr>
              <a:tr h="1127563">
                <a:tc>
                  <a:txBody>
                    <a:bodyPr/>
                    <a:lstStyle/>
                    <a:p>
                      <a:r>
                        <a:rPr lang="es-ES" sz="1800" dirty="0" err="1" smtClean="0"/>
                        <a:t>resizeBy</a:t>
                      </a:r>
                      <a:r>
                        <a:rPr lang="es-ES" sz="1800" dirty="0" smtClean="0"/>
                        <a:t>(</a:t>
                      </a:r>
                      <a:r>
                        <a:rPr lang="es-ES" sz="1800" dirty="0" err="1" smtClean="0"/>
                        <a:t>ancho,alto</a:t>
                      </a:r>
                      <a:r>
                        <a:rPr lang="es-ES" sz="1800" dirty="0" smtClean="0"/>
                        <a:t>)</a:t>
                      </a:r>
                      <a:endParaRPr lang="es-ES" sz="1800" dirty="0"/>
                    </a:p>
                  </a:txBody>
                  <a:tcPr marL="91444" marR="91444" marT="45718" marB="45718"/>
                </a:tc>
                <a:tc>
                  <a:txBody>
                    <a:bodyPr/>
                    <a:lstStyle/>
                    <a:p>
                      <a:r>
                        <a:rPr lang="es-ES" sz="1800" dirty="0" smtClean="0"/>
                        <a:t>Redimensiona el tamaño de la ventana del navegador incrementando o </a:t>
                      </a:r>
                      <a:r>
                        <a:rPr lang="es-ES" sz="1800" dirty="0" err="1" smtClean="0"/>
                        <a:t>decrementando</a:t>
                      </a:r>
                      <a:r>
                        <a:rPr lang="es-ES" sz="1800" dirty="0" smtClean="0"/>
                        <a:t> su tamaño actual en función de si los parámetros pasados son positivos o negativos, respectivamente</a:t>
                      </a:r>
                      <a:endParaRPr lang="es-ES" sz="1800" dirty="0"/>
                    </a:p>
                  </a:txBody>
                  <a:tcPr marL="91444" marR="91444" marT="45718" marB="45718"/>
                </a:tc>
              </a:tr>
              <a:tr h="867355">
                <a:tc>
                  <a:txBody>
                    <a:bodyPr/>
                    <a:lstStyle/>
                    <a:p>
                      <a:r>
                        <a:rPr lang="es-ES" sz="1800" dirty="0" err="1" smtClean="0"/>
                        <a:t>resizeTo</a:t>
                      </a:r>
                      <a:r>
                        <a:rPr lang="es-ES" sz="1800" dirty="0" smtClean="0"/>
                        <a:t>(</a:t>
                      </a:r>
                      <a:r>
                        <a:rPr lang="es-ES" sz="1800" dirty="0" err="1" smtClean="0"/>
                        <a:t>ancho,alto</a:t>
                      </a:r>
                      <a:r>
                        <a:rPr lang="es-ES" sz="1800" dirty="0" smtClean="0"/>
                        <a:t>)</a:t>
                      </a:r>
                      <a:endParaRPr lang="es-ES" sz="1800" dirty="0"/>
                    </a:p>
                  </a:txBody>
                  <a:tcPr marL="91444" marR="91444" marT="45718" marB="45718"/>
                </a:tc>
                <a:tc>
                  <a:txBody>
                    <a:bodyPr/>
                    <a:lstStyle/>
                    <a:p>
                      <a:r>
                        <a:rPr lang="es-ES" sz="1800" dirty="0" smtClean="0"/>
                        <a:t>Redimensiona la ventana del navegador para que ocupe el espacio en </a:t>
                      </a:r>
                      <a:r>
                        <a:rPr lang="es-ES" sz="1800" dirty="0" err="1" smtClean="0"/>
                        <a:t>pixels</a:t>
                      </a:r>
                      <a:r>
                        <a:rPr lang="es-ES" sz="1800" dirty="0" smtClean="0"/>
                        <a:t> que se indica en los parámetros</a:t>
                      </a:r>
                      <a:endParaRPr lang="es-ES" sz="1800" dirty="0"/>
                    </a:p>
                  </a:txBody>
                  <a:tcPr marL="91444" marR="91444" marT="45718" marB="45718"/>
                </a:tc>
              </a:tr>
              <a:tr h="867355">
                <a:tc>
                  <a:txBody>
                    <a:bodyPr/>
                    <a:lstStyle/>
                    <a:p>
                      <a:r>
                        <a:rPr lang="es-ES" sz="1800" dirty="0" err="1" smtClean="0"/>
                        <a:t>scrollBy</a:t>
                      </a:r>
                      <a:r>
                        <a:rPr lang="es-ES" sz="1800" dirty="0" smtClean="0"/>
                        <a:t>(</a:t>
                      </a:r>
                      <a:r>
                        <a:rPr lang="es-ES" sz="1800" dirty="0" err="1" smtClean="0"/>
                        <a:t>x,y</a:t>
                      </a:r>
                      <a:r>
                        <a:rPr lang="es-ES" sz="1800" dirty="0" smtClean="0"/>
                        <a:t>)</a:t>
                      </a:r>
                      <a:endParaRPr lang="es-ES" sz="1800" dirty="0"/>
                    </a:p>
                  </a:txBody>
                  <a:tcPr marL="91444" marR="91444" marT="45718" marB="45718"/>
                </a:tc>
                <a:tc>
                  <a:txBody>
                    <a:bodyPr/>
                    <a:lstStyle/>
                    <a:p>
                      <a:r>
                        <a:rPr lang="es-ES" sz="1800" dirty="0" smtClean="0"/>
                        <a:t>Desliza el documento dentro de la ventana. Los parámetros se toman como incrementos (positivos o negativos) de la posición actual.</a:t>
                      </a:r>
                      <a:endParaRPr lang="es-ES" sz="1800" dirty="0"/>
                    </a:p>
                  </a:txBody>
                  <a:tcPr marL="91444" marR="91444" marT="45718" marB="45718"/>
                </a:tc>
              </a:tr>
            </a:tbl>
          </a:graphicData>
        </a:graphic>
      </p:graphicFrame>
    </p:spTree>
    <p:extLst>
      <p:ext uri="{BB962C8B-B14F-4D97-AF65-F5344CB8AC3E}">
        <p14:creationId xmlns:p14="http://schemas.microsoft.com/office/powerpoint/2010/main" val="3218310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Window</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744AEB7B-26CA-4BB7-BF30-0A439807A6C5}" type="slidenum">
              <a:rPr lang="es-ES" smtClean="0"/>
              <a:pPr>
                <a:defRPr/>
              </a:pPr>
              <a:t>21</a:t>
            </a:fld>
            <a:endParaRPr lang="es-ES"/>
          </a:p>
        </p:txBody>
      </p:sp>
      <p:graphicFrame>
        <p:nvGraphicFramePr>
          <p:cNvPr id="7" name="6 Tabla"/>
          <p:cNvGraphicFramePr>
            <a:graphicFrameLocks noGrp="1"/>
          </p:cNvGraphicFramePr>
          <p:nvPr/>
        </p:nvGraphicFramePr>
        <p:xfrm>
          <a:off x="323850" y="1557338"/>
          <a:ext cx="8569325" cy="4865251"/>
        </p:xfrm>
        <a:graphic>
          <a:graphicData uri="http://schemas.openxmlformats.org/drawingml/2006/table">
            <a:tbl>
              <a:tblPr firstRow="1" bandRow="1">
                <a:tableStyleId>{5C22544A-7EE6-4342-B048-85BDC9FD1C3A}</a:tableStyleId>
              </a:tblPr>
              <a:tblGrid>
                <a:gridCol w="2376367"/>
                <a:gridCol w="6192958"/>
              </a:tblGrid>
              <a:tr h="567601">
                <a:tc>
                  <a:txBody>
                    <a:bodyPr/>
                    <a:lstStyle/>
                    <a:p>
                      <a:r>
                        <a:rPr lang="es-ES" sz="1800" dirty="0" smtClean="0"/>
                        <a:t>Método</a:t>
                      </a:r>
                      <a:endParaRPr lang="es-ES" sz="1800" dirty="0"/>
                    </a:p>
                  </a:txBody>
                  <a:tcPr marL="91444" marR="91444" marT="45717" marB="45717"/>
                </a:tc>
                <a:tc>
                  <a:txBody>
                    <a:bodyPr/>
                    <a:lstStyle/>
                    <a:p>
                      <a:r>
                        <a:rPr lang="es-ES" sz="1800" dirty="0" smtClean="0"/>
                        <a:t>Funcionalidad</a:t>
                      </a:r>
                      <a:endParaRPr lang="es-ES" sz="1800" dirty="0"/>
                    </a:p>
                  </a:txBody>
                  <a:tcPr marL="91444" marR="91444" marT="45717" marB="45717"/>
                </a:tc>
              </a:tr>
              <a:tr h="640041">
                <a:tc>
                  <a:txBody>
                    <a:bodyPr/>
                    <a:lstStyle/>
                    <a:p>
                      <a:r>
                        <a:rPr lang="es-ES" sz="1800" dirty="0" err="1" smtClean="0"/>
                        <a:t>scrollTo</a:t>
                      </a:r>
                      <a:r>
                        <a:rPr lang="es-ES" sz="1800" dirty="0" smtClean="0"/>
                        <a:t>(</a:t>
                      </a:r>
                      <a:r>
                        <a:rPr lang="es-ES" sz="1800" dirty="0" err="1" smtClean="0"/>
                        <a:t>x,y</a:t>
                      </a:r>
                      <a:r>
                        <a:rPr lang="es-ES" sz="1800" dirty="0" smtClean="0"/>
                        <a:t>)</a:t>
                      </a:r>
                      <a:endParaRPr lang="es-ES" sz="1800" dirty="0"/>
                    </a:p>
                  </a:txBody>
                  <a:tcPr marL="91444" marR="91444" marT="45717" marB="45717"/>
                </a:tc>
                <a:tc>
                  <a:txBody>
                    <a:bodyPr/>
                    <a:lstStyle/>
                    <a:p>
                      <a:r>
                        <a:rPr lang="es-ES" sz="1800" dirty="0" smtClean="0"/>
                        <a:t>Desliza el documento dentro de la ventana para dejarlo en las coordenadas indicadas como parámetros.</a:t>
                      </a:r>
                      <a:endParaRPr lang="es-ES" sz="1800" dirty="0"/>
                    </a:p>
                  </a:txBody>
                  <a:tcPr marL="91444" marR="91444" marT="45717" marB="45717"/>
                </a:tc>
              </a:tr>
              <a:tr h="640041">
                <a:tc>
                  <a:txBody>
                    <a:bodyPr/>
                    <a:lstStyle/>
                    <a:p>
                      <a:r>
                        <a:rPr lang="es-ES" sz="1800" dirty="0" err="1" smtClean="0"/>
                        <a:t>setInterval</a:t>
                      </a:r>
                      <a:r>
                        <a:rPr lang="es-ES" sz="1800" dirty="0" smtClean="0"/>
                        <a:t>(</a:t>
                      </a:r>
                      <a:r>
                        <a:rPr lang="es-ES" sz="1800" dirty="0" err="1" smtClean="0"/>
                        <a:t>cmd</a:t>
                      </a:r>
                      <a:r>
                        <a:rPr lang="es-ES" sz="1800" dirty="0" smtClean="0"/>
                        <a:t>, ms)</a:t>
                      </a:r>
                      <a:endParaRPr lang="es-ES" sz="1800" dirty="0"/>
                    </a:p>
                  </a:txBody>
                  <a:tcPr marL="91444" marR="91444" marT="45717" marB="45717"/>
                </a:tc>
                <a:tc>
                  <a:txBody>
                    <a:bodyPr/>
                    <a:lstStyle/>
                    <a:p>
                      <a:r>
                        <a:rPr lang="es-ES" sz="1800" dirty="0" smtClean="0"/>
                        <a:t>Activa la ejecución periódica e indefinida de la sentencia '</a:t>
                      </a:r>
                      <a:r>
                        <a:rPr lang="es-ES" sz="1800" dirty="0" err="1" smtClean="0"/>
                        <a:t>cmd</a:t>
                      </a:r>
                      <a:r>
                        <a:rPr lang="es-ES" sz="1800" dirty="0" smtClean="0"/>
                        <a:t>' cada 'ms' milisegundos</a:t>
                      </a:r>
                      <a:endParaRPr lang="es-ES" sz="1800" dirty="0"/>
                    </a:p>
                  </a:txBody>
                  <a:tcPr marL="91444" marR="91444" marT="45717" marB="45717"/>
                </a:tc>
              </a:tr>
              <a:tr h="914344">
                <a:tc>
                  <a:txBody>
                    <a:bodyPr/>
                    <a:lstStyle/>
                    <a:p>
                      <a:r>
                        <a:rPr lang="es-ES" sz="1800" dirty="0" err="1" smtClean="0"/>
                        <a:t>clearInterval</a:t>
                      </a:r>
                      <a:r>
                        <a:rPr lang="es-ES" sz="1800" dirty="0" smtClean="0"/>
                        <a:t>()</a:t>
                      </a:r>
                      <a:endParaRPr lang="es-ES" sz="1800" dirty="0"/>
                    </a:p>
                  </a:txBody>
                  <a:tcPr marL="91444" marR="91444" marT="45717" marB="45717"/>
                </a:tc>
                <a:tc>
                  <a:txBody>
                    <a:bodyPr/>
                    <a:lstStyle/>
                    <a:p>
                      <a:r>
                        <a:rPr lang="es-ES" sz="1800" dirty="0" smtClean="0"/>
                        <a:t>Cancela la ejecución del temporizador que ejecuta de forma periódica una tarea. Necesita como parámetro el resultado devuelto por '</a:t>
                      </a:r>
                      <a:r>
                        <a:rPr lang="es-ES" sz="1800" dirty="0" err="1" smtClean="0"/>
                        <a:t>setInterval</a:t>
                      </a:r>
                      <a:r>
                        <a:rPr lang="es-ES" sz="1800" dirty="0" smtClean="0"/>
                        <a:t>()'</a:t>
                      </a:r>
                      <a:endParaRPr lang="es-ES" sz="1800" dirty="0"/>
                    </a:p>
                  </a:txBody>
                  <a:tcPr marL="91444" marR="91444" marT="45717" marB="45717"/>
                </a:tc>
              </a:tr>
              <a:tr h="640041">
                <a:tc>
                  <a:txBody>
                    <a:bodyPr/>
                    <a:lstStyle/>
                    <a:p>
                      <a:r>
                        <a:rPr lang="es-ES" sz="1800" dirty="0" err="1" smtClean="0"/>
                        <a:t>setTimeout</a:t>
                      </a:r>
                      <a:r>
                        <a:rPr lang="es-ES" sz="1800" dirty="0" smtClean="0"/>
                        <a:t>(</a:t>
                      </a:r>
                      <a:r>
                        <a:rPr lang="es-ES" sz="1800" dirty="0" err="1" smtClean="0"/>
                        <a:t>cmd,ms</a:t>
                      </a:r>
                      <a:r>
                        <a:rPr lang="es-ES" sz="1800" dirty="0" smtClean="0"/>
                        <a:t>)</a:t>
                      </a:r>
                      <a:endParaRPr lang="es-ES" sz="1800" dirty="0"/>
                    </a:p>
                  </a:txBody>
                  <a:tcPr marL="91444" marR="91444" marT="45717" marB="45717"/>
                </a:tc>
                <a:tc>
                  <a:txBody>
                    <a:bodyPr/>
                    <a:lstStyle/>
                    <a:p>
                      <a:r>
                        <a:rPr lang="es-ES" sz="1800" dirty="0" smtClean="0"/>
                        <a:t>Activa un temporizador: dentro de 'ms' milisegundos ejecutará la sentencia '</a:t>
                      </a:r>
                      <a:r>
                        <a:rPr lang="es-ES" sz="1800" dirty="0" err="1" smtClean="0"/>
                        <a:t>cmd</a:t>
                      </a:r>
                      <a:r>
                        <a:rPr lang="es-ES" sz="1800" dirty="0" smtClean="0"/>
                        <a:t>'</a:t>
                      </a:r>
                      <a:endParaRPr lang="es-ES" sz="1800" dirty="0"/>
                    </a:p>
                  </a:txBody>
                  <a:tcPr marL="91444" marR="91444" marT="45717" marB="45717"/>
                </a:tc>
              </a:tr>
              <a:tr h="914344">
                <a:tc>
                  <a:txBody>
                    <a:bodyPr/>
                    <a:lstStyle/>
                    <a:p>
                      <a:r>
                        <a:rPr lang="es-ES" sz="1800" dirty="0" err="1" smtClean="0"/>
                        <a:t>clearTimeout</a:t>
                      </a:r>
                      <a:r>
                        <a:rPr lang="es-ES" sz="1800" dirty="0" smtClean="0"/>
                        <a:t>()</a:t>
                      </a:r>
                      <a:endParaRPr lang="es-ES" sz="1800" dirty="0"/>
                    </a:p>
                  </a:txBody>
                  <a:tcPr marL="91444" marR="91444" marT="45717" marB="45717"/>
                </a:tc>
                <a:tc>
                  <a:txBody>
                    <a:bodyPr/>
                    <a:lstStyle/>
                    <a:p>
                      <a:r>
                        <a:rPr lang="es-ES" sz="1800" dirty="0" smtClean="0"/>
                        <a:t>Cancela la ejecución de una tarea programada para ejecutarse dentro de en un determinado tiempo. Necesita como parámetro el resultado devuelto por '</a:t>
                      </a:r>
                      <a:r>
                        <a:rPr lang="es-ES" sz="1800" dirty="0" err="1" smtClean="0"/>
                        <a:t>setTimeout</a:t>
                      </a:r>
                      <a:r>
                        <a:rPr lang="es-ES" sz="1800" dirty="0" smtClean="0"/>
                        <a:t>()'</a:t>
                      </a:r>
                      <a:endParaRPr lang="es-ES" sz="1800" dirty="0"/>
                    </a:p>
                  </a:txBody>
                  <a:tcPr marL="91444" marR="91444" marT="45717" marB="45717"/>
                </a:tc>
              </a:tr>
            </a:tbl>
          </a:graphicData>
        </a:graphic>
      </p:graphicFrame>
    </p:spTree>
    <p:extLst>
      <p:ext uri="{BB962C8B-B14F-4D97-AF65-F5344CB8AC3E}">
        <p14:creationId xmlns:p14="http://schemas.microsoft.com/office/powerpoint/2010/main" val="231861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Window</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7F9794CC-9C17-4BA8-AB1B-1BCD407C1DB5}" type="slidenum">
              <a:rPr lang="es-ES" smtClean="0"/>
              <a:pPr>
                <a:defRPr/>
              </a:pPr>
              <a:t>22</a:t>
            </a:fld>
            <a:endParaRPr lang="es-ES"/>
          </a:p>
        </p:txBody>
      </p:sp>
      <p:sp>
        <p:nvSpPr>
          <p:cNvPr id="26629" name="2 Marcador de contenido"/>
          <p:cNvSpPr txBox="1">
            <a:spLocks/>
          </p:cNvSpPr>
          <p:nvPr/>
        </p:nvSpPr>
        <p:spPr bwMode="auto">
          <a:xfrm>
            <a:off x="395982" y="1484784"/>
            <a:ext cx="8640514" cy="52562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dirty="0">
                <a:solidFill>
                  <a:srgbClr val="00FF00"/>
                </a:solidFill>
                <a:latin typeface="Courier New" pitchFamily="49" charset="0"/>
                <a:cs typeface="Courier New" pitchFamily="49" charset="0"/>
              </a:rPr>
              <a:t>&lt;html&gt;</a:t>
            </a:r>
          </a:p>
          <a:p>
            <a:pPr eaLnBrk="1" hangingPunct="1">
              <a:spcBef>
                <a:spcPct val="20000"/>
              </a:spcBef>
            </a:pPr>
            <a:r>
              <a:rPr lang="en-US" dirty="0">
                <a:solidFill>
                  <a:srgbClr val="00FF00"/>
                </a:solidFill>
                <a:latin typeface="Courier New" pitchFamily="49" charset="0"/>
                <a:cs typeface="Courier New" pitchFamily="49" charset="0"/>
              </a:rPr>
              <a:t>	&lt;head&gt;&lt;title&gt;</a:t>
            </a:r>
            <a:r>
              <a:rPr lang="en-US" dirty="0" err="1">
                <a:solidFill>
                  <a:srgbClr val="00FF00"/>
                </a:solidFill>
                <a:latin typeface="Courier New" pitchFamily="49" charset="0"/>
                <a:cs typeface="Courier New" pitchFamily="49" charset="0"/>
              </a:rPr>
              <a:t>Objeto</a:t>
            </a:r>
            <a:r>
              <a:rPr lang="en-US" dirty="0">
                <a:solidFill>
                  <a:srgbClr val="00FF00"/>
                </a:solidFill>
                <a:latin typeface="Courier New" pitchFamily="49" charset="0"/>
                <a:cs typeface="Courier New" pitchFamily="49" charset="0"/>
              </a:rPr>
              <a:t> window&lt;/title&gt;&lt;/head&gt;</a:t>
            </a:r>
            <a:endParaRPr lang="fr-FR" dirty="0">
              <a:solidFill>
                <a:srgbClr val="00FF00"/>
              </a:solidFill>
              <a:latin typeface="Courier New" pitchFamily="49" charset="0"/>
              <a:cs typeface="Courier New" pitchFamily="49" charset="0"/>
            </a:endParaRPr>
          </a:p>
          <a:p>
            <a:pPr eaLnBrk="1" hangingPunct="1">
              <a:spcBef>
                <a:spcPct val="20000"/>
              </a:spcBef>
            </a:pPr>
            <a:r>
              <a:rPr lang="fr-FR" dirty="0">
                <a:solidFill>
                  <a:srgbClr val="00FF00"/>
                </a:solidFill>
                <a:latin typeface="Courier New" pitchFamily="49" charset="0"/>
                <a:cs typeface="Courier New" pitchFamily="49" charset="0"/>
              </a:rPr>
              <a:t>&lt;body&gt;</a:t>
            </a:r>
          </a:p>
          <a:p>
            <a:pPr eaLnBrk="1" hangingPunct="1">
              <a:spcBef>
                <a:spcPct val="20000"/>
              </a:spcBef>
            </a:pPr>
            <a:r>
              <a:rPr lang="fr-FR" dirty="0">
                <a:solidFill>
                  <a:srgbClr val="00FF00"/>
                </a:solidFill>
                <a:latin typeface="Courier New" pitchFamily="49" charset="0"/>
                <a:cs typeface="Courier New" pitchFamily="49" charset="0"/>
              </a:rPr>
              <a:t>&lt;script&gt;</a:t>
            </a:r>
          </a:p>
          <a:p>
            <a:pPr eaLnBrk="1" hangingPunct="1">
              <a:spcBef>
                <a:spcPct val="20000"/>
              </a:spcBef>
            </a:pPr>
            <a:r>
              <a:rPr lang="fr-FR" dirty="0" err="1">
                <a:solidFill>
                  <a:srgbClr val="00FF00"/>
                </a:solidFill>
                <a:latin typeface="Courier New" pitchFamily="49" charset="0"/>
                <a:cs typeface="Courier New" pitchFamily="49" charset="0"/>
              </a:rPr>
              <a:t>function</a:t>
            </a: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clock</a:t>
            </a:r>
            <a:r>
              <a:rPr lang="fr-FR" dirty="0">
                <a:solidFill>
                  <a:srgbClr val="00FF00"/>
                </a:solidFill>
                <a:latin typeface="Courier New" pitchFamily="49" charset="0"/>
                <a:cs typeface="Courier New" pitchFamily="49" charset="0"/>
              </a:rPr>
              <a:t>() {</a:t>
            </a:r>
          </a:p>
          <a:p>
            <a:pPr eaLnBrk="1" hangingPunct="1">
              <a:spcBef>
                <a:spcPct val="20000"/>
              </a:spcBef>
            </a:pPr>
            <a:r>
              <a:rPr lang="fr-FR" dirty="0">
                <a:solidFill>
                  <a:srgbClr val="00FF00"/>
                </a:solidFill>
                <a:latin typeface="Courier New" pitchFamily="49" charset="0"/>
                <a:cs typeface="Courier New" pitchFamily="49" charset="0"/>
              </a:rPr>
              <a:t>	var d=new Date();</a:t>
            </a:r>
          </a:p>
          <a:p>
            <a:pPr eaLnBrk="1" hangingPunct="1">
              <a:spcBef>
                <a:spcPct val="20000"/>
              </a:spcBef>
            </a:pPr>
            <a:r>
              <a:rPr lang="fr-FR" dirty="0">
                <a:solidFill>
                  <a:srgbClr val="00FF00"/>
                </a:solidFill>
                <a:latin typeface="Courier New" pitchFamily="49" charset="0"/>
                <a:cs typeface="Courier New" pitchFamily="49" charset="0"/>
              </a:rPr>
              <a:t>	var t=</a:t>
            </a:r>
            <a:r>
              <a:rPr lang="fr-FR" dirty="0" err="1">
                <a:solidFill>
                  <a:srgbClr val="00FF00"/>
                </a:solidFill>
                <a:latin typeface="Courier New" pitchFamily="49" charset="0"/>
                <a:cs typeface="Courier New" pitchFamily="49" charset="0"/>
              </a:rPr>
              <a:t>d.toLocaleTimeString</a:t>
            </a:r>
            <a:r>
              <a:rPr lang="fr-FR" dirty="0">
                <a:solidFill>
                  <a:srgbClr val="00FF00"/>
                </a:solidFill>
                <a:latin typeface="Courier New" pitchFamily="49" charset="0"/>
                <a:cs typeface="Courier New" pitchFamily="49" charset="0"/>
              </a:rPr>
              <a:t>();</a:t>
            </a:r>
          </a:p>
          <a:p>
            <a:pPr eaLnBrk="1" hangingPunct="1">
              <a:spcBef>
                <a:spcPct val="20000"/>
              </a:spcBef>
            </a:pP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document.getElementById</a:t>
            </a:r>
            <a:r>
              <a:rPr lang="fr-FR" dirty="0">
                <a:solidFill>
                  <a:srgbClr val="00FF00"/>
                </a:solidFill>
                <a:latin typeface="Courier New" pitchFamily="49" charset="0"/>
                <a:cs typeface="Courier New" pitchFamily="49" charset="0"/>
              </a:rPr>
              <a:t>("</a:t>
            </a:r>
            <a:r>
              <a:rPr lang="fr-FR" dirty="0" err="1">
                <a:solidFill>
                  <a:srgbClr val="00FF00"/>
                </a:solidFill>
                <a:latin typeface="Courier New" pitchFamily="49" charset="0"/>
                <a:cs typeface="Courier New" pitchFamily="49" charset="0"/>
              </a:rPr>
              <a:t>clock</a:t>
            </a:r>
            <a:r>
              <a:rPr lang="fr-FR" dirty="0">
                <a:solidFill>
                  <a:srgbClr val="00FF00"/>
                </a:solidFill>
                <a:latin typeface="Courier New" pitchFamily="49" charset="0"/>
                <a:cs typeface="Courier New" pitchFamily="49" charset="0"/>
              </a:rPr>
              <a:t>").value=t;</a:t>
            </a:r>
          </a:p>
          <a:p>
            <a:pPr eaLnBrk="1" hangingPunct="1">
              <a:spcBef>
                <a:spcPct val="20000"/>
              </a:spcBef>
            </a:pPr>
            <a:r>
              <a:rPr lang="fr-FR" dirty="0">
                <a:solidFill>
                  <a:srgbClr val="00FF00"/>
                </a:solidFill>
                <a:latin typeface="Courier New" pitchFamily="49" charset="0"/>
                <a:cs typeface="Courier New" pitchFamily="49" charset="0"/>
              </a:rPr>
              <a:t>}</a:t>
            </a:r>
          </a:p>
          <a:p>
            <a:pPr eaLnBrk="1" hangingPunct="1">
              <a:spcBef>
                <a:spcPct val="20000"/>
              </a:spcBef>
            </a:pPr>
            <a:r>
              <a:rPr lang="fr-FR" dirty="0">
                <a:solidFill>
                  <a:srgbClr val="00FF00"/>
                </a:solidFill>
                <a:latin typeface="Courier New" pitchFamily="49" charset="0"/>
                <a:cs typeface="Courier New" pitchFamily="49" charset="0"/>
              </a:rPr>
              <a:t>var </a:t>
            </a:r>
            <a:r>
              <a:rPr lang="fr-FR" dirty="0" err="1">
                <a:solidFill>
                  <a:srgbClr val="00FF00"/>
                </a:solidFill>
                <a:latin typeface="Courier New" pitchFamily="49" charset="0"/>
                <a:cs typeface="Courier New" pitchFamily="49" charset="0"/>
              </a:rPr>
              <a:t>int</a:t>
            </a:r>
            <a:r>
              <a:rPr lang="fr-FR" dirty="0">
                <a:solidFill>
                  <a:srgbClr val="00FF00"/>
                </a:solidFill>
                <a:latin typeface="Courier New" pitchFamily="49" charset="0"/>
                <a:cs typeface="Courier New" pitchFamily="49" charset="0"/>
              </a:rPr>
              <a:t>=</a:t>
            </a:r>
            <a:r>
              <a:rPr lang="fr-FR" dirty="0" err="1">
                <a:solidFill>
                  <a:srgbClr val="00FF00"/>
                </a:solidFill>
                <a:latin typeface="Courier New" pitchFamily="49" charset="0"/>
                <a:cs typeface="Courier New" pitchFamily="49" charset="0"/>
              </a:rPr>
              <a:t>self.setInterval</a:t>
            </a:r>
            <a:r>
              <a:rPr lang="fr-FR" dirty="0">
                <a:solidFill>
                  <a:srgbClr val="00FF00"/>
                </a:solidFill>
                <a:latin typeface="Courier New" pitchFamily="49" charset="0"/>
                <a:cs typeface="Courier New" pitchFamily="49" charset="0"/>
              </a:rPr>
              <a:t>(</a:t>
            </a:r>
            <a:r>
              <a:rPr lang="fr-FR" dirty="0" err="1">
                <a:solidFill>
                  <a:srgbClr val="00FF00"/>
                </a:solidFill>
                <a:latin typeface="Courier New" pitchFamily="49" charset="0"/>
                <a:cs typeface="Courier New" pitchFamily="49" charset="0"/>
              </a:rPr>
              <a:t>function</a:t>
            </a:r>
            <a:r>
              <a:rPr lang="fr-FR" dirty="0">
                <a:solidFill>
                  <a:srgbClr val="00FF00"/>
                </a:solidFill>
                <a:latin typeface="Courier New" pitchFamily="49" charset="0"/>
                <a:cs typeface="Courier New" pitchFamily="49" charset="0"/>
              </a:rPr>
              <a:t>(){</a:t>
            </a:r>
            <a:r>
              <a:rPr lang="fr-FR" dirty="0" err="1">
                <a:solidFill>
                  <a:srgbClr val="00FF00"/>
                </a:solidFill>
                <a:latin typeface="Courier New" pitchFamily="49" charset="0"/>
                <a:cs typeface="Courier New" pitchFamily="49" charset="0"/>
              </a:rPr>
              <a:t>clock</a:t>
            </a:r>
            <a:r>
              <a:rPr lang="fr-FR" dirty="0">
                <a:solidFill>
                  <a:srgbClr val="00FF00"/>
                </a:solidFill>
                <a:latin typeface="Courier New" pitchFamily="49" charset="0"/>
                <a:cs typeface="Courier New" pitchFamily="49" charset="0"/>
              </a:rPr>
              <a:t>()},1000);</a:t>
            </a:r>
          </a:p>
          <a:p>
            <a:pPr eaLnBrk="1" hangingPunct="1">
              <a:spcBef>
                <a:spcPct val="20000"/>
              </a:spcBef>
            </a:pPr>
            <a:r>
              <a:rPr lang="fr-FR" dirty="0">
                <a:solidFill>
                  <a:srgbClr val="00FF00"/>
                </a:solidFill>
                <a:latin typeface="Courier New" pitchFamily="49" charset="0"/>
                <a:cs typeface="Courier New" pitchFamily="49" charset="0"/>
              </a:rPr>
              <a:t>&lt;/script&gt;</a:t>
            </a:r>
          </a:p>
          <a:p>
            <a:pPr eaLnBrk="1" hangingPunct="1">
              <a:spcBef>
                <a:spcPct val="20000"/>
              </a:spcBef>
            </a:pPr>
            <a:endParaRPr lang="fr-FR" dirty="0">
              <a:solidFill>
                <a:srgbClr val="00FF00"/>
              </a:solidFill>
              <a:latin typeface="Courier New" pitchFamily="49" charset="0"/>
              <a:cs typeface="Courier New" pitchFamily="49" charset="0"/>
            </a:endParaRPr>
          </a:p>
          <a:p>
            <a:pPr eaLnBrk="1" hangingPunct="1">
              <a:spcBef>
                <a:spcPct val="20000"/>
              </a:spcBef>
            </a:pPr>
            <a:r>
              <a:rPr lang="fr-FR" dirty="0">
                <a:solidFill>
                  <a:srgbClr val="00FF00"/>
                </a:solidFill>
                <a:latin typeface="Courier New" pitchFamily="49" charset="0"/>
                <a:cs typeface="Courier New" pitchFamily="49" charset="0"/>
              </a:rPr>
              <a:t>&lt;</a:t>
            </a:r>
            <a:r>
              <a:rPr lang="fr-FR" dirty="0" err="1">
                <a:solidFill>
                  <a:srgbClr val="00FF00"/>
                </a:solidFill>
                <a:latin typeface="Courier New" pitchFamily="49" charset="0"/>
                <a:cs typeface="Courier New" pitchFamily="49" charset="0"/>
              </a:rPr>
              <a:t>button</a:t>
            </a: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onclick</a:t>
            </a:r>
            <a:r>
              <a:rPr lang="fr-FR" dirty="0">
                <a:solidFill>
                  <a:srgbClr val="00FF00"/>
                </a:solidFill>
                <a:latin typeface="Courier New" pitchFamily="49" charset="0"/>
                <a:cs typeface="Courier New" pitchFamily="49" charset="0"/>
              </a:rPr>
              <a:t>="</a:t>
            </a:r>
            <a:r>
              <a:rPr lang="fr-FR" dirty="0" err="1">
                <a:solidFill>
                  <a:srgbClr val="00FF00"/>
                </a:solidFill>
                <a:latin typeface="Courier New" pitchFamily="49" charset="0"/>
                <a:cs typeface="Courier New" pitchFamily="49" charset="0"/>
              </a:rPr>
              <a:t>int</a:t>
            </a:r>
            <a:r>
              <a:rPr lang="fr-FR" dirty="0">
                <a:solidFill>
                  <a:srgbClr val="00FF00"/>
                </a:solidFill>
                <a:latin typeface="Courier New" pitchFamily="49" charset="0"/>
                <a:cs typeface="Courier New" pitchFamily="49" charset="0"/>
              </a:rPr>
              <a:t>=</a:t>
            </a:r>
            <a:r>
              <a:rPr lang="fr-FR" dirty="0" err="1">
                <a:solidFill>
                  <a:srgbClr val="00FF00"/>
                </a:solidFill>
                <a:latin typeface="Courier New" pitchFamily="49" charset="0"/>
                <a:cs typeface="Courier New" pitchFamily="49" charset="0"/>
              </a:rPr>
              <a:t>window.clearInterval</a:t>
            </a:r>
            <a:r>
              <a:rPr lang="fr-FR" dirty="0">
                <a:solidFill>
                  <a:srgbClr val="00FF00"/>
                </a:solidFill>
                <a:latin typeface="Courier New" pitchFamily="49" charset="0"/>
                <a:cs typeface="Courier New" pitchFamily="49" charset="0"/>
              </a:rPr>
              <a:t>(</a:t>
            </a:r>
            <a:r>
              <a:rPr lang="fr-FR" dirty="0" err="1">
                <a:solidFill>
                  <a:srgbClr val="00FF00"/>
                </a:solidFill>
                <a:latin typeface="Courier New" pitchFamily="49" charset="0"/>
                <a:cs typeface="Courier New" pitchFamily="49" charset="0"/>
              </a:rPr>
              <a:t>int</a:t>
            </a:r>
            <a:r>
              <a:rPr lang="fr-FR" dirty="0">
                <a:solidFill>
                  <a:srgbClr val="00FF00"/>
                </a:solidFill>
                <a:latin typeface="Courier New" pitchFamily="49" charset="0"/>
                <a:cs typeface="Courier New" pitchFamily="49" charset="0"/>
              </a:rPr>
              <a:t>)"&gt;Stop&lt;/</a:t>
            </a:r>
            <a:r>
              <a:rPr lang="fr-FR" dirty="0" err="1">
                <a:solidFill>
                  <a:srgbClr val="00FF00"/>
                </a:solidFill>
                <a:latin typeface="Courier New" pitchFamily="49" charset="0"/>
                <a:cs typeface="Courier New" pitchFamily="49" charset="0"/>
              </a:rPr>
              <a:t>button</a:t>
            </a:r>
            <a:r>
              <a:rPr lang="fr-FR" dirty="0">
                <a:solidFill>
                  <a:srgbClr val="00FF00"/>
                </a:solidFill>
                <a:latin typeface="Courier New" pitchFamily="49" charset="0"/>
                <a:cs typeface="Courier New" pitchFamily="49" charset="0"/>
              </a:rPr>
              <a:t>&gt;</a:t>
            </a:r>
          </a:p>
          <a:p>
            <a:pPr eaLnBrk="1" hangingPunct="1">
              <a:spcBef>
                <a:spcPct val="20000"/>
              </a:spcBef>
            </a:pPr>
            <a:r>
              <a:rPr lang="fr-FR" dirty="0">
                <a:solidFill>
                  <a:srgbClr val="00FF00"/>
                </a:solidFill>
                <a:latin typeface="Courier New" pitchFamily="49" charset="0"/>
                <a:cs typeface="Courier New" pitchFamily="49" charset="0"/>
              </a:rPr>
              <a:t>&lt;/body&gt;</a:t>
            </a:r>
          </a:p>
          <a:p>
            <a:pPr eaLnBrk="1" hangingPunct="1">
              <a:spcBef>
                <a:spcPct val="20000"/>
              </a:spcBef>
            </a:pPr>
            <a:r>
              <a:rPr lang="fr-FR" dirty="0">
                <a:solidFill>
                  <a:srgbClr val="00FF00"/>
                </a:solidFill>
                <a:latin typeface="Courier New" pitchFamily="49" charset="0"/>
                <a:cs typeface="Courier New" pitchFamily="49" charset="0"/>
              </a:rPr>
              <a:t>&lt;/html&gt;</a:t>
            </a:r>
          </a:p>
        </p:txBody>
      </p:sp>
    </p:spTree>
    <p:extLst>
      <p:ext uri="{BB962C8B-B14F-4D97-AF65-F5344CB8AC3E}">
        <p14:creationId xmlns:p14="http://schemas.microsoft.com/office/powerpoint/2010/main" val="3660882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Window</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689F36D7-CA09-4B91-89DB-BEC17CCE6BFD}" type="slidenum">
              <a:rPr lang="es-ES" smtClean="0"/>
              <a:pPr>
                <a:defRPr/>
              </a:pPr>
              <a:t>23</a:t>
            </a:fld>
            <a:endParaRPr lang="es-ES"/>
          </a:p>
        </p:txBody>
      </p:sp>
      <p:graphicFrame>
        <p:nvGraphicFramePr>
          <p:cNvPr id="7" name="6 Tabla"/>
          <p:cNvGraphicFramePr>
            <a:graphicFrameLocks noGrp="1"/>
          </p:cNvGraphicFramePr>
          <p:nvPr/>
        </p:nvGraphicFramePr>
        <p:xfrm>
          <a:off x="323850" y="1557338"/>
          <a:ext cx="8569325" cy="3127787"/>
        </p:xfrm>
        <a:graphic>
          <a:graphicData uri="http://schemas.openxmlformats.org/drawingml/2006/table">
            <a:tbl>
              <a:tblPr firstRow="1" bandRow="1">
                <a:tableStyleId>{5C22544A-7EE6-4342-B048-85BDC9FD1C3A}</a:tableStyleId>
              </a:tblPr>
              <a:tblGrid>
                <a:gridCol w="2376367"/>
                <a:gridCol w="6192958"/>
              </a:tblGrid>
              <a:tr h="567531">
                <a:tc>
                  <a:txBody>
                    <a:bodyPr/>
                    <a:lstStyle/>
                    <a:p>
                      <a:r>
                        <a:rPr lang="es-ES" sz="1800" dirty="0" smtClean="0"/>
                        <a:t>Método</a:t>
                      </a:r>
                      <a:endParaRPr lang="es-ES" sz="1800" dirty="0"/>
                    </a:p>
                  </a:txBody>
                  <a:tcPr marL="91444" marR="91444" marT="45712" marB="45712"/>
                </a:tc>
                <a:tc>
                  <a:txBody>
                    <a:bodyPr/>
                    <a:lstStyle/>
                    <a:p>
                      <a:r>
                        <a:rPr lang="es-ES" sz="1800" dirty="0" smtClean="0"/>
                        <a:t>Funcionalidad</a:t>
                      </a:r>
                      <a:endParaRPr lang="es-ES" sz="1800" dirty="0"/>
                    </a:p>
                  </a:txBody>
                  <a:tcPr marL="91444" marR="91444" marT="45712" marB="45712"/>
                </a:tc>
              </a:tr>
              <a:tr h="639961">
                <a:tc>
                  <a:txBody>
                    <a:bodyPr/>
                    <a:lstStyle/>
                    <a:p>
                      <a:r>
                        <a:rPr lang="es-ES" sz="1800" dirty="0" smtClean="0"/>
                        <a:t>back()	</a:t>
                      </a:r>
                      <a:endParaRPr lang="es-ES" sz="1800" dirty="0"/>
                    </a:p>
                  </a:txBody>
                  <a:tcPr marL="91444" marR="91444" marT="45712" marB="45712"/>
                </a:tc>
                <a:tc>
                  <a:txBody>
                    <a:bodyPr/>
                    <a:lstStyle/>
                    <a:p>
                      <a:r>
                        <a:rPr lang="es-ES" sz="1800" dirty="0" smtClean="0"/>
                        <a:t>Emula el botón de 'página atrás' de la barra de herramientas del navegador</a:t>
                      </a:r>
                      <a:endParaRPr lang="es-ES" sz="1800" dirty="0"/>
                    </a:p>
                  </a:txBody>
                  <a:tcPr marL="91444" marR="91444" marT="45712" marB="45712"/>
                </a:tc>
              </a:tr>
              <a:tr h="639961">
                <a:tc>
                  <a:txBody>
                    <a:bodyPr/>
                    <a:lstStyle/>
                    <a:p>
                      <a:r>
                        <a:rPr lang="es-ES" sz="1800" dirty="0" smtClean="0"/>
                        <a:t>forward()</a:t>
                      </a:r>
                      <a:endParaRPr lang="es-ES" sz="1800" dirty="0"/>
                    </a:p>
                  </a:txBody>
                  <a:tcPr marL="91444" marR="91444" marT="45712" marB="45712"/>
                </a:tc>
                <a:tc>
                  <a:txBody>
                    <a:bodyPr/>
                    <a:lstStyle/>
                    <a:p>
                      <a:r>
                        <a:rPr lang="es-ES" sz="1800" dirty="0" smtClean="0"/>
                        <a:t>Emula el botón de 'página adelante' de la barra de herramientas del navegador</a:t>
                      </a:r>
                      <a:endParaRPr lang="es-ES" sz="1800" dirty="0"/>
                    </a:p>
                  </a:txBody>
                  <a:tcPr marL="91444" marR="91444" marT="45712" marB="45712"/>
                </a:tc>
              </a:tr>
              <a:tr h="639961">
                <a:tc>
                  <a:txBody>
                    <a:bodyPr/>
                    <a:lstStyle/>
                    <a:p>
                      <a:r>
                        <a:rPr lang="es-ES" sz="1800" dirty="0" smtClean="0"/>
                        <a:t>home()	</a:t>
                      </a:r>
                      <a:endParaRPr lang="es-ES" sz="1800" dirty="0"/>
                    </a:p>
                  </a:txBody>
                  <a:tcPr marL="91444" marR="91444" marT="45712" marB="45712"/>
                </a:tc>
                <a:tc>
                  <a:txBody>
                    <a:bodyPr/>
                    <a:lstStyle/>
                    <a:p>
                      <a:r>
                        <a:rPr lang="es-ES" sz="1800" dirty="0" smtClean="0"/>
                        <a:t>Simula pinchar en el botón de página de inicio del navegador</a:t>
                      </a:r>
                      <a:endParaRPr lang="es-ES" sz="1800" dirty="0"/>
                    </a:p>
                  </a:txBody>
                  <a:tcPr marL="91444" marR="91444" marT="45712" marB="45712"/>
                </a:tc>
              </a:tr>
              <a:tr h="639961">
                <a:tc>
                  <a:txBody>
                    <a:bodyPr/>
                    <a:lstStyle/>
                    <a:p>
                      <a:r>
                        <a:rPr lang="es-ES" sz="1800" dirty="0" smtClean="0"/>
                        <a:t>stop()</a:t>
                      </a:r>
                      <a:endParaRPr lang="es-ES" sz="1800" dirty="0"/>
                    </a:p>
                  </a:txBody>
                  <a:tcPr marL="91444" marR="91444" marT="45712" marB="45712"/>
                </a:tc>
                <a:tc>
                  <a:txBody>
                    <a:bodyPr/>
                    <a:lstStyle/>
                    <a:p>
                      <a:r>
                        <a:rPr lang="es-ES" sz="1800" dirty="0" smtClean="0"/>
                        <a:t>Simula pinchar el botón de stop de la ventana del navegador</a:t>
                      </a:r>
                      <a:endParaRPr lang="es-ES" sz="1800" dirty="0"/>
                    </a:p>
                  </a:txBody>
                  <a:tcPr marL="91444" marR="91444" marT="45712" marB="45712"/>
                </a:tc>
              </a:tr>
            </a:tbl>
          </a:graphicData>
        </a:graphic>
      </p:graphicFrame>
    </p:spTree>
    <p:extLst>
      <p:ext uri="{BB962C8B-B14F-4D97-AF65-F5344CB8AC3E}">
        <p14:creationId xmlns:p14="http://schemas.microsoft.com/office/powerpoint/2010/main" val="1221489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468313" y="908050"/>
            <a:ext cx="8229600" cy="792163"/>
          </a:xfrm>
        </p:spPr>
        <p:txBody>
          <a:bodyPr/>
          <a:lstStyle/>
          <a:p>
            <a:pPr eaLnBrk="1" hangingPunct="1"/>
            <a:r>
              <a:rPr lang="es-ES" dirty="0" smtClean="0"/>
              <a:t>JS – Referencias</a:t>
            </a:r>
          </a:p>
        </p:txBody>
      </p:sp>
      <p:sp>
        <p:nvSpPr>
          <p:cNvPr id="5" name="4 Marcador de contenido"/>
          <p:cNvSpPr>
            <a:spLocks noGrp="1"/>
          </p:cNvSpPr>
          <p:nvPr>
            <p:ph idx="1"/>
          </p:nvPr>
        </p:nvSpPr>
        <p:spPr>
          <a:xfrm>
            <a:off x="468313" y="1628775"/>
            <a:ext cx="8229600" cy="4968875"/>
          </a:xfrm>
        </p:spPr>
        <p:txBody>
          <a:bodyPr>
            <a:normAutofit/>
          </a:bodyPr>
          <a:lstStyle/>
          <a:p>
            <a:pPr marL="365760" indent="-256032" eaLnBrk="1" fontAlgn="auto" hangingPunct="1">
              <a:spcAft>
                <a:spcPts val="0"/>
              </a:spcAft>
              <a:buClr>
                <a:schemeClr val="accent3"/>
              </a:buClr>
              <a:buFont typeface="Georgia" pitchFamily="18" charset="0"/>
              <a:buChar char="•"/>
              <a:defRPr/>
            </a:pPr>
            <a:r>
              <a:rPr lang="es-ES" dirty="0" smtClean="0">
                <a:hlinkClick r:id="rId2"/>
              </a:rPr>
              <a:t>http://www.ecma-international.org/publications/files/ECMA-ST/Ecma-262.pdf /</a:t>
            </a:r>
            <a:endParaRPr lang="es-ES" dirty="0" smtClean="0"/>
          </a:p>
          <a:p>
            <a:pPr marL="365760" indent="-256032" eaLnBrk="1" fontAlgn="auto" hangingPunct="1">
              <a:spcAft>
                <a:spcPts val="0"/>
              </a:spcAft>
              <a:buClr>
                <a:schemeClr val="accent3"/>
              </a:buClr>
              <a:buFont typeface="Georgia" pitchFamily="18" charset="0"/>
              <a:buChar char="•"/>
              <a:defRPr/>
            </a:pPr>
            <a:r>
              <a:rPr lang="es-ES" dirty="0" smtClean="0">
                <a:hlinkClick r:id="rId3"/>
              </a:rPr>
              <a:t>https://developer.mozilla.org/en/JavaScript</a:t>
            </a:r>
            <a:endParaRPr lang="es-ES" dirty="0" smtClean="0"/>
          </a:p>
          <a:p>
            <a:pPr marL="365760" indent="-256032" eaLnBrk="1" fontAlgn="auto" hangingPunct="1">
              <a:spcAft>
                <a:spcPts val="0"/>
              </a:spcAft>
              <a:buClr>
                <a:schemeClr val="accent3"/>
              </a:buClr>
              <a:buFont typeface="Georgia" pitchFamily="18" charset="0"/>
              <a:buChar char="•"/>
              <a:defRPr/>
            </a:pPr>
            <a:r>
              <a:rPr lang="es-ES" dirty="0" smtClean="0">
                <a:hlinkClick r:id="rId4"/>
              </a:rPr>
              <a:t>http://www.w3schools.com/js/</a:t>
            </a:r>
            <a:endParaRPr lang="es-ES" dirty="0" smtClean="0"/>
          </a:p>
          <a:p>
            <a:pPr marL="365760" indent="-256032" eaLnBrk="1" fontAlgn="auto" hangingPunct="1">
              <a:spcAft>
                <a:spcPts val="0"/>
              </a:spcAft>
              <a:buClr>
                <a:schemeClr val="accent3"/>
              </a:buClr>
              <a:buFont typeface="Georgia" pitchFamily="18" charset="0"/>
              <a:buChar char="•"/>
              <a:defRPr/>
            </a:pPr>
            <a:r>
              <a:rPr lang="es-ES" dirty="0" smtClean="0">
                <a:hlinkClick r:id="rId5"/>
              </a:rPr>
              <a:t>http://es.wikipedia.org/wiki/Javascript</a:t>
            </a:r>
          </a:p>
          <a:p>
            <a:pPr marL="365760" indent="-256032" eaLnBrk="1" fontAlgn="auto" hangingPunct="1">
              <a:spcAft>
                <a:spcPts val="0"/>
              </a:spcAft>
              <a:buClr>
                <a:schemeClr val="accent3"/>
              </a:buClr>
              <a:buFont typeface="Georgia" pitchFamily="18" charset="0"/>
              <a:buChar char="•"/>
              <a:defRPr/>
            </a:pPr>
            <a:r>
              <a:rPr lang="es-ES" dirty="0" smtClean="0">
                <a:hlinkClick r:id="rId5"/>
              </a:rPr>
              <a:t>http://www.javascriptsource.com/tutorials/</a:t>
            </a:r>
          </a:p>
          <a:p>
            <a:pPr marL="365760" indent="-256032" eaLnBrk="1" fontAlgn="auto" hangingPunct="1">
              <a:spcAft>
                <a:spcPts val="0"/>
              </a:spcAft>
              <a:buClr>
                <a:schemeClr val="accent3"/>
              </a:buClr>
              <a:buFont typeface="Georgia" pitchFamily="18" charset="0"/>
              <a:buChar char="•"/>
              <a:defRPr/>
            </a:pPr>
            <a:r>
              <a:rPr lang="es-ES" dirty="0" smtClean="0">
                <a:hlinkClick r:id="rId5"/>
              </a:rPr>
              <a:t>http://www.javascriptya.com.ar/</a:t>
            </a:r>
            <a:endParaRPr lang="es-ES" dirty="0" smtClean="0"/>
          </a:p>
          <a:p>
            <a:pPr marL="365760" indent="-256032" eaLnBrk="1" fontAlgn="auto" hangingPunct="1">
              <a:spcAft>
                <a:spcPts val="0"/>
              </a:spcAft>
              <a:buClr>
                <a:schemeClr val="accent3"/>
              </a:buClr>
              <a:buFont typeface="Georgia" pitchFamily="18" charset="0"/>
              <a:buChar char="•"/>
              <a:defRPr/>
            </a:pPr>
            <a:r>
              <a:rPr lang="es-ES" dirty="0" smtClean="0">
                <a:hlinkClick r:id="rId6"/>
              </a:rPr>
              <a:t>http://jsperf.com/innerhtml-vs-createelement-test/6</a:t>
            </a:r>
            <a:endParaRPr lang="es-ES" dirty="0" smtClean="0"/>
          </a:p>
          <a:p>
            <a:pPr marL="365760" indent="-256032" eaLnBrk="1" fontAlgn="auto" hangingPunct="1">
              <a:spcAft>
                <a:spcPts val="0"/>
              </a:spcAft>
              <a:buClr>
                <a:schemeClr val="accent3"/>
              </a:buClr>
              <a:buFont typeface="Georgia" pitchFamily="18" charset="0"/>
              <a:buChar char="•"/>
              <a:defRPr/>
            </a:pPr>
            <a:r>
              <a:rPr lang="es-ES" dirty="0" smtClean="0">
                <a:hlinkClick r:id="rId7"/>
              </a:rPr>
              <a:t>http://www.w3schools.com/jsref/obj_window.asp</a:t>
            </a:r>
            <a:endParaRPr lang="es-ES" dirty="0" smtClean="0"/>
          </a:p>
          <a:p>
            <a:pPr marL="365760" indent="-256032" eaLnBrk="1" fontAlgn="auto" hangingPunct="1">
              <a:spcAft>
                <a:spcPts val="0"/>
              </a:spcAft>
              <a:buClr>
                <a:schemeClr val="accent3"/>
              </a:buClr>
              <a:buFont typeface="Georgia" pitchFamily="18" charset="0"/>
              <a:buChar char="•"/>
              <a:defRPr/>
            </a:pPr>
            <a:r>
              <a:rPr lang="es-ES" dirty="0" smtClean="0">
                <a:hlinkClick r:id="rId8"/>
              </a:rPr>
              <a:t>http://www.w3schools.com/jsref/obj_navigator.asp</a:t>
            </a:r>
            <a:endParaRPr lang="es-ES" dirty="0" smtClean="0"/>
          </a:p>
          <a:p>
            <a:pPr marL="365760" indent="-256032" eaLnBrk="1" fontAlgn="auto" hangingPunct="1">
              <a:spcAft>
                <a:spcPts val="0"/>
              </a:spcAft>
              <a:buClr>
                <a:schemeClr val="accent3"/>
              </a:buClr>
              <a:buFont typeface="Georgia" pitchFamily="18" charset="0"/>
              <a:buChar char="•"/>
              <a:defRPr/>
            </a:pPr>
            <a:r>
              <a:rPr lang="es-ES" dirty="0" smtClean="0">
                <a:hlinkClick r:id="rId9"/>
              </a:rPr>
              <a:t>http://www.w3schools.com/jsref/obj_history.asp</a:t>
            </a:r>
            <a:endParaRPr lang="es-ES" dirty="0" smtClean="0"/>
          </a:p>
          <a:p>
            <a:pPr marL="365760" indent="-256032" eaLnBrk="1" fontAlgn="auto" hangingPunct="1">
              <a:spcAft>
                <a:spcPts val="0"/>
              </a:spcAft>
              <a:buClr>
                <a:schemeClr val="accent3"/>
              </a:buClr>
              <a:buFont typeface="Georgia" pitchFamily="18" charset="0"/>
              <a:buChar char="•"/>
              <a:defRPr/>
            </a:pPr>
            <a:r>
              <a:rPr lang="es-ES" smtClean="0">
                <a:hlinkClick r:id="rId10"/>
              </a:rPr>
              <a:t>http://www.w3schools.com/jsref/obj_location.asp</a:t>
            </a:r>
            <a:endParaRPr lang="es-ES" smtClean="0"/>
          </a:p>
          <a:p>
            <a:pPr marL="365760" indent="-256032" eaLnBrk="1" fontAlgn="auto" hangingPunct="1">
              <a:spcAft>
                <a:spcPts val="0"/>
              </a:spcAft>
              <a:buClr>
                <a:schemeClr val="accent3"/>
              </a:buClr>
              <a:buFont typeface="Georgia" pitchFamily="18" charset="0"/>
              <a:buChar char="•"/>
              <a:defRPr/>
            </a:pPr>
            <a:endParaRPr lang="es-ES" dirty="0" smtClean="0"/>
          </a:p>
          <a:p>
            <a:pPr marL="365760" indent="-256032" eaLnBrk="1" fontAlgn="auto" hangingPunct="1">
              <a:spcAft>
                <a:spcPts val="0"/>
              </a:spcAft>
              <a:buClr>
                <a:schemeClr val="accent3"/>
              </a:buClr>
              <a:buFont typeface="Georgia" pitchFamily="18" charset="0"/>
              <a:buNone/>
              <a:defRPr/>
            </a:pPr>
            <a:endParaRPr lang="es-ES" dirty="0" smtClean="0"/>
          </a:p>
          <a:p>
            <a:pPr marL="365760" indent="-256032" eaLnBrk="1" fontAlgn="auto" hangingPunct="1">
              <a:spcAft>
                <a:spcPts val="0"/>
              </a:spcAft>
              <a:buClr>
                <a:schemeClr val="accent3"/>
              </a:buClr>
              <a:buFont typeface="Georgia" pitchFamily="18" charset="0"/>
              <a:buChar char="•"/>
              <a:defRPr/>
            </a:pPr>
            <a:endParaRPr lang="es-ES" dirty="0" smtClean="0"/>
          </a:p>
          <a:p>
            <a:pPr marL="365760" indent="-256032" eaLnBrk="1" fontAlgn="auto" hangingPunct="1">
              <a:spcAft>
                <a:spcPts val="0"/>
              </a:spcAft>
              <a:buClr>
                <a:schemeClr val="accent3"/>
              </a:buClr>
              <a:buFont typeface="Georgia" pitchFamily="18" charset="0"/>
              <a:buChar char="•"/>
              <a:defRPr/>
            </a:pPr>
            <a:endParaRPr lang="es-ES" dirty="0" smtClean="0"/>
          </a:p>
        </p:txBody>
      </p:sp>
      <p:sp>
        <p:nvSpPr>
          <p:cNvPr id="19460" name="5 Marcador de número de diapositiva"/>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BA5616F-5A54-42CB-B70B-94C28EC26A97}" type="slidenum">
              <a:rPr lang="es-ES" smtClean="0"/>
              <a:pPr fontAlgn="base">
                <a:spcBef>
                  <a:spcPct val="0"/>
                </a:spcBef>
                <a:spcAft>
                  <a:spcPct val="0"/>
                </a:spcAft>
                <a:defRPr/>
              </a:pPr>
              <a:t>24</a:t>
            </a:fld>
            <a:endParaRPr lang="es-ES" smtClean="0"/>
          </a:p>
        </p:txBody>
      </p:sp>
      <p:sp>
        <p:nvSpPr>
          <p:cNvPr id="19461" name="6 Marcador de pie de página"/>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s-ES" dirty="0" smtClean="0"/>
              <a:t>Desarrollo Web en Entorno Cliente - </a:t>
            </a:r>
          </a:p>
        </p:txBody>
      </p:sp>
    </p:spTree>
    <p:extLst>
      <p:ext uri="{BB962C8B-B14F-4D97-AF65-F5344CB8AC3E}">
        <p14:creationId xmlns:p14="http://schemas.microsoft.com/office/powerpoint/2010/main" val="3418937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Screen</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2D95511D-EC9C-4DE2-961C-66E471B50A27}" type="slidenum">
              <a:rPr lang="es-ES" smtClean="0"/>
              <a:pPr>
                <a:defRPr/>
              </a:pPr>
              <a:t>3</a:t>
            </a:fld>
            <a:endParaRPr lang="es-ES"/>
          </a:p>
        </p:txBody>
      </p:sp>
      <p:sp>
        <p:nvSpPr>
          <p:cNvPr id="7173" name="2 Marcador de contenido"/>
          <p:cNvSpPr txBox="1">
            <a:spLocks/>
          </p:cNvSpPr>
          <p:nvPr/>
        </p:nvSpPr>
        <p:spPr bwMode="auto">
          <a:xfrm>
            <a:off x="107950" y="1557338"/>
            <a:ext cx="8964613" cy="52562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fr-FR">
                <a:solidFill>
                  <a:srgbClr val="00FF00"/>
                </a:solidFill>
                <a:latin typeface="Courier New" pitchFamily="49" charset="0"/>
                <a:cs typeface="Courier New" pitchFamily="49" charset="0"/>
              </a:rPr>
              <a:t>&lt;html&gt;</a:t>
            </a:r>
          </a:p>
          <a:p>
            <a:pPr eaLnBrk="1" hangingPunct="1">
              <a:spcBef>
                <a:spcPct val="20000"/>
              </a:spcBef>
            </a:pPr>
            <a:r>
              <a:rPr lang="fr-FR">
                <a:solidFill>
                  <a:srgbClr val="00FF00"/>
                </a:solidFill>
                <a:latin typeface="Courier New" pitchFamily="49" charset="0"/>
                <a:cs typeface="Courier New" pitchFamily="49" charset="0"/>
              </a:rPr>
              <a:t>	&lt;head&gt;</a:t>
            </a:r>
          </a:p>
          <a:p>
            <a:pPr eaLnBrk="1" hangingPunct="1">
              <a:spcBef>
                <a:spcPct val="20000"/>
              </a:spcBef>
            </a:pPr>
            <a:r>
              <a:rPr lang="fr-FR">
                <a:solidFill>
                  <a:srgbClr val="00FF00"/>
                </a:solidFill>
                <a:latin typeface="Courier New" pitchFamily="49" charset="0"/>
                <a:cs typeface="Courier New" pitchFamily="49" charset="0"/>
              </a:rPr>
              <a:t>		&lt;title&gt;Objeto screen&lt;/title&gt;</a:t>
            </a:r>
          </a:p>
          <a:p>
            <a:pPr eaLnBrk="1" hangingPunct="1">
              <a:spcBef>
                <a:spcPct val="20000"/>
              </a:spcBef>
            </a:pPr>
            <a:r>
              <a:rPr lang="fr-FR">
                <a:solidFill>
                  <a:srgbClr val="00FF00"/>
                </a:solidFill>
                <a:latin typeface="Courier New" pitchFamily="49" charset="0"/>
                <a:cs typeface="Courier New" pitchFamily="49" charset="0"/>
              </a:rPr>
              <a:t>	&lt;/head&gt;</a:t>
            </a:r>
          </a:p>
          <a:p>
            <a:pPr eaLnBrk="1" hangingPunct="1">
              <a:spcBef>
                <a:spcPct val="20000"/>
              </a:spcBef>
            </a:pPr>
            <a:r>
              <a:rPr lang="fr-FR">
                <a:solidFill>
                  <a:srgbClr val="00FF00"/>
                </a:solidFill>
                <a:latin typeface="Courier New" pitchFamily="49" charset="0"/>
                <a:cs typeface="Courier New" pitchFamily="49" charset="0"/>
              </a:rPr>
              <a:t>&lt;body&gt;</a:t>
            </a:r>
          </a:p>
          <a:p>
            <a:pPr eaLnBrk="1" hangingPunct="1">
              <a:spcBef>
                <a:spcPct val="20000"/>
              </a:spcBef>
            </a:pPr>
            <a:r>
              <a:rPr lang="fr-FR">
                <a:solidFill>
                  <a:srgbClr val="00FF00"/>
                </a:solidFill>
                <a:latin typeface="Courier New" pitchFamily="49" charset="0"/>
                <a:cs typeface="Courier New" pitchFamily="49" charset="0"/>
              </a:rPr>
              <a:t>	&lt;script language="JavaScript" type="text/javascript"&gt;</a:t>
            </a:r>
          </a:p>
          <a:p>
            <a:pPr eaLnBrk="1" hangingPunct="1">
              <a:spcBef>
                <a:spcPct val="20000"/>
              </a:spcBef>
            </a:pPr>
            <a:r>
              <a:rPr lang="fr-FR">
                <a:solidFill>
                  <a:srgbClr val="00FF00"/>
                </a:solidFill>
                <a:latin typeface="Courier New" pitchFamily="49" charset="0"/>
                <a:cs typeface="Courier New" pitchFamily="49" charset="0"/>
              </a:rPr>
              <a:t>	var profundidad = screen.colorDepth;</a:t>
            </a:r>
          </a:p>
          <a:p>
            <a:pPr eaLnBrk="1" hangingPunct="1">
              <a:spcBef>
                <a:spcPct val="20000"/>
              </a:spcBef>
            </a:pPr>
            <a:r>
              <a:rPr lang="fr-FR">
                <a:solidFill>
                  <a:srgbClr val="00FF00"/>
                </a:solidFill>
                <a:latin typeface="Courier New" pitchFamily="49" charset="0"/>
                <a:cs typeface="Courier New" pitchFamily="49" charset="0"/>
              </a:rPr>
              <a:t>	document.write('La resolución de la pantalla es: ');</a:t>
            </a:r>
          </a:p>
          <a:p>
            <a:pPr eaLnBrk="1" hangingPunct="1">
              <a:spcBef>
                <a:spcPct val="20000"/>
              </a:spcBef>
            </a:pPr>
            <a:r>
              <a:rPr lang="fr-FR">
                <a:solidFill>
                  <a:srgbClr val="00FF00"/>
                </a:solidFill>
                <a:latin typeface="Courier New" pitchFamily="49" charset="0"/>
                <a:cs typeface="Courier New" pitchFamily="49" charset="0"/>
              </a:rPr>
              <a:t>	document.write( screen.width + 'x' + screen.height + '&lt;br&gt;');</a:t>
            </a:r>
          </a:p>
          <a:p>
            <a:pPr eaLnBrk="1" hangingPunct="1">
              <a:spcBef>
                <a:spcPct val="20000"/>
              </a:spcBef>
            </a:pPr>
            <a:r>
              <a:rPr lang="fr-FR">
                <a:solidFill>
                  <a:srgbClr val="00FF00"/>
                </a:solidFill>
                <a:latin typeface="Courier New" pitchFamily="49" charset="0"/>
                <a:cs typeface="Courier New" pitchFamily="49" charset="0"/>
              </a:rPr>
              <a:t>	document.write('Nº bits para la paleta:' + </a:t>
            </a:r>
          </a:p>
          <a:p>
            <a:pPr eaLnBrk="1" hangingPunct="1">
              <a:spcBef>
                <a:spcPct val="20000"/>
              </a:spcBef>
            </a:pPr>
            <a:r>
              <a:rPr lang="fr-FR">
                <a:solidFill>
                  <a:srgbClr val="00FF00"/>
                </a:solidFill>
                <a:latin typeface="Courier New" pitchFamily="49" charset="0"/>
                <a:cs typeface="Courier New" pitchFamily="49" charset="0"/>
              </a:rPr>
              <a:t>					profundidad + '&lt;br&gt;');</a:t>
            </a:r>
          </a:p>
          <a:p>
            <a:pPr eaLnBrk="1" hangingPunct="1">
              <a:spcBef>
                <a:spcPct val="20000"/>
              </a:spcBef>
            </a:pPr>
            <a:r>
              <a:rPr lang="fr-FR">
                <a:solidFill>
                  <a:srgbClr val="00FF00"/>
                </a:solidFill>
                <a:latin typeface="Courier New" pitchFamily="49" charset="0"/>
                <a:cs typeface="Courier New" pitchFamily="49" charset="0"/>
              </a:rPr>
              <a:t>	document.write('Colores posibles:' + </a:t>
            </a:r>
          </a:p>
          <a:p>
            <a:pPr eaLnBrk="1" hangingPunct="1">
              <a:spcBef>
                <a:spcPct val="20000"/>
              </a:spcBef>
            </a:pPr>
            <a:r>
              <a:rPr lang="fr-FR">
                <a:solidFill>
                  <a:srgbClr val="00FF00"/>
                </a:solidFill>
                <a:latin typeface="Courier New" pitchFamily="49" charset="0"/>
                <a:cs typeface="Courier New" pitchFamily="49" charset="0"/>
              </a:rPr>
              <a:t>					Math.pow(2, profundidad));  </a:t>
            </a:r>
          </a:p>
          <a:p>
            <a:pPr eaLnBrk="1" hangingPunct="1">
              <a:spcBef>
                <a:spcPct val="20000"/>
              </a:spcBef>
            </a:pPr>
            <a:r>
              <a:rPr lang="fr-FR">
                <a:solidFill>
                  <a:srgbClr val="00FF00"/>
                </a:solidFill>
                <a:latin typeface="Courier New" pitchFamily="49" charset="0"/>
                <a:cs typeface="Courier New" pitchFamily="49" charset="0"/>
              </a:rPr>
              <a:t>	&lt;/script&gt;</a:t>
            </a:r>
          </a:p>
          <a:p>
            <a:pPr eaLnBrk="1" hangingPunct="1">
              <a:spcBef>
                <a:spcPct val="20000"/>
              </a:spcBef>
            </a:pPr>
            <a:r>
              <a:rPr lang="fr-FR">
                <a:solidFill>
                  <a:srgbClr val="00FF00"/>
                </a:solidFill>
                <a:latin typeface="Courier New" pitchFamily="49" charset="0"/>
                <a:cs typeface="Courier New" pitchFamily="49" charset="0"/>
              </a:rPr>
              <a:t>&lt;/body&gt;</a:t>
            </a:r>
          </a:p>
          <a:p>
            <a:pPr eaLnBrk="1" hangingPunct="1">
              <a:spcBef>
                <a:spcPct val="20000"/>
              </a:spcBef>
            </a:pPr>
            <a:r>
              <a:rPr lang="fr-FR">
                <a:solidFill>
                  <a:srgbClr val="00FF00"/>
                </a:solidFill>
                <a:latin typeface="Courier New" pitchFamily="49" charset="0"/>
                <a:cs typeface="Courier New" pitchFamily="49" charset="0"/>
              </a:rPr>
              <a:t>&lt;/html&gt;</a:t>
            </a:r>
          </a:p>
        </p:txBody>
      </p:sp>
    </p:spTree>
    <p:extLst>
      <p:ext uri="{BB962C8B-B14F-4D97-AF65-F5344CB8AC3E}">
        <p14:creationId xmlns:p14="http://schemas.microsoft.com/office/powerpoint/2010/main" val="1528374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Navigator</a:t>
            </a:r>
            <a:endParaRPr lang="es-ES" sz="3600" dirty="0" smtClean="0"/>
          </a:p>
        </p:txBody>
      </p:sp>
      <p:sp>
        <p:nvSpPr>
          <p:cNvPr id="8195" name="2 Marcador de contenido"/>
          <p:cNvSpPr>
            <a:spLocks noGrp="1"/>
          </p:cNvSpPr>
          <p:nvPr>
            <p:ph idx="1"/>
          </p:nvPr>
        </p:nvSpPr>
        <p:spPr>
          <a:xfrm>
            <a:off x="468313" y="1557338"/>
            <a:ext cx="8229600" cy="5111750"/>
          </a:xfrm>
        </p:spPr>
        <p:txBody>
          <a:bodyPr/>
          <a:lstStyle/>
          <a:p>
            <a:pPr>
              <a:buFont typeface="Georgia" pitchFamily="16" charset="0"/>
              <a:buNone/>
            </a:pPr>
            <a:r>
              <a:rPr lang="es-ES" sz="2200" smtClean="0"/>
              <a:t>El </a:t>
            </a:r>
            <a:r>
              <a:rPr lang="es-ES" sz="2200" b="1" smtClean="0"/>
              <a:t>objeto navigator </a:t>
            </a:r>
            <a:r>
              <a:rPr lang="es-ES" sz="2200" smtClean="0"/>
              <a:t>hace referencia al navegador con el que se ha conectado el usuario al documento. De esta manera, los programas realizados en JavaScript pueden detectar el nombre y características de dicho navegador y comportarse de una manera u otra. Esto es especialmente importante cuando se trabaja con HTML dinámico ya que cada navegador puede tener diferente comportamiento al reconocer los diferentes elementos con los que se trabaja.</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C2D73EEE-FAC4-4DF3-A502-846F054B3E77}" type="slidenum">
              <a:rPr lang="es-ES" smtClean="0"/>
              <a:pPr>
                <a:defRPr/>
              </a:pPr>
              <a:t>4</a:t>
            </a:fld>
            <a:endParaRPr lang="es-ES"/>
          </a:p>
        </p:txBody>
      </p:sp>
    </p:spTree>
    <p:extLst>
      <p:ext uri="{BB962C8B-B14F-4D97-AF65-F5344CB8AC3E}">
        <p14:creationId xmlns:p14="http://schemas.microsoft.com/office/powerpoint/2010/main" val="2792272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Navigator</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7EB2C431-9F0F-44B9-A2EC-E9A9CB8E747B}" type="slidenum">
              <a:rPr lang="es-ES" smtClean="0"/>
              <a:pPr>
                <a:defRPr/>
              </a:pPr>
              <a:t>5</a:t>
            </a:fld>
            <a:endParaRPr lang="es-ES"/>
          </a:p>
        </p:txBody>
      </p:sp>
      <p:graphicFrame>
        <p:nvGraphicFramePr>
          <p:cNvPr id="7" name="6 Tabla"/>
          <p:cNvGraphicFramePr>
            <a:graphicFrameLocks noGrp="1"/>
          </p:cNvGraphicFramePr>
          <p:nvPr/>
        </p:nvGraphicFramePr>
        <p:xfrm>
          <a:off x="323850" y="1557338"/>
          <a:ext cx="8569325" cy="4841875"/>
        </p:xfrm>
        <a:graphic>
          <a:graphicData uri="http://schemas.openxmlformats.org/drawingml/2006/table">
            <a:tbl>
              <a:tblPr firstRow="1" bandRow="1">
                <a:tableStyleId>{5C22544A-7EE6-4342-B048-85BDC9FD1C3A}</a:tableStyleId>
              </a:tblPr>
              <a:tblGrid>
                <a:gridCol w="2376367"/>
                <a:gridCol w="6192958"/>
              </a:tblGrid>
              <a:tr h="567690">
                <a:tc>
                  <a:txBody>
                    <a:bodyPr/>
                    <a:lstStyle/>
                    <a:p>
                      <a:r>
                        <a:rPr lang="es-ES" sz="1800" dirty="0" smtClean="0"/>
                        <a:t>Propiedad</a:t>
                      </a:r>
                      <a:endParaRPr lang="es-ES" sz="1800" dirty="0"/>
                    </a:p>
                  </a:txBody>
                  <a:tcPr marL="91444" marR="91444" marT="45724" marB="45724"/>
                </a:tc>
                <a:tc>
                  <a:txBody>
                    <a:bodyPr/>
                    <a:lstStyle/>
                    <a:p>
                      <a:r>
                        <a:rPr lang="es-ES" sz="1800" dirty="0" smtClean="0"/>
                        <a:t>Descripción</a:t>
                      </a:r>
                      <a:endParaRPr lang="es-ES" sz="1800" dirty="0"/>
                    </a:p>
                  </a:txBody>
                  <a:tcPr marL="91444" marR="91444" marT="45724" marB="45724"/>
                </a:tc>
              </a:tr>
              <a:tr h="540724">
                <a:tc>
                  <a:txBody>
                    <a:bodyPr/>
                    <a:lstStyle/>
                    <a:p>
                      <a:r>
                        <a:rPr lang="es-ES" sz="1800" dirty="0" err="1" smtClean="0"/>
                        <a:t>appCodeName</a:t>
                      </a:r>
                      <a:endParaRPr lang="es-ES" sz="1800" dirty="0"/>
                    </a:p>
                  </a:txBody>
                  <a:tcPr marL="91444" marR="91444" marT="45724" marB="45724"/>
                </a:tc>
                <a:tc>
                  <a:txBody>
                    <a:bodyPr/>
                    <a:lstStyle/>
                    <a:p>
                      <a:r>
                        <a:rPr lang="es-ES" sz="1800" dirty="0" smtClean="0"/>
                        <a:t>Nombre del código del navegador.</a:t>
                      </a:r>
                      <a:endParaRPr lang="es-ES" sz="1800" dirty="0"/>
                    </a:p>
                  </a:txBody>
                  <a:tcPr marL="91444" marR="91444" marT="45724" marB="45724"/>
                </a:tc>
              </a:tr>
              <a:tr h="365795">
                <a:tc>
                  <a:txBody>
                    <a:bodyPr/>
                    <a:lstStyle/>
                    <a:p>
                      <a:r>
                        <a:rPr lang="es-ES" sz="1800" dirty="0" err="1" smtClean="0"/>
                        <a:t>appName</a:t>
                      </a:r>
                      <a:endParaRPr lang="es-ES" sz="1800" dirty="0"/>
                    </a:p>
                  </a:txBody>
                  <a:tcPr marL="91444" marR="91444" marT="45724" marB="45724"/>
                </a:tc>
                <a:tc>
                  <a:txBody>
                    <a:bodyPr/>
                    <a:lstStyle/>
                    <a:p>
                      <a:r>
                        <a:rPr lang="es-ES" sz="1800" dirty="0" smtClean="0"/>
                        <a:t>Nombre de la aplicación del navegador.</a:t>
                      </a:r>
                      <a:endParaRPr lang="es-ES" sz="1800" dirty="0"/>
                    </a:p>
                  </a:txBody>
                  <a:tcPr marL="91444" marR="91444" marT="45724" marB="45724"/>
                </a:tc>
              </a:tr>
              <a:tr h="365795">
                <a:tc>
                  <a:txBody>
                    <a:bodyPr/>
                    <a:lstStyle/>
                    <a:p>
                      <a:r>
                        <a:rPr lang="es-ES" sz="1800" dirty="0" err="1" smtClean="0"/>
                        <a:t>appVersion</a:t>
                      </a:r>
                      <a:endParaRPr lang="es-ES" sz="1800" dirty="0"/>
                    </a:p>
                  </a:txBody>
                  <a:tcPr marL="91444" marR="91444" marT="45724" marB="45724"/>
                </a:tc>
                <a:tc>
                  <a:txBody>
                    <a:bodyPr/>
                    <a:lstStyle/>
                    <a:p>
                      <a:r>
                        <a:rPr lang="es-ES" sz="1800" dirty="0" smtClean="0"/>
                        <a:t>Indica el número de versión del navegador.</a:t>
                      </a:r>
                      <a:endParaRPr lang="es-ES" sz="1800" dirty="0"/>
                    </a:p>
                  </a:txBody>
                  <a:tcPr marL="91444" marR="91444" marT="45724" marB="45724"/>
                </a:tc>
              </a:tr>
              <a:tr h="640141">
                <a:tc>
                  <a:txBody>
                    <a:bodyPr/>
                    <a:lstStyle/>
                    <a:p>
                      <a:r>
                        <a:rPr lang="es-ES" sz="1800" dirty="0" err="1" smtClean="0"/>
                        <a:t>userAgent</a:t>
                      </a:r>
                      <a:endParaRPr lang="es-ES" sz="1800" dirty="0"/>
                    </a:p>
                  </a:txBody>
                  <a:tcPr marL="91444" marR="91444" marT="45724" marB="45724"/>
                </a:tc>
                <a:tc>
                  <a:txBody>
                    <a:bodyPr/>
                    <a:lstStyle/>
                    <a:p>
                      <a:r>
                        <a:rPr lang="es-ES" sz="1800" dirty="0" smtClean="0"/>
                        <a:t>Información enviada por el navegador al servidor cuando se pide una página Web.</a:t>
                      </a:r>
                      <a:endParaRPr lang="es-ES" sz="1800" dirty="0"/>
                    </a:p>
                  </a:txBody>
                  <a:tcPr marL="91444" marR="91444" marT="45724" marB="45724"/>
                </a:tc>
              </a:tr>
              <a:tr h="640141">
                <a:tc>
                  <a:txBody>
                    <a:bodyPr/>
                    <a:lstStyle/>
                    <a:p>
                      <a:r>
                        <a:rPr lang="es-ES" sz="1800" dirty="0" err="1" smtClean="0"/>
                        <a:t>mimeTypes</a:t>
                      </a:r>
                      <a:r>
                        <a:rPr lang="es-ES" sz="1800" dirty="0" smtClean="0"/>
                        <a:t>[i].</a:t>
                      </a:r>
                      <a:r>
                        <a:rPr lang="es-ES" sz="1800" dirty="0" err="1" smtClean="0"/>
                        <a:t>type</a:t>
                      </a:r>
                      <a:endParaRPr lang="es-ES" sz="1800" dirty="0"/>
                    </a:p>
                  </a:txBody>
                  <a:tcPr marL="91444" marR="91444" marT="45724" marB="45724"/>
                </a:tc>
                <a:tc>
                  <a:txBody>
                    <a:bodyPr/>
                    <a:lstStyle/>
                    <a:p>
                      <a:r>
                        <a:rPr lang="es-ES" sz="1800" dirty="0" smtClean="0"/>
                        <a:t>Elemento i-</a:t>
                      </a:r>
                      <a:r>
                        <a:rPr lang="es-ES" sz="1800" dirty="0" err="1" smtClean="0"/>
                        <a:t>ésimo</a:t>
                      </a:r>
                      <a:r>
                        <a:rPr lang="es-ES" sz="1800" dirty="0" smtClean="0"/>
                        <a:t> de la matriz de tipos mime reconocidos por el navegador (su tipo).</a:t>
                      </a:r>
                      <a:endParaRPr lang="es-ES" sz="1800" dirty="0"/>
                    </a:p>
                  </a:txBody>
                  <a:tcPr marL="91444" marR="91444" marT="45724" marB="45724"/>
                </a:tc>
              </a:tr>
              <a:tr h="640141">
                <a:tc>
                  <a:txBody>
                    <a:bodyPr/>
                    <a:lstStyle/>
                    <a:p>
                      <a:r>
                        <a:rPr lang="es-ES" sz="1800" dirty="0" err="1" smtClean="0"/>
                        <a:t>plugins</a:t>
                      </a:r>
                      <a:r>
                        <a:rPr lang="es-ES" sz="1800" dirty="0" smtClean="0"/>
                        <a:t>[i].</a:t>
                      </a:r>
                      <a:r>
                        <a:rPr lang="es-ES" sz="1800" dirty="0" err="1" smtClean="0"/>
                        <a:t>name</a:t>
                      </a:r>
                      <a:endParaRPr lang="es-ES" sz="1800" dirty="0"/>
                    </a:p>
                  </a:txBody>
                  <a:tcPr marL="91444" marR="91444" marT="45724" marB="45724"/>
                </a:tc>
                <a:tc>
                  <a:txBody>
                    <a:bodyPr/>
                    <a:lstStyle/>
                    <a:p>
                      <a:r>
                        <a:rPr lang="es-ES" sz="1800" dirty="0" smtClean="0"/>
                        <a:t>Elemento i-</a:t>
                      </a:r>
                      <a:r>
                        <a:rPr lang="es-ES" sz="1800" dirty="0" err="1" smtClean="0"/>
                        <a:t>ésimo</a:t>
                      </a:r>
                      <a:r>
                        <a:rPr lang="es-ES" sz="1800" dirty="0" smtClean="0"/>
                        <a:t> de la matriz de </a:t>
                      </a:r>
                      <a:r>
                        <a:rPr lang="es-ES" sz="1800" dirty="0" err="1" smtClean="0"/>
                        <a:t>plugins</a:t>
                      </a:r>
                      <a:r>
                        <a:rPr lang="es-ES" sz="1800" dirty="0" smtClean="0"/>
                        <a:t> reconocidos por el navegador (su nombre).</a:t>
                      </a:r>
                      <a:endParaRPr lang="es-ES" sz="1800" dirty="0"/>
                    </a:p>
                  </a:txBody>
                  <a:tcPr marL="91444" marR="91444" marT="45724" marB="45724"/>
                </a:tc>
              </a:tr>
              <a:tr h="540724">
                <a:tc>
                  <a:txBody>
                    <a:bodyPr/>
                    <a:lstStyle/>
                    <a:p>
                      <a:r>
                        <a:rPr lang="es-ES" sz="1800" dirty="0" err="1" smtClean="0"/>
                        <a:t>language</a:t>
                      </a:r>
                      <a:endParaRPr lang="es-ES" sz="1800" dirty="0"/>
                    </a:p>
                  </a:txBody>
                  <a:tcPr marL="91444" marR="91444" marT="45724" marB="45724"/>
                </a:tc>
                <a:tc>
                  <a:txBody>
                    <a:bodyPr/>
                    <a:lstStyle/>
                    <a:p>
                      <a:r>
                        <a:rPr lang="es-ES" sz="1800" dirty="0" smtClean="0"/>
                        <a:t>Versión del idioma del navegador.</a:t>
                      </a:r>
                      <a:endParaRPr lang="es-ES" sz="1800" dirty="0"/>
                    </a:p>
                  </a:txBody>
                  <a:tcPr marL="91444" marR="91444" marT="45724" marB="45724"/>
                </a:tc>
              </a:tr>
              <a:tr h="540724">
                <a:tc>
                  <a:txBody>
                    <a:bodyPr/>
                    <a:lstStyle/>
                    <a:p>
                      <a:r>
                        <a:rPr lang="es-ES" sz="1800" dirty="0" err="1" smtClean="0"/>
                        <a:t>platform</a:t>
                      </a:r>
                      <a:endParaRPr lang="es-ES" sz="1800" dirty="0"/>
                    </a:p>
                  </a:txBody>
                  <a:tcPr marL="91444" marR="91444" marT="45724" marB="45724"/>
                </a:tc>
                <a:tc>
                  <a:txBody>
                    <a:bodyPr/>
                    <a:lstStyle/>
                    <a:p>
                      <a:r>
                        <a:rPr lang="es-ES" sz="1800" dirty="0" smtClean="0"/>
                        <a:t>Sistema operativo en el que se ejecuta.</a:t>
                      </a:r>
                      <a:endParaRPr lang="es-ES" sz="1800" dirty="0"/>
                    </a:p>
                  </a:txBody>
                  <a:tcPr marL="91444" marR="91444" marT="45724" marB="45724"/>
                </a:tc>
              </a:tr>
            </a:tbl>
          </a:graphicData>
        </a:graphic>
      </p:graphicFrame>
    </p:spTree>
    <p:extLst>
      <p:ext uri="{BB962C8B-B14F-4D97-AF65-F5344CB8AC3E}">
        <p14:creationId xmlns:p14="http://schemas.microsoft.com/office/powerpoint/2010/main" val="3876799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Navigator</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00942C1B-8D1E-454C-968C-871397564138}" type="slidenum">
              <a:rPr lang="es-ES" smtClean="0"/>
              <a:pPr>
                <a:defRPr/>
              </a:pPr>
              <a:t>6</a:t>
            </a:fld>
            <a:endParaRPr lang="es-ES"/>
          </a:p>
        </p:txBody>
      </p:sp>
      <p:sp>
        <p:nvSpPr>
          <p:cNvPr id="10245" name="2 Marcador de contenido"/>
          <p:cNvSpPr txBox="1">
            <a:spLocks/>
          </p:cNvSpPr>
          <p:nvPr/>
        </p:nvSpPr>
        <p:spPr bwMode="auto">
          <a:xfrm>
            <a:off x="467990" y="1484784"/>
            <a:ext cx="8280474" cy="52562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fr-FR">
                <a:solidFill>
                  <a:srgbClr val="00FF00"/>
                </a:solidFill>
                <a:latin typeface="Courier New" pitchFamily="49" charset="0"/>
                <a:cs typeface="Courier New" pitchFamily="49" charset="0"/>
              </a:rPr>
              <a:t>&lt;html&gt;&lt;head&gt;&lt;title&gt;Objeto navigator&lt;/title&gt;&lt;/head&gt;</a:t>
            </a:r>
          </a:p>
          <a:p>
            <a:pPr eaLnBrk="1" hangingPunct="1">
              <a:spcBef>
                <a:spcPct val="20000"/>
              </a:spcBef>
            </a:pPr>
            <a:r>
              <a:rPr lang="fr-FR">
                <a:solidFill>
                  <a:srgbClr val="00FF00"/>
                </a:solidFill>
                <a:latin typeface="Courier New" pitchFamily="49" charset="0"/>
                <a:cs typeface="Courier New" pitchFamily="49" charset="0"/>
              </a:rPr>
              <a:t>&lt;body&gt;</a:t>
            </a:r>
          </a:p>
          <a:p>
            <a:pPr eaLnBrk="1" hangingPunct="1">
              <a:spcBef>
                <a:spcPct val="20000"/>
              </a:spcBef>
            </a:pPr>
            <a:r>
              <a:rPr lang="fr-FR">
                <a:solidFill>
                  <a:srgbClr val="00FF00"/>
                </a:solidFill>
                <a:latin typeface="Courier New" pitchFamily="49" charset="0"/>
                <a:cs typeface="Courier New" pitchFamily="49" charset="0"/>
              </a:rPr>
              <a:t>&lt;script language="JavaScript" type="text/javascript"&gt;</a:t>
            </a:r>
          </a:p>
          <a:p>
            <a:pPr eaLnBrk="1" hangingPunct="1">
              <a:spcBef>
                <a:spcPct val="20000"/>
              </a:spcBef>
            </a:pPr>
            <a:r>
              <a:rPr lang="fr-FR">
                <a:solidFill>
                  <a:srgbClr val="00FF00"/>
                </a:solidFill>
                <a:latin typeface="Courier New" pitchFamily="49" charset="0"/>
                <a:cs typeface="Courier New" pitchFamily="49" charset="0"/>
              </a:rPr>
              <a:t>	document.write ('Se ha conectado usted con: ');</a:t>
            </a:r>
          </a:p>
          <a:p>
            <a:pPr eaLnBrk="1" hangingPunct="1">
              <a:spcBef>
                <a:spcPct val="20000"/>
              </a:spcBef>
            </a:pPr>
            <a:r>
              <a:rPr lang="fr-FR">
                <a:solidFill>
                  <a:srgbClr val="00FF00"/>
                </a:solidFill>
                <a:latin typeface="Courier New" pitchFamily="49" charset="0"/>
                <a:cs typeface="Courier New" pitchFamily="49" charset="0"/>
              </a:rPr>
              <a:t> 	document.write ( navigator.appName +'&lt;br&gt;&lt;hr&gt;');</a:t>
            </a:r>
          </a:p>
          <a:p>
            <a:pPr eaLnBrk="1" hangingPunct="1">
              <a:spcBef>
                <a:spcPct val="20000"/>
              </a:spcBef>
            </a:pPr>
            <a:r>
              <a:rPr lang="fr-FR">
                <a:solidFill>
                  <a:srgbClr val="00FF00"/>
                </a:solidFill>
                <a:latin typeface="Courier New" pitchFamily="49" charset="0"/>
                <a:cs typeface="Courier New" pitchFamily="49" charset="0"/>
              </a:rPr>
              <a:t> 	document.write ('Versión del navegador: ');  </a:t>
            </a:r>
          </a:p>
          <a:p>
            <a:pPr eaLnBrk="1" hangingPunct="1">
              <a:spcBef>
                <a:spcPct val="20000"/>
              </a:spcBef>
            </a:pPr>
            <a:r>
              <a:rPr lang="fr-FR">
                <a:solidFill>
                  <a:srgbClr val="00FF00"/>
                </a:solidFill>
                <a:latin typeface="Courier New" pitchFamily="49" charset="0"/>
                <a:cs typeface="Courier New" pitchFamily="49" charset="0"/>
              </a:rPr>
              <a:t> 	document.write ( navigator.appVersion +'&lt;br&gt;&lt;hr&gt;');</a:t>
            </a:r>
          </a:p>
          <a:p>
            <a:pPr eaLnBrk="1" hangingPunct="1">
              <a:spcBef>
                <a:spcPct val="20000"/>
              </a:spcBef>
            </a:pPr>
            <a:r>
              <a:rPr lang="fr-FR">
                <a:solidFill>
                  <a:srgbClr val="00FF00"/>
                </a:solidFill>
                <a:latin typeface="Courier New" pitchFamily="49" charset="0"/>
                <a:cs typeface="Courier New" pitchFamily="49" charset="0"/>
              </a:rPr>
              <a:t> 	document.write ('Idioma del navegador: ');  </a:t>
            </a:r>
          </a:p>
          <a:p>
            <a:pPr eaLnBrk="1" hangingPunct="1">
              <a:spcBef>
                <a:spcPct val="20000"/>
              </a:spcBef>
            </a:pPr>
            <a:r>
              <a:rPr lang="fr-FR">
                <a:solidFill>
                  <a:srgbClr val="00FF00"/>
                </a:solidFill>
                <a:latin typeface="Courier New" pitchFamily="49" charset="0"/>
                <a:cs typeface="Courier New" pitchFamily="49" charset="0"/>
              </a:rPr>
              <a:t> 	document.write ( navigator.language +'&lt;br&gt;&lt;hr&gt;');</a:t>
            </a:r>
          </a:p>
          <a:p>
            <a:pPr eaLnBrk="1" hangingPunct="1">
              <a:spcBef>
                <a:spcPct val="20000"/>
              </a:spcBef>
            </a:pPr>
            <a:r>
              <a:rPr lang="fr-FR">
                <a:solidFill>
                  <a:srgbClr val="00FF00"/>
                </a:solidFill>
                <a:latin typeface="Courier New" pitchFamily="49" charset="0"/>
                <a:cs typeface="Courier New" pitchFamily="49" charset="0"/>
              </a:rPr>
              <a:t> 	for (i=0; i &lt; navigator.plugins.length; i++){</a:t>
            </a:r>
          </a:p>
          <a:p>
            <a:pPr eaLnBrk="1" hangingPunct="1">
              <a:spcBef>
                <a:spcPct val="20000"/>
              </a:spcBef>
            </a:pPr>
            <a:r>
              <a:rPr lang="fr-FR">
                <a:solidFill>
                  <a:srgbClr val="00FF00"/>
                </a:solidFill>
                <a:latin typeface="Courier New" pitchFamily="49" charset="0"/>
                <a:cs typeface="Courier New" pitchFamily="49" charset="0"/>
              </a:rPr>
              <a:t>     document.write ('Plugin ' + i +': ');</a:t>
            </a:r>
          </a:p>
          <a:p>
            <a:pPr eaLnBrk="1" hangingPunct="1">
              <a:spcBef>
                <a:spcPct val="20000"/>
              </a:spcBef>
            </a:pPr>
            <a:r>
              <a:rPr lang="fr-FR">
                <a:solidFill>
                  <a:srgbClr val="00FF00"/>
                </a:solidFill>
                <a:latin typeface="Courier New" pitchFamily="49" charset="0"/>
                <a:cs typeface="Courier New" pitchFamily="49" charset="0"/>
              </a:rPr>
              <a:t>     document.write(navigator.plugins[i].name + '&lt;br&gt;');</a:t>
            </a:r>
          </a:p>
          <a:p>
            <a:pPr eaLnBrk="1" hangingPunct="1">
              <a:spcBef>
                <a:spcPct val="20000"/>
              </a:spcBef>
            </a:pPr>
            <a:r>
              <a:rPr lang="fr-FR">
                <a:solidFill>
                  <a:srgbClr val="00FF00"/>
                </a:solidFill>
                <a:latin typeface="Courier New" pitchFamily="49" charset="0"/>
                <a:cs typeface="Courier New" pitchFamily="49" charset="0"/>
              </a:rPr>
              <a:t>     }</a:t>
            </a:r>
          </a:p>
          <a:p>
            <a:pPr eaLnBrk="1" hangingPunct="1">
              <a:spcBef>
                <a:spcPct val="20000"/>
              </a:spcBef>
            </a:pPr>
            <a:r>
              <a:rPr lang="fr-FR">
                <a:solidFill>
                  <a:srgbClr val="00FF00"/>
                </a:solidFill>
                <a:latin typeface="Courier New" pitchFamily="49" charset="0"/>
                <a:cs typeface="Courier New" pitchFamily="49" charset="0"/>
              </a:rPr>
              <a:t>&lt;/script&gt;</a:t>
            </a:r>
          </a:p>
          <a:p>
            <a:pPr eaLnBrk="1" hangingPunct="1">
              <a:spcBef>
                <a:spcPct val="20000"/>
              </a:spcBef>
            </a:pPr>
            <a:r>
              <a:rPr lang="fr-FR">
                <a:solidFill>
                  <a:srgbClr val="00FF00"/>
                </a:solidFill>
                <a:latin typeface="Courier New" pitchFamily="49" charset="0"/>
                <a:cs typeface="Courier New" pitchFamily="49" charset="0"/>
              </a:rPr>
              <a:t>&lt;/body&gt;</a:t>
            </a:r>
          </a:p>
          <a:p>
            <a:pPr eaLnBrk="1" hangingPunct="1">
              <a:spcBef>
                <a:spcPct val="20000"/>
              </a:spcBef>
            </a:pPr>
            <a:r>
              <a:rPr lang="fr-FR">
                <a:solidFill>
                  <a:srgbClr val="00FF00"/>
                </a:solidFill>
                <a:latin typeface="Courier New" pitchFamily="49" charset="0"/>
                <a:cs typeface="Courier New" pitchFamily="49" charset="0"/>
              </a:rPr>
              <a:t>&lt;/html&gt;</a:t>
            </a:r>
          </a:p>
          <a:p>
            <a:pPr eaLnBrk="1" hangingPunct="1">
              <a:spcBef>
                <a:spcPct val="20000"/>
              </a:spcBef>
            </a:pPr>
            <a:endParaRPr lang="fr-FR">
              <a:solidFill>
                <a:srgbClr val="00FF00"/>
              </a:solidFill>
              <a:latin typeface="Courier New" pitchFamily="49" charset="0"/>
              <a:cs typeface="Courier New" pitchFamily="49" charset="0"/>
            </a:endParaRPr>
          </a:p>
        </p:txBody>
      </p:sp>
    </p:spTree>
    <p:extLst>
      <p:ext uri="{BB962C8B-B14F-4D97-AF65-F5344CB8AC3E}">
        <p14:creationId xmlns:p14="http://schemas.microsoft.com/office/powerpoint/2010/main" val="144940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Location</a:t>
            </a:r>
            <a:endParaRPr lang="es-ES" sz="3600" dirty="0" smtClean="0"/>
          </a:p>
        </p:txBody>
      </p:sp>
      <p:sp>
        <p:nvSpPr>
          <p:cNvPr id="11267" name="2 Marcador de contenido"/>
          <p:cNvSpPr>
            <a:spLocks noGrp="1"/>
          </p:cNvSpPr>
          <p:nvPr>
            <p:ph idx="1"/>
          </p:nvPr>
        </p:nvSpPr>
        <p:spPr>
          <a:xfrm>
            <a:off x="468313" y="1557338"/>
            <a:ext cx="8229600" cy="5111750"/>
          </a:xfrm>
        </p:spPr>
        <p:txBody>
          <a:bodyPr>
            <a:normAutofit fontScale="92500"/>
          </a:bodyPr>
          <a:lstStyle/>
          <a:p>
            <a:pPr>
              <a:buFont typeface="Georgia" pitchFamily="16" charset="0"/>
              <a:buNone/>
            </a:pPr>
            <a:r>
              <a:rPr lang="es-ES" sz="2200" smtClean="0"/>
              <a:t>El </a:t>
            </a:r>
            <a:r>
              <a:rPr lang="es-ES" sz="2200" b="1" smtClean="0"/>
              <a:t>objeto location</a:t>
            </a:r>
            <a:r>
              <a:rPr lang="es-ES" sz="2200" smtClean="0"/>
              <a:t>, tal y como se ha visto, a diferencia de los objetos navigator y screen, se encuentra dentro de la jerarquía de objetos que se inicia con las ventanas. Según se puede observar en el gráfico del DOM, location aparece en paralelo con document, lo que viene a indicar, que toda ventana dispone de un documento y también dispone de un objeto location.</a:t>
            </a:r>
          </a:p>
          <a:p>
            <a:pPr>
              <a:buFont typeface="Georgia" pitchFamily="16" charset="0"/>
              <a:buNone/>
            </a:pPr>
            <a:r>
              <a:rPr lang="es-ES" sz="2200" smtClean="0"/>
              <a:t>Este objeto sirve para encapsular la URL actual de la ventana, de tal manera que entre sus diferentes propiedades se encuentran todos los datos de la URL almacenados. Además, el hecho de que el objeto tenga la URL actual, nos indica que si le asignamos una URL diferente a la actual, el navegador deberá conectarse a dicha URL para mantener la coherencia. Es por esto por lo que este objeto es el indicado si se desea, desde un programa JavaScript, cambiar la página actual.</a:t>
            </a:r>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17435416-E3A6-4784-8776-8821FF6E28AE}" type="slidenum">
              <a:rPr lang="es-ES" smtClean="0"/>
              <a:pPr>
                <a:defRPr/>
              </a:pPr>
              <a:t>7</a:t>
            </a:fld>
            <a:endParaRPr lang="es-ES"/>
          </a:p>
        </p:txBody>
      </p:sp>
    </p:spTree>
    <p:extLst>
      <p:ext uri="{BB962C8B-B14F-4D97-AF65-F5344CB8AC3E}">
        <p14:creationId xmlns:p14="http://schemas.microsoft.com/office/powerpoint/2010/main" val="37986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Location</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91B12F79-0F62-48A7-860B-3FD957478A0B}" type="slidenum">
              <a:rPr lang="es-ES" smtClean="0"/>
              <a:pPr>
                <a:defRPr/>
              </a:pPr>
              <a:t>8</a:t>
            </a:fld>
            <a:endParaRPr lang="es-ES"/>
          </a:p>
        </p:txBody>
      </p:sp>
      <p:graphicFrame>
        <p:nvGraphicFramePr>
          <p:cNvPr id="7" name="6 Tabla"/>
          <p:cNvGraphicFramePr>
            <a:graphicFrameLocks noGrp="1"/>
          </p:cNvGraphicFramePr>
          <p:nvPr/>
        </p:nvGraphicFramePr>
        <p:xfrm>
          <a:off x="323850" y="1557338"/>
          <a:ext cx="8569325" cy="4818066"/>
        </p:xfrm>
        <a:graphic>
          <a:graphicData uri="http://schemas.openxmlformats.org/drawingml/2006/table">
            <a:tbl>
              <a:tblPr firstRow="1" bandRow="1">
                <a:tableStyleId>{5C22544A-7EE6-4342-B048-85BDC9FD1C3A}</a:tableStyleId>
              </a:tblPr>
              <a:tblGrid>
                <a:gridCol w="2376367"/>
                <a:gridCol w="6192958"/>
              </a:tblGrid>
              <a:tr h="567701">
                <a:tc>
                  <a:txBody>
                    <a:bodyPr/>
                    <a:lstStyle/>
                    <a:p>
                      <a:r>
                        <a:rPr lang="es-ES" sz="1800" dirty="0" smtClean="0"/>
                        <a:t>Propiedad</a:t>
                      </a:r>
                      <a:endParaRPr lang="es-ES" sz="1800" dirty="0"/>
                    </a:p>
                  </a:txBody>
                  <a:tcPr marL="91444" marR="91444" marT="45725" marB="45725"/>
                </a:tc>
                <a:tc>
                  <a:txBody>
                    <a:bodyPr/>
                    <a:lstStyle/>
                    <a:p>
                      <a:r>
                        <a:rPr lang="es-ES" sz="1800" dirty="0" smtClean="0"/>
                        <a:t>Descripción</a:t>
                      </a:r>
                      <a:endParaRPr lang="es-ES" sz="1800" dirty="0"/>
                    </a:p>
                  </a:txBody>
                  <a:tcPr marL="91444" marR="91444" marT="45725" marB="45725"/>
                </a:tc>
              </a:tr>
              <a:tr h="540735">
                <a:tc>
                  <a:txBody>
                    <a:bodyPr/>
                    <a:lstStyle/>
                    <a:p>
                      <a:r>
                        <a:rPr lang="es-ES" sz="1800" dirty="0" smtClean="0"/>
                        <a:t>hash</a:t>
                      </a:r>
                      <a:endParaRPr lang="es-ES" sz="1800" dirty="0"/>
                    </a:p>
                  </a:txBody>
                  <a:tcPr marL="91444" marR="91444" marT="45725" marB="45725"/>
                </a:tc>
                <a:tc>
                  <a:txBody>
                    <a:bodyPr/>
                    <a:lstStyle/>
                    <a:p>
                      <a:r>
                        <a:rPr lang="es-ES" sz="1800" dirty="0" smtClean="0"/>
                        <a:t>Nombre del enlace dentro de la URL.</a:t>
                      </a:r>
                      <a:endParaRPr lang="es-ES" sz="1800" dirty="0"/>
                    </a:p>
                  </a:txBody>
                  <a:tcPr marL="91444" marR="91444" marT="45725" marB="45725"/>
                </a:tc>
              </a:tr>
              <a:tr h="365802">
                <a:tc>
                  <a:txBody>
                    <a:bodyPr/>
                    <a:lstStyle/>
                    <a:p>
                      <a:r>
                        <a:rPr lang="es-ES" sz="1800" dirty="0" smtClean="0"/>
                        <a:t>host</a:t>
                      </a:r>
                      <a:endParaRPr lang="es-ES" sz="1800" dirty="0"/>
                    </a:p>
                  </a:txBody>
                  <a:tcPr marL="91444" marR="91444" marT="45725" marB="45725"/>
                </a:tc>
                <a:tc>
                  <a:txBody>
                    <a:bodyPr/>
                    <a:lstStyle/>
                    <a:p>
                      <a:r>
                        <a:rPr lang="es-ES" sz="1800" dirty="0" smtClean="0"/>
                        <a:t>Nombre del servidor y el número de puerto de la URL.</a:t>
                      </a:r>
                      <a:endParaRPr lang="es-ES" sz="1800" dirty="0"/>
                    </a:p>
                  </a:txBody>
                  <a:tcPr marL="91444" marR="91444" marT="45725" marB="45725"/>
                </a:tc>
              </a:tr>
              <a:tr h="640153">
                <a:tc>
                  <a:txBody>
                    <a:bodyPr/>
                    <a:lstStyle/>
                    <a:p>
                      <a:r>
                        <a:rPr lang="es-ES" sz="1800" dirty="0" err="1" smtClean="0"/>
                        <a:t>hostname</a:t>
                      </a:r>
                      <a:endParaRPr lang="es-ES" sz="1800" dirty="0"/>
                    </a:p>
                  </a:txBody>
                  <a:tcPr marL="91444" marR="91444" marT="45725" marB="45725"/>
                </a:tc>
                <a:tc>
                  <a:txBody>
                    <a:bodyPr/>
                    <a:lstStyle/>
                    <a:p>
                      <a:r>
                        <a:rPr lang="es-ES" sz="1800" dirty="0" smtClean="0"/>
                        <a:t>Es una cadena que contiene el nombre de dominio del servidor (o la dirección IP), dentro de la URL.</a:t>
                      </a:r>
                      <a:endParaRPr lang="es-ES" sz="1800" dirty="0"/>
                    </a:p>
                  </a:txBody>
                  <a:tcPr marL="91444" marR="91444" marT="45725" marB="45725"/>
                </a:tc>
              </a:tr>
              <a:tr h="540735">
                <a:tc>
                  <a:txBody>
                    <a:bodyPr/>
                    <a:lstStyle/>
                    <a:p>
                      <a:r>
                        <a:rPr lang="es-ES" sz="1800" dirty="0" err="1" smtClean="0"/>
                        <a:t>href</a:t>
                      </a:r>
                      <a:endParaRPr lang="es-ES" sz="1800" dirty="0"/>
                    </a:p>
                  </a:txBody>
                  <a:tcPr marL="91444" marR="91444" marT="45725" marB="45725"/>
                </a:tc>
                <a:tc>
                  <a:txBody>
                    <a:bodyPr/>
                    <a:lstStyle/>
                    <a:p>
                      <a:r>
                        <a:rPr lang="es-ES" sz="1800" dirty="0" smtClean="0"/>
                        <a:t>Es una cadena que contiene la URL completa.</a:t>
                      </a:r>
                      <a:endParaRPr lang="es-ES" sz="1800" dirty="0"/>
                    </a:p>
                  </a:txBody>
                  <a:tcPr marL="91444" marR="91444" marT="45725" marB="45725"/>
                </a:tc>
              </a:tr>
              <a:tr h="540735">
                <a:tc>
                  <a:txBody>
                    <a:bodyPr/>
                    <a:lstStyle/>
                    <a:p>
                      <a:r>
                        <a:rPr lang="es-ES" sz="1800" dirty="0" err="1" smtClean="0"/>
                        <a:t>pathname</a:t>
                      </a:r>
                      <a:endParaRPr lang="es-ES" sz="1800" dirty="0"/>
                    </a:p>
                  </a:txBody>
                  <a:tcPr marL="91444" marR="91444" marT="45725" marB="45725"/>
                </a:tc>
                <a:tc>
                  <a:txBody>
                    <a:bodyPr/>
                    <a:lstStyle/>
                    <a:p>
                      <a:r>
                        <a:rPr lang="es-ES" sz="1800" dirty="0" smtClean="0"/>
                        <a:t>El camino al recurso, dentro de la URL.</a:t>
                      </a:r>
                      <a:endParaRPr lang="es-ES" sz="1800" dirty="0"/>
                    </a:p>
                  </a:txBody>
                  <a:tcPr marL="91444" marR="91444" marT="45725" marB="45725"/>
                </a:tc>
              </a:tr>
              <a:tr h="540735">
                <a:tc>
                  <a:txBody>
                    <a:bodyPr/>
                    <a:lstStyle/>
                    <a:p>
                      <a:r>
                        <a:rPr lang="es-ES" sz="1800" dirty="0" err="1" smtClean="0"/>
                        <a:t>port</a:t>
                      </a:r>
                      <a:endParaRPr lang="es-ES" sz="1800" dirty="0"/>
                    </a:p>
                  </a:txBody>
                  <a:tcPr marL="91444" marR="91444" marT="45725" marB="45725"/>
                </a:tc>
                <a:tc>
                  <a:txBody>
                    <a:bodyPr/>
                    <a:lstStyle/>
                    <a:p>
                      <a:r>
                        <a:rPr lang="es-ES" sz="1800" dirty="0" smtClean="0"/>
                        <a:t>El número de puerto del servidor, dentro de la URL.</a:t>
                      </a:r>
                      <a:endParaRPr lang="es-ES" sz="1800" dirty="0"/>
                    </a:p>
                  </a:txBody>
                  <a:tcPr marL="91444" marR="91444" marT="45725" marB="45725"/>
                </a:tc>
              </a:tr>
              <a:tr h="540735">
                <a:tc>
                  <a:txBody>
                    <a:bodyPr/>
                    <a:lstStyle/>
                    <a:p>
                      <a:r>
                        <a:rPr lang="es-ES" sz="1800" dirty="0" err="1" smtClean="0"/>
                        <a:t>protocol</a:t>
                      </a:r>
                      <a:endParaRPr lang="es-ES" sz="1800" dirty="0"/>
                    </a:p>
                  </a:txBody>
                  <a:tcPr marL="91444" marR="91444" marT="45725" marB="45725"/>
                </a:tc>
                <a:tc>
                  <a:txBody>
                    <a:bodyPr/>
                    <a:lstStyle/>
                    <a:p>
                      <a:r>
                        <a:rPr lang="es-ES" sz="1800" dirty="0" smtClean="0"/>
                        <a:t>Protocolo utilizado dentro de la URL.</a:t>
                      </a:r>
                      <a:endParaRPr lang="es-ES" sz="1800" dirty="0"/>
                    </a:p>
                  </a:txBody>
                  <a:tcPr marL="91444" marR="91444" marT="45725" marB="45725"/>
                </a:tc>
              </a:tr>
              <a:tr h="540735">
                <a:tc>
                  <a:txBody>
                    <a:bodyPr/>
                    <a:lstStyle/>
                    <a:p>
                      <a:r>
                        <a:rPr lang="es-ES" sz="1800" dirty="0" err="1" smtClean="0"/>
                        <a:t>search</a:t>
                      </a:r>
                      <a:endParaRPr lang="es-ES" sz="1800" dirty="0"/>
                    </a:p>
                  </a:txBody>
                  <a:tcPr marL="91444" marR="91444" marT="45725" marB="45725"/>
                </a:tc>
                <a:tc>
                  <a:txBody>
                    <a:bodyPr/>
                    <a:lstStyle/>
                    <a:p>
                      <a:r>
                        <a:rPr lang="es-ES" sz="1800" dirty="0" err="1" smtClean="0"/>
                        <a:t>Query-string</a:t>
                      </a:r>
                      <a:r>
                        <a:rPr lang="es-ES" sz="1800" dirty="0" smtClean="0"/>
                        <a:t> dentro de la URL.</a:t>
                      </a:r>
                      <a:endParaRPr lang="es-ES" sz="1800" dirty="0"/>
                    </a:p>
                  </a:txBody>
                  <a:tcPr marL="91444" marR="91444" marT="45725" marB="45725"/>
                </a:tc>
              </a:tr>
            </a:tbl>
          </a:graphicData>
        </a:graphic>
      </p:graphicFrame>
    </p:spTree>
    <p:extLst>
      <p:ext uri="{BB962C8B-B14F-4D97-AF65-F5344CB8AC3E}">
        <p14:creationId xmlns:p14="http://schemas.microsoft.com/office/powerpoint/2010/main" val="4287691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468313" y="908050"/>
            <a:ext cx="8229600" cy="792163"/>
          </a:xfrm>
        </p:spPr>
        <p:txBody>
          <a:bodyPr/>
          <a:lstStyle/>
          <a:p>
            <a:r>
              <a:rPr lang="es-ES" sz="3600" dirty="0" smtClean="0"/>
              <a:t>JS VII </a:t>
            </a:r>
            <a:r>
              <a:rPr lang="es-ES" sz="3600" dirty="0" smtClean="0"/>
              <a:t>– Objeto </a:t>
            </a:r>
            <a:r>
              <a:rPr lang="es-ES" sz="3600" dirty="0" err="1" smtClean="0"/>
              <a:t>Location</a:t>
            </a:r>
            <a:endParaRPr lang="es-ES" sz="3600" dirty="0" smtClean="0"/>
          </a:p>
        </p:txBody>
      </p:sp>
      <p:sp>
        <p:nvSpPr>
          <p:cNvPr id="4" name="3 Marcador de pie de página"/>
          <p:cNvSpPr>
            <a:spLocks noGrp="1"/>
          </p:cNvSpPr>
          <p:nvPr>
            <p:ph type="ftr" sz="quarter" idx="11"/>
          </p:nvPr>
        </p:nvSpPr>
        <p:spPr/>
        <p:txBody>
          <a:bodyPr/>
          <a:lstStyle/>
          <a:p>
            <a:pPr>
              <a:defRPr/>
            </a:pPr>
            <a:r>
              <a:rPr lang="es-ES" dirty="0" smtClean="0"/>
              <a:t>Desarrollo Web en Entorno Cliente - </a:t>
            </a:r>
            <a:endParaRPr lang="es-ES" dirty="0"/>
          </a:p>
        </p:txBody>
      </p:sp>
      <p:sp>
        <p:nvSpPr>
          <p:cNvPr id="5" name="4 Marcador de número de diapositiva"/>
          <p:cNvSpPr>
            <a:spLocks noGrp="1"/>
          </p:cNvSpPr>
          <p:nvPr>
            <p:ph type="sldNum" sz="quarter" idx="12"/>
          </p:nvPr>
        </p:nvSpPr>
        <p:spPr/>
        <p:txBody>
          <a:bodyPr/>
          <a:lstStyle/>
          <a:p>
            <a:pPr>
              <a:defRPr/>
            </a:pPr>
            <a:fld id="{47C85D32-69E2-4514-89AF-BE0BDEFF9548}" type="slidenum">
              <a:rPr lang="es-ES" smtClean="0"/>
              <a:pPr>
                <a:defRPr/>
              </a:pPr>
              <a:t>9</a:t>
            </a:fld>
            <a:endParaRPr lang="es-ES"/>
          </a:p>
        </p:txBody>
      </p:sp>
      <p:sp>
        <p:nvSpPr>
          <p:cNvPr id="13317" name="2 Marcador de contenido"/>
          <p:cNvSpPr txBox="1">
            <a:spLocks/>
          </p:cNvSpPr>
          <p:nvPr/>
        </p:nvSpPr>
        <p:spPr bwMode="auto">
          <a:xfrm>
            <a:off x="755576" y="1484784"/>
            <a:ext cx="7920434" cy="52562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dirty="0">
                <a:solidFill>
                  <a:srgbClr val="00FF00"/>
                </a:solidFill>
                <a:latin typeface="Courier New" pitchFamily="49" charset="0"/>
                <a:cs typeface="Courier New" pitchFamily="49" charset="0"/>
              </a:rPr>
              <a:t>&lt;html&gt;</a:t>
            </a:r>
          </a:p>
          <a:p>
            <a:pPr eaLnBrk="1" hangingPunct="1">
              <a:spcBef>
                <a:spcPct val="20000"/>
              </a:spcBef>
            </a:pPr>
            <a:r>
              <a:rPr lang="en-US" dirty="0">
                <a:solidFill>
                  <a:srgbClr val="00FF00"/>
                </a:solidFill>
                <a:latin typeface="Courier New" pitchFamily="49" charset="0"/>
                <a:cs typeface="Courier New" pitchFamily="49" charset="0"/>
              </a:rPr>
              <a:t>	&lt;head&gt;&lt;title&gt;</a:t>
            </a:r>
            <a:r>
              <a:rPr lang="en-US" dirty="0" err="1">
                <a:solidFill>
                  <a:srgbClr val="00FF00"/>
                </a:solidFill>
                <a:latin typeface="Courier New" pitchFamily="49" charset="0"/>
                <a:cs typeface="Courier New" pitchFamily="49" charset="0"/>
              </a:rPr>
              <a:t>Objeto</a:t>
            </a:r>
            <a:r>
              <a:rPr lang="en-US" dirty="0">
                <a:solidFill>
                  <a:srgbClr val="00FF00"/>
                </a:solidFill>
                <a:latin typeface="Courier New" pitchFamily="49" charset="0"/>
                <a:cs typeface="Courier New" pitchFamily="49" charset="0"/>
              </a:rPr>
              <a:t> location&lt;/title&gt;&lt;/head&gt;</a:t>
            </a:r>
            <a:endParaRPr lang="fr-FR" dirty="0">
              <a:solidFill>
                <a:srgbClr val="00FF00"/>
              </a:solidFill>
              <a:latin typeface="Courier New" pitchFamily="49" charset="0"/>
              <a:cs typeface="Courier New" pitchFamily="49" charset="0"/>
            </a:endParaRPr>
          </a:p>
          <a:p>
            <a:pPr eaLnBrk="1" hangingPunct="1">
              <a:spcBef>
                <a:spcPct val="20000"/>
              </a:spcBef>
            </a:pPr>
            <a:r>
              <a:rPr lang="fr-FR" dirty="0">
                <a:solidFill>
                  <a:srgbClr val="00FF00"/>
                </a:solidFill>
                <a:latin typeface="Courier New" pitchFamily="49" charset="0"/>
                <a:cs typeface="Courier New" pitchFamily="49" charset="0"/>
              </a:rPr>
              <a:t>&lt;body&gt;</a:t>
            </a:r>
          </a:p>
          <a:p>
            <a:pPr eaLnBrk="1" hangingPunct="1">
              <a:spcBef>
                <a:spcPct val="20000"/>
              </a:spcBef>
            </a:pPr>
            <a:r>
              <a:rPr lang="fr-FR" dirty="0">
                <a:solidFill>
                  <a:srgbClr val="00FF00"/>
                </a:solidFill>
                <a:latin typeface="Courier New" pitchFamily="49" charset="0"/>
                <a:cs typeface="Courier New" pitchFamily="49" charset="0"/>
              </a:rPr>
              <a:t>&lt;script </a:t>
            </a:r>
            <a:r>
              <a:rPr lang="fr-FR" dirty="0" err="1">
                <a:solidFill>
                  <a:srgbClr val="00FF00"/>
                </a:solidFill>
                <a:latin typeface="Courier New" pitchFamily="49" charset="0"/>
                <a:cs typeface="Courier New" pitchFamily="49" charset="0"/>
              </a:rPr>
              <a:t>language</a:t>
            </a:r>
            <a:r>
              <a:rPr lang="fr-FR" dirty="0">
                <a:solidFill>
                  <a:srgbClr val="00FF00"/>
                </a:solidFill>
                <a:latin typeface="Courier New" pitchFamily="49" charset="0"/>
                <a:cs typeface="Courier New" pitchFamily="49" charset="0"/>
              </a:rPr>
              <a:t>="JavaScript"&gt;</a:t>
            </a:r>
          </a:p>
          <a:p>
            <a:pPr eaLnBrk="1" hangingPunct="1">
              <a:spcBef>
                <a:spcPct val="20000"/>
              </a:spcBef>
            </a:pP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document.write</a:t>
            </a:r>
            <a:r>
              <a:rPr lang="fr-FR" dirty="0">
                <a:solidFill>
                  <a:srgbClr val="00FF00"/>
                </a:solidFill>
                <a:latin typeface="Courier New" pitchFamily="49" charset="0"/>
                <a:cs typeface="Courier New" pitchFamily="49" charset="0"/>
              </a:rPr>
              <a:t> ("&lt;</a:t>
            </a:r>
            <a:r>
              <a:rPr lang="fr-FR" dirty="0" err="1">
                <a:solidFill>
                  <a:srgbClr val="00FF00"/>
                </a:solidFill>
                <a:latin typeface="Courier New" pitchFamily="49" charset="0"/>
                <a:cs typeface="Courier New" pitchFamily="49" charset="0"/>
              </a:rPr>
              <a:t>hr</a:t>
            </a:r>
            <a:r>
              <a:rPr lang="fr-FR" dirty="0">
                <a:solidFill>
                  <a:srgbClr val="00FF00"/>
                </a:solidFill>
                <a:latin typeface="Courier New" pitchFamily="49" charset="0"/>
                <a:cs typeface="Courier New" pitchFamily="49" charset="0"/>
              </a:rPr>
              <a:t>&gt;El nombre </a:t>
            </a:r>
            <a:r>
              <a:rPr lang="fr-FR" dirty="0" err="1">
                <a:solidFill>
                  <a:srgbClr val="00FF00"/>
                </a:solidFill>
                <a:latin typeface="Courier New" pitchFamily="49" charset="0"/>
                <a:cs typeface="Courier New" pitchFamily="49" charset="0"/>
              </a:rPr>
              <a:t>del</a:t>
            </a: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servidor</a:t>
            </a:r>
            <a:r>
              <a:rPr lang="fr-FR" dirty="0">
                <a:solidFill>
                  <a:srgbClr val="00FF00"/>
                </a:solidFill>
                <a:latin typeface="Courier New" pitchFamily="49" charset="0"/>
                <a:cs typeface="Courier New" pitchFamily="49" charset="0"/>
              </a:rPr>
              <a:t> es: ");</a:t>
            </a:r>
          </a:p>
          <a:p>
            <a:pPr eaLnBrk="1" hangingPunct="1">
              <a:spcBef>
                <a:spcPct val="20000"/>
              </a:spcBef>
            </a:pP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document.write</a:t>
            </a: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window.location.hostname</a:t>
            </a:r>
            <a:r>
              <a:rPr lang="fr-FR" dirty="0">
                <a:solidFill>
                  <a:srgbClr val="00FF00"/>
                </a:solidFill>
                <a:latin typeface="Courier New" pitchFamily="49" charset="0"/>
                <a:cs typeface="Courier New" pitchFamily="49" charset="0"/>
              </a:rPr>
              <a:t>);</a:t>
            </a:r>
          </a:p>
          <a:p>
            <a:pPr eaLnBrk="1" hangingPunct="1">
              <a:spcBef>
                <a:spcPct val="20000"/>
              </a:spcBef>
            </a:pP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document.write</a:t>
            </a:r>
            <a:r>
              <a:rPr lang="fr-FR" dirty="0">
                <a:solidFill>
                  <a:srgbClr val="00FF00"/>
                </a:solidFill>
                <a:latin typeface="Courier New" pitchFamily="49" charset="0"/>
                <a:cs typeface="Courier New" pitchFamily="49" charset="0"/>
              </a:rPr>
              <a:t> ("&lt;</a:t>
            </a:r>
            <a:r>
              <a:rPr lang="fr-FR" dirty="0" err="1">
                <a:solidFill>
                  <a:srgbClr val="00FF00"/>
                </a:solidFill>
                <a:latin typeface="Courier New" pitchFamily="49" charset="0"/>
                <a:cs typeface="Courier New" pitchFamily="49" charset="0"/>
              </a:rPr>
              <a:t>hr</a:t>
            </a:r>
            <a:r>
              <a:rPr lang="fr-FR" dirty="0">
                <a:solidFill>
                  <a:srgbClr val="00FF00"/>
                </a:solidFill>
                <a:latin typeface="Courier New" pitchFamily="49" charset="0"/>
                <a:cs typeface="Courier New" pitchFamily="49" charset="0"/>
              </a:rPr>
              <a:t>&gt;La </a:t>
            </a:r>
            <a:r>
              <a:rPr lang="fr-FR" dirty="0" err="1">
                <a:solidFill>
                  <a:srgbClr val="00FF00"/>
                </a:solidFill>
                <a:latin typeface="Courier New" pitchFamily="49" charset="0"/>
                <a:cs typeface="Courier New" pitchFamily="49" charset="0"/>
              </a:rPr>
              <a:t>nueva</a:t>
            </a:r>
            <a:r>
              <a:rPr lang="fr-FR" dirty="0">
                <a:solidFill>
                  <a:srgbClr val="00FF00"/>
                </a:solidFill>
                <a:latin typeface="Courier New" pitchFamily="49" charset="0"/>
                <a:cs typeface="Courier New" pitchFamily="49" charset="0"/>
              </a:rPr>
              <a:t> URL </a:t>
            </a:r>
            <a:r>
              <a:rPr lang="fr-FR" dirty="0" err="1">
                <a:solidFill>
                  <a:srgbClr val="00FF00"/>
                </a:solidFill>
                <a:latin typeface="Courier New" pitchFamily="49" charset="0"/>
                <a:cs typeface="Courier New" pitchFamily="49" charset="0"/>
              </a:rPr>
              <a:t>completa</a:t>
            </a:r>
            <a:r>
              <a:rPr lang="fr-FR" dirty="0">
                <a:solidFill>
                  <a:srgbClr val="00FF00"/>
                </a:solidFill>
                <a:latin typeface="Courier New" pitchFamily="49" charset="0"/>
                <a:cs typeface="Courier New" pitchFamily="49" charset="0"/>
              </a:rPr>
              <a:t> es: ");</a:t>
            </a:r>
          </a:p>
          <a:p>
            <a:pPr eaLnBrk="1" hangingPunct="1">
              <a:spcBef>
                <a:spcPct val="20000"/>
              </a:spcBef>
            </a:pP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document.write</a:t>
            </a: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window.location.href</a:t>
            </a:r>
            <a:r>
              <a:rPr lang="fr-FR" dirty="0">
                <a:solidFill>
                  <a:srgbClr val="00FF00"/>
                </a:solidFill>
                <a:latin typeface="Courier New" pitchFamily="49" charset="0"/>
                <a:cs typeface="Courier New" pitchFamily="49" charset="0"/>
              </a:rPr>
              <a:t>);</a:t>
            </a:r>
          </a:p>
          <a:p>
            <a:pPr eaLnBrk="1" hangingPunct="1">
              <a:spcBef>
                <a:spcPct val="20000"/>
              </a:spcBef>
            </a:pP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document.write</a:t>
            </a:r>
            <a:r>
              <a:rPr lang="fr-FR" dirty="0">
                <a:solidFill>
                  <a:srgbClr val="00FF00"/>
                </a:solidFill>
                <a:latin typeface="Courier New" pitchFamily="49" charset="0"/>
                <a:cs typeface="Courier New" pitchFamily="49" charset="0"/>
              </a:rPr>
              <a:t> ("&lt;</a:t>
            </a:r>
            <a:r>
              <a:rPr lang="fr-FR" dirty="0" err="1">
                <a:solidFill>
                  <a:srgbClr val="00FF00"/>
                </a:solidFill>
                <a:latin typeface="Courier New" pitchFamily="49" charset="0"/>
                <a:cs typeface="Courier New" pitchFamily="49" charset="0"/>
              </a:rPr>
              <a:t>hr</a:t>
            </a:r>
            <a:r>
              <a:rPr lang="fr-FR" dirty="0">
                <a:solidFill>
                  <a:srgbClr val="00FF00"/>
                </a:solidFill>
                <a:latin typeface="Courier New" pitchFamily="49" charset="0"/>
                <a:cs typeface="Courier New" pitchFamily="49" charset="0"/>
              </a:rPr>
              <a:t>&gt;El </a:t>
            </a:r>
            <a:r>
              <a:rPr lang="fr-FR" dirty="0" err="1">
                <a:solidFill>
                  <a:srgbClr val="00FF00"/>
                </a:solidFill>
                <a:latin typeface="Courier New" pitchFamily="49" charset="0"/>
                <a:cs typeface="Courier New" pitchFamily="49" charset="0"/>
              </a:rPr>
              <a:t>camino</a:t>
            </a:r>
            <a:r>
              <a:rPr lang="fr-FR" dirty="0">
                <a:solidFill>
                  <a:srgbClr val="00FF00"/>
                </a:solidFill>
                <a:latin typeface="Courier New" pitchFamily="49" charset="0"/>
                <a:cs typeface="Courier New" pitchFamily="49" charset="0"/>
              </a:rPr>
              <a:t> al </a:t>
            </a:r>
            <a:r>
              <a:rPr lang="fr-FR" dirty="0" err="1">
                <a:solidFill>
                  <a:srgbClr val="00FF00"/>
                </a:solidFill>
                <a:latin typeface="Courier New" pitchFamily="49" charset="0"/>
                <a:cs typeface="Courier New" pitchFamily="49" charset="0"/>
              </a:rPr>
              <a:t>recurso</a:t>
            </a:r>
            <a:r>
              <a:rPr lang="fr-FR" dirty="0">
                <a:solidFill>
                  <a:srgbClr val="00FF00"/>
                </a:solidFill>
                <a:latin typeface="Courier New" pitchFamily="49" charset="0"/>
                <a:cs typeface="Courier New" pitchFamily="49" charset="0"/>
              </a:rPr>
              <a:t> es: ");</a:t>
            </a:r>
          </a:p>
          <a:p>
            <a:pPr eaLnBrk="1" hangingPunct="1">
              <a:spcBef>
                <a:spcPct val="20000"/>
              </a:spcBef>
            </a:pP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document.write</a:t>
            </a: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window.location.pathname</a:t>
            </a:r>
            <a:r>
              <a:rPr lang="fr-FR" dirty="0">
                <a:solidFill>
                  <a:srgbClr val="00FF00"/>
                </a:solidFill>
                <a:latin typeface="Courier New" pitchFamily="49" charset="0"/>
                <a:cs typeface="Courier New" pitchFamily="49" charset="0"/>
              </a:rPr>
              <a:t>);</a:t>
            </a:r>
          </a:p>
          <a:p>
            <a:pPr eaLnBrk="1" hangingPunct="1">
              <a:spcBef>
                <a:spcPct val="20000"/>
              </a:spcBef>
            </a:pP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document.write</a:t>
            </a:r>
            <a:r>
              <a:rPr lang="fr-FR" dirty="0">
                <a:solidFill>
                  <a:srgbClr val="00FF00"/>
                </a:solidFill>
                <a:latin typeface="Courier New" pitchFamily="49" charset="0"/>
                <a:cs typeface="Courier New" pitchFamily="49" charset="0"/>
              </a:rPr>
              <a:t> ("&lt;</a:t>
            </a:r>
            <a:r>
              <a:rPr lang="fr-FR" dirty="0" err="1">
                <a:solidFill>
                  <a:srgbClr val="00FF00"/>
                </a:solidFill>
                <a:latin typeface="Courier New" pitchFamily="49" charset="0"/>
                <a:cs typeface="Courier New" pitchFamily="49" charset="0"/>
              </a:rPr>
              <a:t>hr</a:t>
            </a:r>
            <a:r>
              <a:rPr lang="fr-FR" dirty="0">
                <a:solidFill>
                  <a:srgbClr val="00FF00"/>
                </a:solidFill>
                <a:latin typeface="Courier New" pitchFamily="49" charset="0"/>
                <a:cs typeface="Courier New" pitchFamily="49" charset="0"/>
              </a:rPr>
              <a:t>&gt;El </a:t>
            </a:r>
            <a:r>
              <a:rPr lang="fr-FR" dirty="0" err="1">
                <a:solidFill>
                  <a:srgbClr val="00FF00"/>
                </a:solidFill>
                <a:latin typeface="Courier New" pitchFamily="49" charset="0"/>
                <a:cs typeface="Courier New" pitchFamily="49" charset="0"/>
              </a:rPr>
              <a:t>protocolo</a:t>
            </a: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usado</a:t>
            </a:r>
            <a:r>
              <a:rPr lang="fr-FR" dirty="0">
                <a:solidFill>
                  <a:srgbClr val="00FF00"/>
                </a:solidFill>
                <a:latin typeface="Courier New" pitchFamily="49" charset="0"/>
                <a:cs typeface="Courier New" pitchFamily="49" charset="0"/>
              </a:rPr>
              <a:t> es: ");</a:t>
            </a:r>
          </a:p>
          <a:p>
            <a:pPr eaLnBrk="1" hangingPunct="1">
              <a:spcBef>
                <a:spcPct val="20000"/>
              </a:spcBef>
            </a:pP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document.write</a:t>
            </a:r>
            <a:r>
              <a:rPr lang="fr-FR" dirty="0">
                <a:solidFill>
                  <a:srgbClr val="00FF00"/>
                </a:solidFill>
                <a:latin typeface="Courier New" pitchFamily="49" charset="0"/>
                <a:cs typeface="Courier New" pitchFamily="49" charset="0"/>
              </a:rPr>
              <a:t> (</a:t>
            </a:r>
            <a:r>
              <a:rPr lang="fr-FR" dirty="0" err="1">
                <a:solidFill>
                  <a:srgbClr val="00FF00"/>
                </a:solidFill>
                <a:latin typeface="Courier New" pitchFamily="49" charset="0"/>
                <a:cs typeface="Courier New" pitchFamily="49" charset="0"/>
              </a:rPr>
              <a:t>window.location.protocol</a:t>
            </a:r>
            <a:r>
              <a:rPr lang="fr-FR" dirty="0">
                <a:solidFill>
                  <a:srgbClr val="00FF00"/>
                </a:solidFill>
                <a:latin typeface="Courier New" pitchFamily="49" charset="0"/>
                <a:cs typeface="Courier New" pitchFamily="49" charset="0"/>
              </a:rPr>
              <a:t>);  </a:t>
            </a:r>
          </a:p>
          <a:p>
            <a:pPr eaLnBrk="1" hangingPunct="1">
              <a:spcBef>
                <a:spcPct val="20000"/>
              </a:spcBef>
            </a:pPr>
            <a:r>
              <a:rPr lang="fr-FR" dirty="0">
                <a:solidFill>
                  <a:srgbClr val="00FF00"/>
                </a:solidFill>
                <a:latin typeface="Courier New" pitchFamily="49" charset="0"/>
                <a:cs typeface="Courier New" pitchFamily="49" charset="0"/>
              </a:rPr>
              <a:t>&lt;/script&gt;</a:t>
            </a:r>
          </a:p>
          <a:p>
            <a:pPr eaLnBrk="1" hangingPunct="1">
              <a:spcBef>
                <a:spcPct val="20000"/>
              </a:spcBef>
            </a:pPr>
            <a:r>
              <a:rPr lang="fr-FR" dirty="0">
                <a:solidFill>
                  <a:srgbClr val="00FF00"/>
                </a:solidFill>
                <a:latin typeface="Courier New" pitchFamily="49" charset="0"/>
                <a:cs typeface="Courier New" pitchFamily="49" charset="0"/>
              </a:rPr>
              <a:t>&lt;/body&gt;</a:t>
            </a:r>
          </a:p>
          <a:p>
            <a:pPr eaLnBrk="1" hangingPunct="1">
              <a:spcBef>
                <a:spcPct val="20000"/>
              </a:spcBef>
            </a:pPr>
            <a:r>
              <a:rPr lang="fr-FR" dirty="0">
                <a:solidFill>
                  <a:srgbClr val="00FF00"/>
                </a:solidFill>
                <a:latin typeface="Courier New" pitchFamily="49" charset="0"/>
                <a:cs typeface="Courier New" pitchFamily="49" charset="0"/>
              </a:rPr>
              <a:t>&lt;/html&gt;</a:t>
            </a:r>
          </a:p>
        </p:txBody>
      </p:sp>
    </p:spTree>
    <p:extLst>
      <p:ext uri="{BB962C8B-B14F-4D97-AF65-F5344CB8AC3E}">
        <p14:creationId xmlns:p14="http://schemas.microsoft.com/office/powerpoint/2010/main" val="3345936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2067</TotalTime>
  <Words>2149</Words>
  <Application>Microsoft Office PowerPoint</Application>
  <PresentationFormat>Presentación en pantalla (4:3)</PresentationFormat>
  <Paragraphs>359</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Espiral</vt:lpstr>
      <vt:lpstr>JS VII</vt:lpstr>
      <vt:lpstr>JS VII – Objeto Screen</vt:lpstr>
      <vt:lpstr>JS VII – Objeto Screen</vt:lpstr>
      <vt:lpstr>JS VII – Objeto Navigator</vt:lpstr>
      <vt:lpstr>JS VII – Objeto Navigator</vt:lpstr>
      <vt:lpstr>JS VII – Objeto Navigator</vt:lpstr>
      <vt:lpstr>JS VII – Objeto Location</vt:lpstr>
      <vt:lpstr>JS VII – Objeto Location</vt:lpstr>
      <vt:lpstr>JS VII – Objeto Location</vt:lpstr>
      <vt:lpstr>JS VII – Objeto Location</vt:lpstr>
      <vt:lpstr>JS VII – Objeto History</vt:lpstr>
      <vt:lpstr>JS VII – Objeto History</vt:lpstr>
      <vt:lpstr>JS VII – Objeto History</vt:lpstr>
      <vt:lpstr>JS VII – Objeto Window</vt:lpstr>
      <vt:lpstr>JS VII – Objeto Window</vt:lpstr>
      <vt:lpstr>JS VII – Objeto Window</vt:lpstr>
      <vt:lpstr>JS VII – Objeto Window</vt:lpstr>
      <vt:lpstr>JS VII – Objeto Window</vt:lpstr>
      <vt:lpstr>JS VII – Objeto Window</vt:lpstr>
      <vt:lpstr>JS VII – Objeto Window</vt:lpstr>
      <vt:lpstr>JS VII – Objeto Window</vt:lpstr>
      <vt:lpstr>JS VII – Objeto Window</vt:lpstr>
      <vt:lpstr>JS VII – Objeto Window</vt:lpstr>
      <vt:lpstr>JS – Referencias</vt:lpstr>
    </vt:vector>
  </TitlesOfParts>
  <Company>www.intercambiosvirtuales.org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Planificación de Interfaces</dc:title>
  <dc:creator>CABF</dc:creator>
  <cp:lastModifiedBy>consejeria</cp:lastModifiedBy>
  <cp:revision>198</cp:revision>
  <dcterms:created xsi:type="dcterms:W3CDTF">2015-09-15T05:55:21Z</dcterms:created>
  <dcterms:modified xsi:type="dcterms:W3CDTF">2016-01-28T12:59:35Z</dcterms:modified>
</cp:coreProperties>
</file>