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365" r:id="rId2"/>
    <p:sldId id="366" r:id="rId3"/>
    <p:sldId id="413" r:id="rId4"/>
    <p:sldId id="414" r:id="rId5"/>
    <p:sldId id="415" r:id="rId6"/>
    <p:sldId id="423" r:id="rId7"/>
    <p:sldId id="416" r:id="rId8"/>
    <p:sldId id="417" r:id="rId9"/>
    <p:sldId id="368" r:id="rId10"/>
    <p:sldId id="420" r:id="rId11"/>
    <p:sldId id="419" r:id="rId12"/>
    <p:sldId id="421" r:id="rId13"/>
    <p:sldId id="424" r:id="rId14"/>
    <p:sldId id="425" r:id="rId15"/>
    <p:sldId id="426" r:id="rId16"/>
    <p:sldId id="422" r:id="rId17"/>
    <p:sldId id="427" r:id="rId18"/>
    <p:sldId id="428" r:id="rId19"/>
    <p:sldId id="430" r:id="rId20"/>
    <p:sldId id="431" r:id="rId21"/>
    <p:sldId id="387" r:id="rId2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974" y="-4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BD17B-8E5E-49C4-9DB0-B5214BB52C65}" type="datetimeFigureOut">
              <a:rPr lang="es-ES" smtClean="0"/>
              <a:pPr/>
              <a:t>17/01/2017</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E232A-A93E-4E70-9F64-AFC8412C531D}" type="slidenum">
              <a:rPr lang="es-ES" smtClean="0"/>
              <a:pPr/>
              <a:t>‹Nº›</a:t>
            </a:fld>
            <a:endParaRPr lang="es-ES"/>
          </a:p>
        </p:txBody>
      </p:sp>
    </p:spTree>
    <p:extLst>
      <p:ext uri="{BB962C8B-B14F-4D97-AF65-F5344CB8AC3E}">
        <p14:creationId xmlns:p14="http://schemas.microsoft.com/office/powerpoint/2010/main" val="1759677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E26E232A-A93E-4E70-9F64-AFC8412C531D}" type="slidenum">
              <a:rPr lang="es-ES" smtClean="0"/>
              <a:pPr/>
              <a:t>11</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E26E232A-A93E-4E70-9F64-AFC8412C531D}" type="slidenum">
              <a:rPr lang="es-ES" smtClean="0"/>
              <a:pPr/>
              <a:t>12</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E26E232A-A93E-4E70-9F64-AFC8412C531D}" type="slidenum">
              <a:rPr lang="es-ES" smtClean="0"/>
              <a:pPr/>
              <a:t>13</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E26E232A-A93E-4E70-9F64-AFC8412C531D}" type="slidenum">
              <a:rPr lang="es-ES" smtClean="0"/>
              <a:pPr/>
              <a:t>14</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E26E232A-A93E-4E70-9F64-AFC8412C531D}" type="slidenum">
              <a:rPr lang="es-ES" smtClean="0"/>
              <a:pPr/>
              <a:t>16</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E26E232A-A93E-4E70-9F64-AFC8412C531D}" type="slidenum">
              <a:rPr lang="es-ES" smtClean="0"/>
              <a:pPr/>
              <a:t>17</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5C59D74-8BB1-4499-89D3-6ED7BC1C41B9}" type="datetimeFigureOut">
              <a:rPr lang="es-ES" smtClean="0"/>
              <a:pPr/>
              <a:t>17/01/2017</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991905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5C59D74-8BB1-4499-89D3-6ED7BC1C41B9}" type="datetimeFigureOut">
              <a:rPr lang="es-ES" smtClean="0"/>
              <a:pPr/>
              <a:t>17/01/2017</a:t>
            </a:fld>
            <a:endParaRPr lang="es-ES"/>
          </a:p>
        </p:txBody>
      </p:sp>
      <p:sp>
        <p:nvSpPr>
          <p:cNvPr id="5" name="Footer Placeholder 4"/>
          <p:cNvSpPr>
            <a:spLocks noGrp="1"/>
          </p:cNvSpPr>
          <p:nvPr>
            <p:ph type="ftr" sz="quarter" idx="11"/>
          </p:nvPr>
        </p:nvSpPr>
        <p:spPr/>
        <p:txBody>
          <a:bodyPr/>
          <a:lstStyle/>
          <a:p>
            <a:endParaRPr lang="es-E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334934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5C59D74-8BB1-4499-89D3-6ED7BC1C41B9}" type="datetimeFigureOut">
              <a:rPr lang="es-ES" smtClean="0"/>
              <a:pPr/>
              <a:t>17/01/2017</a:t>
            </a:fld>
            <a:endParaRPr lang="es-ES"/>
          </a:p>
        </p:txBody>
      </p:sp>
      <p:sp>
        <p:nvSpPr>
          <p:cNvPr id="5" name="Footer Placeholder 4"/>
          <p:cNvSpPr>
            <a:spLocks noGrp="1"/>
          </p:cNvSpPr>
          <p:nvPr>
            <p:ph type="ftr" sz="quarter" idx="11"/>
          </p:nvPr>
        </p:nvSpPr>
        <p:spPr/>
        <p:txBody>
          <a:bodyPr/>
          <a:lstStyle/>
          <a:p>
            <a:endParaRPr lang="es-E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A455FB5-8E65-4F85-9957-404740E62DC6}" type="slidenum">
              <a:rPr lang="es-ES" smtClean="0"/>
              <a:pPr/>
              <a:t>‹Nº›</a:t>
            </a:fld>
            <a:endParaRPr lang="es-E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06648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E5C59D74-8BB1-4499-89D3-6ED7BC1C41B9}" type="datetimeFigureOut">
              <a:rPr lang="es-ES" smtClean="0"/>
              <a:pPr/>
              <a:t>17/01/2017</a:t>
            </a:fld>
            <a:endParaRPr lang="es-ES"/>
          </a:p>
        </p:txBody>
      </p:sp>
      <p:sp>
        <p:nvSpPr>
          <p:cNvPr id="6" name="Footer Placeholder 5"/>
          <p:cNvSpPr>
            <a:spLocks noGrp="1"/>
          </p:cNvSpPr>
          <p:nvPr>
            <p:ph type="ftr" sz="quarter" idx="11"/>
          </p:nvPr>
        </p:nvSpPr>
        <p:spPr/>
        <p:txBody>
          <a:bodyPr/>
          <a:lstStyle/>
          <a:p>
            <a:endParaRPr lang="es-E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3932840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E5C59D74-8BB1-4499-89D3-6ED7BC1C41B9}" type="datetimeFigureOut">
              <a:rPr lang="es-ES" smtClean="0"/>
              <a:pPr/>
              <a:t>17/01/2017</a:t>
            </a:fld>
            <a:endParaRPr lang="es-ES"/>
          </a:p>
        </p:txBody>
      </p:sp>
      <p:sp>
        <p:nvSpPr>
          <p:cNvPr id="6" name="Footer Placeholder 5"/>
          <p:cNvSpPr>
            <a:spLocks noGrp="1"/>
          </p:cNvSpPr>
          <p:nvPr>
            <p:ph type="ftr" sz="quarter" idx="11"/>
          </p:nvPr>
        </p:nvSpPr>
        <p:spPr/>
        <p:txBody>
          <a:bodyPr/>
          <a:lstStyle/>
          <a:p>
            <a:endParaRPr lang="es-E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A455FB5-8E65-4F85-9957-404740E62DC6}" type="slidenum">
              <a:rPr lang="es-ES" smtClean="0"/>
              <a:pPr/>
              <a:t>‹Nº›</a:t>
            </a:fld>
            <a:endParaRPr lang="es-E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0787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E5C59D74-8BB1-4499-89D3-6ED7BC1C41B9}" type="datetimeFigureOut">
              <a:rPr lang="es-ES" smtClean="0"/>
              <a:pPr/>
              <a:t>17/01/2017</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2045722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5C59D74-8BB1-4499-89D3-6ED7BC1C41B9}" type="datetimeFigureOut">
              <a:rPr lang="es-ES" smtClean="0"/>
              <a:pPr/>
              <a:t>17/01/2017</a:t>
            </a:fld>
            <a:endParaRPr lang="es-ES"/>
          </a:p>
        </p:txBody>
      </p:sp>
      <p:sp>
        <p:nvSpPr>
          <p:cNvPr id="5" name="Footer Placeholder 4"/>
          <p:cNvSpPr>
            <a:spLocks noGrp="1"/>
          </p:cNvSpPr>
          <p:nvPr>
            <p:ph type="ftr" sz="quarter" idx="11"/>
          </p:nvPr>
        </p:nvSpPr>
        <p:spPr/>
        <p:txBody>
          <a:bodyPr/>
          <a:lstStyle/>
          <a:p>
            <a:endParaRPr lang="es-E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881594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5C59D74-8BB1-4499-89D3-6ED7BC1C41B9}" type="datetimeFigureOut">
              <a:rPr lang="es-ES" smtClean="0"/>
              <a:pPr/>
              <a:t>17/01/2017</a:t>
            </a:fld>
            <a:endParaRPr lang="es-ES"/>
          </a:p>
        </p:txBody>
      </p:sp>
      <p:sp>
        <p:nvSpPr>
          <p:cNvPr id="5" name="Footer Placeholder 4"/>
          <p:cNvSpPr>
            <a:spLocks noGrp="1"/>
          </p:cNvSpPr>
          <p:nvPr>
            <p:ph type="ftr" sz="quarter" idx="11"/>
          </p:nvPr>
        </p:nvSpPr>
        <p:spPr/>
        <p:txBody>
          <a:bodyPr/>
          <a:lstStyle/>
          <a:p>
            <a:endParaRPr lang="es-E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2612247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5C59D74-8BB1-4499-89D3-6ED7BC1C41B9}" type="datetimeFigureOut">
              <a:rPr lang="es-ES" smtClean="0"/>
              <a:pPr/>
              <a:t>17/01/2017</a:t>
            </a:fld>
            <a:endParaRPr lang="es-ES"/>
          </a:p>
        </p:txBody>
      </p:sp>
      <p:sp>
        <p:nvSpPr>
          <p:cNvPr id="5" name="Footer Placeholder 4"/>
          <p:cNvSpPr>
            <a:spLocks noGrp="1"/>
          </p:cNvSpPr>
          <p:nvPr>
            <p:ph type="ftr" sz="quarter" idx="11"/>
          </p:nvPr>
        </p:nvSpPr>
        <p:spPr/>
        <p:txBody>
          <a:bodyPr/>
          <a:lstStyle/>
          <a:p>
            <a:endParaRPr lang="es-E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96899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5C59D74-8BB1-4499-89D3-6ED7BC1C41B9}" type="datetimeFigureOut">
              <a:rPr lang="es-ES" smtClean="0"/>
              <a:pPr/>
              <a:t>17/01/2017</a:t>
            </a:fld>
            <a:endParaRPr lang="es-ES"/>
          </a:p>
        </p:txBody>
      </p:sp>
      <p:sp>
        <p:nvSpPr>
          <p:cNvPr id="5" name="Footer Placeholder 4"/>
          <p:cNvSpPr>
            <a:spLocks noGrp="1"/>
          </p:cNvSpPr>
          <p:nvPr>
            <p:ph type="ftr" sz="quarter" idx="11"/>
          </p:nvPr>
        </p:nvSpPr>
        <p:spPr/>
        <p:txBody>
          <a:bodyPr/>
          <a:lstStyle/>
          <a:p>
            <a:endParaRPr lang="es-E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1461051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5C59D74-8BB1-4499-89D3-6ED7BC1C41B9}" type="datetimeFigureOut">
              <a:rPr lang="es-ES" smtClean="0"/>
              <a:pPr/>
              <a:t>17/01/2017</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68156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5C59D74-8BB1-4499-89D3-6ED7BC1C41B9}" type="datetimeFigureOut">
              <a:rPr lang="es-ES" smtClean="0"/>
              <a:pPr/>
              <a:t>17/01/2017</a:t>
            </a:fld>
            <a:endParaRPr lang="es-ES"/>
          </a:p>
        </p:txBody>
      </p:sp>
      <p:sp>
        <p:nvSpPr>
          <p:cNvPr id="8" name="Footer Placeholder 7"/>
          <p:cNvSpPr>
            <a:spLocks noGrp="1"/>
          </p:cNvSpPr>
          <p:nvPr>
            <p:ph type="ftr" sz="quarter" idx="11"/>
          </p:nvPr>
        </p:nvSpPr>
        <p:spPr/>
        <p:txBody>
          <a:bodyPr/>
          <a:lstStyle/>
          <a:p>
            <a:endParaRPr lang="es-E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1855256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5C59D74-8BB1-4499-89D3-6ED7BC1C41B9}" type="datetimeFigureOut">
              <a:rPr lang="es-ES" smtClean="0"/>
              <a:pPr/>
              <a:t>17/01/2017</a:t>
            </a:fld>
            <a:endParaRPr lang="es-ES"/>
          </a:p>
        </p:txBody>
      </p:sp>
      <p:sp>
        <p:nvSpPr>
          <p:cNvPr id="4" name="Footer Placeholder 3"/>
          <p:cNvSpPr>
            <a:spLocks noGrp="1"/>
          </p:cNvSpPr>
          <p:nvPr>
            <p:ph type="ftr" sz="quarter" idx="11"/>
          </p:nvPr>
        </p:nvSpPr>
        <p:spPr/>
        <p:txBody>
          <a:bodyPr/>
          <a:lstStyle/>
          <a:p>
            <a:endParaRPr lang="es-E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2572144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C59D74-8BB1-4499-89D3-6ED7BC1C41B9}" type="datetimeFigureOut">
              <a:rPr lang="es-ES" smtClean="0"/>
              <a:pPr/>
              <a:t>17/01/2017</a:t>
            </a:fld>
            <a:endParaRPr lang="es-ES"/>
          </a:p>
        </p:txBody>
      </p:sp>
      <p:sp>
        <p:nvSpPr>
          <p:cNvPr id="3" name="Footer Placeholder 2"/>
          <p:cNvSpPr>
            <a:spLocks noGrp="1"/>
          </p:cNvSpPr>
          <p:nvPr>
            <p:ph type="ftr" sz="quarter" idx="11"/>
          </p:nvPr>
        </p:nvSpPr>
        <p:spPr/>
        <p:txBody>
          <a:bodyPr/>
          <a:lstStyle/>
          <a:p>
            <a:endParaRPr lang="es-E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3302894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5C59D74-8BB1-4499-89D3-6ED7BC1C41B9}" type="datetimeFigureOut">
              <a:rPr lang="es-ES" smtClean="0"/>
              <a:pPr/>
              <a:t>17/01/2017</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3897285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5C59D74-8BB1-4499-89D3-6ED7BC1C41B9}" type="datetimeFigureOut">
              <a:rPr lang="es-ES" smtClean="0"/>
              <a:pPr/>
              <a:t>17/01/2017</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3691541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E5C59D74-8BB1-4499-89D3-6ED7BC1C41B9}" type="datetimeFigureOut">
              <a:rPr lang="es-ES" smtClean="0"/>
              <a:pPr/>
              <a:t>17/01/2017</a:t>
            </a:fld>
            <a:endParaRPr lang="es-E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A455FB5-8E65-4F85-9957-404740E62DC6}" type="slidenum">
              <a:rPr lang="es-ES" smtClean="0"/>
              <a:pPr/>
              <a:t>‹Nº›</a:t>
            </a:fld>
            <a:endParaRPr lang="es-ES"/>
          </a:p>
        </p:txBody>
      </p:sp>
    </p:spTree>
    <p:extLst>
      <p:ext uri="{BB962C8B-B14F-4D97-AF65-F5344CB8AC3E}">
        <p14:creationId xmlns:p14="http://schemas.microsoft.com/office/powerpoint/2010/main" val="389025502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es/docs/Web/JavaScript/Referencia/Objetos_globales/JSON" TargetMode="External"/><Relationship Id="rId2" Type="http://schemas.openxmlformats.org/officeDocument/2006/relationships/hyperlink" Target="http://www.json.org/json-e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jsonformatter.curiousconcept.com/" TargetMode="External"/><Relationship Id="rId3" Type="http://schemas.openxmlformats.org/officeDocument/2006/relationships/hyperlink" Target="https://en.wikipedia.org/wiki/List_of_HTTP_header_fields" TargetMode="External"/><Relationship Id="rId7" Type="http://schemas.openxmlformats.org/officeDocument/2006/relationships/hyperlink" Target="https://developer.mozilla.org/es/docs/Web/JavaScript/Referencia/Objetos_globales/JSON" TargetMode="External"/><Relationship Id="rId2" Type="http://schemas.openxmlformats.org/officeDocument/2006/relationships/hyperlink" Target="http://help.dottoro.com/ljhcrlbv.php" TargetMode="External"/><Relationship Id="rId1" Type="http://schemas.openxmlformats.org/officeDocument/2006/relationships/slideLayout" Target="../slideLayouts/slideLayout2.xml"/><Relationship Id="rId6" Type="http://schemas.openxmlformats.org/officeDocument/2006/relationships/hyperlink" Target="http://www.json.org/json-es.html" TargetMode="External"/><Relationship Id="rId5" Type="http://schemas.openxmlformats.org/officeDocument/2006/relationships/hyperlink" Target="https://phedetech.wordpress.com/2006/05/24/ajax-una-definicion-sencilla/" TargetMode="External"/><Relationship Id="rId10" Type="http://schemas.openxmlformats.org/officeDocument/2006/relationships/hyperlink" Target="https://developer.mozilla.org/es/docs/XMLHttpRequest/FormData" TargetMode="External"/><Relationship Id="rId4" Type="http://schemas.openxmlformats.org/officeDocument/2006/relationships/hyperlink" Target="http://www.freeformatter.com/mime-types-list.html" TargetMode="External"/><Relationship Id="rId9" Type="http://schemas.openxmlformats.org/officeDocument/2006/relationships/hyperlink" Target="http://www.sitepoint.com/10-example-json-file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tools.ietf.org/html/rfc7540" TargetMode="External"/><Relationship Id="rId2" Type="http://schemas.openxmlformats.org/officeDocument/2006/relationships/hyperlink" Target="https://www.w3.org/Protoco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s.wikipedia.org/wiki/Anexo:C%C3%B3digos_de_estado_HTT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freeformatter.com/mime-types-list.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Título"/>
          <p:cNvSpPr>
            <a:spLocks noGrp="1"/>
          </p:cNvSpPr>
          <p:nvPr>
            <p:ph type="ctrTitle"/>
          </p:nvPr>
        </p:nvSpPr>
        <p:spPr>
          <a:xfrm>
            <a:off x="457200" y="2060848"/>
            <a:ext cx="8458200" cy="1470025"/>
          </a:xfrm>
        </p:spPr>
        <p:txBody>
          <a:bodyPr/>
          <a:lstStyle/>
          <a:p>
            <a:pPr eaLnBrk="1" hangingPunct="1"/>
            <a:r>
              <a:rPr lang="es-ES" altLang="es-ES" dirty="0" smtClean="0"/>
              <a:t>JS VIII</a:t>
            </a:r>
          </a:p>
        </p:txBody>
      </p:sp>
      <p:sp>
        <p:nvSpPr>
          <p:cNvPr id="6147" name="3 Subtítulo"/>
          <p:cNvSpPr>
            <a:spLocks noGrp="1"/>
          </p:cNvSpPr>
          <p:nvPr>
            <p:ph type="subTitle" idx="1"/>
          </p:nvPr>
        </p:nvSpPr>
        <p:spPr>
          <a:xfrm>
            <a:off x="457200" y="3559448"/>
            <a:ext cx="4953000" cy="1752600"/>
          </a:xfrm>
        </p:spPr>
        <p:txBody>
          <a:bodyPr/>
          <a:lstStyle/>
          <a:p>
            <a:pPr marL="63500" eaLnBrk="1" hangingPunct="1"/>
            <a:r>
              <a:rPr lang="es-ES" altLang="es-ES" dirty="0" smtClean="0"/>
              <a:t>Desarrollo Web en Entorno Cliente</a:t>
            </a:r>
          </a:p>
          <a:p>
            <a:pPr marL="63500" eaLnBrk="1" hangingPunct="1"/>
            <a:endParaRPr lang="es-ES" altLang="es-E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a:xfrm>
            <a:off x="1310952" y="908050"/>
            <a:ext cx="7509520" cy="792163"/>
          </a:xfrm>
        </p:spPr>
        <p:txBody>
          <a:bodyPr>
            <a:normAutofit fontScale="90000"/>
          </a:bodyPr>
          <a:lstStyle/>
          <a:p>
            <a:r>
              <a:rPr lang="es-ES" altLang="es-ES" dirty="0" smtClean="0"/>
              <a:t>JS VIII – Ejemplo AJAX + texto plano</a:t>
            </a:r>
            <a:endParaRPr lang="es-ES" altLang="es-ES" sz="3600" dirty="0" smtClean="0"/>
          </a:p>
        </p:txBody>
      </p:sp>
      <p:sp>
        <p:nvSpPr>
          <p:cNvPr id="4" name="3 Marcador de pie de página"/>
          <p:cNvSpPr>
            <a:spLocks noGrp="1"/>
          </p:cNvSpPr>
          <p:nvPr>
            <p:ph type="ftr" sz="quarter" idx="11"/>
          </p:nvPr>
        </p:nvSpPr>
        <p:spPr>
          <a:xfrm>
            <a:off x="1942415" y="6448251"/>
            <a:ext cx="5716488" cy="365125"/>
          </a:xfrm>
        </p:spPr>
        <p:txBody>
          <a:bodyPr/>
          <a:lstStyle/>
          <a:p>
            <a:pPr>
              <a:defRPr/>
            </a:pPr>
            <a:r>
              <a:rPr lang="es-ES" dirty="0" smtClean="0"/>
              <a:t>Desarrollo Web en Entorno Cliente </a:t>
            </a:r>
            <a:endParaRPr lang="es-ES" dirty="0"/>
          </a:p>
        </p:txBody>
      </p:sp>
      <p:sp>
        <p:nvSpPr>
          <p:cNvPr id="9221" name="4 Marcador de número de diapositiva"/>
          <p:cNvSpPr>
            <a:spLocks noGrp="1"/>
          </p:cNvSpPr>
          <p:nvPr>
            <p:ph type="sldNum" sz="quarter" idx="12"/>
          </p:nvPr>
        </p:nvSpPr>
        <p:spPr bwMode="auto">
          <a:noFill/>
          <a:ln>
            <a:miter lim="800000"/>
            <a:headEnd/>
            <a:tailEnd/>
          </a:ln>
        </p:spPr>
        <p:txBody>
          <a:bodyPr/>
          <a:lstStyle/>
          <a:p>
            <a:fld id="{9985A8AE-B3CC-433F-BC02-430075CDD6A4}" type="slidenum">
              <a:rPr lang="es-ES" altLang="es-ES"/>
              <a:pPr/>
              <a:t>10</a:t>
            </a:fld>
            <a:endParaRPr lang="es-ES" altLang="es-ES"/>
          </a:p>
        </p:txBody>
      </p:sp>
      <p:sp>
        <p:nvSpPr>
          <p:cNvPr id="9223" name="2 Marcador de contenido"/>
          <p:cNvSpPr txBox="1">
            <a:spLocks/>
          </p:cNvSpPr>
          <p:nvPr/>
        </p:nvSpPr>
        <p:spPr bwMode="auto">
          <a:xfrm>
            <a:off x="467544" y="1772816"/>
            <a:ext cx="8424936" cy="4464496"/>
          </a:xfrm>
          <a:prstGeom prst="rect">
            <a:avLst/>
          </a:prstGeom>
          <a:solidFill>
            <a:schemeClr val="tx1"/>
          </a:solidFill>
          <a:ln w="9525">
            <a:noFill/>
            <a:miter lim="800000"/>
            <a:headEnd/>
            <a:tailEnd/>
          </a:ln>
        </p:spPr>
        <p:txBody>
          <a:bodyPr/>
          <a:lstStyle/>
          <a:p>
            <a:pPr marL="342900" indent="-342900">
              <a:spcBef>
                <a:spcPct val="20000"/>
              </a:spcBef>
            </a:pPr>
            <a:r>
              <a:rPr lang="es-ES" altLang="es-ES" dirty="0" err="1" smtClean="0">
                <a:solidFill>
                  <a:srgbClr val="00FF00"/>
                </a:solidFill>
                <a:latin typeface="Courier New" pitchFamily="49" charset="0"/>
                <a:cs typeface="Courier New" pitchFamily="49" charset="0"/>
              </a:rPr>
              <a:t>var</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a:t>
            </a:r>
            <a:r>
              <a:rPr lang="es-ES" altLang="es-ES" dirty="0" smtClean="0">
                <a:solidFill>
                  <a:srgbClr val="00FF00"/>
                </a:solidFill>
                <a:latin typeface="Courier New" pitchFamily="49" charset="0"/>
                <a:cs typeface="Courier New" pitchFamily="49" charset="0"/>
              </a:rPr>
              <a:t>=false;</a:t>
            </a:r>
          </a:p>
          <a:p>
            <a:pPr marL="342900" indent="-342900">
              <a:spcBef>
                <a:spcPct val="20000"/>
              </a:spcBef>
            </a:pPr>
            <a:endParaRPr lang="es-ES" altLang="es-ES" dirty="0" smtClean="0">
              <a:solidFill>
                <a:srgbClr val="00FF00"/>
              </a:solidFill>
              <a:latin typeface="Courier New" pitchFamily="49" charset="0"/>
              <a:cs typeface="Courier New" pitchFamily="49" charset="0"/>
            </a:endParaRPr>
          </a:p>
          <a:p>
            <a:pPr marL="342900" indent="-342900">
              <a:spcBef>
                <a:spcPct val="20000"/>
              </a:spcBef>
            </a:pPr>
            <a:r>
              <a:rPr lang="es-ES" altLang="es-ES" dirty="0" smtClean="0">
                <a:solidFill>
                  <a:srgbClr val="00FF00"/>
                </a:solidFill>
                <a:latin typeface="Courier New" pitchFamily="49" charset="0"/>
                <a:cs typeface="Courier New" pitchFamily="49" charset="0"/>
              </a:rPr>
              <a:t>//Creamos el objeto </a:t>
            </a:r>
            <a:r>
              <a:rPr lang="es-ES" altLang="es-ES" dirty="0" err="1" smtClean="0">
                <a:solidFill>
                  <a:srgbClr val="00FF00"/>
                </a:solidFill>
                <a:latin typeface="Courier New" pitchFamily="49" charset="0"/>
                <a:cs typeface="Courier New" pitchFamily="49" charset="0"/>
              </a:rPr>
              <a:t>XMLhttpRequest</a:t>
            </a:r>
            <a:r>
              <a:rPr lang="es-ES" altLang="es-ES" dirty="0" smtClean="0">
                <a:solidFill>
                  <a:srgbClr val="00FF00"/>
                </a:solidFill>
                <a:latin typeface="Courier New" pitchFamily="49" charset="0"/>
                <a:cs typeface="Courier New" pitchFamily="49" charset="0"/>
              </a:rPr>
              <a:t> en función del </a:t>
            </a:r>
          </a:p>
          <a:p>
            <a:pPr marL="342900" indent="-342900">
              <a:spcBef>
                <a:spcPct val="20000"/>
              </a:spcBef>
            </a:pPr>
            <a:r>
              <a:rPr lang="es-ES" altLang="es-ES" dirty="0" smtClean="0">
                <a:solidFill>
                  <a:srgbClr val="00FF00"/>
                </a:solidFill>
                <a:latin typeface="Courier New" pitchFamily="49" charset="0"/>
                <a:cs typeface="Courier New" pitchFamily="49" charset="0"/>
              </a:rPr>
              <a:t>//tipo de navegador</a:t>
            </a:r>
          </a:p>
          <a:p>
            <a:pPr marL="342900" indent="-342900">
              <a:spcBef>
                <a:spcPct val="20000"/>
              </a:spcBef>
            </a:pPr>
            <a:r>
              <a:rPr lang="es-ES" altLang="es-ES" dirty="0" err="1" smtClean="0">
                <a:solidFill>
                  <a:srgbClr val="00FF00"/>
                </a:solidFill>
                <a:latin typeface="Courier New" pitchFamily="49" charset="0"/>
                <a:cs typeface="Courier New" pitchFamily="49" charset="0"/>
              </a:rPr>
              <a:t>if</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window.XMLHttpRequest</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a:t>
            </a:r>
            <a:r>
              <a:rPr lang="es-ES" altLang="es-ES" dirty="0" smtClean="0">
                <a:solidFill>
                  <a:srgbClr val="00FF00"/>
                </a:solidFill>
                <a:latin typeface="Courier New" pitchFamily="49" charset="0"/>
                <a:cs typeface="Courier New" pitchFamily="49" charset="0"/>
              </a:rPr>
              <a:t> = new </a:t>
            </a:r>
            <a:r>
              <a:rPr lang="es-ES" altLang="es-ES" dirty="0" err="1" smtClean="0">
                <a:solidFill>
                  <a:srgbClr val="00FF00"/>
                </a:solidFill>
                <a:latin typeface="Courier New" pitchFamily="49" charset="0"/>
                <a:cs typeface="Courier New" pitchFamily="49" charset="0"/>
              </a:rPr>
              <a:t>XMLHttpRequest</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err="1" smtClean="0">
                <a:solidFill>
                  <a:srgbClr val="00FF00"/>
                </a:solidFill>
                <a:latin typeface="Courier New" pitchFamily="49" charset="0"/>
                <a:cs typeface="Courier New" pitchFamily="49" charset="0"/>
              </a:rPr>
              <a:t>else</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if</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window.ActiveXObject</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a:t>
            </a:r>
            <a:r>
              <a:rPr lang="es-ES" altLang="es-ES" dirty="0" smtClean="0">
                <a:solidFill>
                  <a:srgbClr val="00FF00"/>
                </a:solidFill>
                <a:latin typeface="Courier New" pitchFamily="49" charset="0"/>
                <a:cs typeface="Courier New" pitchFamily="49" charset="0"/>
              </a:rPr>
              <a:t> = new </a:t>
            </a:r>
            <a:r>
              <a:rPr lang="es-ES" altLang="es-ES" dirty="0" err="1" smtClean="0">
                <a:solidFill>
                  <a:srgbClr val="00FF00"/>
                </a:solidFill>
                <a:latin typeface="Courier New" pitchFamily="49" charset="0"/>
                <a:cs typeface="Courier New" pitchFamily="49" charset="0"/>
              </a:rPr>
              <a:t>ActiveXObject</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Microsoft.XMLHTTP</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a:xfrm>
            <a:off x="1310952" y="908050"/>
            <a:ext cx="7509520" cy="792163"/>
          </a:xfrm>
        </p:spPr>
        <p:txBody>
          <a:bodyPr>
            <a:normAutofit fontScale="90000"/>
          </a:bodyPr>
          <a:lstStyle/>
          <a:p>
            <a:r>
              <a:rPr lang="es-ES" altLang="es-ES" dirty="0" smtClean="0"/>
              <a:t>JS VIII – Ejemplo AJAX + texto plano</a:t>
            </a:r>
            <a:endParaRPr lang="es-ES" altLang="es-ES" sz="3600" dirty="0" smtClean="0"/>
          </a:p>
        </p:txBody>
      </p:sp>
      <p:sp>
        <p:nvSpPr>
          <p:cNvPr id="4" name="3 Marcador de pie de página"/>
          <p:cNvSpPr>
            <a:spLocks noGrp="1"/>
          </p:cNvSpPr>
          <p:nvPr>
            <p:ph type="ftr" sz="quarter" idx="11"/>
          </p:nvPr>
        </p:nvSpPr>
        <p:spPr>
          <a:xfrm>
            <a:off x="1942415" y="6448251"/>
            <a:ext cx="5716488" cy="365125"/>
          </a:xfrm>
        </p:spPr>
        <p:txBody>
          <a:bodyPr/>
          <a:lstStyle/>
          <a:p>
            <a:pPr>
              <a:defRPr/>
            </a:pPr>
            <a:r>
              <a:rPr lang="es-ES" dirty="0" smtClean="0"/>
              <a:t>Desarrollo Web en Entorno Cliente </a:t>
            </a:r>
            <a:endParaRPr lang="es-ES" dirty="0"/>
          </a:p>
        </p:txBody>
      </p:sp>
      <p:sp>
        <p:nvSpPr>
          <p:cNvPr id="9221" name="4 Marcador de número de diapositiva"/>
          <p:cNvSpPr>
            <a:spLocks noGrp="1"/>
          </p:cNvSpPr>
          <p:nvPr>
            <p:ph type="sldNum" sz="quarter" idx="12"/>
          </p:nvPr>
        </p:nvSpPr>
        <p:spPr bwMode="auto">
          <a:noFill/>
          <a:ln>
            <a:miter lim="800000"/>
            <a:headEnd/>
            <a:tailEnd/>
          </a:ln>
        </p:spPr>
        <p:txBody>
          <a:bodyPr/>
          <a:lstStyle/>
          <a:p>
            <a:fld id="{9985A8AE-B3CC-433F-BC02-430075CDD6A4}" type="slidenum">
              <a:rPr lang="es-ES" altLang="es-ES"/>
              <a:pPr/>
              <a:t>11</a:t>
            </a:fld>
            <a:endParaRPr lang="es-ES" altLang="es-ES"/>
          </a:p>
        </p:txBody>
      </p:sp>
      <p:sp>
        <p:nvSpPr>
          <p:cNvPr id="9223" name="2 Marcador de contenido"/>
          <p:cNvSpPr txBox="1">
            <a:spLocks/>
          </p:cNvSpPr>
          <p:nvPr/>
        </p:nvSpPr>
        <p:spPr bwMode="auto">
          <a:xfrm>
            <a:off x="360040" y="1484784"/>
            <a:ext cx="8676456" cy="5229915"/>
          </a:xfrm>
          <a:prstGeom prst="rect">
            <a:avLst/>
          </a:prstGeom>
          <a:solidFill>
            <a:schemeClr val="tx1"/>
          </a:solidFill>
          <a:ln w="9525">
            <a:noFill/>
            <a:miter lim="800000"/>
            <a:headEnd/>
            <a:tailEnd/>
          </a:ln>
        </p:spPr>
        <p:txBody>
          <a:bodyPr/>
          <a:lstStyle/>
          <a:p>
            <a:pPr marL="342900" indent="-342900">
              <a:spcBef>
                <a:spcPct val="20000"/>
              </a:spcBef>
            </a:pPr>
            <a:r>
              <a:rPr lang="es-ES" altLang="es-ES" dirty="0" err="1" smtClean="0">
                <a:solidFill>
                  <a:srgbClr val="00FF00"/>
                </a:solidFill>
                <a:latin typeface="Courier New" pitchFamily="49" charset="0"/>
                <a:cs typeface="Courier New" pitchFamily="49" charset="0"/>
              </a:rPr>
              <a:t>function</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obtenerDatosServidor</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var</a:t>
            </a:r>
            <a:r>
              <a:rPr lang="es-ES" altLang="es-ES" dirty="0" smtClean="0">
                <a:solidFill>
                  <a:srgbClr val="00FF00"/>
                </a:solidFill>
                <a:latin typeface="Courier New" pitchFamily="49" charset="0"/>
                <a:cs typeface="Courier New" pitchFamily="49" charset="0"/>
              </a:rPr>
              <a:t> servidor="http://localhost/datos.txt";</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if</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objetoXHR.open</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GET',servidor,true</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objetoXHR.setRequestHeader</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Accept</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text</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plain</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//Cuando cambie el estado de la petición </a:t>
            </a:r>
          </a:p>
          <a:p>
            <a:pPr marL="342900" indent="-342900">
              <a:spcBef>
                <a:spcPct val="20000"/>
              </a:spcBef>
            </a:pPr>
            <a:r>
              <a:rPr lang="es-ES" altLang="es-ES" dirty="0" smtClean="0">
                <a:solidFill>
                  <a:srgbClr val="00FF00"/>
                </a:solidFill>
                <a:latin typeface="Courier New" pitchFamily="49" charset="0"/>
                <a:cs typeface="Courier New" pitchFamily="49" charset="0"/>
              </a:rPr>
              <a:t>		//ejecuto la función respuesta()</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objetoXHR.onreadystatechange</a:t>
            </a:r>
            <a:r>
              <a:rPr lang="es-ES" altLang="es-ES" dirty="0" smtClean="0">
                <a:solidFill>
                  <a:srgbClr val="00FF00"/>
                </a:solidFill>
                <a:latin typeface="Courier New" pitchFamily="49" charset="0"/>
                <a:cs typeface="Courier New" pitchFamily="49" charset="0"/>
              </a:rPr>
              <a:t> = respuesta;</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objetoXHR.send</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null</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err="1" smtClean="0">
                <a:solidFill>
                  <a:srgbClr val="00FF00"/>
                </a:solidFill>
                <a:latin typeface="Courier New" pitchFamily="49" charset="0"/>
                <a:cs typeface="Courier New" pitchFamily="49" charset="0"/>
              </a:rPr>
              <a:t>function</a:t>
            </a:r>
            <a:r>
              <a:rPr lang="es-ES" altLang="es-ES" dirty="0" smtClean="0">
                <a:solidFill>
                  <a:srgbClr val="00FF00"/>
                </a:solidFill>
                <a:latin typeface="Courier New" pitchFamily="49" charset="0"/>
                <a:cs typeface="Courier New" pitchFamily="49" charset="0"/>
              </a:rPr>
              <a:t> respuesta(){</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if</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objetoXHR.readyState</a:t>
            </a:r>
            <a:r>
              <a:rPr lang="es-ES" altLang="es-ES" dirty="0" smtClean="0">
                <a:solidFill>
                  <a:srgbClr val="00FF00"/>
                </a:solidFill>
                <a:latin typeface="Courier New" pitchFamily="49" charset="0"/>
                <a:cs typeface="Courier New" pitchFamily="49" charset="0"/>
              </a:rPr>
              <a:t>==4) &amp;&amp; (</a:t>
            </a:r>
            <a:r>
              <a:rPr lang="es-ES" altLang="es-ES" dirty="0" err="1" smtClean="0">
                <a:solidFill>
                  <a:srgbClr val="00FF00"/>
                </a:solidFill>
                <a:latin typeface="Courier New" pitchFamily="49" charset="0"/>
                <a:cs typeface="Courier New" pitchFamily="49" charset="0"/>
              </a:rPr>
              <a:t>objetoXHR.status</a:t>
            </a:r>
            <a:r>
              <a:rPr lang="es-ES" altLang="es-ES" dirty="0" smtClean="0">
                <a:solidFill>
                  <a:srgbClr val="00FF00"/>
                </a:solidFill>
                <a:latin typeface="Courier New" pitchFamily="49" charset="0"/>
                <a:cs typeface="Courier New" pitchFamily="49" charset="0"/>
              </a:rPr>
              <a:t>==200)){</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var</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parrafo</a:t>
            </a:r>
            <a:r>
              <a:rPr lang="es-ES" altLang="es-ES" dirty="0" smtClean="0">
                <a:solidFill>
                  <a:srgbClr val="00FF00"/>
                </a:solidFill>
                <a:latin typeface="Courier New" pitchFamily="49" charset="0"/>
                <a:cs typeface="Courier New" pitchFamily="49" charset="0"/>
              </a:rPr>
              <a:t> = </a:t>
            </a:r>
            <a:r>
              <a:rPr lang="es-ES" altLang="es-ES" dirty="0" err="1" smtClean="0">
                <a:solidFill>
                  <a:srgbClr val="00FF00"/>
                </a:solidFill>
                <a:latin typeface="Courier New" pitchFamily="49" charset="0"/>
                <a:cs typeface="Courier New" pitchFamily="49" charset="0"/>
              </a:rPr>
              <a:t>document.getElementById</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parrafo</a:t>
            </a:r>
            <a:r>
              <a:rPr lang="es-ES" altLang="es-ES" dirty="0" smtClean="0">
                <a:solidFill>
                  <a:srgbClr val="00FF00"/>
                </a:solidFill>
                <a:latin typeface="Courier New" pitchFamily="49" charset="0"/>
                <a:cs typeface="Courier New" pitchFamily="49" charset="0"/>
              </a:rPr>
              <a:t>");	</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parrafo.innerHTML</a:t>
            </a:r>
            <a:r>
              <a:rPr lang="es-ES" altLang="es-ES" dirty="0" smtClean="0">
                <a:solidFill>
                  <a:srgbClr val="00FF00"/>
                </a:solidFill>
                <a:latin typeface="Courier New" pitchFamily="49" charset="0"/>
                <a:cs typeface="Courier New" pitchFamily="49" charset="0"/>
              </a:rPr>
              <a:t> = </a:t>
            </a:r>
            <a:r>
              <a:rPr lang="es-ES" altLang="es-ES" dirty="0" err="1" smtClean="0">
                <a:solidFill>
                  <a:srgbClr val="00FF00"/>
                </a:solidFill>
                <a:latin typeface="Courier New" pitchFamily="49" charset="0"/>
                <a:cs typeface="Courier New" pitchFamily="49" charset="0"/>
              </a:rPr>
              <a:t>objetoXHR.responseText</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a:t>
            </a:r>
          </a:p>
          <a:p>
            <a:pPr marL="342900" indent="-342900">
              <a:spcBef>
                <a:spcPct val="20000"/>
              </a:spcBef>
            </a:pPr>
            <a:r>
              <a:rPr lang="es-ES" altLang="es-ES" dirty="0" smtClean="0">
                <a:solidFill>
                  <a:srgbClr val="00FF00"/>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a:xfrm>
            <a:off x="1310952" y="908050"/>
            <a:ext cx="7509520" cy="792163"/>
          </a:xfrm>
        </p:spPr>
        <p:txBody>
          <a:bodyPr>
            <a:normAutofit/>
          </a:bodyPr>
          <a:lstStyle/>
          <a:p>
            <a:r>
              <a:rPr lang="es-ES" altLang="es-ES" dirty="0" smtClean="0"/>
              <a:t>JS VIII – Ejemplo AJAX + XML</a:t>
            </a:r>
            <a:endParaRPr lang="es-ES" altLang="es-ES" sz="3600" dirty="0" smtClean="0"/>
          </a:p>
        </p:txBody>
      </p:sp>
      <p:sp>
        <p:nvSpPr>
          <p:cNvPr id="4" name="3 Marcador de pie de página"/>
          <p:cNvSpPr>
            <a:spLocks noGrp="1"/>
          </p:cNvSpPr>
          <p:nvPr>
            <p:ph type="ftr" sz="quarter" idx="11"/>
          </p:nvPr>
        </p:nvSpPr>
        <p:spPr>
          <a:xfrm>
            <a:off x="1942415" y="6448251"/>
            <a:ext cx="5716488" cy="365125"/>
          </a:xfrm>
        </p:spPr>
        <p:txBody>
          <a:bodyPr/>
          <a:lstStyle/>
          <a:p>
            <a:pPr>
              <a:defRPr/>
            </a:pPr>
            <a:r>
              <a:rPr lang="es-ES" dirty="0" smtClean="0"/>
              <a:t>Desarrollo Web en Entorno Cliente </a:t>
            </a:r>
            <a:endParaRPr lang="es-ES" dirty="0"/>
          </a:p>
        </p:txBody>
      </p:sp>
      <p:sp>
        <p:nvSpPr>
          <p:cNvPr id="9221" name="4 Marcador de número de diapositiva"/>
          <p:cNvSpPr>
            <a:spLocks noGrp="1"/>
          </p:cNvSpPr>
          <p:nvPr>
            <p:ph type="sldNum" sz="quarter" idx="12"/>
          </p:nvPr>
        </p:nvSpPr>
        <p:spPr bwMode="auto">
          <a:noFill/>
          <a:ln>
            <a:miter lim="800000"/>
            <a:headEnd/>
            <a:tailEnd/>
          </a:ln>
        </p:spPr>
        <p:txBody>
          <a:bodyPr/>
          <a:lstStyle/>
          <a:p>
            <a:fld id="{9985A8AE-B3CC-433F-BC02-430075CDD6A4}" type="slidenum">
              <a:rPr lang="es-ES" altLang="es-ES"/>
              <a:pPr/>
              <a:t>12</a:t>
            </a:fld>
            <a:endParaRPr lang="es-ES" altLang="es-ES"/>
          </a:p>
        </p:txBody>
      </p:sp>
      <p:sp>
        <p:nvSpPr>
          <p:cNvPr id="6" name="2 Marcador de contenido"/>
          <p:cNvSpPr txBox="1">
            <a:spLocks/>
          </p:cNvSpPr>
          <p:nvPr/>
        </p:nvSpPr>
        <p:spPr bwMode="auto">
          <a:xfrm>
            <a:off x="360040" y="2132856"/>
            <a:ext cx="8676456" cy="4176464"/>
          </a:xfrm>
          <a:prstGeom prst="rect">
            <a:avLst/>
          </a:prstGeom>
          <a:solidFill>
            <a:schemeClr val="tx1"/>
          </a:solidFill>
          <a:ln w="9525">
            <a:noFill/>
            <a:miter lim="800000"/>
            <a:headEnd/>
            <a:tailEnd/>
          </a:ln>
        </p:spPr>
        <p:txBody>
          <a:bodyPr/>
          <a:lstStyle/>
          <a:p>
            <a:pPr marL="342900" indent="-342900">
              <a:spcBef>
                <a:spcPct val="20000"/>
              </a:spcBef>
            </a:pPr>
            <a:r>
              <a:rPr lang="es-ES" altLang="es-ES" dirty="0" err="1" smtClean="0">
                <a:solidFill>
                  <a:srgbClr val="00FF00"/>
                </a:solidFill>
                <a:latin typeface="Courier New" pitchFamily="49" charset="0"/>
                <a:cs typeface="Courier New" pitchFamily="49" charset="0"/>
              </a:rPr>
              <a:t>function</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obtenerDatosServidor</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var</a:t>
            </a:r>
            <a:r>
              <a:rPr lang="es-ES" altLang="es-ES" dirty="0" smtClean="0">
                <a:solidFill>
                  <a:srgbClr val="00FF00"/>
                </a:solidFill>
                <a:latin typeface="Courier New" pitchFamily="49" charset="0"/>
                <a:cs typeface="Courier New" pitchFamily="49" charset="0"/>
              </a:rPr>
              <a:t> servidor="http://localhost/paises.xml";</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if</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objetoXHR.open</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GET',servidor,true</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objetoXHR.setRequestHeader</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Accept</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text</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xml</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//Cuando cambie el estado de la petición </a:t>
            </a:r>
          </a:p>
          <a:p>
            <a:pPr marL="342900" indent="-342900">
              <a:spcBef>
                <a:spcPct val="20000"/>
              </a:spcBef>
            </a:pPr>
            <a:r>
              <a:rPr lang="es-ES" altLang="es-ES" dirty="0" smtClean="0">
                <a:solidFill>
                  <a:srgbClr val="00FF00"/>
                </a:solidFill>
                <a:latin typeface="Courier New" pitchFamily="49" charset="0"/>
                <a:cs typeface="Courier New" pitchFamily="49" charset="0"/>
              </a:rPr>
              <a:t>		//ejecuto la función respuesta()</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objetoXHR.onreadystatechange</a:t>
            </a:r>
            <a:r>
              <a:rPr lang="es-ES" altLang="es-ES" dirty="0" smtClean="0">
                <a:solidFill>
                  <a:srgbClr val="00FF00"/>
                </a:solidFill>
                <a:latin typeface="Courier New" pitchFamily="49" charset="0"/>
                <a:cs typeface="Courier New" pitchFamily="49" charset="0"/>
              </a:rPr>
              <a:t> = respuesta;</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objetoXHR.send</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null</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a:t>
            </a:r>
          </a:p>
        </p:txBody>
      </p:sp>
      <p:sp>
        <p:nvSpPr>
          <p:cNvPr id="7" name="6 Rectángulo"/>
          <p:cNvSpPr/>
          <p:nvPr/>
        </p:nvSpPr>
        <p:spPr>
          <a:xfrm>
            <a:off x="501627" y="1628800"/>
            <a:ext cx="4379725" cy="369332"/>
          </a:xfrm>
          <a:prstGeom prst="rect">
            <a:avLst/>
          </a:prstGeom>
        </p:spPr>
        <p:txBody>
          <a:bodyPr wrap="none">
            <a:spAutoFit/>
          </a:bodyPr>
          <a:lstStyle/>
          <a:p>
            <a:r>
              <a:rPr lang="es-ES" altLang="es-ES" dirty="0" smtClean="0"/>
              <a:t>Se solicita al servidor un fichero XML.</a:t>
            </a:r>
            <a:endParaRPr lang="es-E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a:xfrm>
            <a:off x="1310952" y="908050"/>
            <a:ext cx="7509520" cy="792163"/>
          </a:xfrm>
        </p:spPr>
        <p:txBody>
          <a:bodyPr>
            <a:normAutofit/>
          </a:bodyPr>
          <a:lstStyle/>
          <a:p>
            <a:r>
              <a:rPr lang="es-ES" altLang="es-ES" dirty="0" smtClean="0"/>
              <a:t>JS VIII – Ejemplo AJAX + XML</a:t>
            </a:r>
            <a:endParaRPr lang="es-ES" altLang="es-ES" sz="3600" dirty="0" smtClean="0"/>
          </a:p>
        </p:txBody>
      </p:sp>
      <p:sp>
        <p:nvSpPr>
          <p:cNvPr id="4" name="3 Marcador de pie de página"/>
          <p:cNvSpPr>
            <a:spLocks noGrp="1"/>
          </p:cNvSpPr>
          <p:nvPr>
            <p:ph type="ftr" sz="quarter" idx="11"/>
          </p:nvPr>
        </p:nvSpPr>
        <p:spPr>
          <a:xfrm>
            <a:off x="1942415" y="6448251"/>
            <a:ext cx="5716488" cy="365125"/>
          </a:xfrm>
        </p:spPr>
        <p:txBody>
          <a:bodyPr/>
          <a:lstStyle/>
          <a:p>
            <a:pPr>
              <a:defRPr/>
            </a:pPr>
            <a:r>
              <a:rPr lang="es-ES" dirty="0" smtClean="0"/>
              <a:t>Desarrollo Web en Entorno Cliente </a:t>
            </a:r>
            <a:endParaRPr lang="es-ES" dirty="0"/>
          </a:p>
        </p:txBody>
      </p:sp>
      <p:sp>
        <p:nvSpPr>
          <p:cNvPr id="9221" name="4 Marcador de número de diapositiva"/>
          <p:cNvSpPr>
            <a:spLocks noGrp="1"/>
          </p:cNvSpPr>
          <p:nvPr>
            <p:ph type="sldNum" sz="quarter" idx="12"/>
          </p:nvPr>
        </p:nvSpPr>
        <p:spPr bwMode="auto">
          <a:noFill/>
          <a:ln>
            <a:miter lim="800000"/>
            <a:headEnd/>
            <a:tailEnd/>
          </a:ln>
        </p:spPr>
        <p:txBody>
          <a:bodyPr/>
          <a:lstStyle/>
          <a:p>
            <a:fld id="{9985A8AE-B3CC-433F-BC02-430075CDD6A4}" type="slidenum">
              <a:rPr lang="es-ES" altLang="es-ES"/>
              <a:pPr/>
              <a:t>13</a:t>
            </a:fld>
            <a:endParaRPr lang="es-ES" altLang="es-ES"/>
          </a:p>
        </p:txBody>
      </p:sp>
      <p:sp>
        <p:nvSpPr>
          <p:cNvPr id="6" name="2 Marcador de contenido"/>
          <p:cNvSpPr txBox="1">
            <a:spLocks/>
          </p:cNvSpPr>
          <p:nvPr/>
        </p:nvSpPr>
        <p:spPr bwMode="auto">
          <a:xfrm>
            <a:off x="360040" y="1772816"/>
            <a:ext cx="8676456" cy="4464496"/>
          </a:xfrm>
          <a:prstGeom prst="rect">
            <a:avLst/>
          </a:prstGeom>
          <a:solidFill>
            <a:schemeClr val="tx1"/>
          </a:solidFill>
          <a:ln w="9525">
            <a:noFill/>
            <a:miter lim="800000"/>
            <a:headEnd/>
            <a:tailEnd/>
          </a:ln>
        </p:spPr>
        <p:txBody>
          <a:bodyPr/>
          <a:lstStyle/>
          <a:p>
            <a:pPr marL="342900" indent="-342900">
              <a:spcBef>
                <a:spcPct val="20000"/>
              </a:spcBef>
            </a:pPr>
            <a:r>
              <a:rPr lang="es-ES" altLang="es-ES" dirty="0" err="1" smtClean="0">
                <a:solidFill>
                  <a:srgbClr val="00FF00"/>
                </a:solidFill>
                <a:latin typeface="Courier New" pitchFamily="49" charset="0"/>
                <a:cs typeface="Courier New" pitchFamily="49" charset="0"/>
              </a:rPr>
              <a:t>function</a:t>
            </a:r>
            <a:r>
              <a:rPr lang="es-ES" altLang="es-ES" dirty="0" smtClean="0">
                <a:solidFill>
                  <a:srgbClr val="00FF00"/>
                </a:solidFill>
                <a:latin typeface="Courier New" pitchFamily="49" charset="0"/>
                <a:cs typeface="Courier New" pitchFamily="49" charset="0"/>
              </a:rPr>
              <a:t> respuesta(){</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if</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objetoXHR.readyState</a:t>
            </a:r>
            <a:r>
              <a:rPr lang="es-ES" altLang="es-ES" dirty="0" smtClean="0">
                <a:solidFill>
                  <a:srgbClr val="00FF00"/>
                </a:solidFill>
                <a:latin typeface="Courier New" pitchFamily="49" charset="0"/>
                <a:cs typeface="Courier New" pitchFamily="49" charset="0"/>
              </a:rPr>
              <a:t>==4) &amp;&amp; (</a:t>
            </a:r>
            <a:r>
              <a:rPr lang="es-ES" altLang="es-ES" dirty="0" err="1" smtClean="0">
                <a:solidFill>
                  <a:srgbClr val="00FF00"/>
                </a:solidFill>
                <a:latin typeface="Courier New" pitchFamily="49" charset="0"/>
                <a:cs typeface="Courier New" pitchFamily="49" charset="0"/>
              </a:rPr>
              <a:t>objetoXHR.status</a:t>
            </a:r>
            <a:r>
              <a:rPr lang="es-ES" altLang="es-ES" dirty="0" smtClean="0">
                <a:solidFill>
                  <a:srgbClr val="00FF00"/>
                </a:solidFill>
                <a:latin typeface="Courier New" pitchFamily="49" charset="0"/>
                <a:cs typeface="Courier New" pitchFamily="49" charset="0"/>
              </a:rPr>
              <a:t>==200)){</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var</a:t>
            </a:r>
            <a:r>
              <a:rPr lang="es-ES" altLang="es-ES" dirty="0" smtClean="0">
                <a:solidFill>
                  <a:srgbClr val="00FF00"/>
                </a:solidFill>
                <a:latin typeface="Courier New" pitchFamily="49" charset="0"/>
                <a:cs typeface="Courier New" pitchFamily="49" charset="0"/>
              </a:rPr>
              <a:t> lista = </a:t>
            </a:r>
            <a:r>
              <a:rPr lang="es-ES" altLang="es-ES" dirty="0" err="1" smtClean="0">
                <a:solidFill>
                  <a:srgbClr val="00FF00"/>
                </a:solidFill>
                <a:latin typeface="Courier New" pitchFamily="49" charset="0"/>
                <a:cs typeface="Courier New" pitchFamily="49" charset="0"/>
              </a:rPr>
              <a:t>document.getElementById</a:t>
            </a:r>
            <a:r>
              <a:rPr lang="es-ES" altLang="es-ES" dirty="0">
                <a:solidFill>
                  <a:srgbClr val="00FF00"/>
                </a:solidFill>
                <a:latin typeface="Courier New" pitchFamily="49" charset="0"/>
                <a:cs typeface="Courier New" pitchFamily="49" charset="0"/>
              </a:rPr>
              <a:t>("</a:t>
            </a:r>
            <a:r>
              <a:rPr lang="es-ES" altLang="es-ES" dirty="0" err="1">
                <a:solidFill>
                  <a:srgbClr val="00FF00"/>
                </a:solidFill>
                <a:latin typeface="Courier New" pitchFamily="49" charset="0"/>
                <a:cs typeface="Courier New" pitchFamily="49" charset="0"/>
              </a:rPr>
              <a:t>listaPaises</a:t>
            </a:r>
            <a:r>
              <a:rPr lang="es-ES" altLang="es-ES" dirty="0" smtClean="0">
                <a:solidFill>
                  <a:srgbClr val="00FF00"/>
                </a:solidFill>
                <a:latin typeface="Courier New" pitchFamily="49" charset="0"/>
                <a:cs typeface="Courier New" pitchFamily="49" charset="0"/>
              </a:rPr>
              <a:t>");	</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var</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paises</a:t>
            </a:r>
            <a:r>
              <a:rPr lang="es-ES" altLang="es-ES" dirty="0" smtClean="0">
                <a:solidFill>
                  <a:srgbClr val="00FF00"/>
                </a:solidFill>
                <a:latin typeface="Courier New" pitchFamily="49" charset="0"/>
                <a:cs typeface="Courier New" pitchFamily="49" charset="0"/>
              </a:rPr>
              <a:t> </a:t>
            </a:r>
            <a:r>
              <a:rPr lang="es-ES" altLang="es-ES" dirty="0">
                <a:solidFill>
                  <a:srgbClr val="00FF00"/>
                </a:solidFill>
                <a:latin typeface="Courier New" pitchFamily="49" charset="0"/>
                <a:cs typeface="Courier New" pitchFamily="49" charset="0"/>
              </a:rPr>
              <a:t>= </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objetoXHR.responseXML.getElementsByTagName</a:t>
            </a:r>
            <a:r>
              <a:rPr lang="es-ES" altLang="es-ES" dirty="0" smtClean="0">
                <a:solidFill>
                  <a:srgbClr val="00FF00"/>
                </a:solidFill>
                <a:latin typeface="Courier New" pitchFamily="49" charset="0"/>
                <a:cs typeface="Courier New" pitchFamily="49" charset="0"/>
              </a:rPr>
              <a:t>(</a:t>
            </a:r>
            <a:r>
              <a:rPr lang="es-ES" altLang="es-ES" dirty="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Pais</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for</a:t>
            </a:r>
            <a:r>
              <a:rPr lang="es-ES" altLang="es-ES" dirty="0" smtClean="0">
                <a:solidFill>
                  <a:srgbClr val="00FF00"/>
                </a:solidFill>
                <a:latin typeface="Courier New" pitchFamily="49" charset="0"/>
                <a:cs typeface="Courier New" pitchFamily="49" charset="0"/>
              </a:rPr>
              <a:t>(i=0;i&lt;</a:t>
            </a:r>
            <a:r>
              <a:rPr lang="es-ES" altLang="es-ES" dirty="0" err="1" smtClean="0">
                <a:solidFill>
                  <a:srgbClr val="00FF00"/>
                </a:solidFill>
                <a:latin typeface="Courier New" pitchFamily="49" charset="0"/>
                <a:cs typeface="Courier New" pitchFamily="49" charset="0"/>
              </a:rPr>
              <a:t>paises.length;i</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a:solidFill>
                  <a:srgbClr val="00FF00"/>
                </a:solidFill>
                <a:latin typeface="Courier New" pitchFamily="49" charset="0"/>
                <a:cs typeface="Courier New" pitchFamily="49" charset="0"/>
              </a:rPr>
              <a:t>			</a:t>
            </a:r>
            <a:r>
              <a:rPr lang="es-ES" altLang="es-ES" dirty="0" err="1">
                <a:solidFill>
                  <a:srgbClr val="00FF00"/>
                </a:solidFill>
                <a:latin typeface="Courier New" pitchFamily="49" charset="0"/>
                <a:cs typeface="Courier New" pitchFamily="49" charset="0"/>
              </a:rPr>
              <a:t>var</a:t>
            </a:r>
            <a:r>
              <a:rPr lang="es-ES" altLang="es-ES" dirty="0">
                <a:solidFill>
                  <a:srgbClr val="00FF00"/>
                </a:solidFill>
                <a:latin typeface="Courier New" pitchFamily="49" charset="0"/>
                <a:cs typeface="Courier New" pitchFamily="49" charset="0"/>
              </a:rPr>
              <a:t> nodo = </a:t>
            </a:r>
            <a:r>
              <a:rPr lang="es-ES" altLang="es-ES" dirty="0" err="1">
                <a:solidFill>
                  <a:srgbClr val="00FF00"/>
                </a:solidFill>
                <a:latin typeface="Courier New" pitchFamily="49" charset="0"/>
                <a:cs typeface="Courier New" pitchFamily="49" charset="0"/>
              </a:rPr>
              <a:t>document.createElement</a:t>
            </a:r>
            <a:r>
              <a:rPr lang="es-ES" altLang="es-ES" dirty="0">
                <a:solidFill>
                  <a:srgbClr val="00FF00"/>
                </a:solidFill>
                <a:latin typeface="Courier New" pitchFamily="49" charset="0"/>
                <a:cs typeface="Courier New" pitchFamily="49" charset="0"/>
              </a:rPr>
              <a:t>("</a:t>
            </a:r>
            <a:r>
              <a:rPr lang="es-ES" altLang="es-ES" dirty="0" err="1">
                <a:solidFill>
                  <a:srgbClr val="00FF00"/>
                </a:solidFill>
                <a:latin typeface="Courier New" pitchFamily="49" charset="0"/>
                <a:cs typeface="Courier New" pitchFamily="49" charset="0"/>
              </a:rPr>
              <a:t>option</a:t>
            </a:r>
            <a:r>
              <a:rPr lang="es-ES" altLang="es-ES" dirty="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var</a:t>
            </a:r>
            <a:r>
              <a:rPr lang="es-ES" altLang="es-ES" dirty="0" smtClean="0">
                <a:solidFill>
                  <a:srgbClr val="00FF00"/>
                </a:solidFill>
                <a:latin typeface="Courier New" pitchFamily="49" charset="0"/>
                <a:cs typeface="Courier New" pitchFamily="49" charset="0"/>
              </a:rPr>
              <a:t> </a:t>
            </a:r>
            <a:r>
              <a:rPr lang="es-ES" altLang="es-ES" dirty="0">
                <a:solidFill>
                  <a:srgbClr val="00FF00"/>
                </a:solidFill>
                <a:latin typeface="Courier New" pitchFamily="49" charset="0"/>
                <a:cs typeface="Courier New" pitchFamily="49" charset="0"/>
              </a:rPr>
              <a:t>texto = </a:t>
            </a:r>
            <a:r>
              <a:rPr lang="es-ES" altLang="es-ES" dirty="0" err="1" smtClean="0">
                <a:solidFill>
                  <a:srgbClr val="00FF00"/>
                </a:solidFill>
                <a:latin typeface="Courier New" pitchFamily="49" charset="0"/>
                <a:cs typeface="Courier New" pitchFamily="49" charset="0"/>
              </a:rPr>
              <a:t>document.createTextNode</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paises</a:t>
            </a:r>
            <a:r>
              <a:rPr lang="es-ES" altLang="es-ES" dirty="0" smtClean="0">
                <a:solidFill>
                  <a:srgbClr val="00FF00"/>
                </a:solidFill>
                <a:latin typeface="Courier New" pitchFamily="49" charset="0"/>
                <a:cs typeface="Courier New" pitchFamily="49" charset="0"/>
              </a:rPr>
              <a:t>[i].</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firstChild.nodeValue</a:t>
            </a:r>
            <a:r>
              <a:rPr lang="es-ES" altLang="es-ES" dirty="0">
                <a:solidFill>
                  <a:srgbClr val="00FF00"/>
                </a:solidFill>
                <a:latin typeface="Courier New" pitchFamily="49" charset="0"/>
                <a:cs typeface="Courier New" pitchFamily="49" charset="0"/>
              </a:rPr>
              <a:t>);</a:t>
            </a:r>
            <a:endParaRPr lang="es-ES" altLang="es-ES" dirty="0" smtClean="0">
              <a:solidFill>
                <a:srgbClr val="00FF00"/>
              </a:solidFill>
              <a:latin typeface="Courier New" pitchFamily="49" charset="0"/>
              <a:cs typeface="Courier New" pitchFamily="49" charset="0"/>
            </a:endParaRPr>
          </a:p>
          <a:p>
            <a:pPr marL="342900" indent="-342900">
              <a:spcBef>
                <a:spcPct val="20000"/>
              </a:spcBef>
            </a:pPr>
            <a:r>
              <a:rPr lang="es-ES" altLang="es-ES" dirty="0">
                <a:solidFill>
                  <a:srgbClr val="00FF00"/>
                </a:solidFill>
                <a:latin typeface="Courier New" pitchFamily="49" charset="0"/>
                <a:cs typeface="Courier New" pitchFamily="49" charset="0"/>
              </a:rPr>
              <a:t>		</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a:t>
            </a:r>
          </a:p>
          <a:p>
            <a:pPr marL="342900" indent="-342900">
              <a:spcBef>
                <a:spcPct val="20000"/>
              </a:spcBef>
            </a:pPr>
            <a:r>
              <a:rPr lang="es-ES" altLang="es-ES" dirty="0" smtClean="0">
                <a:solidFill>
                  <a:srgbClr val="00FF00"/>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a:xfrm>
            <a:off x="1310952" y="908050"/>
            <a:ext cx="7509520" cy="792163"/>
          </a:xfrm>
        </p:spPr>
        <p:txBody>
          <a:bodyPr>
            <a:normAutofit/>
          </a:bodyPr>
          <a:lstStyle/>
          <a:p>
            <a:r>
              <a:rPr lang="es-ES" altLang="es-ES" dirty="0" smtClean="0"/>
              <a:t>JS VIII – Ejemplo AJAX + XML</a:t>
            </a:r>
            <a:endParaRPr lang="es-ES" altLang="es-ES" sz="3600" dirty="0" smtClean="0"/>
          </a:p>
        </p:txBody>
      </p:sp>
      <p:sp>
        <p:nvSpPr>
          <p:cNvPr id="4" name="3 Marcador de pie de página"/>
          <p:cNvSpPr>
            <a:spLocks noGrp="1"/>
          </p:cNvSpPr>
          <p:nvPr>
            <p:ph type="ftr" sz="quarter" idx="11"/>
          </p:nvPr>
        </p:nvSpPr>
        <p:spPr>
          <a:xfrm>
            <a:off x="1942415" y="6448251"/>
            <a:ext cx="5716488" cy="365125"/>
          </a:xfrm>
        </p:spPr>
        <p:txBody>
          <a:bodyPr/>
          <a:lstStyle/>
          <a:p>
            <a:pPr>
              <a:defRPr/>
            </a:pPr>
            <a:r>
              <a:rPr lang="es-ES" dirty="0" smtClean="0"/>
              <a:t>Desarrollo Web en Entorno Cliente </a:t>
            </a:r>
            <a:endParaRPr lang="es-ES" dirty="0"/>
          </a:p>
        </p:txBody>
      </p:sp>
      <p:sp>
        <p:nvSpPr>
          <p:cNvPr id="9221" name="4 Marcador de número de diapositiva"/>
          <p:cNvSpPr>
            <a:spLocks noGrp="1"/>
          </p:cNvSpPr>
          <p:nvPr>
            <p:ph type="sldNum" sz="quarter" idx="12"/>
          </p:nvPr>
        </p:nvSpPr>
        <p:spPr bwMode="auto">
          <a:noFill/>
          <a:ln>
            <a:miter lim="800000"/>
            <a:headEnd/>
            <a:tailEnd/>
          </a:ln>
        </p:spPr>
        <p:txBody>
          <a:bodyPr/>
          <a:lstStyle/>
          <a:p>
            <a:fld id="{9985A8AE-B3CC-433F-BC02-430075CDD6A4}" type="slidenum">
              <a:rPr lang="es-ES" altLang="es-ES"/>
              <a:pPr/>
              <a:t>14</a:t>
            </a:fld>
            <a:endParaRPr lang="es-ES" altLang="es-ES"/>
          </a:p>
        </p:txBody>
      </p:sp>
      <p:sp>
        <p:nvSpPr>
          <p:cNvPr id="6" name="2 Marcador de contenido"/>
          <p:cNvSpPr txBox="1">
            <a:spLocks/>
          </p:cNvSpPr>
          <p:nvPr/>
        </p:nvSpPr>
        <p:spPr bwMode="auto">
          <a:xfrm>
            <a:off x="360040" y="2276872"/>
            <a:ext cx="8676456" cy="3960440"/>
          </a:xfrm>
          <a:prstGeom prst="rect">
            <a:avLst/>
          </a:prstGeom>
          <a:solidFill>
            <a:schemeClr val="tx1"/>
          </a:solidFill>
          <a:ln w="9525">
            <a:noFill/>
            <a:miter lim="800000"/>
            <a:headEnd/>
            <a:tailEnd/>
          </a:ln>
        </p:spPr>
        <p:txBody>
          <a:bodyPr/>
          <a:lstStyle/>
          <a:p>
            <a:pPr marL="342900" indent="-342900">
              <a:spcBef>
                <a:spcPct val="20000"/>
              </a:spcBef>
            </a:pPr>
            <a:r>
              <a:rPr lang="es-ES" altLang="es-ES" dirty="0" smtClean="0">
                <a:solidFill>
                  <a:srgbClr val="00FF00"/>
                </a:solidFill>
                <a:latin typeface="Courier New" pitchFamily="49" charset="0"/>
                <a:cs typeface="Courier New" pitchFamily="49" charset="0"/>
              </a:rPr>
              <a:t>&lt;?</a:t>
            </a:r>
            <a:r>
              <a:rPr lang="es-ES" altLang="es-ES" dirty="0" err="1" smtClean="0">
                <a:solidFill>
                  <a:srgbClr val="00FF00"/>
                </a:solidFill>
                <a:latin typeface="Courier New" pitchFamily="49" charset="0"/>
                <a:cs typeface="Courier New" pitchFamily="49" charset="0"/>
              </a:rPr>
              <a:t>xml</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version</a:t>
            </a:r>
            <a:r>
              <a:rPr lang="es-ES" altLang="es-ES" dirty="0" smtClean="0">
                <a:solidFill>
                  <a:srgbClr val="00FF00"/>
                </a:solidFill>
                <a:latin typeface="Courier New" pitchFamily="49" charset="0"/>
                <a:cs typeface="Courier New" pitchFamily="49" charset="0"/>
              </a:rPr>
              <a:t>="1.0" </a:t>
            </a:r>
            <a:r>
              <a:rPr lang="es-ES" altLang="es-ES" dirty="0" err="1" smtClean="0">
                <a:solidFill>
                  <a:srgbClr val="00FF00"/>
                </a:solidFill>
                <a:latin typeface="Courier New" pitchFamily="49" charset="0"/>
                <a:cs typeface="Courier New" pitchFamily="49" charset="0"/>
              </a:rPr>
              <a:t>encoding</a:t>
            </a:r>
            <a:r>
              <a:rPr lang="es-ES" altLang="es-ES" dirty="0" smtClean="0">
                <a:solidFill>
                  <a:srgbClr val="00FF00"/>
                </a:solidFill>
                <a:latin typeface="Courier New" pitchFamily="49" charset="0"/>
                <a:cs typeface="Courier New" pitchFamily="49" charset="0"/>
              </a:rPr>
              <a:t>="utf-8"?&gt; </a:t>
            </a:r>
          </a:p>
          <a:p>
            <a:pPr marL="342900" indent="-342900">
              <a:spcBef>
                <a:spcPct val="20000"/>
              </a:spcBef>
            </a:pPr>
            <a:r>
              <a:rPr lang="es-ES" altLang="es-ES" dirty="0" smtClean="0">
                <a:solidFill>
                  <a:srgbClr val="00FF00"/>
                </a:solidFill>
                <a:latin typeface="Courier New" pitchFamily="49" charset="0"/>
                <a:cs typeface="Courier New" pitchFamily="49" charset="0"/>
              </a:rPr>
              <a:t>&lt;</a:t>
            </a:r>
            <a:r>
              <a:rPr lang="es-ES" altLang="es-ES" dirty="0" err="1" smtClean="0">
                <a:solidFill>
                  <a:srgbClr val="00FF00"/>
                </a:solidFill>
                <a:latin typeface="Courier New" pitchFamily="49" charset="0"/>
                <a:cs typeface="Courier New" pitchFamily="49" charset="0"/>
              </a:rPr>
              <a:t>Paises</a:t>
            </a:r>
            <a:r>
              <a:rPr lang="es-ES" altLang="es-ES" dirty="0" smtClean="0">
                <a:solidFill>
                  <a:srgbClr val="00FF00"/>
                </a:solidFill>
                <a:latin typeface="Courier New" pitchFamily="49" charset="0"/>
                <a:cs typeface="Courier New" pitchFamily="49" charset="0"/>
              </a:rPr>
              <a:t>&gt; </a:t>
            </a:r>
          </a:p>
          <a:p>
            <a:pPr marL="342900" indent="-342900">
              <a:spcBef>
                <a:spcPct val="20000"/>
              </a:spcBef>
            </a:pPr>
            <a:r>
              <a:rPr lang="es-ES" altLang="es-ES" dirty="0" smtClean="0">
                <a:solidFill>
                  <a:srgbClr val="00FF00"/>
                </a:solidFill>
                <a:latin typeface="Courier New" pitchFamily="49" charset="0"/>
                <a:cs typeface="Courier New" pitchFamily="49" charset="0"/>
              </a:rPr>
              <a:t> 		&lt;</a:t>
            </a:r>
            <a:r>
              <a:rPr lang="es-ES" altLang="es-ES" dirty="0" err="1" smtClean="0">
                <a:solidFill>
                  <a:srgbClr val="00FF00"/>
                </a:solidFill>
                <a:latin typeface="Courier New" pitchFamily="49" charset="0"/>
                <a:cs typeface="Courier New" pitchFamily="49" charset="0"/>
              </a:rPr>
              <a:t>Pais</a:t>
            </a:r>
            <a:r>
              <a:rPr lang="es-ES" altLang="es-ES" dirty="0" smtClean="0">
                <a:solidFill>
                  <a:srgbClr val="00FF00"/>
                </a:solidFill>
                <a:latin typeface="Courier New" pitchFamily="49" charset="0"/>
                <a:cs typeface="Courier New" pitchFamily="49" charset="0"/>
              </a:rPr>
              <a:t>&gt;España&lt;/</a:t>
            </a:r>
            <a:r>
              <a:rPr lang="es-ES" altLang="es-ES" dirty="0" err="1" smtClean="0">
                <a:solidFill>
                  <a:srgbClr val="00FF00"/>
                </a:solidFill>
                <a:latin typeface="Courier New" pitchFamily="49" charset="0"/>
                <a:cs typeface="Courier New" pitchFamily="49" charset="0"/>
              </a:rPr>
              <a:t>Pais</a:t>
            </a:r>
            <a:r>
              <a:rPr lang="es-ES" altLang="es-ES" dirty="0" smtClean="0">
                <a:solidFill>
                  <a:srgbClr val="00FF00"/>
                </a:solidFill>
                <a:latin typeface="Courier New" pitchFamily="49" charset="0"/>
                <a:cs typeface="Courier New" pitchFamily="49" charset="0"/>
              </a:rPr>
              <a:t>&gt; </a:t>
            </a:r>
          </a:p>
          <a:p>
            <a:pPr marL="342900" indent="-342900">
              <a:spcBef>
                <a:spcPct val="20000"/>
              </a:spcBef>
            </a:pPr>
            <a:r>
              <a:rPr lang="es-ES" altLang="es-ES" dirty="0" smtClean="0">
                <a:solidFill>
                  <a:srgbClr val="00FF00"/>
                </a:solidFill>
                <a:latin typeface="Courier New" pitchFamily="49" charset="0"/>
                <a:cs typeface="Courier New" pitchFamily="49" charset="0"/>
              </a:rPr>
              <a:t> 		&lt;</a:t>
            </a:r>
            <a:r>
              <a:rPr lang="es-ES" altLang="es-ES" dirty="0" err="1" smtClean="0">
                <a:solidFill>
                  <a:srgbClr val="00FF00"/>
                </a:solidFill>
                <a:latin typeface="Courier New" pitchFamily="49" charset="0"/>
                <a:cs typeface="Courier New" pitchFamily="49" charset="0"/>
              </a:rPr>
              <a:t>Pais</a:t>
            </a:r>
            <a:r>
              <a:rPr lang="es-ES" altLang="es-ES" dirty="0" smtClean="0">
                <a:solidFill>
                  <a:srgbClr val="00FF00"/>
                </a:solidFill>
                <a:latin typeface="Courier New" pitchFamily="49" charset="0"/>
                <a:cs typeface="Courier New" pitchFamily="49" charset="0"/>
              </a:rPr>
              <a:t>&gt;Portugal&lt;/</a:t>
            </a:r>
            <a:r>
              <a:rPr lang="es-ES" altLang="es-ES" dirty="0" err="1" smtClean="0">
                <a:solidFill>
                  <a:srgbClr val="00FF00"/>
                </a:solidFill>
                <a:latin typeface="Courier New" pitchFamily="49" charset="0"/>
                <a:cs typeface="Courier New" pitchFamily="49" charset="0"/>
              </a:rPr>
              <a:t>Pais</a:t>
            </a:r>
            <a:r>
              <a:rPr lang="es-ES" altLang="es-ES" dirty="0" smtClean="0">
                <a:solidFill>
                  <a:srgbClr val="00FF00"/>
                </a:solidFill>
                <a:latin typeface="Courier New" pitchFamily="49" charset="0"/>
                <a:cs typeface="Courier New" pitchFamily="49" charset="0"/>
              </a:rPr>
              <a:t>&gt; </a:t>
            </a:r>
          </a:p>
          <a:p>
            <a:pPr marL="342900" indent="-342900">
              <a:spcBef>
                <a:spcPct val="20000"/>
              </a:spcBef>
            </a:pPr>
            <a:r>
              <a:rPr lang="es-ES" altLang="es-ES" dirty="0" smtClean="0">
                <a:solidFill>
                  <a:srgbClr val="00FF00"/>
                </a:solidFill>
                <a:latin typeface="Courier New" pitchFamily="49" charset="0"/>
                <a:cs typeface="Courier New" pitchFamily="49" charset="0"/>
              </a:rPr>
              <a:t> 		&lt;</a:t>
            </a:r>
            <a:r>
              <a:rPr lang="es-ES" altLang="es-ES" dirty="0" err="1" smtClean="0">
                <a:solidFill>
                  <a:srgbClr val="00FF00"/>
                </a:solidFill>
                <a:latin typeface="Courier New" pitchFamily="49" charset="0"/>
                <a:cs typeface="Courier New" pitchFamily="49" charset="0"/>
              </a:rPr>
              <a:t>Pais</a:t>
            </a:r>
            <a:r>
              <a:rPr lang="es-ES" altLang="es-ES" dirty="0" smtClean="0">
                <a:solidFill>
                  <a:srgbClr val="00FF00"/>
                </a:solidFill>
                <a:latin typeface="Courier New" pitchFamily="49" charset="0"/>
                <a:cs typeface="Courier New" pitchFamily="49" charset="0"/>
              </a:rPr>
              <a:t>&gt;Grecia&lt;/</a:t>
            </a:r>
            <a:r>
              <a:rPr lang="es-ES" altLang="es-ES" dirty="0" err="1" smtClean="0">
                <a:solidFill>
                  <a:srgbClr val="00FF00"/>
                </a:solidFill>
                <a:latin typeface="Courier New" pitchFamily="49" charset="0"/>
                <a:cs typeface="Courier New" pitchFamily="49" charset="0"/>
              </a:rPr>
              <a:t>Pais</a:t>
            </a:r>
            <a:r>
              <a:rPr lang="es-ES" altLang="es-ES" dirty="0" smtClean="0">
                <a:solidFill>
                  <a:srgbClr val="00FF00"/>
                </a:solidFill>
                <a:latin typeface="Courier New" pitchFamily="49" charset="0"/>
                <a:cs typeface="Courier New" pitchFamily="49" charset="0"/>
              </a:rPr>
              <a:t>&gt; </a:t>
            </a:r>
          </a:p>
          <a:p>
            <a:pPr marL="342900" indent="-342900">
              <a:spcBef>
                <a:spcPct val="20000"/>
              </a:spcBef>
            </a:pPr>
            <a:r>
              <a:rPr lang="es-ES" altLang="es-ES" dirty="0" smtClean="0">
                <a:solidFill>
                  <a:srgbClr val="00FF00"/>
                </a:solidFill>
                <a:latin typeface="Courier New" pitchFamily="49" charset="0"/>
                <a:cs typeface="Courier New" pitchFamily="49" charset="0"/>
              </a:rPr>
              <a:t> 		&lt;</a:t>
            </a:r>
            <a:r>
              <a:rPr lang="es-ES" altLang="es-ES" dirty="0" err="1" smtClean="0">
                <a:solidFill>
                  <a:srgbClr val="00FF00"/>
                </a:solidFill>
                <a:latin typeface="Courier New" pitchFamily="49" charset="0"/>
                <a:cs typeface="Courier New" pitchFamily="49" charset="0"/>
              </a:rPr>
              <a:t>Pais</a:t>
            </a:r>
            <a:r>
              <a:rPr lang="es-ES" altLang="es-ES" dirty="0" smtClean="0">
                <a:solidFill>
                  <a:srgbClr val="00FF00"/>
                </a:solidFill>
                <a:latin typeface="Courier New" pitchFamily="49" charset="0"/>
                <a:cs typeface="Courier New" pitchFamily="49" charset="0"/>
              </a:rPr>
              <a:t>&gt;Italia&lt;/</a:t>
            </a:r>
            <a:r>
              <a:rPr lang="es-ES" altLang="es-ES" dirty="0" err="1" smtClean="0">
                <a:solidFill>
                  <a:srgbClr val="00FF00"/>
                </a:solidFill>
                <a:latin typeface="Courier New" pitchFamily="49" charset="0"/>
                <a:cs typeface="Courier New" pitchFamily="49" charset="0"/>
              </a:rPr>
              <a:t>Pais</a:t>
            </a:r>
            <a:r>
              <a:rPr lang="es-ES" altLang="es-ES" dirty="0" smtClean="0">
                <a:solidFill>
                  <a:srgbClr val="00FF00"/>
                </a:solidFill>
                <a:latin typeface="Courier New" pitchFamily="49" charset="0"/>
                <a:cs typeface="Courier New" pitchFamily="49" charset="0"/>
              </a:rPr>
              <a:t>&gt; </a:t>
            </a:r>
          </a:p>
          <a:p>
            <a:pPr marL="342900" indent="-342900">
              <a:spcBef>
                <a:spcPct val="20000"/>
              </a:spcBef>
            </a:pPr>
            <a:r>
              <a:rPr lang="es-ES" altLang="es-ES" dirty="0" smtClean="0">
                <a:solidFill>
                  <a:srgbClr val="00FF00"/>
                </a:solidFill>
                <a:latin typeface="Courier New" pitchFamily="49" charset="0"/>
                <a:cs typeface="Courier New" pitchFamily="49" charset="0"/>
              </a:rPr>
              <a:t> 		&lt;</a:t>
            </a:r>
            <a:r>
              <a:rPr lang="es-ES" altLang="es-ES" dirty="0" err="1" smtClean="0">
                <a:solidFill>
                  <a:srgbClr val="00FF00"/>
                </a:solidFill>
                <a:latin typeface="Courier New" pitchFamily="49" charset="0"/>
                <a:cs typeface="Courier New" pitchFamily="49" charset="0"/>
              </a:rPr>
              <a:t>Pais</a:t>
            </a:r>
            <a:r>
              <a:rPr lang="es-ES" altLang="es-ES" dirty="0" smtClean="0">
                <a:solidFill>
                  <a:srgbClr val="00FF00"/>
                </a:solidFill>
                <a:latin typeface="Courier New" pitchFamily="49" charset="0"/>
                <a:cs typeface="Courier New" pitchFamily="49" charset="0"/>
              </a:rPr>
              <a:t>&gt;Irlanda&lt;/</a:t>
            </a:r>
            <a:r>
              <a:rPr lang="es-ES" altLang="es-ES" dirty="0" err="1" smtClean="0">
                <a:solidFill>
                  <a:srgbClr val="00FF00"/>
                </a:solidFill>
                <a:latin typeface="Courier New" pitchFamily="49" charset="0"/>
                <a:cs typeface="Courier New" pitchFamily="49" charset="0"/>
              </a:rPr>
              <a:t>Pais</a:t>
            </a:r>
            <a:r>
              <a:rPr lang="es-ES" altLang="es-ES" dirty="0" smtClean="0">
                <a:solidFill>
                  <a:srgbClr val="00FF00"/>
                </a:solidFill>
                <a:latin typeface="Courier New" pitchFamily="49" charset="0"/>
                <a:cs typeface="Courier New" pitchFamily="49" charset="0"/>
              </a:rPr>
              <a:t>&gt; </a:t>
            </a:r>
          </a:p>
          <a:p>
            <a:pPr marL="342900" indent="-342900">
              <a:spcBef>
                <a:spcPct val="20000"/>
              </a:spcBef>
            </a:pPr>
            <a:r>
              <a:rPr lang="es-ES" altLang="es-ES" dirty="0" smtClean="0">
                <a:solidFill>
                  <a:srgbClr val="00FF00"/>
                </a:solidFill>
                <a:latin typeface="Courier New" pitchFamily="49" charset="0"/>
                <a:cs typeface="Courier New" pitchFamily="49" charset="0"/>
              </a:rPr>
              <a:t>&lt;/</a:t>
            </a:r>
            <a:r>
              <a:rPr lang="es-ES" altLang="es-ES" dirty="0" err="1" smtClean="0">
                <a:solidFill>
                  <a:srgbClr val="00FF00"/>
                </a:solidFill>
                <a:latin typeface="Courier New" pitchFamily="49" charset="0"/>
                <a:cs typeface="Courier New" pitchFamily="49" charset="0"/>
              </a:rPr>
              <a:t>Paises</a:t>
            </a:r>
            <a:r>
              <a:rPr lang="es-ES" altLang="es-ES" dirty="0" smtClean="0">
                <a:solidFill>
                  <a:srgbClr val="00FF00"/>
                </a:solidFill>
                <a:latin typeface="Courier New" pitchFamily="49" charset="0"/>
                <a:cs typeface="Courier New" pitchFamily="49" charset="0"/>
              </a:rPr>
              <a:t>&gt; </a:t>
            </a:r>
          </a:p>
        </p:txBody>
      </p:sp>
      <p:sp>
        <p:nvSpPr>
          <p:cNvPr id="7" name="6 Rectángulo"/>
          <p:cNvSpPr/>
          <p:nvPr/>
        </p:nvSpPr>
        <p:spPr>
          <a:xfrm>
            <a:off x="539552" y="1844824"/>
            <a:ext cx="2031325" cy="369332"/>
          </a:xfrm>
          <a:prstGeom prst="rect">
            <a:avLst/>
          </a:prstGeom>
        </p:spPr>
        <p:txBody>
          <a:bodyPr wrap="none">
            <a:spAutoFit/>
          </a:bodyPr>
          <a:lstStyle/>
          <a:p>
            <a:r>
              <a:rPr lang="es-ES" altLang="es-ES" dirty="0" smtClean="0">
                <a:solidFill>
                  <a:srgbClr val="00FF00"/>
                </a:solidFill>
                <a:latin typeface="Courier New" pitchFamily="49" charset="0"/>
                <a:cs typeface="Courier New" pitchFamily="49" charset="0"/>
              </a:rPr>
              <a:t> 		</a:t>
            </a:r>
            <a:endParaRPr lang="es-ES" dirty="0"/>
          </a:p>
        </p:txBody>
      </p:sp>
      <p:sp>
        <p:nvSpPr>
          <p:cNvPr id="8" name="7 Rectángulo"/>
          <p:cNvSpPr/>
          <p:nvPr/>
        </p:nvSpPr>
        <p:spPr>
          <a:xfrm>
            <a:off x="323528" y="1772816"/>
            <a:ext cx="2270173" cy="369332"/>
          </a:xfrm>
          <a:prstGeom prst="rect">
            <a:avLst/>
          </a:prstGeom>
        </p:spPr>
        <p:txBody>
          <a:bodyPr wrap="none">
            <a:spAutoFit/>
          </a:bodyPr>
          <a:lstStyle/>
          <a:p>
            <a:r>
              <a:rPr lang="es-ES" altLang="es-ES" dirty="0" smtClean="0"/>
              <a:t>Fichero</a:t>
            </a:r>
            <a:r>
              <a:rPr lang="es-ES" altLang="es-ES" dirty="0" smtClean="0">
                <a:solidFill>
                  <a:srgbClr val="00FF00"/>
                </a:solidFill>
                <a:latin typeface="Courier New" pitchFamily="49" charset="0"/>
                <a:cs typeface="Courier New" pitchFamily="49" charset="0"/>
              </a:rPr>
              <a:t> </a:t>
            </a:r>
            <a:r>
              <a:rPr lang="es-ES" altLang="es-ES" dirty="0" smtClean="0"/>
              <a:t>paises.xml</a:t>
            </a:r>
            <a:endParaRPr lang="es-E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a:xfrm>
            <a:off x="1259632" y="692696"/>
            <a:ext cx="7272808" cy="1152128"/>
          </a:xfrm>
        </p:spPr>
        <p:txBody>
          <a:bodyPr>
            <a:normAutofit/>
          </a:bodyPr>
          <a:lstStyle/>
          <a:p>
            <a:r>
              <a:rPr lang="es-ES" altLang="es-ES" dirty="0" smtClean="0"/>
              <a:t>JS VIII – Ejemplo AJAX + JSON</a:t>
            </a:r>
            <a:endParaRPr lang="es-ES" altLang="es-ES" sz="3600" dirty="0" smtClean="0"/>
          </a:p>
        </p:txBody>
      </p:sp>
      <p:sp>
        <p:nvSpPr>
          <p:cNvPr id="7171" name="2 Marcador de contenido"/>
          <p:cNvSpPr>
            <a:spLocks noGrp="1"/>
          </p:cNvSpPr>
          <p:nvPr>
            <p:ph idx="1"/>
          </p:nvPr>
        </p:nvSpPr>
        <p:spPr>
          <a:xfrm>
            <a:off x="971600" y="1340768"/>
            <a:ext cx="7942337" cy="5328592"/>
          </a:xfrm>
        </p:spPr>
        <p:txBody>
          <a:bodyPr>
            <a:normAutofit fontScale="70000" lnSpcReduction="20000"/>
          </a:bodyPr>
          <a:lstStyle/>
          <a:p>
            <a:pPr marL="400050" lvl="1">
              <a:buNone/>
            </a:pPr>
            <a:r>
              <a:rPr lang="es-ES" altLang="es-ES" sz="2000" dirty="0" smtClean="0">
                <a:hlinkClick r:id="rId2"/>
              </a:rPr>
              <a:t>JSON significa </a:t>
            </a:r>
            <a:r>
              <a:rPr lang="es-ES" altLang="es-ES" sz="2000" dirty="0" err="1" smtClean="0">
                <a:hlinkClick r:id="rId2"/>
              </a:rPr>
              <a:t>Javascript</a:t>
            </a:r>
            <a:r>
              <a:rPr lang="es-ES" altLang="es-ES" sz="2000" dirty="0" smtClean="0">
                <a:hlinkClick r:id="rId2"/>
              </a:rPr>
              <a:t> </a:t>
            </a:r>
            <a:r>
              <a:rPr lang="es-ES" altLang="es-ES" sz="2000" dirty="0" err="1" smtClean="0">
                <a:hlinkClick r:id="rId2"/>
              </a:rPr>
              <a:t>Object</a:t>
            </a:r>
            <a:r>
              <a:rPr lang="es-ES" altLang="es-ES" sz="2000" dirty="0" smtClean="0">
                <a:hlinkClick r:id="rId2"/>
              </a:rPr>
              <a:t> </a:t>
            </a:r>
            <a:r>
              <a:rPr lang="es-ES" altLang="es-ES" sz="2000" dirty="0" err="1" smtClean="0">
                <a:hlinkClick r:id="rId2"/>
              </a:rPr>
              <a:t>Notation</a:t>
            </a:r>
            <a:r>
              <a:rPr lang="es-ES" altLang="es-ES" sz="2000" dirty="0" smtClean="0"/>
              <a:t>. Creado por Douglas </a:t>
            </a:r>
            <a:r>
              <a:rPr lang="es-ES" altLang="es-ES" sz="2000" dirty="0" err="1" smtClean="0"/>
              <a:t>Crockford</a:t>
            </a:r>
            <a:r>
              <a:rPr lang="es-ES" altLang="es-ES" sz="2000" dirty="0" smtClean="0"/>
              <a:t> (año 2006). Fue pensado como una alternativa al lenguaje XML y podemos verlo desde dos puntos de vista:</a:t>
            </a:r>
          </a:p>
          <a:p>
            <a:pPr marL="800100" lvl="2"/>
            <a:r>
              <a:rPr lang="es-ES" altLang="es-ES" sz="1800" dirty="0" smtClean="0"/>
              <a:t>Se trata de un formato ligero para el intercambio de datos.</a:t>
            </a:r>
          </a:p>
          <a:p>
            <a:pPr marL="800100" lvl="2"/>
            <a:r>
              <a:rPr lang="es-ES" altLang="es-ES" sz="1800" dirty="0" smtClean="0"/>
              <a:t>Se trata de una manera de almacenar información.</a:t>
            </a:r>
          </a:p>
          <a:p>
            <a:pPr marL="400050" lvl="1">
              <a:buNone/>
            </a:pPr>
            <a:r>
              <a:rPr lang="es-ES" altLang="es-ES" sz="2000" dirty="0" smtClean="0"/>
              <a:t>Para el intercambio de datos no es lo suficientemente eficiente. Los documentos XML tienen una gran cantidad de información extra, asociada a su estructura.</a:t>
            </a:r>
          </a:p>
          <a:p>
            <a:pPr marL="400050" lvl="1">
              <a:buNone/>
            </a:pPr>
            <a:r>
              <a:rPr lang="es-ES" altLang="es-ES" sz="2000" dirty="0" smtClean="0"/>
              <a:t>JSON está construido por dos estructuras:</a:t>
            </a:r>
          </a:p>
          <a:p>
            <a:pPr marL="800100" lvl="2"/>
            <a:r>
              <a:rPr lang="es-ES" altLang="es-ES" sz="1800" dirty="0" smtClean="0"/>
              <a:t>Una colección de pares de nombre/valor</a:t>
            </a:r>
          </a:p>
          <a:p>
            <a:pPr marL="800100" lvl="2"/>
            <a:r>
              <a:rPr lang="es-ES" altLang="es-ES" sz="1800" dirty="0" smtClean="0"/>
              <a:t>Una lista ordenadas de valores.</a:t>
            </a:r>
          </a:p>
          <a:p>
            <a:pPr marL="400050" lvl="1">
              <a:buNone/>
            </a:pPr>
            <a:r>
              <a:rPr lang="es-ES" altLang="es-ES" sz="2000" dirty="0" smtClean="0"/>
              <a:t>El elemento base en la sintaxis de JSON es la de un objeto creado con un inicializador. </a:t>
            </a:r>
          </a:p>
          <a:p>
            <a:pPr marL="400050" lvl="1">
              <a:buNone/>
            </a:pPr>
            <a:r>
              <a:rPr lang="es-ES" altLang="es-ES" sz="2000" dirty="0" smtClean="0"/>
              <a:t>Como siguiente elemento están los </a:t>
            </a:r>
            <a:r>
              <a:rPr lang="es-ES" altLang="es-ES" sz="2000" dirty="0" err="1" smtClean="0"/>
              <a:t>array</a:t>
            </a:r>
            <a:r>
              <a:rPr lang="es-ES" altLang="es-ES" sz="2000" dirty="0" smtClean="0"/>
              <a:t>. En JSON un </a:t>
            </a:r>
            <a:r>
              <a:rPr lang="es-ES" altLang="es-ES" sz="2000" dirty="0" err="1" smtClean="0"/>
              <a:t>array</a:t>
            </a:r>
            <a:r>
              <a:rPr lang="es-ES" altLang="es-ES" sz="2000" dirty="0" smtClean="0"/>
              <a:t> es una colección de elementos valores. Su sintaxis comienza por un corchete izquierdo [ y termina por un corchete derecho ]. En su interior aparecen los valores separados por comas.</a:t>
            </a:r>
          </a:p>
          <a:p>
            <a:pPr marL="400050" lvl="1">
              <a:buNone/>
            </a:pPr>
            <a:r>
              <a:rPr lang="es-ES" altLang="es-ES" sz="2000" dirty="0" smtClean="0"/>
              <a:t>Cada uno de los elementos </a:t>
            </a:r>
            <a:r>
              <a:rPr lang="es-ES" altLang="es-ES" sz="2000" dirty="0" err="1" smtClean="0"/>
              <a:t>value</a:t>
            </a:r>
            <a:r>
              <a:rPr lang="es-ES" altLang="es-ES" sz="2000" dirty="0" smtClean="0"/>
              <a:t> puede ser una cadena de caracteres o </a:t>
            </a:r>
            <a:r>
              <a:rPr lang="es-ES" altLang="es-ES" sz="2000" dirty="0" err="1" smtClean="0"/>
              <a:t>String</a:t>
            </a:r>
            <a:r>
              <a:rPr lang="es-ES" altLang="es-ES" sz="2000" dirty="0" smtClean="0"/>
              <a:t> (encerrados con comillas dobles), un número (</a:t>
            </a:r>
            <a:r>
              <a:rPr lang="es-ES" altLang="es-ES" sz="2000" dirty="0" err="1" smtClean="0"/>
              <a:t>Number</a:t>
            </a:r>
            <a:r>
              <a:rPr lang="es-ES" altLang="es-ES" sz="2000" dirty="0" smtClean="0"/>
              <a:t>), valores booleanos true o false, </a:t>
            </a:r>
            <a:r>
              <a:rPr lang="es-ES" altLang="es-ES" sz="2000" dirty="0" err="1" smtClean="0"/>
              <a:t>null</a:t>
            </a:r>
            <a:r>
              <a:rPr lang="es-ES" altLang="es-ES" sz="2000" dirty="0" smtClean="0"/>
              <a:t>, un </a:t>
            </a:r>
            <a:r>
              <a:rPr lang="es-ES" altLang="es-ES" sz="2000" dirty="0" err="1" smtClean="0"/>
              <a:t>object</a:t>
            </a:r>
            <a:r>
              <a:rPr lang="es-ES" altLang="es-ES" sz="2000" dirty="0" smtClean="0"/>
              <a:t> u otro </a:t>
            </a:r>
            <a:r>
              <a:rPr lang="es-ES" altLang="es-ES" sz="2000" dirty="0" err="1" smtClean="0"/>
              <a:t>array</a:t>
            </a:r>
            <a:r>
              <a:rPr lang="es-ES" altLang="es-ES" sz="2000" dirty="0" smtClean="0"/>
              <a:t>.</a:t>
            </a:r>
          </a:p>
          <a:p>
            <a:pPr marL="400050" lvl="1">
              <a:buNone/>
            </a:pPr>
            <a:r>
              <a:rPr lang="es-ES" altLang="es-ES" sz="2000" dirty="0" err="1" smtClean="0"/>
              <a:t>Javascript</a:t>
            </a:r>
            <a:r>
              <a:rPr lang="es-ES" altLang="es-ES" sz="2000" dirty="0" smtClean="0"/>
              <a:t> dispone de un objeto predefinido del lenguaje que permite tratar </a:t>
            </a:r>
            <a:r>
              <a:rPr lang="es-ES" altLang="es-ES" sz="2000" dirty="0" smtClean="0">
                <a:hlinkClick r:id="rId3"/>
              </a:rPr>
              <a:t>JSON</a:t>
            </a:r>
            <a:r>
              <a:rPr lang="es-ES" altLang="es-ES" sz="2000" dirty="0" smtClean="0"/>
              <a:t>. Este objeto dispone de dos métodos:</a:t>
            </a:r>
          </a:p>
          <a:p>
            <a:pPr marL="800100" lvl="2"/>
            <a:r>
              <a:rPr lang="es-ES" altLang="es-ES" sz="1800" b="1" dirty="0" err="1" smtClean="0"/>
              <a:t>parse</a:t>
            </a:r>
            <a:r>
              <a:rPr lang="es-ES" altLang="es-ES" sz="1800" b="1" dirty="0" smtClean="0"/>
              <a:t>(): </a:t>
            </a:r>
            <a:r>
              <a:rPr lang="es-ES" altLang="es-ES" sz="1800" dirty="0" smtClean="0"/>
              <a:t>Permite serializar una cadena de texto a un objeto JSON.</a:t>
            </a:r>
          </a:p>
          <a:p>
            <a:pPr marL="800100" lvl="2"/>
            <a:r>
              <a:rPr lang="es-ES" altLang="es-ES" sz="1800" b="1" dirty="0" err="1" smtClean="0"/>
              <a:t>stringify</a:t>
            </a:r>
            <a:r>
              <a:rPr lang="es-ES" altLang="es-ES" sz="1800" b="1" dirty="0" smtClean="0"/>
              <a:t>(): </a:t>
            </a:r>
            <a:r>
              <a:rPr lang="es-ES" altLang="es-ES" sz="1800" dirty="0" smtClean="0"/>
              <a:t>Permite </a:t>
            </a:r>
            <a:r>
              <a:rPr lang="es-ES" altLang="es-ES" sz="1800" dirty="0" err="1" smtClean="0"/>
              <a:t>desserializar</a:t>
            </a:r>
            <a:r>
              <a:rPr lang="es-ES" altLang="es-ES" sz="1800" dirty="0" smtClean="0"/>
              <a:t> un objeto JSON a una cadena de texto.</a:t>
            </a:r>
          </a:p>
        </p:txBody>
      </p:sp>
      <p:sp>
        <p:nvSpPr>
          <p:cNvPr id="4" name="3 Marcador de pie de página"/>
          <p:cNvSpPr>
            <a:spLocks noGrp="1"/>
          </p:cNvSpPr>
          <p:nvPr>
            <p:ph type="ftr" sz="quarter" idx="11"/>
          </p:nvPr>
        </p:nvSpPr>
        <p:spPr>
          <a:xfrm>
            <a:off x="1942415" y="6520259"/>
            <a:ext cx="5716488" cy="365125"/>
          </a:xfrm>
        </p:spPr>
        <p:txBody>
          <a:bodyPr/>
          <a:lstStyle/>
          <a:p>
            <a:pPr>
              <a:defRPr/>
            </a:pPr>
            <a:r>
              <a:rPr lang="es-ES" dirty="0" smtClean="0"/>
              <a:t>Desarrollo Web en Entorno Cliente </a:t>
            </a:r>
            <a:endParaRPr lang="es-ES" dirty="0"/>
          </a:p>
        </p:txBody>
      </p:sp>
      <p:sp>
        <p:nvSpPr>
          <p:cNvPr id="7173" name="4 Marcador de número de diapositiva"/>
          <p:cNvSpPr>
            <a:spLocks noGrp="1"/>
          </p:cNvSpPr>
          <p:nvPr>
            <p:ph type="sldNum" sz="quarter" idx="12"/>
          </p:nvPr>
        </p:nvSpPr>
        <p:spPr bwMode="auto">
          <a:noFill/>
          <a:ln>
            <a:miter lim="800000"/>
            <a:headEnd/>
            <a:tailEnd/>
          </a:ln>
        </p:spPr>
        <p:txBody>
          <a:bodyPr/>
          <a:lstStyle/>
          <a:p>
            <a:fld id="{773836B2-FD15-43F3-83EB-3BF2EAEBCA82}" type="slidenum">
              <a:rPr lang="es-ES" altLang="es-ES"/>
              <a:pPr/>
              <a:t>15</a:t>
            </a:fld>
            <a:endParaRPr lang="es-ES" altLang="es-E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a:xfrm>
            <a:off x="1310952" y="620688"/>
            <a:ext cx="7509520" cy="792163"/>
          </a:xfrm>
        </p:spPr>
        <p:txBody>
          <a:bodyPr>
            <a:normAutofit/>
          </a:bodyPr>
          <a:lstStyle/>
          <a:p>
            <a:r>
              <a:rPr lang="es-ES" altLang="es-ES" dirty="0" smtClean="0"/>
              <a:t>JS VIII – Ejemplo AJAX + JSON</a:t>
            </a:r>
            <a:endParaRPr lang="es-ES" altLang="es-ES" sz="3600" dirty="0" smtClean="0"/>
          </a:p>
        </p:txBody>
      </p:sp>
      <p:sp>
        <p:nvSpPr>
          <p:cNvPr id="4" name="3 Marcador de pie de página"/>
          <p:cNvSpPr>
            <a:spLocks noGrp="1"/>
          </p:cNvSpPr>
          <p:nvPr>
            <p:ph type="ftr" sz="quarter" idx="11"/>
          </p:nvPr>
        </p:nvSpPr>
        <p:spPr>
          <a:xfrm>
            <a:off x="1942415" y="6448251"/>
            <a:ext cx="5716488" cy="365125"/>
          </a:xfrm>
        </p:spPr>
        <p:txBody>
          <a:bodyPr/>
          <a:lstStyle/>
          <a:p>
            <a:pPr>
              <a:defRPr/>
            </a:pPr>
            <a:r>
              <a:rPr lang="es-ES" dirty="0" smtClean="0"/>
              <a:t>Desarrollo Web en Entorno Cliente </a:t>
            </a:r>
            <a:endParaRPr lang="es-ES" dirty="0"/>
          </a:p>
        </p:txBody>
      </p:sp>
      <p:sp>
        <p:nvSpPr>
          <p:cNvPr id="9221" name="4 Marcador de número de diapositiva"/>
          <p:cNvSpPr>
            <a:spLocks noGrp="1"/>
          </p:cNvSpPr>
          <p:nvPr>
            <p:ph type="sldNum" sz="quarter" idx="12"/>
          </p:nvPr>
        </p:nvSpPr>
        <p:spPr bwMode="auto">
          <a:noFill/>
          <a:ln>
            <a:miter lim="800000"/>
            <a:headEnd/>
            <a:tailEnd/>
          </a:ln>
        </p:spPr>
        <p:txBody>
          <a:bodyPr/>
          <a:lstStyle/>
          <a:p>
            <a:fld id="{9985A8AE-B3CC-433F-BC02-430075CDD6A4}" type="slidenum">
              <a:rPr lang="es-ES" altLang="es-ES"/>
              <a:pPr/>
              <a:t>16</a:t>
            </a:fld>
            <a:endParaRPr lang="es-ES" altLang="es-ES"/>
          </a:p>
        </p:txBody>
      </p:sp>
      <p:sp>
        <p:nvSpPr>
          <p:cNvPr id="9223" name="2 Marcador de contenido"/>
          <p:cNvSpPr txBox="1">
            <a:spLocks/>
          </p:cNvSpPr>
          <p:nvPr/>
        </p:nvSpPr>
        <p:spPr bwMode="auto">
          <a:xfrm>
            <a:off x="360040" y="1484784"/>
            <a:ext cx="8676456" cy="3384376"/>
          </a:xfrm>
          <a:prstGeom prst="rect">
            <a:avLst/>
          </a:prstGeom>
          <a:solidFill>
            <a:schemeClr val="tx1"/>
          </a:solidFill>
          <a:ln w="9525">
            <a:noFill/>
            <a:miter lim="800000"/>
            <a:headEnd/>
            <a:tailEnd/>
          </a:ln>
        </p:spPr>
        <p:txBody>
          <a:bodyPr/>
          <a:lstStyle/>
          <a:p>
            <a:pPr marL="342900" indent="-342900">
              <a:spcBef>
                <a:spcPct val="20000"/>
              </a:spcBef>
            </a:pPr>
            <a:r>
              <a:rPr lang="es-ES" altLang="es-ES" dirty="0" smtClean="0">
                <a:solidFill>
                  <a:srgbClr val="00FF00"/>
                </a:solidFill>
                <a:latin typeface="Courier New" pitchFamily="49" charset="0"/>
                <a:cs typeface="Courier New" pitchFamily="49" charset="0"/>
              </a:rPr>
              <a:t>&lt;persona&gt;</a:t>
            </a:r>
          </a:p>
          <a:p>
            <a:pPr marL="342900" indent="-342900">
              <a:spcBef>
                <a:spcPct val="20000"/>
              </a:spcBef>
            </a:pPr>
            <a:r>
              <a:rPr lang="es-ES" altLang="es-ES" dirty="0" smtClean="0">
                <a:solidFill>
                  <a:srgbClr val="00FF00"/>
                </a:solidFill>
                <a:latin typeface="Courier New" pitchFamily="49" charset="0"/>
                <a:cs typeface="Courier New" pitchFamily="49" charset="0"/>
              </a:rPr>
              <a:t>	&lt;nombre&gt;Luis&lt;/nombre&gt;</a:t>
            </a:r>
          </a:p>
          <a:p>
            <a:pPr marL="342900" indent="-342900">
              <a:spcBef>
                <a:spcPct val="20000"/>
              </a:spcBef>
            </a:pPr>
            <a:r>
              <a:rPr lang="es-ES" altLang="es-ES" dirty="0" smtClean="0">
                <a:solidFill>
                  <a:srgbClr val="00FF00"/>
                </a:solidFill>
                <a:latin typeface="Courier New" pitchFamily="49" charset="0"/>
                <a:cs typeface="Courier New" pitchFamily="49" charset="0"/>
              </a:rPr>
              <a:t>	&lt;edad&gt;34&lt;/edad&gt;</a:t>
            </a:r>
          </a:p>
          <a:p>
            <a:pPr marL="342900" indent="-342900">
              <a:spcBef>
                <a:spcPct val="20000"/>
              </a:spcBef>
            </a:pPr>
            <a:r>
              <a:rPr lang="es-ES" altLang="es-ES" dirty="0" smtClean="0">
                <a:solidFill>
                  <a:srgbClr val="00FF00"/>
                </a:solidFill>
                <a:latin typeface="Courier New" pitchFamily="49" charset="0"/>
                <a:cs typeface="Courier New" pitchFamily="49" charset="0"/>
              </a:rPr>
              <a:t>	&lt;domicilio&gt;Calle Canarias 1 &lt;/domicilio&gt;</a:t>
            </a:r>
          </a:p>
          <a:p>
            <a:pPr marL="342900" indent="-342900">
              <a:spcBef>
                <a:spcPct val="20000"/>
              </a:spcBef>
            </a:pPr>
            <a:r>
              <a:rPr lang="es-ES" altLang="es-ES" dirty="0" smtClean="0">
                <a:solidFill>
                  <a:srgbClr val="00FF00"/>
                </a:solidFill>
                <a:latin typeface="Courier New" pitchFamily="49" charset="0"/>
                <a:cs typeface="Courier New" pitchFamily="49" charset="0"/>
              </a:rPr>
              <a:t>	&lt;estudios&gt;</a:t>
            </a:r>
          </a:p>
          <a:p>
            <a:pPr marL="342900" indent="-342900">
              <a:spcBef>
                <a:spcPct val="20000"/>
              </a:spcBef>
            </a:pPr>
            <a:r>
              <a:rPr lang="es-ES" altLang="es-ES" dirty="0" smtClean="0">
                <a:solidFill>
                  <a:srgbClr val="00FF00"/>
                </a:solidFill>
                <a:latin typeface="Courier New" pitchFamily="49" charset="0"/>
                <a:cs typeface="Courier New" pitchFamily="49" charset="0"/>
              </a:rPr>
              <a:t>		&lt;estudio&gt;primario&lt;/estudio&gt;</a:t>
            </a:r>
          </a:p>
          <a:p>
            <a:pPr marL="342900" indent="-342900">
              <a:spcBef>
                <a:spcPct val="20000"/>
              </a:spcBef>
            </a:pPr>
            <a:r>
              <a:rPr lang="es-ES" altLang="es-ES" dirty="0" smtClean="0">
                <a:solidFill>
                  <a:srgbClr val="00FF00"/>
                </a:solidFill>
                <a:latin typeface="Courier New" pitchFamily="49" charset="0"/>
                <a:cs typeface="Courier New" pitchFamily="49" charset="0"/>
              </a:rPr>
              <a:t>		&lt;estudio&gt;secundario&lt;/estudio&gt;</a:t>
            </a:r>
          </a:p>
          <a:p>
            <a:pPr marL="342900" indent="-342900">
              <a:spcBef>
                <a:spcPct val="20000"/>
              </a:spcBef>
            </a:pPr>
            <a:r>
              <a:rPr lang="es-ES" altLang="es-ES" dirty="0" smtClean="0">
                <a:solidFill>
                  <a:srgbClr val="00FF00"/>
                </a:solidFill>
                <a:latin typeface="Courier New" pitchFamily="49" charset="0"/>
                <a:cs typeface="Courier New" pitchFamily="49" charset="0"/>
              </a:rPr>
              <a:t>		&lt;estudio&gt;universitario&lt;/estudio&gt;</a:t>
            </a:r>
          </a:p>
          <a:p>
            <a:pPr marL="342900" indent="-342900">
              <a:spcBef>
                <a:spcPct val="20000"/>
              </a:spcBef>
            </a:pPr>
            <a:r>
              <a:rPr lang="es-ES" altLang="es-ES" dirty="0" smtClean="0">
                <a:solidFill>
                  <a:srgbClr val="00FF00"/>
                </a:solidFill>
                <a:latin typeface="Courier New" pitchFamily="49" charset="0"/>
                <a:cs typeface="Courier New" pitchFamily="49" charset="0"/>
              </a:rPr>
              <a:t>	&lt;/estudios&gt;</a:t>
            </a:r>
          </a:p>
          <a:p>
            <a:pPr marL="342900" indent="-342900">
              <a:spcBef>
                <a:spcPct val="20000"/>
              </a:spcBef>
            </a:pPr>
            <a:r>
              <a:rPr lang="es-ES" altLang="es-ES" dirty="0" smtClean="0">
                <a:solidFill>
                  <a:srgbClr val="00FF00"/>
                </a:solidFill>
                <a:latin typeface="Courier New" pitchFamily="49" charset="0"/>
                <a:cs typeface="Courier New" pitchFamily="49" charset="0"/>
              </a:rPr>
              <a:t>&lt;/persona&gt;</a:t>
            </a:r>
          </a:p>
        </p:txBody>
      </p:sp>
      <p:sp>
        <p:nvSpPr>
          <p:cNvPr id="6" name="5 Rectángulo"/>
          <p:cNvSpPr/>
          <p:nvPr/>
        </p:nvSpPr>
        <p:spPr>
          <a:xfrm>
            <a:off x="539552" y="1187460"/>
            <a:ext cx="1643399" cy="369332"/>
          </a:xfrm>
          <a:prstGeom prst="rect">
            <a:avLst/>
          </a:prstGeom>
        </p:spPr>
        <p:txBody>
          <a:bodyPr wrap="none">
            <a:spAutoFit/>
          </a:bodyPr>
          <a:lstStyle/>
          <a:p>
            <a:r>
              <a:rPr lang="es-ES" altLang="es-ES" b="1" dirty="0" smtClean="0"/>
              <a:t>Formato XML</a:t>
            </a:r>
            <a:endParaRPr lang="es-ES" b="1" dirty="0" smtClean="0"/>
          </a:p>
        </p:txBody>
      </p:sp>
      <p:sp>
        <p:nvSpPr>
          <p:cNvPr id="7" name="6 Rectángulo"/>
          <p:cNvSpPr/>
          <p:nvPr/>
        </p:nvSpPr>
        <p:spPr>
          <a:xfrm>
            <a:off x="539552" y="4931876"/>
            <a:ext cx="1781257" cy="369332"/>
          </a:xfrm>
          <a:prstGeom prst="rect">
            <a:avLst/>
          </a:prstGeom>
        </p:spPr>
        <p:txBody>
          <a:bodyPr wrap="none">
            <a:spAutoFit/>
          </a:bodyPr>
          <a:lstStyle/>
          <a:p>
            <a:r>
              <a:rPr lang="es-ES" altLang="es-ES" b="1" dirty="0" smtClean="0"/>
              <a:t>Formato JSON</a:t>
            </a:r>
            <a:endParaRPr lang="es-ES" b="1" dirty="0" smtClean="0"/>
          </a:p>
        </p:txBody>
      </p:sp>
      <p:sp>
        <p:nvSpPr>
          <p:cNvPr id="8" name="2 Marcador de contenido"/>
          <p:cNvSpPr txBox="1">
            <a:spLocks/>
          </p:cNvSpPr>
          <p:nvPr/>
        </p:nvSpPr>
        <p:spPr bwMode="auto">
          <a:xfrm>
            <a:off x="323528" y="5301208"/>
            <a:ext cx="8676456" cy="1440160"/>
          </a:xfrm>
          <a:prstGeom prst="rect">
            <a:avLst/>
          </a:prstGeom>
          <a:solidFill>
            <a:schemeClr val="tx1"/>
          </a:solidFill>
          <a:ln w="9525">
            <a:noFill/>
            <a:miter lim="800000"/>
            <a:headEnd/>
            <a:tailEnd/>
          </a:ln>
        </p:spPr>
        <p:txBody>
          <a:bodyPr/>
          <a:lstStyle/>
          <a:p>
            <a:pPr marL="342900" indent="-342900">
              <a:spcBef>
                <a:spcPct val="20000"/>
              </a:spcBef>
            </a:pPr>
            <a:r>
              <a:rPr lang="es-ES" altLang="es-ES" dirty="0" smtClean="0">
                <a:solidFill>
                  <a:srgbClr val="00FF00"/>
                </a:solidFill>
                <a:latin typeface="Courier New" pitchFamily="49" charset="0"/>
                <a:cs typeface="Courier New" pitchFamily="49" charset="0"/>
              </a:rPr>
              <a:t>{	"nombre": "Luis", </a:t>
            </a:r>
          </a:p>
          <a:p>
            <a:pPr marL="342900" indent="-342900">
              <a:spcBef>
                <a:spcPct val="20000"/>
              </a:spcBef>
            </a:pPr>
            <a:r>
              <a:rPr lang="es-ES" altLang="es-ES" dirty="0" smtClean="0">
                <a:solidFill>
                  <a:srgbClr val="00FF00"/>
                </a:solidFill>
                <a:latin typeface="Courier New" pitchFamily="49" charset="0"/>
                <a:cs typeface="Courier New" pitchFamily="49" charset="0"/>
              </a:rPr>
              <a:t>	"edad": 34, </a:t>
            </a:r>
          </a:p>
          <a:p>
            <a:pPr marL="342900" indent="-342900">
              <a:spcBef>
                <a:spcPct val="20000"/>
              </a:spcBef>
            </a:pPr>
            <a:r>
              <a:rPr lang="es-ES" altLang="es-ES" dirty="0" smtClean="0">
                <a:solidFill>
                  <a:srgbClr val="00FF00"/>
                </a:solidFill>
                <a:latin typeface="Courier New" pitchFamily="49" charset="0"/>
                <a:cs typeface="Courier New" pitchFamily="49" charset="0"/>
              </a:rPr>
              <a:t>	"domicilio":"Calle canarias 1", </a:t>
            </a:r>
          </a:p>
          <a:p>
            <a:pPr marL="342900" indent="-342900">
              <a:spcBef>
                <a:spcPct val="20000"/>
              </a:spcBef>
            </a:pPr>
            <a:r>
              <a:rPr lang="es-ES" altLang="es-ES" dirty="0" smtClean="0">
                <a:solidFill>
                  <a:srgbClr val="00FF00"/>
                </a:solidFill>
                <a:latin typeface="Courier New" pitchFamily="49" charset="0"/>
                <a:cs typeface="Courier New" pitchFamily="49" charset="0"/>
              </a:rPr>
              <a:t>	"estudios":["</a:t>
            </a:r>
            <a:r>
              <a:rPr lang="es-ES" altLang="es-ES" dirty="0" err="1" smtClean="0">
                <a:solidFill>
                  <a:srgbClr val="00FF00"/>
                </a:solidFill>
                <a:latin typeface="Courier New" pitchFamily="49" charset="0"/>
                <a:cs typeface="Courier New" pitchFamily="49" charset="0"/>
              </a:rPr>
              <a:t>primario","secundario</a:t>
            </a:r>
            <a:r>
              <a:rPr lang="es-ES" altLang="es-ES" dirty="0" smtClean="0">
                <a:solidFill>
                  <a:srgbClr val="00FF00"/>
                </a:solidFill>
                <a:latin typeface="Courier New" pitchFamily="49" charset="0"/>
                <a:cs typeface="Courier New" pitchFamily="49" charset="0"/>
              </a:rPr>
              <a:t>", "universitario"] }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a:xfrm>
            <a:off x="1310952" y="620688"/>
            <a:ext cx="7509520" cy="792163"/>
          </a:xfrm>
        </p:spPr>
        <p:txBody>
          <a:bodyPr>
            <a:normAutofit/>
          </a:bodyPr>
          <a:lstStyle/>
          <a:p>
            <a:r>
              <a:rPr lang="es-ES" altLang="es-ES" dirty="0" smtClean="0"/>
              <a:t>JS VIII – Ejemplo AJAX + JSON</a:t>
            </a:r>
            <a:endParaRPr lang="es-ES" altLang="es-ES" sz="3600" dirty="0" smtClean="0"/>
          </a:p>
        </p:txBody>
      </p:sp>
      <p:sp>
        <p:nvSpPr>
          <p:cNvPr id="4" name="3 Marcador de pie de página"/>
          <p:cNvSpPr>
            <a:spLocks noGrp="1"/>
          </p:cNvSpPr>
          <p:nvPr>
            <p:ph type="ftr" sz="quarter" idx="11"/>
          </p:nvPr>
        </p:nvSpPr>
        <p:spPr>
          <a:xfrm>
            <a:off x="1942415" y="6448251"/>
            <a:ext cx="5716488" cy="365125"/>
          </a:xfrm>
        </p:spPr>
        <p:txBody>
          <a:bodyPr/>
          <a:lstStyle/>
          <a:p>
            <a:pPr>
              <a:defRPr/>
            </a:pPr>
            <a:r>
              <a:rPr lang="es-ES" dirty="0" smtClean="0"/>
              <a:t>Desarrollo Web en Entorno Cliente </a:t>
            </a:r>
            <a:endParaRPr lang="es-ES" dirty="0"/>
          </a:p>
        </p:txBody>
      </p:sp>
      <p:sp>
        <p:nvSpPr>
          <p:cNvPr id="9221" name="4 Marcador de número de diapositiva"/>
          <p:cNvSpPr>
            <a:spLocks noGrp="1"/>
          </p:cNvSpPr>
          <p:nvPr>
            <p:ph type="sldNum" sz="quarter" idx="12"/>
          </p:nvPr>
        </p:nvSpPr>
        <p:spPr bwMode="auto">
          <a:noFill/>
          <a:ln>
            <a:miter lim="800000"/>
            <a:headEnd/>
            <a:tailEnd/>
          </a:ln>
        </p:spPr>
        <p:txBody>
          <a:bodyPr/>
          <a:lstStyle/>
          <a:p>
            <a:fld id="{9985A8AE-B3CC-433F-BC02-430075CDD6A4}" type="slidenum">
              <a:rPr lang="es-ES" altLang="es-ES"/>
              <a:pPr/>
              <a:t>17</a:t>
            </a:fld>
            <a:endParaRPr lang="es-ES" altLang="es-ES"/>
          </a:p>
        </p:txBody>
      </p:sp>
      <p:sp>
        <p:nvSpPr>
          <p:cNvPr id="9223" name="2 Marcador de contenido"/>
          <p:cNvSpPr txBox="1">
            <a:spLocks/>
          </p:cNvSpPr>
          <p:nvPr/>
        </p:nvSpPr>
        <p:spPr bwMode="auto">
          <a:xfrm>
            <a:off x="216023" y="1700808"/>
            <a:ext cx="8892481" cy="4968552"/>
          </a:xfrm>
          <a:prstGeom prst="rect">
            <a:avLst/>
          </a:prstGeom>
          <a:solidFill>
            <a:schemeClr val="tx1"/>
          </a:solidFill>
          <a:ln w="9525">
            <a:noFill/>
            <a:miter lim="800000"/>
            <a:headEnd/>
            <a:tailEnd/>
          </a:ln>
        </p:spPr>
        <p:txBody>
          <a:bodyPr/>
          <a:lstStyle/>
          <a:p>
            <a:pPr marL="342900" indent="-342900">
              <a:spcBef>
                <a:spcPct val="20000"/>
              </a:spcBef>
            </a:pPr>
            <a:r>
              <a:rPr lang="es-ES" altLang="es-ES" dirty="0" err="1" smtClean="0">
                <a:solidFill>
                  <a:srgbClr val="00FF00"/>
                </a:solidFill>
                <a:latin typeface="Courier New" pitchFamily="49" charset="0"/>
                <a:cs typeface="Courier New" pitchFamily="49" charset="0"/>
              </a:rPr>
              <a:t>function</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obtenerDatosServidor</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var</a:t>
            </a:r>
            <a:r>
              <a:rPr lang="es-ES" altLang="es-ES" dirty="0" smtClean="0">
                <a:solidFill>
                  <a:srgbClr val="00FF00"/>
                </a:solidFill>
                <a:latin typeface="Courier New" pitchFamily="49" charset="0"/>
                <a:cs typeface="Courier New" pitchFamily="49" charset="0"/>
              </a:rPr>
              <a:t> servidor="http://localhost/personas.json";</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if</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objetoXHR.open</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GET',servidor,true</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//Cuando cambie el estado de la petición </a:t>
            </a:r>
          </a:p>
          <a:p>
            <a:pPr marL="342900" indent="-342900">
              <a:spcBef>
                <a:spcPct val="20000"/>
              </a:spcBef>
            </a:pPr>
            <a:r>
              <a:rPr lang="es-ES" altLang="es-ES" dirty="0" smtClean="0">
                <a:solidFill>
                  <a:srgbClr val="00FF00"/>
                </a:solidFill>
                <a:latin typeface="Courier New" pitchFamily="49" charset="0"/>
                <a:cs typeface="Courier New" pitchFamily="49" charset="0"/>
              </a:rPr>
              <a:t>		//ejecuto la función respuesta()</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objetoXHR.onreadystatechange</a:t>
            </a:r>
            <a:r>
              <a:rPr lang="es-ES" altLang="es-ES" dirty="0" smtClean="0">
                <a:solidFill>
                  <a:srgbClr val="00FF00"/>
                </a:solidFill>
                <a:latin typeface="Courier New" pitchFamily="49" charset="0"/>
                <a:cs typeface="Courier New" pitchFamily="49" charset="0"/>
              </a:rPr>
              <a:t> = respuesta;</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objetoXHR.send</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null</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err="1" smtClean="0">
                <a:solidFill>
                  <a:srgbClr val="00FF00"/>
                </a:solidFill>
                <a:latin typeface="Courier New" pitchFamily="49" charset="0"/>
                <a:cs typeface="Courier New" pitchFamily="49" charset="0"/>
              </a:rPr>
              <a:t>function</a:t>
            </a:r>
            <a:r>
              <a:rPr lang="es-ES" altLang="es-ES" dirty="0" smtClean="0">
                <a:solidFill>
                  <a:srgbClr val="00FF00"/>
                </a:solidFill>
                <a:latin typeface="Courier New" pitchFamily="49" charset="0"/>
                <a:cs typeface="Courier New" pitchFamily="49" charset="0"/>
              </a:rPr>
              <a:t> respuesta(){</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if</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objetoXHR.readyState</a:t>
            </a:r>
            <a:r>
              <a:rPr lang="es-ES" altLang="es-ES" dirty="0" smtClean="0">
                <a:solidFill>
                  <a:srgbClr val="00FF00"/>
                </a:solidFill>
                <a:latin typeface="Courier New" pitchFamily="49" charset="0"/>
                <a:cs typeface="Courier New" pitchFamily="49" charset="0"/>
              </a:rPr>
              <a:t>==4) &amp;&amp; (</a:t>
            </a:r>
            <a:r>
              <a:rPr lang="es-ES" altLang="es-ES" dirty="0" err="1" smtClean="0">
                <a:solidFill>
                  <a:srgbClr val="00FF00"/>
                </a:solidFill>
                <a:latin typeface="Courier New" pitchFamily="49" charset="0"/>
                <a:cs typeface="Courier New" pitchFamily="49" charset="0"/>
              </a:rPr>
              <a:t>objetoXHR.status</a:t>
            </a:r>
            <a:r>
              <a:rPr lang="es-ES" altLang="es-ES" dirty="0" smtClean="0">
                <a:solidFill>
                  <a:srgbClr val="00FF00"/>
                </a:solidFill>
                <a:latin typeface="Courier New" pitchFamily="49" charset="0"/>
                <a:cs typeface="Courier New" pitchFamily="49" charset="0"/>
              </a:rPr>
              <a:t>==200)){</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var</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parrafo</a:t>
            </a:r>
            <a:r>
              <a:rPr lang="es-ES" altLang="es-ES" dirty="0" smtClean="0">
                <a:solidFill>
                  <a:srgbClr val="00FF00"/>
                </a:solidFill>
                <a:latin typeface="Courier New" pitchFamily="49" charset="0"/>
                <a:cs typeface="Courier New" pitchFamily="49" charset="0"/>
              </a:rPr>
              <a:t> = </a:t>
            </a:r>
            <a:r>
              <a:rPr lang="es-ES" altLang="es-ES" dirty="0" err="1" smtClean="0">
                <a:solidFill>
                  <a:srgbClr val="00FF00"/>
                </a:solidFill>
                <a:latin typeface="Courier New" pitchFamily="49" charset="0"/>
                <a:cs typeface="Courier New" pitchFamily="49" charset="0"/>
              </a:rPr>
              <a:t>document.getElementById</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parrafo</a:t>
            </a:r>
            <a:r>
              <a:rPr lang="es-ES" altLang="es-ES" dirty="0" smtClean="0">
                <a:solidFill>
                  <a:srgbClr val="00FF00"/>
                </a:solidFill>
                <a:latin typeface="Courier New" pitchFamily="49" charset="0"/>
                <a:cs typeface="Courier New" pitchFamily="49" charset="0"/>
              </a:rPr>
              <a:t>");	</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parrafo.innerHTML</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JSON.stringify</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objetoXHR.responseText</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a:t>
            </a:r>
          </a:p>
          <a:p>
            <a:pPr marL="342900" indent="-342900">
              <a:spcBef>
                <a:spcPct val="20000"/>
              </a:spcBef>
            </a:pPr>
            <a:r>
              <a:rPr lang="es-ES" altLang="es-ES" dirty="0" smtClean="0">
                <a:solidFill>
                  <a:srgbClr val="00FF00"/>
                </a:solidFill>
                <a:latin typeface="Courier New" pitchFamily="49" charset="0"/>
                <a:cs typeface="Courier New" pitchFamily="49" charset="0"/>
              </a:rPr>
              <a:t>}</a:t>
            </a:r>
          </a:p>
        </p:txBody>
      </p:sp>
      <p:sp>
        <p:nvSpPr>
          <p:cNvPr id="6" name="5 Rectángulo"/>
          <p:cNvSpPr/>
          <p:nvPr/>
        </p:nvSpPr>
        <p:spPr>
          <a:xfrm>
            <a:off x="501627" y="1340768"/>
            <a:ext cx="4389343" cy="369332"/>
          </a:xfrm>
          <a:prstGeom prst="rect">
            <a:avLst/>
          </a:prstGeom>
        </p:spPr>
        <p:txBody>
          <a:bodyPr wrap="none">
            <a:spAutoFit/>
          </a:bodyPr>
          <a:lstStyle/>
          <a:p>
            <a:r>
              <a:rPr lang="es-ES" altLang="es-ES" dirty="0" smtClean="0"/>
              <a:t>Se solicita al servidor un fichero JSON.</a:t>
            </a:r>
            <a:endParaRPr lang="es-E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a:xfrm>
            <a:off x="1259632" y="692696"/>
            <a:ext cx="7560840" cy="1152128"/>
          </a:xfrm>
        </p:spPr>
        <p:txBody>
          <a:bodyPr>
            <a:normAutofit/>
          </a:bodyPr>
          <a:lstStyle/>
          <a:p>
            <a:r>
              <a:rPr lang="es-ES" altLang="es-ES" sz="3000" dirty="0" smtClean="0"/>
              <a:t>JS VIII – AJAX Envío de datos al servidor</a:t>
            </a:r>
          </a:p>
        </p:txBody>
      </p:sp>
      <p:sp>
        <p:nvSpPr>
          <p:cNvPr id="7171" name="2 Marcador de contenido"/>
          <p:cNvSpPr>
            <a:spLocks noGrp="1"/>
          </p:cNvSpPr>
          <p:nvPr>
            <p:ph idx="1"/>
          </p:nvPr>
        </p:nvSpPr>
        <p:spPr>
          <a:xfrm>
            <a:off x="683568" y="1196752"/>
            <a:ext cx="7942337" cy="1944216"/>
          </a:xfrm>
        </p:spPr>
        <p:txBody>
          <a:bodyPr>
            <a:normAutofit/>
          </a:bodyPr>
          <a:lstStyle/>
          <a:p>
            <a:pPr marL="0">
              <a:buFont typeface="Georgia" pitchFamily="16" charset="0"/>
              <a:buNone/>
            </a:pPr>
            <a:r>
              <a:rPr lang="es-ES" altLang="es-ES" sz="1600" dirty="0" smtClean="0"/>
              <a:t>De la misma manera que podemos recibir información desde el servidor, podemos utilizar AJAX para enviar desde el cliente valores de variables o ficheros.</a:t>
            </a:r>
          </a:p>
          <a:p>
            <a:pPr marL="0">
              <a:buFont typeface="Georgia" pitchFamily="16" charset="0"/>
              <a:buNone/>
            </a:pPr>
            <a:r>
              <a:rPr lang="es-ES" altLang="es-ES" sz="1600" dirty="0" smtClean="0"/>
              <a:t>Para enviar variables podemos utilizar tanto el método GET como el método POST.  Si utilizamos el método GET el nombre de las variables y su valor irán en el parámetro </a:t>
            </a:r>
            <a:r>
              <a:rPr lang="es-ES" altLang="es-ES" sz="1600" dirty="0" err="1" smtClean="0"/>
              <a:t>url</a:t>
            </a:r>
            <a:r>
              <a:rPr lang="es-ES" altLang="es-ES" sz="1600" dirty="0" smtClean="0"/>
              <a:t>. Si utilizamos el método POST el nombre de las variables y su valor irán como parámetros del método </a:t>
            </a:r>
            <a:r>
              <a:rPr lang="es-ES" altLang="es-ES" sz="1600" dirty="0" err="1" smtClean="0"/>
              <a:t>send</a:t>
            </a:r>
            <a:r>
              <a:rPr lang="es-ES" altLang="es-ES" sz="1600" dirty="0" smtClean="0"/>
              <a:t>().</a:t>
            </a:r>
          </a:p>
          <a:p>
            <a:pPr marL="0">
              <a:buFont typeface="Georgia" pitchFamily="16" charset="0"/>
              <a:buNone/>
            </a:pPr>
            <a:endParaRPr lang="es-ES" altLang="es-ES" sz="2000" dirty="0" smtClean="0"/>
          </a:p>
        </p:txBody>
      </p:sp>
      <p:sp>
        <p:nvSpPr>
          <p:cNvPr id="4" name="3 Marcador de pie de página"/>
          <p:cNvSpPr>
            <a:spLocks noGrp="1"/>
          </p:cNvSpPr>
          <p:nvPr>
            <p:ph type="ftr" sz="quarter" idx="11"/>
          </p:nvPr>
        </p:nvSpPr>
        <p:spPr>
          <a:xfrm>
            <a:off x="1942415" y="6304235"/>
            <a:ext cx="5716488" cy="365125"/>
          </a:xfrm>
        </p:spPr>
        <p:txBody>
          <a:bodyPr/>
          <a:lstStyle/>
          <a:p>
            <a:pPr>
              <a:defRPr/>
            </a:pPr>
            <a:r>
              <a:rPr lang="es-ES" dirty="0" smtClean="0"/>
              <a:t>Desarrollo Web en Entorno Cliente </a:t>
            </a:r>
            <a:endParaRPr lang="es-ES" dirty="0"/>
          </a:p>
        </p:txBody>
      </p:sp>
      <p:sp>
        <p:nvSpPr>
          <p:cNvPr id="7173" name="4 Marcador de número de diapositiva"/>
          <p:cNvSpPr>
            <a:spLocks noGrp="1"/>
          </p:cNvSpPr>
          <p:nvPr>
            <p:ph type="sldNum" sz="quarter" idx="12"/>
          </p:nvPr>
        </p:nvSpPr>
        <p:spPr bwMode="auto">
          <a:noFill/>
          <a:ln>
            <a:miter lim="800000"/>
            <a:headEnd/>
            <a:tailEnd/>
          </a:ln>
        </p:spPr>
        <p:txBody>
          <a:bodyPr/>
          <a:lstStyle/>
          <a:p>
            <a:fld id="{773836B2-FD15-43F3-83EB-3BF2EAEBCA82}" type="slidenum">
              <a:rPr lang="es-ES" altLang="es-ES"/>
              <a:pPr/>
              <a:t>18</a:t>
            </a:fld>
            <a:endParaRPr lang="es-ES" altLang="es-ES"/>
          </a:p>
        </p:txBody>
      </p:sp>
      <p:sp>
        <p:nvSpPr>
          <p:cNvPr id="6" name="2 Marcador de contenido"/>
          <p:cNvSpPr txBox="1">
            <a:spLocks/>
          </p:cNvSpPr>
          <p:nvPr/>
        </p:nvSpPr>
        <p:spPr bwMode="auto">
          <a:xfrm>
            <a:off x="323528" y="3068960"/>
            <a:ext cx="8676456" cy="3717032"/>
          </a:xfrm>
          <a:prstGeom prst="rect">
            <a:avLst/>
          </a:prstGeom>
          <a:solidFill>
            <a:schemeClr val="tx1"/>
          </a:solidFill>
          <a:ln w="9525">
            <a:noFill/>
            <a:miter lim="800000"/>
            <a:headEnd/>
            <a:tailEnd/>
          </a:ln>
        </p:spPr>
        <p:txBody>
          <a:bodyPr/>
          <a:lstStyle/>
          <a:p>
            <a:pPr marL="342900" indent="-342900">
              <a:spcBef>
                <a:spcPct val="20000"/>
              </a:spcBef>
            </a:pPr>
            <a:r>
              <a:rPr lang="es-ES" altLang="es-ES" dirty="0" smtClean="0">
                <a:solidFill>
                  <a:srgbClr val="00FF00"/>
                </a:solidFill>
                <a:latin typeface="Courier New" pitchFamily="49" charset="0"/>
                <a:cs typeface="Courier New" pitchFamily="49" charset="0"/>
              </a:rPr>
              <a:t>// Utilizando el método GET</a:t>
            </a:r>
          </a:p>
          <a:p>
            <a:pPr marL="342900" indent="-342900">
              <a:spcBef>
                <a:spcPct val="20000"/>
              </a:spcBef>
            </a:pPr>
            <a:r>
              <a:rPr lang="es-ES" altLang="es-ES" dirty="0" err="1" smtClean="0">
                <a:solidFill>
                  <a:srgbClr val="00FF00"/>
                </a:solidFill>
                <a:latin typeface="Courier New" pitchFamily="49" charset="0"/>
                <a:cs typeface="Courier New" pitchFamily="49" charset="0"/>
              </a:rPr>
              <a:t>function</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enviarDatosAlServidor</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var</a:t>
            </a:r>
            <a:r>
              <a:rPr lang="es-ES" altLang="es-ES" dirty="0" smtClean="0">
                <a:solidFill>
                  <a:srgbClr val="00FF00"/>
                </a:solidFill>
                <a:latin typeface="Courier New" pitchFamily="49" charset="0"/>
                <a:cs typeface="Courier New" pitchFamily="49" charset="0"/>
              </a:rPr>
              <a:t> servidor="http://localhost/procesar.php?nombre=Carlos&amp;apellido1=Barahona";</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if</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objetoXHR.open</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GET',servidor,true</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//Cuando cambie el estado de la petición </a:t>
            </a:r>
          </a:p>
          <a:p>
            <a:pPr marL="342900" indent="-342900">
              <a:spcBef>
                <a:spcPct val="20000"/>
              </a:spcBef>
            </a:pPr>
            <a:r>
              <a:rPr lang="es-ES" altLang="es-ES" dirty="0" smtClean="0">
                <a:solidFill>
                  <a:srgbClr val="00FF00"/>
                </a:solidFill>
                <a:latin typeface="Courier New" pitchFamily="49" charset="0"/>
                <a:cs typeface="Courier New" pitchFamily="49" charset="0"/>
              </a:rPr>
              <a:t>		//ejecuto la función respuesta()</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objetoXHR.onreadystatechange</a:t>
            </a:r>
            <a:r>
              <a:rPr lang="es-ES" altLang="es-ES" dirty="0" smtClean="0">
                <a:solidFill>
                  <a:srgbClr val="00FF00"/>
                </a:solidFill>
                <a:latin typeface="Courier New" pitchFamily="49" charset="0"/>
                <a:cs typeface="Courier New" pitchFamily="49" charset="0"/>
              </a:rPr>
              <a:t> = respuesta;</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objetoXHR.send</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null</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a:xfrm>
            <a:off x="1259632" y="692696"/>
            <a:ext cx="7560840" cy="1152128"/>
          </a:xfrm>
        </p:spPr>
        <p:txBody>
          <a:bodyPr>
            <a:normAutofit/>
          </a:bodyPr>
          <a:lstStyle/>
          <a:p>
            <a:r>
              <a:rPr lang="es-ES" altLang="es-ES" sz="3000" dirty="0" smtClean="0"/>
              <a:t>JS VIII – AJAX Envío de datos al servidor</a:t>
            </a:r>
          </a:p>
        </p:txBody>
      </p:sp>
      <p:sp>
        <p:nvSpPr>
          <p:cNvPr id="4" name="3 Marcador de pie de página"/>
          <p:cNvSpPr>
            <a:spLocks noGrp="1"/>
          </p:cNvSpPr>
          <p:nvPr>
            <p:ph type="ftr" sz="quarter" idx="11"/>
          </p:nvPr>
        </p:nvSpPr>
        <p:spPr>
          <a:xfrm>
            <a:off x="1942415" y="6304235"/>
            <a:ext cx="5716488" cy="365125"/>
          </a:xfrm>
        </p:spPr>
        <p:txBody>
          <a:bodyPr/>
          <a:lstStyle/>
          <a:p>
            <a:pPr>
              <a:defRPr/>
            </a:pPr>
            <a:r>
              <a:rPr lang="es-ES" dirty="0" smtClean="0"/>
              <a:t>Desarrollo Web en Entorno Cliente </a:t>
            </a:r>
            <a:endParaRPr lang="es-ES" dirty="0"/>
          </a:p>
        </p:txBody>
      </p:sp>
      <p:sp>
        <p:nvSpPr>
          <p:cNvPr id="7173" name="4 Marcador de número de diapositiva"/>
          <p:cNvSpPr>
            <a:spLocks noGrp="1"/>
          </p:cNvSpPr>
          <p:nvPr>
            <p:ph type="sldNum" sz="quarter" idx="12"/>
          </p:nvPr>
        </p:nvSpPr>
        <p:spPr bwMode="auto">
          <a:noFill/>
          <a:ln>
            <a:miter lim="800000"/>
            <a:headEnd/>
            <a:tailEnd/>
          </a:ln>
        </p:spPr>
        <p:txBody>
          <a:bodyPr/>
          <a:lstStyle/>
          <a:p>
            <a:fld id="{773836B2-FD15-43F3-83EB-3BF2EAEBCA82}" type="slidenum">
              <a:rPr lang="es-ES" altLang="es-ES"/>
              <a:pPr/>
              <a:t>19</a:t>
            </a:fld>
            <a:endParaRPr lang="es-ES" altLang="es-ES"/>
          </a:p>
        </p:txBody>
      </p:sp>
      <p:sp>
        <p:nvSpPr>
          <p:cNvPr id="6" name="2 Marcador de contenido"/>
          <p:cNvSpPr txBox="1">
            <a:spLocks/>
          </p:cNvSpPr>
          <p:nvPr/>
        </p:nvSpPr>
        <p:spPr bwMode="auto">
          <a:xfrm>
            <a:off x="323528" y="1268760"/>
            <a:ext cx="8676456" cy="3312368"/>
          </a:xfrm>
          <a:prstGeom prst="rect">
            <a:avLst/>
          </a:prstGeom>
          <a:solidFill>
            <a:schemeClr val="tx1"/>
          </a:solidFill>
          <a:ln w="9525">
            <a:noFill/>
            <a:miter lim="800000"/>
            <a:headEnd/>
            <a:tailEnd/>
          </a:ln>
        </p:spPr>
        <p:txBody>
          <a:bodyPr/>
          <a:lstStyle/>
          <a:p>
            <a:pPr marL="342900" indent="-342900">
              <a:spcBef>
                <a:spcPct val="20000"/>
              </a:spcBef>
            </a:pPr>
            <a:r>
              <a:rPr lang="es-ES" altLang="es-ES" dirty="0" smtClean="0">
                <a:solidFill>
                  <a:srgbClr val="00FF00"/>
                </a:solidFill>
                <a:latin typeface="Courier New" pitchFamily="49" charset="0"/>
                <a:cs typeface="Courier New" pitchFamily="49" charset="0"/>
              </a:rPr>
              <a:t>// Utilizando el método POST</a:t>
            </a:r>
          </a:p>
          <a:p>
            <a:pPr marL="342900" indent="-342900">
              <a:spcBef>
                <a:spcPct val="20000"/>
              </a:spcBef>
            </a:pPr>
            <a:r>
              <a:rPr lang="es-ES" altLang="es-ES" dirty="0" err="1" smtClean="0">
                <a:solidFill>
                  <a:srgbClr val="00FF00"/>
                </a:solidFill>
                <a:latin typeface="Courier New" pitchFamily="49" charset="0"/>
                <a:cs typeface="Courier New" pitchFamily="49" charset="0"/>
              </a:rPr>
              <a:t>function</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enviarDatosAlServidor</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var</a:t>
            </a:r>
            <a:r>
              <a:rPr lang="es-ES" altLang="es-ES" dirty="0" smtClean="0">
                <a:solidFill>
                  <a:srgbClr val="00FF00"/>
                </a:solidFill>
                <a:latin typeface="Courier New" pitchFamily="49" charset="0"/>
                <a:cs typeface="Courier New" pitchFamily="49" charset="0"/>
              </a:rPr>
              <a:t> servidor="http://localhost/procesar.php";</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if</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objetoXHR.open</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POST',servidor,true</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//Cuando cambie el estado de la petición </a:t>
            </a:r>
          </a:p>
          <a:p>
            <a:pPr marL="342900" indent="-342900">
              <a:spcBef>
                <a:spcPct val="20000"/>
              </a:spcBef>
            </a:pPr>
            <a:r>
              <a:rPr lang="es-ES" altLang="es-ES" dirty="0" smtClean="0">
                <a:solidFill>
                  <a:srgbClr val="00FF00"/>
                </a:solidFill>
                <a:latin typeface="Courier New" pitchFamily="49" charset="0"/>
                <a:cs typeface="Courier New" pitchFamily="49" charset="0"/>
              </a:rPr>
              <a:t>		//ejecuto la función respuesta()</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objetoXHR.onreadystatechange</a:t>
            </a:r>
            <a:r>
              <a:rPr lang="es-ES" altLang="es-ES" dirty="0" smtClean="0">
                <a:solidFill>
                  <a:srgbClr val="00FF00"/>
                </a:solidFill>
                <a:latin typeface="Courier New" pitchFamily="49" charset="0"/>
                <a:cs typeface="Courier New" pitchFamily="49" charset="0"/>
              </a:rPr>
              <a:t> = respuesta;</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objetoXHR.send</a:t>
            </a:r>
            <a:r>
              <a:rPr lang="es-ES" altLang="es-ES" dirty="0" smtClean="0">
                <a:solidFill>
                  <a:srgbClr val="00FF00"/>
                </a:solidFill>
                <a:latin typeface="Courier New" pitchFamily="49" charset="0"/>
                <a:cs typeface="Courier New" pitchFamily="49" charset="0"/>
              </a:rPr>
              <a:t>(nombre=Carlos&amp;apellido1=Barahona);}</a:t>
            </a:r>
          </a:p>
          <a:p>
            <a:pPr marL="342900" indent="-342900">
              <a:spcBef>
                <a:spcPct val="20000"/>
              </a:spcBef>
            </a:pPr>
            <a:r>
              <a:rPr lang="es-ES" altLang="es-ES" dirty="0" smtClean="0">
                <a:solidFill>
                  <a:srgbClr val="00FF00"/>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a:xfrm>
            <a:off x="1259632" y="692696"/>
            <a:ext cx="7272808" cy="1152128"/>
          </a:xfrm>
        </p:spPr>
        <p:txBody>
          <a:bodyPr>
            <a:normAutofit/>
          </a:bodyPr>
          <a:lstStyle/>
          <a:p>
            <a:r>
              <a:rPr lang="es-ES" altLang="es-ES" sz="3600" dirty="0" smtClean="0"/>
              <a:t>JS VIII – AJAX</a:t>
            </a:r>
          </a:p>
        </p:txBody>
      </p:sp>
      <p:sp>
        <p:nvSpPr>
          <p:cNvPr id="7171" name="2 Marcador de contenido"/>
          <p:cNvSpPr>
            <a:spLocks noGrp="1"/>
          </p:cNvSpPr>
          <p:nvPr>
            <p:ph idx="1"/>
          </p:nvPr>
        </p:nvSpPr>
        <p:spPr>
          <a:xfrm>
            <a:off x="971600" y="1412777"/>
            <a:ext cx="7942337" cy="4967386"/>
          </a:xfrm>
        </p:spPr>
        <p:txBody>
          <a:bodyPr>
            <a:normAutofit fontScale="77500" lnSpcReduction="20000"/>
          </a:bodyPr>
          <a:lstStyle/>
          <a:p>
            <a:pPr marL="0">
              <a:buFont typeface="Georgia" pitchFamily="16" charset="0"/>
              <a:buNone/>
            </a:pPr>
            <a:r>
              <a:rPr lang="es-ES" altLang="es-ES" sz="2000" dirty="0" smtClean="0"/>
              <a:t>El término AJAX (</a:t>
            </a:r>
            <a:r>
              <a:rPr lang="es-ES" altLang="es-ES" sz="2000" dirty="0" err="1" smtClean="0"/>
              <a:t>JavaScript</a:t>
            </a:r>
            <a:r>
              <a:rPr lang="es-ES" altLang="es-ES" sz="2000" dirty="0" smtClean="0"/>
              <a:t> Asíncrono y XML) es una técnica de desarrollo web, que permite comunicar el navegador del usuario con el servidor, en un segundo plano. De esta forma, se podrían realizar peticiones al servidor sin tener que recargar la página, y podríamos gestionar esas respuestas, que nos permitirían actualizar los contenidos de nuestra página, sin tener que realizar recargas.</a:t>
            </a:r>
          </a:p>
          <a:p>
            <a:pPr marL="0">
              <a:buFont typeface="Georgia" pitchFamily="16" charset="0"/>
              <a:buNone/>
            </a:pPr>
            <a:r>
              <a:rPr lang="es-ES" altLang="es-ES" sz="2000" dirty="0" smtClean="0"/>
              <a:t>El término AJAX se presentó por primera vez en el artículo "A New </a:t>
            </a:r>
            <a:r>
              <a:rPr lang="es-ES" altLang="es-ES" sz="2000" dirty="0" err="1" smtClean="0"/>
              <a:t>Approach</a:t>
            </a:r>
            <a:r>
              <a:rPr lang="es-ES" altLang="es-ES" sz="2000" dirty="0" smtClean="0"/>
              <a:t> </a:t>
            </a:r>
            <a:r>
              <a:rPr lang="es-ES" altLang="es-ES" sz="2000" dirty="0" err="1" smtClean="0"/>
              <a:t>to</a:t>
            </a:r>
            <a:r>
              <a:rPr lang="es-ES" altLang="es-ES" sz="2000" dirty="0" smtClean="0"/>
              <a:t> Web </a:t>
            </a:r>
            <a:r>
              <a:rPr lang="es-ES" altLang="es-ES" sz="2000" dirty="0" err="1" smtClean="0"/>
              <a:t>Applications</a:t>
            </a:r>
            <a:r>
              <a:rPr lang="es-ES" altLang="es-ES" sz="2000" dirty="0" smtClean="0"/>
              <a:t>“, publicado por </a:t>
            </a:r>
            <a:r>
              <a:rPr lang="es-ES" altLang="es-ES" sz="2000" dirty="0" err="1" smtClean="0"/>
              <a:t>Jesse</a:t>
            </a:r>
            <a:r>
              <a:rPr lang="es-ES" altLang="es-ES" sz="2000" dirty="0" smtClean="0"/>
              <a:t> James </a:t>
            </a:r>
            <a:r>
              <a:rPr lang="es-ES" altLang="es-ES" sz="2000" dirty="0" err="1" smtClean="0"/>
              <a:t>Carrett</a:t>
            </a:r>
            <a:r>
              <a:rPr lang="es-ES" altLang="es-ES" sz="2000" dirty="0" smtClean="0"/>
              <a:t> el 18 de febrero de 2005.</a:t>
            </a:r>
          </a:p>
          <a:p>
            <a:pPr marL="0">
              <a:buFont typeface="Georgia" pitchFamily="16" charset="0"/>
              <a:buNone/>
            </a:pPr>
            <a:r>
              <a:rPr lang="es-ES" altLang="es-ES" sz="2000" dirty="0" smtClean="0"/>
              <a:t>AJAX se trata de una técnica y uso de un conjunto de tecnologías. Su principal objetivo es intercambiar pequeñas cantidades de datos entre el cliente y el servidor recargando parte de la página web sin necesidad de recargar todo </a:t>
            </a:r>
            <a:r>
              <a:rPr lang="es-ES" altLang="es-ES" sz="2000" dirty="0" err="1" smtClean="0"/>
              <a:t>elcontenido</a:t>
            </a:r>
            <a:r>
              <a:rPr lang="es-ES" altLang="es-ES" sz="2000" dirty="0" smtClean="0"/>
              <a:t> de la misma. AJAX por si solo no es un lenguaje de programación sino que es un conjunto de tecnologías. Incluye las siguientes tecnologías:</a:t>
            </a:r>
          </a:p>
          <a:p>
            <a:pPr marL="0"/>
            <a:r>
              <a:rPr lang="es-ES" altLang="es-ES" sz="2000" dirty="0" smtClean="0"/>
              <a:t>HTML y CSS para la presentación.</a:t>
            </a:r>
          </a:p>
          <a:p>
            <a:pPr marL="0"/>
            <a:r>
              <a:rPr lang="es-ES" altLang="es-ES" sz="2000" dirty="0" smtClean="0"/>
              <a:t>DOM para la visualización dinámica de datos.</a:t>
            </a:r>
          </a:p>
          <a:p>
            <a:pPr marL="0"/>
            <a:r>
              <a:rPr lang="es-ES" altLang="es-ES" sz="2000" dirty="0" smtClean="0"/>
              <a:t>XML y XSLT para el intercambio y transformación de datos.</a:t>
            </a:r>
          </a:p>
          <a:p>
            <a:pPr marL="0"/>
            <a:r>
              <a:rPr lang="es-ES" altLang="es-ES" sz="2000" dirty="0" err="1" smtClean="0"/>
              <a:t>XMLHttpRequest</a:t>
            </a:r>
            <a:r>
              <a:rPr lang="es-ES" altLang="es-ES" sz="2000" dirty="0" smtClean="0"/>
              <a:t> para la recuperación asíncrona de datos.</a:t>
            </a:r>
          </a:p>
          <a:p>
            <a:pPr marL="0"/>
            <a:r>
              <a:rPr lang="es-ES" altLang="es-ES" sz="2000" dirty="0" err="1" smtClean="0"/>
              <a:t>Javascript</a:t>
            </a:r>
            <a:r>
              <a:rPr lang="es-ES" altLang="es-ES" sz="2000" dirty="0" smtClean="0"/>
              <a:t> como elemento de unión.</a:t>
            </a:r>
          </a:p>
        </p:txBody>
      </p:sp>
      <p:sp>
        <p:nvSpPr>
          <p:cNvPr id="4" name="3 Marcador de pie de página"/>
          <p:cNvSpPr>
            <a:spLocks noGrp="1"/>
          </p:cNvSpPr>
          <p:nvPr>
            <p:ph type="ftr" sz="quarter" idx="11"/>
          </p:nvPr>
        </p:nvSpPr>
        <p:spPr>
          <a:xfrm>
            <a:off x="1942415" y="6304235"/>
            <a:ext cx="5716488" cy="365125"/>
          </a:xfrm>
        </p:spPr>
        <p:txBody>
          <a:bodyPr/>
          <a:lstStyle/>
          <a:p>
            <a:pPr>
              <a:defRPr/>
            </a:pPr>
            <a:r>
              <a:rPr lang="es-ES" dirty="0" smtClean="0"/>
              <a:t>Desarrollo Web en Entorno Cliente </a:t>
            </a:r>
            <a:endParaRPr lang="es-ES" dirty="0"/>
          </a:p>
        </p:txBody>
      </p:sp>
      <p:sp>
        <p:nvSpPr>
          <p:cNvPr id="7173" name="4 Marcador de número de diapositiva"/>
          <p:cNvSpPr>
            <a:spLocks noGrp="1"/>
          </p:cNvSpPr>
          <p:nvPr>
            <p:ph type="sldNum" sz="quarter" idx="12"/>
          </p:nvPr>
        </p:nvSpPr>
        <p:spPr bwMode="auto">
          <a:noFill/>
          <a:ln>
            <a:miter lim="800000"/>
            <a:headEnd/>
            <a:tailEnd/>
          </a:ln>
        </p:spPr>
        <p:txBody>
          <a:bodyPr/>
          <a:lstStyle/>
          <a:p>
            <a:fld id="{773836B2-FD15-43F3-83EB-3BF2EAEBCA82}" type="slidenum">
              <a:rPr lang="es-ES" altLang="es-ES"/>
              <a:pPr/>
              <a:t>2</a:t>
            </a:fld>
            <a:endParaRPr lang="es-ES" altLang="es-E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a:xfrm>
            <a:off x="1259632" y="692696"/>
            <a:ext cx="7560840" cy="1152128"/>
          </a:xfrm>
        </p:spPr>
        <p:txBody>
          <a:bodyPr>
            <a:normAutofit/>
          </a:bodyPr>
          <a:lstStyle/>
          <a:p>
            <a:r>
              <a:rPr lang="es-ES" altLang="es-ES" sz="3000" dirty="0" smtClean="0"/>
              <a:t>JS VIII – AJAX Envío de datos al servidor</a:t>
            </a:r>
          </a:p>
        </p:txBody>
      </p:sp>
      <p:sp>
        <p:nvSpPr>
          <p:cNvPr id="4" name="3 Marcador de pie de página"/>
          <p:cNvSpPr>
            <a:spLocks noGrp="1"/>
          </p:cNvSpPr>
          <p:nvPr>
            <p:ph type="ftr" sz="quarter" idx="11"/>
          </p:nvPr>
        </p:nvSpPr>
        <p:spPr>
          <a:xfrm>
            <a:off x="1942415" y="6304235"/>
            <a:ext cx="5716488" cy="365125"/>
          </a:xfrm>
        </p:spPr>
        <p:txBody>
          <a:bodyPr/>
          <a:lstStyle/>
          <a:p>
            <a:pPr>
              <a:defRPr/>
            </a:pPr>
            <a:r>
              <a:rPr lang="es-ES" dirty="0" smtClean="0"/>
              <a:t>Desarrollo Web en Entorno Cliente </a:t>
            </a:r>
            <a:endParaRPr lang="es-ES" dirty="0"/>
          </a:p>
        </p:txBody>
      </p:sp>
      <p:sp>
        <p:nvSpPr>
          <p:cNvPr id="7173" name="4 Marcador de número de diapositiva"/>
          <p:cNvSpPr>
            <a:spLocks noGrp="1"/>
          </p:cNvSpPr>
          <p:nvPr>
            <p:ph type="sldNum" sz="quarter" idx="12"/>
          </p:nvPr>
        </p:nvSpPr>
        <p:spPr bwMode="auto">
          <a:noFill/>
          <a:ln>
            <a:miter lim="800000"/>
            <a:headEnd/>
            <a:tailEnd/>
          </a:ln>
        </p:spPr>
        <p:txBody>
          <a:bodyPr/>
          <a:lstStyle/>
          <a:p>
            <a:fld id="{773836B2-FD15-43F3-83EB-3BF2EAEBCA82}" type="slidenum">
              <a:rPr lang="es-ES" altLang="es-ES"/>
              <a:pPr/>
              <a:t>20</a:t>
            </a:fld>
            <a:endParaRPr lang="es-ES" altLang="es-ES"/>
          </a:p>
        </p:txBody>
      </p:sp>
      <p:sp>
        <p:nvSpPr>
          <p:cNvPr id="8" name="2 Marcador de contenido"/>
          <p:cNvSpPr txBox="1">
            <a:spLocks/>
          </p:cNvSpPr>
          <p:nvPr/>
        </p:nvSpPr>
        <p:spPr bwMode="auto">
          <a:xfrm>
            <a:off x="323528" y="1340768"/>
            <a:ext cx="8676456" cy="5400600"/>
          </a:xfrm>
          <a:prstGeom prst="rect">
            <a:avLst/>
          </a:prstGeom>
          <a:solidFill>
            <a:schemeClr val="tx1"/>
          </a:solidFill>
          <a:ln w="9525">
            <a:noFill/>
            <a:miter lim="800000"/>
            <a:headEnd/>
            <a:tailEnd/>
          </a:ln>
        </p:spPr>
        <p:txBody>
          <a:bodyPr/>
          <a:lstStyle/>
          <a:p>
            <a:pPr marL="342900" indent="-342900">
              <a:spcBef>
                <a:spcPct val="20000"/>
              </a:spcBef>
            </a:pPr>
            <a:r>
              <a:rPr lang="es-ES" altLang="es-ES" dirty="0" smtClean="0">
                <a:solidFill>
                  <a:srgbClr val="00FF00"/>
                </a:solidFill>
                <a:latin typeface="Courier New" pitchFamily="49" charset="0"/>
                <a:cs typeface="Courier New" pitchFamily="49" charset="0"/>
              </a:rPr>
              <a:t>// Subiendo un fichero al Servidor</a:t>
            </a:r>
          </a:p>
          <a:p>
            <a:pPr marL="342900" indent="-342900">
              <a:spcBef>
                <a:spcPct val="20000"/>
              </a:spcBef>
            </a:pPr>
            <a:r>
              <a:rPr lang="es-ES" altLang="es-ES" dirty="0" err="1" smtClean="0">
                <a:solidFill>
                  <a:srgbClr val="00FF00"/>
                </a:solidFill>
                <a:latin typeface="Courier New" pitchFamily="49" charset="0"/>
                <a:cs typeface="Courier New" pitchFamily="49" charset="0"/>
              </a:rPr>
              <a:t>function</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enviarDatosAlServidor</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var</a:t>
            </a:r>
            <a:r>
              <a:rPr lang="es-ES" altLang="es-ES" dirty="0" smtClean="0">
                <a:solidFill>
                  <a:srgbClr val="00FF00"/>
                </a:solidFill>
                <a:latin typeface="Courier New" pitchFamily="49" charset="0"/>
                <a:cs typeface="Courier New" pitchFamily="49" charset="0"/>
              </a:rPr>
              <a:t> servidor="http://localhost/procesar.php";</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if</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objetoXHR.open</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POST,servidor,true</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 cambio la cabecera para poder enviar el fichero</a:t>
            </a:r>
            <a:br>
              <a:rPr lang="es-ES" altLang="es-ES" dirty="0" smtClean="0">
                <a:solidFill>
                  <a:srgbClr val="00FF00"/>
                </a:solidFill>
                <a:latin typeface="Courier New" pitchFamily="49" charset="0"/>
                <a:cs typeface="Courier New" pitchFamily="49" charset="0"/>
              </a:rPr>
            </a:b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objeto_xhr.setRequestHeader</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Conten</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Type</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multipart</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form</a:t>
            </a:r>
            <a:r>
              <a:rPr lang="es-ES" altLang="es-ES" dirty="0" smtClean="0">
                <a:solidFill>
                  <a:srgbClr val="00FF00"/>
                </a:solidFill>
                <a:latin typeface="Courier New" pitchFamily="49" charset="0"/>
                <a:cs typeface="Courier New" pitchFamily="49" charset="0"/>
              </a:rPr>
              <a:t>-data");</a:t>
            </a:r>
          </a:p>
          <a:p>
            <a:pPr marL="342900" indent="-342900">
              <a:spcBef>
                <a:spcPct val="20000"/>
              </a:spcBef>
            </a:pPr>
            <a:r>
              <a:rPr lang="es-ES" altLang="es-ES" dirty="0" smtClean="0">
                <a:solidFill>
                  <a:srgbClr val="00FF00"/>
                </a:solidFill>
                <a:latin typeface="Courier New" pitchFamily="49" charset="0"/>
                <a:cs typeface="Courier New" pitchFamily="49" charset="0"/>
              </a:rPr>
              <a:t>		//Cuando cambie el estado de la petición </a:t>
            </a:r>
          </a:p>
          <a:p>
            <a:pPr marL="342900" indent="-342900">
              <a:spcBef>
                <a:spcPct val="20000"/>
              </a:spcBef>
            </a:pPr>
            <a:r>
              <a:rPr lang="es-ES" altLang="es-ES" dirty="0" smtClean="0">
                <a:solidFill>
                  <a:srgbClr val="00FF00"/>
                </a:solidFill>
                <a:latin typeface="Courier New" pitchFamily="49" charset="0"/>
                <a:cs typeface="Courier New" pitchFamily="49" charset="0"/>
              </a:rPr>
              <a:t>		//ejecuto la función respuesta()</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objetoXHR.onreadystatechange</a:t>
            </a:r>
            <a:r>
              <a:rPr lang="es-ES" altLang="es-ES" dirty="0" smtClean="0">
                <a:solidFill>
                  <a:srgbClr val="00FF00"/>
                </a:solidFill>
                <a:latin typeface="Courier New" pitchFamily="49" charset="0"/>
                <a:cs typeface="Courier New" pitchFamily="49" charset="0"/>
              </a:rPr>
              <a:t> = respuesta;</a:t>
            </a:r>
          </a:p>
          <a:p>
            <a:pPr marL="342900" indent="-342900">
              <a:spcBef>
                <a:spcPct val="20000"/>
              </a:spcBef>
            </a:pPr>
            <a:r>
              <a:rPr lang="es-ES" altLang="es-ES" dirty="0" smtClean="0">
                <a:solidFill>
                  <a:srgbClr val="00FF00"/>
                </a:solidFill>
                <a:latin typeface="Courier New" pitchFamily="49" charset="0"/>
                <a:cs typeface="Courier New" pitchFamily="49" charset="0"/>
              </a:rPr>
              <a:t>		//El objeto </a:t>
            </a:r>
            <a:r>
              <a:rPr lang="es-ES" altLang="es-ES" dirty="0" err="1" smtClean="0">
                <a:solidFill>
                  <a:srgbClr val="00FF00"/>
                </a:solidFill>
                <a:latin typeface="Courier New" pitchFamily="49" charset="0"/>
                <a:cs typeface="Courier New" pitchFamily="49" charset="0"/>
              </a:rPr>
              <a:t>FormData</a:t>
            </a:r>
            <a:r>
              <a:rPr lang="es-ES" altLang="es-ES" dirty="0" smtClean="0">
                <a:solidFill>
                  <a:srgbClr val="00FF00"/>
                </a:solidFill>
                <a:latin typeface="Courier New" pitchFamily="49" charset="0"/>
                <a:cs typeface="Courier New" pitchFamily="49" charset="0"/>
              </a:rPr>
              <a:t> permite construir fácilmente 		objetos par/valor. Creamos uno para subir el fichero.</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var</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formData</a:t>
            </a:r>
            <a:r>
              <a:rPr lang="es-ES" altLang="es-ES" dirty="0" smtClean="0">
                <a:solidFill>
                  <a:srgbClr val="00FF00"/>
                </a:solidFill>
                <a:latin typeface="Courier New" pitchFamily="49" charset="0"/>
                <a:cs typeface="Courier New" pitchFamily="49" charset="0"/>
              </a:rPr>
              <a:t> = new </a:t>
            </a:r>
            <a:r>
              <a:rPr lang="es-ES" altLang="es-ES" dirty="0" err="1" smtClean="0">
                <a:solidFill>
                  <a:srgbClr val="00FF00"/>
                </a:solidFill>
                <a:latin typeface="Courier New" pitchFamily="49" charset="0"/>
                <a:cs typeface="Courier New" pitchFamily="49" charset="0"/>
              </a:rPr>
              <a:t>FormData</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formData.append</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thefile</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file</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objetoXHR.send</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formData</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Título"/>
          <p:cNvSpPr>
            <a:spLocks noGrp="1"/>
          </p:cNvSpPr>
          <p:nvPr>
            <p:ph type="title"/>
          </p:nvPr>
        </p:nvSpPr>
        <p:spPr>
          <a:xfrm>
            <a:off x="1382960" y="620688"/>
            <a:ext cx="7077472" cy="792163"/>
          </a:xfrm>
        </p:spPr>
        <p:txBody>
          <a:bodyPr/>
          <a:lstStyle/>
          <a:p>
            <a:pPr eaLnBrk="1" hangingPunct="1"/>
            <a:r>
              <a:rPr lang="es-ES" altLang="es-ES" dirty="0" smtClean="0"/>
              <a:t>JS VIII – Referencias</a:t>
            </a:r>
          </a:p>
        </p:txBody>
      </p:sp>
      <p:sp>
        <p:nvSpPr>
          <p:cNvPr id="5" name="4 Marcador de contenido"/>
          <p:cNvSpPr>
            <a:spLocks noGrp="1"/>
          </p:cNvSpPr>
          <p:nvPr>
            <p:ph idx="1"/>
          </p:nvPr>
        </p:nvSpPr>
        <p:spPr>
          <a:xfrm>
            <a:off x="468313" y="1340768"/>
            <a:ext cx="8229600" cy="5328592"/>
          </a:xfrm>
        </p:spPr>
        <p:txBody>
          <a:bodyPr>
            <a:normAutofit fontScale="85000" lnSpcReduction="20000"/>
          </a:bodyPr>
          <a:lstStyle/>
          <a:p>
            <a:pPr marL="365760" indent="-256032">
              <a:buClr>
                <a:schemeClr val="accent3"/>
              </a:buClr>
              <a:buFont typeface="Georgia" panose="02040502050405020303" pitchFamily="18" charset="0"/>
              <a:buChar char="•"/>
              <a:defRPr/>
            </a:pPr>
            <a:r>
              <a:rPr lang="es-ES" sz="2200" dirty="0" smtClean="0">
                <a:hlinkClick r:id="rId2"/>
              </a:rPr>
              <a:t>https://developer.mozilla.org/en-US/docs/AJAX/Getting_Started</a:t>
            </a:r>
          </a:p>
          <a:p>
            <a:pPr marL="365760" indent="-256032">
              <a:buClr>
                <a:schemeClr val="accent3"/>
              </a:buClr>
              <a:buFont typeface="Georgia" panose="02040502050405020303" pitchFamily="18" charset="0"/>
              <a:buChar char="•"/>
              <a:defRPr/>
            </a:pPr>
            <a:r>
              <a:rPr lang="es-ES" sz="2200" dirty="0" smtClean="0">
                <a:hlinkClick r:id="rId2"/>
              </a:rPr>
              <a:t>http://www.html5rocks.com/es/tutorials/file/xhr2/</a:t>
            </a:r>
          </a:p>
          <a:p>
            <a:pPr marL="365760" indent="-256032">
              <a:buClr>
                <a:schemeClr val="accent3"/>
              </a:buClr>
              <a:buFont typeface="Georgia" panose="02040502050405020303" pitchFamily="18" charset="0"/>
              <a:buChar char="•"/>
              <a:defRPr/>
            </a:pPr>
            <a:r>
              <a:rPr lang="es-ES" sz="2200" dirty="0" smtClean="0">
                <a:hlinkClick r:id="rId2"/>
              </a:rPr>
              <a:t>https://developer.mozilla.org/es/docs/XMLHttpRequest/Using_XMLHttpRequest</a:t>
            </a:r>
          </a:p>
          <a:p>
            <a:pPr marL="365760" indent="-256032">
              <a:buClr>
                <a:schemeClr val="accent3"/>
              </a:buClr>
              <a:buFont typeface="Georgia" panose="02040502050405020303" pitchFamily="18" charset="0"/>
              <a:buChar char="•"/>
              <a:defRPr/>
            </a:pPr>
            <a:r>
              <a:rPr lang="es-ES" sz="2200" dirty="0" smtClean="0">
                <a:hlinkClick r:id="rId2"/>
              </a:rPr>
              <a:t>http://help.dottoro.com/ljhcrlbv.php</a:t>
            </a:r>
            <a:endParaRPr lang="es-ES" sz="2200" dirty="0" smtClean="0"/>
          </a:p>
          <a:p>
            <a:pPr marL="365760" indent="-256032">
              <a:buClr>
                <a:schemeClr val="accent3"/>
              </a:buClr>
              <a:buFont typeface="Georgia" panose="02040502050405020303" pitchFamily="18" charset="0"/>
              <a:buChar char="•"/>
              <a:defRPr/>
            </a:pPr>
            <a:r>
              <a:rPr lang="es-ES" sz="2200" dirty="0" smtClean="0">
                <a:hlinkClick r:id="rId3"/>
              </a:rPr>
              <a:t>https://en.wikipedia.org/wiki/List_of_HTTP_header_fields#Requests</a:t>
            </a:r>
            <a:endParaRPr lang="es-ES" sz="2200" dirty="0" smtClean="0"/>
          </a:p>
          <a:p>
            <a:pPr marL="365760" indent="-256032">
              <a:buClr>
                <a:schemeClr val="accent3"/>
              </a:buClr>
              <a:buFont typeface="Georgia" panose="02040502050405020303" pitchFamily="18" charset="0"/>
              <a:buChar char="•"/>
              <a:defRPr/>
            </a:pPr>
            <a:r>
              <a:rPr lang="es-ES" sz="2200" dirty="0" smtClean="0">
                <a:hlinkClick r:id="rId4"/>
              </a:rPr>
              <a:t>http://www.freeformatter.com/mime-types-list.html</a:t>
            </a:r>
            <a:endParaRPr lang="es-ES" sz="2200" dirty="0" smtClean="0"/>
          </a:p>
          <a:p>
            <a:pPr marL="365760" indent="-256032">
              <a:buClr>
                <a:schemeClr val="accent3"/>
              </a:buClr>
              <a:buFont typeface="Georgia" panose="02040502050405020303" pitchFamily="18" charset="0"/>
              <a:buChar char="•"/>
              <a:defRPr/>
            </a:pPr>
            <a:r>
              <a:rPr lang="es-ES" sz="2200" dirty="0" smtClean="0">
                <a:hlinkClick r:id="rId5"/>
              </a:rPr>
              <a:t>https://phedetech.wordpress.com/2006/05/24/ajax-una-definicion-sencilla/</a:t>
            </a:r>
            <a:endParaRPr lang="es-ES" sz="2200" dirty="0" smtClean="0"/>
          </a:p>
          <a:p>
            <a:pPr marL="365760" indent="-256032">
              <a:buClr>
                <a:schemeClr val="accent3"/>
              </a:buClr>
              <a:buFont typeface="Georgia" panose="02040502050405020303" pitchFamily="18" charset="0"/>
              <a:buChar char="•"/>
              <a:defRPr/>
            </a:pPr>
            <a:r>
              <a:rPr lang="es-ES" sz="2200" dirty="0" smtClean="0">
                <a:hlinkClick r:id="rId6"/>
              </a:rPr>
              <a:t>http://www.json.org/json-es.html</a:t>
            </a:r>
            <a:endParaRPr lang="es-ES" sz="2200" dirty="0" smtClean="0"/>
          </a:p>
          <a:p>
            <a:pPr marL="365760" indent="-256032">
              <a:buClr>
                <a:schemeClr val="accent3"/>
              </a:buClr>
              <a:buFont typeface="Georgia" panose="02040502050405020303" pitchFamily="18" charset="0"/>
              <a:buChar char="•"/>
              <a:defRPr/>
            </a:pPr>
            <a:r>
              <a:rPr lang="es-ES" sz="2200" dirty="0" smtClean="0">
                <a:hlinkClick r:id="rId7"/>
              </a:rPr>
              <a:t>https://developer.mozilla.org/es/docs/Web/JavaScript/Referencia/Objetos_globales/JSON</a:t>
            </a:r>
            <a:endParaRPr lang="es-ES" sz="2200" dirty="0" smtClean="0"/>
          </a:p>
          <a:p>
            <a:pPr marL="365760" indent="-256032">
              <a:buClr>
                <a:schemeClr val="accent3"/>
              </a:buClr>
              <a:buFont typeface="Georgia" panose="02040502050405020303" pitchFamily="18" charset="0"/>
              <a:buChar char="•"/>
              <a:defRPr/>
            </a:pPr>
            <a:r>
              <a:rPr lang="es-ES" sz="2200" dirty="0" smtClean="0">
                <a:hlinkClick r:id="rId8"/>
              </a:rPr>
              <a:t>https://jsonformatter.curiousconcept.com/</a:t>
            </a:r>
            <a:endParaRPr lang="es-ES" sz="2200" dirty="0" smtClean="0"/>
          </a:p>
          <a:p>
            <a:pPr marL="365760" indent="-256032">
              <a:buClr>
                <a:schemeClr val="accent3"/>
              </a:buClr>
              <a:buFont typeface="Georgia" panose="02040502050405020303" pitchFamily="18" charset="0"/>
              <a:buChar char="•"/>
              <a:defRPr/>
            </a:pPr>
            <a:r>
              <a:rPr lang="es-ES" sz="2200" dirty="0" smtClean="0">
                <a:hlinkClick r:id="rId9"/>
              </a:rPr>
              <a:t>http://www.sitepoint.com/10-example-json-files/</a:t>
            </a:r>
            <a:endParaRPr lang="es-ES" sz="2200" dirty="0" smtClean="0"/>
          </a:p>
          <a:p>
            <a:pPr marL="365760" indent="-256032">
              <a:buClr>
                <a:schemeClr val="accent3"/>
              </a:buClr>
              <a:buFont typeface="Georgia" panose="02040502050405020303" pitchFamily="18" charset="0"/>
              <a:buChar char="•"/>
              <a:defRPr/>
            </a:pPr>
            <a:r>
              <a:rPr lang="es-ES" sz="2200" dirty="0" smtClean="0">
                <a:hlinkClick r:id="rId10"/>
              </a:rPr>
              <a:t>https://developer.mozilla.org/es/docs/XMLHttpRequest/FormData</a:t>
            </a:r>
            <a:endParaRPr lang="es-ES" sz="2200" dirty="0" smtClean="0"/>
          </a:p>
          <a:p>
            <a:pPr marL="365760" indent="-256032">
              <a:buClr>
                <a:schemeClr val="accent3"/>
              </a:buClr>
              <a:buFont typeface="Georgia" panose="02040502050405020303" pitchFamily="18" charset="0"/>
              <a:buChar char="•"/>
              <a:defRPr/>
            </a:pPr>
            <a:endParaRPr lang="es-ES" sz="2200" dirty="0" smtClean="0"/>
          </a:p>
          <a:p>
            <a:pPr marL="365760" indent="-256032">
              <a:buClr>
                <a:schemeClr val="accent3"/>
              </a:buClr>
              <a:buFont typeface="Georgia" panose="02040502050405020303" pitchFamily="18" charset="0"/>
              <a:buChar char="•"/>
              <a:defRPr/>
            </a:pPr>
            <a:endParaRPr lang="es-ES" sz="2200" dirty="0" smtClean="0"/>
          </a:p>
          <a:p>
            <a:pPr marL="365760" indent="-256032">
              <a:buClr>
                <a:schemeClr val="accent3"/>
              </a:buClr>
              <a:buFont typeface="Georgia" panose="02040502050405020303" pitchFamily="18" charset="0"/>
              <a:buChar char="•"/>
              <a:defRPr/>
            </a:pPr>
            <a:endParaRPr lang="es-ES" sz="2200" dirty="0" smtClean="0"/>
          </a:p>
          <a:p>
            <a:pPr marL="365760" indent="-256032">
              <a:buClr>
                <a:schemeClr val="accent3"/>
              </a:buClr>
              <a:buFont typeface="Georgia" panose="02040502050405020303" pitchFamily="18" charset="0"/>
              <a:buChar char="•"/>
              <a:defRPr/>
            </a:pPr>
            <a:endParaRPr lang="es-ES" sz="2200" dirty="0" smtClean="0"/>
          </a:p>
          <a:p>
            <a:pPr marL="365760" indent="-256032">
              <a:buClr>
                <a:schemeClr val="accent3"/>
              </a:buClr>
              <a:buFont typeface="Georgia" panose="02040502050405020303" pitchFamily="18" charset="0"/>
              <a:buChar char="•"/>
              <a:defRPr/>
            </a:pPr>
            <a:endParaRPr lang="es-ES" dirty="0" smtClean="0"/>
          </a:p>
          <a:p>
            <a:pPr marL="365760" indent="-256032" eaLnBrk="1" fontAlgn="auto" hangingPunct="1">
              <a:spcAft>
                <a:spcPts val="0"/>
              </a:spcAft>
              <a:buClr>
                <a:schemeClr val="accent3"/>
              </a:buClr>
              <a:buFont typeface="Georgia" panose="02040502050405020303" pitchFamily="18" charset="0"/>
              <a:buChar char="•"/>
              <a:defRPr/>
            </a:pPr>
            <a:endParaRPr lang="es-ES" dirty="0" smtClean="0"/>
          </a:p>
          <a:p>
            <a:pPr marL="365760" indent="-256032" eaLnBrk="1" fontAlgn="auto" hangingPunct="1">
              <a:spcAft>
                <a:spcPts val="0"/>
              </a:spcAft>
              <a:buClr>
                <a:schemeClr val="accent3"/>
              </a:buClr>
              <a:buFont typeface="Georgia" panose="02040502050405020303" pitchFamily="18" charset="0"/>
              <a:buChar char="•"/>
              <a:defRPr/>
            </a:pPr>
            <a:endParaRPr lang="es-ES" dirty="0" smtClean="0"/>
          </a:p>
          <a:p>
            <a:pPr marL="365760" indent="-256032" eaLnBrk="1" fontAlgn="auto" hangingPunct="1">
              <a:spcAft>
                <a:spcPts val="0"/>
              </a:spcAft>
              <a:buClr>
                <a:schemeClr val="accent3"/>
              </a:buClr>
              <a:buFont typeface="Georgia" panose="02040502050405020303" pitchFamily="18" charset="0"/>
              <a:buChar char="•"/>
              <a:defRPr/>
            </a:pPr>
            <a:endParaRPr lang="es-ES" dirty="0" smtClean="0"/>
          </a:p>
          <a:p>
            <a:pPr marL="365760" indent="-256032" eaLnBrk="1" fontAlgn="auto" hangingPunct="1">
              <a:spcAft>
                <a:spcPts val="0"/>
              </a:spcAft>
              <a:buClr>
                <a:schemeClr val="accent3"/>
              </a:buClr>
              <a:buFont typeface="Georgia" panose="02040502050405020303" pitchFamily="18" charset="0"/>
              <a:buChar char="•"/>
              <a:defRPr/>
            </a:pPr>
            <a:endParaRPr lang="es-ES" dirty="0" smtClean="0"/>
          </a:p>
          <a:p>
            <a:pPr marL="365760" indent="-256032" eaLnBrk="1" fontAlgn="auto" hangingPunct="1">
              <a:spcAft>
                <a:spcPts val="0"/>
              </a:spcAft>
              <a:buClr>
                <a:schemeClr val="accent3"/>
              </a:buClr>
              <a:buFont typeface="Georgia" panose="02040502050405020303" pitchFamily="18" charset="0"/>
              <a:buChar char="•"/>
              <a:defRPr/>
            </a:pPr>
            <a:endParaRPr lang="es-ES" dirty="0" smtClean="0"/>
          </a:p>
          <a:p>
            <a:pPr marL="365760" indent="-256032" eaLnBrk="1" fontAlgn="auto" hangingPunct="1">
              <a:spcAft>
                <a:spcPts val="0"/>
              </a:spcAft>
              <a:buClr>
                <a:schemeClr val="accent3"/>
              </a:buClr>
              <a:buFont typeface="Georgia" panose="02040502050405020303" pitchFamily="18" charset="0"/>
              <a:buChar char="•"/>
              <a:defRPr/>
            </a:pPr>
            <a:endParaRPr lang="es-ES" dirty="0" smtClean="0"/>
          </a:p>
          <a:p>
            <a:pPr marL="365760" indent="-256032" eaLnBrk="1" fontAlgn="auto" hangingPunct="1">
              <a:spcAft>
                <a:spcPts val="0"/>
              </a:spcAft>
              <a:buClr>
                <a:schemeClr val="accent3"/>
              </a:buClr>
              <a:buFont typeface="Georgia" panose="02040502050405020303" pitchFamily="18" charset="0"/>
              <a:buChar char="•"/>
              <a:defRPr/>
            </a:pPr>
            <a:endParaRPr lang="es-ES" dirty="0" smtClean="0"/>
          </a:p>
          <a:p>
            <a:pPr marL="365760" indent="-256032" eaLnBrk="1" fontAlgn="auto" hangingPunct="1">
              <a:spcAft>
                <a:spcPts val="0"/>
              </a:spcAft>
              <a:buClr>
                <a:schemeClr val="accent3"/>
              </a:buClr>
              <a:buFont typeface="Georgia" panose="02040502050405020303" pitchFamily="18" charset="0"/>
              <a:buNone/>
              <a:defRPr/>
            </a:pPr>
            <a:endParaRPr lang="es-ES" dirty="0" smtClean="0"/>
          </a:p>
          <a:p>
            <a:pPr marL="365760" indent="-256032" eaLnBrk="1" fontAlgn="auto" hangingPunct="1">
              <a:spcAft>
                <a:spcPts val="0"/>
              </a:spcAft>
              <a:buClr>
                <a:schemeClr val="accent3"/>
              </a:buClr>
              <a:buFont typeface="Georgia" panose="02040502050405020303" pitchFamily="18" charset="0"/>
              <a:buChar char="•"/>
              <a:defRPr/>
            </a:pPr>
            <a:endParaRPr lang="es-ES" dirty="0" smtClean="0"/>
          </a:p>
        </p:txBody>
      </p:sp>
      <p:sp>
        <p:nvSpPr>
          <p:cNvPr id="28676" name="5 Marcador de número de diapositiva"/>
          <p:cNvSpPr>
            <a:spLocks noGrp="1"/>
          </p:cNvSpPr>
          <p:nvPr>
            <p:ph type="sldNum" sz="quarter" idx="12"/>
          </p:nvPr>
        </p:nvSpPr>
        <p:spPr bwMode="auto">
          <a:noFill/>
          <a:ln>
            <a:miter lim="800000"/>
            <a:headEnd/>
            <a:tailEnd/>
          </a:ln>
        </p:spPr>
        <p:txBody>
          <a:bodyPr/>
          <a:lstStyle/>
          <a:p>
            <a:fld id="{3A2F592D-6790-472B-B3C6-7B9BBD06D33A}" type="slidenum">
              <a:rPr lang="es-ES" altLang="es-ES"/>
              <a:pPr/>
              <a:t>21</a:t>
            </a:fld>
            <a:endParaRPr lang="es-ES" altLang="es-E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a:xfrm>
            <a:off x="1259632" y="692696"/>
            <a:ext cx="7272808" cy="1152128"/>
          </a:xfrm>
        </p:spPr>
        <p:txBody>
          <a:bodyPr>
            <a:normAutofit/>
          </a:bodyPr>
          <a:lstStyle/>
          <a:p>
            <a:r>
              <a:rPr lang="es-ES" altLang="es-ES" sz="3600" dirty="0" smtClean="0"/>
              <a:t>JS VIII – AJAX</a:t>
            </a:r>
          </a:p>
        </p:txBody>
      </p:sp>
      <p:sp>
        <p:nvSpPr>
          <p:cNvPr id="7171" name="2 Marcador de contenido"/>
          <p:cNvSpPr>
            <a:spLocks noGrp="1"/>
          </p:cNvSpPr>
          <p:nvPr>
            <p:ph idx="1"/>
          </p:nvPr>
        </p:nvSpPr>
        <p:spPr>
          <a:xfrm>
            <a:off x="971600" y="1412777"/>
            <a:ext cx="7942337" cy="4967386"/>
          </a:xfrm>
        </p:spPr>
        <p:txBody>
          <a:bodyPr>
            <a:normAutofit fontScale="92500" lnSpcReduction="20000"/>
          </a:bodyPr>
          <a:lstStyle/>
          <a:p>
            <a:pPr marL="0">
              <a:buFont typeface="Georgia" pitchFamily="16" charset="0"/>
              <a:buNone/>
            </a:pPr>
            <a:r>
              <a:rPr lang="es-ES" altLang="es-ES" sz="2000" dirty="0" smtClean="0"/>
              <a:t>Es importante conocer el protocolo HTTP para saber qué es lo que estamos haciendo en todo momento cuando lanzamos una petición AJAX. Actualmente existen dos versiones del protocolo –HTTP:</a:t>
            </a:r>
          </a:p>
          <a:p>
            <a:pPr marL="400050" lvl="1"/>
            <a:r>
              <a:rPr lang="es-ES" altLang="es-ES" dirty="0" smtClean="0">
                <a:hlinkClick r:id="rId2"/>
              </a:rPr>
              <a:t>HTTP/1.1</a:t>
            </a:r>
            <a:endParaRPr lang="es-ES" altLang="es-ES" dirty="0" smtClean="0"/>
          </a:p>
          <a:p>
            <a:pPr marL="400050" lvl="1"/>
            <a:r>
              <a:rPr lang="es-ES" altLang="es-ES" dirty="0" smtClean="0">
                <a:hlinkClick r:id="rId3"/>
              </a:rPr>
              <a:t>HTTP/2</a:t>
            </a:r>
            <a:endParaRPr lang="es-ES" altLang="es-ES" dirty="0" smtClean="0"/>
          </a:p>
          <a:p>
            <a:pPr marL="0">
              <a:buFont typeface="Georgia" pitchFamily="16" charset="0"/>
              <a:buNone/>
            </a:pPr>
            <a:r>
              <a:rPr lang="es-ES" altLang="es-ES" sz="2000" dirty="0" smtClean="0"/>
              <a:t>Debemos de tener en cuenta cuando vayamos a utilizar AJAX: </a:t>
            </a:r>
          </a:p>
          <a:p>
            <a:pPr marL="0"/>
            <a:r>
              <a:rPr lang="es-ES" altLang="es-ES" sz="2000" dirty="0" smtClean="0"/>
              <a:t>En las páginas web con AJAX intervienen mas tecnologías por lo que son más difíciles de desarrollar que las páginas estáticas. </a:t>
            </a:r>
          </a:p>
          <a:p>
            <a:pPr marL="0"/>
            <a:r>
              <a:rPr lang="es-ES" altLang="es-ES" sz="2000" dirty="0" smtClean="0"/>
              <a:t>En el historial de navegación no quedan recogidas las peticiones hechas con AJAX. Por lo tanto, el funcionamiento de ir a la página anterior no funciona. </a:t>
            </a:r>
          </a:p>
          <a:p>
            <a:pPr marL="0"/>
            <a:r>
              <a:rPr lang="es-ES" altLang="es-ES" sz="2000" dirty="0" smtClean="0"/>
              <a:t>Utilizan más recursos del servidor. Por lo tanto, deben de hacerse solo las peticiones necesarias. </a:t>
            </a:r>
          </a:p>
          <a:p>
            <a:pPr marL="0"/>
            <a:r>
              <a:rPr lang="es-ES" altLang="es-ES" sz="2000" dirty="0" smtClean="0"/>
              <a:t>El uso de las tecnologías asociadas con AJAX no están disponible en todos los dispositivos. </a:t>
            </a:r>
          </a:p>
          <a:p>
            <a:pPr marL="0"/>
            <a:r>
              <a:rPr lang="es-ES" altLang="es-ES" sz="2000" dirty="0" smtClean="0"/>
              <a:t>Existen incompatibilidades entre los navegadores.</a:t>
            </a:r>
          </a:p>
        </p:txBody>
      </p:sp>
      <p:sp>
        <p:nvSpPr>
          <p:cNvPr id="4" name="3 Marcador de pie de página"/>
          <p:cNvSpPr>
            <a:spLocks noGrp="1"/>
          </p:cNvSpPr>
          <p:nvPr>
            <p:ph type="ftr" sz="quarter" idx="11"/>
          </p:nvPr>
        </p:nvSpPr>
        <p:spPr>
          <a:xfrm>
            <a:off x="1942415" y="6304235"/>
            <a:ext cx="5716488" cy="365125"/>
          </a:xfrm>
        </p:spPr>
        <p:txBody>
          <a:bodyPr/>
          <a:lstStyle/>
          <a:p>
            <a:pPr>
              <a:defRPr/>
            </a:pPr>
            <a:r>
              <a:rPr lang="es-ES" dirty="0" smtClean="0"/>
              <a:t>Desarrollo Web en Entorno Cliente </a:t>
            </a:r>
            <a:endParaRPr lang="es-ES" dirty="0"/>
          </a:p>
        </p:txBody>
      </p:sp>
      <p:sp>
        <p:nvSpPr>
          <p:cNvPr id="7173" name="4 Marcador de número de diapositiva"/>
          <p:cNvSpPr>
            <a:spLocks noGrp="1"/>
          </p:cNvSpPr>
          <p:nvPr>
            <p:ph type="sldNum" sz="quarter" idx="12"/>
          </p:nvPr>
        </p:nvSpPr>
        <p:spPr bwMode="auto">
          <a:noFill/>
          <a:ln>
            <a:miter lim="800000"/>
            <a:headEnd/>
            <a:tailEnd/>
          </a:ln>
        </p:spPr>
        <p:txBody>
          <a:bodyPr/>
          <a:lstStyle/>
          <a:p>
            <a:fld id="{773836B2-FD15-43F3-83EB-3BF2EAEBCA82}" type="slidenum">
              <a:rPr lang="es-ES" altLang="es-ES"/>
              <a:pPr/>
              <a:t>3</a:t>
            </a:fld>
            <a:endParaRPr lang="es-ES" altLang="es-E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a:xfrm>
            <a:off x="1259632" y="692696"/>
            <a:ext cx="7272808" cy="1152128"/>
          </a:xfrm>
        </p:spPr>
        <p:txBody>
          <a:bodyPr>
            <a:normAutofit/>
          </a:bodyPr>
          <a:lstStyle/>
          <a:p>
            <a:r>
              <a:rPr lang="es-ES" altLang="es-ES" sz="3600" dirty="0" smtClean="0"/>
              <a:t>JS VIII – AJAX</a:t>
            </a:r>
          </a:p>
        </p:txBody>
      </p:sp>
      <p:sp>
        <p:nvSpPr>
          <p:cNvPr id="7171" name="2 Marcador de contenido"/>
          <p:cNvSpPr>
            <a:spLocks noGrp="1"/>
          </p:cNvSpPr>
          <p:nvPr>
            <p:ph idx="1"/>
          </p:nvPr>
        </p:nvSpPr>
        <p:spPr>
          <a:xfrm>
            <a:off x="971600" y="1412777"/>
            <a:ext cx="7942337" cy="4967386"/>
          </a:xfrm>
        </p:spPr>
        <p:txBody>
          <a:bodyPr>
            <a:normAutofit fontScale="92500" lnSpcReduction="10000"/>
          </a:bodyPr>
          <a:lstStyle/>
          <a:p>
            <a:pPr marL="0">
              <a:buFont typeface="Georgia" pitchFamily="16" charset="0"/>
              <a:buNone/>
            </a:pPr>
            <a:r>
              <a:rPr lang="es-ES" altLang="es-ES" sz="2000" dirty="0" smtClean="0"/>
              <a:t>Para realizar peticiones AJAX necesitamos utilizar el objeto </a:t>
            </a:r>
            <a:r>
              <a:rPr lang="es-ES" altLang="es-ES" sz="2000" b="1" dirty="0" err="1" smtClean="0">
                <a:solidFill>
                  <a:srgbClr val="FF0000"/>
                </a:solidFill>
              </a:rPr>
              <a:t>XMLHttpRequest</a:t>
            </a:r>
            <a:r>
              <a:rPr lang="es-ES" altLang="es-ES" sz="2000" dirty="0" smtClean="0"/>
              <a:t>. </a:t>
            </a:r>
          </a:p>
          <a:p>
            <a:pPr marL="0">
              <a:buFont typeface="Georgia" pitchFamily="16" charset="0"/>
              <a:buNone/>
            </a:pPr>
            <a:r>
              <a:rPr lang="es-ES" altLang="es-ES" sz="2000" u="sng" dirty="0" smtClean="0"/>
              <a:t>Principales propiedades:</a:t>
            </a:r>
          </a:p>
          <a:p>
            <a:pPr marL="400050" lvl="1"/>
            <a:r>
              <a:rPr lang="es-ES" altLang="es-ES" b="1" dirty="0" err="1" smtClean="0"/>
              <a:t>readyState</a:t>
            </a:r>
            <a:r>
              <a:rPr lang="es-ES" altLang="es-ES" b="1" dirty="0" smtClean="0"/>
              <a:t>: </a:t>
            </a:r>
            <a:r>
              <a:rPr lang="es-ES" altLang="es-ES" dirty="0" smtClean="0"/>
              <a:t>Devuelve el estado del objeto: </a:t>
            </a:r>
          </a:p>
          <a:p>
            <a:pPr marL="800100" lvl="2"/>
            <a:r>
              <a:rPr lang="es-ES" altLang="es-ES" dirty="0" smtClean="0"/>
              <a:t>0 -&gt; sin inicializar</a:t>
            </a:r>
          </a:p>
          <a:p>
            <a:pPr marL="800100" lvl="2"/>
            <a:r>
              <a:rPr lang="es-ES" altLang="es-ES" dirty="0" smtClean="0"/>
              <a:t>1-&gt; Abierto</a:t>
            </a:r>
          </a:p>
          <a:p>
            <a:pPr marL="800100" lvl="2"/>
            <a:r>
              <a:rPr lang="es-ES" altLang="es-ES" dirty="0" smtClean="0"/>
              <a:t>2 -&gt; Cabeceras recibidas</a:t>
            </a:r>
          </a:p>
          <a:p>
            <a:pPr marL="800100" lvl="2"/>
            <a:r>
              <a:rPr lang="es-ES" altLang="es-ES" dirty="0" smtClean="0"/>
              <a:t>3 -&gt; Cargando</a:t>
            </a:r>
          </a:p>
          <a:p>
            <a:pPr marL="800100" lvl="2"/>
            <a:r>
              <a:rPr lang="es-ES" altLang="es-ES" dirty="0" smtClean="0"/>
              <a:t>4 -&gt; Completado</a:t>
            </a:r>
          </a:p>
          <a:p>
            <a:pPr marL="400050" lvl="1"/>
            <a:r>
              <a:rPr lang="es-ES" altLang="es-ES" b="1" dirty="0" err="1" smtClean="0"/>
              <a:t>responseBody</a:t>
            </a:r>
            <a:r>
              <a:rPr lang="es-ES" altLang="es-ES" b="1" dirty="0" smtClean="0"/>
              <a:t>: </a:t>
            </a:r>
            <a:r>
              <a:rPr lang="es-ES" altLang="es-ES" dirty="0" smtClean="0"/>
              <a:t>Devuelve la respuesta como un </a:t>
            </a:r>
            <a:r>
              <a:rPr lang="es-ES" altLang="es-ES" dirty="0" err="1" smtClean="0"/>
              <a:t>array</a:t>
            </a:r>
            <a:r>
              <a:rPr lang="es-ES" altLang="es-ES" dirty="0" smtClean="0"/>
              <a:t> de bytes.</a:t>
            </a:r>
          </a:p>
          <a:p>
            <a:pPr marL="400050" lvl="1"/>
            <a:r>
              <a:rPr lang="es-ES" altLang="es-ES" b="1" dirty="0" err="1" smtClean="0"/>
              <a:t>respnseText</a:t>
            </a:r>
            <a:r>
              <a:rPr lang="es-ES" altLang="es-ES" b="1" dirty="0" smtClean="0"/>
              <a:t>: </a:t>
            </a:r>
            <a:r>
              <a:rPr lang="es-ES" altLang="es-ES" dirty="0" smtClean="0"/>
              <a:t>Devuelve la respuesta como una cadena.</a:t>
            </a:r>
          </a:p>
          <a:p>
            <a:pPr marL="400050" lvl="1"/>
            <a:r>
              <a:rPr lang="es-ES" altLang="es-ES" b="1" dirty="0" err="1" smtClean="0"/>
              <a:t>responseXML</a:t>
            </a:r>
            <a:r>
              <a:rPr lang="es-ES" altLang="es-ES" b="1" dirty="0" smtClean="0"/>
              <a:t>: </a:t>
            </a:r>
            <a:r>
              <a:rPr lang="es-ES" altLang="es-ES" dirty="0" smtClean="0"/>
              <a:t>Devuelve la respuesta como un XML</a:t>
            </a:r>
          </a:p>
          <a:p>
            <a:pPr marL="400050" lvl="1"/>
            <a:r>
              <a:rPr lang="es-ES" altLang="es-ES" b="1" dirty="0" smtClean="0"/>
              <a:t>statu</a:t>
            </a:r>
            <a:r>
              <a:rPr lang="es-ES" altLang="es-ES" b="1" dirty="0" err="1" smtClean="0"/>
              <a:t>s</a:t>
            </a:r>
            <a:r>
              <a:rPr lang="es-ES" altLang="es-ES" b="1" dirty="0" smtClean="0"/>
              <a:t>: </a:t>
            </a:r>
            <a:r>
              <a:rPr lang="es-ES" altLang="es-ES" dirty="0" smtClean="0"/>
              <a:t>Devuelve el estado con un </a:t>
            </a:r>
            <a:r>
              <a:rPr lang="es-ES" altLang="es-ES" dirty="0" smtClean="0">
                <a:hlinkClick r:id="rId2"/>
              </a:rPr>
              <a:t>código numérico</a:t>
            </a:r>
            <a:r>
              <a:rPr lang="es-ES" altLang="es-ES" dirty="0" smtClean="0"/>
              <a:t>, por ejemplo, 404 no encontrado.</a:t>
            </a:r>
          </a:p>
          <a:p>
            <a:pPr marL="400050" lvl="1"/>
            <a:r>
              <a:rPr lang="es-ES" altLang="es-ES" b="1" dirty="0" err="1" smtClean="0"/>
              <a:t>statusText</a:t>
            </a:r>
            <a:r>
              <a:rPr lang="es-ES" altLang="es-ES" b="1" dirty="0" smtClean="0"/>
              <a:t>: </a:t>
            </a:r>
            <a:r>
              <a:rPr lang="es-ES" altLang="es-ES" dirty="0" smtClean="0"/>
              <a:t>Devuelve el estado como un texto: </a:t>
            </a:r>
            <a:r>
              <a:rPr lang="es-ES" altLang="es-ES" dirty="0" err="1" smtClean="0"/>
              <a:t>Not</a:t>
            </a:r>
            <a:r>
              <a:rPr lang="es-ES" altLang="es-ES" dirty="0" smtClean="0"/>
              <a:t> </a:t>
            </a:r>
            <a:r>
              <a:rPr lang="es-ES" altLang="es-ES" dirty="0" err="1" smtClean="0"/>
              <a:t>Found</a:t>
            </a:r>
            <a:r>
              <a:rPr lang="es-ES" altLang="es-ES" dirty="0" smtClean="0"/>
              <a:t>.</a:t>
            </a:r>
          </a:p>
        </p:txBody>
      </p:sp>
      <p:sp>
        <p:nvSpPr>
          <p:cNvPr id="4" name="3 Marcador de pie de página"/>
          <p:cNvSpPr>
            <a:spLocks noGrp="1"/>
          </p:cNvSpPr>
          <p:nvPr>
            <p:ph type="ftr" sz="quarter" idx="11"/>
          </p:nvPr>
        </p:nvSpPr>
        <p:spPr>
          <a:xfrm>
            <a:off x="1942415" y="6304235"/>
            <a:ext cx="5716488" cy="365125"/>
          </a:xfrm>
        </p:spPr>
        <p:txBody>
          <a:bodyPr/>
          <a:lstStyle/>
          <a:p>
            <a:pPr>
              <a:defRPr/>
            </a:pPr>
            <a:r>
              <a:rPr lang="es-ES" dirty="0" smtClean="0"/>
              <a:t>Desarrollo Web en Entorno Cliente </a:t>
            </a:r>
            <a:endParaRPr lang="es-ES" dirty="0"/>
          </a:p>
        </p:txBody>
      </p:sp>
      <p:sp>
        <p:nvSpPr>
          <p:cNvPr id="7173" name="4 Marcador de número de diapositiva"/>
          <p:cNvSpPr>
            <a:spLocks noGrp="1"/>
          </p:cNvSpPr>
          <p:nvPr>
            <p:ph type="sldNum" sz="quarter" idx="12"/>
          </p:nvPr>
        </p:nvSpPr>
        <p:spPr bwMode="auto">
          <a:noFill/>
          <a:ln>
            <a:miter lim="800000"/>
            <a:headEnd/>
            <a:tailEnd/>
          </a:ln>
        </p:spPr>
        <p:txBody>
          <a:bodyPr/>
          <a:lstStyle/>
          <a:p>
            <a:fld id="{773836B2-FD15-43F3-83EB-3BF2EAEBCA82}" type="slidenum">
              <a:rPr lang="es-ES" altLang="es-ES"/>
              <a:pPr/>
              <a:t>4</a:t>
            </a:fld>
            <a:endParaRPr lang="es-ES" altLang="es-E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a:xfrm>
            <a:off x="1259632" y="692696"/>
            <a:ext cx="7272808" cy="1152128"/>
          </a:xfrm>
        </p:spPr>
        <p:txBody>
          <a:bodyPr>
            <a:normAutofit/>
          </a:bodyPr>
          <a:lstStyle/>
          <a:p>
            <a:r>
              <a:rPr lang="es-ES" altLang="es-ES" sz="3600" dirty="0" smtClean="0"/>
              <a:t>JS VIII – AJAX</a:t>
            </a:r>
          </a:p>
        </p:txBody>
      </p:sp>
      <p:sp>
        <p:nvSpPr>
          <p:cNvPr id="7171" name="2 Marcador de contenido"/>
          <p:cNvSpPr>
            <a:spLocks noGrp="1"/>
          </p:cNvSpPr>
          <p:nvPr>
            <p:ph idx="1"/>
          </p:nvPr>
        </p:nvSpPr>
        <p:spPr>
          <a:xfrm>
            <a:off x="971600" y="1412777"/>
            <a:ext cx="7942337" cy="4967386"/>
          </a:xfrm>
        </p:spPr>
        <p:txBody>
          <a:bodyPr>
            <a:normAutofit/>
          </a:bodyPr>
          <a:lstStyle/>
          <a:p>
            <a:pPr marL="0">
              <a:buFont typeface="Georgia" pitchFamily="16" charset="0"/>
              <a:buNone/>
            </a:pPr>
            <a:r>
              <a:rPr lang="es-ES" altLang="es-ES" sz="2000" u="sng" dirty="0" smtClean="0"/>
              <a:t>Métodos principales:</a:t>
            </a:r>
          </a:p>
          <a:p>
            <a:pPr marL="400050" lvl="1"/>
            <a:r>
              <a:rPr lang="es-ES" altLang="es-ES" sz="1500" b="1" dirty="0" err="1" smtClean="0"/>
              <a:t>abort</a:t>
            </a:r>
            <a:r>
              <a:rPr lang="es-ES" altLang="es-ES" sz="1500" b="1" dirty="0" smtClean="0"/>
              <a:t>(): </a:t>
            </a:r>
            <a:r>
              <a:rPr lang="es-ES" altLang="es-ES" dirty="0" smtClean="0"/>
              <a:t>Cancela la petición en curso.</a:t>
            </a:r>
          </a:p>
          <a:p>
            <a:pPr marL="400050" lvl="1"/>
            <a:r>
              <a:rPr lang="es-ES" altLang="es-ES" sz="1500" b="1" dirty="0" err="1" smtClean="0"/>
              <a:t>getAllResponseHeaders</a:t>
            </a:r>
            <a:r>
              <a:rPr lang="es-ES" altLang="es-ES" sz="1500" b="1" dirty="0" smtClean="0"/>
              <a:t>(): </a:t>
            </a:r>
            <a:r>
              <a:rPr lang="es-ES" altLang="es-ES" dirty="0" smtClean="0"/>
              <a:t>Devuelve el conjunto de cabeceras HTTP como una cadena.</a:t>
            </a:r>
          </a:p>
          <a:p>
            <a:pPr marL="400050" lvl="1"/>
            <a:r>
              <a:rPr lang="es-ES" altLang="es-ES" sz="1500" b="1" dirty="0" err="1" smtClean="0"/>
              <a:t>getResponseHeader</a:t>
            </a:r>
            <a:r>
              <a:rPr lang="es-ES" altLang="es-ES" sz="1500" b="1" dirty="0" smtClean="0"/>
              <a:t>(cabecera): </a:t>
            </a:r>
            <a:r>
              <a:rPr lang="es-ES" altLang="es-ES" dirty="0" smtClean="0"/>
              <a:t>Devuelve el valor de la cabecera HTTP especificada.</a:t>
            </a:r>
          </a:p>
          <a:p>
            <a:pPr marL="400050" lvl="1"/>
            <a:r>
              <a:rPr lang="es-ES" altLang="es-ES" sz="1500" b="1" dirty="0" smtClean="0"/>
              <a:t>open( método, URL[, asíncrono, </a:t>
            </a:r>
            <a:r>
              <a:rPr lang="es-ES" altLang="es-ES" sz="1500" b="1" dirty="0" err="1" smtClean="0"/>
              <a:t>nombreUsuario</a:t>
            </a:r>
            <a:r>
              <a:rPr lang="es-ES" altLang="es-ES" sz="1500" b="1" dirty="0" smtClean="0"/>
              <a:t>[, </a:t>
            </a:r>
            <a:r>
              <a:rPr lang="es-ES" altLang="es-ES" sz="1500" b="1" dirty="0" err="1" smtClean="0"/>
              <a:t>passwdUsuario</a:t>
            </a:r>
            <a:r>
              <a:rPr lang="es-ES" altLang="es-ES" sz="1500" b="1" dirty="0" smtClean="0"/>
              <a:t>]]): </a:t>
            </a:r>
            <a:r>
              <a:rPr lang="es-ES" altLang="es-ES" dirty="0" smtClean="0"/>
              <a:t>especifica el método, URL y otros atributos opcionales de una petición:</a:t>
            </a:r>
          </a:p>
          <a:p>
            <a:pPr marL="800100" lvl="2"/>
            <a:r>
              <a:rPr lang="es-ES" altLang="es-ES" dirty="0" smtClean="0"/>
              <a:t>Método: puede tomar valores GET y POST</a:t>
            </a:r>
          </a:p>
          <a:p>
            <a:pPr marL="800100" lvl="2"/>
            <a:r>
              <a:rPr lang="es-ES" altLang="es-ES" dirty="0" smtClean="0"/>
              <a:t>URL: relativa o absoluta</a:t>
            </a:r>
          </a:p>
          <a:p>
            <a:pPr marL="800100" lvl="2"/>
            <a:r>
              <a:rPr lang="es-ES" altLang="es-ES" dirty="0" smtClean="0"/>
              <a:t>Asíncrono: </a:t>
            </a:r>
          </a:p>
          <a:p>
            <a:pPr marL="1257300" lvl="3"/>
            <a:r>
              <a:rPr lang="es-ES" altLang="es-ES" dirty="0" smtClean="0"/>
              <a:t>true  -&gt; La petición será gestionada asíncronamente</a:t>
            </a:r>
          </a:p>
          <a:p>
            <a:pPr marL="1257300" lvl="3"/>
            <a:r>
              <a:rPr lang="es-ES" altLang="es-ES" dirty="0" smtClean="0"/>
              <a:t>false -&gt; Detendrá la ejecución del script hasta que se complete la operación.</a:t>
            </a:r>
          </a:p>
        </p:txBody>
      </p:sp>
      <p:sp>
        <p:nvSpPr>
          <p:cNvPr id="4" name="3 Marcador de pie de página"/>
          <p:cNvSpPr>
            <a:spLocks noGrp="1"/>
          </p:cNvSpPr>
          <p:nvPr>
            <p:ph type="ftr" sz="quarter" idx="11"/>
          </p:nvPr>
        </p:nvSpPr>
        <p:spPr>
          <a:xfrm>
            <a:off x="1942415" y="6304235"/>
            <a:ext cx="5716488" cy="365125"/>
          </a:xfrm>
        </p:spPr>
        <p:txBody>
          <a:bodyPr/>
          <a:lstStyle/>
          <a:p>
            <a:pPr>
              <a:defRPr/>
            </a:pPr>
            <a:r>
              <a:rPr lang="es-ES" dirty="0" smtClean="0"/>
              <a:t>Desarrollo Web en Entorno Cliente </a:t>
            </a:r>
            <a:endParaRPr lang="es-ES" dirty="0"/>
          </a:p>
        </p:txBody>
      </p:sp>
      <p:sp>
        <p:nvSpPr>
          <p:cNvPr id="7173" name="4 Marcador de número de diapositiva"/>
          <p:cNvSpPr>
            <a:spLocks noGrp="1"/>
          </p:cNvSpPr>
          <p:nvPr>
            <p:ph type="sldNum" sz="quarter" idx="12"/>
          </p:nvPr>
        </p:nvSpPr>
        <p:spPr bwMode="auto">
          <a:noFill/>
          <a:ln>
            <a:miter lim="800000"/>
            <a:headEnd/>
            <a:tailEnd/>
          </a:ln>
        </p:spPr>
        <p:txBody>
          <a:bodyPr/>
          <a:lstStyle/>
          <a:p>
            <a:fld id="{773836B2-FD15-43F3-83EB-3BF2EAEBCA82}" type="slidenum">
              <a:rPr lang="es-ES" altLang="es-ES"/>
              <a:pPr/>
              <a:t>5</a:t>
            </a:fld>
            <a:endParaRPr lang="es-ES" altLang="es-E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a:xfrm>
            <a:off x="1259632" y="692696"/>
            <a:ext cx="7272808" cy="1152128"/>
          </a:xfrm>
        </p:spPr>
        <p:txBody>
          <a:bodyPr>
            <a:normAutofit/>
          </a:bodyPr>
          <a:lstStyle/>
          <a:p>
            <a:r>
              <a:rPr lang="es-ES" altLang="es-ES" sz="3600" dirty="0" smtClean="0"/>
              <a:t>JS VIII – AJAX</a:t>
            </a:r>
          </a:p>
        </p:txBody>
      </p:sp>
      <p:sp>
        <p:nvSpPr>
          <p:cNvPr id="7171" name="2 Marcador de contenido"/>
          <p:cNvSpPr>
            <a:spLocks noGrp="1"/>
          </p:cNvSpPr>
          <p:nvPr>
            <p:ph idx="1"/>
          </p:nvPr>
        </p:nvSpPr>
        <p:spPr>
          <a:xfrm>
            <a:off x="971600" y="1412777"/>
            <a:ext cx="7942337" cy="4967386"/>
          </a:xfrm>
        </p:spPr>
        <p:txBody>
          <a:bodyPr>
            <a:normAutofit fontScale="92500" lnSpcReduction="10000"/>
          </a:bodyPr>
          <a:lstStyle/>
          <a:p>
            <a:pPr marL="0">
              <a:buFont typeface="Georgia" pitchFamily="16" charset="0"/>
              <a:buNone/>
            </a:pPr>
            <a:r>
              <a:rPr lang="es-ES" altLang="es-ES" sz="2000" u="sng" dirty="0" smtClean="0"/>
              <a:t>Métodos principales:</a:t>
            </a:r>
          </a:p>
          <a:p>
            <a:pPr marL="400050" lvl="1"/>
            <a:r>
              <a:rPr lang="es-ES" altLang="es-ES" sz="1500" b="1" dirty="0" err="1" smtClean="0"/>
              <a:t>send</a:t>
            </a:r>
            <a:r>
              <a:rPr lang="es-ES" altLang="es-ES" sz="1500" b="1" dirty="0" smtClean="0"/>
              <a:t>(): </a:t>
            </a:r>
            <a:r>
              <a:rPr lang="es-ES" altLang="es-ES" dirty="0" smtClean="0"/>
              <a:t>Envía la petición. </a:t>
            </a:r>
          </a:p>
          <a:p>
            <a:pPr marL="800100" lvl="2"/>
            <a:r>
              <a:rPr lang="es-ES" altLang="es-ES" dirty="0" smtClean="0"/>
              <a:t>Si estamos utilizando el método GET, el parámetro que se le pasa es </a:t>
            </a:r>
            <a:r>
              <a:rPr lang="es-ES" altLang="es-ES" dirty="0" err="1" smtClean="0"/>
              <a:t>null</a:t>
            </a:r>
            <a:r>
              <a:rPr lang="es-ES" altLang="es-ES" dirty="0" smtClean="0"/>
              <a:t> o vacío. </a:t>
            </a:r>
          </a:p>
          <a:p>
            <a:pPr marL="800100" lvl="2"/>
            <a:r>
              <a:rPr lang="es-ES" altLang="es-ES" dirty="0" smtClean="0"/>
              <a:t>Si estamos utilizando el método POST, hay que pasarle una cadena con los par/valor que queremos enviar al servidor.</a:t>
            </a:r>
          </a:p>
          <a:p>
            <a:pPr marL="400050" lvl="1"/>
            <a:r>
              <a:rPr lang="es-ES" altLang="es-ES" b="1" dirty="0" err="1" smtClean="0"/>
              <a:t>setRequestHeader</a:t>
            </a:r>
            <a:r>
              <a:rPr lang="es-ES" altLang="es-ES" b="1" dirty="0" smtClean="0"/>
              <a:t>(</a:t>
            </a:r>
            <a:r>
              <a:rPr lang="es-ES" altLang="es-ES" b="1" dirty="0" err="1" smtClean="0"/>
              <a:t>nombre,valor</a:t>
            </a:r>
            <a:r>
              <a:rPr lang="es-ES" altLang="es-ES" b="1" dirty="0" smtClean="0"/>
              <a:t>):</a:t>
            </a:r>
            <a:r>
              <a:rPr lang="es-ES" altLang="es-ES" dirty="0" smtClean="0"/>
              <a:t> Añade el par etiqueta/valor a la cabecera de datos que se enviará al servidor.</a:t>
            </a:r>
          </a:p>
          <a:p>
            <a:pPr marL="800100" lvl="2"/>
            <a:r>
              <a:rPr lang="es-ES" altLang="es-ES" dirty="0" smtClean="0"/>
              <a:t>Nombre va a hacer referencia a distintas cabeceras que se pueden enviar al servidor:. Las más utilizadas son</a:t>
            </a:r>
          </a:p>
          <a:p>
            <a:pPr marL="1257300" lvl="3"/>
            <a:r>
              <a:rPr lang="es-ES" altLang="es-ES" dirty="0" err="1" smtClean="0"/>
              <a:t>Accept</a:t>
            </a:r>
            <a:r>
              <a:rPr lang="es-ES" altLang="es-ES" dirty="0" smtClean="0"/>
              <a:t> -&gt; Los tipos de respuesta que el cliente  espera que le envíe el servidor. Es responsabilidad del servidor tener esta cabecera en consideración.</a:t>
            </a:r>
          </a:p>
          <a:p>
            <a:pPr marL="1257300" lvl="3"/>
            <a:r>
              <a:rPr lang="es-ES" altLang="es-ES" dirty="0" err="1" smtClean="0"/>
              <a:t>Accept-Charset</a:t>
            </a:r>
            <a:r>
              <a:rPr lang="es-ES" altLang="es-ES" dirty="0" smtClean="0"/>
              <a:t> -&gt; la codificación de caracteres que el cliente espera que le  envíe el servidor. Es responsabilidad del servidor tener esta cabecera en consideración</a:t>
            </a:r>
          </a:p>
          <a:p>
            <a:pPr marL="1257300" lvl="3"/>
            <a:r>
              <a:rPr lang="es-ES" altLang="es-ES" dirty="0" smtClean="0"/>
              <a:t>Content-</a:t>
            </a:r>
            <a:r>
              <a:rPr lang="es-ES" altLang="es-ES" dirty="0" err="1" smtClean="0"/>
              <a:t>Type</a:t>
            </a:r>
            <a:r>
              <a:rPr lang="es-ES" altLang="es-ES" dirty="0" smtClean="0"/>
              <a:t> -&gt; El tipo de contenido para el cuerpo de la petición que el cliente le envía al servidor. (Utilizado con el método POST).</a:t>
            </a:r>
          </a:p>
          <a:p>
            <a:pPr marL="1257300" lvl="3"/>
            <a:r>
              <a:rPr lang="es-ES" altLang="es-ES" dirty="0" smtClean="0"/>
              <a:t>Date -&gt; La fecha y hora en la que la petición se envía.</a:t>
            </a:r>
          </a:p>
          <a:p>
            <a:pPr marL="800100" lvl="2"/>
            <a:r>
              <a:rPr lang="es-ES" altLang="es-ES" dirty="0" smtClean="0"/>
              <a:t>Valor: el valor que va a corresponder con la cabecera que estamos configurando. Estos valores son demasiados para verlos con detenimiento, pero podemos encontrar una lista de los valores aceptados </a:t>
            </a:r>
            <a:r>
              <a:rPr lang="es-ES" altLang="es-ES" dirty="0" smtClean="0">
                <a:hlinkClick r:id="rId2"/>
              </a:rPr>
              <a:t>aquí</a:t>
            </a:r>
            <a:r>
              <a:rPr lang="es-ES" altLang="es-ES" dirty="0" smtClean="0"/>
              <a:t>.</a:t>
            </a:r>
          </a:p>
          <a:p>
            <a:pPr marL="1257300" lvl="3"/>
            <a:endParaRPr lang="es-ES" altLang="es-ES" dirty="0" smtClean="0"/>
          </a:p>
        </p:txBody>
      </p:sp>
      <p:sp>
        <p:nvSpPr>
          <p:cNvPr id="4" name="3 Marcador de pie de página"/>
          <p:cNvSpPr>
            <a:spLocks noGrp="1"/>
          </p:cNvSpPr>
          <p:nvPr>
            <p:ph type="ftr" sz="quarter" idx="11"/>
          </p:nvPr>
        </p:nvSpPr>
        <p:spPr>
          <a:xfrm>
            <a:off x="1942415" y="6304235"/>
            <a:ext cx="5716488" cy="365125"/>
          </a:xfrm>
        </p:spPr>
        <p:txBody>
          <a:bodyPr/>
          <a:lstStyle/>
          <a:p>
            <a:pPr>
              <a:defRPr/>
            </a:pPr>
            <a:r>
              <a:rPr lang="es-ES" dirty="0" smtClean="0"/>
              <a:t>Desarrollo Web en Entorno Cliente </a:t>
            </a:r>
            <a:endParaRPr lang="es-ES" dirty="0"/>
          </a:p>
        </p:txBody>
      </p:sp>
      <p:sp>
        <p:nvSpPr>
          <p:cNvPr id="7173" name="4 Marcador de número de diapositiva"/>
          <p:cNvSpPr>
            <a:spLocks noGrp="1"/>
          </p:cNvSpPr>
          <p:nvPr>
            <p:ph type="sldNum" sz="quarter" idx="12"/>
          </p:nvPr>
        </p:nvSpPr>
        <p:spPr bwMode="auto">
          <a:noFill/>
          <a:ln>
            <a:miter lim="800000"/>
            <a:headEnd/>
            <a:tailEnd/>
          </a:ln>
        </p:spPr>
        <p:txBody>
          <a:bodyPr/>
          <a:lstStyle/>
          <a:p>
            <a:fld id="{773836B2-FD15-43F3-83EB-3BF2EAEBCA82}" type="slidenum">
              <a:rPr lang="es-ES" altLang="es-ES"/>
              <a:pPr/>
              <a:t>6</a:t>
            </a:fld>
            <a:endParaRPr lang="es-ES" altLang="es-E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a:xfrm>
            <a:off x="1259632" y="692696"/>
            <a:ext cx="7272808" cy="1152128"/>
          </a:xfrm>
        </p:spPr>
        <p:txBody>
          <a:bodyPr>
            <a:normAutofit/>
          </a:bodyPr>
          <a:lstStyle/>
          <a:p>
            <a:r>
              <a:rPr lang="es-ES" altLang="es-ES" sz="3600" dirty="0" smtClean="0"/>
              <a:t>JS VIII – AJAX</a:t>
            </a:r>
          </a:p>
        </p:txBody>
      </p:sp>
      <p:sp>
        <p:nvSpPr>
          <p:cNvPr id="7171" name="2 Marcador de contenido"/>
          <p:cNvSpPr>
            <a:spLocks noGrp="1"/>
          </p:cNvSpPr>
          <p:nvPr>
            <p:ph idx="1"/>
          </p:nvPr>
        </p:nvSpPr>
        <p:spPr>
          <a:xfrm>
            <a:off x="971600" y="1412776"/>
            <a:ext cx="7942337" cy="4968552"/>
          </a:xfrm>
        </p:spPr>
        <p:txBody>
          <a:bodyPr>
            <a:normAutofit/>
          </a:bodyPr>
          <a:lstStyle/>
          <a:p>
            <a:pPr marL="0">
              <a:buFont typeface="Georgia" pitchFamily="16" charset="0"/>
              <a:buNone/>
            </a:pPr>
            <a:r>
              <a:rPr lang="es-ES" altLang="es-ES" sz="2000" dirty="0" smtClean="0"/>
              <a:t>Los principales eventos relacionados con las peticiones AJAX son:</a:t>
            </a:r>
          </a:p>
          <a:p>
            <a:pPr marL="400050" lvl="1"/>
            <a:r>
              <a:rPr lang="es-ES" altLang="es-ES" sz="1500" b="1" dirty="0" err="1" smtClean="0"/>
              <a:t>onreadystatechange</a:t>
            </a:r>
            <a:r>
              <a:rPr lang="es-ES" altLang="es-ES" sz="1500" b="1" dirty="0" smtClean="0"/>
              <a:t>(): </a:t>
            </a:r>
            <a:r>
              <a:rPr lang="es-ES" altLang="es-ES" dirty="0" smtClean="0"/>
              <a:t>Evento que se dispara con cada cambio de petición.</a:t>
            </a:r>
          </a:p>
          <a:p>
            <a:pPr marL="400050" lvl="1"/>
            <a:r>
              <a:rPr lang="es-ES" altLang="es-ES" sz="1500" b="1" dirty="0" err="1" smtClean="0"/>
              <a:t>onabort</a:t>
            </a:r>
            <a:r>
              <a:rPr lang="es-ES" altLang="es-ES" sz="1500" b="1" dirty="0" smtClean="0"/>
              <a:t>(): </a:t>
            </a:r>
            <a:r>
              <a:rPr lang="es-ES" altLang="es-ES" dirty="0" smtClean="0"/>
              <a:t>Evento que se dispara al abortar la operación.</a:t>
            </a:r>
          </a:p>
          <a:p>
            <a:pPr marL="400050" lvl="1"/>
            <a:r>
              <a:rPr lang="es-ES" altLang="es-ES" sz="1500" b="1" dirty="0" err="1" smtClean="0"/>
              <a:t>onload</a:t>
            </a:r>
            <a:r>
              <a:rPr lang="es-ES" altLang="es-ES" sz="1500" b="1" dirty="0" smtClean="0"/>
              <a:t>(): </a:t>
            </a:r>
            <a:r>
              <a:rPr lang="es-ES" altLang="es-ES" dirty="0" smtClean="0"/>
              <a:t>Evento que se dispara al completar la carga.</a:t>
            </a:r>
          </a:p>
          <a:p>
            <a:pPr marL="400050" lvl="1"/>
            <a:r>
              <a:rPr lang="es-ES" altLang="es-ES" sz="1500" b="1" dirty="0" err="1" smtClean="0"/>
              <a:t>onloadstart</a:t>
            </a:r>
            <a:r>
              <a:rPr lang="es-ES" altLang="es-ES" sz="1500" b="1" dirty="0" smtClean="0"/>
              <a:t>(): </a:t>
            </a:r>
            <a:r>
              <a:rPr lang="es-ES" altLang="es-ES" dirty="0" smtClean="0"/>
              <a:t>Evento que se dispara al completar la carga.</a:t>
            </a:r>
          </a:p>
          <a:p>
            <a:pPr marL="400050" lvl="1"/>
            <a:r>
              <a:rPr lang="es-ES" altLang="es-ES" sz="1500" b="1" dirty="0" err="1" smtClean="0"/>
              <a:t>onprogress</a:t>
            </a:r>
            <a:r>
              <a:rPr lang="es-ES" altLang="es-ES" sz="1500" b="1" dirty="0" smtClean="0"/>
              <a:t>(): </a:t>
            </a:r>
            <a:r>
              <a:rPr lang="es-ES" altLang="es-ES" dirty="0" smtClean="0"/>
              <a:t>Evento que se dispara periódicamente con información de estado.</a:t>
            </a:r>
          </a:p>
          <a:p>
            <a:pPr marL="400050" lvl="1">
              <a:buNone/>
            </a:pPr>
            <a:r>
              <a:rPr lang="es-ES" altLang="es-ES" sz="2000" dirty="0" smtClean="0"/>
              <a:t>Para que AJAX funcione correctamente, la tecnología clave es </a:t>
            </a:r>
            <a:r>
              <a:rPr lang="es-ES" altLang="es-ES" sz="2000" dirty="0" err="1" smtClean="0"/>
              <a:t>javascript</a:t>
            </a:r>
            <a:r>
              <a:rPr lang="es-ES" altLang="es-ES" sz="2000" dirty="0" smtClean="0"/>
              <a:t>. A través de él podemos obtener los datos desde el servidor de forma asíncrona, ya sea en formato XML o en texto plano.</a:t>
            </a:r>
          </a:p>
        </p:txBody>
      </p:sp>
      <p:sp>
        <p:nvSpPr>
          <p:cNvPr id="4" name="3 Marcador de pie de página"/>
          <p:cNvSpPr>
            <a:spLocks noGrp="1"/>
          </p:cNvSpPr>
          <p:nvPr>
            <p:ph type="ftr" sz="quarter" idx="11"/>
          </p:nvPr>
        </p:nvSpPr>
        <p:spPr>
          <a:xfrm>
            <a:off x="1942415" y="6304235"/>
            <a:ext cx="5716488" cy="365125"/>
          </a:xfrm>
        </p:spPr>
        <p:txBody>
          <a:bodyPr/>
          <a:lstStyle/>
          <a:p>
            <a:pPr>
              <a:defRPr/>
            </a:pPr>
            <a:r>
              <a:rPr lang="es-ES" dirty="0" smtClean="0"/>
              <a:t>Desarrollo Web en Entorno Cliente </a:t>
            </a:r>
            <a:endParaRPr lang="es-ES" dirty="0"/>
          </a:p>
        </p:txBody>
      </p:sp>
      <p:sp>
        <p:nvSpPr>
          <p:cNvPr id="7173" name="4 Marcador de número de diapositiva"/>
          <p:cNvSpPr>
            <a:spLocks noGrp="1"/>
          </p:cNvSpPr>
          <p:nvPr>
            <p:ph type="sldNum" sz="quarter" idx="12"/>
          </p:nvPr>
        </p:nvSpPr>
        <p:spPr bwMode="auto">
          <a:noFill/>
          <a:ln>
            <a:miter lim="800000"/>
            <a:headEnd/>
            <a:tailEnd/>
          </a:ln>
        </p:spPr>
        <p:txBody>
          <a:bodyPr/>
          <a:lstStyle/>
          <a:p>
            <a:fld id="{773836B2-FD15-43F3-83EB-3BF2EAEBCA82}" type="slidenum">
              <a:rPr lang="es-ES" altLang="es-ES"/>
              <a:pPr/>
              <a:t>7</a:t>
            </a:fld>
            <a:endParaRPr lang="es-ES" altLang="es-E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a:xfrm>
            <a:off x="1259632" y="692696"/>
            <a:ext cx="7272808" cy="1152128"/>
          </a:xfrm>
        </p:spPr>
        <p:txBody>
          <a:bodyPr>
            <a:normAutofit/>
          </a:bodyPr>
          <a:lstStyle/>
          <a:p>
            <a:r>
              <a:rPr lang="es-ES" altLang="es-ES" sz="3600" dirty="0" smtClean="0"/>
              <a:t>JS VIII – AJAX</a:t>
            </a:r>
          </a:p>
        </p:txBody>
      </p:sp>
      <p:sp>
        <p:nvSpPr>
          <p:cNvPr id="4" name="3 Marcador de pie de página"/>
          <p:cNvSpPr>
            <a:spLocks noGrp="1"/>
          </p:cNvSpPr>
          <p:nvPr>
            <p:ph type="ftr" sz="quarter" idx="11"/>
          </p:nvPr>
        </p:nvSpPr>
        <p:spPr>
          <a:xfrm>
            <a:off x="1942415" y="6304235"/>
            <a:ext cx="5716488" cy="365125"/>
          </a:xfrm>
        </p:spPr>
        <p:txBody>
          <a:bodyPr/>
          <a:lstStyle/>
          <a:p>
            <a:pPr>
              <a:defRPr/>
            </a:pPr>
            <a:r>
              <a:rPr lang="es-ES" dirty="0" smtClean="0"/>
              <a:t>Desarrollo Web en Entorno Cliente </a:t>
            </a:r>
            <a:endParaRPr lang="es-ES" dirty="0"/>
          </a:p>
        </p:txBody>
      </p:sp>
      <p:sp>
        <p:nvSpPr>
          <p:cNvPr id="7173" name="4 Marcador de número de diapositiva"/>
          <p:cNvSpPr>
            <a:spLocks noGrp="1"/>
          </p:cNvSpPr>
          <p:nvPr>
            <p:ph type="sldNum" sz="quarter" idx="12"/>
          </p:nvPr>
        </p:nvSpPr>
        <p:spPr bwMode="auto">
          <a:noFill/>
          <a:ln>
            <a:miter lim="800000"/>
            <a:headEnd/>
            <a:tailEnd/>
          </a:ln>
        </p:spPr>
        <p:txBody>
          <a:bodyPr/>
          <a:lstStyle/>
          <a:p>
            <a:fld id="{773836B2-FD15-43F3-83EB-3BF2EAEBCA82}" type="slidenum">
              <a:rPr lang="es-ES" altLang="es-ES"/>
              <a:pPr/>
              <a:t>8</a:t>
            </a:fld>
            <a:endParaRPr lang="es-ES" altLang="es-ES"/>
          </a:p>
        </p:txBody>
      </p:sp>
      <p:pic>
        <p:nvPicPr>
          <p:cNvPr id="1026" name="Picture 2"/>
          <p:cNvPicPr>
            <a:picLocks noChangeAspect="1" noChangeArrowheads="1"/>
          </p:cNvPicPr>
          <p:nvPr/>
        </p:nvPicPr>
        <p:blipFill>
          <a:blip r:embed="rId2" cstate="print"/>
          <a:srcRect/>
          <a:stretch>
            <a:fillRect/>
          </a:stretch>
        </p:blipFill>
        <p:spPr bwMode="auto">
          <a:xfrm>
            <a:off x="2123728" y="2435229"/>
            <a:ext cx="5040560" cy="4090115"/>
          </a:xfrm>
          <a:prstGeom prst="rect">
            <a:avLst/>
          </a:prstGeom>
          <a:noFill/>
          <a:ln w="9525">
            <a:noFill/>
            <a:miter lim="800000"/>
            <a:headEnd/>
            <a:tailEnd/>
          </a:ln>
        </p:spPr>
      </p:pic>
      <p:sp>
        <p:nvSpPr>
          <p:cNvPr id="8" name="7 Rectángulo"/>
          <p:cNvSpPr/>
          <p:nvPr/>
        </p:nvSpPr>
        <p:spPr>
          <a:xfrm>
            <a:off x="827584" y="1305342"/>
            <a:ext cx="8064896" cy="1200329"/>
          </a:xfrm>
          <a:prstGeom prst="rect">
            <a:avLst/>
          </a:prstGeom>
        </p:spPr>
        <p:txBody>
          <a:bodyPr wrap="square">
            <a:spAutoFit/>
          </a:bodyPr>
          <a:lstStyle/>
          <a:p>
            <a:r>
              <a:rPr lang="es-ES" dirty="0" smtClean="0"/>
              <a:t>Cuando la página necesita información del servidor utiliza el objeto </a:t>
            </a:r>
            <a:r>
              <a:rPr lang="es-ES" b="1" dirty="0" err="1" smtClean="0">
                <a:solidFill>
                  <a:srgbClr val="FF0000"/>
                </a:solidFill>
              </a:rPr>
              <a:t>XMLHttpRequest</a:t>
            </a:r>
            <a:r>
              <a:rPr lang="es-ES" dirty="0" smtClean="0"/>
              <a:t>. Con esto conseguimos realizar una petición al servidor sin conseguir que la página sea recargada y mientras el usuario puede seguir trabajando en la misma página.</a:t>
            </a:r>
            <a:endParaRPr lang="es-E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a:xfrm>
            <a:off x="1310952" y="908050"/>
            <a:ext cx="7509520" cy="792163"/>
          </a:xfrm>
        </p:spPr>
        <p:txBody>
          <a:bodyPr>
            <a:normAutofit fontScale="90000"/>
          </a:bodyPr>
          <a:lstStyle/>
          <a:p>
            <a:r>
              <a:rPr lang="es-ES" altLang="es-ES" dirty="0" smtClean="0"/>
              <a:t>JS VIII – Ejemplo AJAX + texto plano</a:t>
            </a:r>
            <a:endParaRPr lang="es-ES" altLang="es-ES" sz="3600" dirty="0" smtClean="0"/>
          </a:p>
        </p:txBody>
      </p:sp>
      <p:sp>
        <p:nvSpPr>
          <p:cNvPr id="4" name="3 Marcador de pie de página"/>
          <p:cNvSpPr>
            <a:spLocks noGrp="1"/>
          </p:cNvSpPr>
          <p:nvPr>
            <p:ph type="ftr" sz="quarter" idx="11"/>
          </p:nvPr>
        </p:nvSpPr>
        <p:spPr>
          <a:xfrm>
            <a:off x="1942415" y="6448251"/>
            <a:ext cx="5716488" cy="365125"/>
          </a:xfrm>
        </p:spPr>
        <p:txBody>
          <a:bodyPr/>
          <a:lstStyle/>
          <a:p>
            <a:pPr>
              <a:defRPr/>
            </a:pPr>
            <a:r>
              <a:rPr lang="es-ES" dirty="0" smtClean="0"/>
              <a:t>Desarrollo Web en Entorno Cliente </a:t>
            </a:r>
            <a:endParaRPr lang="es-ES" dirty="0"/>
          </a:p>
        </p:txBody>
      </p:sp>
      <p:sp>
        <p:nvSpPr>
          <p:cNvPr id="9221" name="4 Marcador de número de diapositiva"/>
          <p:cNvSpPr>
            <a:spLocks noGrp="1"/>
          </p:cNvSpPr>
          <p:nvPr>
            <p:ph type="sldNum" sz="quarter" idx="12"/>
          </p:nvPr>
        </p:nvSpPr>
        <p:spPr bwMode="auto">
          <a:noFill/>
          <a:ln>
            <a:miter lim="800000"/>
            <a:headEnd/>
            <a:tailEnd/>
          </a:ln>
        </p:spPr>
        <p:txBody>
          <a:bodyPr/>
          <a:lstStyle/>
          <a:p>
            <a:fld id="{9985A8AE-B3CC-433F-BC02-430075CDD6A4}" type="slidenum">
              <a:rPr lang="es-ES" altLang="es-ES"/>
              <a:pPr/>
              <a:t>9</a:t>
            </a:fld>
            <a:endParaRPr lang="es-ES" altLang="es-ES"/>
          </a:p>
        </p:txBody>
      </p:sp>
      <p:sp>
        <p:nvSpPr>
          <p:cNvPr id="9223" name="2 Marcador de contenido"/>
          <p:cNvSpPr txBox="1">
            <a:spLocks/>
          </p:cNvSpPr>
          <p:nvPr/>
        </p:nvSpPr>
        <p:spPr bwMode="auto">
          <a:xfrm>
            <a:off x="467544" y="1988840"/>
            <a:ext cx="8424936" cy="4464496"/>
          </a:xfrm>
          <a:prstGeom prst="rect">
            <a:avLst/>
          </a:prstGeom>
          <a:solidFill>
            <a:schemeClr val="tx1"/>
          </a:solidFill>
          <a:ln w="9525">
            <a:noFill/>
            <a:miter lim="800000"/>
            <a:headEnd/>
            <a:tailEnd/>
          </a:ln>
        </p:spPr>
        <p:txBody>
          <a:bodyPr/>
          <a:lstStyle/>
          <a:p>
            <a:pPr marL="342900" indent="-342900">
              <a:spcBef>
                <a:spcPct val="20000"/>
              </a:spcBef>
            </a:pPr>
            <a:r>
              <a:rPr lang="es-ES" altLang="es-ES" dirty="0" smtClean="0">
                <a:solidFill>
                  <a:srgbClr val="00FF00"/>
                </a:solidFill>
                <a:latin typeface="Courier New" pitchFamily="49" charset="0"/>
                <a:cs typeface="Courier New" pitchFamily="49" charset="0"/>
              </a:rPr>
              <a:t>&lt;p&gt;&lt;</a:t>
            </a:r>
            <a:r>
              <a:rPr lang="es-ES" altLang="es-ES" dirty="0" err="1" smtClean="0">
                <a:solidFill>
                  <a:srgbClr val="00FF00"/>
                </a:solidFill>
                <a:latin typeface="Courier New" pitchFamily="49" charset="0"/>
                <a:cs typeface="Courier New" pitchFamily="49" charset="0"/>
              </a:rPr>
              <a:t>strong</a:t>
            </a:r>
            <a:r>
              <a:rPr lang="es-ES" altLang="es-ES" dirty="0" smtClean="0">
                <a:solidFill>
                  <a:srgbClr val="00FF00"/>
                </a:solidFill>
                <a:latin typeface="Courier New" pitchFamily="49" charset="0"/>
                <a:cs typeface="Courier New" pitchFamily="49" charset="0"/>
              </a:rPr>
              <a:t>&gt;EJEMPLO APLICACIÓN AJAX&lt;/</a:t>
            </a:r>
            <a:r>
              <a:rPr lang="es-ES" altLang="es-ES" dirty="0" err="1" smtClean="0">
                <a:solidFill>
                  <a:srgbClr val="00FF00"/>
                </a:solidFill>
                <a:latin typeface="Courier New" pitchFamily="49" charset="0"/>
                <a:cs typeface="Courier New" pitchFamily="49" charset="0"/>
              </a:rPr>
              <a:t>strong</a:t>
            </a:r>
            <a:r>
              <a:rPr lang="es-ES" altLang="es-ES" dirty="0" smtClean="0">
                <a:solidFill>
                  <a:srgbClr val="00FF00"/>
                </a:solidFill>
                <a:latin typeface="Courier New" pitchFamily="49" charset="0"/>
                <a:cs typeface="Courier New" pitchFamily="49" charset="0"/>
              </a:rPr>
              <a:t>&gt;&lt;/p&gt; </a:t>
            </a:r>
          </a:p>
          <a:p>
            <a:pPr marL="342900" indent="-342900">
              <a:spcBef>
                <a:spcPct val="20000"/>
              </a:spcBef>
            </a:pPr>
            <a:r>
              <a:rPr lang="es-ES" altLang="es-ES" dirty="0" smtClean="0">
                <a:solidFill>
                  <a:srgbClr val="00FF00"/>
                </a:solidFill>
                <a:latin typeface="Courier New" pitchFamily="49" charset="0"/>
                <a:cs typeface="Courier New" pitchFamily="49" charset="0"/>
              </a:rPr>
              <a:t>&lt;!-- botón que solicita los datos al servidor --&gt;</a:t>
            </a:r>
          </a:p>
          <a:p>
            <a:pPr marL="342900" indent="-342900">
              <a:spcBef>
                <a:spcPct val="20000"/>
              </a:spcBef>
            </a:pPr>
            <a:r>
              <a:rPr lang="en-US" altLang="es-ES" dirty="0" smtClean="0">
                <a:solidFill>
                  <a:srgbClr val="00FF00"/>
                </a:solidFill>
                <a:latin typeface="Courier New" pitchFamily="49" charset="0"/>
                <a:cs typeface="Courier New" pitchFamily="49" charset="0"/>
              </a:rPr>
              <a:t>&lt;form id="form1" name="form1" method="post" action=""&gt; </a:t>
            </a:r>
          </a:p>
          <a:p>
            <a:pPr marL="342900" indent="-342900">
              <a:spcBef>
                <a:spcPct val="20000"/>
              </a:spcBef>
            </a:pPr>
            <a:r>
              <a:rPr lang="es-ES" altLang="es-ES" dirty="0" smtClean="0">
                <a:solidFill>
                  <a:srgbClr val="00FF00"/>
                </a:solidFill>
                <a:latin typeface="Courier New" pitchFamily="49" charset="0"/>
                <a:cs typeface="Courier New" pitchFamily="49" charset="0"/>
              </a:rPr>
              <a:t>   &lt;input </a:t>
            </a:r>
            <a:r>
              <a:rPr lang="es-ES" altLang="es-ES" dirty="0" err="1" smtClean="0">
                <a:solidFill>
                  <a:srgbClr val="00FF00"/>
                </a:solidFill>
                <a:latin typeface="Courier New" pitchFamily="49" charset="0"/>
                <a:cs typeface="Courier New" pitchFamily="49" charset="0"/>
              </a:rPr>
              <a:t>type</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button</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name</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button</a:t>
            </a:r>
            <a:r>
              <a:rPr lang="es-ES" altLang="es-ES" dirty="0" smtClean="0">
                <a:solidFill>
                  <a:srgbClr val="00FF00"/>
                </a:solidFill>
                <a:latin typeface="Courier New" pitchFamily="49" charset="0"/>
                <a:cs typeface="Courier New" pitchFamily="49" charset="0"/>
              </a:rPr>
              <a:t>" id="</a:t>
            </a:r>
            <a:r>
              <a:rPr lang="es-ES" altLang="es-ES" dirty="0" err="1" smtClean="0">
                <a:solidFill>
                  <a:srgbClr val="00FF00"/>
                </a:solidFill>
                <a:latin typeface="Courier New" pitchFamily="49" charset="0"/>
                <a:cs typeface="Courier New" pitchFamily="49" charset="0"/>
              </a:rPr>
              <a:t>miboton</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onclick</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obtenerDatosServidor</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value</a:t>
            </a:r>
            <a:r>
              <a:rPr lang="es-ES" altLang="es-ES" dirty="0" smtClean="0">
                <a:solidFill>
                  <a:srgbClr val="00FF00"/>
                </a:solidFill>
                <a:latin typeface="Courier New" pitchFamily="49" charset="0"/>
                <a:cs typeface="Courier New" pitchFamily="49" charset="0"/>
              </a:rPr>
              <a:t>="Acceso a la     información" /&gt; </a:t>
            </a:r>
          </a:p>
          <a:p>
            <a:pPr marL="342900" indent="-342900">
              <a:spcBef>
                <a:spcPct val="20000"/>
              </a:spcBef>
            </a:pPr>
            <a:r>
              <a:rPr lang="es-ES" altLang="es-ES" dirty="0" smtClean="0">
                <a:solidFill>
                  <a:srgbClr val="00FF00"/>
                </a:solidFill>
                <a:latin typeface="Courier New" pitchFamily="49" charset="0"/>
                <a:cs typeface="Courier New" pitchFamily="49" charset="0"/>
              </a:rPr>
              <a:t>&lt;/</a:t>
            </a:r>
            <a:r>
              <a:rPr lang="es-ES" altLang="es-ES" dirty="0" err="1" smtClean="0">
                <a:solidFill>
                  <a:srgbClr val="00FF00"/>
                </a:solidFill>
                <a:latin typeface="Courier New" pitchFamily="49" charset="0"/>
                <a:cs typeface="Courier New" pitchFamily="49" charset="0"/>
              </a:rPr>
              <a:t>form</a:t>
            </a:r>
            <a:r>
              <a:rPr lang="es-ES" altLang="es-ES" dirty="0" smtClean="0">
                <a:solidFill>
                  <a:srgbClr val="00FF00"/>
                </a:solidFill>
                <a:latin typeface="Courier New" pitchFamily="49" charset="0"/>
                <a:cs typeface="Courier New" pitchFamily="49" charset="0"/>
              </a:rPr>
              <a:t>&gt; </a:t>
            </a:r>
          </a:p>
          <a:p>
            <a:pPr marL="342900" indent="-342900">
              <a:spcBef>
                <a:spcPct val="20000"/>
              </a:spcBef>
            </a:pPr>
            <a:endParaRPr lang="es-ES" altLang="es-ES" dirty="0" smtClean="0">
              <a:solidFill>
                <a:srgbClr val="00FF00"/>
              </a:solidFill>
              <a:latin typeface="Courier New" pitchFamily="49" charset="0"/>
              <a:cs typeface="Courier New" pitchFamily="49" charset="0"/>
            </a:endParaRPr>
          </a:p>
          <a:p>
            <a:pPr marL="342900" indent="-342900">
              <a:spcBef>
                <a:spcPct val="20000"/>
              </a:spcBef>
            </a:pPr>
            <a:r>
              <a:rPr lang="es-ES" altLang="es-ES" dirty="0" smtClean="0">
                <a:solidFill>
                  <a:srgbClr val="00FF00"/>
                </a:solidFill>
                <a:latin typeface="Courier New" pitchFamily="49" charset="0"/>
                <a:cs typeface="Courier New" pitchFamily="49" charset="0"/>
              </a:rPr>
              <a:t>&lt;!-- etiqueta </a:t>
            </a:r>
            <a:r>
              <a:rPr lang="es-ES" altLang="es-ES" dirty="0" err="1" smtClean="0">
                <a:solidFill>
                  <a:srgbClr val="00FF00"/>
                </a:solidFill>
                <a:latin typeface="Courier New" pitchFamily="49" charset="0"/>
                <a:cs typeface="Courier New" pitchFamily="49" charset="0"/>
              </a:rPr>
              <a:t>html</a:t>
            </a:r>
            <a:r>
              <a:rPr lang="es-ES" altLang="es-ES" dirty="0" smtClean="0">
                <a:solidFill>
                  <a:srgbClr val="00FF00"/>
                </a:solidFill>
                <a:latin typeface="Courier New" pitchFamily="49" charset="0"/>
                <a:cs typeface="Courier New" pitchFamily="49" charset="0"/>
              </a:rPr>
              <a:t> donde se muestra la información que ha llegado desde el servidor --&gt;</a:t>
            </a:r>
          </a:p>
          <a:p>
            <a:pPr marL="342900" indent="-342900">
              <a:spcBef>
                <a:spcPct val="20000"/>
              </a:spcBef>
            </a:pPr>
            <a:r>
              <a:rPr lang="es-ES" altLang="es-ES" dirty="0" smtClean="0">
                <a:solidFill>
                  <a:srgbClr val="00FF00"/>
                </a:solidFill>
                <a:latin typeface="Courier New" pitchFamily="49" charset="0"/>
                <a:cs typeface="Courier New" pitchFamily="49" charset="0"/>
              </a:rPr>
              <a:t>&lt;</a:t>
            </a:r>
            <a:r>
              <a:rPr lang="es-ES" altLang="es-ES" dirty="0" err="1" smtClean="0">
                <a:solidFill>
                  <a:srgbClr val="00FF00"/>
                </a:solidFill>
                <a:latin typeface="Courier New" pitchFamily="49" charset="0"/>
                <a:cs typeface="Courier New" pitchFamily="49" charset="0"/>
              </a:rPr>
              <a:t>div</a:t>
            </a:r>
            <a:r>
              <a:rPr lang="es-ES" altLang="es-ES" dirty="0" smtClean="0">
                <a:solidFill>
                  <a:srgbClr val="00FF00"/>
                </a:solidFill>
                <a:latin typeface="Courier New" pitchFamily="49" charset="0"/>
                <a:cs typeface="Courier New" pitchFamily="49" charset="0"/>
              </a:rPr>
              <a:t> id="destino"&gt; </a:t>
            </a:r>
          </a:p>
          <a:p>
            <a:pPr marL="342900" indent="-342900">
              <a:spcBef>
                <a:spcPct val="20000"/>
              </a:spcBef>
            </a:pPr>
            <a:r>
              <a:rPr lang="es-ES" altLang="es-ES" dirty="0" smtClean="0">
                <a:solidFill>
                  <a:srgbClr val="00FF00"/>
                </a:solidFill>
                <a:latin typeface="Courier New" pitchFamily="49" charset="0"/>
                <a:cs typeface="Courier New" pitchFamily="49" charset="0"/>
              </a:rPr>
              <a:t>    &lt;p id="</a:t>
            </a:r>
            <a:r>
              <a:rPr lang="es-ES" altLang="es-ES" dirty="0" err="1" smtClean="0">
                <a:solidFill>
                  <a:srgbClr val="00FF00"/>
                </a:solidFill>
                <a:latin typeface="Courier New" pitchFamily="49" charset="0"/>
                <a:cs typeface="Courier New" pitchFamily="49" charset="0"/>
              </a:rPr>
              <a:t>parrafo</a:t>
            </a:r>
            <a:r>
              <a:rPr lang="es-ES" altLang="es-ES" dirty="0" smtClean="0">
                <a:solidFill>
                  <a:srgbClr val="00FF00"/>
                </a:solidFill>
                <a:latin typeface="Courier New" pitchFamily="49" charset="0"/>
                <a:cs typeface="Courier New" pitchFamily="49" charset="0"/>
              </a:rPr>
              <a:t>"&gt;La información va a aparecer aquí:&lt;/p&gt; </a:t>
            </a:r>
          </a:p>
          <a:p>
            <a:pPr marL="342900" indent="-342900">
              <a:spcBef>
                <a:spcPct val="20000"/>
              </a:spcBef>
            </a:pPr>
            <a:r>
              <a:rPr lang="es-ES" altLang="es-ES" dirty="0" smtClean="0">
                <a:solidFill>
                  <a:srgbClr val="00FF00"/>
                </a:solidFill>
                <a:latin typeface="Courier New" pitchFamily="49" charset="0"/>
                <a:cs typeface="Courier New" pitchFamily="49" charset="0"/>
              </a:rPr>
              <a:t>&lt;/</a:t>
            </a:r>
            <a:r>
              <a:rPr lang="es-ES" altLang="es-ES" dirty="0" err="1" smtClean="0">
                <a:solidFill>
                  <a:srgbClr val="00FF00"/>
                </a:solidFill>
                <a:latin typeface="Courier New" pitchFamily="49" charset="0"/>
                <a:cs typeface="Courier New" pitchFamily="49" charset="0"/>
              </a:rPr>
              <a:t>div</a:t>
            </a:r>
            <a:r>
              <a:rPr lang="es-ES" altLang="es-ES" dirty="0" smtClean="0">
                <a:solidFill>
                  <a:srgbClr val="00FF00"/>
                </a:solidFill>
                <a:latin typeface="Courier New" pitchFamily="49" charset="0"/>
                <a:cs typeface="Courier New" pitchFamily="49" charset="0"/>
              </a:rPr>
              <a:t>&gt; </a:t>
            </a:r>
          </a:p>
        </p:txBody>
      </p:sp>
      <p:sp>
        <p:nvSpPr>
          <p:cNvPr id="6" name="5 Rectángulo"/>
          <p:cNvSpPr/>
          <p:nvPr/>
        </p:nvSpPr>
        <p:spPr>
          <a:xfrm>
            <a:off x="501627" y="1628800"/>
            <a:ext cx="5450531" cy="369332"/>
          </a:xfrm>
          <a:prstGeom prst="rect">
            <a:avLst/>
          </a:prstGeom>
        </p:spPr>
        <p:txBody>
          <a:bodyPr wrap="none">
            <a:spAutoFit/>
          </a:bodyPr>
          <a:lstStyle/>
          <a:p>
            <a:r>
              <a:rPr lang="es-ES" altLang="es-ES" dirty="0" smtClean="0"/>
              <a:t>Se solicita al servidor un fichero de texto plano.</a:t>
            </a:r>
            <a:endParaRPr lang="es-E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2353</TotalTime>
  <Words>1719</Words>
  <Application>Microsoft Office PowerPoint</Application>
  <PresentationFormat>Presentación en pantalla (4:3)</PresentationFormat>
  <Paragraphs>300</Paragraphs>
  <Slides>21</Slides>
  <Notes>6</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Espiral</vt:lpstr>
      <vt:lpstr>JS VIII</vt:lpstr>
      <vt:lpstr>JS VIII – AJAX</vt:lpstr>
      <vt:lpstr>JS VIII – AJAX</vt:lpstr>
      <vt:lpstr>JS VIII – AJAX</vt:lpstr>
      <vt:lpstr>JS VIII – AJAX</vt:lpstr>
      <vt:lpstr>JS VIII – AJAX</vt:lpstr>
      <vt:lpstr>JS VIII – AJAX</vt:lpstr>
      <vt:lpstr>JS VIII – AJAX</vt:lpstr>
      <vt:lpstr>JS VIII – Ejemplo AJAX + texto plano</vt:lpstr>
      <vt:lpstr>JS VIII – Ejemplo AJAX + texto plano</vt:lpstr>
      <vt:lpstr>JS VIII – Ejemplo AJAX + texto plano</vt:lpstr>
      <vt:lpstr>JS VIII – Ejemplo AJAX + XML</vt:lpstr>
      <vt:lpstr>JS VIII – Ejemplo AJAX + XML</vt:lpstr>
      <vt:lpstr>JS VIII – Ejemplo AJAX + XML</vt:lpstr>
      <vt:lpstr>JS VIII – Ejemplo AJAX + JSON</vt:lpstr>
      <vt:lpstr>JS VIII – Ejemplo AJAX + JSON</vt:lpstr>
      <vt:lpstr>JS VIII – Ejemplo AJAX + JSON</vt:lpstr>
      <vt:lpstr>JS VIII – AJAX Envío de datos al servidor</vt:lpstr>
      <vt:lpstr>JS VIII – AJAX Envío de datos al servidor</vt:lpstr>
      <vt:lpstr>JS VIII – AJAX Envío de datos al servidor</vt:lpstr>
      <vt:lpstr>JS VIII – Referencias</vt:lpstr>
    </vt:vector>
  </TitlesOfParts>
  <Company>www.intercambiosvirtuales.org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Planificación de Interfaces</dc:title>
  <dc:creator>CABF</dc:creator>
  <cp:lastModifiedBy>consejeria</cp:lastModifiedBy>
  <cp:revision>232</cp:revision>
  <dcterms:created xsi:type="dcterms:W3CDTF">2015-09-15T05:55:21Z</dcterms:created>
  <dcterms:modified xsi:type="dcterms:W3CDTF">2017-01-17T07:33:15Z</dcterms:modified>
</cp:coreProperties>
</file>