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2" r:id="rId5"/>
    <p:sldId id="260"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2DFB5-5BC4-43A8-B063-C7BC674CB4DC}" v="29" dt="2020-02-27T10:59:29.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Habeeb" userId="9b3f8bdab8f3b151" providerId="LiveId" clId="{21F2DFB5-5BC4-43A8-B063-C7BC674CB4DC}"/>
    <pc:docChg chg="undo redo custSel addSld delSld modSld">
      <pc:chgData name="Ahmed Habeeb" userId="9b3f8bdab8f3b151" providerId="LiveId" clId="{21F2DFB5-5BC4-43A8-B063-C7BC674CB4DC}" dt="2020-02-27T11:05:09.942" v="1053" actId="20577"/>
      <pc:docMkLst>
        <pc:docMk/>
      </pc:docMkLst>
      <pc:sldChg chg="modSp">
        <pc:chgData name="Ahmed Habeeb" userId="9b3f8bdab8f3b151" providerId="LiveId" clId="{21F2DFB5-5BC4-43A8-B063-C7BC674CB4DC}" dt="2020-02-27T11:05:09.942" v="1053" actId="20577"/>
        <pc:sldMkLst>
          <pc:docMk/>
          <pc:sldMk cId="2464476507" sldId="258"/>
        </pc:sldMkLst>
        <pc:spChg chg="mod">
          <ac:chgData name="Ahmed Habeeb" userId="9b3f8bdab8f3b151" providerId="LiveId" clId="{21F2DFB5-5BC4-43A8-B063-C7BC674CB4DC}" dt="2020-02-27T11:05:09.942" v="1053" actId="20577"/>
          <ac:spMkLst>
            <pc:docMk/>
            <pc:sldMk cId="2464476507" sldId="258"/>
            <ac:spMk id="3" creationId="{00000000-0000-0000-0000-000000000000}"/>
          </ac:spMkLst>
        </pc:spChg>
      </pc:sldChg>
      <pc:sldChg chg="modSp">
        <pc:chgData name="Ahmed Habeeb" userId="9b3f8bdab8f3b151" providerId="LiveId" clId="{21F2DFB5-5BC4-43A8-B063-C7BC674CB4DC}" dt="2020-02-26T22:21:24.971" v="386" actId="20577"/>
        <pc:sldMkLst>
          <pc:docMk/>
          <pc:sldMk cId="2267405101" sldId="259"/>
        </pc:sldMkLst>
        <pc:spChg chg="mod">
          <ac:chgData name="Ahmed Habeeb" userId="9b3f8bdab8f3b151" providerId="LiveId" clId="{21F2DFB5-5BC4-43A8-B063-C7BC674CB4DC}" dt="2020-02-26T22:21:24.971" v="386" actId="20577"/>
          <ac:spMkLst>
            <pc:docMk/>
            <pc:sldMk cId="2267405101" sldId="259"/>
            <ac:spMk id="3" creationId="{00000000-0000-0000-0000-000000000000}"/>
          </ac:spMkLst>
        </pc:spChg>
      </pc:sldChg>
      <pc:sldChg chg="modSp">
        <pc:chgData name="Ahmed Habeeb" userId="9b3f8bdab8f3b151" providerId="LiveId" clId="{21F2DFB5-5BC4-43A8-B063-C7BC674CB4DC}" dt="2020-02-26T22:26:18.280" v="506" actId="20577"/>
        <pc:sldMkLst>
          <pc:docMk/>
          <pc:sldMk cId="887367239" sldId="265"/>
        </pc:sldMkLst>
        <pc:spChg chg="mod">
          <ac:chgData name="Ahmed Habeeb" userId="9b3f8bdab8f3b151" providerId="LiveId" clId="{21F2DFB5-5BC4-43A8-B063-C7BC674CB4DC}" dt="2020-02-26T22:26:18.280" v="506" actId="20577"/>
          <ac:spMkLst>
            <pc:docMk/>
            <pc:sldMk cId="887367239" sldId="265"/>
            <ac:spMk id="3" creationId="{00000000-0000-0000-0000-000000000000}"/>
          </ac:spMkLst>
        </pc:spChg>
      </pc:sldChg>
      <pc:sldChg chg="modSp">
        <pc:chgData name="Ahmed Habeeb" userId="9b3f8bdab8f3b151" providerId="LiveId" clId="{21F2DFB5-5BC4-43A8-B063-C7BC674CB4DC}" dt="2020-02-27T08:48:16.980" v="977"/>
        <pc:sldMkLst>
          <pc:docMk/>
          <pc:sldMk cId="73539833" sldId="270"/>
        </pc:sldMkLst>
        <pc:spChg chg="mod">
          <ac:chgData name="Ahmed Habeeb" userId="9b3f8bdab8f3b151" providerId="LiveId" clId="{21F2DFB5-5BC4-43A8-B063-C7BC674CB4DC}" dt="2020-02-27T08:48:16.980" v="977"/>
          <ac:spMkLst>
            <pc:docMk/>
            <pc:sldMk cId="73539833" sldId="270"/>
            <ac:spMk id="3" creationId="{00000000-0000-0000-0000-000000000000}"/>
          </ac:spMkLst>
        </pc:spChg>
      </pc:sldChg>
      <pc:sldChg chg="modSp add del">
        <pc:chgData name="Ahmed Habeeb" userId="9b3f8bdab8f3b151" providerId="LiveId" clId="{21F2DFB5-5BC4-43A8-B063-C7BC674CB4DC}" dt="2020-02-26T23:24:29.343" v="510" actId="2696"/>
        <pc:sldMkLst>
          <pc:docMk/>
          <pc:sldMk cId="3599028407" sldId="271"/>
        </pc:sldMkLst>
        <pc:spChg chg="mod">
          <ac:chgData name="Ahmed Habeeb" userId="9b3f8bdab8f3b151" providerId="LiveId" clId="{21F2DFB5-5BC4-43A8-B063-C7BC674CB4DC}" dt="2020-02-26T23:24:25.083" v="508"/>
          <ac:spMkLst>
            <pc:docMk/>
            <pc:sldMk cId="3599028407" sldId="271"/>
            <ac:spMk id="2" creationId="{8CA2812E-4C78-4CBD-AB9C-1D5FE90BBF55}"/>
          </ac:spMkLst>
        </pc:spChg>
      </pc:sldChg>
      <pc:sldChg chg="modSp add">
        <pc:chgData name="Ahmed Habeeb" userId="9b3f8bdab8f3b151" providerId="LiveId" clId="{21F2DFB5-5BC4-43A8-B063-C7BC674CB4DC}" dt="2020-02-27T08:49:20.596" v="994" actId="255"/>
        <pc:sldMkLst>
          <pc:docMk/>
          <pc:sldMk cId="1677086688" sldId="272"/>
        </pc:sldMkLst>
        <pc:spChg chg="mod">
          <ac:chgData name="Ahmed Habeeb" userId="9b3f8bdab8f3b151" providerId="LiveId" clId="{21F2DFB5-5BC4-43A8-B063-C7BC674CB4DC}" dt="2020-02-27T08:49:20.596" v="994" actId="255"/>
          <ac:spMkLst>
            <pc:docMk/>
            <pc:sldMk cId="1677086688"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BB02557A-7053-4340-A874-8AB926A8EDA1}" type="datetimeFigureOut">
              <a:rPr lang="en-US" dirty="0"/>
              <a:pPr/>
              <a:t>2/27/2020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AEF9944-A4F6-4C59-AEBD-678D6480B8EA}"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2/27/2020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2/27/2020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dirty="0"/>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2/27/2020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2/27/2020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BB02557A-7053-4340-A874-8AB926A8EDA1}" type="datetimeFigureOut">
              <a:rPr lang="en-US" dirty="0"/>
              <a:pPr/>
              <a:t>2/27/2020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3306" y="1762098"/>
            <a:ext cx="3793678" cy="2197505"/>
          </a:xfrm>
        </p:spPr>
        <p:txBody>
          <a:bodyPr>
            <a:normAutofit/>
          </a:bodyPr>
          <a:lstStyle/>
          <a:p>
            <a:r>
              <a:rPr lang="en-US" sz="4000" b="1" dirty="0"/>
              <a:t>Software Engineering</a:t>
            </a:r>
          </a:p>
        </p:txBody>
      </p:sp>
      <p:sp>
        <p:nvSpPr>
          <p:cNvPr id="3" name="Subtitle 2"/>
          <p:cNvSpPr>
            <a:spLocks noGrp="1"/>
          </p:cNvSpPr>
          <p:nvPr>
            <p:ph type="subTitle" idx="1"/>
          </p:nvPr>
        </p:nvSpPr>
        <p:spPr/>
        <p:txBody>
          <a:bodyPr>
            <a:normAutofit/>
          </a:bodyPr>
          <a:lstStyle/>
          <a:p>
            <a:r>
              <a:rPr lang="en-US" sz="2400" b="1" dirty="0"/>
              <a:t>Project </a:t>
            </a:r>
          </a:p>
          <a:p>
            <a:endParaRPr lang="en-US" sz="2400" b="1" dirty="0"/>
          </a:p>
        </p:txBody>
      </p:sp>
    </p:spTree>
    <p:extLst>
      <p:ext uri="{BB962C8B-B14F-4D97-AF65-F5344CB8AC3E}">
        <p14:creationId xmlns:p14="http://schemas.microsoft.com/office/powerpoint/2010/main" val="191598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1787371"/>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Reliability:</a:t>
            </a:r>
            <a:endParaRPr lang="en-US" sz="1400" b="1" i="0" dirty="0"/>
          </a:p>
          <a:p>
            <a:pPr lvl="2">
              <a:buFont typeface="Arial" panose="020B0604020202020204" pitchFamily="34" charset="0"/>
              <a:buChar char="•"/>
            </a:pPr>
            <a:r>
              <a:rPr lang="en-US" sz="1400" b="1" i="0" dirty="0"/>
              <a:t>Reliability defines how likely it is for the software to work without failure for a given period of time. Reliability decreases because of bugs in the code, hardware failures, or problems with other system components.</a:t>
            </a:r>
          </a:p>
        </p:txBody>
      </p:sp>
      <p:sp>
        <p:nvSpPr>
          <p:cNvPr id="4" name="Content Placeholder 2">
            <a:extLst>
              <a:ext uri="{FF2B5EF4-FFF2-40B4-BE49-F238E27FC236}">
                <a16:creationId xmlns:a16="http://schemas.microsoft.com/office/drawing/2014/main" id="{183B7668-205D-4E15-A1BC-63928044C200}"/>
              </a:ext>
            </a:extLst>
          </p:cNvPr>
          <p:cNvSpPr txBox="1">
            <a:spLocks/>
          </p:cNvSpPr>
          <p:nvPr/>
        </p:nvSpPr>
        <p:spPr>
          <a:xfrm>
            <a:off x="2933697" y="4293934"/>
            <a:ext cx="8770571" cy="870012"/>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buFont typeface="Wingdings" panose="05000000000000000000" pitchFamily="2" charset="2"/>
              <a:buChar char="§"/>
            </a:pPr>
            <a:r>
              <a:rPr lang="en-US" b="1" dirty="0"/>
              <a:t>Availability:</a:t>
            </a:r>
            <a:endParaRPr lang="en-US" sz="1400" b="1" i="0" dirty="0"/>
          </a:p>
          <a:p>
            <a:pPr lvl="2">
              <a:buFont typeface="Arial" panose="020B0604020202020204" pitchFamily="34" charset="0"/>
              <a:buChar char="•"/>
            </a:pPr>
            <a:r>
              <a:rPr lang="en-US" sz="1400" b="1" i="0" dirty="0"/>
              <a:t>The system shall be available all the time.</a:t>
            </a:r>
          </a:p>
        </p:txBody>
      </p:sp>
    </p:spTree>
    <p:extLst>
      <p:ext uri="{BB962C8B-B14F-4D97-AF65-F5344CB8AC3E}">
        <p14:creationId xmlns:p14="http://schemas.microsoft.com/office/powerpoint/2010/main" val="260341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Performance:</a:t>
            </a:r>
            <a:endParaRPr lang="en-US" b="1" i="0" dirty="0"/>
          </a:p>
          <a:p>
            <a:pPr lvl="2">
              <a:buFont typeface="Arial" panose="020B0604020202020204" pitchFamily="34" charset="0"/>
              <a:buChar char="•"/>
            </a:pPr>
            <a:r>
              <a:rPr lang="en-US" sz="1400" b="1" i="0" dirty="0"/>
              <a:t>Response Time: </a:t>
            </a:r>
            <a:r>
              <a:rPr lang="en-US" sz="1400" i="0" dirty="0"/>
              <a:t>The system provides acknowledgment in just one second once the 'patient's information is checked.</a:t>
            </a:r>
          </a:p>
          <a:p>
            <a:pPr lvl="2">
              <a:buFont typeface="Arial" panose="020B0604020202020204" pitchFamily="34" charset="0"/>
              <a:buChar char="•"/>
            </a:pPr>
            <a:r>
              <a:rPr lang="en-US" sz="1400" b="1" i="0" dirty="0"/>
              <a:t>Capacity:</a:t>
            </a:r>
            <a:r>
              <a:rPr lang="en-US" sz="1400" i="0" dirty="0"/>
              <a:t> The system needs to support at least 1000 people at once.</a:t>
            </a:r>
          </a:p>
          <a:p>
            <a:pPr lvl="2">
              <a:buFont typeface="Arial" panose="020B0604020202020204" pitchFamily="34" charset="0"/>
              <a:buChar char="•"/>
            </a:pPr>
            <a:r>
              <a:rPr lang="en-US" sz="1400" b="1" i="0" dirty="0"/>
              <a:t>User-Interface:</a:t>
            </a:r>
            <a:r>
              <a:rPr lang="en-US" sz="1400" i="0" dirty="0"/>
              <a:t> The user interface acknowledges within five seconds.</a:t>
            </a:r>
          </a:p>
          <a:p>
            <a:pPr lvl="2">
              <a:buFont typeface="Arial" panose="020B0604020202020204" pitchFamily="34" charset="0"/>
              <a:buChar char="•"/>
            </a:pPr>
            <a:r>
              <a:rPr lang="en-US" sz="1400" b="1" i="0" dirty="0"/>
              <a:t>Conformity: </a:t>
            </a:r>
            <a:r>
              <a:rPr lang="en-US" sz="1400" i="0" dirty="0"/>
              <a:t>The system needs to ensure that the guidelines of the Microsoft accessibilities are followed.</a:t>
            </a:r>
          </a:p>
        </p:txBody>
      </p:sp>
    </p:spTree>
    <p:extLst>
      <p:ext uri="{BB962C8B-B14F-4D97-AF65-F5344CB8AC3E}">
        <p14:creationId xmlns:p14="http://schemas.microsoft.com/office/powerpoint/2010/main" val="190003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1787371"/>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Software quality attributes:</a:t>
            </a:r>
            <a:endParaRPr lang="en-US" sz="1400" b="1" i="0" dirty="0"/>
          </a:p>
          <a:p>
            <a:pPr lvl="2">
              <a:buFont typeface="Arial" panose="020B0604020202020204" pitchFamily="34" charset="0"/>
              <a:buChar char="•"/>
            </a:pPr>
            <a:r>
              <a:rPr lang="en-US" sz="1400" b="1" i="0" dirty="0"/>
              <a:t>The system shall be robust enough that an operational interrupt to the system shall not corrupt the database easily.  In case the database corrupts for some reason, the data could be recovered easily from the backup copy.</a:t>
            </a:r>
          </a:p>
        </p:txBody>
      </p:sp>
      <p:sp>
        <p:nvSpPr>
          <p:cNvPr id="4" name="Content Placeholder 2">
            <a:extLst>
              <a:ext uri="{FF2B5EF4-FFF2-40B4-BE49-F238E27FC236}">
                <a16:creationId xmlns:a16="http://schemas.microsoft.com/office/drawing/2014/main" id="{183B7668-205D-4E15-A1BC-63928044C200}"/>
              </a:ext>
            </a:extLst>
          </p:cNvPr>
          <p:cNvSpPr txBox="1">
            <a:spLocks/>
          </p:cNvSpPr>
          <p:nvPr/>
        </p:nvSpPr>
        <p:spPr>
          <a:xfrm>
            <a:off x="2933699" y="4287917"/>
            <a:ext cx="8770571" cy="1787371"/>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lvl="1">
              <a:buFont typeface="Wingdings" panose="05000000000000000000" pitchFamily="2" charset="2"/>
              <a:buChar char="§"/>
            </a:pPr>
            <a:r>
              <a:rPr lang="en-US" b="1" dirty="0"/>
              <a:t>Maintainability:</a:t>
            </a:r>
            <a:endParaRPr lang="en-US" sz="1400" b="1" i="0" dirty="0"/>
          </a:p>
          <a:p>
            <a:pPr lvl="2">
              <a:buFont typeface="Arial" panose="020B0604020202020204" pitchFamily="34" charset="0"/>
              <a:buChar char="•"/>
            </a:pPr>
            <a:r>
              <a:rPr lang="en-US" sz="1400" b="1" i="0" dirty="0"/>
              <a:t>Back-Up:</a:t>
            </a:r>
            <a:r>
              <a:rPr lang="en-US" sz="1400" i="0" dirty="0"/>
              <a:t> The system offers the efficiency for data backup.</a:t>
            </a:r>
          </a:p>
          <a:p>
            <a:pPr lvl="2">
              <a:buFont typeface="Arial" panose="020B0604020202020204" pitchFamily="34" charset="0"/>
              <a:buChar char="•"/>
            </a:pPr>
            <a:r>
              <a:rPr lang="en-US" sz="1400" b="1" i="0" dirty="0"/>
              <a:t>Errors: </a:t>
            </a:r>
            <a:r>
              <a:rPr lang="en-US" sz="1400" i="0" dirty="0"/>
              <a:t>The system will track every mistake as well as keep a log of it.</a:t>
            </a:r>
            <a:r>
              <a:rPr lang="en-US" sz="1400" b="1" i="0" dirty="0"/>
              <a:t> </a:t>
            </a:r>
          </a:p>
        </p:txBody>
      </p:sp>
    </p:spTree>
    <p:extLst>
      <p:ext uri="{BB962C8B-B14F-4D97-AF65-F5344CB8AC3E}">
        <p14:creationId xmlns:p14="http://schemas.microsoft.com/office/powerpoint/2010/main" val="135250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Updates:</a:t>
            </a:r>
            <a:endParaRPr lang="en-US" b="1" i="0" dirty="0"/>
          </a:p>
          <a:p>
            <a:pPr lvl="2">
              <a:buFont typeface="Arial" panose="020B0604020202020204" pitchFamily="34" charset="0"/>
              <a:buChar char="•"/>
            </a:pPr>
            <a:r>
              <a:rPr lang="en-US" sz="1400" b="1" i="0" dirty="0"/>
              <a:t>There will be an additional system to link pharmacies</a:t>
            </a:r>
          </a:p>
          <a:p>
            <a:pPr lvl="2">
              <a:buFont typeface="Arial" panose="020B0604020202020204" pitchFamily="34" charset="0"/>
              <a:buChar char="•"/>
            </a:pPr>
            <a:r>
              <a:rPr lang="en-US" sz="1400" b="1" i="0" dirty="0"/>
              <a:t>Linking the person's data by national number to the civil register to confirm his data</a:t>
            </a:r>
          </a:p>
          <a:p>
            <a:pPr lvl="2">
              <a:buFont typeface="Arial" panose="020B0604020202020204" pitchFamily="34" charset="0"/>
              <a:buChar char="•"/>
            </a:pPr>
            <a:r>
              <a:rPr lang="en-US" sz="1400" b="1" i="0" dirty="0"/>
              <a:t>Report a case by writing the person's national number and reaching his statement without disclosing it to select the appropriate hospital based on the data registered to him</a:t>
            </a:r>
          </a:p>
        </p:txBody>
      </p:sp>
    </p:spTree>
    <p:extLst>
      <p:ext uri="{BB962C8B-B14F-4D97-AF65-F5344CB8AC3E}">
        <p14:creationId xmlns:p14="http://schemas.microsoft.com/office/powerpoint/2010/main" val="7353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b="1" dirty="0"/>
              <a:t>Abstract </a:t>
            </a:r>
            <a:endParaRPr lang="en-US" sz="1800" b="1" dirty="0"/>
          </a:p>
          <a:p>
            <a:pPr lvl="1">
              <a:lnSpc>
                <a:spcPct val="150000"/>
              </a:lnSpc>
              <a:buFont typeface="Arial" panose="020B0604020202020204" pitchFamily="34" charset="0"/>
              <a:buChar char="•"/>
            </a:pPr>
            <a:r>
              <a:rPr lang="en-US" b="1" dirty="0"/>
              <a:t> The main problem is difficulty to help sick people in emergency cases</a:t>
            </a:r>
            <a:r>
              <a:rPr lang="en-US" b="1"/>
              <a:t>, finding </a:t>
            </a:r>
            <a:r>
              <a:rPr lang="en-US" sz="1800" b="1" dirty="0"/>
              <a:t>nearest hospital suitable for him and deal with fake requests.</a:t>
            </a:r>
          </a:p>
          <a:p>
            <a:pPr lvl="1">
              <a:lnSpc>
                <a:spcPct val="150000"/>
              </a:lnSpc>
              <a:buFont typeface="Arial" panose="020B0604020202020204" pitchFamily="34" charset="0"/>
              <a:buChar char="•"/>
            </a:pPr>
            <a:r>
              <a:rPr lang="en-US" b="1" dirty="0"/>
              <a:t>In addition communicate with the doctor in follow-up cases  and sending information about your health to receive treatment appropriate to your health state.</a:t>
            </a:r>
          </a:p>
        </p:txBody>
      </p:sp>
    </p:spTree>
    <p:extLst>
      <p:ext uri="{BB962C8B-B14F-4D97-AF65-F5344CB8AC3E}">
        <p14:creationId xmlns:p14="http://schemas.microsoft.com/office/powerpoint/2010/main" val="246447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Advantages:</a:t>
            </a:r>
          </a:p>
          <a:p>
            <a:pPr lvl="2">
              <a:buFont typeface="Arial" panose="020B0604020202020204" pitchFamily="34" charset="0"/>
              <a:buChar char="•"/>
            </a:pPr>
            <a:r>
              <a:rPr lang="en-US" b="1" i="0" dirty="0"/>
              <a:t>Accelerates patient transfer to the suitable hospital depends on his data recorded.</a:t>
            </a:r>
            <a:endParaRPr lang="ar-EG" b="1" i="0" dirty="0"/>
          </a:p>
          <a:p>
            <a:pPr lvl="2">
              <a:buFont typeface="Arial" panose="020B0604020202020204" pitchFamily="34" charset="0"/>
              <a:buChar char="•"/>
            </a:pPr>
            <a:r>
              <a:rPr lang="en-US" b="1" i="0" dirty="0"/>
              <a:t>Simplicity in requesting an ambulance with one click in case of emergency.</a:t>
            </a:r>
          </a:p>
          <a:p>
            <a:pPr lvl="2">
              <a:buFont typeface="Arial" panose="020B0604020202020204" pitchFamily="34" charset="0"/>
              <a:buChar char="•"/>
            </a:pPr>
            <a:r>
              <a:rPr lang="en-US" b="1" i="0" dirty="0"/>
              <a:t>Connectivity between hospital, injured and ambulance.</a:t>
            </a:r>
          </a:p>
          <a:p>
            <a:pPr lvl="2">
              <a:buFont typeface="Arial" panose="020B0604020202020204" pitchFamily="34" charset="0"/>
              <a:buChar char="•"/>
            </a:pPr>
            <a:r>
              <a:rPr lang="en-US" b="1" i="0" dirty="0"/>
              <a:t>Follow the rating of hospitals according to their services.</a:t>
            </a:r>
          </a:p>
          <a:p>
            <a:pPr lvl="2">
              <a:buFont typeface="Arial" panose="020B0604020202020204" pitchFamily="34" charset="0"/>
              <a:buChar char="•"/>
            </a:pPr>
            <a:r>
              <a:rPr lang="en-US" b="1" i="0" dirty="0"/>
              <a:t>Collect data and record reports of each process.</a:t>
            </a:r>
          </a:p>
          <a:p>
            <a:pPr lvl="2">
              <a:buFont typeface="Arial" panose="020B0604020202020204" pitchFamily="34" charset="0"/>
              <a:buChar char="•"/>
            </a:pPr>
            <a:endParaRPr lang="en-US" b="1" i="0" dirty="0"/>
          </a:p>
        </p:txBody>
      </p:sp>
    </p:spTree>
    <p:extLst>
      <p:ext uri="{BB962C8B-B14F-4D97-AF65-F5344CB8AC3E}">
        <p14:creationId xmlns:p14="http://schemas.microsoft.com/office/powerpoint/2010/main" val="226740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Type: </a:t>
            </a:r>
            <a:r>
              <a:rPr lang="en-US" sz="1600" dirty="0"/>
              <a:t>Desktop, Mobile Application</a:t>
            </a:r>
            <a:endParaRPr lang="ar-EG" sz="1600" dirty="0"/>
          </a:p>
          <a:p>
            <a:pPr>
              <a:buFont typeface="Wingdings" panose="05000000000000000000" pitchFamily="2" charset="2"/>
              <a:buChar char="Ø"/>
            </a:pPr>
            <a:r>
              <a:rPr lang="en-US" b="1" dirty="0"/>
              <a:t>Tools:</a:t>
            </a:r>
            <a:r>
              <a:rPr lang="ar-EG" sz="1600" b="1" i="1" dirty="0"/>
              <a:t> </a:t>
            </a:r>
            <a:r>
              <a:rPr lang="en-US" sz="1600" i="0" dirty="0"/>
              <a:t>Flutter, Dart, Qt, Google Maps, Firebase, Adobe Photoshop, Adobe XD</a:t>
            </a:r>
            <a:endParaRPr lang="en-US" sz="1600" dirty="0"/>
          </a:p>
          <a:p>
            <a:pPr>
              <a:buFont typeface="Wingdings" panose="05000000000000000000" pitchFamily="2" charset="2"/>
              <a:buChar char="Ø"/>
            </a:pPr>
            <a:r>
              <a:rPr lang="en-US" b="1" dirty="0"/>
              <a:t>Tasks:</a:t>
            </a:r>
          </a:p>
          <a:p>
            <a:pPr lvl="2">
              <a:buFont typeface="Arial" panose="020B0604020202020204" pitchFamily="34" charset="0"/>
              <a:buChar char="•"/>
            </a:pPr>
            <a:r>
              <a:rPr lang="en-US" b="1" i="0" dirty="0"/>
              <a:t>Analysis: </a:t>
            </a:r>
            <a:r>
              <a:rPr lang="en-US" i="0" dirty="0"/>
              <a:t>Ahmed Habeeb.</a:t>
            </a:r>
          </a:p>
          <a:p>
            <a:pPr lvl="2">
              <a:buFont typeface="Arial" panose="020B0604020202020204" pitchFamily="34" charset="0"/>
              <a:buChar char="•"/>
            </a:pPr>
            <a:r>
              <a:rPr lang="en-US" b="1" i="0" dirty="0"/>
              <a:t>Coding and Algorithms: </a:t>
            </a:r>
            <a:r>
              <a:rPr lang="en-US" i="0" dirty="0"/>
              <a:t>Ahmed </a:t>
            </a:r>
            <a:r>
              <a:rPr lang="en-US" i="0" dirty="0" err="1"/>
              <a:t>Abdelkadir</a:t>
            </a:r>
            <a:r>
              <a:rPr lang="en-US" i="0" dirty="0"/>
              <a:t>  and Osama Ahmed.</a:t>
            </a:r>
            <a:endParaRPr lang="ar-EG" i="0" dirty="0"/>
          </a:p>
          <a:p>
            <a:pPr lvl="2">
              <a:buFont typeface="Arial" panose="020B0604020202020204" pitchFamily="34" charset="0"/>
              <a:buChar char="•"/>
            </a:pPr>
            <a:r>
              <a:rPr lang="en-US" b="1" i="0" dirty="0"/>
              <a:t>UI/UX Design: </a:t>
            </a:r>
            <a:r>
              <a:rPr lang="en-US" i="0" dirty="0"/>
              <a:t>Habiba Mohamed</a:t>
            </a:r>
            <a:r>
              <a:rPr lang="en-US" b="1" i="0" dirty="0"/>
              <a:t>.</a:t>
            </a:r>
          </a:p>
          <a:p>
            <a:pPr lvl="2">
              <a:buFont typeface="Arial" panose="020B0604020202020204" pitchFamily="34" charset="0"/>
              <a:buChar char="•"/>
            </a:pPr>
            <a:r>
              <a:rPr lang="en-US" b="1" i="0" dirty="0"/>
              <a:t>Firebase and linking: </a:t>
            </a:r>
            <a:r>
              <a:rPr lang="en-US" i="0" dirty="0" err="1"/>
              <a:t>Eman</a:t>
            </a:r>
            <a:r>
              <a:rPr lang="en-US" i="0" dirty="0"/>
              <a:t> Mohamed.</a:t>
            </a:r>
          </a:p>
          <a:p>
            <a:pPr lvl="2">
              <a:buFont typeface="Arial" panose="020B0604020202020204" pitchFamily="34" charset="0"/>
              <a:buChar char="•"/>
            </a:pPr>
            <a:r>
              <a:rPr lang="en-US" b="1" i="0" dirty="0"/>
              <a:t>Development and Testing: </a:t>
            </a:r>
            <a:r>
              <a:rPr lang="en-US" i="0" dirty="0" err="1"/>
              <a:t>Amany</a:t>
            </a:r>
            <a:r>
              <a:rPr lang="en-US" i="0" dirty="0"/>
              <a:t> </a:t>
            </a:r>
            <a:r>
              <a:rPr lang="en-US" i="0" dirty="0" err="1"/>
              <a:t>Shreif</a:t>
            </a:r>
            <a:r>
              <a:rPr lang="en-US" i="0" dirty="0"/>
              <a:t>.</a:t>
            </a:r>
            <a:endParaRPr lang="en-US" b="1" i="0" dirty="0"/>
          </a:p>
        </p:txBody>
      </p:sp>
    </p:spTree>
    <p:extLst>
      <p:ext uri="{BB962C8B-B14F-4D97-AF65-F5344CB8AC3E}">
        <p14:creationId xmlns:p14="http://schemas.microsoft.com/office/powerpoint/2010/main" val="167708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Patient:</a:t>
            </a:r>
            <a:endParaRPr lang="en-US" b="1" i="0" dirty="0"/>
          </a:p>
          <a:p>
            <a:pPr lvl="2">
              <a:buFont typeface="Arial" panose="020B0604020202020204" pitchFamily="34" charset="0"/>
              <a:buChar char="•"/>
            </a:pPr>
            <a:r>
              <a:rPr lang="en-US" b="1" i="0" dirty="0"/>
              <a:t>Register name, ID, age, city, gender, health status</a:t>
            </a:r>
          </a:p>
          <a:p>
            <a:pPr lvl="2">
              <a:buFont typeface="Arial" panose="020B0604020202020204" pitchFamily="34" charset="0"/>
              <a:buChar char="•"/>
            </a:pPr>
            <a:r>
              <a:rPr lang="en-US" b="1" i="0" dirty="0"/>
              <a:t>Add the diseases he suffers and the drugs he takes</a:t>
            </a:r>
          </a:p>
          <a:p>
            <a:pPr lvl="2">
              <a:buFont typeface="Arial" panose="020B0604020202020204" pitchFamily="34" charset="0"/>
              <a:buChar char="•"/>
            </a:pPr>
            <a:r>
              <a:rPr lang="en-US" b="1" i="0" dirty="0"/>
              <a:t>Ambulance request in case of emergency</a:t>
            </a:r>
          </a:p>
          <a:p>
            <a:pPr lvl="2">
              <a:buFont typeface="Arial" panose="020B0604020202020204" pitchFamily="34" charset="0"/>
              <a:buChar char="•"/>
            </a:pPr>
            <a:r>
              <a:rPr lang="en-US" b="1" i="0" dirty="0"/>
              <a:t>View ambulance location on map</a:t>
            </a:r>
          </a:p>
          <a:p>
            <a:pPr lvl="2">
              <a:buFont typeface="Arial" panose="020B0604020202020204" pitchFamily="34" charset="0"/>
              <a:buChar char="•"/>
            </a:pPr>
            <a:r>
              <a:rPr lang="en-US" b="1" i="0" dirty="0"/>
              <a:t>Communicate with doctor</a:t>
            </a:r>
          </a:p>
          <a:p>
            <a:pPr lvl="2">
              <a:buFont typeface="Arial" panose="020B0604020202020204" pitchFamily="34" charset="0"/>
              <a:buChar char="•"/>
            </a:pPr>
            <a:r>
              <a:rPr lang="en-US" b="1" i="0" dirty="0"/>
              <a:t>Pay fees</a:t>
            </a:r>
          </a:p>
          <a:p>
            <a:pPr lvl="1">
              <a:buFont typeface="Wingdings" panose="05000000000000000000" pitchFamily="2" charset="2"/>
              <a:buChar char="Ø"/>
            </a:pPr>
            <a:endParaRPr lang="en-US" b="1" dirty="0"/>
          </a:p>
        </p:txBody>
      </p:sp>
    </p:spTree>
    <p:extLst>
      <p:ext uri="{BB962C8B-B14F-4D97-AF65-F5344CB8AC3E}">
        <p14:creationId xmlns:p14="http://schemas.microsoft.com/office/powerpoint/2010/main" val="12304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Ambulance Driver:</a:t>
            </a:r>
            <a:endParaRPr lang="en-US" b="1" i="0" dirty="0"/>
          </a:p>
          <a:p>
            <a:pPr lvl="2">
              <a:buFont typeface="Arial" panose="020B0604020202020204" pitchFamily="34" charset="0"/>
              <a:buChar char="•"/>
            </a:pPr>
            <a:r>
              <a:rPr lang="en-US" b="1" i="0" dirty="0"/>
              <a:t>Register name, car number, city</a:t>
            </a:r>
          </a:p>
          <a:p>
            <a:pPr lvl="2">
              <a:buFont typeface="Arial" panose="020B0604020202020204" pitchFamily="34" charset="0"/>
              <a:buChar char="•"/>
            </a:pPr>
            <a:r>
              <a:rPr lang="en-US" b="1" i="0" dirty="0"/>
              <a:t>Receive alerts about a emergency call</a:t>
            </a:r>
          </a:p>
          <a:p>
            <a:pPr lvl="2">
              <a:buFont typeface="Arial" panose="020B0604020202020204" pitchFamily="34" charset="0"/>
              <a:buChar char="•"/>
            </a:pPr>
            <a:r>
              <a:rPr lang="en-US" b="1" i="0" dirty="0"/>
              <a:t>Planning: show best way (Route) on map</a:t>
            </a:r>
          </a:p>
          <a:p>
            <a:pPr lvl="2">
              <a:buFont typeface="Arial" panose="020B0604020202020204" pitchFamily="34" charset="0"/>
              <a:buChar char="•"/>
            </a:pPr>
            <a:r>
              <a:rPr lang="en-US" b="1" i="0" dirty="0"/>
              <a:t>Receive instructions from hospital manager</a:t>
            </a:r>
            <a:endParaRPr lang="en-US" b="1" dirty="0"/>
          </a:p>
        </p:txBody>
      </p:sp>
    </p:spTree>
    <p:extLst>
      <p:ext uri="{BB962C8B-B14F-4D97-AF65-F5344CB8AC3E}">
        <p14:creationId xmlns:p14="http://schemas.microsoft.com/office/powerpoint/2010/main" val="257823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Hospital Admin:</a:t>
            </a:r>
            <a:endParaRPr lang="en-US" b="1" i="0" dirty="0"/>
          </a:p>
          <a:p>
            <a:pPr lvl="2">
              <a:buFont typeface="Arial" panose="020B0604020202020204" pitchFamily="34" charset="0"/>
              <a:buChar char="•"/>
            </a:pPr>
            <a:r>
              <a:rPr lang="en-US" b="1" i="0" dirty="0"/>
              <a:t>Register hospital name, city</a:t>
            </a:r>
          </a:p>
          <a:p>
            <a:pPr lvl="2">
              <a:buFont typeface="Arial" panose="020B0604020202020204" pitchFamily="34" charset="0"/>
              <a:buChar char="•"/>
            </a:pPr>
            <a:r>
              <a:rPr lang="en-US" b="1" i="0" dirty="0"/>
              <a:t>Number of beds, doctors, clinics</a:t>
            </a:r>
          </a:p>
          <a:p>
            <a:pPr lvl="2">
              <a:buFont typeface="Arial" panose="020B0604020202020204" pitchFamily="34" charset="0"/>
              <a:buChar char="•"/>
            </a:pPr>
            <a:r>
              <a:rPr lang="en-US" b="1" i="0" dirty="0"/>
              <a:t>Check availability</a:t>
            </a:r>
          </a:p>
          <a:p>
            <a:pPr lvl="2">
              <a:buFont typeface="Arial" panose="020B0604020202020204" pitchFamily="34" charset="0"/>
              <a:buChar char="•"/>
            </a:pPr>
            <a:r>
              <a:rPr lang="en-US" b="1" i="0" dirty="0"/>
              <a:t>Communicate with patient </a:t>
            </a:r>
          </a:p>
          <a:p>
            <a:pPr lvl="2">
              <a:buFont typeface="Arial" panose="020B0604020202020204" pitchFamily="34" charset="0"/>
              <a:buChar char="•"/>
            </a:pPr>
            <a:r>
              <a:rPr lang="en-US" b="1" i="0" dirty="0"/>
              <a:t> Financial reports</a:t>
            </a:r>
            <a:endParaRPr lang="en-US" b="1" dirty="0"/>
          </a:p>
        </p:txBody>
      </p:sp>
    </p:spTree>
    <p:extLst>
      <p:ext uri="{BB962C8B-B14F-4D97-AF65-F5344CB8AC3E}">
        <p14:creationId xmlns:p14="http://schemas.microsoft.com/office/powerpoint/2010/main" val="92072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651504"/>
          </a:xfrm>
        </p:spPr>
        <p:txBody>
          <a:bodyPr/>
          <a:lstStyle/>
          <a:p>
            <a:pPr>
              <a:buFont typeface="Wingdings" panose="05000000000000000000" pitchFamily="2" charset="2"/>
              <a:buChar char="Ø"/>
            </a:pPr>
            <a:r>
              <a:rPr lang="en-US" b="1" dirty="0"/>
              <a:t>Functional Requirements :</a:t>
            </a:r>
          </a:p>
          <a:p>
            <a:pPr lvl="1">
              <a:buFont typeface="Wingdings" panose="05000000000000000000" pitchFamily="2" charset="2"/>
              <a:buChar char="§"/>
            </a:pPr>
            <a:r>
              <a:rPr lang="en-US" b="1" dirty="0"/>
              <a:t>Doctor:</a:t>
            </a:r>
            <a:endParaRPr lang="en-US" b="1" i="0" dirty="0"/>
          </a:p>
          <a:p>
            <a:pPr lvl="2">
              <a:buFont typeface="Arial" panose="020B0604020202020204" pitchFamily="34" charset="0"/>
              <a:buChar char="•"/>
            </a:pPr>
            <a:r>
              <a:rPr lang="en-US" b="1" i="0" dirty="0"/>
              <a:t>Register name, ID, Specialization</a:t>
            </a:r>
            <a:endParaRPr lang="ar-EG" b="1" i="0" dirty="0"/>
          </a:p>
          <a:p>
            <a:pPr lvl="2">
              <a:buFont typeface="Arial" panose="020B0604020202020204" pitchFamily="34" charset="0"/>
              <a:buChar char="•"/>
            </a:pPr>
            <a:r>
              <a:rPr lang="en-US" b="1" i="0" dirty="0"/>
              <a:t>Access patient data</a:t>
            </a:r>
            <a:endParaRPr lang="ar-EG" b="1" i="0" dirty="0"/>
          </a:p>
          <a:p>
            <a:pPr lvl="2">
              <a:buFont typeface="Arial" panose="020B0604020202020204" pitchFamily="34" charset="0"/>
              <a:buChar char="•"/>
            </a:pPr>
            <a:r>
              <a:rPr lang="en-US" b="1" i="0" dirty="0"/>
              <a:t>Communicate with patient </a:t>
            </a:r>
          </a:p>
          <a:p>
            <a:pPr lvl="2">
              <a:buFont typeface="Arial" panose="020B0604020202020204" pitchFamily="34" charset="0"/>
              <a:buChar char="•"/>
            </a:pPr>
            <a:r>
              <a:rPr lang="en-US" b="1" i="0" dirty="0"/>
              <a:t> Reports</a:t>
            </a:r>
            <a:endParaRPr lang="en-US" b="1" dirty="0"/>
          </a:p>
        </p:txBody>
      </p:sp>
    </p:spTree>
    <p:extLst>
      <p:ext uri="{BB962C8B-B14F-4D97-AF65-F5344CB8AC3E}">
        <p14:creationId xmlns:p14="http://schemas.microsoft.com/office/powerpoint/2010/main" val="73532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dirty="0"/>
              <a:t>Hospital program for emergency cases.</a:t>
            </a:r>
          </a:p>
        </p:txBody>
      </p:sp>
      <p:sp>
        <p:nvSpPr>
          <p:cNvPr id="3" name="Content Placeholder 2"/>
          <p:cNvSpPr>
            <a:spLocks noGrp="1"/>
          </p:cNvSpPr>
          <p:nvPr>
            <p:ph idx="1"/>
          </p:nvPr>
        </p:nvSpPr>
        <p:spPr>
          <a:xfrm>
            <a:off x="2933700" y="2438400"/>
            <a:ext cx="8770571" cy="3851255"/>
          </a:xfrm>
        </p:spPr>
        <p:txBody>
          <a:bodyPr>
            <a:normAutofit/>
          </a:bodyPr>
          <a:lstStyle/>
          <a:p>
            <a:pPr>
              <a:buFont typeface="Wingdings" panose="05000000000000000000" pitchFamily="2" charset="2"/>
              <a:buChar char="Ø"/>
            </a:pPr>
            <a:r>
              <a:rPr lang="en-US" b="1" dirty="0"/>
              <a:t>Non-Functional Requirements :</a:t>
            </a:r>
          </a:p>
          <a:p>
            <a:pPr lvl="1">
              <a:buFont typeface="Wingdings" panose="05000000000000000000" pitchFamily="2" charset="2"/>
              <a:buChar char="§"/>
            </a:pPr>
            <a:r>
              <a:rPr lang="en-US" b="1" dirty="0"/>
              <a:t>Security:</a:t>
            </a:r>
            <a:endParaRPr lang="en-US" b="1" i="0" dirty="0"/>
          </a:p>
          <a:p>
            <a:pPr lvl="2">
              <a:buFont typeface="Arial" panose="020B0604020202020204" pitchFamily="34" charset="0"/>
              <a:buChar char="•"/>
            </a:pPr>
            <a:r>
              <a:rPr lang="en-US" sz="1400" b="1" i="0" dirty="0"/>
              <a:t>Patient Identification: </a:t>
            </a:r>
            <a:r>
              <a:rPr lang="en-US" sz="1400" i="0" dirty="0"/>
              <a:t>The system needs the patient to recognize her or himself using the phone.</a:t>
            </a:r>
          </a:p>
          <a:p>
            <a:pPr lvl="2">
              <a:buFont typeface="Arial" panose="020B0604020202020204" pitchFamily="34" charset="0"/>
              <a:buChar char="•"/>
            </a:pPr>
            <a:r>
              <a:rPr lang="en-US" sz="1400" b="1" i="0" dirty="0"/>
              <a:t>Logon ID: </a:t>
            </a:r>
            <a:r>
              <a:rPr lang="en-US" sz="1400" i="0" dirty="0"/>
              <a:t>Any users who make use of the system need to hold a Logon ID and password.</a:t>
            </a:r>
          </a:p>
          <a:p>
            <a:pPr lvl="2">
              <a:buFont typeface="Arial" panose="020B0604020202020204" pitchFamily="34" charset="0"/>
              <a:buChar char="•"/>
            </a:pPr>
            <a:r>
              <a:rPr lang="en-US" sz="1400" b="1" i="0" dirty="0"/>
              <a:t>Modifications: </a:t>
            </a:r>
            <a:r>
              <a:rPr lang="en-US" sz="1400" i="0" dirty="0"/>
              <a:t>Any modifications like insert delete, update, etc. for the database can be synchronized quickly and executed only by the ward administrator.</a:t>
            </a:r>
          </a:p>
          <a:p>
            <a:pPr lvl="2">
              <a:buFont typeface="Arial" panose="020B0604020202020204" pitchFamily="34" charset="0"/>
              <a:buChar char="•"/>
            </a:pPr>
            <a:r>
              <a:rPr lang="en-US" sz="1400" b="1" i="0" dirty="0"/>
              <a:t>Front Desk Staff Rights: </a:t>
            </a:r>
            <a:r>
              <a:rPr lang="en-US" sz="1400" i="0" dirty="0"/>
              <a:t>The staff in the front desk can view any data in the Hospital Management system, add new patients record to the HMS but they don't have any rights alter any data in it.</a:t>
            </a:r>
          </a:p>
          <a:p>
            <a:pPr lvl="2">
              <a:buFont typeface="Arial" panose="020B0604020202020204" pitchFamily="34" charset="0"/>
              <a:buChar char="•"/>
            </a:pPr>
            <a:r>
              <a:rPr lang="en-US" sz="1400" b="1" i="0" dirty="0"/>
              <a:t>Administrator rights:</a:t>
            </a:r>
            <a:r>
              <a:rPr lang="en-US" sz="1400" i="0" dirty="0"/>
              <a:t> The administrator can view as well as alter any information in the Hospital Management System.</a:t>
            </a:r>
          </a:p>
        </p:txBody>
      </p:sp>
    </p:spTree>
    <p:extLst>
      <p:ext uri="{BB962C8B-B14F-4D97-AF65-F5344CB8AC3E}">
        <p14:creationId xmlns:p14="http://schemas.microsoft.com/office/powerpoint/2010/main" val="88736723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437</TotalTime>
  <Words>747</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Schoolbook</vt:lpstr>
      <vt:lpstr>Corbel</vt:lpstr>
      <vt:lpstr>Wingdings</vt:lpstr>
      <vt:lpstr>Feathered</vt:lpstr>
      <vt:lpstr>Software Engineering</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lpstr>Hospital program for emergency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CRIZMA MEGA STORE</dc:creator>
  <cp:lastModifiedBy>Ahmed Habeeb</cp:lastModifiedBy>
  <cp:revision>14</cp:revision>
  <dcterms:created xsi:type="dcterms:W3CDTF">2019-10-13T12:34:09Z</dcterms:created>
  <dcterms:modified xsi:type="dcterms:W3CDTF">2020-02-27T11:05:12Z</dcterms:modified>
</cp:coreProperties>
</file>