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024E3-CEAB-47FB-B36F-FD062284DB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0A4564-685C-4773-AB34-87D898FB8C2F}">
      <dgm:prSet phldrT="[Text]"/>
      <dgm:spPr/>
      <dgm:t>
        <a:bodyPr/>
        <a:lstStyle/>
        <a:p>
          <a:r>
            <a:rPr lang="en-US" dirty="0" smtClean="0"/>
            <a:t>C Code</a:t>
          </a:r>
          <a:endParaRPr lang="en-US" dirty="0"/>
        </a:p>
      </dgm:t>
    </dgm:pt>
    <dgm:pt modelId="{22A89DA4-9C20-48E8-B833-E2FB27D1BE6F}" type="parTrans" cxnId="{78E80BB9-334E-4693-94C2-3D0A1960871E}">
      <dgm:prSet/>
      <dgm:spPr/>
      <dgm:t>
        <a:bodyPr/>
        <a:lstStyle/>
        <a:p>
          <a:endParaRPr lang="en-US"/>
        </a:p>
      </dgm:t>
    </dgm:pt>
    <dgm:pt modelId="{058F5040-6106-4073-9C1C-BE333CCC3DFD}" type="sibTrans" cxnId="{78E80BB9-334E-4693-94C2-3D0A1960871E}">
      <dgm:prSet/>
      <dgm:spPr/>
      <dgm:t>
        <a:bodyPr/>
        <a:lstStyle/>
        <a:p>
          <a:endParaRPr lang="en-US"/>
        </a:p>
      </dgm:t>
    </dgm:pt>
    <dgm:pt modelId="{CBDEFE30-0D6A-4E2B-A1E6-3591C6F30F04}">
      <dgm:prSet phldrT="[Text]"/>
      <dgm:spPr/>
      <dgm:t>
        <a:bodyPr/>
        <a:lstStyle/>
        <a:p>
          <a:r>
            <a:rPr lang="en-US" dirty="0" smtClean="0"/>
            <a:t>SMACK</a:t>
          </a:r>
          <a:endParaRPr lang="en-US" dirty="0"/>
        </a:p>
      </dgm:t>
    </dgm:pt>
    <dgm:pt modelId="{1E4E844E-6D58-42D2-8096-D9B6C8FE4019}" type="parTrans" cxnId="{78E3E4FD-FE52-4B84-B7D2-1CA1CC9D5461}">
      <dgm:prSet/>
      <dgm:spPr/>
      <dgm:t>
        <a:bodyPr/>
        <a:lstStyle/>
        <a:p>
          <a:endParaRPr lang="en-US"/>
        </a:p>
      </dgm:t>
    </dgm:pt>
    <dgm:pt modelId="{AC1B6580-DACE-4421-9246-08D3C9A949C7}" type="sibTrans" cxnId="{78E3E4FD-FE52-4B84-B7D2-1CA1CC9D5461}">
      <dgm:prSet/>
      <dgm:spPr/>
      <dgm:t>
        <a:bodyPr/>
        <a:lstStyle/>
        <a:p>
          <a:endParaRPr lang="en-US"/>
        </a:p>
      </dgm:t>
    </dgm:pt>
    <dgm:pt modelId="{40A55E43-21DC-45A8-9897-8FE5B58C7726}">
      <dgm:prSet phldrT="[Text]"/>
      <dgm:spPr/>
      <dgm:t>
        <a:bodyPr/>
        <a:lstStyle/>
        <a:p>
          <a:r>
            <a:rPr lang="en-US" dirty="0" smtClean="0"/>
            <a:t>Boogie</a:t>
          </a:r>
          <a:endParaRPr lang="en-US" dirty="0"/>
        </a:p>
      </dgm:t>
    </dgm:pt>
    <dgm:pt modelId="{96E679F1-38B7-4210-9743-56B49C41C992}" type="parTrans" cxnId="{68F353E1-71B4-450B-9FFF-F2D0D61A4D4C}">
      <dgm:prSet/>
      <dgm:spPr/>
      <dgm:t>
        <a:bodyPr/>
        <a:lstStyle/>
        <a:p>
          <a:endParaRPr lang="en-US"/>
        </a:p>
      </dgm:t>
    </dgm:pt>
    <dgm:pt modelId="{E0F3F065-D178-4A6A-9A5F-55CE2338DB27}" type="sibTrans" cxnId="{68F353E1-71B4-450B-9FFF-F2D0D61A4D4C}">
      <dgm:prSet/>
      <dgm:spPr/>
      <dgm:t>
        <a:bodyPr/>
        <a:lstStyle/>
        <a:p>
          <a:endParaRPr lang="en-US"/>
        </a:p>
      </dgm:t>
    </dgm:pt>
    <dgm:pt modelId="{368EBE43-F625-40E3-BECF-2DB20DDB659C}">
      <dgm:prSet/>
      <dgm:spPr/>
      <dgm:t>
        <a:bodyPr/>
        <a:lstStyle/>
        <a:p>
          <a:r>
            <a:rPr lang="en-US" dirty="0" smtClean="0"/>
            <a:t>Z3</a:t>
          </a:r>
          <a:endParaRPr lang="en-US" dirty="0"/>
        </a:p>
      </dgm:t>
    </dgm:pt>
    <dgm:pt modelId="{9978F7ED-304F-4BF4-A05B-177115C76C8D}" type="parTrans" cxnId="{FA470B18-ADE8-4362-AAA0-6B2E9211F7A6}">
      <dgm:prSet/>
      <dgm:spPr/>
      <dgm:t>
        <a:bodyPr/>
        <a:lstStyle/>
        <a:p>
          <a:endParaRPr lang="en-US"/>
        </a:p>
      </dgm:t>
    </dgm:pt>
    <dgm:pt modelId="{AB5D1652-EE49-4CCC-BE7D-72006D193ADD}" type="sibTrans" cxnId="{FA470B18-ADE8-4362-AAA0-6B2E9211F7A6}">
      <dgm:prSet/>
      <dgm:spPr/>
      <dgm:t>
        <a:bodyPr/>
        <a:lstStyle/>
        <a:p>
          <a:endParaRPr lang="en-US"/>
        </a:p>
      </dgm:t>
    </dgm:pt>
    <dgm:pt modelId="{D0BC58EE-AE94-4FC9-AA1B-5F6774B3FA15}" type="pres">
      <dgm:prSet presAssocID="{1A3024E3-CEAB-47FB-B36F-FD062284DBD8}" presName="Name0" presStyleCnt="0">
        <dgm:presLayoutVars>
          <dgm:dir/>
          <dgm:resizeHandles val="exact"/>
        </dgm:presLayoutVars>
      </dgm:prSet>
      <dgm:spPr/>
    </dgm:pt>
    <dgm:pt modelId="{34884A50-F353-4FF8-A7C3-85797085D825}" type="pres">
      <dgm:prSet presAssocID="{2E0A4564-685C-4773-AB34-87D898FB8C2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0C59-66EB-4774-BC09-B181F8B27088}" type="pres">
      <dgm:prSet presAssocID="{058F5040-6106-4073-9C1C-BE333CCC3DF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F91D362-A28F-488E-8AF7-0F10432708E1}" type="pres">
      <dgm:prSet presAssocID="{058F5040-6106-4073-9C1C-BE333CCC3DF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7D171B9-EA87-42C5-909E-0338D514CC59}" type="pres">
      <dgm:prSet presAssocID="{CBDEFE30-0D6A-4E2B-A1E6-3591C6F30F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60E7B-E369-469D-8EDF-65035BE05047}" type="pres">
      <dgm:prSet presAssocID="{AC1B6580-DACE-4421-9246-08D3C9A949C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D7C853-E158-4B77-8984-943684EE4ECA}" type="pres">
      <dgm:prSet presAssocID="{AC1B6580-DACE-4421-9246-08D3C9A949C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67E8386-A2B6-4663-BE1C-E7B0146389CF}" type="pres">
      <dgm:prSet presAssocID="{40A55E43-21DC-45A8-9897-8FE5B58C77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EA02B-41BD-4E70-A841-8CD8D970E91E}" type="pres">
      <dgm:prSet presAssocID="{E0F3F065-D178-4A6A-9A5F-55CE2338DB2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17735DD-40AC-4BA8-B00A-50EC90AFAEFC}" type="pres">
      <dgm:prSet presAssocID="{E0F3F065-D178-4A6A-9A5F-55CE2338DB2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97372EE-C190-4A15-A601-6363AA094DBF}" type="pres">
      <dgm:prSet presAssocID="{368EBE43-F625-40E3-BECF-2DB20DDB6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989BD6-FB28-4C19-B0B6-5B48E0FEBE81}" type="presOf" srcId="{2E0A4564-685C-4773-AB34-87D898FB8C2F}" destId="{34884A50-F353-4FF8-A7C3-85797085D825}" srcOrd="0" destOrd="0" presId="urn:microsoft.com/office/officeart/2005/8/layout/process1"/>
    <dgm:cxn modelId="{78E80BB9-334E-4693-94C2-3D0A1960871E}" srcId="{1A3024E3-CEAB-47FB-B36F-FD062284DBD8}" destId="{2E0A4564-685C-4773-AB34-87D898FB8C2F}" srcOrd="0" destOrd="0" parTransId="{22A89DA4-9C20-48E8-B833-E2FB27D1BE6F}" sibTransId="{058F5040-6106-4073-9C1C-BE333CCC3DFD}"/>
    <dgm:cxn modelId="{78E3E4FD-FE52-4B84-B7D2-1CA1CC9D5461}" srcId="{1A3024E3-CEAB-47FB-B36F-FD062284DBD8}" destId="{CBDEFE30-0D6A-4E2B-A1E6-3591C6F30F04}" srcOrd="1" destOrd="0" parTransId="{1E4E844E-6D58-42D2-8096-D9B6C8FE4019}" sibTransId="{AC1B6580-DACE-4421-9246-08D3C9A949C7}"/>
    <dgm:cxn modelId="{FA470B18-ADE8-4362-AAA0-6B2E9211F7A6}" srcId="{1A3024E3-CEAB-47FB-B36F-FD062284DBD8}" destId="{368EBE43-F625-40E3-BECF-2DB20DDB659C}" srcOrd="3" destOrd="0" parTransId="{9978F7ED-304F-4BF4-A05B-177115C76C8D}" sibTransId="{AB5D1652-EE49-4CCC-BE7D-72006D193ADD}"/>
    <dgm:cxn modelId="{EE49C5FF-8710-43EA-8A66-B4D7AC83DA10}" type="presOf" srcId="{40A55E43-21DC-45A8-9897-8FE5B58C7726}" destId="{867E8386-A2B6-4663-BE1C-E7B0146389CF}" srcOrd="0" destOrd="0" presId="urn:microsoft.com/office/officeart/2005/8/layout/process1"/>
    <dgm:cxn modelId="{B576D5A9-D1DC-4487-B1E7-FA202C1FA4C6}" type="presOf" srcId="{058F5040-6106-4073-9C1C-BE333CCC3DFD}" destId="{0F91D362-A28F-488E-8AF7-0F10432708E1}" srcOrd="1" destOrd="0" presId="urn:microsoft.com/office/officeart/2005/8/layout/process1"/>
    <dgm:cxn modelId="{D90560CD-63E1-4AAD-A2D9-C56AED7E37CB}" type="presOf" srcId="{E0F3F065-D178-4A6A-9A5F-55CE2338DB27}" destId="{417735DD-40AC-4BA8-B00A-50EC90AFAEFC}" srcOrd="1" destOrd="0" presId="urn:microsoft.com/office/officeart/2005/8/layout/process1"/>
    <dgm:cxn modelId="{4B508C94-E373-4B41-A3D4-FFDF76869976}" type="presOf" srcId="{AC1B6580-DACE-4421-9246-08D3C9A949C7}" destId="{06360E7B-E369-469D-8EDF-65035BE05047}" srcOrd="0" destOrd="0" presId="urn:microsoft.com/office/officeart/2005/8/layout/process1"/>
    <dgm:cxn modelId="{1B76CA7C-88C7-46A7-8434-0CE1B6EBA0EF}" type="presOf" srcId="{CBDEFE30-0D6A-4E2B-A1E6-3591C6F30F04}" destId="{C7D171B9-EA87-42C5-909E-0338D514CC59}" srcOrd="0" destOrd="0" presId="urn:microsoft.com/office/officeart/2005/8/layout/process1"/>
    <dgm:cxn modelId="{68C13FA4-4467-4158-B569-0563BF630C10}" type="presOf" srcId="{AC1B6580-DACE-4421-9246-08D3C9A949C7}" destId="{AAD7C853-E158-4B77-8984-943684EE4ECA}" srcOrd="1" destOrd="0" presId="urn:microsoft.com/office/officeart/2005/8/layout/process1"/>
    <dgm:cxn modelId="{FF402521-DACD-4EE2-86D7-1DFCE0497F9B}" type="presOf" srcId="{368EBE43-F625-40E3-BECF-2DB20DDB659C}" destId="{997372EE-C190-4A15-A601-6363AA094DBF}" srcOrd="0" destOrd="0" presId="urn:microsoft.com/office/officeart/2005/8/layout/process1"/>
    <dgm:cxn modelId="{68F353E1-71B4-450B-9FFF-F2D0D61A4D4C}" srcId="{1A3024E3-CEAB-47FB-B36F-FD062284DBD8}" destId="{40A55E43-21DC-45A8-9897-8FE5B58C7726}" srcOrd="2" destOrd="0" parTransId="{96E679F1-38B7-4210-9743-56B49C41C992}" sibTransId="{E0F3F065-D178-4A6A-9A5F-55CE2338DB27}"/>
    <dgm:cxn modelId="{8317E8FB-691B-4BCC-A414-0883D79480A4}" type="presOf" srcId="{1A3024E3-CEAB-47FB-B36F-FD062284DBD8}" destId="{D0BC58EE-AE94-4FC9-AA1B-5F6774B3FA15}" srcOrd="0" destOrd="0" presId="urn:microsoft.com/office/officeart/2005/8/layout/process1"/>
    <dgm:cxn modelId="{FBFAD6E1-CFE9-4CE4-94F2-BCF2454FE345}" type="presOf" srcId="{E0F3F065-D178-4A6A-9A5F-55CE2338DB27}" destId="{36AEA02B-41BD-4E70-A841-8CD8D970E91E}" srcOrd="0" destOrd="0" presId="urn:microsoft.com/office/officeart/2005/8/layout/process1"/>
    <dgm:cxn modelId="{53073506-B963-493B-9CFB-A90C281262CA}" type="presOf" srcId="{058F5040-6106-4073-9C1C-BE333CCC3DFD}" destId="{40AA0C59-66EB-4774-BC09-B181F8B27088}" srcOrd="0" destOrd="0" presId="urn:microsoft.com/office/officeart/2005/8/layout/process1"/>
    <dgm:cxn modelId="{B40E71DB-51BA-4588-A0B2-E0EBE7CD5ECC}" type="presParOf" srcId="{D0BC58EE-AE94-4FC9-AA1B-5F6774B3FA15}" destId="{34884A50-F353-4FF8-A7C3-85797085D825}" srcOrd="0" destOrd="0" presId="urn:microsoft.com/office/officeart/2005/8/layout/process1"/>
    <dgm:cxn modelId="{7A60B7D4-A992-4697-BEA2-76EC11C0C498}" type="presParOf" srcId="{D0BC58EE-AE94-4FC9-AA1B-5F6774B3FA15}" destId="{40AA0C59-66EB-4774-BC09-B181F8B27088}" srcOrd="1" destOrd="0" presId="urn:microsoft.com/office/officeart/2005/8/layout/process1"/>
    <dgm:cxn modelId="{4BBC1E6F-CB17-4D6D-B3B5-9D3F3794A4F1}" type="presParOf" srcId="{40AA0C59-66EB-4774-BC09-B181F8B27088}" destId="{0F91D362-A28F-488E-8AF7-0F10432708E1}" srcOrd="0" destOrd="0" presId="urn:microsoft.com/office/officeart/2005/8/layout/process1"/>
    <dgm:cxn modelId="{46557B78-285C-42C5-8F3A-71CEDFCDF3BD}" type="presParOf" srcId="{D0BC58EE-AE94-4FC9-AA1B-5F6774B3FA15}" destId="{C7D171B9-EA87-42C5-909E-0338D514CC59}" srcOrd="2" destOrd="0" presId="urn:microsoft.com/office/officeart/2005/8/layout/process1"/>
    <dgm:cxn modelId="{E9516801-7543-4BA2-9D2E-70E7594C309D}" type="presParOf" srcId="{D0BC58EE-AE94-4FC9-AA1B-5F6774B3FA15}" destId="{06360E7B-E369-469D-8EDF-65035BE05047}" srcOrd="3" destOrd="0" presId="urn:microsoft.com/office/officeart/2005/8/layout/process1"/>
    <dgm:cxn modelId="{E0D976D0-6376-4B68-B636-A4FEE4302A08}" type="presParOf" srcId="{06360E7B-E369-469D-8EDF-65035BE05047}" destId="{AAD7C853-E158-4B77-8984-943684EE4ECA}" srcOrd="0" destOrd="0" presId="urn:microsoft.com/office/officeart/2005/8/layout/process1"/>
    <dgm:cxn modelId="{A6E8DD9E-ED91-4B08-9F87-EF0BB008B0E5}" type="presParOf" srcId="{D0BC58EE-AE94-4FC9-AA1B-5F6774B3FA15}" destId="{867E8386-A2B6-4663-BE1C-E7B0146389CF}" srcOrd="4" destOrd="0" presId="urn:microsoft.com/office/officeart/2005/8/layout/process1"/>
    <dgm:cxn modelId="{1A09FD7C-0296-4466-9472-527B8B75FC82}" type="presParOf" srcId="{D0BC58EE-AE94-4FC9-AA1B-5F6774B3FA15}" destId="{36AEA02B-41BD-4E70-A841-8CD8D970E91E}" srcOrd="5" destOrd="0" presId="urn:microsoft.com/office/officeart/2005/8/layout/process1"/>
    <dgm:cxn modelId="{4DD9ABE0-DE40-4A61-9697-A3688C3527CF}" type="presParOf" srcId="{36AEA02B-41BD-4E70-A841-8CD8D970E91E}" destId="{417735DD-40AC-4BA8-B00A-50EC90AFAEFC}" srcOrd="0" destOrd="0" presId="urn:microsoft.com/office/officeart/2005/8/layout/process1"/>
    <dgm:cxn modelId="{9A84CC8D-7788-4EAF-88C6-EBA15D3F6F3F}" type="presParOf" srcId="{D0BC58EE-AE94-4FC9-AA1B-5F6774B3FA15}" destId="{997372EE-C190-4A15-A601-6363AA094D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4A50-F353-4FF8-A7C3-85797085D825}">
      <dsp:nvSpPr>
        <dsp:cNvPr id="0" name=""/>
        <dsp:cNvSpPr/>
      </dsp:nvSpPr>
      <dsp:spPr>
        <a:xfrm>
          <a:off x="3295" y="1968025"/>
          <a:ext cx="1440915" cy="864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 Code</a:t>
          </a:r>
          <a:endParaRPr lang="en-US" sz="2600" kern="1200" dirty="0"/>
        </a:p>
      </dsp:txBody>
      <dsp:txXfrm>
        <a:off x="28617" y="1993347"/>
        <a:ext cx="1390271" cy="813905"/>
      </dsp:txXfrm>
    </dsp:sp>
    <dsp:sp modelId="{40AA0C59-66EB-4774-BC09-B181F8B27088}">
      <dsp:nvSpPr>
        <dsp:cNvPr id="0" name=""/>
        <dsp:cNvSpPr/>
      </dsp:nvSpPr>
      <dsp:spPr>
        <a:xfrm>
          <a:off x="1588302" y="2221626"/>
          <a:ext cx="305474" cy="357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588302" y="2293095"/>
        <a:ext cx="213832" cy="214408"/>
      </dsp:txXfrm>
    </dsp:sp>
    <dsp:sp modelId="{C7D171B9-EA87-42C5-909E-0338D514CC59}">
      <dsp:nvSpPr>
        <dsp:cNvPr id="0" name=""/>
        <dsp:cNvSpPr/>
      </dsp:nvSpPr>
      <dsp:spPr>
        <a:xfrm>
          <a:off x="2020576" y="1968025"/>
          <a:ext cx="1440915" cy="864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SMACK</a:t>
          </a:r>
          <a:endParaRPr lang="en-US" sz="2600" kern="1200" dirty="0"/>
        </a:p>
      </dsp:txBody>
      <dsp:txXfrm>
        <a:off x="2045898" y="1993347"/>
        <a:ext cx="1390271" cy="813905"/>
      </dsp:txXfrm>
    </dsp:sp>
    <dsp:sp modelId="{06360E7B-E369-469D-8EDF-65035BE05047}">
      <dsp:nvSpPr>
        <dsp:cNvPr id="0" name=""/>
        <dsp:cNvSpPr/>
      </dsp:nvSpPr>
      <dsp:spPr>
        <a:xfrm>
          <a:off x="3605583" y="2221626"/>
          <a:ext cx="305474" cy="357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05583" y="2293095"/>
        <a:ext cx="213832" cy="214408"/>
      </dsp:txXfrm>
    </dsp:sp>
    <dsp:sp modelId="{867E8386-A2B6-4663-BE1C-E7B0146389CF}">
      <dsp:nvSpPr>
        <dsp:cNvPr id="0" name=""/>
        <dsp:cNvSpPr/>
      </dsp:nvSpPr>
      <dsp:spPr>
        <a:xfrm>
          <a:off x="4037858" y="1968025"/>
          <a:ext cx="1440915" cy="864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Boogie</a:t>
          </a:r>
          <a:endParaRPr lang="en-US" sz="2600" kern="1200" dirty="0"/>
        </a:p>
      </dsp:txBody>
      <dsp:txXfrm>
        <a:off x="4063180" y="1993347"/>
        <a:ext cx="1390271" cy="813905"/>
      </dsp:txXfrm>
    </dsp:sp>
    <dsp:sp modelId="{36AEA02B-41BD-4E70-A841-8CD8D970E91E}">
      <dsp:nvSpPr>
        <dsp:cNvPr id="0" name=""/>
        <dsp:cNvSpPr/>
      </dsp:nvSpPr>
      <dsp:spPr>
        <a:xfrm>
          <a:off x="5622864" y="2221626"/>
          <a:ext cx="305474" cy="357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22864" y="2293095"/>
        <a:ext cx="213832" cy="214408"/>
      </dsp:txXfrm>
    </dsp:sp>
    <dsp:sp modelId="{997372EE-C190-4A15-A601-6363AA094DBF}">
      <dsp:nvSpPr>
        <dsp:cNvPr id="0" name=""/>
        <dsp:cNvSpPr/>
      </dsp:nvSpPr>
      <dsp:spPr>
        <a:xfrm>
          <a:off x="6055139" y="1968025"/>
          <a:ext cx="1440915" cy="864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Z3</a:t>
          </a:r>
          <a:endParaRPr lang="en-US" sz="2600" kern="1200" dirty="0"/>
        </a:p>
      </dsp:txBody>
      <dsp:txXfrm>
        <a:off x="6080461" y="1993347"/>
        <a:ext cx="1390271" cy="81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4727C2D-95EB-49F8-9F3A-3CDF9BF9D71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308332-1760-4E68-9716-61B6574C24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of Floating-point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Dietrich Geisler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17652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10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0033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62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54516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438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53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00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0963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1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Z3 has had some floating point logic already implemented</a:t>
            </a:r>
          </a:p>
          <a:p>
            <a:r>
              <a:rPr lang="en-US" dirty="0" smtClean="0"/>
              <a:t>Currently, the general floating point type is recognized by boogie</a:t>
            </a:r>
          </a:p>
          <a:p>
            <a:r>
              <a:rPr lang="en-US" dirty="0" smtClean="0"/>
              <a:t>Boogie floating points do not yet have defined operations</a:t>
            </a:r>
          </a:p>
          <a:p>
            <a:r>
              <a:rPr lang="en-US" dirty="0" smtClean="0"/>
              <a:t>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Boogie float types must be improved to recognize all IEEE FP operations</a:t>
            </a:r>
          </a:p>
          <a:p>
            <a:r>
              <a:rPr lang="en-US" dirty="0" smtClean="0"/>
              <a:t>Boogie representation of floats will be expanded to include a general exponent and mantissa size</a:t>
            </a:r>
          </a:p>
          <a:p>
            <a:r>
              <a:rPr lang="en-US" dirty="0" smtClean="0"/>
              <a:t>SMACK will be modified to recognize float types and convert them to boogie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54" y="1905000"/>
            <a:ext cx="6869546" cy="2590800"/>
          </a:xfrm>
        </p:spPr>
      </p:pic>
      <p:sp>
        <p:nvSpPr>
          <p:cNvPr id="5" name="TextBox 4"/>
          <p:cNvSpPr txBox="1"/>
          <p:nvPr/>
        </p:nvSpPr>
        <p:spPr>
          <a:xfrm>
            <a:off x="1524000" y="5410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XKCD comic #217, </a:t>
            </a:r>
            <a:r>
              <a:rPr lang="en-US" dirty="0" smtClean="0"/>
              <a:t>xkcd.com/217/, credit Randall Munroe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Every Computer Scientist Should Know About Floating-Point </a:t>
            </a:r>
            <a:r>
              <a:rPr lang="en-US" dirty="0" smtClean="0"/>
              <a:t>Arithmetic by Joe Darcy</a:t>
            </a:r>
          </a:p>
          <a:p>
            <a:r>
              <a:rPr lang="en-US" dirty="0" smtClean="0"/>
              <a:t>Wikipedia article on floating-point arithmetic by several</a:t>
            </a:r>
          </a:p>
          <a:p>
            <a:r>
              <a:rPr lang="en-US" dirty="0"/>
              <a:t>Deciding floating-point logic with abstract conflict driven clause </a:t>
            </a:r>
            <a:r>
              <a:rPr lang="en-US" dirty="0" smtClean="0"/>
              <a:t>learning by several</a:t>
            </a:r>
          </a:p>
          <a:p>
            <a:r>
              <a:rPr lang="en-US" dirty="0"/>
              <a:t>This is Boogie 2 by K. </a:t>
            </a:r>
            <a:r>
              <a:rPr lang="en-US" dirty="0" err="1" smtClean="0"/>
              <a:t>Rustan</a:t>
            </a:r>
            <a:r>
              <a:rPr lang="en-US" dirty="0" smtClean="0"/>
              <a:t>; </a:t>
            </a:r>
            <a:r>
              <a:rPr lang="en-US" dirty="0"/>
              <a:t>M. </a:t>
            </a:r>
            <a:r>
              <a:rPr lang="en-US" dirty="0" err="1"/>
              <a:t>Leino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65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Arithmetic (FPA) allows succinct bitwise representation of decimals in computing</a:t>
            </a:r>
          </a:p>
          <a:p>
            <a:r>
              <a:rPr lang="en-US" dirty="0" smtClean="0"/>
              <a:t>However, FPA presents potentially serious flaws and bugs</a:t>
            </a:r>
          </a:p>
          <a:p>
            <a:r>
              <a:rPr lang="en-US" dirty="0" smtClean="0"/>
              <a:t>There is a growing need to verify FPA</a:t>
            </a:r>
          </a:p>
          <a:p>
            <a:r>
              <a:rPr lang="en-US" dirty="0" smtClean="0"/>
              <a:t>The objective of this project is to add FPA verification to Boogie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Points are represented by a sign, exponent, and mantissa</a:t>
            </a:r>
          </a:p>
          <a:p>
            <a:r>
              <a:rPr lang="en-US" dirty="0" smtClean="0"/>
              <a:t>This is similar to scientific notation:</a:t>
            </a:r>
            <a:r>
              <a:rPr lang="en-US" dirty="0"/>
              <a:t> </a:t>
            </a:r>
            <a:r>
              <a:rPr lang="en-US" dirty="0" smtClean="0"/>
              <a:t>e.g. 6.02x10</a:t>
            </a:r>
            <a:r>
              <a:rPr lang="en-US" baseline="30000" dirty="0"/>
              <a:t>2</a:t>
            </a:r>
            <a:r>
              <a:rPr lang="en-US" dirty="0" smtClean="0"/>
              <a:t> = 602</a:t>
            </a:r>
          </a:p>
          <a:p>
            <a:r>
              <a:rPr lang="en-US" dirty="0" smtClean="0"/>
              <a:t>For example, 17 has an exponent of 4 and a mantissa of (1).</a:t>
            </a:r>
            <a:r>
              <a:rPr lang="en-US" dirty="0" smtClean="0"/>
              <a:t>0001</a:t>
            </a:r>
            <a:endParaRPr lang="en-US" dirty="0" smtClean="0"/>
          </a:p>
          <a:p>
            <a:r>
              <a:rPr lang="en-US" dirty="0" smtClean="0"/>
              <a:t>Now consider the FP representation of 1 / 10 (decimal 0.1)</a:t>
            </a:r>
          </a:p>
        </p:txBody>
      </p:sp>
    </p:spTree>
    <p:extLst>
      <p:ext uri="{BB962C8B-B14F-4D97-AF65-F5344CB8AC3E}">
        <p14:creationId xmlns:p14="http://schemas.microsoft.com/office/powerpoint/2010/main" val="31641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Floating Point representation in 32-bit architecture contains the following:</a:t>
            </a:r>
          </a:p>
          <a:p>
            <a:pPr lvl="1"/>
            <a:r>
              <a:rPr lang="en-US" dirty="0" smtClean="0"/>
              <a:t>1-bit sign</a:t>
            </a:r>
          </a:p>
          <a:p>
            <a:pPr lvl="1"/>
            <a:r>
              <a:rPr lang="en-US" dirty="0" smtClean="0"/>
              <a:t>8-bit exponent</a:t>
            </a:r>
          </a:p>
          <a:p>
            <a:pPr lvl="1"/>
            <a:r>
              <a:rPr lang="en-US" dirty="0" smtClean="0"/>
              <a:t>23-bit mantissa</a:t>
            </a:r>
            <a:endParaRPr lang="en-US" dirty="0"/>
          </a:p>
          <a:p>
            <a:r>
              <a:rPr lang="en-US" dirty="0" smtClean="0"/>
              <a:t>This representation includes values for ∞, -</a:t>
            </a:r>
            <a:r>
              <a:rPr lang="en-US" dirty="0"/>
              <a:t>∞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, and 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good our approximation, the Archimedean principle implies there are an infinite number of real numbers that we cannot represent exactly</a:t>
            </a:r>
          </a:p>
          <a:p>
            <a:r>
              <a:rPr lang="en-US" dirty="0" smtClean="0"/>
              <a:t>For Floating Points, average approximation improves as a value approaches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addition is performed by matching exponents and adding bits</a:t>
            </a:r>
          </a:p>
          <a:p>
            <a:r>
              <a:rPr lang="en-US" dirty="0" smtClean="0"/>
              <a:t>Rounding error can occur due to mantissa size.  Consider 2</a:t>
            </a:r>
            <a:r>
              <a:rPr lang="en-US" baseline="30000" dirty="0" smtClean="0"/>
              <a:t>24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Guard digits can be introduced to help negate this effect</a:t>
            </a:r>
          </a:p>
          <a:p>
            <a:r>
              <a:rPr lang="en-US" dirty="0" smtClean="0"/>
              <a:t>The special case ∞ + (-∞) results in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is similar to addition</a:t>
            </a:r>
          </a:p>
          <a:p>
            <a:r>
              <a:rPr lang="en-US" dirty="0" smtClean="0"/>
              <a:t>Note that the potential for rounding error and lost data is much greater with multiplication than addition</a:t>
            </a:r>
          </a:p>
          <a:p>
            <a:r>
              <a:rPr lang="en-US" dirty="0" smtClean="0"/>
              <a:t>The operations 0 x ∞, 0 x -</a:t>
            </a:r>
            <a:r>
              <a:rPr lang="en-US" dirty="0"/>
              <a:t> </a:t>
            </a:r>
            <a:r>
              <a:rPr lang="en-US" dirty="0" smtClean="0"/>
              <a:t>∞, and any value n / 0 result in </a:t>
            </a:r>
            <a:r>
              <a:rPr lang="en-US" dirty="0" err="1" smtClean="0"/>
              <a:t>NaN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6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FPA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FPA is </a:t>
            </a:r>
            <a:r>
              <a:rPr lang="en-US" dirty="0"/>
              <a:t>complete through </a:t>
            </a:r>
            <a:r>
              <a:rPr lang="en-US" dirty="0" smtClean="0"/>
              <a:t>the inclusion of ∞ and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Overflow is a potential issue</a:t>
            </a:r>
          </a:p>
          <a:p>
            <a:r>
              <a:rPr lang="en-US" dirty="0" smtClean="0"/>
              <a:t>The largest </a:t>
            </a:r>
            <a:r>
              <a:rPr lang="en-US" smtClean="0"/>
              <a:t>problem </a:t>
            </a:r>
            <a:r>
              <a:rPr lang="en-US" smtClean="0"/>
              <a:t>is, </a:t>
            </a:r>
            <a:r>
              <a:rPr lang="en-US" smtClean="0"/>
              <a:t>of </a:t>
            </a:r>
            <a:r>
              <a:rPr lang="en-US" smtClean="0"/>
              <a:t>course, </a:t>
            </a:r>
            <a:r>
              <a:rPr lang="en-US" dirty="0" smtClean="0"/>
              <a:t>rounding error</a:t>
            </a:r>
            <a:endParaRPr lang="en-US" dirty="0"/>
          </a:p>
          <a:p>
            <a:r>
              <a:rPr lang="en-US" dirty="0" smtClean="0"/>
              <a:t>For example, (0.1 + 0.1 + 0.1) != 0.3 within the float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52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FPA in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Conflict-Driven Clause Learning algorithm (CDCL)</a:t>
            </a:r>
          </a:p>
          <a:p>
            <a:r>
              <a:rPr lang="en-US" dirty="0" smtClean="0"/>
              <a:t>Steps of this algorithm follow the general outline of the DPLL algorithm</a:t>
            </a:r>
          </a:p>
          <a:p>
            <a:r>
              <a:rPr lang="en-US" dirty="0" smtClean="0"/>
              <a:t>For FPA evaluation in particular, the most significant change is providing the correct floating  point constraints </a:t>
            </a:r>
            <a:r>
              <a:rPr lang="en-US" smtClean="0"/>
              <a:t>and definitions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370</TotalTime>
  <Words>496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Study of Floating-point Verification</vt:lpstr>
      <vt:lpstr>Overview</vt:lpstr>
      <vt:lpstr>Floating Point Representation</vt:lpstr>
      <vt:lpstr>IEEE 754 Standard</vt:lpstr>
      <vt:lpstr>Rounding Error</vt:lpstr>
      <vt:lpstr>Floating-Point Addition</vt:lpstr>
      <vt:lpstr>Floating-Point Multiplication</vt:lpstr>
      <vt:lpstr>Issues With FPA</vt:lpstr>
      <vt:lpstr>FPA in Z3</vt:lpstr>
      <vt:lpstr>Program Flow</vt:lpstr>
      <vt:lpstr>Current Project Status</vt:lpstr>
      <vt:lpstr>Future Work</vt:lpstr>
      <vt:lpstr>Conclusion/Questions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Floating-point Verification</dc:title>
  <dc:creator>Checkmate</dc:creator>
  <cp:lastModifiedBy>Checkmate</cp:lastModifiedBy>
  <cp:revision>42</cp:revision>
  <dcterms:created xsi:type="dcterms:W3CDTF">2015-04-27T11:28:53Z</dcterms:created>
  <dcterms:modified xsi:type="dcterms:W3CDTF">2015-04-28T23:09:57Z</dcterms:modified>
</cp:coreProperties>
</file>