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C9E06-A2EC-A4D8-F2C0-02A1E32C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DA0E5B-2FC6-11E6-E73F-23C35053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7DD69-A5FD-A115-52A9-270E3C51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EB00A-F575-E8C2-581C-77214E55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B65B0-6461-BAD4-F47C-37F3FED4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9C26E-6C30-8B32-F8D8-3351F95B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958210-D63D-7205-BAA6-A36D1A096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D871A-F923-A95D-46FF-D914EDCD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08E40-1678-9C8A-1F6C-F1A3A351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212603-02BF-EC8C-FEF8-CF9D996C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3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48B816-DAD0-3414-0B2E-6B6C1F0B4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40C4DF-D0E0-FF65-91AA-B5D4DF17F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BE5A2-137D-DDE0-0210-2A5C79AA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140A6-FFBB-886A-6452-7ACA209D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C9946-C023-CB35-C4E8-2F7B8109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17150-23CA-5037-C818-F8819F90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7E185-C6F6-7335-A62B-AD749624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4DD16-6CFB-1B30-F417-99CF5A93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D59E40-D94D-911A-A304-3F3EE6D2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30489-2C14-AAF0-02D5-C38B654C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BA7F6-5F33-5556-5CD9-FAF17D3E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D84677-864B-6DE3-08CF-1363D8E6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31CC5-C12A-266E-F5B6-082ED88D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49B991-6C19-4830-A144-38E79588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A37FDA-2D74-817F-86E5-50C77F89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6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5CED1-ADC6-0DF6-B55C-4433398B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2AFA6-9383-2C0D-EEE1-6337FC27A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4C3674-325D-74A2-9A1D-D77E5061A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41A86-EFA3-16EC-7F3A-EF93C2DC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422BDA-4AE9-2B8F-7ABE-F12D704D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D6B5B-E6F3-2B83-D302-56EA3611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BF556-651E-651D-62A4-DB25DA09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1E891-FDDB-F881-71C7-B26A31CA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EDDE3D-CC94-8D34-D694-8E1B367E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93C173-AA10-2C7D-1616-F1DE5C7AC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0EBBE8-3518-80D0-4611-35096A99D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052723-CA03-F121-4293-67CF0B7A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92E2DC-FAC0-0CA8-F708-ED57A74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FA0388-D223-6151-9ED5-76ACABE4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793AF-4734-BD26-9FFA-06790555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695518-0B70-25D5-E708-3BCC765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62E0014-1E2C-5995-FB11-66662F20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C84E3D-4E8E-AE5A-1B95-FF89BA62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42432D-833D-AD32-3085-FCB7927C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FFD336-9AE7-B9F2-44C2-5E7595D8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22D3CF-5E96-F1E3-39F4-943FC4E9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29E0D-BFBD-DD20-22A9-B4BD4F01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E6BD4-551E-25C3-53F2-F4546C9D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3ACEAE-1048-3783-A2C4-57BF576C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96B372-6D58-CD46-400F-BD7AE035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67B8D-EB6A-9981-3D74-57835150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DE9E8B-8157-E6AF-E4B3-7D546E42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3246B-E3B1-B01F-4CA3-C11510E5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334ECD-7C26-993B-A3A6-DE75929F2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0390FB-0E72-28CF-B4C0-2EA3B9EA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579211-5118-223C-02A1-2E5908B3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09E5F-A323-1068-58E6-E7FFC704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17DBD3-4812-9AEA-D7C1-B5F64231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EB01A-3CD1-7838-90C2-A1FB92A8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EC8FCC-330F-45E2-D7B4-2AB083B7D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B03BC-0798-B7E3-8C6A-5061958E4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A75B-8099-4BA6-BB59-AA417705896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5F1E5-DA10-25A4-CE4C-00DA9DCCA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13CC2-3A28-A924-4D77-2E8BB25D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571D-296B-450B-8A3F-7A96F9A04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476F-047C-BFCF-95BF-543C5BABF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47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МИНОБРНАУКИ РОССИИ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НИЖЕГОРОДСКИЙ ГОСУДАРСТВЕННЫЙ ТЕХНИЧЕСКИЙ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УНИВЕРСИТЕТ им. Р.Е.АЛЕКСЕЕВА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Институт радиоэлектроники и информационных технологий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2D870-D1E5-4FA5-5AEE-36331D93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7563"/>
            <a:ext cx="9144000" cy="1655762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ru-RU" sz="2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Моделирование работы лифта</a:t>
            </a:r>
            <a:endParaRPr lang="en-US" sz="2800" u="sng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AA53F-DD75-3C39-946C-D8CEFFBEE77B}"/>
              </a:ext>
            </a:extLst>
          </p:cNvPr>
          <p:cNvSpPr txBox="1"/>
          <p:nvPr/>
        </p:nvSpPr>
        <p:spPr>
          <a:xfrm>
            <a:off x="6991642" y="3920856"/>
            <a:ext cx="5200357" cy="274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970530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РУКОВОДИТЕЛЬ: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970530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Мартынов Д.С.           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970530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2970530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СТУДЕНТ: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970530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группы 21-ВМз-3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970530">
              <a:lnSpc>
                <a:spcPct val="106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Морозов О.С.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71F56-4C22-15BB-70B5-5208E541DA85}"/>
              </a:ext>
            </a:extLst>
          </p:cNvPr>
          <p:cNvSpPr txBox="1"/>
          <p:nvPr/>
        </p:nvSpPr>
        <p:spPr>
          <a:xfrm>
            <a:off x="4346917" y="6330462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Нижний Новгород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4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F1554-236A-FE8F-B607-547CD507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последовательности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Sequence diagram)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A770DE9-B2B6-C0C9-7B2E-A8BED1DC6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915319"/>
            <a:ext cx="9972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8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A325F-8890-7776-021B-EC3B3A6A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Условия перехода между состояниями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66B79-B32F-0786-7654-47194C7E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596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– этаж клиента выше этажа в состоянии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NEUTRAL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 в состояние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– этаж клиента ниже этажа в состоянии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NEUTRAL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 в состояние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 – этаж клиента ниже этажа в состоянии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 в состояние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 – этаж клиента выше этажа в состоянии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DOWN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 в состояние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GOING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 – лифт достиг этажа назначения.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 в состояние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NEUTRAL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4A096-14C5-6380-8139-DBE7779B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переходов конечного автомата</a:t>
            </a: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9C8988-3D84-07F0-A90F-EA8B0E17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240" y="213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971E1539-E290-BB91-CE4D-65E87ABB8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619577"/>
              </p:ext>
            </p:extLst>
          </p:nvPr>
        </p:nvGraphicFramePr>
        <p:xfrm>
          <a:off x="3063240" y="2133600"/>
          <a:ext cx="5229225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29045" imgH="4133657" progId="Visio.Drawing.15">
                  <p:embed/>
                </p:oleObj>
              </mc:Choice>
              <mc:Fallback>
                <p:oleObj name="Visio" r:id="rId2" imgW="5229045" imgH="4133657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240" y="2133600"/>
                        <a:ext cx="5229225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2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C4296-6F92-E4F3-4EEA-010ABAD6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Таблица</a:t>
            </a:r>
            <a:br>
              <a:rPr lang="ru-RU" dirty="0"/>
            </a:br>
            <a:r>
              <a:rPr lang="ru-RU" dirty="0"/>
              <a:t>Переходы между состояниями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2795708-12A6-BBED-C1BE-116678A6C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03549"/>
              </p:ext>
            </p:extLst>
          </p:nvPr>
        </p:nvGraphicFramePr>
        <p:xfrm>
          <a:off x="2011680" y="2103121"/>
          <a:ext cx="7696200" cy="4389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6954">
                  <a:extLst>
                    <a:ext uri="{9D8B030D-6E8A-4147-A177-3AD203B41FA5}">
                      <a16:colId xmlns:a16="http://schemas.microsoft.com/office/drawing/2014/main" val="2925633982"/>
                    </a:ext>
                  </a:extLst>
                </a:gridCol>
                <a:gridCol w="1739392">
                  <a:extLst>
                    <a:ext uri="{9D8B030D-6E8A-4147-A177-3AD203B41FA5}">
                      <a16:colId xmlns:a16="http://schemas.microsoft.com/office/drawing/2014/main" val="902486269"/>
                    </a:ext>
                  </a:extLst>
                </a:gridCol>
                <a:gridCol w="1826029">
                  <a:extLst>
                    <a:ext uri="{9D8B030D-6E8A-4147-A177-3AD203B41FA5}">
                      <a16:colId xmlns:a16="http://schemas.microsoft.com/office/drawing/2014/main" val="1251425390"/>
                    </a:ext>
                  </a:extLst>
                </a:gridCol>
                <a:gridCol w="1773825">
                  <a:extLst>
                    <a:ext uri="{9D8B030D-6E8A-4147-A177-3AD203B41FA5}">
                      <a16:colId xmlns:a16="http://schemas.microsoft.com/office/drawing/2014/main" val="430179491"/>
                    </a:ext>
                  </a:extLst>
                </a:gridCol>
              </a:tblGrid>
              <a:tr h="125278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Текущее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состояние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GOING_UP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GOING_DOWN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537064"/>
                  </a:ext>
                </a:extLst>
              </a:tr>
              <a:tr h="78424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Новое состояние 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GOING_UP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GOING_DOWN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GOING_UP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8853457"/>
                  </a:ext>
                </a:extLst>
              </a:tr>
              <a:tr h="78424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Условие перехода 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7622351"/>
                  </a:ext>
                </a:extLst>
              </a:tr>
              <a:tr h="78424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Условие перехода 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05738455"/>
                  </a:ext>
                </a:extLst>
              </a:tr>
              <a:tr h="78424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Новое состояние 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GOING_DOWN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829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900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86616-03E6-54A9-35C4-DC3C4321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файлов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C26AA-A4AF-969B-56E4-1443A27D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index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файл главной логики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database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файл базы данных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connection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подключение к базе данных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enums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перечисления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models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файл классов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routing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файл отображения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schema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файл таблиц базы данных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templates –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папка шаблонов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HTML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static –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папка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CSS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6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CEF37-7BE7-F47A-0639-46D6A8ED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классов и перечислений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28108-90C3-9F4C-67E8-A9CFB904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Lift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главный класс логики лифта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DBManager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класс работы с базой данных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Client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класс информации о клиенте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LiftState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состояние лифта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LiftResponseCode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код ответа лифта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DBCode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код базы данных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3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BE7D4-1C82-02DD-F0D6-126918DD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 </a:t>
            </a:r>
            <a:r>
              <a:rPr lang="ru-RU" dirty="0"/>
              <a:t>диаграмма классов</a:t>
            </a:r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3102EA-C88E-EDEE-0E85-BACB910E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028" y="1687797"/>
            <a:ext cx="14055320" cy="4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3ACB7A41-3B10-5890-ADC3-363DB9E66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25956"/>
              </p:ext>
            </p:extLst>
          </p:nvPr>
        </p:nvGraphicFramePr>
        <p:xfrm>
          <a:off x="2423159" y="1489734"/>
          <a:ext cx="6763883" cy="524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20265" imgH="6695872" progId="Visio.Drawing.15">
                  <p:embed/>
                </p:oleObj>
              </mc:Choice>
              <mc:Fallback>
                <p:oleObj name="Visio" r:id="rId2" imgW="8620265" imgH="669587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159" y="1489734"/>
                        <a:ext cx="6763883" cy="52463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14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69AA69-831C-2C3F-8EBE-CB1CADB2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30" y="899160"/>
            <a:ext cx="101699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7F2EB4-9BD7-6D3A-1C8B-C1317A3A1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1" y="746760"/>
            <a:ext cx="11362884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3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A33B1E-960B-9938-86AD-596645C2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02" y="716280"/>
            <a:ext cx="1156230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515-B9A2-0A8F-53FD-3EEA9634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Назначение и функции программного обеспечения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0A6A8-6705-05B7-5120-4BC778E5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5063490"/>
          </a:xfrm>
        </p:spPr>
        <p:txBody>
          <a:bodyPr>
            <a:normAutofit fontScale="70000" lnSpcReduction="20000"/>
          </a:bodyPr>
          <a:lstStyle/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Программное обеспечение «Кабина лифта» предназначено для моделирования работы грузоподъемной машины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  <a:tabLst>
                <a:tab pos="63055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Программное обеспечение «Кабина лифта» обеспечивает: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Регистрацию, авторизацию пользователя на информационном сервисе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Ввод начального и конечного значений, отражающих текущий этаж и этаж назначения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Имитацию работы лифта – отображение в реальном времени последовательного перемещения с одного этажа на другой 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Визуализацию работы лифта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Отображения состояния работы лифта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Отображения состояния подключения к сокету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Функционал выбора текущего и конечного этажа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Очистку формы</a:t>
            </a: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29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C2A1EB-8CE3-2820-83F9-B2D4B16B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81" y="1264920"/>
            <a:ext cx="1123686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64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42DC8-D237-DCAA-7B32-FFD70711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5" y="1874520"/>
            <a:ext cx="1185675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31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ABA27D-9DB1-8E63-117E-208B62CC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5" y="579120"/>
            <a:ext cx="11284332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D5606A-6D20-B492-6242-DA11AE4B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4" y="1097280"/>
            <a:ext cx="11674945" cy="46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08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E93F73-147D-C069-EEC1-54F5F27C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1" y="533400"/>
            <a:ext cx="11558939" cy="58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3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3E992-FEBA-893C-FDB8-D550253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A90103-7AC3-0476-F87E-5D7A95938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17320"/>
            <a:ext cx="8572500" cy="52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65D46-5A4E-A155-B653-8F15DC38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case </a:t>
            </a:r>
            <a:r>
              <a:rPr lang="ru-RU" dirty="0"/>
              <a:t>диаграмма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58B6F2B-2ECA-4939-276E-494FB0BD3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43093"/>
            <a:ext cx="6492240" cy="47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B24AE-AC10-17F7-72EE-27C21463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Контекстная диаграмма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D13101-5307-7A6D-A140-8D2DDA8B4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94" y="1371600"/>
            <a:ext cx="7252486" cy="52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8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E4E7A-FE7E-7901-9998-CCAEE587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декомпозиции 1 уровня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B589545-32A0-895F-2EA8-E6813E417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48" y="1371600"/>
            <a:ext cx="9981192" cy="515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B4DE6-DA35-EDFB-007A-E8CCD2B6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Диаграмма декомпозиции 2 уровня IDEF0 Создание ПО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69DD95-0B75-CFB2-B02E-7C993F701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825625"/>
            <a:ext cx="955548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62FD1-EF24-244E-E7C7-1B483F43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Контекстная диаграмма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D10671E-944B-D74C-9C18-F1E86E5CD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67" y="1690688"/>
            <a:ext cx="8333747" cy="464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07622-7EA3-6342-3CAB-F9BDF395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Контекстная диаграмма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B14B00-243C-37BB-CC85-9A581932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91" y="1554481"/>
            <a:ext cx="8664158" cy="493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8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CC60D-D23A-08A1-547C-0FA7328E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в нотации 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IDEF</a:t>
            </a: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AE8B496-9A53-003D-32F8-0FC11E821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370041"/>
            <a:ext cx="8485916" cy="51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46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408</Words>
  <Application>Microsoft Office PowerPoint</Application>
  <PresentationFormat>Широкоэкранный</PresentationFormat>
  <Paragraphs>82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Тема Office</vt:lpstr>
      <vt:lpstr>Документ Microsoft Visio</vt:lpstr>
      <vt:lpstr>МИНОБРНАУКИ РОССИИ Федеральное государственное бюджетное образовательное учреждение высшего образования НИЖЕГОРОДСКИЙ ГОСУДАРСТВЕННЫЙ ТЕХНИЧЕСКИЙ УНИВЕРСИТЕТ им. Р.Е.АЛЕКСЕЕВА Институт радиоэлектроники и информационных технологий </vt:lpstr>
      <vt:lpstr>Назначение и функции программного обеспечения</vt:lpstr>
      <vt:lpstr>User case диаграмма</vt:lpstr>
      <vt:lpstr>Контекстная диаграмма</vt:lpstr>
      <vt:lpstr>Диаграмма декомпозиции 1 уровня IDEF0</vt:lpstr>
      <vt:lpstr>Диаграмма декомпозиции 2 уровня IDEF0 Создание ПО</vt:lpstr>
      <vt:lpstr>Контекстная диаграмма</vt:lpstr>
      <vt:lpstr>Контекстная диаграмма</vt:lpstr>
      <vt:lpstr>Диаграмма в нотации IDEF3</vt:lpstr>
      <vt:lpstr>Диаграмма последовательности  (Sequence diagram)</vt:lpstr>
      <vt:lpstr>Условия перехода между состояниями</vt:lpstr>
      <vt:lpstr>Схема переходов конечного автомата</vt:lpstr>
      <vt:lpstr>Таблица Переходы между состояниями</vt:lpstr>
      <vt:lpstr>Описание файлов</vt:lpstr>
      <vt:lpstr>Описание классов и перечислений</vt:lpstr>
      <vt:lpstr>UML диаграмма классов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Благодарю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высшего образования НИЖЕГОРОДСКИЙ ГОСУДАРСТВЕННЫЙ ТЕХНИЧЕСКИЙ УНИВЕРСИТЕТ им. Р.Е.АЛЕКСЕЕВА Институт радиоэлектроники и информационных технологий </dc:title>
  <dc:creator>Олег Морозов</dc:creator>
  <cp:lastModifiedBy>Олег Морозов</cp:lastModifiedBy>
  <cp:revision>7</cp:revision>
  <dcterms:created xsi:type="dcterms:W3CDTF">2022-12-20T11:40:56Z</dcterms:created>
  <dcterms:modified xsi:type="dcterms:W3CDTF">2022-12-20T12:47:42Z</dcterms:modified>
</cp:coreProperties>
</file>