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Group 28"/>
          <p:cNvGrpSpPr/>
          <p:nvPr/>
        </p:nvGrpSpPr>
        <p:grpSpPr>
          <a:xfrm>
            <a:off x="1956435" y="1622425"/>
            <a:ext cx="6820535" cy="4885055"/>
            <a:chOff x="3207" y="1817"/>
            <a:chExt cx="10741" cy="8458"/>
          </a:xfrm>
        </p:grpSpPr>
        <p:sp>
          <p:nvSpPr>
            <p:cNvPr id="26" name="Rounded Rectangle 25"/>
            <p:cNvSpPr/>
            <p:nvPr/>
          </p:nvSpPr>
          <p:spPr>
            <a:xfrm>
              <a:off x="3207" y="1817"/>
              <a:ext cx="10741" cy="845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6000"/>
              </a:schemeClr>
            </a:solidFill>
            <a:ln>
              <a:solidFill>
                <a:schemeClr val="accent4">
                  <a:shade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1560" y="2332"/>
              <a:ext cx="1804" cy="111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6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ln>
                    <a:noFill/>
                  </a:ln>
                  <a:solidFill>
                    <a:schemeClr val="tx1"/>
                  </a:solidFill>
                </a:rPr>
                <a:t>server</a:t>
              </a:r>
              <a:endParaRPr lang="en-US">
                <a:ln>
                  <a:noFill/>
                </a:ln>
                <a:solidFill>
                  <a:schemeClr val="tx1"/>
                </a:solidFill>
              </a:endParaRPr>
            </a:p>
            <a:p>
              <a:r>
                <a:rPr lang="en-US">
                  <a:ln>
                    <a:noFill/>
                  </a:ln>
                  <a:solidFill>
                    <a:schemeClr val="tx1"/>
                  </a:solidFill>
                </a:rPr>
                <a:t>main go</a:t>
              </a:r>
              <a:endParaRPr lang="en-US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864100" y="4254500"/>
            <a:ext cx="1165225" cy="2138045"/>
          </a:xfrm>
          <a:prstGeom prst="roundRect">
            <a:avLst/>
          </a:prstGeom>
          <a:blipFill>
            <a:blip r:embed="rId1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642995" y="331470"/>
            <a:ext cx="963295" cy="3683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p>
            <a:r>
              <a:rPr lang="en-US">
                <a:solidFill>
                  <a:srgbClr val="FFFF00"/>
                </a:solidFill>
              </a:rPr>
              <a:t>client-1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697980" y="3484880"/>
            <a:ext cx="1124585" cy="3683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chemeClr val="tx1"/>
                </a:solidFill>
              </a:rPr>
              <a:t>manager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752215" y="2384425"/>
            <a:ext cx="730250" cy="368300"/>
          </a:xfrm>
          <a:prstGeom prst="rect">
            <a:avLst/>
          </a:prstGeom>
          <a:pattFill prst="horzBrick">
            <a:fgClr>
              <a:srgbClr val="FFFF00"/>
            </a:fgClr>
            <a:bgClr>
              <a:srgbClr val="FF0000"/>
            </a:bgClr>
          </a:pattFill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</a:rPr>
              <a:t>conn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7" idx="0"/>
          </p:cNvCxnSpPr>
          <p:nvPr/>
        </p:nvCxnSpPr>
        <p:spPr>
          <a:xfrm flipH="1">
            <a:off x="4117340" y="699770"/>
            <a:ext cx="7620" cy="1684655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394585" y="331470"/>
            <a:ext cx="963295" cy="3683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p>
            <a:r>
              <a:rPr lang="en-US">
                <a:solidFill>
                  <a:srgbClr val="FFFF00"/>
                </a:solidFill>
              </a:rPr>
              <a:t>client-2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510790" y="2384425"/>
            <a:ext cx="730885" cy="368300"/>
          </a:xfrm>
          <a:prstGeom prst="rect">
            <a:avLst/>
          </a:prstGeom>
          <a:pattFill prst="horzBrick">
            <a:fgClr>
              <a:srgbClr val="FFFF00"/>
            </a:fgClr>
            <a:bgClr>
              <a:srgbClr val="FF0000"/>
            </a:bgClr>
          </a:pattFill>
        </p:spPr>
        <p:txBody>
          <a:bodyPr wrap="square" rtlCol="0">
            <a:spAutoFit/>
          </a:bodyPr>
          <a:p>
            <a:r>
              <a:rPr lang="en-US"/>
              <a:t>conn</a:t>
            </a:r>
            <a:endParaRPr lang="en-US"/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>
            <a:off x="2876550" y="699770"/>
            <a:ext cx="0" cy="1684655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965065" y="4754245"/>
            <a:ext cx="963295" cy="6451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p>
            <a:r>
              <a:rPr lang="en-US"/>
              <a:t>client-1</a:t>
            </a:r>
            <a:endParaRPr lang="en-US"/>
          </a:p>
          <a:p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965065" y="5506720"/>
            <a:ext cx="963295" cy="6451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p>
            <a:r>
              <a:rPr lang="en-US"/>
              <a:t>client-2</a:t>
            </a:r>
            <a:endParaRPr lang="en-US"/>
          </a:p>
          <a:p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107305" y="4251325"/>
            <a:ext cx="67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Elbow Connector 16"/>
          <p:cNvCxnSpPr>
            <a:stCxn id="6" idx="2"/>
            <a:endCxn id="21" idx="3"/>
          </p:cNvCxnSpPr>
          <p:nvPr/>
        </p:nvCxnSpPr>
        <p:spPr>
          <a:xfrm rot="5400000">
            <a:off x="5867718" y="3822383"/>
            <a:ext cx="1362075" cy="1423670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7327900" y="4892675"/>
            <a:ext cx="144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lwg Typist" panose="02000603000000000000" charset="0"/>
                <a:cs typeface="Tlwg Typist" panose="02000603000000000000" charset="0"/>
              </a:rPr>
              <a:t>boradcast</a:t>
            </a:r>
            <a:endParaRPr lang="en-US">
              <a:latin typeface="Tlwg Typist" panose="02000603000000000000" charset="0"/>
              <a:cs typeface="Tlwg Typist" panose="02000603000000000000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332085" y="236855"/>
            <a:ext cx="1579880" cy="1198880"/>
            <a:chOff x="327" y="326"/>
            <a:chExt cx="2488" cy="1888"/>
          </a:xfrm>
        </p:grpSpPr>
        <p:sp>
          <p:nvSpPr>
            <p:cNvPr id="19" name="Text Box 18"/>
            <p:cNvSpPr txBox="1"/>
            <p:nvPr/>
          </p:nvSpPr>
          <p:spPr>
            <a:xfrm>
              <a:off x="327" y="326"/>
              <a:ext cx="2489" cy="188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p>
              <a:r>
                <a:rPr lang="en-US"/>
                <a:t>client-1:</a:t>
              </a:r>
              <a:endParaRPr lang="en-US"/>
            </a:p>
            <a:p>
              <a:r>
                <a:rPr lang="en-US">
                  <a:solidFill>
                    <a:schemeClr val="bg2"/>
                  </a:solidFill>
                </a:rPr>
                <a:t>addr   string</a:t>
              </a:r>
              <a:endParaRPr lang="en-US">
                <a:solidFill>
                  <a:schemeClr val="bg2"/>
                </a:solidFill>
              </a:endParaRPr>
            </a:p>
            <a:p>
              <a:r>
                <a:rPr lang="en-US">
                  <a:solidFill>
                    <a:schemeClr val="bg2"/>
                  </a:solidFill>
                </a:rPr>
                <a:t>name string</a:t>
              </a:r>
              <a:endParaRPr lang="en-US">
                <a:solidFill>
                  <a:schemeClr val="bg2"/>
                </a:solidFill>
              </a:endParaRPr>
            </a:p>
            <a:p>
              <a:r>
                <a:rPr lang="en-US">
                  <a:solidFill>
                    <a:schemeClr val="bg2"/>
                  </a:solidFill>
                </a:rPr>
                <a:t>ch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369" y="1634"/>
              <a:ext cx="1085" cy="5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FFFF00"/>
              </a:bgClr>
            </a:pattFill>
          </p:spPr>
          <p:txBody>
            <a:bodyPr wrap="square" rtlCol="0">
              <a:spAutoFit/>
            </a:bodyPr>
            <a:p>
              <a:r>
                <a:rPr lang="en-US"/>
                <a:t>chan</a:t>
              </a:r>
              <a:endParaRPr lang="en-US"/>
            </a:p>
          </p:txBody>
        </p:sp>
      </p:grpSp>
      <p:sp>
        <p:nvSpPr>
          <p:cNvPr id="21" name="Text Box 20"/>
          <p:cNvSpPr txBox="1"/>
          <p:nvPr/>
        </p:nvSpPr>
        <p:spPr>
          <a:xfrm>
            <a:off x="5147945" y="5031105"/>
            <a:ext cx="688975" cy="368300"/>
          </a:xfrm>
          <a:prstGeom prst="rect">
            <a:avLst/>
          </a:prstGeom>
          <a:pattFill prst="wdUpDiag">
            <a:fgClr>
              <a:schemeClr val="accent1"/>
            </a:fgClr>
            <a:bgClr>
              <a:srgbClr val="FFFF00"/>
            </a:bgClr>
          </a:pattFill>
        </p:spPr>
        <p:txBody>
          <a:bodyPr wrap="square" rtlCol="0">
            <a:spAutoFit/>
          </a:bodyPr>
          <a:p>
            <a:r>
              <a:rPr lang="en-US"/>
              <a:t>chan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5147945" y="5767705"/>
            <a:ext cx="688975" cy="368300"/>
          </a:xfrm>
          <a:prstGeom prst="rect">
            <a:avLst/>
          </a:prstGeom>
          <a:pattFill prst="wdUpDiag">
            <a:fgClr>
              <a:schemeClr val="accent1"/>
            </a:fgClr>
            <a:bgClr>
              <a:srgbClr val="FFFF00"/>
            </a:bgClr>
          </a:pattFill>
        </p:spPr>
        <p:txBody>
          <a:bodyPr wrap="square" rtlCol="0">
            <a:spAutoFit/>
          </a:bodyPr>
          <a:p>
            <a:r>
              <a:rPr lang="en-US"/>
              <a:t>chan</a:t>
            </a:r>
            <a:endParaRPr lang="en-US"/>
          </a:p>
        </p:txBody>
      </p:sp>
      <p:cxnSp>
        <p:nvCxnSpPr>
          <p:cNvPr id="23" name="Elbow Connector 22"/>
          <p:cNvCxnSpPr>
            <a:stCxn id="21" idx="1"/>
            <a:endCxn id="7" idx="1"/>
          </p:cNvCxnSpPr>
          <p:nvPr/>
        </p:nvCxnSpPr>
        <p:spPr>
          <a:xfrm rot="10800000">
            <a:off x="3752215" y="2568575"/>
            <a:ext cx="1395730" cy="2646680"/>
          </a:xfrm>
          <a:prstGeom prst="bentConnector3">
            <a:avLst>
              <a:gd name="adj1" fmla="val 117061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1"/>
            <a:endCxn id="11" idx="1"/>
          </p:cNvCxnSpPr>
          <p:nvPr/>
        </p:nvCxnSpPr>
        <p:spPr>
          <a:xfrm rot="10800000">
            <a:off x="2510155" y="2568575"/>
            <a:ext cx="2637155" cy="3383280"/>
          </a:xfrm>
          <a:prstGeom prst="bentConnector3">
            <a:avLst>
              <a:gd name="adj1" fmla="val 109030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2875280" y="5399405"/>
            <a:ext cx="943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7030A0"/>
                </a:solidFill>
                <a:latin typeface="Tlwg Typist" panose="02000603000000000000" charset="0"/>
                <a:cs typeface="Tlwg Typist" panose="02000603000000000000" charset="0"/>
              </a:rPr>
              <a:t>Write</a:t>
            </a:r>
            <a:endParaRPr lang="en-US" b="1">
              <a:solidFill>
                <a:srgbClr val="7030A0"/>
              </a:solidFill>
              <a:latin typeface="Tlwg Typist" panose="02000603000000000000" charset="0"/>
              <a:cs typeface="Tlwg Typist" panose="02000603000000000000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4224655" y="2108835"/>
            <a:ext cx="11353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lwg Typist" panose="02000603000000000000" charset="0"/>
                <a:cs typeface="Tlwg Typist" panose="02000603000000000000" charset="0"/>
              </a:rPr>
              <a:t>go routine</a:t>
            </a:r>
            <a:endParaRPr lang="en-US" sz="1200">
              <a:latin typeface="Tlwg Typist" panose="02000603000000000000" charset="0"/>
              <a:cs typeface="Tlwg Typist" panose="02000603000000000000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2510790" y="2104390"/>
            <a:ext cx="11353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lwg Typist" panose="02000603000000000000" charset="0"/>
                <a:cs typeface="Tlwg Typist" panose="02000603000000000000" charset="0"/>
              </a:rPr>
              <a:t>go routine</a:t>
            </a:r>
            <a:endParaRPr lang="en-US" sz="1200">
              <a:latin typeface="Tlwg Typist" panose="02000603000000000000" charset="0"/>
              <a:cs typeface="Tlwg Typist" panose="02000603000000000000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6697980" y="3209290"/>
            <a:ext cx="11353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lwg Typist" panose="02000603000000000000" charset="0"/>
                <a:cs typeface="Tlwg Typist" panose="02000603000000000000" charset="0"/>
              </a:rPr>
              <a:t>go routine</a:t>
            </a:r>
            <a:endParaRPr lang="en-US" sz="1200">
              <a:latin typeface="Tlwg Typist" panose="02000603000000000000" charset="0"/>
              <a:cs typeface="Tlwg Typist" panose="02000603000000000000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4782185" y="3484880"/>
            <a:ext cx="1181100" cy="368300"/>
          </a:xfrm>
          <a:prstGeom prst="rect">
            <a:avLst/>
          </a:prstGeom>
          <a:pattFill prst="wdUpDiag">
            <a:fgClr>
              <a:schemeClr val="accent1"/>
            </a:fgClr>
            <a:bgClr>
              <a:srgbClr val="FFFF00"/>
            </a:bgClr>
          </a:pattFill>
        </p:spPr>
        <p:txBody>
          <a:bodyPr wrap="square" rtlCol="0">
            <a:spAutoFit/>
          </a:bodyPr>
          <a:p>
            <a:r>
              <a:rPr lang="en-US"/>
              <a:t>MSGchan</a:t>
            </a:r>
            <a:endParaRPr lang="en-US"/>
          </a:p>
        </p:txBody>
      </p:sp>
      <p:cxnSp>
        <p:nvCxnSpPr>
          <p:cNvPr id="35" name="Straight Arrow Connector 34"/>
          <p:cNvCxnSpPr>
            <a:stCxn id="34" idx="3"/>
            <a:endCxn id="6" idx="1"/>
          </p:cNvCxnSpPr>
          <p:nvPr/>
        </p:nvCxnSpPr>
        <p:spPr>
          <a:xfrm>
            <a:off x="5963285" y="3669030"/>
            <a:ext cx="734695" cy="0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4606290" y="2752725"/>
            <a:ext cx="753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Tlwg Typist" panose="02000603000000000000" charset="0"/>
                <a:cs typeface="Tlwg Typist" panose="02000603000000000000" charset="0"/>
              </a:rPr>
              <a:t>Read</a:t>
            </a:r>
            <a:endParaRPr lang="en-US" b="1">
              <a:solidFill>
                <a:srgbClr val="C00000"/>
              </a:solidFill>
              <a:latin typeface="Tlwg Typist" panose="02000603000000000000" charset="0"/>
              <a:cs typeface="Tlwg Typist" panose="02000603000000000000" charset="0"/>
            </a:endParaRPr>
          </a:p>
        </p:txBody>
      </p:sp>
      <p:cxnSp>
        <p:nvCxnSpPr>
          <p:cNvPr id="37" name="Elbow Connector 36"/>
          <p:cNvCxnSpPr>
            <a:stCxn id="6" idx="2"/>
            <a:endCxn id="22" idx="3"/>
          </p:cNvCxnSpPr>
          <p:nvPr/>
        </p:nvCxnSpPr>
        <p:spPr>
          <a:xfrm rot="5400000">
            <a:off x="5499418" y="4190683"/>
            <a:ext cx="2098675" cy="1423670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6328410" y="5399405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Tlwg Typist" panose="02000603000000000000" charset="0"/>
                <a:cs typeface="Tlwg Typist" panose="02000603000000000000" charset="0"/>
              </a:rPr>
              <a:t>Read</a:t>
            </a:r>
            <a:endParaRPr lang="en-US" b="1">
              <a:solidFill>
                <a:srgbClr val="C00000"/>
              </a:solidFill>
              <a:latin typeface="Tlwg Typist" panose="02000603000000000000" charset="0"/>
              <a:cs typeface="Tlwg Typist" panose="02000603000000000000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928360" y="3244850"/>
            <a:ext cx="943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7030A0"/>
                </a:solidFill>
                <a:latin typeface="Tlwg Typist" panose="02000603000000000000" charset="0"/>
                <a:cs typeface="Tlwg Typist" panose="02000603000000000000" charset="0"/>
              </a:rPr>
              <a:t>Write</a:t>
            </a:r>
            <a:endParaRPr lang="en-US" b="1">
              <a:solidFill>
                <a:srgbClr val="7030A0"/>
              </a:solidFill>
              <a:latin typeface="Tlwg Typist" panose="02000603000000000000" charset="0"/>
              <a:cs typeface="Tlwg Typist" panose="02000603000000000000" charset="0"/>
            </a:endParaRPr>
          </a:p>
        </p:txBody>
      </p:sp>
      <p:cxnSp>
        <p:nvCxnSpPr>
          <p:cNvPr id="27" name="Elbow Connector 26"/>
          <p:cNvCxnSpPr>
            <a:stCxn id="7" idx="3"/>
            <a:endCxn id="34" idx="0"/>
          </p:cNvCxnSpPr>
          <p:nvPr/>
        </p:nvCxnSpPr>
        <p:spPr>
          <a:xfrm>
            <a:off x="4482465" y="2568575"/>
            <a:ext cx="890270" cy="916305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2"/>
          </p:cNvCxnSpPr>
          <p:nvPr/>
        </p:nvCxnSpPr>
        <p:spPr>
          <a:xfrm rot="5400000" flipV="1">
            <a:off x="3352800" y="2276475"/>
            <a:ext cx="913765" cy="1865630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Presentation</Application>
  <PresentationFormat>宽屏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SimSun</vt:lpstr>
      <vt:lpstr>Wingdings</vt:lpstr>
      <vt:lpstr>Nimbus Roman No9 L</vt:lpstr>
      <vt:lpstr>Tlwg Typist</vt:lpstr>
      <vt:lpstr>Calibri</vt:lpstr>
      <vt:lpstr>DejaVu Sans</vt:lpstr>
      <vt:lpstr>Microsoft YaHei</vt:lpstr>
      <vt:lpstr>Droid Sans Fallback</vt:lpstr>
      <vt:lpstr>Arial Unicode MS</vt:lpstr>
      <vt:lpstr>SimSun</vt:lpstr>
      <vt:lpstr>Calibri Light</vt:lpstr>
      <vt:lpstr>TeX Gyre Cursor</vt:lpstr>
      <vt:lpstr>Tlwg Typewriter</vt:lpstr>
      <vt:lpstr>OpenSymbol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sharma</cp:lastModifiedBy>
  <cp:revision>5</cp:revision>
  <dcterms:created xsi:type="dcterms:W3CDTF">2022-05-19T11:41:24Z</dcterms:created>
  <dcterms:modified xsi:type="dcterms:W3CDTF">2022-05-19T11:41:24Z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