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Oswald Regular"/>
      <p:regular r:id="rId25"/>
      <p:bold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Regular-bold.fntdata"/><Relationship Id="rId25" Type="http://schemas.openxmlformats.org/officeDocument/2006/relationships/font" Target="fonts/OswaldRegular-regular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9a4c4686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9a4c4686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9a4c4686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9a4c4686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9a4c4686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9a4c4686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a077452e5_1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a077452e5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a077452e5_1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a077452e5_1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a077452e5_1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a077452e5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9a4c4686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9a4c4686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9a4c4686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9a4c4686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c29d826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c29d826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9ab31378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9ab31378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9a4c4686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9a4c4686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9a4c4686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9a4c4686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9a4c4686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9a4c4686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9a4c4686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9a4c4686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861425" y="3831450"/>
            <a:ext cx="4181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47222"/>
              <a:buNone/>
            </a:pPr>
            <a:r>
              <a:rPr lang="en-GB" sz="1979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Работу выполнил</a:t>
            </a:r>
            <a:r>
              <a:rPr lang="en-GB" sz="1979" u="sng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Челядинов И.Д.</a:t>
            </a:r>
            <a:r>
              <a:rPr lang="en-GB" sz="1979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Группа</a:t>
            </a:r>
            <a:r>
              <a:rPr lang="en-GB" sz="1979" u="sng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GB" sz="1979" u="sng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Иу7-53б</a:t>
            </a:r>
            <a:endParaRPr sz="1979" u="sng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47222"/>
              <a:buNone/>
            </a:pPr>
            <a:r>
              <a:t/>
            </a:r>
            <a:endParaRPr sz="1979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47222"/>
              <a:buNone/>
            </a:pPr>
            <a:r>
              <a:t/>
            </a:r>
            <a:endParaRPr sz="1979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47222"/>
              <a:buNone/>
            </a:pPr>
            <a:r>
              <a:rPr lang="en-GB" sz="1979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Научный руководитель</a:t>
            </a:r>
            <a:r>
              <a:rPr lang="en-GB" sz="1979" u="sng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Майков К.А.</a:t>
            </a:r>
            <a:endParaRPr sz="1979" u="sng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384200" y="4743300"/>
            <a:ext cx="18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Москва 2021</a:t>
            </a:r>
            <a:endParaRPr/>
          </a:p>
        </p:txBody>
      </p:sp>
      <p:sp>
        <p:nvSpPr>
          <p:cNvPr id="88" name="Google Shape;88;p13"/>
          <p:cNvSpPr txBox="1"/>
          <p:nvPr>
            <p:ph type="ctrTitle"/>
          </p:nvPr>
        </p:nvSpPr>
        <p:spPr>
          <a:xfrm>
            <a:off x="875125" y="173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000">
                <a:latin typeface="Oswald Regular"/>
                <a:ea typeface="Oswald Regular"/>
                <a:cs typeface="Oswald Regular"/>
                <a:sym typeface="Oswald Regular"/>
              </a:rPr>
              <a:t>Разработка улучшенного алгоритма сглаживания изображений</a:t>
            </a:r>
            <a:endParaRPr b="0" sz="4000"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После обработки изображение выглядит так:</a:t>
            </a:r>
            <a:endParaRPr sz="1800"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675525" y="2078875"/>
            <a:ext cx="47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Oswald Regular"/>
                <a:ea typeface="Oswald Regular"/>
                <a:cs typeface="Oswald Regular"/>
                <a:sym typeface="Oswald Regular"/>
              </a:rPr>
              <a:t>Шумы удалены. Кроме того, качество изображения сохранено. </a:t>
            </a:r>
            <a:endParaRPr sz="15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latin typeface="Oswald Regular"/>
                <a:ea typeface="Oswald Regular"/>
                <a:cs typeface="Oswald Regular"/>
                <a:sym typeface="Oswald Regular"/>
              </a:rPr>
              <a:t>Время работы алгоритма - </a:t>
            </a:r>
            <a:r>
              <a:rPr lang="en-GB"/>
              <a:t>  4.451143264770508. (в секундах)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19925"/>
            <a:ext cx="2825951" cy="27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Эксперимент №2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9450" y="1999050"/>
            <a:ext cx="303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Исходное изображение: </a:t>
            </a:r>
            <a:endParaRPr sz="1500">
              <a:solidFill>
                <a:srgbClr val="000000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550" y="1999050"/>
            <a:ext cx="3130551" cy="306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Oswald"/>
                <a:ea typeface="Oswald"/>
                <a:cs typeface="Oswald"/>
                <a:sym typeface="Oswald"/>
              </a:rPr>
              <a:t>Изображение, полученное в результате обработки: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53850"/>
            <a:ext cx="2715025" cy="271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3137650" y="1853850"/>
            <a:ext cx="52806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Oswald Regular"/>
                <a:ea typeface="Oswald Regular"/>
                <a:cs typeface="Oswald Regular"/>
                <a:sym typeface="Oswald Regular"/>
              </a:rPr>
              <a:t>Изображение, полученное в результате работы алгоритма с параметрами:  радиус окна = 10, сигма = 30.</a:t>
            </a:r>
            <a:endParaRPr sz="15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latin typeface="Oswald Regular"/>
                <a:ea typeface="Oswald Regular"/>
                <a:cs typeface="Oswald Regular"/>
                <a:sym typeface="Oswald Regular"/>
              </a:rPr>
              <a:t>Шумы удалены превосходно, качество изображения сохранено.</a:t>
            </a:r>
            <a:endParaRPr sz="15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>
                <a:latin typeface="Oswald Regular"/>
                <a:ea typeface="Oswald Regular"/>
                <a:cs typeface="Oswald Regular"/>
                <a:sym typeface="Oswald Regular"/>
              </a:rPr>
              <a:t>Время работы алгоритма -   4.32745432853698. </a:t>
            </a:r>
            <a:r>
              <a:rPr lang="en-GB" sz="1400">
                <a:solidFill>
                  <a:srgbClr val="0000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(в секундах)</a:t>
            </a:r>
            <a:endParaRPr sz="1500"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Эксперимент №3  - сильно зашумленное изображение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729450" y="1999050"/>
            <a:ext cx="303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Исходное изображение: </a:t>
            </a:r>
            <a:endParaRPr sz="1500">
              <a:solidFill>
                <a:srgbClr val="000000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0775" y="1853850"/>
            <a:ext cx="4837374" cy="323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Oswald"/>
                <a:ea typeface="Oswald"/>
                <a:cs typeface="Oswald"/>
                <a:sym typeface="Oswald"/>
              </a:rPr>
              <a:t>Изображение, полученное в результате обработки: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00" y="1946125"/>
            <a:ext cx="4610101" cy="30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/>
          <p:nvPr/>
        </p:nvSpPr>
        <p:spPr>
          <a:xfrm>
            <a:off x="4784900" y="2061875"/>
            <a:ext cx="4224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 Regular"/>
                <a:ea typeface="Oswald Regular"/>
                <a:cs typeface="Oswald Regular"/>
                <a:sym typeface="Oswald Regular"/>
              </a:rPr>
              <a:t>Фильтр справился с обработкой сильно зашумленного изображения. Границы объектов сохранены, качество изображения почти не пострадало.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 Regular"/>
                <a:ea typeface="Oswald Regular"/>
                <a:cs typeface="Oswald Regular"/>
                <a:sym typeface="Oswald Regular"/>
              </a:rPr>
              <a:t>Параметры: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 Regular"/>
                <a:ea typeface="Oswald Regular"/>
                <a:cs typeface="Oswald Regular"/>
                <a:sym typeface="Oswald Regular"/>
              </a:rPr>
              <a:t>Радиус = 10;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 Regular"/>
                <a:ea typeface="Oswald Regular"/>
                <a:cs typeface="Oswald Regular"/>
                <a:sym typeface="Oswald Regular"/>
              </a:rPr>
              <a:t>Сигма = 20;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 Regular"/>
                <a:ea typeface="Oswald Regular"/>
                <a:cs typeface="Oswald Regular"/>
                <a:sym typeface="Oswald Regular"/>
              </a:rPr>
              <a:t>Время исполнения - 4.345548868179321. (в секундах)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2795100" y="2571750"/>
            <a:ext cx="3553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Спасибо за внимание!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Oswald Regular"/>
                <a:ea typeface="Oswald Regular"/>
                <a:cs typeface="Oswald Regular"/>
                <a:sym typeface="Oswald Regular"/>
              </a:rPr>
              <a:t>Цель</a:t>
            </a:r>
            <a:endParaRPr b="0"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Разработка эффективного алгоритма сглаживания изображений, работающего преимущественно с комбинированным шумом. </a:t>
            </a:r>
            <a:endParaRPr sz="16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Как правило, обычные сглаживающие фильтры при обработке изображения используют инфор</a:t>
            </a:r>
            <a:r>
              <a:rPr lang="en-GB" sz="15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м</a:t>
            </a:r>
            <a:r>
              <a:rPr lang="en-GB" sz="15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ацию только о близлежащих пикселях. Основная идея данного фильтра состоит в том, чтобы использовать всю информацию на изображении, а не только информацию о близлежащих пикселях. Такая идея позволяет улучшить качество удаления комбинированного шума на различных изображениях.</a:t>
            </a:r>
            <a:endParaRPr sz="15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Идея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Проблема, которую решает данный алгоритм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Проблема использования обычных фильтров сглаживания заключается в том, что они нацелены на удаление одного вида шума: либо гауссова, либо импульсного. Предложенный мною алгоритм способен эффективно справляться с комбинированным шумом,  то есть шумом, который содержит и гауссов,  и импульсный шум.</a:t>
            </a:r>
            <a:endParaRPr b="1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46175" y="1898238"/>
            <a:ext cx="8520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Математическую модель нелокального алгоритма удаления шумов можно представить следующим образом:</a:t>
            </a:r>
            <a:endParaRPr sz="15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2" name="Google Shape;112;p17"/>
          <p:cNvSpPr txBox="1"/>
          <p:nvPr>
            <p:ph type="title"/>
          </p:nvPr>
        </p:nvSpPr>
        <p:spPr>
          <a:xfrm>
            <a:off x="535400" y="1285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Математическая модель нелокального фильтра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275" y="2511450"/>
            <a:ext cx="2371750" cy="83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394850" y="3349225"/>
            <a:ext cx="796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Oswald"/>
                <a:ea typeface="Oswald"/>
                <a:cs typeface="Oswald"/>
                <a:sym typeface="Oswald"/>
              </a:rPr>
              <a:t>i-ый пиксель результирующего изображения равен сумме всех пикселей исходного изображения, взятых с весом w.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Сложность алгоритма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650" y="2152975"/>
            <a:ext cx="1304154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Сложность данного алгоритма -                                 где n - количество пикселей, r - радиус окна, по которому вычисляется "похожесть" частей изображения.</a:t>
            </a:r>
            <a:endParaRPr sz="15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7650" y="22581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В качестве языка программирования был выбран Python, комбинированный с языком Cython. Данный выбор был обусловлен следующими причинами:</a:t>
            </a:r>
            <a:endParaRPr sz="15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"/>
              <a:buChar char="●"/>
            </a:pPr>
            <a:r>
              <a:rPr lang="en-GB" sz="15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Ознакомленность с языком Python.</a:t>
            </a:r>
            <a:endParaRPr sz="15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"/>
              <a:buChar char="●"/>
            </a:pPr>
            <a:r>
              <a:rPr lang="en-GB" sz="15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Скорость выполнения языка Cython.</a:t>
            </a:r>
            <a:endParaRPr sz="15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"/>
              <a:buChar char="●"/>
            </a:pPr>
            <a:r>
              <a:rPr lang="en-GB" sz="15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Возможность разработки с использованием парадигмы ООП.</a:t>
            </a:r>
            <a:endParaRPr sz="15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	В качестве среды разработки была выбрана Visual Studio Code. Для создания графического интерфейса использовалась библиотека Tkinter.</a:t>
            </a:r>
            <a:endParaRPr sz="15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Выбор среды разработки и языка программирования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0" y="2084200"/>
            <a:ext cx="4347900" cy="25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"/>
              <a:buChar char="●"/>
            </a:pPr>
            <a:r>
              <a:rPr lang="en-GB" sz="15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Название изображения - изображение, которое будет обрабатываться. </a:t>
            </a:r>
            <a:endParaRPr sz="15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"/>
              <a:buChar char="●"/>
            </a:pPr>
            <a:r>
              <a:rPr lang="en-GB" sz="15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Радиус участка - параметр, отвечающий за величину участка вокруг пикселя, для которого будет считаться матрица весов</a:t>
            </a:r>
            <a:r>
              <a:rPr lang="en-GB" sz="15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endParaRPr sz="15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"/>
              <a:buChar char="●"/>
            </a:pPr>
            <a:r>
              <a:rPr lang="en-GB" sz="15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Радиус окна - величина окна для подсчета матрицы весов.</a:t>
            </a:r>
            <a:endParaRPr sz="15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swald"/>
              <a:buChar char="●"/>
            </a:pPr>
            <a:r>
              <a:rPr lang="en-GB" sz="15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Сигма - параметр, отвечающий за степень сглаживания. Стоит выбирать в зависимости от зашумленности изображения.</a:t>
            </a:r>
            <a:endParaRPr sz="15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3" name="Google Shape;133;p20"/>
          <p:cNvSpPr txBox="1"/>
          <p:nvPr>
            <p:ph type="title"/>
          </p:nvPr>
        </p:nvSpPr>
        <p:spPr>
          <a:xfrm>
            <a:off x="382075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Интерфейс программы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9450" y="1455050"/>
            <a:ext cx="4796126" cy="29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482925" y="1329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Эксперимент №1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125" y="1952100"/>
            <a:ext cx="2870700" cy="28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3311575" y="1808450"/>
            <a:ext cx="5061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Oswald Regular"/>
                <a:ea typeface="Oswald Regular"/>
                <a:cs typeface="Oswald Regular"/>
                <a:sym typeface="Oswald Regular"/>
              </a:rPr>
              <a:t>На данном изображении мы можем увидеть большое количество шума.</a:t>
            </a:r>
            <a:endParaRPr sz="15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Oswald Regular"/>
                <a:ea typeface="Oswald Regular"/>
                <a:cs typeface="Oswald Regular"/>
                <a:sym typeface="Oswald Regular"/>
              </a:rPr>
              <a:t>Применим к нему фильтр с установленным значением сигмы = 30 и радиуса окна = 10.</a:t>
            </a:r>
            <a:endParaRPr sz="1500"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