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81" r:id="rId20"/>
    <p:sldId id="282" r:id="rId21"/>
    <p:sldId id="273" r:id="rId22"/>
    <p:sldId id="275" r:id="rId23"/>
    <p:sldId id="280" r:id="rId24"/>
    <p:sldId id="277" r:id="rId25"/>
    <p:sldId id="279"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48"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AB715-32E9-4E78-ACC0-F8480339EE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99B0E7-4F63-4501-8A0F-0D3029B0D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241D76-AD80-4C87-B760-715793E330E0}"/>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634098DB-DDAB-44FE-BF6F-BDFE4FF4CA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BA494-2B91-4600-9F67-71F08BB2459C}"/>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12804103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B67E5-1FD5-4741-B62A-4A5325A249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0F6E2F-8CE5-434A-855E-602943D556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F78956-5CD2-4D08-87BB-060AB98F645E}"/>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0D146EE8-752C-41E7-9C41-43A3D698E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087659-1460-4AB6-89BC-E53B49C28917}"/>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4007080964"/>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F141DA-D95A-496D-897C-A898D79D13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6643A3-FB10-4F2F-BA50-E301A86023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0F5AB7-252F-4FE1-B73C-1C24C136D8BC}"/>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D1CF35C9-5FE6-431C-8CFB-E2E634EEE7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A3829F-A830-44AE-89A0-AA48681AFE27}"/>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694403007"/>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EC7E4-6187-4A63-89B3-EC00B902C9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D8A9F7-9CEB-4057-8471-7E8ED23AE4B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A639A4-DBE2-4C34-A01B-838C57D58784}"/>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C2EEA439-64E7-4B7D-89EF-01A7B0223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93FAF6-7958-4E1B-8C39-6F44F4399FF1}"/>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264791380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B3510-356B-4B8B-80CD-A469F6B453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052AAC-41F2-40C8-9388-B33DDAA29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9E5030-C6BC-4A9E-9A9F-E186E6378D90}"/>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2AC4AB35-55C6-42CA-952A-FB83E4694B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754768-3660-4E4A-8260-9A3A67EC5665}"/>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13997302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A1545-37F5-4A5E-AA6E-E2EC5F0A0E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9E1F0F-A20D-4968-B37C-86A33946C78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6EE965-F5D5-4B7A-97A7-74793153CF0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182ADA-F9E2-4664-AAA8-54C7D80A0B84}"/>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435C55C6-0497-4818-9F54-6E61EED998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8F72A9-3F60-4389-AECB-F3A0450115AE}"/>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65913238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4F32C-D4E2-4CE5-98DE-D54CD83196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3775DD1-CCFB-4240-88C1-77C29A2470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1AEAA0C-6437-47E5-93B0-E2EDC996B0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B0DFD12-61CD-49EF-81D0-D8E5F947B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3B31C0-D277-444A-AF88-419DDF6009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70CC24D-902D-40C9-BD44-487EBBCF2F8F}"/>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8" name="页脚占位符 7">
            <a:extLst>
              <a:ext uri="{FF2B5EF4-FFF2-40B4-BE49-F238E27FC236}">
                <a16:creationId xmlns:a16="http://schemas.microsoft.com/office/drawing/2014/main" id="{01122772-A8FE-4E05-A749-137F5363922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FEEE70-F026-46BF-A264-EAAD004E39ED}"/>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682223223"/>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DAB0B-CF32-4FF3-A48C-180D206ED4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86FF66-474B-4B20-9234-12361F9FA85E}"/>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4" name="页脚占位符 3">
            <a:extLst>
              <a:ext uri="{FF2B5EF4-FFF2-40B4-BE49-F238E27FC236}">
                <a16:creationId xmlns:a16="http://schemas.microsoft.com/office/drawing/2014/main" id="{DC74E249-AA3B-4CD0-A7FD-5D72EAA4F8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0FBE7B-D4C4-46DA-8C88-F982E78EE01E}"/>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767306359"/>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8EA481-0904-40EC-8EDA-20DA2599A33B}"/>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3" name="页脚占位符 2">
            <a:extLst>
              <a:ext uri="{FF2B5EF4-FFF2-40B4-BE49-F238E27FC236}">
                <a16:creationId xmlns:a16="http://schemas.microsoft.com/office/drawing/2014/main" id="{BBD7F787-D6CC-4BF4-974B-0F2B4687006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95530B7-6BEF-4304-BD26-8383088F9C7E}"/>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76743721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DDFA7-E36D-4B35-9B5B-1DC8064A04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4F00520-2E27-4387-887B-21A6B0B014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903086-86FD-4155-B234-00E8B3E74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B05F9A-3002-493A-B9E1-F306FB9CE779}"/>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40180C6F-0897-4EA8-A3E9-3B83348B12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A45B3A-962D-4AAD-BC9F-2A51C64C4345}"/>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165502307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49D96-F194-468F-9723-0C65346A32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E6879A-9CFD-4743-B57E-F73F7A731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CE4AE906-0688-4E1B-991D-EF17B1D65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2B30B1-EBB4-4C1B-9B8D-A55E9C4E81B6}"/>
              </a:ext>
            </a:extLst>
          </p:cNvPr>
          <p:cNvSpPr>
            <a:spLocks noGrp="1"/>
          </p:cNvSpPr>
          <p:nvPr>
            <p:ph type="dt" sz="half" idx="10"/>
          </p:nvPr>
        </p:nvSpPr>
        <p:spPr/>
        <p:txBody>
          <a:bodyPr/>
          <a:lstStyle/>
          <a:p>
            <a:fld id="{55982B6A-AB54-48C8-A92E-E5668B7E4FC3}" type="datetimeFigureOut">
              <a:rPr lang="zh-CN" altLang="en-US" smtClean="0"/>
              <a:t>2020/9/13</a:t>
            </a:fld>
            <a:endParaRPr lang="zh-CN" altLang="en-US"/>
          </a:p>
        </p:txBody>
      </p:sp>
      <p:sp>
        <p:nvSpPr>
          <p:cNvPr id="6" name="页脚占位符 5">
            <a:extLst>
              <a:ext uri="{FF2B5EF4-FFF2-40B4-BE49-F238E27FC236}">
                <a16:creationId xmlns:a16="http://schemas.microsoft.com/office/drawing/2014/main" id="{777C2DAA-BFC6-4078-A861-8AA1DCC5CB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D81191-4FB6-46FF-9054-C24BCA389D85}"/>
              </a:ext>
            </a:extLst>
          </p:cNvPr>
          <p:cNvSpPr>
            <a:spLocks noGrp="1"/>
          </p:cNvSpPr>
          <p:nvPr>
            <p:ph type="sldNum" sz="quarter" idx="12"/>
          </p:nvPr>
        </p:nvSpPr>
        <p:spPr/>
        <p:txBody>
          <a:body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1899520342"/>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BE4815-351D-4A37-951E-E82253B49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A0E5A5-9F43-484B-9CB7-091CBE229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6FA4E4-4488-4651-B790-F8D513793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82B6A-AB54-48C8-A92E-E5668B7E4FC3}" type="datetimeFigureOut">
              <a:rPr lang="zh-CN" altLang="en-US" smtClean="0"/>
              <a:t>2020/9/13</a:t>
            </a:fld>
            <a:endParaRPr lang="zh-CN" altLang="en-US"/>
          </a:p>
        </p:txBody>
      </p:sp>
      <p:sp>
        <p:nvSpPr>
          <p:cNvPr id="5" name="页脚占位符 4">
            <a:extLst>
              <a:ext uri="{FF2B5EF4-FFF2-40B4-BE49-F238E27FC236}">
                <a16:creationId xmlns:a16="http://schemas.microsoft.com/office/drawing/2014/main" id="{8FF4C169-F512-4DC6-8C53-6BBB437E2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4F569C-D52A-4C6E-AC6E-609D38A6E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69D77-DADB-4A97-A79F-ED0ADB4FA0F0}" type="slidenum">
              <a:rPr lang="zh-CN" altLang="en-US" smtClean="0"/>
              <a:t>‹#›</a:t>
            </a:fld>
            <a:endParaRPr lang="zh-CN" altLang="en-US"/>
          </a:p>
        </p:txBody>
      </p:sp>
    </p:spTree>
    <p:extLst>
      <p:ext uri="{BB962C8B-B14F-4D97-AF65-F5344CB8AC3E}">
        <p14:creationId xmlns:p14="http://schemas.microsoft.com/office/powerpoint/2010/main" val="182589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06E8FC74-9DD7-48CC-8877-C6718E0C4358}"/>
              </a:ext>
            </a:extLst>
          </p:cNvPr>
          <p:cNvSpPr/>
          <p:nvPr/>
        </p:nvSpPr>
        <p:spPr>
          <a:xfrm>
            <a:off x="-936607" y="-133469"/>
            <a:ext cx="13332247" cy="1279090"/>
          </a:xfrm>
          <a:custGeom>
            <a:avLst/>
            <a:gdLst>
              <a:gd name="connsiteX0" fmla="*/ 822307 w 13332247"/>
              <a:gd name="connsiteY0" fmla="*/ 152519 h 1279090"/>
              <a:gd name="connsiteX1" fmla="*/ 1089007 w 13332247"/>
              <a:gd name="connsiteY1" fmla="*/ 419219 h 1279090"/>
              <a:gd name="connsiteX2" fmla="*/ 2003407 w 13332247"/>
              <a:gd name="connsiteY2" fmla="*/ 971669 h 1279090"/>
              <a:gd name="connsiteX3" fmla="*/ 2746357 w 13332247"/>
              <a:gd name="connsiteY3" fmla="*/ 1257419 h 1279090"/>
              <a:gd name="connsiteX4" fmla="*/ 4327507 w 13332247"/>
              <a:gd name="connsiteY4" fmla="*/ 400169 h 1279090"/>
              <a:gd name="connsiteX5" fmla="*/ 5451457 w 13332247"/>
              <a:gd name="connsiteY5" fmla="*/ 419219 h 1279090"/>
              <a:gd name="connsiteX6" fmla="*/ 6499207 w 13332247"/>
              <a:gd name="connsiteY6" fmla="*/ 781169 h 1279090"/>
              <a:gd name="connsiteX7" fmla="*/ 8232757 w 13332247"/>
              <a:gd name="connsiteY7" fmla="*/ 647819 h 1279090"/>
              <a:gd name="connsiteX8" fmla="*/ 9051907 w 13332247"/>
              <a:gd name="connsiteY8" fmla="*/ 1085969 h 1279090"/>
              <a:gd name="connsiteX9" fmla="*/ 9813907 w 13332247"/>
              <a:gd name="connsiteY9" fmla="*/ 1257419 h 1279090"/>
              <a:gd name="connsiteX10" fmla="*/ 10385407 w 13332247"/>
              <a:gd name="connsiteY10" fmla="*/ 1162169 h 1279090"/>
              <a:gd name="connsiteX11" fmla="*/ 11509357 w 13332247"/>
              <a:gd name="connsiteY11" fmla="*/ 457319 h 1279090"/>
              <a:gd name="connsiteX12" fmla="*/ 12233257 w 13332247"/>
              <a:gd name="connsiteY12" fmla="*/ 133469 h 1279090"/>
              <a:gd name="connsiteX13" fmla="*/ 12519007 w 13332247"/>
              <a:gd name="connsiteY13" fmla="*/ 119 h 1279090"/>
              <a:gd name="connsiteX14" fmla="*/ 822307 w 13332247"/>
              <a:gd name="connsiteY14" fmla="*/ 152519 h 127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32247" h="1279090">
                <a:moveTo>
                  <a:pt x="822307" y="152519"/>
                </a:moveTo>
                <a:cubicBezTo>
                  <a:pt x="-1082693" y="222369"/>
                  <a:pt x="892157" y="282694"/>
                  <a:pt x="1089007" y="419219"/>
                </a:cubicBezTo>
                <a:cubicBezTo>
                  <a:pt x="1285857" y="555744"/>
                  <a:pt x="1727182" y="831969"/>
                  <a:pt x="2003407" y="971669"/>
                </a:cubicBezTo>
                <a:cubicBezTo>
                  <a:pt x="2279632" y="1111369"/>
                  <a:pt x="2359007" y="1352669"/>
                  <a:pt x="2746357" y="1257419"/>
                </a:cubicBezTo>
                <a:cubicBezTo>
                  <a:pt x="3133707" y="1162169"/>
                  <a:pt x="3876657" y="539869"/>
                  <a:pt x="4327507" y="400169"/>
                </a:cubicBezTo>
                <a:cubicBezTo>
                  <a:pt x="4778357" y="260469"/>
                  <a:pt x="5089507" y="355719"/>
                  <a:pt x="5451457" y="419219"/>
                </a:cubicBezTo>
                <a:cubicBezTo>
                  <a:pt x="5813407" y="482719"/>
                  <a:pt x="6035657" y="743069"/>
                  <a:pt x="6499207" y="781169"/>
                </a:cubicBezTo>
                <a:cubicBezTo>
                  <a:pt x="6962757" y="819269"/>
                  <a:pt x="7807307" y="597019"/>
                  <a:pt x="8232757" y="647819"/>
                </a:cubicBezTo>
                <a:cubicBezTo>
                  <a:pt x="8658207" y="698619"/>
                  <a:pt x="8788382" y="984369"/>
                  <a:pt x="9051907" y="1085969"/>
                </a:cubicBezTo>
                <a:cubicBezTo>
                  <a:pt x="9315432" y="1187569"/>
                  <a:pt x="9591657" y="1244719"/>
                  <a:pt x="9813907" y="1257419"/>
                </a:cubicBezTo>
                <a:cubicBezTo>
                  <a:pt x="10036157" y="1270119"/>
                  <a:pt x="10102832" y="1295519"/>
                  <a:pt x="10385407" y="1162169"/>
                </a:cubicBezTo>
                <a:cubicBezTo>
                  <a:pt x="10667982" y="1028819"/>
                  <a:pt x="11201382" y="628769"/>
                  <a:pt x="11509357" y="457319"/>
                </a:cubicBezTo>
                <a:cubicBezTo>
                  <a:pt x="11817332" y="285869"/>
                  <a:pt x="12064982" y="209669"/>
                  <a:pt x="12233257" y="133469"/>
                </a:cubicBezTo>
                <a:cubicBezTo>
                  <a:pt x="12401532" y="57269"/>
                  <a:pt x="14427182" y="-3056"/>
                  <a:pt x="12519007" y="119"/>
                </a:cubicBezTo>
                <a:cubicBezTo>
                  <a:pt x="10610832" y="3294"/>
                  <a:pt x="2727307" y="82669"/>
                  <a:pt x="822307" y="152519"/>
                </a:cubicBezTo>
                <a:close/>
              </a:path>
            </a:pathLst>
          </a:cu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EA7050E-2898-4F58-A280-1771D7663C65}"/>
              </a:ext>
            </a:extLst>
          </p:cNvPr>
          <p:cNvSpPr/>
          <p:nvPr/>
        </p:nvSpPr>
        <p:spPr>
          <a:xfrm>
            <a:off x="10706100" y="372726"/>
            <a:ext cx="495300" cy="495300"/>
          </a:xfrm>
          <a:prstGeom prst="ellipse">
            <a:avLst/>
          </a:prstGeom>
          <a:solidFill>
            <a:schemeClr val="bg1"/>
          </a:solidFill>
          <a:ln>
            <a:noFill/>
          </a:ln>
          <a:effectLst>
            <a:outerShdw blurRad="368300" sx="107000" sy="107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D8A7F4D-B04B-4952-B763-5429D9989C89}"/>
              </a:ext>
            </a:extLst>
          </p:cNvPr>
          <p:cNvSpPr/>
          <p:nvPr/>
        </p:nvSpPr>
        <p:spPr>
          <a:xfrm>
            <a:off x="940607" y="1873263"/>
            <a:ext cx="2737290" cy="2737290"/>
          </a:xfrm>
          <a:prstGeom prst="ellipse">
            <a:avLst/>
          </a:prstGeom>
          <a:solidFill>
            <a:schemeClr val="bg1"/>
          </a:solidFill>
          <a:ln>
            <a:noFill/>
          </a:ln>
          <a:effectLst>
            <a:outerShdw blurRad="7239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a:extLst>
              <a:ext uri="{FF2B5EF4-FFF2-40B4-BE49-F238E27FC236}">
                <a16:creationId xmlns:a16="http://schemas.microsoft.com/office/drawing/2014/main" id="{91612E69-45D5-44EC-AA2F-D65B39A673B5}"/>
              </a:ext>
            </a:extLst>
          </p:cNvPr>
          <p:cNvSpPr/>
          <p:nvPr/>
        </p:nvSpPr>
        <p:spPr>
          <a:xfrm>
            <a:off x="540557" y="3028950"/>
            <a:ext cx="800100" cy="800100"/>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B1426B-DFCE-4747-9FDA-8B86BC37331D}"/>
              </a:ext>
            </a:extLst>
          </p:cNvPr>
          <p:cNvSpPr txBox="1"/>
          <p:nvPr/>
        </p:nvSpPr>
        <p:spPr>
          <a:xfrm>
            <a:off x="4141352" y="4166064"/>
            <a:ext cx="7544537" cy="523220"/>
          </a:xfrm>
          <a:prstGeom prst="rect">
            <a:avLst/>
          </a:prstGeom>
          <a:noFill/>
        </p:spPr>
        <p:txBody>
          <a:bodyPr wrap="square" rtlCol="0">
            <a:spAutoFit/>
          </a:bodyPr>
          <a:lstStyle/>
          <a:p>
            <a:r>
              <a:rPr lang="zh-CN" altLang="en-US" sz="2800" dirty="0">
                <a:solidFill>
                  <a:srgbClr val="585858"/>
                </a:solidFill>
                <a:latin typeface="时尚中黑简体" panose="01010104010101010101" pitchFamily="2" charset="-122"/>
                <a:ea typeface="时尚中黑简体" panose="01010104010101010101" pitchFamily="2" charset="-122"/>
              </a:rPr>
              <a:t>网络被攻击过程图形化显示系统</a:t>
            </a:r>
          </a:p>
        </p:txBody>
      </p:sp>
      <p:sp>
        <p:nvSpPr>
          <p:cNvPr id="9" name="文本框 8">
            <a:extLst>
              <a:ext uri="{FF2B5EF4-FFF2-40B4-BE49-F238E27FC236}">
                <a16:creationId xmlns:a16="http://schemas.microsoft.com/office/drawing/2014/main" id="{4A0589C2-C841-465F-8C44-C42C51D88F1D}"/>
              </a:ext>
            </a:extLst>
          </p:cNvPr>
          <p:cNvSpPr txBox="1"/>
          <p:nvPr/>
        </p:nvSpPr>
        <p:spPr>
          <a:xfrm>
            <a:off x="4215663" y="3429000"/>
            <a:ext cx="4539810" cy="707886"/>
          </a:xfrm>
          <a:prstGeom prst="rect">
            <a:avLst/>
          </a:prstGeom>
          <a:noFill/>
        </p:spPr>
        <p:txBody>
          <a:bodyPr wrap="square" rtlCol="0">
            <a:spAutoFit/>
          </a:bodyPr>
          <a:lstStyle/>
          <a:p>
            <a:r>
              <a:rPr lang="zh-CN" altLang="en-US" sz="4000" spc="400" dirty="0">
                <a:solidFill>
                  <a:srgbClr val="7E7E7E"/>
                </a:solidFill>
                <a:latin typeface="思源黑体 CN Normal" panose="020B0400000000000000" pitchFamily="34" charset="-122"/>
                <a:ea typeface="思源黑体 CN Normal" panose="020B0400000000000000" pitchFamily="34" charset="-122"/>
              </a:rPr>
              <a:t>未命名小组</a:t>
            </a:r>
          </a:p>
        </p:txBody>
      </p:sp>
      <p:sp>
        <p:nvSpPr>
          <p:cNvPr id="10" name="文本框 9">
            <a:extLst>
              <a:ext uri="{FF2B5EF4-FFF2-40B4-BE49-F238E27FC236}">
                <a16:creationId xmlns:a16="http://schemas.microsoft.com/office/drawing/2014/main" id="{FB665538-CFDE-49C9-93B9-B78E1B992DCB}"/>
              </a:ext>
            </a:extLst>
          </p:cNvPr>
          <p:cNvSpPr txBox="1"/>
          <p:nvPr/>
        </p:nvSpPr>
        <p:spPr>
          <a:xfrm>
            <a:off x="4141352" y="2322348"/>
            <a:ext cx="5980453" cy="1200329"/>
          </a:xfrm>
          <a:prstGeom prst="rect">
            <a:avLst/>
          </a:prstGeom>
          <a:noFill/>
        </p:spPr>
        <p:txBody>
          <a:bodyPr wrap="square" rtlCol="0">
            <a:spAutoFit/>
          </a:bodyPr>
          <a:lstStyle/>
          <a:p>
            <a:r>
              <a:rPr lang="zh-CN" altLang="en-US" sz="7200" spc="400" dirty="0">
                <a:solidFill>
                  <a:srgbClr val="404040"/>
                </a:solidFill>
                <a:latin typeface="思源黑体 CN Medium" panose="020B0600000000000000" pitchFamily="34" charset="-122"/>
                <a:ea typeface="思源黑体 CN Medium" panose="020B0600000000000000" pitchFamily="34" charset="-122"/>
              </a:rPr>
              <a:t>第</a:t>
            </a:r>
            <a:r>
              <a:rPr lang="en-US" altLang="zh-CN" sz="7200" spc="400" dirty="0">
                <a:solidFill>
                  <a:srgbClr val="404040"/>
                </a:solidFill>
                <a:latin typeface="思源黑体 CN Medium" panose="020B0600000000000000" pitchFamily="34" charset="-122"/>
                <a:ea typeface="思源黑体 CN Medium" panose="020B0600000000000000" pitchFamily="34" charset="-122"/>
              </a:rPr>
              <a:t>2</a:t>
            </a:r>
            <a:r>
              <a:rPr lang="zh-CN" altLang="en-US" sz="7200" spc="400" dirty="0">
                <a:solidFill>
                  <a:srgbClr val="404040"/>
                </a:solidFill>
                <a:latin typeface="思源黑体 CN Medium" panose="020B0600000000000000" pitchFamily="34" charset="-122"/>
                <a:ea typeface="思源黑体 CN Medium" panose="020B0600000000000000" pitchFamily="34" charset="-122"/>
              </a:rPr>
              <a:t>次汇报</a:t>
            </a:r>
          </a:p>
        </p:txBody>
      </p:sp>
      <p:sp>
        <p:nvSpPr>
          <p:cNvPr id="11" name="等腰三角形 10">
            <a:extLst>
              <a:ext uri="{FF2B5EF4-FFF2-40B4-BE49-F238E27FC236}">
                <a16:creationId xmlns:a16="http://schemas.microsoft.com/office/drawing/2014/main" id="{2BFFA256-B98B-4CE2-8F23-5D4AA15E1113}"/>
              </a:ext>
            </a:extLst>
          </p:cNvPr>
          <p:cNvSpPr/>
          <p:nvPr/>
        </p:nvSpPr>
        <p:spPr>
          <a:xfrm rot="5400000">
            <a:off x="10493048" y="2982884"/>
            <a:ext cx="538328" cy="353904"/>
          </a:xfrm>
          <a:prstGeom prst="triangl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D2BF382F-B63B-4B90-A231-88285E5C633D}"/>
              </a:ext>
            </a:extLst>
          </p:cNvPr>
          <p:cNvSpPr/>
          <p:nvPr/>
        </p:nvSpPr>
        <p:spPr>
          <a:xfrm>
            <a:off x="10318553" y="5012840"/>
            <a:ext cx="1151725" cy="1151725"/>
          </a:xfrm>
          <a:prstGeom prst="ellipse">
            <a:avLst/>
          </a:prstGeom>
          <a:solidFill>
            <a:schemeClr val="bg1"/>
          </a:solidFill>
          <a:ln>
            <a:noFill/>
          </a:ln>
          <a:effectLst>
            <a:outerShdw blurRad="3683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70A3925-8918-4A45-AAA1-0A8DAD596CC5}"/>
              </a:ext>
            </a:extLst>
          </p:cNvPr>
          <p:cNvSpPr txBox="1"/>
          <p:nvPr/>
        </p:nvSpPr>
        <p:spPr>
          <a:xfrm>
            <a:off x="7297445" y="5493451"/>
            <a:ext cx="2760956" cy="738664"/>
          </a:xfrm>
          <a:prstGeom prst="rect">
            <a:avLst/>
          </a:prstGeom>
          <a:noFill/>
        </p:spPr>
        <p:txBody>
          <a:bodyPr wrap="square" rtlCol="0">
            <a:spAutoFit/>
          </a:bodyPr>
          <a:lstStyle/>
          <a:p>
            <a:r>
              <a:rPr lang="zh-CN" altLang="en-US" sz="1400" spc="200" dirty="0">
                <a:solidFill>
                  <a:srgbClr val="7E7E7E"/>
                </a:solidFill>
                <a:latin typeface="思源黑体 CN Light" panose="020B0300000000000000" pitchFamily="34" charset="-122"/>
                <a:ea typeface="思源黑体 CN Light" panose="020B0300000000000000" pitchFamily="34" charset="-122"/>
              </a:rPr>
              <a:t>小组成员：</a:t>
            </a:r>
          </a:p>
          <a:p>
            <a:r>
              <a:rPr lang="zh-CN" altLang="en-US" sz="1400" spc="200" dirty="0">
                <a:solidFill>
                  <a:srgbClr val="7E7E7E"/>
                </a:solidFill>
                <a:latin typeface="思源黑体 CN Light" panose="020B0300000000000000" pitchFamily="34" charset="-122"/>
                <a:ea typeface="思源黑体 CN Light" panose="020B0300000000000000" pitchFamily="34" charset="-122"/>
              </a:rPr>
              <a:t>邓丽婷、黄浩玲、刘奕龙、唐永翔、张海汀</a:t>
            </a:r>
          </a:p>
        </p:txBody>
      </p:sp>
      <p:sp>
        <p:nvSpPr>
          <p:cNvPr id="14" name="文本框 13">
            <a:extLst>
              <a:ext uri="{FF2B5EF4-FFF2-40B4-BE49-F238E27FC236}">
                <a16:creationId xmlns:a16="http://schemas.microsoft.com/office/drawing/2014/main" id="{D5E75CBA-B1BB-430C-9921-172A15E254A0}"/>
              </a:ext>
            </a:extLst>
          </p:cNvPr>
          <p:cNvSpPr txBox="1"/>
          <p:nvPr/>
        </p:nvSpPr>
        <p:spPr>
          <a:xfrm>
            <a:off x="9987379" y="5493451"/>
            <a:ext cx="1772821" cy="307777"/>
          </a:xfrm>
          <a:prstGeom prst="rect">
            <a:avLst/>
          </a:prstGeom>
          <a:noFill/>
        </p:spPr>
        <p:txBody>
          <a:bodyPr wrap="square" rtlCol="0">
            <a:spAutoFit/>
          </a:bodyPr>
          <a:lstStyle>
            <a:defPPr>
              <a:defRPr lang="zh-CN"/>
            </a:defPPr>
            <a:lvl1pPr>
              <a:defRPr sz="1400" spc="200">
                <a:solidFill>
                  <a:srgbClr val="7E7E7E"/>
                </a:solidFill>
                <a:latin typeface="思源黑体 CN Light" panose="020B0300000000000000" pitchFamily="34" charset="-122"/>
                <a:ea typeface="思源黑体 CN Light" panose="020B0300000000000000" pitchFamily="34" charset="-122"/>
              </a:defRPr>
            </a:lvl1pPr>
          </a:lstStyle>
          <a:p>
            <a:r>
              <a:rPr lang="en-US" altLang="zh-CN" i="1" dirty="0"/>
              <a:t>2020</a:t>
            </a:r>
            <a:r>
              <a:rPr lang="zh-CN" altLang="en-US" i="1" dirty="0"/>
              <a:t>年</a:t>
            </a:r>
            <a:r>
              <a:rPr lang="en-US" altLang="zh-CN" i="1" dirty="0"/>
              <a:t>9</a:t>
            </a:r>
            <a:r>
              <a:rPr lang="zh-CN" altLang="en-US" i="1" dirty="0"/>
              <a:t>月</a:t>
            </a:r>
            <a:r>
              <a:rPr lang="en-US" altLang="zh-CN" i="1" dirty="0"/>
              <a:t>14</a:t>
            </a:r>
            <a:r>
              <a:rPr lang="zh-CN" altLang="en-US" i="1" dirty="0"/>
              <a:t>日</a:t>
            </a:r>
          </a:p>
        </p:txBody>
      </p:sp>
      <p:sp>
        <p:nvSpPr>
          <p:cNvPr id="15" name="椭圆 14">
            <a:extLst>
              <a:ext uri="{FF2B5EF4-FFF2-40B4-BE49-F238E27FC236}">
                <a16:creationId xmlns:a16="http://schemas.microsoft.com/office/drawing/2014/main" id="{E295B5F6-E0F1-401E-A6A7-CC2CE412CC8A}"/>
              </a:ext>
            </a:extLst>
          </p:cNvPr>
          <p:cNvSpPr/>
          <p:nvPr/>
        </p:nvSpPr>
        <p:spPr>
          <a:xfrm>
            <a:off x="3274178" y="5542002"/>
            <a:ext cx="379981" cy="379981"/>
          </a:xfrm>
          <a:prstGeom prst="ellipse">
            <a:avLst/>
          </a:prstGeom>
          <a:solidFill>
            <a:srgbClr val="7E7E7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33337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2" grpId="0" animBg="1"/>
      <p:bldP spid="13" grpId="0"/>
      <p:bldP spid="14" grpId="0"/>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2D9ACEA-955C-4D98-92FB-8233E72DC33F}"/>
              </a:ext>
            </a:extLst>
          </p:cNvPr>
          <p:cNvSpPr/>
          <p:nvPr/>
        </p:nvSpPr>
        <p:spPr>
          <a:xfrm>
            <a:off x="-1352551" y="3790950"/>
            <a:ext cx="4686300" cy="4686300"/>
          </a:xfrm>
          <a:prstGeom prst="ellipse">
            <a:avLst/>
          </a:prstGeom>
          <a:solidFill>
            <a:schemeClr val="bg1"/>
          </a:solidFill>
          <a:ln>
            <a:noFill/>
          </a:ln>
          <a:effectLst>
            <a:outerShdw blurRad="6223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1E97F8A-5D3A-4867-922C-129831AAC4AC}"/>
              </a:ext>
            </a:extLst>
          </p:cNvPr>
          <p:cNvSpPr/>
          <p:nvPr/>
        </p:nvSpPr>
        <p:spPr>
          <a:xfrm>
            <a:off x="11782425" y="6419850"/>
            <a:ext cx="552450" cy="55245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2E01FD7F-57F8-43B4-A330-DBCC78F0EE96}"/>
              </a:ext>
            </a:extLst>
          </p:cNvPr>
          <p:cNvGrpSpPr/>
          <p:nvPr/>
        </p:nvGrpSpPr>
        <p:grpSpPr>
          <a:xfrm>
            <a:off x="1133856" y="785886"/>
            <a:ext cx="3467101" cy="1116341"/>
            <a:chOff x="1143000" y="1416822"/>
            <a:chExt cx="3467101" cy="1116341"/>
          </a:xfrm>
        </p:grpSpPr>
        <p:grpSp>
          <p:nvGrpSpPr>
            <p:cNvPr id="5" name="组合 4">
              <a:extLst>
                <a:ext uri="{FF2B5EF4-FFF2-40B4-BE49-F238E27FC236}">
                  <a16:creationId xmlns:a16="http://schemas.microsoft.com/office/drawing/2014/main" id="{E8BE87C8-582A-4016-9668-8AFD8CE5E530}"/>
                </a:ext>
              </a:extLst>
            </p:cNvPr>
            <p:cNvGrpSpPr/>
            <p:nvPr/>
          </p:nvGrpSpPr>
          <p:grpSpPr>
            <a:xfrm>
              <a:off x="1143000" y="1416822"/>
              <a:ext cx="3467101" cy="954107"/>
              <a:chOff x="761998" y="1262064"/>
              <a:chExt cx="3467101" cy="954107"/>
            </a:xfrm>
          </p:grpSpPr>
          <p:sp>
            <p:nvSpPr>
              <p:cNvPr id="7" name="文本框 6">
                <a:extLst>
                  <a:ext uri="{FF2B5EF4-FFF2-40B4-BE49-F238E27FC236}">
                    <a16:creationId xmlns:a16="http://schemas.microsoft.com/office/drawing/2014/main" id="{0F741D11-DCA6-4303-BF6C-D3F40D99C2FF}"/>
                  </a:ext>
                </a:extLst>
              </p:cNvPr>
              <p:cNvSpPr txBox="1"/>
              <p:nvPr/>
            </p:nvSpPr>
            <p:spPr>
              <a:xfrm>
                <a:off x="761998" y="1262064"/>
                <a:ext cx="3467101" cy="584775"/>
              </a:xfrm>
              <a:prstGeom prst="rect">
                <a:avLst/>
              </a:prstGeom>
              <a:noFill/>
            </p:spPr>
            <p:txBody>
              <a:bodyPr wrap="square" rtlCol="0">
                <a:spAutoFit/>
              </a:bodyPr>
              <a:lstStyle/>
              <a:p>
                <a:r>
                  <a:rPr lang="zh-CN" altLang="en-US" sz="3200" spc="400" dirty="0">
                    <a:solidFill>
                      <a:srgbClr val="404040"/>
                    </a:solidFill>
                    <a:latin typeface="字魂36号-正文宋楷" panose="00000500000000000000" pitchFamily="2" charset="-122"/>
                    <a:ea typeface="字魂36号-正文宋楷" panose="00000500000000000000" pitchFamily="2" charset="-122"/>
                  </a:rPr>
                  <a:t>总体设计</a:t>
                </a:r>
              </a:p>
            </p:txBody>
          </p:sp>
          <p:sp>
            <p:nvSpPr>
              <p:cNvPr id="8" name="文本框 7">
                <a:extLst>
                  <a:ext uri="{FF2B5EF4-FFF2-40B4-BE49-F238E27FC236}">
                    <a16:creationId xmlns:a16="http://schemas.microsoft.com/office/drawing/2014/main" id="{FE2570B2-181B-48BB-BFFC-FEB73E47A67C}"/>
                  </a:ext>
                </a:extLst>
              </p:cNvPr>
              <p:cNvSpPr txBox="1"/>
              <p:nvPr/>
            </p:nvSpPr>
            <p:spPr>
              <a:xfrm>
                <a:off x="761998" y="1846839"/>
                <a:ext cx="1802096" cy="369332"/>
              </a:xfrm>
              <a:prstGeom prst="rect">
                <a:avLst/>
              </a:prstGeom>
              <a:noFill/>
            </p:spPr>
            <p:txBody>
              <a:bodyPr wrap="none" rtlCol="0">
                <a:spAutoFit/>
              </a:bodyPr>
              <a:lstStyle/>
              <a:p>
                <a:r>
                  <a:rPr lang="zh-CN" altLang="en-US" dirty="0">
                    <a:solidFill>
                      <a:srgbClr val="404040"/>
                    </a:solidFill>
                    <a:latin typeface="字魂36号-正文宋楷" panose="00000500000000000000" pitchFamily="2" charset="-122"/>
                    <a:ea typeface="字魂36号-正文宋楷" panose="00000500000000000000" pitchFamily="2" charset="-122"/>
                  </a:rPr>
                  <a:t>数据流图</a:t>
                </a:r>
                <a:r>
                  <a:rPr lang="en-US" altLang="zh-CN" dirty="0">
                    <a:solidFill>
                      <a:srgbClr val="404040"/>
                    </a:solidFill>
                    <a:latin typeface="字魂36号-正文宋楷" panose="00000500000000000000" pitchFamily="2" charset="-122"/>
                    <a:ea typeface="字魂36号-正文宋楷" panose="00000500000000000000" pitchFamily="2" charset="-122"/>
                  </a:rPr>
                  <a:t>-0</a:t>
                </a:r>
                <a:r>
                  <a:rPr lang="zh-CN" altLang="en-US" dirty="0">
                    <a:solidFill>
                      <a:srgbClr val="404040"/>
                    </a:solidFill>
                    <a:latin typeface="字魂36号-正文宋楷" panose="00000500000000000000" pitchFamily="2" charset="-122"/>
                    <a:ea typeface="字魂36号-正文宋楷" panose="00000500000000000000" pitchFamily="2" charset="-122"/>
                  </a:rPr>
                  <a:t>层图</a:t>
                </a:r>
              </a:p>
            </p:txBody>
          </p:sp>
        </p:grpSp>
        <p:cxnSp>
          <p:nvCxnSpPr>
            <p:cNvPr id="6" name="直接连接符 5">
              <a:extLst>
                <a:ext uri="{FF2B5EF4-FFF2-40B4-BE49-F238E27FC236}">
                  <a16:creationId xmlns:a16="http://schemas.microsoft.com/office/drawing/2014/main" id="{3BC112C6-4F6D-4958-B127-FA9058361AC7}"/>
                </a:ext>
              </a:extLst>
            </p:cNvPr>
            <p:cNvCxnSpPr/>
            <p:nvPr/>
          </p:nvCxnSpPr>
          <p:spPr>
            <a:xfrm>
              <a:off x="1199411" y="2533163"/>
              <a:ext cx="81915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15E07394-4C5D-4733-9B60-F6A58775B5B2}"/>
              </a:ext>
            </a:extLst>
          </p:cNvPr>
          <p:cNvPicPr/>
          <p:nvPr/>
        </p:nvPicPr>
        <p:blipFill>
          <a:blip r:embed="rId2"/>
          <a:stretch>
            <a:fillRect/>
          </a:stretch>
        </p:blipFill>
        <p:spPr>
          <a:xfrm>
            <a:off x="4208652" y="789842"/>
            <a:ext cx="6498971" cy="5282272"/>
          </a:xfrm>
          <a:prstGeom prst="rect">
            <a:avLst/>
          </a:prstGeom>
        </p:spPr>
      </p:pic>
    </p:spTree>
    <p:extLst>
      <p:ext uri="{BB962C8B-B14F-4D97-AF65-F5344CB8AC3E}">
        <p14:creationId xmlns:p14="http://schemas.microsoft.com/office/powerpoint/2010/main" val="36706878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62B593-045A-46E0-AC22-64F570FAA183}"/>
              </a:ext>
            </a:extLst>
          </p:cNvPr>
          <p:cNvSpPr/>
          <p:nvPr/>
        </p:nvSpPr>
        <p:spPr>
          <a:xfrm>
            <a:off x="-685800" y="-4076700"/>
            <a:ext cx="13563600" cy="8153400"/>
          </a:xfrm>
          <a:prstGeom prst="ellipse">
            <a:avLst/>
          </a:prstGeom>
          <a:solidFill>
            <a:schemeClr val="bg1"/>
          </a:solidFill>
          <a:ln>
            <a:noFill/>
          </a:ln>
          <a:effectLst>
            <a:outerShdw blurRad="5334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4C12E60C-C1ED-4879-B9BC-AF369E67A7EF}"/>
              </a:ext>
            </a:extLst>
          </p:cNvPr>
          <p:cNvGrpSpPr/>
          <p:nvPr/>
        </p:nvGrpSpPr>
        <p:grpSpPr>
          <a:xfrm>
            <a:off x="983312" y="1166301"/>
            <a:ext cx="3467101" cy="965833"/>
            <a:chOff x="4362449" y="804864"/>
            <a:chExt cx="3467101" cy="965833"/>
          </a:xfrm>
        </p:grpSpPr>
        <p:sp>
          <p:nvSpPr>
            <p:cNvPr id="4" name="文本框 3">
              <a:extLst>
                <a:ext uri="{FF2B5EF4-FFF2-40B4-BE49-F238E27FC236}">
                  <a16:creationId xmlns:a16="http://schemas.microsoft.com/office/drawing/2014/main" id="{5AB755D8-664F-4B87-AA3D-737832A18F8A}"/>
                </a:ext>
              </a:extLst>
            </p:cNvPr>
            <p:cNvSpPr txBox="1"/>
            <p:nvPr/>
          </p:nvSpPr>
          <p:spPr>
            <a:xfrm>
              <a:off x="4362449" y="804864"/>
              <a:ext cx="3467101" cy="584775"/>
            </a:xfrm>
            <a:prstGeom prst="rect">
              <a:avLst/>
            </a:prstGeom>
            <a:noFill/>
          </p:spPr>
          <p:txBody>
            <a:bodyPr wrap="square" rtlCol="0">
              <a:spAutoFit/>
            </a:bodyPr>
            <a:lstStyle/>
            <a:p>
              <a:r>
                <a:rPr lang="zh-CN" altLang="en-US" sz="3200" spc="400" dirty="0">
                  <a:solidFill>
                    <a:srgbClr val="585858"/>
                  </a:solidFill>
                  <a:latin typeface="字魂36号-正文宋楷" panose="00000500000000000000" pitchFamily="2" charset="-122"/>
                  <a:ea typeface="字魂36号-正文宋楷" panose="00000500000000000000" pitchFamily="2" charset="-122"/>
                </a:rPr>
                <a:t>模块设计</a:t>
              </a:r>
            </a:p>
          </p:txBody>
        </p:sp>
        <p:sp>
          <p:nvSpPr>
            <p:cNvPr id="5" name="文本框 4">
              <a:extLst>
                <a:ext uri="{FF2B5EF4-FFF2-40B4-BE49-F238E27FC236}">
                  <a16:creationId xmlns:a16="http://schemas.microsoft.com/office/drawing/2014/main" id="{F71671CC-276D-4AEE-B340-DEE505941447}"/>
                </a:ext>
              </a:extLst>
            </p:cNvPr>
            <p:cNvSpPr txBox="1"/>
            <p:nvPr/>
          </p:nvSpPr>
          <p:spPr>
            <a:xfrm>
              <a:off x="4362449" y="1401365"/>
              <a:ext cx="1760418" cy="369332"/>
            </a:xfrm>
            <a:prstGeom prst="rect">
              <a:avLst/>
            </a:prstGeom>
            <a:noFill/>
          </p:spPr>
          <p:txBody>
            <a:bodyPr wrap="none" rtlCol="0">
              <a:spAutoFit/>
            </a:bodyPr>
            <a:lstStyle/>
            <a:p>
              <a:pPr algn="r"/>
              <a:r>
                <a:rPr lang="en-US" altLang="zh-CN" dirty="0">
                  <a:solidFill>
                    <a:srgbClr val="585858"/>
                  </a:solidFill>
                  <a:latin typeface="字魂36号-正文宋楷" panose="00000500000000000000" pitchFamily="2" charset="-122"/>
                  <a:ea typeface="字魂36号-正文宋楷" panose="00000500000000000000" pitchFamily="2" charset="-122"/>
                </a:rPr>
                <a:t>1.</a:t>
              </a:r>
              <a:r>
                <a:rPr lang="zh-CN" altLang="en-US" dirty="0">
                  <a:solidFill>
                    <a:srgbClr val="585858"/>
                  </a:solidFill>
                  <a:latin typeface="字魂36号-正文宋楷" panose="00000500000000000000" pitchFamily="2" charset="-122"/>
                  <a:ea typeface="字魂36号-正文宋楷" panose="00000500000000000000" pitchFamily="2" charset="-122"/>
                </a:rPr>
                <a:t>导入数据模块</a:t>
              </a:r>
            </a:p>
          </p:txBody>
        </p:sp>
      </p:grpSp>
      <p:pic>
        <p:nvPicPr>
          <p:cNvPr id="10" name="图片 9">
            <a:extLst>
              <a:ext uri="{FF2B5EF4-FFF2-40B4-BE49-F238E27FC236}">
                <a16:creationId xmlns:a16="http://schemas.microsoft.com/office/drawing/2014/main" id="{9CB8AC82-997C-448D-97FA-8F534FD03A1B}"/>
              </a:ext>
            </a:extLst>
          </p:cNvPr>
          <p:cNvPicPr/>
          <p:nvPr/>
        </p:nvPicPr>
        <p:blipFill>
          <a:blip r:embed="rId2"/>
          <a:stretch>
            <a:fillRect/>
          </a:stretch>
        </p:blipFill>
        <p:spPr>
          <a:xfrm>
            <a:off x="5515456" y="737615"/>
            <a:ext cx="5413181" cy="5556103"/>
          </a:xfrm>
          <a:prstGeom prst="rect">
            <a:avLst/>
          </a:prstGeom>
        </p:spPr>
      </p:pic>
      <p:sp>
        <p:nvSpPr>
          <p:cNvPr id="11" name="内容占位符 30">
            <a:extLst>
              <a:ext uri="{FF2B5EF4-FFF2-40B4-BE49-F238E27FC236}">
                <a16:creationId xmlns:a16="http://schemas.microsoft.com/office/drawing/2014/main" id="{8CF0C143-7655-498D-AA34-77E153335A00}"/>
              </a:ext>
            </a:extLst>
          </p:cNvPr>
          <p:cNvSpPr txBox="1">
            <a:spLocks/>
          </p:cNvSpPr>
          <p:nvPr/>
        </p:nvSpPr>
        <p:spPr>
          <a:xfrm>
            <a:off x="983312" y="3875648"/>
            <a:ext cx="3322320" cy="15193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zh-CN" altLang="en-US" sz="2000" dirty="0"/>
              <a:t>导入</a:t>
            </a:r>
            <a:r>
              <a:rPr lang="en-US" altLang="zh-CN" sz="2000" dirty="0"/>
              <a:t>.csv</a:t>
            </a:r>
            <a:r>
              <a:rPr lang="zh-CN" altLang="en-US" sz="2000" dirty="0"/>
              <a:t>文件</a:t>
            </a:r>
            <a:endParaRPr lang="en-US" altLang="zh-CN" sz="2000" dirty="0"/>
          </a:p>
          <a:p>
            <a:pPr marL="514350" indent="-514350">
              <a:buFont typeface="+mj-lt"/>
              <a:buAutoNum type="arabicPeriod"/>
            </a:pPr>
            <a:r>
              <a:rPr lang="zh-CN" altLang="en-US" sz="2000" dirty="0"/>
              <a:t>导入</a:t>
            </a:r>
            <a:r>
              <a:rPr lang="en-US" altLang="zh-CN" sz="2000" dirty="0"/>
              <a:t>.</a:t>
            </a:r>
            <a:r>
              <a:rPr lang="en-US" altLang="zh-CN" sz="2000" dirty="0" err="1"/>
              <a:t>pcap</a:t>
            </a:r>
            <a:r>
              <a:rPr lang="zh-CN" altLang="en-US" sz="2000" dirty="0"/>
              <a:t>包</a:t>
            </a:r>
          </a:p>
        </p:txBody>
      </p:sp>
    </p:spTree>
    <p:extLst>
      <p:ext uri="{BB962C8B-B14F-4D97-AF65-F5344CB8AC3E}">
        <p14:creationId xmlns:p14="http://schemas.microsoft.com/office/powerpoint/2010/main" val="30783422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16" presetClass="entr" presetSubtype="37"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D14DEC1F-DD8C-49C6-B636-D40448E3F745}"/>
              </a:ext>
            </a:extLst>
          </p:cNvPr>
          <p:cNvSpPr/>
          <p:nvPr/>
        </p:nvSpPr>
        <p:spPr>
          <a:xfrm>
            <a:off x="-685800" y="-4076700"/>
            <a:ext cx="13563600" cy="8153400"/>
          </a:xfrm>
          <a:prstGeom prst="ellipse">
            <a:avLst/>
          </a:prstGeom>
          <a:solidFill>
            <a:schemeClr val="bg1"/>
          </a:solidFill>
          <a:ln>
            <a:noFill/>
          </a:ln>
          <a:effectLst>
            <a:outerShdw blurRad="5334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C5C7ED50-4C1D-4325-AA0F-A40908CD7C7D}"/>
              </a:ext>
            </a:extLst>
          </p:cNvPr>
          <p:cNvGrpSpPr/>
          <p:nvPr/>
        </p:nvGrpSpPr>
        <p:grpSpPr>
          <a:xfrm>
            <a:off x="983312" y="1603281"/>
            <a:ext cx="3467101" cy="954107"/>
            <a:chOff x="4362449" y="804864"/>
            <a:chExt cx="3467101" cy="954107"/>
          </a:xfrm>
        </p:grpSpPr>
        <p:sp>
          <p:nvSpPr>
            <p:cNvPr id="4" name="文本框 3">
              <a:extLst>
                <a:ext uri="{FF2B5EF4-FFF2-40B4-BE49-F238E27FC236}">
                  <a16:creationId xmlns:a16="http://schemas.microsoft.com/office/drawing/2014/main" id="{3D6D122A-80A1-4C65-BD3C-28C23720627C}"/>
                </a:ext>
              </a:extLst>
            </p:cNvPr>
            <p:cNvSpPr txBox="1"/>
            <p:nvPr/>
          </p:nvSpPr>
          <p:spPr>
            <a:xfrm>
              <a:off x="4362449" y="804864"/>
              <a:ext cx="3467101" cy="584775"/>
            </a:xfrm>
            <a:prstGeom prst="rect">
              <a:avLst/>
            </a:prstGeom>
            <a:noFill/>
          </p:spPr>
          <p:txBody>
            <a:bodyPr wrap="square" rtlCol="0">
              <a:spAutoFit/>
            </a:bodyPr>
            <a:lstStyle/>
            <a:p>
              <a:r>
                <a:rPr lang="zh-CN" altLang="en-US" sz="3200" spc="400" dirty="0">
                  <a:solidFill>
                    <a:srgbClr val="585858"/>
                  </a:solidFill>
                  <a:latin typeface="字魂36号-正文宋楷" panose="00000500000000000000" pitchFamily="2" charset="-122"/>
                  <a:ea typeface="字魂36号-正文宋楷" panose="00000500000000000000" pitchFamily="2" charset="-122"/>
                </a:rPr>
                <a:t>模块设计</a:t>
              </a:r>
            </a:p>
          </p:txBody>
        </p:sp>
        <p:sp>
          <p:nvSpPr>
            <p:cNvPr id="5" name="文本框 4">
              <a:extLst>
                <a:ext uri="{FF2B5EF4-FFF2-40B4-BE49-F238E27FC236}">
                  <a16:creationId xmlns:a16="http://schemas.microsoft.com/office/drawing/2014/main" id="{5BADE49E-D277-4D00-A190-ECCC0018CCE0}"/>
                </a:ext>
              </a:extLst>
            </p:cNvPr>
            <p:cNvSpPr txBox="1"/>
            <p:nvPr/>
          </p:nvSpPr>
          <p:spPr>
            <a:xfrm>
              <a:off x="4362449" y="1389639"/>
              <a:ext cx="3467101" cy="369332"/>
            </a:xfrm>
            <a:prstGeom prst="rect">
              <a:avLst/>
            </a:prstGeom>
            <a:noFill/>
          </p:spPr>
          <p:txBody>
            <a:bodyPr wrap="square" rtlCol="0">
              <a:spAutoFit/>
            </a:bodyPr>
            <a:lstStyle/>
            <a:p>
              <a:r>
                <a:rPr lang="en-US" altLang="zh-CN" dirty="0">
                  <a:solidFill>
                    <a:srgbClr val="585858"/>
                  </a:solidFill>
                  <a:latin typeface="字魂36号-正文宋楷" panose="00000500000000000000" pitchFamily="2" charset="-122"/>
                  <a:ea typeface="字魂36号-正文宋楷" panose="00000500000000000000" pitchFamily="2" charset="-122"/>
                </a:rPr>
                <a:t>2.</a:t>
              </a:r>
              <a:r>
                <a:rPr lang="zh-CN" altLang="en-US" dirty="0">
                  <a:solidFill>
                    <a:srgbClr val="585858"/>
                  </a:solidFill>
                  <a:latin typeface="字魂36号-正文宋楷" panose="00000500000000000000" pitchFamily="2" charset="-122"/>
                  <a:ea typeface="字魂36号-正文宋楷" panose="00000500000000000000" pitchFamily="2" charset="-122"/>
                </a:rPr>
                <a:t>分析数据</a:t>
              </a:r>
            </a:p>
          </p:txBody>
        </p:sp>
      </p:grpSp>
      <p:sp>
        <p:nvSpPr>
          <p:cNvPr id="7" name="内容占位符 30">
            <a:extLst>
              <a:ext uri="{FF2B5EF4-FFF2-40B4-BE49-F238E27FC236}">
                <a16:creationId xmlns:a16="http://schemas.microsoft.com/office/drawing/2014/main" id="{3F6E2A6D-3B68-417E-830A-BD4541295201}"/>
              </a:ext>
            </a:extLst>
          </p:cNvPr>
          <p:cNvSpPr txBox="1">
            <a:spLocks/>
          </p:cNvSpPr>
          <p:nvPr/>
        </p:nvSpPr>
        <p:spPr>
          <a:xfrm>
            <a:off x="983312" y="3875648"/>
            <a:ext cx="3322320" cy="15193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数据预处理</a:t>
            </a:r>
          </a:p>
          <a:p>
            <a:pPr marL="0" indent="0" algn="just">
              <a:buNone/>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包括根据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生成前端需要的二维坐标、将需要的数据部分存入结构体以便于后续计算。</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计算攻击过程</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数据交互</a:t>
            </a:r>
          </a:p>
        </p:txBody>
      </p:sp>
      <p:pic>
        <p:nvPicPr>
          <p:cNvPr id="10" name="图片 9">
            <a:extLst>
              <a:ext uri="{FF2B5EF4-FFF2-40B4-BE49-F238E27FC236}">
                <a16:creationId xmlns:a16="http://schemas.microsoft.com/office/drawing/2014/main" id="{E19DC4A5-B38B-40C2-BE44-02AC30458A6E}"/>
              </a:ext>
            </a:extLst>
          </p:cNvPr>
          <p:cNvPicPr/>
          <p:nvPr/>
        </p:nvPicPr>
        <p:blipFill>
          <a:blip r:embed="rId2"/>
          <a:stretch>
            <a:fillRect/>
          </a:stretch>
        </p:blipFill>
        <p:spPr>
          <a:xfrm>
            <a:off x="6119524" y="457199"/>
            <a:ext cx="4341211" cy="5968111"/>
          </a:xfrm>
          <a:prstGeom prst="rect">
            <a:avLst/>
          </a:prstGeom>
        </p:spPr>
      </p:pic>
    </p:spTree>
    <p:extLst>
      <p:ext uri="{BB962C8B-B14F-4D97-AF65-F5344CB8AC3E}">
        <p14:creationId xmlns:p14="http://schemas.microsoft.com/office/powerpoint/2010/main" val="19486297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16" presetClass="entr" presetSubtype="37"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056DA3AF-3A7E-4629-894D-2F426BBF4F17}"/>
              </a:ext>
            </a:extLst>
          </p:cNvPr>
          <p:cNvSpPr/>
          <p:nvPr/>
        </p:nvSpPr>
        <p:spPr>
          <a:xfrm>
            <a:off x="-685800" y="-4076700"/>
            <a:ext cx="13563600" cy="8153400"/>
          </a:xfrm>
          <a:prstGeom prst="ellipse">
            <a:avLst/>
          </a:prstGeom>
          <a:solidFill>
            <a:schemeClr val="bg1"/>
          </a:solidFill>
          <a:ln>
            <a:noFill/>
          </a:ln>
          <a:effectLst>
            <a:outerShdw blurRad="533400" dist="38100" dir="5400000" sx="101000" sy="101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3049AE51-F7CC-45D8-B2CE-7AE807D631DB}"/>
              </a:ext>
            </a:extLst>
          </p:cNvPr>
          <p:cNvGrpSpPr/>
          <p:nvPr/>
        </p:nvGrpSpPr>
        <p:grpSpPr>
          <a:xfrm>
            <a:off x="789429" y="1308546"/>
            <a:ext cx="3467101" cy="954107"/>
            <a:chOff x="4362449" y="804864"/>
            <a:chExt cx="3467101" cy="954107"/>
          </a:xfrm>
        </p:grpSpPr>
        <p:sp>
          <p:nvSpPr>
            <p:cNvPr id="4" name="文本框 3">
              <a:extLst>
                <a:ext uri="{FF2B5EF4-FFF2-40B4-BE49-F238E27FC236}">
                  <a16:creationId xmlns:a16="http://schemas.microsoft.com/office/drawing/2014/main" id="{B3249622-9161-41D1-A87D-9EFE847490D2}"/>
                </a:ext>
              </a:extLst>
            </p:cNvPr>
            <p:cNvSpPr txBox="1"/>
            <p:nvPr/>
          </p:nvSpPr>
          <p:spPr>
            <a:xfrm>
              <a:off x="4362449" y="804864"/>
              <a:ext cx="3467101" cy="584775"/>
            </a:xfrm>
            <a:prstGeom prst="rect">
              <a:avLst/>
            </a:prstGeom>
            <a:noFill/>
          </p:spPr>
          <p:txBody>
            <a:bodyPr wrap="square" rtlCol="0">
              <a:spAutoFit/>
            </a:bodyPr>
            <a:lstStyle/>
            <a:p>
              <a:r>
                <a:rPr lang="zh-CN" altLang="en-US" sz="3200" spc="400" dirty="0">
                  <a:solidFill>
                    <a:srgbClr val="585858"/>
                  </a:solidFill>
                  <a:latin typeface="字魂36号-正文宋楷" panose="00000500000000000000" pitchFamily="2" charset="-122"/>
                  <a:ea typeface="字魂36号-正文宋楷" panose="00000500000000000000" pitchFamily="2" charset="-122"/>
                </a:rPr>
                <a:t>模块设计</a:t>
              </a:r>
            </a:p>
          </p:txBody>
        </p:sp>
        <p:sp>
          <p:nvSpPr>
            <p:cNvPr id="5" name="文本框 4">
              <a:extLst>
                <a:ext uri="{FF2B5EF4-FFF2-40B4-BE49-F238E27FC236}">
                  <a16:creationId xmlns:a16="http://schemas.microsoft.com/office/drawing/2014/main" id="{7AA597BA-6C40-494A-A830-7F489B117495}"/>
                </a:ext>
              </a:extLst>
            </p:cNvPr>
            <p:cNvSpPr txBox="1"/>
            <p:nvPr/>
          </p:nvSpPr>
          <p:spPr>
            <a:xfrm>
              <a:off x="4362449" y="1389639"/>
              <a:ext cx="3467100" cy="369332"/>
            </a:xfrm>
            <a:prstGeom prst="rect">
              <a:avLst/>
            </a:prstGeom>
            <a:noFill/>
          </p:spPr>
          <p:txBody>
            <a:bodyPr wrap="square" rtlCol="0">
              <a:spAutoFit/>
            </a:bodyPr>
            <a:lstStyle/>
            <a:p>
              <a:r>
                <a:rPr lang="en-US" altLang="zh-CN" dirty="0">
                  <a:solidFill>
                    <a:srgbClr val="585858"/>
                  </a:solidFill>
                  <a:latin typeface="字魂36号-正文宋楷" panose="00000500000000000000" pitchFamily="2" charset="-122"/>
                  <a:ea typeface="字魂36号-正文宋楷" panose="00000500000000000000" pitchFamily="2" charset="-122"/>
                </a:rPr>
                <a:t>3.</a:t>
              </a:r>
              <a:r>
                <a:rPr lang="zh-CN" altLang="en-US" dirty="0">
                  <a:solidFill>
                    <a:srgbClr val="585858"/>
                  </a:solidFill>
                  <a:latin typeface="字魂36号-正文宋楷" panose="00000500000000000000" pitchFamily="2" charset="-122"/>
                  <a:ea typeface="字魂36号-正文宋楷" panose="00000500000000000000" pitchFamily="2" charset="-122"/>
                </a:rPr>
                <a:t>图形化显示</a:t>
              </a:r>
            </a:p>
          </p:txBody>
        </p:sp>
      </p:grpSp>
      <p:sp>
        <p:nvSpPr>
          <p:cNvPr id="7" name="内容占位符 30">
            <a:extLst>
              <a:ext uri="{FF2B5EF4-FFF2-40B4-BE49-F238E27FC236}">
                <a16:creationId xmlns:a16="http://schemas.microsoft.com/office/drawing/2014/main" id="{F4D4EBB1-B32E-484A-BDE4-F915E291058C}"/>
              </a:ext>
            </a:extLst>
          </p:cNvPr>
          <p:cNvSpPr txBox="1">
            <a:spLocks/>
          </p:cNvSpPr>
          <p:nvPr/>
        </p:nvSpPr>
        <p:spPr>
          <a:xfrm>
            <a:off x="789429" y="3429000"/>
            <a:ext cx="4232911" cy="1537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面向后端的接口</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初始界面和获取用户输入</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显示网络环境</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包括限制时间范围、节点分类显示、放大缩小等需求。</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显示攻击过程</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包括限制时间范围、节点分类显示、放大缩小、显示指定攻击等需求。</a:t>
            </a:r>
          </a:p>
        </p:txBody>
      </p:sp>
      <p:pic>
        <p:nvPicPr>
          <p:cNvPr id="10" name="图片 9">
            <a:extLst>
              <a:ext uri="{FF2B5EF4-FFF2-40B4-BE49-F238E27FC236}">
                <a16:creationId xmlns:a16="http://schemas.microsoft.com/office/drawing/2014/main" id="{6A942ECC-EFE1-4B3C-88EA-112575BAF309}"/>
              </a:ext>
            </a:extLst>
          </p:cNvPr>
          <p:cNvPicPr/>
          <p:nvPr/>
        </p:nvPicPr>
        <p:blipFill>
          <a:blip r:embed="rId2"/>
          <a:stretch>
            <a:fillRect/>
          </a:stretch>
        </p:blipFill>
        <p:spPr>
          <a:xfrm>
            <a:off x="5241924" y="834639"/>
            <a:ext cx="6544691" cy="5408471"/>
          </a:xfrm>
          <a:prstGeom prst="rect">
            <a:avLst/>
          </a:prstGeom>
        </p:spPr>
      </p:pic>
    </p:spTree>
    <p:extLst>
      <p:ext uri="{BB962C8B-B14F-4D97-AF65-F5344CB8AC3E}">
        <p14:creationId xmlns:p14="http://schemas.microsoft.com/office/powerpoint/2010/main" val="14229751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16" presetClass="entr" presetSubtype="37"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820F1A-92EB-4E71-BAC7-1CA611EE4DF0}"/>
              </a:ext>
            </a:extLst>
          </p:cNvPr>
          <p:cNvSpPr/>
          <p:nvPr/>
        </p:nvSpPr>
        <p:spPr>
          <a:xfrm>
            <a:off x="0" y="803787"/>
            <a:ext cx="9144000" cy="5250426"/>
          </a:xfrm>
          <a:prstGeom prst="rect">
            <a:avLst/>
          </a:prstGeom>
          <a:solidFill>
            <a:schemeClr val="bg1"/>
          </a:solidFill>
          <a:ln>
            <a:noFill/>
          </a:ln>
          <a:effectLst>
            <a:outerShdw blurRad="444500" sx="103000" sy="103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五边形 3">
            <a:extLst>
              <a:ext uri="{FF2B5EF4-FFF2-40B4-BE49-F238E27FC236}">
                <a16:creationId xmlns:a16="http://schemas.microsoft.com/office/drawing/2014/main" id="{F1138A71-E55B-460B-9E70-4DD93D3FEF7D}"/>
              </a:ext>
            </a:extLst>
          </p:cNvPr>
          <p:cNvSpPr/>
          <p:nvPr/>
        </p:nvSpPr>
        <p:spPr>
          <a:xfrm>
            <a:off x="-44242" y="1871412"/>
            <a:ext cx="546457" cy="3115176"/>
          </a:xfrm>
          <a:prstGeom prst="homePlate">
            <a:avLst>
              <a:gd name="adj" fmla="val 30645"/>
            </a:avLst>
          </a:prstGeom>
          <a:solidFill>
            <a:schemeClr val="bg1"/>
          </a:solidFill>
          <a:ln>
            <a:noFill/>
          </a:ln>
          <a:effectLst>
            <a:outerShdw blurRad="304800" dist="38100" sx="102000" sy="1020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7E18A54-5A46-451C-960E-A035E2E9DA0D}"/>
              </a:ext>
            </a:extLst>
          </p:cNvPr>
          <p:cNvSpPr txBox="1"/>
          <p:nvPr/>
        </p:nvSpPr>
        <p:spPr>
          <a:xfrm>
            <a:off x="4581470" y="1716667"/>
            <a:ext cx="639097" cy="1569660"/>
          </a:xfrm>
          <a:prstGeom prst="rect">
            <a:avLst/>
          </a:prstGeom>
          <a:noFill/>
        </p:spPr>
        <p:txBody>
          <a:bodyPr wrap="square" rtlCol="0">
            <a:spAutoFit/>
          </a:bodyPr>
          <a:lstStyle/>
          <a:p>
            <a:pPr algn="ctr"/>
            <a:r>
              <a:rPr lang="zh-CN" altLang="en-US" sz="9600" dirty="0">
                <a:solidFill>
                  <a:schemeClr val="bg1"/>
                </a:solidFill>
                <a:effectLst>
                  <a:outerShdw blurRad="101600" sx="104000" sy="104000" algn="ctr" rotWithShape="0">
                    <a:prstClr val="black">
                      <a:alpha val="38000"/>
                    </a:prstClr>
                  </a:outerShdw>
                </a:effectLst>
                <a:latin typeface="时尚中黑简体" panose="01010104010101010101" pitchFamily="2" charset="-122"/>
                <a:ea typeface="时尚中黑简体" panose="01010104010101010101" pitchFamily="2" charset="-122"/>
              </a:rPr>
              <a:t>”</a:t>
            </a:r>
          </a:p>
        </p:txBody>
      </p:sp>
      <p:sp>
        <p:nvSpPr>
          <p:cNvPr id="6" name="矩形 5">
            <a:extLst>
              <a:ext uri="{FF2B5EF4-FFF2-40B4-BE49-F238E27FC236}">
                <a16:creationId xmlns:a16="http://schemas.microsoft.com/office/drawing/2014/main" id="{F4A57358-FFD6-47ED-A0C5-53A1846548C3}"/>
              </a:ext>
            </a:extLst>
          </p:cNvPr>
          <p:cNvSpPr/>
          <p:nvPr/>
        </p:nvSpPr>
        <p:spPr>
          <a:xfrm>
            <a:off x="1450155" y="2269268"/>
            <a:ext cx="464458" cy="464458"/>
          </a:xfrm>
          <a:prstGeom prst="rect">
            <a:avLst/>
          </a:prstGeom>
          <a:solidFill>
            <a:srgbClr val="404040"/>
          </a:solidFill>
          <a:ln>
            <a:noFill/>
          </a:ln>
          <a:effectLst>
            <a:outerShdw blurRad="1905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8FB70F2-4873-4973-8140-E76D86809C12}"/>
              </a:ext>
            </a:extLst>
          </p:cNvPr>
          <p:cNvSpPr txBox="1"/>
          <p:nvPr/>
        </p:nvSpPr>
        <p:spPr>
          <a:xfrm>
            <a:off x="1052428" y="3199238"/>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数据结构设计</a:t>
            </a:r>
          </a:p>
        </p:txBody>
      </p:sp>
      <p:sp>
        <p:nvSpPr>
          <p:cNvPr id="13" name="内容占位符 30">
            <a:extLst>
              <a:ext uri="{FF2B5EF4-FFF2-40B4-BE49-F238E27FC236}">
                <a16:creationId xmlns:a16="http://schemas.microsoft.com/office/drawing/2014/main" id="{DE66D4B3-F6CB-492B-B91F-4B06FFC9A75D}"/>
              </a:ext>
            </a:extLst>
          </p:cNvPr>
          <p:cNvSpPr txBox="1">
            <a:spLocks/>
          </p:cNvSpPr>
          <p:nvPr/>
        </p:nvSpPr>
        <p:spPr>
          <a:xfrm>
            <a:off x="4581470" y="2269268"/>
            <a:ext cx="4278445"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逻辑结构</a:t>
            </a:r>
            <a:endParaRPr lang="en-US" altLang="zh-CN" dirty="0"/>
          </a:p>
          <a:p>
            <a:r>
              <a:rPr lang="zh-CN" altLang="zh-CN" sz="1800" dirty="0">
                <a:effectLst/>
                <a:ea typeface="等线" panose="02010600030101010101" pitchFamily="2" charset="-122"/>
                <a:cs typeface="Times New Roman" panose="02020603050405020304" pitchFamily="18" charset="0"/>
              </a:rPr>
              <a:t>后端内部使用</a:t>
            </a:r>
            <a:r>
              <a:rPr lang="zh-CN" altLang="en-US" sz="1800" dirty="0">
                <a:ea typeface="等线" panose="02010600030101010101" pitchFamily="2" charset="-122"/>
                <a:cs typeface="Times New Roman" panose="02020603050405020304" pitchFamily="18" charset="0"/>
              </a:rPr>
              <a:t>类</a:t>
            </a:r>
            <a:r>
              <a:rPr lang="en-US" altLang="zh-CN" sz="1800" dirty="0">
                <a:ea typeface="等线" panose="02010600030101010101" pitchFamily="2" charset="-122"/>
                <a:cs typeface="Times New Roman" panose="02020603050405020304" pitchFamily="18" charset="0"/>
              </a:rPr>
              <a:t>(class)</a:t>
            </a:r>
            <a:r>
              <a:rPr lang="zh-CN" altLang="zh-CN" sz="1800" dirty="0">
                <a:effectLst/>
                <a:ea typeface="等线" panose="02010600030101010101" pitchFamily="2" charset="-122"/>
                <a:cs typeface="Times New Roman" panose="02020603050405020304" pitchFamily="18" charset="0"/>
              </a:rPr>
              <a:t>的逻辑结构，用于临时存储数据，便于计算攻击过程。</a:t>
            </a:r>
            <a:endParaRPr lang="en-US" altLang="zh-CN" sz="1800" dirty="0">
              <a:effectLst/>
              <a:ea typeface="等线" panose="02010600030101010101" pitchFamily="2" charset="-122"/>
              <a:cs typeface="Times New Roman" panose="02020603050405020304" pitchFamily="18" charset="0"/>
            </a:endParaRPr>
          </a:p>
          <a:p>
            <a:endParaRPr lang="zh-CN" altLang="en-US" sz="2000" dirty="0"/>
          </a:p>
          <a:p>
            <a:r>
              <a:rPr lang="zh-CN" altLang="en-US" dirty="0"/>
              <a:t>物理结构</a:t>
            </a:r>
            <a:endParaRPr lang="en-US" altLang="zh-CN" dirty="0"/>
          </a:p>
          <a:p>
            <a:pPr algn="just"/>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由系统</a:t>
            </a:r>
            <a:r>
              <a:rPr lang="zh-CN" altLang="en-US" sz="1800" kern="100">
                <a:latin typeface="等线" panose="02010600030101010101" pitchFamily="2" charset="-122"/>
                <a:ea typeface="等线" panose="02010600030101010101" pitchFamily="2" charset="-122"/>
                <a:cs typeface="Times New Roman" panose="02020603050405020304" pitchFamily="18" charset="0"/>
              </a:rPr>
              <a:t>自动分配。</a:t>
            </a:r>
            <a:endParaRPr lang="zh-CN" altLang="en-US" dirty="0"/>
          </a:p>
        </p:txBody>
      </p:sp>
    </p:spTree>
    <p:extLst>
      <p:ext uri="{BB962C8B-B14F-4D97-AF65-F5344CB8AC3E}">
        <p14:creationId xmlns:p14="http://schemas.microsoft.com/office/powerpoint/2010/main" val="14785573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par>
                                <p:cTn id="12" presetID="53"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30C650-F79B-4871-8639-F3FD01979490}"/>
              </a:ext>
            </a:extLst>
          </p:cNvPr>
          <p:cNvSpPr/>
          <p:nvPr/>
        </p:nvSpPr>
        <p:spPr>
          <a:xfrm>
            <a:off x="5136740" y="-1524308"/>
            <a:ext cx="9906615" cy="9906615"/>
          </a:xfrm>
          <a:prstGeom prst="ellipse">
            <a:avLst/>
          </a:prstGeom>
          <a:solidFill>
            <a:schemeClr val="bg1"/>
          </a:solidFill>
          <a:ln>
            <a:noFill/>
          </a:ln>
          <a:effectLst>
            <a:outerShdw blurRad="622300" sx="104000" sy="104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2A01B0FB-DB77-4291-BB25-06316556659F}"/>
              </a:ext>
            </a:extLst>
          </p:cNvPr>
          <p:cNvSpPr/>
          <p:nvPr/>
        </p:nvSpPr>
        <p:spPr>
          <a:xfrm>
            <a:off x="755854" y="412338"/>
            <a:ext cx="846190" cy="846190"/>
          </a:xfrm>
          <a:prstGeom prst="ellipse">
            <a:avLst/>
          </a:prstGeom>
          <a:solidFill>
            <a:schemeClr val="bg1"/>
          </a:solidFill>
          <a:ln>
            <a:noFill/>
          </a:ln>
          <a:effectLst>
            <a:outerShdw blurRad="3302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a:extLst>
              <a:ext uri="{FF2B5EF4-FFF2-40B4-BE49-F238E27FC236}">
                <a16:creationId xmlns:a16="http://schemas.microsoft.com/office/drawing/2014/main" id="{27987AC6-EC76-4DE8-9FEA-DB56DB9AD2F5}"/>
              </a:ext>
            </a:extLst>
          </p:cNvPr>
          <p:cNvSpPr/>
          <p:nvPr/>
        </p:nvSpPr>
        <p:spPr>
          <a:xfrm>
            <a:off x="765994" y="5559836"/>
            <a:ext cx="462731" cy="462731"/>
          </a:xfrm>
          <a:prstGeom prst="ellipse">
            <a:avLst/>
          </a:prstGeom>
          <a:solidFill>
            <a:schemeClr val="bg1"/>
          </a:solidFill>
          <a:ln>
            <a:noFill/>
          </a:ln>
          <a:effectLst>
            <a:outerShdw blurRad="533400" sx="104000" sy="104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DF82289-3B53-4368-904A-1B707DCC25C2}"/>
              </a:ext>
            </a:extLst>
          </p:cNvPr>
          <p:cNvSpPr/>
          <p:nvPr/>
        </p:nvSpPr>
        <p:spPr>
          <a:xfrm>
            <a:off x="4295701" y="6022567"/>
            <a:ext cx="462731" cy="462731"/>
          </a:xfrm>
          <a:prstGeom prst="ellipse">
            <a:avLst/>
          </a:prstGeom>
          <a:solidFill>
            <a:srgbClr val="D1D1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8284D23F-3C24-43B7-9F34-306E19B62439}"/>
              </a:ext>
            </a:extLst>
          </p:cNvPr>
          <p:cNvSpPr/>
          <p:nvPr/>
        </p:nvSpPr>
        <p:spPr>
          <a:xfrm rot="5400000">
            <a:off x="5954090" y="3246903"/>
            <a:ext cx="619128" cy="364193"/>
          </a:xfrm>
          <a:prstGeom prst="triangl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75D21D87-2592-427E-A094-92DDA84626DA}"/>
              </a:ext>
            </a:extLst>
          </p:cNvPr>
          <p:cNvGrpSpPr/>
          <p:nvPr/>
        </p:nvGrpSpPr>
        <p:grpSpPr>
          <a:xfrm>
            <a:off x="828600" y="1031070"/>
            <a:ext cx="3467101" cy="954107"/>
            <a:chOff x="4362449" y="804864"/>
            <a:chExt cx="3467101" cy="954107"/>
          </a:xfrm>
        </p:grpSpPr>
        <p:sp>
          <p:nvSpPr>
            <p:cNvPr id="18" name="文本框 17">
              <a:extLst>
                <a:ext uri="{FF2B5EF4-FFF2-40B4-BE49-F238E27FC236}">
                  <a16:creationId xmlns:a16="http://schemas.microsoft.com/office/drawing/2014/main" id="{FF41850C-00BF-4EFC-BA5C-C188291AE129}"/>
                </a:ext>
              </a:extLst>
            </p:cNvPr>
            <p:cNvSpPr txBox="1"/>
            <p:nvPr/>
          </p:nvSpPr>
          <p:spPr>
            <a:xfrm>
              <a:off x="4362449" y="804864"/>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容灾设计</a:t>
              </a:r>
            </a:p>
          </p:txBody>
        </p:sp>
        <p:sp>
          <p:nvSpPr>
            <p:cNvPr id="19" name="文本框 18">
              <a:extLst>
                <a:ext uri="{FF2B5EF4-FFF2-40B4-BE49-F238E27FC236}">
                  <a16:creationId xmlns:a16="http://schemas.microsoft.com/office/drawing/2014/main" id="{FAB65CEA-080A-48B7-B47C-8E5CA0AF4C3F}"/>
                </a:ext>
              </a:extLst>
            </p:cNvPr>
            <p:cNvSpPr txBox="1"/>
            <p:nvPr/>
          </p:nvSpPr>
          <p:spPr>
            <a:xfrm>
              <a:off x="5446631" y="1389639"/>
              <a:ext cx="1298753" cy="369332"/>
            </a:xfrm>
            <a:prstGeom prst="rect">
              <a:avLst/>
            </a:prstGeom>
            <a:noFill/>
          </p:spPr>
          <p:txBody>
            <a:bodyPr wrap="none" rtlCol="0">
              <a:spAutoFit/>
            </a:bodyPr>
            <a:lstStyle/>
            <a:p>
              <a:pPr algn="ctr"/>
              <a:r>
                <a:rPr lang="en-US" altLang="zh-CN" dirty="0">
                  <a:solidFill>
                    <a:srgbClr val="585858"/>
                  </a:solidFill>
                  <a:latin typeface="字魂36号-正文宋楷" panose="00000500000000000000" pitchFamily="2" charset="-122"/>
                  <a:ea typeface="字魂36号-正文宋楷" panose="00000500000000000000" pitchFamily="2" charset="-122"/>
                </a:rPr>
                <a:t>1.</a:t>
              </a:r>
              <a:r>
                <a:rPr lang="zh-CN" altLang="en-US" dirty="0">
                  <a:solidFill>
                    <a:srgbClr val="585858"/>
                  </a:solidFill>
                  <a:latin typeface="字魂36号-正文宋楷" panose="00000500000000000000" pitchFamily="2" charset="-122"/>
                  <a:ea typeface="字魂36号-正文宋楷" panose="00000500000000000000" pitchFamily="2" charset="-122"/>
                </a:rPr>
                <a:t>前端部分</a:t>
              </a:r>
            </a:p>
          </p:txBody>
        </p:sp>
      </p:grpSp>
      <p:sp>
        <p:nvSpPr>
          <p:cNvPr id="23" name="内容占位符 30">
            <a:extLst>
              <a:ext uri="{FF2B5EF4-FFF2-40B4-BE49-F238E27FC236}">
                <a16:creationId xmlns:a16="http://schemas.microsoft.com/office/drawing/2014/main" id="{D2FD3887-7DA3-41D3-B62B-7EB1AB47AD28}"/>
              </a:ext>
            </a:extLst>
          </p:cNvPr>
          <p:cNvSpPr txBox="1">
            <a:spLocks/>
          </p:cNvSpPr>
          <p:nvPr/>
        </p:nvSpPr>
        <p:spPr>
          <a:xfrm>
            <a:off x="669141" y="2340135"/>
            <a:ext cx="4278445"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风险分析</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我们全组对于前端需要的架构手段不熟悉，可能需要过量的时间进行查阅资料和学习使用。</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我们是第一次使用这种前端架构，不确定这种架构能否满足我们所有的需求——或者我们可能时间范围内不能学会如何使用这种架构完成我们的部分需求。</a:t>
            </a:r>
          </a:p>
          <a:p>
            <a:pPr marL="26670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25" name="内容占位符 30">
            <a:extLst>
              <a:ext uri="{FF2B5EF4-FFF2-40B4-BE49-F238E27FC236}">
                <a16:creationId xmlns:a16="http://schemas.microsoft.com/office/drawing/2014/main" id="{AADBD333-3EDE-4FDF-AF19-354A2C0F4A19}"/>
              </a:ext>
            </a:extLst>
          </p:cNvPr>
          <p:cNvSpPr txBox="1">
            <a:spLocks/>
          </p:cNvSpPr>
          <p:nvPr/>
        </p:nvSpPr>
        <p:spPr>
          <a:xfrm>
            <a:off x="6778339" y="2623599"/>
            <a:ext cx="4278445"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应对方案</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开始编码前适当加班学习。</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放弃部分非核心功能的需求。</a:t>
            </a:r>
          </a:p>
          <a:p>
            <a:pPr marL="0" indent="0">
              <a:buNone/>
            </a:pPr>
            <a:endParaRPr lang="zh-CN" altLang="en-US" dirty="0"/>
          </a:p>
        </p:txBody>
      </p:sp>
    </p:spTree>
    <p:extLst>
      <p:ext uri="{BB962C8B-B14F-4D97-AF65-F5344CB8AC3E}">
        <p14:creationId xmlns:p14="http://schemas.microsoft.com/office/powerpoint/2010/main" val="15005144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2000"/>
                                        <p:tgtEl>
                                          <p:spTgt spid="2"/>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par>
                                <p:cTn id="27" presetID="16" presetClass="entr" presetSubtype="37"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outVertic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162F85E-DB5F-4AA8-947E-F6BA14037D44}"/>
              </a:ext>
            </a:extLst>
          </p:cNvPr>
          <p:cNvSpPr/>
          <p:nvPr/>
        </p:nvSpPr>
        <p:spPr>
          <a:xfrm>
            <a:off x="6081557" y="-1524309"/>
            <a:ext cx="9906615" cy="9906615"/>
          </a:xfrm>
          <a:prstGeom prst="ellipse">
            <a:avLst/>
          </a:prstGeom>
          <a:solidFill>
            <a:schemeClr val="bg1"/>
          </a:solidFill>
          <a:ln>
            <a:noFill/>
          </a:ln>
          <a:effectLst>
            <a:outerShdw blurRad="622300" sx="104000" sy="104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60EBD1-62E6-4ADE-AB53-EF1185C14AF4}"/>
              </a:ext>
            </a:extLst>
          </p:cNvPr>
          <p:cNvSpPr/>
          <p:nvPr/>
        </p:nvSpPr>
        <p:spPr>
          <a:xfrm>
            <a:off x="755854" y="412338"/>
            <a:ext cx="846190" cy="846190"/>
          </a:xfrm>
          <a:prstGeom prst="ellipse">
            <a:avLst/>
          </a:prstGeom>
          <a:solidFill>
            <a:schemeClr val="bg1"/>
          </a:solidFill>
          <a:ln>
            <a:noFill/>
          </a:ln>
          <a:effectLst>
            <a:outerShdw blurRad="3302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a:extLst>
              <a:ext uri="{FF2B5EF4-FFF2-40B4-BE49-F238E27FC236}">
                <a16:creationId xmlns:a16="http://schemas.microsoft.com/office/drawing/2014/main" id="{822EECE5-12E4-4338-93AE-D80C6E287CDD}"/>
              </a:ext>
            </a:extLst>
          </p:cNvPr>
          <p:cNvSpPr/>
          <p:nvPr/>
        </p:nvSpPr>
        <p:spPr>
          <a:xfrm>
            <a:off x="765994" y="5559836"/>
            <a:ext cx="462731" cy="462731"/>
          </a:xfrm>
          <a:prstGeom prst="ellipse">
            <a:avLst/>
          </a:prstGeom>
          <a:solidFill>
            <a:schemeClr val="bg1"/>
          </a:solidFill>
          <a:ln>
            <a:noFill/>
          </a:ln>
          <a:effectLst>
            <a:outerShdw blurRad="533400" sx="104000" sy="104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99CEF94-9881-404C-97B1-A926B73007E9}"/>
              </a:ext>
            </a:extLst>
          </p:cNvPr>
          <p:cNvSpPr/>
          <p:nvPr/>
        </p:nvSpPr>
        <p:spPr>
          <a:xfrm>
            <a:off x="4295701" y="6022567"/>
            <a:ext cx="462731" cy="462731"/>
          </a:xfrm>
          <a:prstGeom prst="ellipse">
            <a:avLst/>
          </a:prstGeom>
          <a:solidFill>
            <a:srgbClr val="D1D1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20D334D0-218D-4786-9C27-D29D8728F2E4}"/>
              </a:ext>
            </a:extLst>
          </p:cNvPr>
          <p:cNvSpPr/>
          <p:nvPr/>
        </p:nvSpPr>
        <p:spPr>
          <a:xfrm rot="5400000">
            <a:off x="5954090" y="3246903"/>
            <a:ext cx="619128" cy="364193"/>
          </a:xfrm>
          <a:prstGeom prst="triangl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CB5AE950-D816-4268-8055-EE285FE060B2}"/>
              </a:ext>
            </a:extLst>
          </p:cNvPr>
          <p:cNvGrpSpPr/>
          <p:nvPr/>
        </p:nvGrpSpPr>
        <p:grpSpPr>
          <a:xfrm>
            <a:off x="828600" y="1031070"/>
            <a:ext cx="3467101" cy="954107"/>
            <a:chOff x="4362449" y="804864"/>
            <a:chExt cx="3467101" cy="954107"/>
          </a:xfrm>
        </p:grpSpPr>
        <p:sp>
          <p:nvSpPr>
            <p:cNvPr id="8" name="文本框 7">
              <a:extLst>
                <a:ext uri="{FF2B5EF4-FFF2-40B4-BE49-F238E27FC236}">
                  <a16:creationId xmlns:a16="http://schemas.microsoft.com/office/drawing/2014/main" id="{EC3BDBC9-0716-4E4D-BCE0-30241EA89892}"/>
                </a:ext>
              </a:extLst>
            </p:cNvPr>
            <p:cNvSpPr txBox="1"/>
            <p:nvPr/>
          </p:nvSpPr>
          <p:spPr>
            <a:xfrm>
              <a:off x="4362449" y="804864"/>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容灾设计</a:t>
              </a:r>
            </a:p>
          </p:txBody>
        </p:sp>
        <p:sp>
          <p:nvSpPr>
            <p:cNvPr id="9" name="文本框 8">
              <a:extLst>
                <a:ext uri="{FF2B5EF4-FFF2-40B4-BE49-F238E27FC236}">
                  <a16:creationId xmlns:a16="http://schemas.microsoft.com/office/drawing/2014/main" id="{1B569B64-30CA-4E4A-A44C-859D1515F8BA}"/>
                </a:ext>
              </a:extLst>
            </p:cNvPr>
            <p:cNvSpPr txBox="1"/>
            <p:nvPr/>
          </p:nvSpPr>
          <p:spPr>
            <a:xfrm>
              <a:off x="5446632" y="1389639"/>
              <a:ext cx="1298752" cy="369332"/>
            </a:xfrm>
            <a:prstGeom prst="rect">
              <a:avLst/>
            </a:prstGeom>
            <a:noFill/>
          </p:spPr>
          <p:txBody>
            <a:bodyPr wrap="none" rtlCol="0">
              <a:spAutoFit/>
            </a:bodyPr>
            <a:lstStyle/>
            <a:p>
              <a:pPr algn="ctr"/>
              <a:r>
                <a:rPr lang="en-US" altLang="zh-CN" dirty="0">
                  <a:solidFill>
                    <a:srgbClr val="585858"/>
                  </a:solidFill>
                  <a:latin typeface="字魂36号-正文宋楷" panose="00000500000000000000" pitchFamily="2" charset="-122"/>
                  <a:ea typeface="字魂36号-正文宋楷" panose="00000500000000000000" pitchFamily="2" charset="-122"/>
                </a:rPr>
                <a:t>2.</a:t>
              </a:r>
              <a:r>
                <a:rPr lang="zh-CN" altLang="en-US" dirty="0">
                  <a:solidFill>
                    <a:srgbClr val="585858"/>
                  </a:solidFill>
                  <a:latin typeface="字魂36号-正文宋楷" panose="00000500000000000000" pitchFamily="2" charset="-122"/>
                  <a:ea typeface="字魂36号-正文宋楷" panose="00000500000000000000" pitchFamily="2" charset="-122"/>
                </a:rPr>
                <a:t>后端部分</a:t>
              </a:r>
            </a:p>
          </p:txBody>
        </p:sp>
      </p:grpSp>
      <p:sp>
        <p:nvSpPr>
          <p:cNvPr id="10" name="内容占位符 30">
            <a:extLst>
              <a:ext uri="{FF2B5EF4-FFF2-40B4-BE49-F238E27FC236}">
                <a16:creationId xmlns:a16="http://schemas.microsoft.com/office/drawing/2014/main" id="{19F8BBBB-9F07-489A-8080-B239342F7E50}"/>
              </a:ext>
            </a:extLst>
          </p:cNvPr>
          <p:cNvSpPr txBox="1">
            <a:spLocks/>
          </p:cNvSpPr>
          <p:nvPr/>
        </p:nvSpPr>
        <p:spPr>
          <a:xfrm>
            <a:off x="1363352" y="2234577"/>
            <a:ext cx="4278445"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风险分析</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数据量过大，可能程序不能达到性能需求。</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很多攻击过程难以计算，可能除了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攻击以外的攻击过程都算不出来。</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从未进行过如此大数据量的拓补图生成，可能做不出来。</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单位时间内数据过多，无法按时完成读取和显示。</a:t>
            </a:r>
          </a:p>
          <a:p>
            <a:pPr marL="26670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
        <p:nvSpPr>
          <p:cNvPr id="11" name="内容占位符 30">
            <a:extLst>
              <a:ext uri="{FF2B5EF4-FFF2-40B4-BE49-F238E27FC236}">
                <a16:creationId xmlns:a16="http://schemas.microsoft.com/office/drawing/2014/main" id="{CB259679-D2E1-421D-BE58-EB57E83370DD}"/>
              </a:ext>
            </a:extLst>
          </p:cNvPr>
          <p:cNvSpPr txBox="1">
            <a:spLocks/>
          </p:cNvSpPr>
          <p:nvPr/>
        </p:nvSpPr>
        <p:spPr>
          <a:xfrm>
            <a:off x="6860590" y="2247162"/>
            <a:ext cx="4278445"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应对方案</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加班和查阅资料，如果没有办法，放弃部分性能需求。</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加班和查阅资料，如果时间和人力不足，放弃部分攻击种类的计算。</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加班。</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弹出数据量过大的报错和攻击发生预警。</a:t>
            </a:r>
          </a:p>
          <a:p>
            <a:pPr marL="0" indent="0">
              <a:buNone/>
            </a:pPr>
            <a:endParaRPr lang="zh-CN" altLang="en-US" dirty="0"/>
          </a:p>
        </p:txBody>
      </p:sp>
    </p:spTree>
    <p:extLst>
      <p:ext uri="{BB962C8B-B14F-4D97-AF65-F5344CB8AC3E}">
        <p14:creationId xmlns:p14="http://schemas.microsoft.com/office/powerpoint/2010/main" val="21622828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2000"/>
                                        <p:tgtEl>
                                          <p:spTgt spid="2"/>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ppt_x</p:attrName>
                                        </p:attrNameLst>
                                      </p:cBhvr>
                                      <p:tavLst>
                                        <p:tav tm="0">
                                          <p:val>
                                            <p:strVal val="#ppt_x-#ppt_w*1.125000"/>
                                          </p:val>
                                        </p:tav>
                                        <p:tav tm="100000">
                                          <p:val>
                                            <p:strVal val="#ppt_x"/>
                                          </p:val>
                                        </p:tav>
                                      </p:tavLst>
                                    </p:anim>
                                    <p:animEffect transition="in" filter="wipe(right)">
                                      <p:cBhvr>
                                        <p:cTn id="26" dur="500"/>
                                        <p:tgtEl>
                                          <p:spTgt spid="6"/>
                                        </p:tgtEl>
                                      </p:cBhvr>
                                    </p:animEffect>
                                  </p:childTnLst>
                                </p:cTn>
                              </p:par>
                              <p:par>
                                <p:cTn id="27" presetID="16" presetClass="entr" presetSubtype="37"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outVertic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881A531-050E-40BE-97C5-078190C7573A}"/>
              </a:ext>
            </a:extLst>
          </p:cNvPr>
          <p:cNvSpPr/>
          <p:nvPr/>
        </p:nvSpPr>
        <p:spPr>
          <a:xfrm>
            <a:off x="6445751" y="-1451157"/>
            <a:ext cx="9906615" cy="9906615"/>
          </a:xfrm>
          <a:prstGeom prst="ellipse">
            <a:avLst/>
          </a:prstGeom>
          <a:solidFill>
            <a:schemeClr val="bg1"/>
          </a:solidFill>
          <a:ln>
            <a:noFill/>
          </a:ln>
          <a:effectLst>
            <a:outerShdw blurRad="622300" sx="104000" sy="104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4D2A0B3-0C2A-4E5E-B6B3-F57A980A2469}"/>
              </a:ext>
            </a:extLst>
          </p:cNvPr>
          <p:cNvSpPr/>
          <p:nvPr/>
        </p:nvSpPr>
        <p:spPr>
          <a:xfrm>
            <a:off x="755854" y="412338"/>
            <a:ext cx="846190" cy="846190"/>
          </a:xfrm>
          <a:prstGeom prst="ellipse">
            <a:avLst/>
          </a:prstGeom>
          <a:solidFill>
            <a:schemeClr val="bg1"/>
          </a:solidFill>
          <a:ln>
            <a:noFill/>
          </a:ln>
          <a:effectLst>
            <a:outerShdw blurRad="3302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a:extLst>
              <a:ext uri="{FF2B5EF4-FFF2-40B4-BE49-F238E27FC236}">
                <a16:creationId xmlns:a16="http://schemas.microsoft.com/office/drawing/2014/main" id="{B33CB34C-935C-434D-98DC-B7CEDAF6A519}"/>
              </a:ext>
            </a:extLst>
          </p:cNvPr>
          <p:cNvSpPr/>
          <p:nvPr/>
        </p:nvSpPr>
        <p:spPr>
          <a:xfrm>
            <a:off x="765994" y="5559836"/>
            <a:ext cx="462731" cy="462731"/>
          </a:xfrm>
          <a:prstGeom prst="ellipse">
            <a:avLst/>
          </a:prstGeom>
          <a:solidFill>
            <a:schemeClr val="bg1"/>
          </a:solidFill>
          <a:ln>
            <a:noFill/>
          </a:ln>
          <a:effectLst>
            <a:outerShdw blurRad="533400" sx="104000" sy="104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E8F322A3-93C2-4556-8877-EA918DEE0A96}"/>
              </a:ext>
            </a:extLst>
          </p:cNvPr>
          <p:cNvSpPr/>
          <p:nvPr/>
        </p:nvSpPr>
        <p:spPr>
          <a:xfrm>
            <a:off x="4295701" y="6022567"/>
            <a:ext cx="462731" cy="462731"/>
          </a:xfrm>
          <a:prstGeom prst="ellipse">
            <a:avLst/>
          </a:prstGeom>
          <a:solidFill>
            <a:srgbClr val="D1D1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C48B5136-D749-42E8-BB95-9BEA282A5E18}"/>
              </a:ext>
            </a:extLst>
          </p:cNvPr>
          <p:cNvGrpSpPr/>
          <p:nvPr/>
        </p:nvGrpSpPr>
        <p:grpSpPr>
          <a:xfrm>
            <a:off x="828600" y="1031070"/>
            <a:ext cx="3467101" cy="954107"/>
            <a:chOff x="4362449" y="804864"/>
            <a:chExt cx="3467101" cy="954107"/>
          </a:xfrm>
        </p:grpSpPr>
        <p:sp>
          <p:nvSpPr>
            <p:cNvPr id="8" name="文本框 7">
              <a:extLst>
                <a:ext uri="{FF2B5EF4-FFF2-40B4-BE49-F238E27FC236}">
                  <a16:creationId xmlns:a16="http://schemas.microsoft.com/office/drawing/2014/main" id="{82BD2B79-EC94-4294-A231-F1DC91DDF880}"/>
                </a:ext>
              </a:extLst>
            </p:cNvPr>
            <p:cNvSpPr txBox="1"/>
            <p:nvPr/>
          </p:nvSpPr>
          <p:spPr>
            <a:xfrm>
              <a:off x="4362449" y="804864"/>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容灾设计</a:t>
              </a:r>
            </a:p>
          </p:txBody>
        </p:sp>
        <p:sp>
          <p:nvSpPr>
            <p:cNvPr id="9" name="文本框 8">
              <a:extLst>
                <a:ext uri="{FF2B5EF4-FFF2-40B4-BE49-F238E27FC236}">
                  <a16:creationId xmlns:a16="http://schemas.microsoft.com/office/drawing/2014/main" id="{6305E39F-F164-4731-84F4-2B4A089A81CA}"/>
                </a:ext>
              </a:extLst>
            </p:cNvPr>
            <p:cNvSpPr txBox="1"/>
            <p:nvPr/>
          </p:nvSpPr>
          <p:spPr>
            <a:xfrm>
              <a:off x="5446631" y="1389639"/>
              <a:ext cx="1298753" cy="369332"/>
            </a:xfrm>
            <a:prstGeom prst="rect">
              <a:avLst/>
            </a:prstGeom>
            <a:noFill/>
          </p:spPr>
          <p:txBody>
            <a:bodyPr wrap="none" rtlCol="0">
              <a:spAutoFit/>
            </a:bodyPr>
            <a:lstStyle/>
            <a:p>
              <a:pPr algn="ctr"/>
              <a:r>
                <a:rPr lang="en-US" altLang="zh-CN" dirty="0">
                  <a:solidFill>
                    <a:srgbClr val="585858"/>
                  </a:solidFill>
                  <a:latin typeface="字魂36号-正文宋楷" panose="00000500000000000000" pitchFamily="2" charset="-122"/>
                  <a:ea typeface="字魂36号-正文宋楷" panose="00000500000000000000" pitchFamily="2" charset="-122"/>
                </a:rPr>
                <a:t>3.</a:t>
              </a:r>
              <a:r>
                <a:rPr lang="zh-CN" altLang="en-US" dirty="0">
                  <a:solidFill>
                    <a:srgbClr val="585858"/>
                  </a:solidFill>
                  <a:latin typeface="字魂36号-正文宋楷" panose="00000500000000000000" pitchFamily="2" charset="-122"/>
                  <a:ea typeface="字魂36号-正文宋楷" panose="00000500000000000000" pitchFamily="2" charset="-122"/>
                </a:rPr>
                <a:t>测试部分</a:t>
              </a:r>
            </a:p>
          </p:txBody>
        </p:sp>
      </p:grpSp>
      <p:sp>
        <p:nvSpPr>
          <p:cNvPr id="10" name="内容占位符 30">
            <a:extLst>
              <a:ext uri="{FF2B5EF4-FFF2-40B4-BE49-F238E27FC236}">
                <a16:creationId xmlns:a16="http://schemas.microsoft.com/office/drawing/2014/main" id="{F2ED42B0-C7C9-420F-B319-EC1512C9F729}"/>
              </a:ext>
            </a:extLst>
          </p:cNvPr>
          <p:cNvSpPr txBox="1">
            <a:spLocks/>
          </p:cNvSpPr>
          <p:nvPr/>
        </p:nvSpPr>
        <p:spPr>
          <a:xfrm>
            <a:off x="1363352" y="2234577"/>
            <a:ext cx="470908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风险分析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来源：</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测试计划项目完成时间比较紧迫的风险：由于整个项目从立项到最后完成交付的时间只有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周，所以有可能没有时间将所以的测试计划都按时执行、或者有的测试方面没有覆盖到。 </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测试工具使用的风险：由于该项目的所涉及到的主题：网络攻击过程图，是我们小组成员之前所没有涉及到的知识领域，所以对与之有关的测试工具可能使用经验不足，需要花费一定的时间研究。</a:t>
            </a:r>
          </a:p>
          <a:p>
            <a:pPr marL="0" indent="0">
              <a:buNone/>
            </a:pPr>
            <a:endParaRPr lang="zh-CN" altLang="en-US" dirty="0"/>
          </a:p>
        </p:txBody>
      </p:sp>
      <p:sp>
        <p:nvSpPr>
          <p:cNvPr id="11" name="内容占位符 30">
            <a:extLst>
              <a:ext uri="{FF2B5EF4-FFF2-40B4-BE49-F238E27FC236}">
                <a16:creationId xmlns:a16="http://schemas.microsoft.com/office/drawing/2014/main" id="{EF505460-017F-4927-8E97-98B3CEBA16AB}"/>
              </a:ext>
            </a:extLst>
          </p:cNvPr>
          <p:cNvSpPr txBox="1">
            <a:spLocks/>
          </p:cNvSpPr>
          <p:nvPr/>
        </p:nvSpPr>
        <p:spPr>
          <a:xfrm>
            <a:off x="7598664" y="2247162"/>
            <a:ext cx="354037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应对方案</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根据项目现状，可能需要适当放弃部分与功能需求关系不够密切的部分的测试计划。</a:t>
            </a:r>
          </a:p>
          <a:p>
            <a:pPr marL="342900" indent="-342900" algn="just">
              <a:buFont typeface="+mj-ea"/>
              <a:buAutoNum type="circleNumDbPlain"/>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前期做足准备，如果有需要的话适当加班。</a:t>
            </a:r>
          </a:p>
          <a:p>
            <a:pPr marL="0" indent="0">
              <a:buNone/>
            </a:pPr>
            <a:endParaRPr lang="zh-CN" altLang="en-US" dirty="0"/>
          </a:p>
        </p:txBody>
      </p:sp>
    </p:spTree>
    <p:extLst>
      <p:ext uri="{BB962C8B-B14F-4D97-AF65-F5344CB8AC3E}">
        <p14:creationId xmlns:p14="http://schemas.microsoft.com/office/powerpoint/2010/main" val="37728183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2000"/>
                                        <p:tgtEl>
                                          <p:spTgt spid="2"/>
                                        </p:tgtEl>
                                      </p:cBhvr>
                                    </p:animEffect>
                                  </p:childTnLst>
                                </p:cTn>
                              </p:par>
                              <p:par>
                                <p:cTn id="23" presetID="16" presetClass="entr" presetSubtype="37"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B9DA0D6-052C-4BCB-9AB1-02D2F87F99B2}"/>
              </a:ext>
            </a:extLst>
          </p:cNvPr>
          <p:cNvSpPr/>
          <p:nvPr/>
        </p:nvSpPr>
        <p:spPr>
          <a:xfrm>
            <a:off x="-685800" y="3784600"/>
            <a:ext cx="13563600" cy="8153400"/>
          </a:xfrm>
          <a:prstGeom prst="ellipse">
            <a:avLst/>
          </a:prstGeom>
          <a:solidFill>
            <a:schemeClr val="bg1"/>
          </a:solidFill>
          <a:ln>
            <a:noFill/>
          </a:ln>
          <a:effectLst>
            <a:outerShdw blurRad="533400" dist="38100" dir="5400000" sx="102000" sy="102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2">
            <a:extLst>
              <a:ext uri="{FF2B5EF4-FFF2-40B4-BE49-F238E27FC236}">
                <a16:creationId xmlns:a16="http://schemas.microsoft.com/office/drawing/2014/main" id="{389048AA-4C76-4519-93A7-70176231A3D4}"/>
              </a:ext>
            </a:extLst>
          </p:cNvPr>
          <p:cNvSpPr>
            <a:spLocks noChangeArrowheads="1"/>
          </p:cNvSpPr>
          <p:nvPr/>
        </p:nvSpPr>
        <p:spPr bwMode="auto">
          <a:xfrm>
            <a:off x="6846251" y="1544818"/>
            <a:ext cx="251299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文本框 15">
            <a:extLst>
              <a:ext uri="{FF2B5EF4-FFF2-40B4-BE49-F238E27FC236}">
                <a16:creationId xmlns:a16="http://schemas.microsoft.com/office/drawing/2014/main" id="{538A8894-7AF6-4B4A-9DEF-1DE48D3B5A6A}"/>
              </a:ext>
            </a:extLst>
          </p:cNvPr>
          <p:cNvSpPr txBox="1"/>
          <p:nvPr/>
        </p:nvSpPr>
        <p:spPr>
          <a:xfrm>
            <a:off x="884701" y="720014"/>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用户界面设计</a:t>
            </a:r>
          </a:p>
        </p:txBody>
      </p:sp>
      <p:sp>
        <p:nvSpPr>
          <p:cNvPr id="17" name="Rectangle 4">
            <a:extLst>
              <a:ext uri="{FF2B5EF4-FFF2-40B4-BE49-F238E27FC236}">
                <a16:creationId xmlns:a16="http://schemas.microsoft.com/office/drawing/2014/main" id="{19DE9DD4-2B9D-431D-B6E2-7AD9657EC978}"/>
              </a:ext>
            </a:extLst>
          </p:cNvPr>
          <p:cNvSpPr>
            <a:spLocks noChangeArrowheads="1"/>
          </p:cNvSpPr>
          <p:nvPr/>
        </p:nvSpPr>
        <p:spPr bwMode="auto">
          <a:xfrm>
            <a:off x="5522976" y="689237"/>
            <a:ext cx="515557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初始界面</a:t>
            </a:r>
            <a:endParaRPr kumimoji="0" lang="zh-CN" altLang="en-US" sz="24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（图示界面为随机数据图示</a:t>
            </a:r>
            <a:r>
              <a:rPr kumimoji="0" lang="en-US" altLang="zh-CN"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/demo</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数据图示</a:t>
            </a:r>
            <a:r>
              <a:rPr kumimoji="0" lang="zh-CN" altLang="en-US"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图片 5">
            <a:extLst>
              <a:ext uri="{FF2B5EF4-FFF2-40B4-BE49-F238E27FC236}">
                <a16:creationId xmlns:a16="http://schemas.microsoft.com/office/drawing/2014/main" id="{EA704C06-1BB7-4F79-932D-9BE210944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516" y="1810038"/>
            <a:ext cx="7744968" cy="45206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5">
            <a:extLst>
              <a:ext uri="{FF2B5EF4-FFF2-40B4-BE49-F238E27FC236}">
                <a16:creationId xmlns:a16="http://schemas.microsoft.com/office/drawing/2014/main" id="{6709857C-9F65-4258-A12F-988DF1671FC5}"/>
              </a:ext>
            </a:extLst>
          </p:cNvPr>
          <p:cNvSpPr>
            <a:spLocks noChangeArrowheads="1"/>
          </p:cNvSpPr>
          <p:nvPr/>
        </p:nvSpPr>
        <p:spPr bwMode="auto">
          <a:xfrm>
            <a:off x="2578608" y="5609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椭圆 19">
            <a:extLst>
              <a:ext uri="{FF2B5EF4-FFF2-40B4-BE49-F238E27FC236}">
                <a16:creationId xmlns:a16="http://schemas.microsoft.com/office/drawing/2014/main" id="{91667F95-2100-4AC3-9FA2-B91AC28B7E66}"/>
              </a:ext>
            </a:extLst>
          </p:cNvPr>
          <p:cNvSpPr/>
          <p:nvPr/>
        </p:nvSpPr>
        <p:spPr>
          <a:xfrm>
            <a:off x="505973" y="4423126"/>
            <a:ext cx="1186303" cy="1186303"/>
          </a:xfrm>
          <a:prstGeom prst="ellipse">
            <a:avLst/>
          </a:prstGeom>
          <a:solidFill>
            <a:schemeClr val="bg1"/>
          </a:solidFill>
          <a:ln>
            <a:noFill/>
          </a:ln>
          <a:effectLst>
            <a:outerShdw blurRad="393700" sx="103000" sy="103000" algn="ctr" rotWithShape="0">
              <a:schemeClr val="tx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A57A7B9D-53B0-4639-A021-301E86DE26F0}"/>
              </a:ext>
            </a:extLst>
          </p:cNvPr>
          <p:cNvSpPr/>
          <p:nvPr/>
        </p:nvSpPr>
        <p:spPr>
          <a:xfrm>
            <a:off x="10355456" y="5379371"/>
            <a:ext cx="737419" cy="737419"/>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1056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48B555A5-FDA8-4E9F-9D9F-C7334DF3219A}"/>
              </a:ext>
            </a:extLst>
          </p:cNvPr>
          <p:cNvSpPr/>
          <p:nvPr/>
        </p:nvSpPr>
        <p:spPr>
          <a:xfrm>
            <a:off x="-685800" y="3784600"/>
            <a:ext cx="13563600" cy="8153400"/>
          </a:xfrm>
          <a:prstGeom prst="ellipse">
            <a:avLst/>
          </a:prstGeom>
          <a:solidFill>
            <a:schemeClr val="bg1"/>
          </a:solidFill>
          <a:ln>
            <a:noFill/>
          </a:ln>
          <a:effectLst>
            <a:outerShdw blurRad="533400" dist="38100" dir="5400000" sx="102000" sy="102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a:extLst>
              <a:ext uri="{FF2B5EF4-FFF2-40B4-BE49-F238E27FC236}">
                <a16:creationId xmlns:a16="http://schemas.microsoft.com/office/drawing/2014/main" id="{5FD40D03-92E7-49E9-87AE-BF819F16BCF1}"/>
              </a:ext>
            </a:extLst>
          </p:cNvPr>
          <p:cNvSpPr>
            <a:spLocks noChangeArrowheads="1"/>
          </p:cNvSpPr>
          <p:nvPr/>
        </p:nvSpPr>
        <p:spPr bwMode="auto">
          <a:xfrm>
            <a:off x="3523613" y="669262"/>
            <a:ext cx="546829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网络环境图形化显示界面</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图片 6">
            <a:extLst>
              <a:ext uri="{FF2B5EF4-FFF2-40B4-BE49-F238E27FC236}">
                <a16:creationId xmlns:a16="http://schemas.microsoft.com/office/drawing/2014/main" id="{30161BD3-6CF3-4AB3-9FFE-790FAD30C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046" y="1377148"/>
            <a:ext cx="8169425" cy="4426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C2B737C-09ED-4D8B-AF09-17C86B7E0C1B}"/>
              </a:ext>
            </a:extLst>
          </p:cNvPr>
          <p:cNvSpPr>
            <a:spLocks noChangeArrowheads="1"/>
          </p:cNvSpPr>
          <p:nvPr/>
        </p:nvSpPr>
        <p:spPr bwMode="auto">
          <a:xfrm>
            <a:off x="2139518" y="5480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椭圆 5">
            <a:extLst>
              <a:ext uri="{FF2B5EF4-FFF2-40B4-BE49-F238E27FC236}">
                <a16:creationId xmlns:a16="http://schemas.microsoft.com/office/drawing/2014/main" id="{85021525-5273-44E5-B1A5-0AAE844D970C}"/>
              </a:ext>
            </a:extLst>
          </p:cNvPr>
          <p:cNvSpPr/>
          <p:nvPr/>
        </p:nvSpPr>
        <p:spPr>
          <a:xfrm>
            <a:off x="473913" y="445442"/>
            <a:ext cx="1186303" cy="1186303"/>
          </a:xfrm>
          <a:prstGeom prst="ellipse">
            <a:avLst/>
          </a:prstGeom>
          <a:solidFill>
            <a:schemeClr val="bg1"/>
          </a:solidFill>
          <a:ln>
            <a:noFill/>
          </a:ln>
          <a:effectLst>
            <a:outerShdw blurRad="393700" sx="103000" sy="103000" algn="ctr" rotWithShape="0">
              <a:schemeClr val="tx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8A69B36-4FA1-441C-AE3F-3EB8B07F9EF2}"/>
              </a:ext>
            </a:extLst>
          </p:cNvPr>
          <p:cNvSpPr/>
          <p:nvPr/>
        </p:nvSpPr>
        <p:spPr>
          <a:xfrm>
            <a:off x="10355456" y="5379371"/>
            <a:ext cx="737419" cy="737419"/>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75699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650CBAF2-3548-4F1E-AE0E-7C91B733BE71}"/>
              </a:ext>
            </a:extLst>
          </p:cNvPr>
          <p:cNvSpPr/>
          <p:nvPr/>
        </p:nvSpPr>
        <p:spPr>
          <a:xfrm>
            <a:off x="-2152651" y="-2740789"/>
            <a:ext cx="4686300" cy="4686300"/>
          </a:xfrm>
          <a:prstGeom prst="ellipse">
            <a:avLst/>
          </a:prstGeom>
          <a:solidFill>
            <a:schemeClr val="bg1"/>
          </a:solidFill>
          <a:ln>
            <a:noFill/>
          </a:ln>
          <a:effectLst>
            <a:outerShdw blurRad="622300" sx="104000" sy="104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F355BC9-D1C7-4A1D-A940-4C10AEAD0CF7}"/>
              </a:ext>
            </a:extLst>
          </p:cNvPr>
          <p:cNvSpPr txBox="1"/>
          <p:nvPr/>
        </p:nvSpPr>
        <p:spPr>
          <a:xfrm>
            <a:off x="3752850" y="514350"/>
            <a:ext cx="4686300" cy="1200329"/>
          </a:xfrm>
          <a:prstGeom prst="rect">
            <a:avLst/>
          </a:prstGeom>
          <a:noFill/>
        </p:spPr>
        <p:txBody>
          <a:bodyPr wrap="square" rtlCol="0">
            <a:spAutoFit/>
          </a:bodyPr>
          <a:lstStyle/>
          <a:p>
            <a:pPr algn="ctr"/>
            <a:r>
              <a:rPr lang="zh-CN" altLang="en-US" sz="7200" dirty="0">
                <a:solidFill>
                  <a:srgbClr val="585858"/>
                </a:solidFill>
                <a:latin typeface="时尚中黑简体" panose="01010104010101010101" pitchFamily="2" charset="-122"/>
                <a:ea typeface="时尚中黑简体" panose="01010104010101010101" pitchFamily="2" charset="-122"/>
              </a:rPr>
              <a:t>目 录</a:t>
            </a:r>
          </a:p>
        </p:txBody>
      </p:sp>
      <p:sp>
        <p:nvSpPr>
          <p:cNvPr id="4" name="椭圆 3">
            <a:extLst>
              <a:ext uri="{FF2B5EF4-FFF2-40B4-BE49-F238E27FC236}">
                <a16:creationId xmlns:a16="http://schemas.microsoft.com/office/drawing/2014/main" id="{8118D1CE-CC2C-486D-B076-15426EDB2FAA}"/>
              </a:ext>
            </a:extLst>
          </p:cNvPr>
          <p:cNvSpPr/>
          <p:nvPr/>
        </p:nvSpPr>
        <p:spPr>
          <a:xfrm>
            <a:off x="10668003" y="5622610"/>
            <a:ext cx="4686300" cy="4686300"/>
          </a:xfrm>
          <a:prstGeom prst="ellipse">
            <a:avLst/>
          </a:prstGeom>
          <a:solidFill>
            <a:schemeClr val="bg1"/>
          </a:solidFill>
          <a:ln>
            <a:noFill/>
          </a:ln>
          <a:effectLst>
            <a:outerShdw blurRad="622300"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D6017914-C956-43AA-ABD3-DBCF54F10490}"/>
              </a:ext>
            </a:extLst>
          </p:cNvPr>
          <p:cNvGrpSpPr/>
          <p:nvPr/>
        </p:nvGrpSpPr>
        <p:grpSpPr>
          <a:xfrm>
            <a:off x="1057275" y="3333750"/>
            <a:ext cx="2019300" cy="2280227"/>
            <a:chOff x="1523999" y="3333750"/>
            <a:chExt cx="2019300" cy="2280227"/>
          </a:xfrm>
        </p:grpSpPr>
        <p:sp>
          <p:nvSpPr>
            <p:cNvPr id="7" name="等腰三角形 6">
              <a:extLst>
                <a:ext uri="{FF2B5EF4-FFF2-40B4-BE49-F238E27FC236}">
                  <a16:creationId xmlns:a16="http://schemas.microsoft.com/office/drawing/2014/main" id="{759A0CB8-F8EA-42B8-9075-2178E467B9F6}"/>
                </a:ext>
              </a:extLst>
            </p:cNvPr>
            <p:cNvSpPr/>
            <p:nvPr/>
          </p:nvSpPr>
          <p:spPr>
            <a:xfrm>
              <a:off x="2171700" y="3333750"/>
              <a:ext cx="723900" cy="400050"/>
            </a:xfrm>
            <a:prstGeom prst="triangle">
              <a:avLst/>
            </a:prstGeom>
            <a:solidFill>
              <a:schemeClr val="bg1"/>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0000500000000000000" pitchFamily="2" charset="-122"/>
                <a:ea typeface="字魂36号-正文宋楷" panose="00000500000000000000" pitchFamily="2" charset="-122"/>
              </a:endParaRPr>
            </a:p>
          </p:txBody>
        </p:sp>
        <p:sp>
          <p:nvSpPr>
            <p:cNvPr id="8" name="文本框 7">
              <a:extLst>
                <a:ext uri="{FF2B5EF4-FFF2-40B4-BE49-F238E27FC236}">
                  <a16:creationId xmlns:a16="http://schemas.microsoft.com/office/drawing/2014/main" id="{2DE1FE07-2C2B-4C81-B502-66C63141BE19}"/>
                </a:ext>
              </a:extLst>
            </p:cNvPr>
            <p:cNvSpPr txBox="1"/>
            <p:nvPr/>
          </p:nvSpPr>
          <p:spPr>
            <a:xfrm>
              <a:off x="1757362" y="3943351"/>
              <a:ext cx="1552575" cy="584775"/>
            </a:xfrm>
            <a:prstGeom prst="rect">
              <a:avLst/>
            </a:prstGeom>
            <a:noFill/>
          </p:spPr>
          <p:txBody>
            <a:bodyPr wrap="square" rtlCol="0">
              <a:spAutoFit/>
            </a:bodyPr>
            <a:lstStyle/>
            <a:p>
              <a:pPr algn="ctr"/>
              <a:r>
                <a:rPr lang="en-US" altLang="zh-CN" sz="3200" b="1" dirty="0">
                  <a:solidFill>
                    <a:srgbClr val="585858"/>
                  </a:solidFill>
                  <a:latin typeface="字魂36号-正文宋楷" panose="00000500000000000000" pitchFamily="2" charset="-122"/>
                  <a:ea typeface="字魂36号-正文宋楷" panose="00000500000000000000" pitchFamily="2" charset="-122"/>
                </a:rPr>
                <a:t>P</a:t>
              </a:r>
              <a:r>
                <a:rPr lang="en-US" altLang="zh-CN" sz="2800" b="1" dirty="0">
                  <a:solidFill>
                    <a:srgbClr val="585858"/>
                  </a:solidFill>
                  <a:latin typeface="字魂36号-正文宋楷" panose="00000500000000000000" pitchFamily="2" charset="-122"/>
                  <a:ea typeface="字魂36号-正文宋楷" panose="00000500000000000000" pitchFamily="2" charset="-122"/>
                </a:rPr>
                <a:t>art 01</a:t>
              </a:r>
              <a:endParaRPr lang="zh-CN" altLang="en-US" sz="2800" b="1" dirty="0">
                <a:solidFill>
                  <a:srgbClr val="585858"/>
                </a:solidFill>
                <a:latin typeface="字魂36号-正文宋楷" panose="00000500000000000000" pitchFamily="2" charset="-122"/>
                <a:ea typeface="字魂36号-正文宋楷" panose="00000500000000000000" pitchFamily="2" charset="-122"/>
              </a:endParaRPr>
            </a:p>
          </p:txBody>
        </p:sp>
        <p:sp>
          <p:nvSpPr>
            <p:cNvPr id="9" name="文本框 8">
              <a:extLst>
                <a:ext uri="{FF2B5EF4-FFF2-40B4-BE49-F238E27FC236}">
                  <a16:creationId xmlns:a16="http://schemas.microsoft.com/office/drawing/2014/main" id="{A5F40469-9759-48E0-9C2A-FA2A3F58A75F}"/>
                </a:ext>
              </a:extLst>
            </p:cNvPr>
            <p:cNvSpPr txBox="1"/>
            <p:nvPr/>
          </p:nvSpPr>
          <p:spPr>
            <a:xfrm>
              <a:off x="1523999" y="4536759"/>
              <a:ext cx="2019300" cy="1077218"/>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更新的</a:t>
              </a:r>
              <a:endParaRPr lang="en-US" altLang="zh-CN" sz="3200" spc="400" dirty="0">
                <a:solidFill>
                  <a:srgbClr val="585858"/>
                </a:solidFill>
                <a:latin typeface="字魂36号-正文宋楷" panose="00000500000000000000" pitchFamily="2" charset="-122"/>
                <a:ea typeface="字魂36号-正文宋楷" panose="00000500000000000000" pitchFamily="2" charset="-122"/>
              </a:endParaRPr>
            </a:p>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管理项目</a:t>
              </a:r>
            </a:p>
          </p:txBody>
        </p:sp>
      </p:grpSp>
      <p:grpSp>
        <p:nvGrpSpPr>
          <p:cNvPr id="10" name="组合 9">
            <a:extLst>
              <a:ext uri="{FF2B5EF4-FFF2-40B4-BE49-F238E27FC236}">
                <a16:creationId xmlns:a16="http://schemas.microsoft.com/office/drawing/2014/main" id="{28064B2C-C6C6-4D1E-A8E6-62A5D9A330E3}"/>
              </a:ext>
            </a:extLst>
          </p:cNvPr>
          <p:cNvGrpSpPr/>
          <p:nvPr/>
        </p:nvGrpSpPr>
        <p:grpSpPr>
          <a:xfrm>
            <a:off x="3743325" y="3333750"/>
            <a:ext cx="2019300" cy="2280227"/>
            <a:chOff x="3898900" y="3333750"/>
            <a:chExt cx="2019300" cy="2280227"/>
          </a:xfrm>
        </p:grpSpPr>
        <p:sp>
          <p:nvSpPr>
            <p:cNvPr id="11" name="椭圆 10">
              <a:extLst>
                <a:ext uri="{FF2B5EF4-FFF2-40B4-BE49-F238E27FC236}">
                  <a16:creationId xmlns:a16="http://schemas.microsoft.com/office/drawing/2014/main" id="{E23D33B6-32A1-4554-974B-1C74297E4CA5}"/>
                </a:ext>
              </a:extLst>
            </p:cNvPr>
            <p:cNvSpPr/>
            <p:nvPr/>
          </p:nvSpPr>
          <p:spPr>
            <a:xfrm>
              <a:off x="4768850" y="3333750"/>
              <a:ext cx="400050" cy="400050"/>
            </a:xfrm>
            <a:prstGeom prst="ellipse">
              <a:avLst/>
            </a:prstGeom>
            <a:solidFill>
              <a:srgbClr val="7E7E7E"/>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E7E7E"/>
                </a:solidFill>
                <a:latin typeface="字魂36号-正文宋楷" panose="00000500000000000000" pitchFamily="2" charset="-122"/>
                <a:ea typeface="字魂36号-正文宋楷" panose="00000500000000000000" pitchFamily="2" charset="-122"/>
              </a:endParaRPr>
            </a:p>
          </p:txBody>
        </p:sp>
        <p:sp>
          <p:nvSpPr>
            <p:cNvPr id="12" name="文本框 11">
              <a:extLst>
                <a:ext uri="{FF2B5EF4-FFF2-40B4-BE49-F238E27FC236}">
                  <a16:creationId xmlns:a16="http://schemas.microsoft.com/office/drawing/2014/main" id="{C0EF3DD2-A351-4C4D-9515-3F7F860A7BBC}"/>
                </a:ext>
              </a:extLst>
            </p:cNvPr>
            <p:cNvSpPr txBox="1"/>
            <p:nvPr/>
          </p:nvSpPr>
          <p:spPr>
            <a:xfrm>
              <a:off x="4132262" y="3943351"/>
              <a:ext cx="1552575" cy="584775"/>
            </a:xfrm>
            <a:prstGeom prst="rect">
              <a:avLst/>
            </a:prstGeom>
            <a:noFill/>
          </p:spPr>
          <p:txBody>
            <a:bodyPr wrap="square" rtlCol="0">
              <a:spAutoFit/>
            </a:bodyPr>
            <a:lstStyle/>
            <a:p>
              <a:pPr algn="ctr"/>
              <a:r>
                <a:rPr lang="en-US" altLang="zh-CN" sz="3200" b="1" dirty="0">
                  <a:solidFill>
                    <a:srgbClr val="585858"/>
                  </a:solidFill>
                  <a:latin typeface="字魂36号-正文宋楷" panose="00000500000000000000" pitchFamily="2" charset="-122"/>
                  <a:ea typeface="字魂36号-正文宋楷" panose="00000500000000000000" pitchFamily="2" charset="-122"/>
                </a:rPr>
                <a:t>P</a:t>
              </a:r>
              <a:r>
                <a:rPr lang="en-US" altLang="zh-CN" sz="2800" b="1" dirty="0">
                  <a:solidFill>
                    <a:srgbClr val="585858"/>
                  </a:solidFill>
                  <a:latin typeface="字魂36号-正文宋楷" panose="00000500000000000000" pitchFamily="2" charset="-122"/>
                  <a:ea typeface="字魂36号-正文宋楷" panose="00000500000000000000" pitchFamily="2" charset="-122"/>
                </a:rPr>
                <a:t>art 02</a:t>
              </a:r>
              <a:endParaRPr lang="zh-CN" altLang="en-US" sz="2800" b="1" dirty="0">
                <a:solidFill>
                  <a:srgbClr val="585858"/>
                </a:solidFill>
                <a:latin typeface="字魂36号-正文宋楷" panose="00000500000000000000" pitchFamily="2" charset="-122"/>
                <a:ea typeface="字魂36号-正文宋楷" panose="00000500000000000000" pitchFamily="2" charset="-122"/>
              </a:endParaRPr>
            </a:p>
          </p:txBody>
        </p:sp>
        <p:sp>
          <p:nvSpPr>
            <p:cNvPr id="13" name="文本框 12">
              <a:extLst>
                <a:ext uri="{FF2B5EF4-FFF2-40B4-BE49-F238E27FC236}">
                  <a16:creationId xmlns:a16="http://schemas.microsoft.com/office/drawing/2014/main" id="{9EE18133-917E-40BC-AF5C-6260B403C178}"/>
                </a:ext>
              </a:extLst>
            </p:cNvPr>
            <p:cNvSpPr txBox="1"/>
            <p:nvPr/>
          </p:nvSpPr>
          <p:spPr>
            <a:xfrm>
              <a:off x="3898900" y="4536759"/>
              <a:ext cx="2019300" cy="1077218"/>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更新的</a:t>
              </a:r>
              <a:endParaRPr lang="en-US" altLang="zh-CN" sz="3200" spc="400" dirty="0">
                <a:solidFill>
                  <a:srgbClr val="585858"/>
                </a:solidFill>
                <a:latin typeface="字魂36号-正文宋楷" panose="00000500000000000000" pitchFamily="2" charset="-122"/>
                <a:ea typeface="字魂36号-正文宋楷" panose="00000500000000000000" pitchFamily="2" charset="-122"/>
              </a:endParaRPr>
            </a:p>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需求分析</a:t>
              </a:r>
            </a:p>
          </p:txBody>
        </p:sp>
      </p:grpSp>
      <p:grpSp>
        <p:nvGrpSpPr>
          <p:cNvPr id="14" name="组合 13">
            <a:extLst>
              <a:ext uri="{FF2B5EF4-FFF2-40B4-BE49-F238E27FC236}">
                <a16:creationId xmlns:a16="http://schemas.microsoft.com/office/drawing/2014/main" id="{5A0350CA-7D55-45CC-99D9-9C7FAB8F93F9}"/>
              </a:ext>
            </a:extLst>
          </p:cNvPr>
          <p:cNvGrpSpPr/>
          <p:nvPr/>
        </p:nvGrpSpPr>
        <p:grpSpPr>
          <a:xfrm>
            <a:off x="6429375" y="3333750"/>
            <a:ext cx="2019300" cy="1787784"/>
            <a:chOff x="6273801" y="3333750"/>
            <a:chExt cx="2019300" cy="1787784"/>
          </a:xfrm>
        </p:grpSpPr>
        <p:sp>
          <p:nvSpPr>
            <p:cNvPr id="15" name="矩形 14">
              <a:extLst>
                <a:ext uri="{FF2B5EF4-FFF2-40B4-BE49-F238E27FC236}">
                  <a16:creationId xmlns:a16="http://schemas.microsoft.com/office/drawing/2014/main" id="{92B738F6-F4F5-4196-A728-94D182D0C947}"/>
                </a:ext>
              </a:extLst>
            </p:cNvPr>
            <p:cNvSpPr/>
            <p:nvPr/>
          </p:nvSpPr>
          <p:spPr>
            <a:xfrm>
              <a:off x="7042150" y="3333750"/>
              <a:ext cx="381000" cy="381000"/>
            </a:xfrm>
            <a:prstGeom prst="rect">
              <a:avLst/>
            </a:prstGeom>
            <a:solidFill>
              <a:schemeClr val="bg1"/>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0000500000000000000" pitchFamily="2" charset="-122"/>
                <a:ea typeface="字魂36号-正文宋楷" panose="00000500000000000000" pitchFamily="2" charset="-122"/>
              </a:endParaRPr>
            </a:p>
          </p:txBody>
        </p:sp>
        <p:sp>
          <p:nvSpPr>
            <p:cNvPr id="16" name="文本框 15">
              <a:extLst>
                <a:ext uri="{FF2B5EF4-FFF2-40B4-BE49-F238E27FC236}">
                  <a16:creationId xmlns:a16="http://schemas.microsoft.com/office/drawing/2014/main" id="{85D30DF5-4F4C-4EE7-9BA9-44B9DBD4CF5E}"/>
                </a:ext>
              </a:extLst>
            </p:cNvPr>
            <p:cNvSpPr txBox="1"/>
            <p:nvPr/>
          </p:nvSpPr>
          <p:spPr>
            <a:xfrm>
              <a:off x="6507162" y="3943351"/>
              <a:ext cx="1552575" cy="584775"/>
            </a:xfrm>
            <a:prstGeom prst="rect">
              <a:avLst/>
            </a:prstGeom>
            <a:noFill/>
          </p:spPr>
          <p:txBody>
            <a:bodyPr wrap="square" rtlCol="0">
              <a:spAutoFit/>
            </a:bodyPr>
            <a:lstStyle/>
            <a:p>
              <a:pPr algn="ctr"/>
              <a:r>
                <a:rPr lang="en-US" altLang="zh-CN" sz="3200" b="1" dirty="0">
                  <a:solidFill>
                    <a:srgbClr val="585858"/>
                  </a:solidFill>
                  <a:latin typeface="字魂36号-正文宋楷" panose="00000500000000000000" pitchFamily="2" charset="-122"/>
                  <a:ea typeface="字魂36号-正文宋楷" panose="00000500000000000000" pitchFamily="2" charset="-122"/>
                </a:rPr>
                <a:t>P</a:t>
              </a:r>
              <a:r>
                <a:rPr lang="en-US" altLang="zh-CN" sz="2800" b="1" dirty="0">
                  <a:solidFill>
                    <a:srgbClr val="585858"/>
                  </a:solidFill>
                  <a:latin typeface="字魂36号-正文宋楷" panose="00000500000000000000" pitchFamily="2" charset="-122"/>
                  <a:ea typeface="字魂36号-正文宋楷" panose="00000500000000000000" pitchFamily="2" charset="-122"/>
                </a:rPr>
                <a:t>art 03</a:t>
              </a:r>
              <a:endParaRPr lang="zh-CN" altLang="en-US" sz="2800" b="1" dirty="0">
                <a:solidFill>
                  <a:srgbClr val="585858"/>
                </a:solidFill>
                <a:latin typeface="字魂36号-正文宋楷" panose="00000500000000000000" pitchFamily="2" charset="-122"/>
                <a:ea typeface="字魂36号-正文宋楷" panose="00000500000000000000" pitchFamily="2" charset="-122"/>
              </a:endParaRPr>
            </a:p>
          </p:txBody>
        </p:sp>
        <p:sp>
          <p:nvSpPr>
            <p:cNvPr id="17" name="文本框 16">
              <a:extLst>
                <a:ext uri="{FF2B5EF4-FFF2-40B4-BE49-F238E27FC236}">
                  <a16:creationId xmlns:a16="http://schemas.microsoft.com/office/drawing/2014/main" id="{87979E1C-7F70-41CE-ACBB-FA512B1FFD8F}"/>
                </a:ext>
              </a:extLst>
            </p:cNvPr>
            <p:cNvSpPr txBox="1"/>
            <p:nvPr/>
          </p:nvSpPr>
          <p:spPr>
            <a:xfrm>
              <a:off x="6273801" y="4536759"/>
              <a:ext cx="2019300"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概要设计</a:t>
              </a:r>
            </a:p>
          </p:txBody>
        </p:sp>
      </p:grpSp>
      <p:grpSp>
        <p:nvGrpSpPr>
          <p:cNvPr id="18" name="组合 17">
            <a:extLst>
              <a:ext uri="{FF2B5EF4-FFF2-40B4-BE49-F238E27FC236}">
                <a16:creationId xmlns:a16="http://schemas.microsoft.com/office/drawing/2014/main" id="{D6DA5A72-E4BC-4A4A-8826-E1983834B42D}"/>
              </a:ext>
            </a:extLst>
          </p:cNvPr>
          <p:cNvGrpSpPr/>
          <p:nvPr/>
        </p:nvGrpSpPr>
        <p:grpSpPr>
          <a:xfrm>
            <a:off x="9115425" y="3333750"/>
            <a:ext cx="2019300" cy="2772669"/>
            <a:chOff x="8648703" y="3333750"/>
            <a:chExt cx="2019300" cy="2772669"/>
          </a:xfrm>
        </p:grpSpPr>
        <p:sp>
          <p:nvSpPr>
            <p:cNvPr id="19" name="矩形 18">
              <a:extLst>
                <a:ext uri="{FF2B5EF4-FFF2-40B4-BE49-F238E27FC236}">
                  <a16:creationId xmlns:a16="http://schemas.microsoft.com/office/drawing/2014/main" id="{2DE0001F-1B3E-46A7-8431-D200EF71AC1E}"/>
                </a:ext>
              </a:extLst>
            </p:cNvPr>
            <p:cNvSpPr/>
            <p:nvPr/>
          </p:nvSpPr>
          <p:spPr>
            <a:xfrm>
              <a:off x="9296400" y="3333750"/>
              <a:ext cx="723900" cy="380999"/>
            </a:xfrm>
            <a:prstGeom prst="rect">
              <a:avLst/>
            </a:prstGeom>
            <a:solidFill>
              <a:srgbClr val="7E7E7E"/>
            </a:solidFill>
            <a:ln>
              <a:noFill/>
            </a:ln>
            <a:effectLst>
              <a:outerShdw blurRad="177800" sx="106000" sy="106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0000500000000000000" pitchFamily="2" charset="-122"/>
                <a:ea typeface="字魂36号-正文宋楷" panose="00000500000000000000" pitchFamily="2" charset="-122"/>
              </a:endParaRPr>
            </a:p>
          </p:txBody>
        </p:sp>
        <p:sp>
          <p:nvSpPr>
            <p:cNvPr id="20" name="文本框 19">
              <a:extLst>
                <a:ext uri="{FF2B5EF4-FFF2-40B4-BE49-F238E27FC236}">
                  <a16:creationId xmlns:a16="http://schemas.microsoft.com/office/drawing/2014/main" id="{EDF36E35-C687-4CED-B765-97E559C7D217}"/>
                </a:ext>
              </a:extLst>
            </p:cNvPr>
            <p:cNvSpPr txBox="1"/>
            <p:nvPr/>
          </p:nvSpPr>
          <p:spPr>
            <a:xfrm>
              <a:off x="8882062" y="3943351"/>
              <a:ext cx="1552575" cy="584775"/>
            </a:xfrm>
            <a:prstGeom prst="rect">
              <a:avLst/>
            </a:prstGeom>
            <a:noFill/>
          </p:spPr>
          <p:txBody>
            <a:bodyPr wrap="square" rtlCol="0">
              <a:spAutoFit/>
            </a:bodyPr>
            <a:lstStyle/>
            <a:p>
              <a:pPr algn="ctr"/>
              <a:r>
                <a:rPr lang="en-US" altLang="zh-CN" sz="3200" b="1" dirty="0">
                  <a:solidFill>
                    <a:srgbClr val="585858"/>
                  </a:solidFill>
                  <a:latin typeface="字魂36号-正文宋楷" panose="00000500000000000000" pitchFamily="2" charset="-122"/>
                  <a:ea typeface="字魂36号-正文宋楷" panose="00000500000000000000" pitchFamily="2" charset="-122"/>
                </a:rPr>
                <a:t>P</a:t>
              </a:r>
              <a:r>
                <a:rPr lang="en-US" altLang="zh-CN" sz="2800" b="1" dirty="0">
                  <a:solidFill>
                    <a:srgbClr val="585858"/>
                  </a:solidFill>
                  <a:latin typeface="字魂36号-正文宋楷" panose="00000500000000000000" pitchFamily="2" charset="-122"/>
                  <a:ea typeface="字魂36号-正文宋楷" panose="00000500000000000000" pitchFamily="2" charset="-122"/>
                </a:rPr>
                <a:t>art 04</a:t>
              </a:r>
              <a:endParaRPr lang="zh-CN" altLang="en-US" sz="2800" b="1" dirty="0">
                <a:solidFill>
                  <a:srgbClr val="585858"/>
                </a:solidFill>
                <a:latin typeface="字魂36号-正文宋楷" panose="00000500000000000000" pitchFamily="2" charset="-122"/>
                <a:ea typeface="字魂36号-正文宋楷" panose="00000500000000000000" pitchFamily="2" charset="-122"/>
              </a:endParaRPr>
            </a:p>
          </p:txBody>
        </p:sp>
        <p:sp>
          <p:nvSpPr>
            <p:cNvPr id="21" name="文本框 20">
              <a:extLst>
                <a:ext uri="{FF2B5EF4-FFF2-40B4-BE49-F238E27FC236}">
                  <a16:creationId xmlns:a16="http://schemas.microsoft.com/office/drawing/2014/main" id="{7F1FA84A-5D35-422B-8EB9-029CEA6994BE}"/>
                </a:ext>
              </a:extLst>
            </p:cNvPr>
            <p:cNvSpPr txBox="1"/>
            <p:nvPr/>
          </p:nvSpPr>
          <p:spPr>
            <a:xfrm>
              <a:off x="8648703" y="4536759"/>
              <a:ext cx="2019300" cy="1569660"/>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执行情况和会议记录展示</a:t>
              </a:r>
            </a:p>
          </p:txBody>
        </p:sp>
      </p:grpSp>
      <p:sp>
        <p:nvSpPr>
          <p:cNvPr id="22" name="椭圆 21">
            <a:extLst>
              <a:ext uri="{FF2B5EF4-FFF2-40B4-BE49-F238E27FC236}">
                <a16:creationId xmlns:a16="http://schemas.microsoft.com/office/drawing/2014/main" id="{51ABE0D1-8E6F-4B4F-A499-E255365D764C}"/>
              </a:ext>
            </a:extLst>
          </p:cNvPr>
          <p:cNvSpPr/>
          <p:nvPr/>
        </p:nvSpPr>
        <p:spPr>
          <a:xfrm>
            <a:off x="10945297" y="884992"/>
            <a:ext cx="459044" cy="459044"/>
          </a:xfrm>
          <a:prstGeom prst="ellipse">
            <a:avLst/>
          </a:prstGeom>
          <a:solidFill>
            <a:srgbClr val="7E7E7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76431D0-4C9B-4D40-BAA7-D2382CC25BAF}"/>
              </a:ext>
            </a:extLst>
          </p:cNvPr>
          <p:cNvSpPr/>
          <p:nvPr/>
        </p:nvSpPr>
        <p:spPr>
          <a:xfrm>
            <a:off x="374700" y="5829388"/>
            <a:ext cx="795953" cy="795953"/>
          </a:xfrm>
          <a:prstGeom prst="ellipse">
            <a:avLst/>
          </a:prstGeom>
          <a:solidFill>
            <a:srgbClr val="7E7E7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B9728A24-24ED-423D-B828-47D9913C7620}"/>
              </a:ext>
            </a:extLst>
          </p:cNvPr>
          <p:cNvSpPr/>
          <p:nvPr/>
        </p:nvSpPr>
        <p:spPr>
          <a:xfrm>
            <a:off x="4332300" y="256418"/>
            <a:ext cx="94443" cy="94443"/>
          </a:xfrm>
          <a:prstGeom prst="ellipse">
            <a:avLst/>
          </a:prstGeom>
          <a:solidFill>
            <a:srgbClr val="7E7E7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5D53C8F2-4097-42C0-B062-1F7A475B6E4B}"/>
              </a:ext>
            </a:extLst>
          </p:cNvPr>
          <p:cNvSpPr/>
          <p:nvPr/>
        </p:nvSpPr>
        <p:spPr>
          <a:xfrm>
            <a:off x="1910529" y="1267156"/>
            <a:ext cx="459044" cy="459044"/>
          </a:xfrm>
          <a:prstGeom prst="ellipse">
            <a:avLst/>
          </a:prstGeom>
          <a:solidFill>
            <a:srgbClr val="7E7E7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54A1104C-C709-4347-98EC-855EE8DE69CC}"/>
              </a:ext>
            </a:extLst>
          </p:cNvPr>
          <p:cNvSpPr/>
          <p:nvPr/>
        </p:nvSpPr>
        <p:spPr>
          <a:xfrm>
            <a:off x="10671837" y="5935854"/>
            <a:ext cx="459044" cy="459044"/>
          </a:xfrm>
          <a:prstGeom prst="ellipse">
            <a:avLst/>
          </a:prstGeom>
          <a:solidFill>
            <a:srgbClr val="7E7E7E">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2177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 presetClass="entr" presetSubtype="4"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1000" fill="hold"/>
                                        <p:tgtEl>
                                          <p:spTgt spid="6"/>
                                        </p:tgtEl>
                                        <p:attrNameLst>
                                          <p:attrName>ppt_x</p:attrName>
                                        </p:attrNameLst>
                                      </p:cBhvr>
                                      <p:tavLst>
                                        <p:tav tm="0">
                                          <p:val>
                                            <p:strVal val="#ppt_x"/>
                                          </p:val>
                                        </p:tav>
                                        <p:tav tm="100000">
                                          <p:val>
                                            <p:strVal val="#ppt_x"/>
                                          </p:val>
                                        </p:tav>
                                      </p:tavLst>
                                    </p:anim>
                                    <p:anim calcmode="lin" valueType="num">
                                      <p:cBhvr additive="base">
                                        <p:cTn id="43" dur="1000" fill="hold"/>
                                        <p:tgtEl>
                                          <p:spTgt spid="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1000" fill="hold"/>
                                        <p:tgtEl>
                                          <p:spTgt spid="10"/>
                                        </p:tgtEl>
                                        <p:attrNameLst>
                                          <p:attrName>ppt_x</p:attrName>
                                        </p:attrNameLst>
                                      </p:cBhvr>
                                      <p:tavLst>
                                        <p:tav tm="0">
                                          <p:val>
                                            <p:strVal val="#ppt_x"/>
                                          </p:val>
                                        </p:tav>
                                        <p:tav tm="100000">
                                          <p:val>
                                            <p:strVal val="#ppt_x"/>
                                          </p:val>
                                        </p:tav>
                                      </p:tavLst>
                                    </p:anim>
                                    <p:anim calcmode="lin" valueType="num">
                                      <p:cBhvr additive="base">
                                        <p:cTn id="47" dur="1000" fill="hold"/>
                                        <p:tgtEl>
                                          <p:spTgt spid="1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1000" fill="hold"/>
                                        <p:tgtEl>
                                          <p:spTgt spid="14"/>
                                        </p:tgtEl>
                                        <p:attrNameLst>
                                          <p:attrName>ppt_x</p:attrName>
                                        </p:attrNameLst>
                                      </p:cBhvr>
                                      <p:tavLst>
                                        <p:tav tm="0">
                                          <p:val>
                                            <p:strVal val="#ppt_x"/>
                                          </p:val>
                                        </p:tav>
                                        <p:tav tm="100000">
                                          <p:val>
                                            <p:strVal val="#ppt_x"/>
                                          </p:val>
                                        </p:tav>
                                      </p:tavLst>
                                    </p:anim>
                                    <p:anim calcmode="lin" valueType="num">
                                      <p:cBhvr additive="base">
                                        <p:cTn id="51" dur="1000" fill="hold"/>
                                        <p:tgtEl>
                                          <p:spTgt spid="14"/>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1000" fill="hold"/>
                                        <p:tgtEl>
                                          <p:spTgt spid="18"/>
                                        </p:tgtEl>
                                        <p:attrNameLst>
                                          <p:attrName>ppt_x</p:attrName>
                                        </p:attrNameLst>
                                      </p:cBhvr>
                                      <p:tavLst>
                                        <p:tav tm="0">
                                          <p:val>
                                            <p:strVal val="#ppt_x"/>
                                          </p:val>
                                        </p:tav>
                                        <p:tav tm="100000">
                                          <p:val>
                                            <p:strVal val="#ppt_x"/>
                                          </p:val>
                                        </p:tav>
                                      </p:tavLst>
                                    </p:anim>
                                    <p:anim calcmode="lin" valueType="num">
                                      <p:cBhvr additive="base">
                                        <p:cTn id="55"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2" grpId="0" animBg="1"/>
      <p:bldP spid="23" grpId="0" animBg="1"/>
      <p:bldP spid="24" grpId="0" animBg="1"/>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7EF07063-04D4-4EE8-BFB2-C8185852D80D}"/>
              </a:ext>
            </a:extLst>
          </p:cNvPr>
          <p:cNvSpPr/>
          <p:nvPr/>
        </p:nvSpPr>
        <p:spPr>
          <a:xfrm>
            <a:off x="-685800" y="3784600"/>
            <a:ext cx="13563600" cy="8153400"/>
          </a:xfrm>
          <a:prstGeom prst="ellipse">
            <a:avLst/>
          </a:prstGeom>
          <a:solidFill>
            <a:schemeClr val="bg1"/>
          </a:solidFill>
          <a:ln>
            <a:noFill/>
          </a:ln>
          <a:effectLst>
            <a:outerShdw blurRad="533400" dist="38100" dir="5400000" sx="102000" sy="102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3">
            <a:extLst>
              <a:ext uri="{FF2B5EF4-FFF2-40B4-BE49-F238E27FC236}">
                <a16:creationId xmlns:a16="http://schemas.microsoft.com/office/drawing/2014/main" id="{4491EF48-CDAC-44C7-A987-32E26E9ED975}"/>
              </a:ext>
            </a:extLst>
          </p:cNvPr>
          <p:cNvSpPr>
            <a:spLocks noChangeArrowheads="1"/>
          </p:cNvSpPr>
          <p:nvPr/>
        </p:nvSpPr>
        <p:spPr bwMode="auto">
          <a:xfrm>
            <a:off x="2139518" y="5480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629F2BC-22F4-43BE-BBF9-63B1B21EAA4B}"/>
              </a:ext>
            </a:extLst>
          </p:cNvPr>
          <p:cNvSpPr>
            <a:spLocks noChangeArrowheads="1"/>
          </p:cNvSpPr>
          <p:nvPr/>
        </p:nvSpPr>
        <p:spPr bwMode="auto">
          <a:xfrm>
            <a:off x="1464431" y="1023483"/>
            <a:ext cx="4544834"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数据包报错设计</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报错时弹出消息框提示数据包不可用。</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图片 7">
            <a:extLst>
              <a:ext uri="{FF2B5EF4-FFF2-40B4-BE49-F238E27FC236}">
                <a16:creationId xmlns:a16="http://schemas.microsoft.com/office/drawing/2014/main" id="{CC91AAFA-B3E3-4DBF-BF27-980E3CF9C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2731" y="2620963"/>
            <a:ext cx="4046538" cy="2163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E6C5CC07-3B20-456C-A550-1438C86CE50B}"/>
              </a:ext>
            </a:extLst>
          </p:cNvPr>
          <p:cNvSpPr>
            <a:spLocks noChangeArrowheads="1"/>
          </p:cNvSpPr>
          <p:nvPr/>
        </p:nvSpPr>
        <p:spPr bwMode="auto">
          <a:xfrm>
            <a:off x="0" y="2620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椭圆 8">
            <a:extLst>
              <a:ext uri="{FF2B5EF4-FFF2-40B4-BE49-F238E27FC236}">
                <a16:creationId xmlns:a16="http://schemas.microsoft.com/office/drawing/2014/main" id="{AA3FAFB6-1C89-4A8C-B3B9-9F6EEDEEBEF8}"/>
              </a:ext>
            </a:extLst>
          </p:cNvPr>
          <p:cNvSpPr/>
          <p:nvPr/>
        </p:nvSpPr>
        <p:spPr>
          <a:xfrm>
            <a:off x="9828225" y="783996"/>
            <a:ext cx="1186303" cy="1186303"/>
          </a:xfrm>
          <a:prstGeom prst="ellipse">
            <a:avLst/>
          </a:prstGeom>
          <a:solidFill>
            <a:schemeClr val="bg1"/>
          </a:solidFill>
          <a:ln>
            <a:noFill/>
          </a:ln>
          <a:effectLst>
            <a:outerShdw blurRad="393700" sx="103000" sy="103000" algn="ctr" rotWithShape="0">
              <a:schemeClr val="tx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DC4973BD-1281-4A06-9AFF-B9ADAFA03D21}"/>
              </a:ext>
            </a:extLst>
          </p:cNvPr>
          <p:cNvSpPr/>
          <p:nvPr/>
        </p:nvSpPr>
        <p:spPr>
          <a:xfrm>
            <a:off x="10355456" y="5379371"/>
            <a:ext cx="737419" cy="737419"/>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9802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Effect transition="in" filter="fade">
                                      <p:cBhvr>
                                        <p:cTn id="12" dur="500"/>
                                        <p:tgtEl>
                                          <p:spTgt spid="9"/>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58D07E62-BFF3-43CB-926F-3806031548F2}"/>
              </a:ext>
            </a:extLst>
          </p:cNvPr>
          <p:cNvSpPr/>
          <p:nvPr/>
        </p:nvSpPr>
        <p:spPr>
          <a:xfrm rot="16200000">
            <a:off x="-4651482" y="2491744"/>
            <a:ext cx="10346078" cy="1279090"/>
          </a:xfrm>
          <a:custGeom>
            <a:avLst/>
            <a:gdLst>
              <a:gd name="connsiteX0" fmla="*/ 822307 w 13332247"/>
              <a:gd name="connsiteY0" fmla="*/ 152519 h 1279090"/>
              <a:gd name="connsiteX1" fmla="*/ 1089007 w 13332247"/>
              <a:gd name="connsiteY1" fmla="*/ 419219 h 1279090"/>
              <a:gd name="connsiteX2" fmla="*/ 2003407 w 13332247"/>
              <a:gd name="connsiteY2" fmla="*/ 971669 h 1279090"/>
              <a:gd name="connsiteX3" fmla="*/ 2746357 w 13332247"/>
              <a:gd name="connsiteY3" fmla="*/ 1257419 h 1279090"/>
              <a:gd name="connsiteX4" fmla="*/ 4327507 w 13332247"/>
              <a:gd name="connsiteY4" fmla="*/ 400169 h 1279090"/>
              <a:gd name="connsiteX5" fmla="*/ 5451457 w 13332247"/>
              <a:gd name="connsiteY5" fmla="*/ 419219 h 1279090"/>
              <a:gd name="connsiteX6" fmla="*/ 6499207 w 13332247"/>
              <a:gd name="connsiteY6" fmla="*/ 781169 h 1279090"/>
              <a:gd name="connsiteX7" fmla="*/ 8232757 w 13332247"/>
              <a:gd name="connsiteY7" fmla="*/ 647819 h 1279090"/>
              <a:gd name="connsiteX8" fmla="*/ 9051907 w 13332247"/>
              <a:gd name="connsiteY8" fmla="*/ 1085969 h 1279090"/>
              <a:gd name="connsiteX9" fmla="*/ 9813907 w 13332247"/>
              <a:gd name="connsiteY9" fmla="*/ 1257419 h 1279090"/>
              <a:gd name="connsiteX10" fmla="*/ 10385407 w 13332247"/>
              <a:gd name="connsiteY10" fmla="*/ 1162169 h 1279090"/>
              <a:gd name="connsiteX11" fmla="*/ 11509357 w 13332247"/>
              <a:gd name="connsiteY11" fmla="*/ 457319 h 1279090"/>
              <a:gd name="connsiteX12" fmla="*/ 12233257 w 13332247"/>
              <a:gd name="connsiteY12" fmla="*/ 133469 h 1279090"/>
              <a:gd name="connsiteX13" fmla="*/ 12519007 w 13332247"/>
              <a:gd name="connsiteY13" fmla="*/ 119 h 1279090"/>
              <a:gd name="connsiteX14" fmla="*/ 822307 w 13332247"/>
              <a:gd name="connsiteY14" fmla="*/ 152519 h 127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32247" h="1279090">
                <a:moveTo>
                  <a:pt x="822307" y="152519"/>
                </a:moveTo>
                <a:cubicBezTo>
                  <a:pt x="-1082693" y="222369"/>
                  <a:pt x="892157" y="282694"/>
                  <a:pt x="1089007" y="419219"/>
                </a:cubicBezTo>
                <a:cubicBezTo>
                  <a:pt x="1285857" y="555744"/>
                  <a:pt x="1727182" y="831969"/>
                  <a:pt x="2003407" y="971669"/>
                </a:cubicBezTo>
                <a:cubicBezTo>
                  <a:pt x="2279632" y="1111369"/>
                  <a:pt x="2359007" y="1352669"/>
                  <a:pt x="2746357" y="1257419"/>
                </a:cubicBezTo>
                <a:cubicBezTo>
                  <a:pt x="3133707" y="1162169"/>
                  <a:pt x="3876657" y="539869"/>
                  <a:pt x="4327507" y="400169"/>
                </a:cubicBezTo>
                <a:cubicBezTo>
                  <a:pt x="4778357" y="260469"/>
                  <a:pt x="5089507" y="355719"/>
                  <a:pt x="5451457" y="419219"/>
                </a:cubicBezTo>
                <a:cubicBezTo>
                  <a:pt x="5813407" y="482719"/>
                  <a:pt x="6035657" y="743069"/>
                  <a:pt x="6499207" y="781169"/>
                </a:cubicBezTo>
                <a:cubicBezTo>
                  <a:pt x="6962757" y="819269"/>
                  <a:pt x="7807307" y="597019"/>
                  <a:pt x="8232757" y="647819"/>
                </a:cubicBezTo>
                <a:cubicBezTo>
                  <a:pt x="8658207" y="698619"/>
                  <a:pt x="8788382" y="984369"/>
                  <a:pt x="9051907" y="1085969"/>
                </a:cubicBezTo>
                <a:cubicBezTo>
                  <a:pt x="9315432" y="1187569"/>
                  <a:pt x="9591657" y="1244719"/>
                  <a:pt x="9813907" y="1257419"/>
                </a:cubicBezTo>
                <a:cubicBezTo>
                  <a:pt x="10036157" y="1270119"/>
                  <a:pt x="10102832" y="1295519"/>
                  <a:pt x="10385407" y="1162169"/>
                </a:cubicBezTo>
                <a:cubicBezTo>
                  <a:pt x="10667982" y="1028819"/>
                  <a:pt x="11201382" y="628769"/>
                  <a:pt x="11509357" y="457319"/>
                </a:cubicBezTo>
                <a:cubicBezTo>
                  <a:pt x="11817332" y="285869"/>
                  <a:pt x="12064982" y="209669"/>
                  <a:pt x="12233257" y="133469"/>
                </a:cubicBezTo>
                <a:cubicBezTo>
                  <a:pt x="12401532" y="57269"/>
                  <a:pt x="14427182" y="-3056"/>
                  <a:pt x="12519007" y="119"/>
                </a:cubicBezTo>
                <a:cubicBezTo>
                  <a:pt x="10610832" y="3294"/>
                  <a:pt x="2727307" y="82669"/>
                  <a:pt x="822307" y="152519"/>
                </a:cubicBez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2FE695A4-8658-43B5-AC82-0024FEFF9653}"/>
              </a:ext>
            </a:extLst>
          </p:cNvPr>
          <p:cNvSpPr/>
          <p:nvPr/>
        </p:nvSpPr>
        <p:spPr>
          <a:xfrm>
            <a:off x="9280421" y="-2041751"/>
            <a:ext cx="4317591" cy="4317591"/>
          </a:xfrm>
          <a:prstGeom prst="ellipse">
            <a:avLst/>
          </a:prstGeom>
          <a:solidFill>
            <a:schemeClr val="bg1"/>
          </a:solidFill>
          <a:ln>
            <a:noFill/>
          </a:ln>
          <a:effectLst>
            <a:outerShdw blurRad="3937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4F9ADB4D-5E6F-457D-9F39-92BFEB534332}"/>
              </a:ext>
            </a:extLst>
          </p:cNvPr>
          <p:cNvSpPr/>
          <p:nvPr/>
        </p:nvSpPr>
        <p:spPr>
          <a:xfrm>
            <a:off x="6280353" y="828367"/>
            <a:ext cx="1186303" cy="1186303"/>
          </a:xfrm>
          <a:prstGeom prst="ellipse">
            <a:avLst/>
          </a:prstGeom>
          <a:solidFill>
            <a:schemeClr val="bg1"/>
          </a:solidFill>
          <a:ln>
            <a:noFill/>
          </a:ln>
          <a:effectLst>
            <a:outerShdw blurRad="393700" sx="103000" sy="103000" algn="ctr" rotWithShape="0">
              <a:schemeClr val="tx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C9DFD7B-06C3-454E-9D01-FCAB12CC5FFF}"/>
              </a:ext>
            </a:extLst>
          </p:cNvPr>
          <p:cNvSpPr/>
          <p:nvPr/>
        </p:nvSpPr>
        <p:spPr>
          <a:xfrm>
            <a:off x="10355456" y="5379371"/>
            <a:ext cx="737419" cy="737419"/>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7841E41-78C5-4C15-99B3-9653A08C0A8B}"/>
              </a:ext>
            </a:extLst>
          </p:cNvPr>
          <p:cNvSpPr txBox="1"/>
          <p:nvPr/>
        </p:nvSpPr>
        <p:spPr>
          <a:xfrm>
            <a:off x="1667595" y="1722282"/>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代码规范</a:t>
            </a:r>
          </a:p>
        </p:txBody>
      </p:sp>
      <p:graphicFrame>
        <p:nvGraphicFramePr>
          <p:cNvPr id="15" name="对象 14">
            <a:extLst>
              <a:ext uri="{FF2B5EF4-FFF2-40B4-BE49-F238E27FC236}">
                <a16:creationId xmlns:a16="http://schemas.microsoft.com/office/drawing/2014/main" id="{8CDD7C50-5D4A-4E0A-A1F0-7BFC1D96C836}"/>
              </a:ext>
            </a:extLst>
          </p:cNvPr>
          <p:cNvGraphicFramePr>
            <a:graphicFrameLocks noChangeAspect="1"/>
          </p:cNvGraphicFramePr>
          <p:nvPr>
            <p:extLst>
              <p:ext uri="{D42A27DB-BD31-4B8C-83A1-F6EECF244321}">
                <p14:modId xmlns:p14="http://schemas.microsoft.com/office/powerpoint/2010/main" val="2214466237"/>
              </p:ext>
            </p:extLst>
          </p:nvPr>
        </p:nvGraphicFramePr>
        <p:xfrm>
          <a:off x="4653499" y="3131288"/>
          <a:ext cx="2209560" cy="1528581"/>
        </p:xfrm>
        <a:graphic>
          <a:graphicData uri="http://schemas.openxmlformats.org/presentationml/2006/ole">
            <mc:AlternateContent xmlns:mc="http://schemas.openxmlformats.org/markup-compatibility/2006">
              <mc:Choice xmlns:v="urn:schemas-microsoft-com:vml" Requires="v">
                <p:oleObj spid="_x0000_s2062" name="Document" showAsIcon="1" r:id="rId3" imgW="965436" imgH="671160" progId="Word.Document.12">
                  <p:embed/>
                </p:oleObj>
              </mc:Choice>
              <mc:Fallback>
                <p:oleObj name="Document" showAsIcon="1" r:id="rId3" imgW="965436" imgH="671160" progId="Word.Document.12">
                  <p:embed/>
                  <p:pic>
                    <p:nvPicPr>
                      <p:cNvPr id="14" name="对象 13">
                        <a:extLst>
                          <a:ext uri="{FF2B5EF4-FFF2-40B4-BE49-F238E27FC236}">
                            <a16:creationId xmlns:a16="http://schemas.microsoft.com/office/drawing/2014/main" id="{B7ADC2E7-9D29-4B84-8CEB-EE1AB89E5C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3499" y="3131288"/>
                        <a:ext cx="2209560" cy="1528581"/>
                      </a:xfrm>
                      <a:prstGeom prst="rect">
                        <a:avLst/>
                      </a:prstGeom>
                      <a:noFill/>
                    </p:spPr>
                  </p:pic>
                </p:oleObj>
              </mc:Fallback>
            </mc:AlternateContent>
          </a:graphicData>
        </a:graphic>
      </p:graphicFrame>
    </p:spTree>
    <p:extLst>
      <p:ext uri="{BB962C8B-B14F-4D97-AF65-F5344CB8AC3E}">
        <p14:creationId xmlns:p14="http://schemas.microsoft.com/office/powerpoint/2010/main" val="35115564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6FC719E7-163B-4AE4-BBEE-05F4FA4A4168}"/>
              </a:ext>
            </a:extLst>
          </p:cNvPr>
          <p:cNvSpPr/>
          <p:nvPr/>
        </p:nvSpPr>
        <p:spPr>
          <a:xfrm>
            <a:off x="2654710" y="-2499852"/>
            <a:ext cx="11857703" cy="11857703"/>
          </a:xfrm>
          <a:prstGeom prst="ellipse">
            <a:avLst/>
          </a:prstGeom>
          <a:solidFill>
            <a:schemeClr val="bg1"/>
          </a:solidFill>
          <a:ln>
            <a:noFill/>
          </a:ln>
          <a:effectLst>
            <a:outerShdw blurRad="609600" dist="38100" dir="10800000" sx="102000" sy="102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a:extLst>
              <a:ext uri="{FF2B5EF4-FFF2-40B4-BE49-F238E27FC236}">
                <a16:creationId xmlns:a16="http://schemas.microsoft.com/office/drawing/2014/main" id="{62380948-BFE3-422E-A870-4B61179B60E7}"/>
              </a:ext>
            </a:extLst>
          </p:cNvPr>
          <p:cNvSpPr/>
          <p:nvPr/>
        </p:nvSpPr>
        <p:spPr>
          <a:xfrm>
            <a:off x="0" y="248743"/>
            <a:ext cx="8587292" cy="1527048"/>
          </a:xfrm>
          <a:prstGeom prst="rect">
            <a:avLst/>
          </a:prstGeom>
          <a:solidFill>
            <a:srgbClr val="D1D1D1">
              <a:alpha val="486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9B5EA45-57BE-4C86-B67D-12B561880B0A}"/>
              </a:ext>
            </a:extLst>
          </p:cNvPr>
          <p:cNvSpPr txBox="1"/>
          <p:nvPr/>
        </p:nvSpPr>
        <p:spPr>
          <a:xfrm>
            <a:off x="1016590" y="376759"/>
            <a:ext cx="7615346" cy="769441"/>
          </a:xfrm>
          <a:prstGeom prst="rect">
            <a:avLst/>
          </a:prstGeom>
          <a:noFill/>
        </p:spPr>
        <p:txBody>
          <a:bodyPr wrap="square" rtlCol="0">
            <a:spAutoFit/>
          </a:bodyPr>
          <a:lstStyle/>
          <a:p>
            <a:r>
              <a:rPr lang="en-US" altLang="zh-CN" sz="4400" dirty="0">
                <a:solidFill>
                  <a:srgbClr val="585858"/>
                </a:solidFill>
                <a:latin typeface="思源黑体 CN Medium" panose="020B0600000000000000" pitchFamily="34" charset="-122"/>
                <a:ea typeface="思源黑体 CN Medium" panose="020B0600000000000000" pitchFamily="34" charset="-122"/>
              </a:rPr>
              <a:t>04 </a:t>
            </a:r>
            <a:r>
              <a:rPr lang="zh-CN" altLang="en-US" sz="4400" dirty="0">
                <a:solidFill>
                  <a:srgbClr val="585858"/>
                </a:solidFill>
                <a:latin typeface="思源黑体 CN Medium" panose="020B0600000000000000" pitchFamily="34" charset="-122"/>
                <a:ea typeface="思源黑体 CN Medium" panose="020B0600000000000000" pitchFamily="34" charset="-122"/>
              </a:rPr>
              <a:t>进度执行情况</a:t>
            </a:r>
          </a:p>
        </p:txBody>
      </p:sp>
      <p:pic>
        <p:nvPicPr>
          <p:cNvPr id="4" name="图片 3">
            <a:extLst>
              <a:ext uri="{FF2B5EF4-FFF2-40B4-BE49-F238E27FC236}">
                <a16:creationId xmlns:a16="http://schemas.microsoft.com/office/drawing/2014/main" id="{D00F18A0-D403-4E4B-B231-529F6E10B85C}"/>
              </a:ext>
            </a:extLst>
          </p:cNvPr>
          <p:cNvPicPr>
            <a:picLocks noChangeAspect="1"/>
          </p:cNvPicPr>
          <p:nvPr/>
        </p:nvPicPr>
        <p:blipFill>
          <a:blip r:embed="rId2"/>
          <a:stretch>
            <a:fillRect/>
          </a:stretch>
        </p:blipFill>
        <p:spPr>
          <a:xfrm>
            <a:off x="861142" y="1903807"/>
            <a:ext cx="10827345" cy="503932"/>
          </a:xfrm>
          <a:prstGeom prst="rect">
            <a:avLst/>
          </a:prstGeom>
        </p:spPr>
      </p:pic>
      <p:sp>
        <p:nvSpPr>
          <p:cNvPr id="7" name="内容占位符 30">
            <a:extLst>
              <a:ext uri="{FF2B5EF4-FFF2-40B4-BE49-F238E27FC236}">
                <a16:creationId xmlns:a16="http://schemas.microsoft.com/office/drawing/2014/main" id="{46930490-DFB5-49BB-98C5-8116769FF908}"/>
              </a:ext>
            </a:extLst>
          </p:cNvPr>
          <p:cNvSpPr txBox="1">
            <a:spLocks/>
          </p:cNvSpPr>
          <p:nvPr/>
        </p:nvSpPr>
        <p:spPr>
          <a:xfrm>
            <a:off x="4480560" y="3264369"/>
            <a:ext cx="4745736" cy="22854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目前的问题：</a:t>
            </a:r>
            <a:endParaRPr lang="en-US" altLang="zh-CN" sz="2000" dirty="0"/>
          </a:p>
          <a:p>
            <a:r>
              <a:rPr lang="zh-CN" altLang="en-US" sz="2000" dirty="0"/>
              <a:t>前端的实现方法尚未确定</a:t>
            </a:r>
            <a:endParaRPr lang="en-US" altLang="zh-CN" sz="2000" dirty="0"/>
          </a:p>
          <a:p>
            <a:r>
              <a:rPr lang="zh-CN" altLang="en-US" sz="2000" dirty="0"/>
              <a:t>前后端的接口实现方法尚未确定</a:t>
            </a:r>
          </a:p>
        </p:txBody>
      </p:sp>
    </p:spTree>
    <p:extLst>
      <p:ext uri="{BB962C8B-B14F-4D97-AF65-F5344CB8AC3E}">
        <p14:creationId xmlns:p14="http://schemas.microsoft.com/office/powerpoint/2010/main" val="10192391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2F276C-FD64-43C6-8B6F-35FF8E2775E1}"/>
              </a:ext>
            </a:extLst>
          </p:cNvPr>
          <p:cNvSpPr/>
          <p:nvPr/>
        </p:nvSpPr>
        <p:spPr>
          <a:xfrm>
            <a:off x="0" y="0"/>
            <a:ext cx="25146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9356BCC3-9DC5-4BBB-BCC9-54B7A0396605}"/>
              </a:ext>
            </a:extLst>
          </p:cNvPr>
          <p:cNvSpPr/>
          <p:nvPr/>
        </p:nvSpPr>
        <p:spPr>
          <a:xfrm>
            <a:off x="555028" y="1089206"/>
            <a:ext cx="593152" cy="593152"/>
          </a:xfrm>
          <a:prstGeom prst="ellipse">
            <a:avLst/>
          </a:prstGeom>
          <a:solidFill>
            <a:schemeClr val="bg1"/>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CB86877-9391-442A-8B81-8C94CDDC7C81}"/>
              </a:ext>
            </a:extLst>
          </p:cNvPr>
          <p:cNvSpPr/>
          <p:nvPr/>
        </p:nvSpPr>
        <p:spPr>
          <a:xfrm>
            <a:off x="555028" y="4904474"/>
            <a:ext cx="593152" cy="593152"/>
          </a:xfrm>
          <a:prstGeom prst="ellipse">
            <a:avLst/>
          </a:prstGeom>
          <a:solidFill>
            <a:srgbClr val="7E7E7E"/>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CD23069-C509-4BBB-9DD4-50D7101F7A1F}"/>
              </a:ext>
            </a:extLst>
          </p:cNvPr>
          <p:cNvSpPr/>
          <p:nvPr/>
        </p:nvSpPr>
        <p:spPr>
          <a:xfrm>
            <a:off x="11449051" y="6133106"/>
            <a:ext cx="342899" cy="342899"/>
          </a:xfrm>
          <a:prstGeom prst="ellipse">
            <a:avLst/>
          </a:prstGeom>
          <a:solidFill>
            <a:srgbClr val="D1D1D1"/>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4BA04CE-76B4-45D0-9FE4-6532B3A4D084}"/>
              </a:ext>
            </a:extLst>
          </p:cNvPr>
          <p:cNvSpPr txBox="1"/>
          <p:nvPr/>
        </p:nvSpPr>
        <p:spPr>
          <a:xfrm>
            <a:off x="555028" y="1089206"/>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第二次会议记录</a:t>
            </a:r>
          </a:p>
        </p:txBody>
      </p:sp>
      <p:pic>
        <p:nvPicPr>
          <p:cNvPr id="7" name="图片 6">
            <a:extLst>
              <a:ext uri="{FF2B5EF4-FFF2-40B4-BE49-F238E27FC236}">
                <a16:creationId xmlns:a16="http://schemas.microsoft.com/office/drawing/2014/main" id="{26E90F79-5BD6-44CE-BC67-731898EE5FBC}"/>
              </a:ext>
            </a:extLst>
          </p:cNvPr>
          <p:cNvPicPr>
            <a:picLocks noChangeAspect="1"/>
          </p:cNvPicPr>
          <p:nvPr/>
        </p:nvPicPr>
        <p:blipFill>
          <a:blip r:embed="rId2"/>
          <a:stretch>
            <a:fillRect/>
          </a:stretch>
        </p:blipFill>
        <p:spPr>
          <a:xfrm>
            <a:off x="394318" y="443348"/>
            <a:ext cx="11397632" cy="494898"/>
          </a:xfrm>
          <a:prstGeom prst="rect">
            <a:avLst/>
          </a:prstGeom>
        </p:spPr>
      </p:pic>
      <p:pic>
        <p:nvPicPr>
          <p:cNvPr id="10" name="图片 9">
            <a:extLst>
              <a:ext uri="{FF2B5EF4-FFF2-40B4-BE49-F238E27FC236}">
                <a16:creationId xmlns:a16="http://schemas.microsoft.com/office/drawing/2014/main" id="{7DEF77C2-8618-45A2-8685-AE8C3D692FE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2129" y="1182678"/>
            <a:ext cx="7057203" cy="5293327"/>
          </a:xfrm>
          <a:prstGeom prst="rect">
            <a:avLst/>
          </a:prstGeom>
          <a:noFill/>
          <a:ln>
            <a:noFill/>
          </a:ln>
        </p:spPr>
      </p:pic>
    </p:spTree>
    <p:extLst>
      <p:ext uri="{BB962C8B-B14F-4D97-AF65-F5344CB8AC3E}">
        <p14:creationId xmlns:p14="http://schemas.microsoft.com/office/powerpoint/2010/main" val="32688539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2D21C7-FB8F-4B2E-8000-5EA913FEB70F}"/>
              </a:ext>
            </a:extLst>
          </p:cNvPr>
          <p:cNvSpPr/>
          <p:nvPr/>
        </p:nvSpPr>
        <p:spPr>
          <a:xfrm>
            <a:off x="0" y="0"/>
            <a:ext cx="25146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750D10E-C237-4990-A83E-6487F733D4B4}"/>
              </a:ext>
            </a:extLst>
          </p:cNvPr>
          <p:cNvSpPr/>
          <p:nvPr/>
        </p:nvSpPr>
        <p:spPr>
          <a:xfrm>
            <a:off x="10684449" y="523568"/>
            <a:ext cx="593152" cy="593152"/>
          </a:xfrm>
          <a:prstGeom prst="ellipse">
            <a:avLst/>
          </a:prstGeom>
          <a:solidFill>
            <a:schemeClr val="bg1"/>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A971B94-6BAD-4D61-9EDD-8D6130717D19}"/>
              </a:ext>
            </a:extLst>
          </p:cNvPr>
          <p:cNvSpPr/>
          <p:nvPr/>
        </p:nvSpPr>
        <p:spPr>
          <a:xfrm>
            <a:off x="1073493" y="1837022"/>
            <a:ext cx="593152" cy="593152"/>
          </a:xfrm>
          <a:prstGeom prst="ellipse">
            <a:avLst/>
          </a:prstGeom>
          <a:solidFill>
            <a:srgbClr val="7E7E7E"/>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B21D0A74-34CF-43A4-90A9-7018B71F2505}"/>
              </a:ext>
            </a:extLst>
          </p:cNvPr>
          <p:cNvSpPr/>
          <p:nvPr/>
        </p:nvSpPr>
        <p:spPr>
          <a:xfrm>
            <a:off x="11449051" y="6133106"/>
            <a:ext cx="342899" cy="342899"/>
          </a:xfrm>
          <a:prstGeom prst="ellipse">
            <a:avLst/>
          </a:prstGeom>
          <a:solidFill>
            <a:srgbClr val="D1D1D1"/>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C9C3DDC-4332-4407-8CA8-50E647859C03}"/>
              </a:ext>
            </a:extLst>
          </p:cNvPr>
          <p:cNvSpPr txBox="1"/>
          <p:nvPr/>
        </p:nvSpPr>
        <p:spPr>
          <a:xfrm>
            <a:off x="1073493" y="2926883"/>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第三次会议记录</a:t>
            </a:r>
          </a:p>
        </p:txBody>
      </p:sp>
      <p:pic>
        <p:nvPicPr>
          <p:cNvPr id="9" name="图片 8">
            <a:extLst>
              <a:ext uri="{FF2B5EF4-FFF2-40B4-BE49-F238E27FC236}">
                <a16:creationId xmlns:a16="http://schemas.microsoft.com/office/drawing/2014/main" id="{FFE050B8-7FE6-4E15-A99B-FA6CDEBCE0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7390" y="1305632"/>
            <a:ext cx="6983110" cy="5237753"/>
          </a:xfrm>
          <a:prstGeom prst="rect">
            <a:avLst/>
          </a:prstGeom>
          <a:noFill/>
          <a:ln>
            <a:noFill/>
          </a:ln>
        </p:spPr>
      </p:pic>
      <p:pic>
        <p:nvPicPr>
          <p:cNvPr id="10" name="图片 9">
            <a:extLst>
              <a:ext uri="{FF2B5EF4-FFF2-40B4-BE49-F238E27FC236}">
                <a16:creationId xmlns:a16="http://schemas.microsoft.com/office/drawing/2014/main" id="{04C81915-E64C-4EBB-8012-65FD2AF38179}"/>
              </a:ext>
            </a:extLst>
          </p:cNvPr>
          <p:cNvPicPr>
            <a:picLocks noChangeAspect="1"/>
          </p:cNvPicPr>
          <p:nvPr/>
        </p:nvPicPr>
        <p:blipFill>
          <a:blip r:embed="rId3"/>
          <a:stretch>
            <a:fillRect/>
          </a:stretch>
        </p:blipFill>
        <p:spPr>
          <a:xfrm>
            <a:off x="914399" y="523568"/>
            <a:ext cx="10197880" cy="481790"/>
          </a:xfrm>
          <a:prstGeom prst="rect">
            <a:avLst/>
          </a:prstGeom>
        </p:spPr>
      </p:pic>
    </p:spTree>
    <p:extLst>
      <p:ext uri="{BB962C8B-B14F-4D97-AF65-F5344CB8AC3E}">
        <p14:creationId xmlns:p14="http://schemas.microsoft.com/office/powerpoint/2010/main" val="13767812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C62939-AD9C-4706-A922-6CBE16C0FC0D}"/>
              </a:ext>
            </a:extLst>
          </p:cNvPr>
          <p:cNvSpPr/>
          <p:nvPr/>
        </p:nvSpPr>
        <p:spPr>
          <a:xfrm>
            <a:off x="0" y="0"/>
            <a:ext cx="25146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139ADB1C-880B-4BC4-B887-0CEBE94AA68C}"/>
              </a:ext>
            </a:extLst>
          </p:cNvPr>
          <p:cNvSpPr/>
          <p:nvPr/>
        </p:nvSpPr>
        <p:spPr>
          <a:xfrm>
            <a:off x="10684449" y="523568"/>
            <a:ext cx="593152" cy="593152"/>
          </a:xfrm>
          <a:prstGeom prst="ellipse">
            <a:avLst/>
          </a:prstGeom>
          <a:solidFill>
            <a:schemeClr val="bg1"/>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2292D05-8099-42F4-BC95-145A86886BDE}"/>
              </a:ext>
            </a:extLst>
          </p:cNvPr>
          <p:cNvSpPr/>
          <p:nvPr/>
        </p:nvSpPr>
        <p:spPr>
          <a:xfrm>
            <a:off x="1073493" y="1116720"/>
            <a:ext cx="593152" cy="593152"/>
          </a:xfrm>
          <a:prstGeom prst="ellipse">
            <a:avLst/>
          </a:prstGeom>
          <a:solidFill>
            <a:srgbClr val="7E7E7E"/>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1B50818-5080-453F-97C9-A59CE2EA9D9A}"/>
              </a:ext>
            </a:extLst>
          </p:cNvPr>
          <p:cNvSpPr/>
          <p:nvPr/>
        </p:nvSpPr>
        <p:spPr>
          <a:xfrm>
            <a:off x="11449051" y="6133106"/>
            <a:ext cx="342899" cy="342899"/>
          </a:xfrm>
          <a:prstGeom prst="ellipse">
            <a:avLst/>
          </a:prstGeom>
          <a:solidFill>
            <a:srgbClr val="D1D1D1"/>
          </a:solidFill>
          <a:ln>
            <a:noFill/>
          </a:ln>
          <a:effectLst>
            <a:outerShdw blurRad="393700" sx="103000" sy="103000" algn="ctr" rotWithShape="0">
              <a:schemeClr val="tx1">
                <a:lumMod val="95000"/>
                <a:lumOff val="5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6BEEB314-1484-45E0-9146-8862F9E3156B}"/>
              </a:ext>
            </a:extLst>
          </p:cNvPr>
          <p:cNvSpPr txBox="1"/>
          <p:nvPr/>
        </p:nvSpPr>
        <p:spPr>
          <a:xfrm>
            <a:off x="993594" y="2918005"/>
            <a:ext cx="3467101" cy="584775"/>
          </a:xfrm>
          <a:prstGeom prst="rect">
            <a:avLst/>
          </a:prstGeom>
          <a:noFill/>
        </p:spPr>
        <p:txBody>
          <a:bodyPr wrap="square" rtlCol="0">
            <a:spAutoFit/>
          </a:bodyPr>
          <a:lstStyle/>
          <a:p>
            <a:pPr algn="ctr"/>
            <a:r>
              <a:rPr lang="zh-CN" altLang="en-US" sz="3200" spc="400" dirty="0">
                <a:solidFill>
                  <a:srgbClr val="585858"/>
                </a:solidFill>
                <a:latin typeface="字魂36号-正文宋楷" panose="00000500000000000000" pitchFamily="2" charset="-122"/>
                <a:ea typeface="字魂36号-正文宋楷" panose="00000500000000000000" pitchFamily="2" charset="-122"/>
              </a:rPr>
              <a:t>第三次会议记录</a:t>
            </a:r>
          </a:p>
        </p:txBody>
      </p:sp>
      <p:pic>
        <p:nvPicPr>
          <p:cNvPr id="11" name="图片 10">
            <a:extLst>
              <a:ext uri="{FF2B5EF4-FFF2-40B4-BE49-F238E27FC236}">
                <a16:creationId xmlns:a16="http://schemas.microsoft.com/office/drawing/2014/main" id="{55AFA87E-233C-4045-A214-757FA1A95C6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5569" y="577874"/>
            <a:ext cx="7406381" cy="5555232"/>
          </a:xfrm>
          <a:prstGeom prst="rect">
            <a:avLst/>
          </a:prstGeom>
          <a:noFill/>
          <a:ln>
            <a:noFill/>
          </a:ln>
        </p:spPr>
      </p:pic>
    </p:spTree>
    <p:extLst>
      <p:ext uri="{BB962C8B-B14F-4D97-AF65-F5344CB8AC3E}">
        <p14:creationId xmlns:p14="http://schemas.microsoft.com/office/powerpoint/2010/main" val="3634375649"/>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63DAC978-7AD6-4990-A638-7BED5BCF84DF}"/>
              </a:ext>
            </a:extLst>
          </p:cNvPr>
          <p:cNvSpPr/>
          <p:nvPr/>
        </p:nvSpPr>
        <p:spPr>
          <a:xfrm>
            <a:off x="-936607" y="-133469"/>
            <a:ext cx="13332247" cy="1279090"/>
          </a:xfrm>
          <a:custGeom>
            <a:avLst/>
            <a:gdLst>
              <a:gd name="connsiteX0" fmla="*/ 822307 w 13332247"/>
              <a:gd name="connsiteY0" fmla="*/ 152519 h 1279090"/>
              <a:gd name="connsiteX1" fmla="*/ 1089007 w 13332247"/>
              <a:gd name="connsiteY1" fmla="*/ 419219 h 1279090"/>
              <a:gd name="connsiteX2" fmla="*/ 2003407 w 13332247"/>
              <a:gd name="connsiteY2" fmla="*/ 971669 h 1279090"/>
              <a:gd name="connsiteX3" fmla="*/ 2746357 w 13332247"/>
              <a:gd name="connsiteY3" fmla="*/ 1257419 h 1279090"/>
              <a:gd name="connsiteX4" fmla="*/ 4327507 w 13332247"/>
              <a:gd name="connsiteY4" fmla="*/ 400169 h 1279090"/>
              <a:gd name="connsiteX5" fmla="*/ 5451457 w 13332247"/>
              <a:gd name="connsiteY5" fmla="*/ 419219 h 1279090"/>
              <a:gd name="connsiteX6" fmla="*/ 6499207 w 13332247"/>
              <a:gd name="connsiteY6" fmla="*/ 781169 h 1279090"/>
              <a:gd name="connsiteX7" fmla="*/ 8232757 w 13332247"/>
              <a:gd name="connsiteY7" fmla="*/ 647819 h 1279090"/>
              <a:gd name="connsiteX8" fmla="*/ 9051907 w 13332247"/>
              <a:gd name="connsiteY8" fmla="*/ 1085969 h 1279090"/>
              <a:gd name="connsiteX9" fmla="*/ 9813907 w 13332247"/>
              <a:gd name="connsiteY9" fmla="*/ 1257419 h 1279090"/>
              <a:gd name="connsiteX10" fmla="*/ 10385407 w 13332247"/>
              <a:gd name="connsiteY10" fmla="*/ 1162169 h 1279090"/>
              <a:gd name="connsiteX11" fmla="*/ 11509357 w 13332247"/>
              <a:gd name="connsiteY11" fmla="*/ 457319 h 1279090"/>
              <a:gd name="connsiteX12" fmla="*/ 12233257 w 13332247"/>
              <a:gd name="connsiteY12" fmla="*/ 133469 h 1279090"/>
              <a:gd name="connsiteX13" fmla="*/ 12519007 w 13332247"/>
              <a:gd name="connsiteY13" fmla="*/ 119 h 1279090"/>
              <a:gd name="connsiteX14" fmla="*/ 822307 w 13332247"/>
              <a:gd name="connsiteY14" fmla="*/ 152519 h 127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32247" h="1279090">
                <a:moveTo>
                  <a:pt x="822307" y="152519"/>
                </a:moveTo>
                <a:cubicBezTo>
                  <a:pt x="-1082693" y="222369"/>
                  <a:pt x="892157" y="282694"/>
                  <a:pt x="1089007" y="419219"/>
                </a:cubicBezTo>
                <a:cubicBezTo>
                  <a:pt x="1285857" y="555744"/>
                  <a:pt x="1727182" y="831969"/>
                  <a:pt x="2003407" y="971669"/>
                </a:cubicBezTo>
                <a:cubicBezTo>
                  <a:pt x="2279632" y="1111369"/>
                  <a:pt x="2359007" y="1352669"/>
                  <a:pt x="2746357" y="1257419"/>
                </a:cubicBezTo>
                <a:cubicBezTo>
                  <a:pt x="3133707" y="1162169"/>
                  <a:pt x="3876657" y="539869"/>
                  <a:pt x="4327507" y="400169"/>
                </a:cubicBezTo>
                <a:cubicBezTo>
                  <a:pt x="4778357" y="260469"/>
                  <a:pt x="5089507" y="355719"/>
                  <a:pt x="5451457" y="419219"/>
                </a:cubicBezTo>
                <a:cubicBezTo>
                  <a:pt x="5813407" y="482719"/>
                  <a:pt x="6035657" y="743069"/>
                  <a:pt x="6499207" y="781169"/>
                </a:cubicBezTo>
                <a:cubicBezTo>
                  <a:pt x="6962757" y="819269"/>
                  <a:pt x="7807307" y="597019"/>
                  <a:pt x="8232757" y="647819"/>
                </a:cubicBezTo>
                <a:cubicBezTo>
                  <a:pt x="8658207" y="698619"/>
                  <a:pt x="8788382" y="984369"/>
                  <a:pt x="9051907" y="1085969"/>
                </a:cubicBezTo>
                <a:cubicBezTo>
                  <a:pt x="9315432" y="1187569"/>
                  <a:pt x="9591657" y="1244719"/>
                  <a:pt x="9813907" y="1257419"/>
                </a:cubicBezTo>
                <a:cubicBezTo>
                  <a:pt x="10036157" y="1270119"/>
                  <a:pt x="10102832" y="1295519"/>
                  <a:pt x="10385407" y="1162169"/>
                </a:cubicBezTo>
                <a:cubicBezTo>
                  <a:pt x="10667982" y="1028819"/>
                  <a:pt x="11201382" y="628769"/>
                  <a:pt x="11509357" y="457319"/>
                </a:cubicBezTo>
                <a:cubicBezTo>
                  <a:pt x="11817332" y="285869"/>
                  <a:pt x="12064982" y="209669"/>
                  <a:pt x="12233257" y="133469"/>
                </a:cubicBezTo>
                <a:cubicBezTo>
                  <a:pt x="12401532" y="57269"/>
                  <a:pt x="14427182" y="-3056"/>
                  <a:pt x="12519007" y="119"/>
                </a:cubicBezTo>
                <a:cubicBezTo>
                  <a:pt x="10610832" y="3294"/>
                  <a:pt x="2727307" y="82669"/>
                  <a:pt x="822307" y="152519"/>
                </a:cubicBezTo>
                <a:close/>
              </a:path>
            </a:pathLst>
          </a:cu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9DF26143-5D44-4A14-B812-97E0099F882E}"/>
              </a:ext>
            </a:extLst>
          </p:cNvPr>
          <p:cNvSpPr/>
          <p:nvPr/>
        </p:nvSpPr>
        <p:spPr>
          <a:xfrm>
            <a:off x="10706100" y="372726"/>
            <a:ext cx="495300" cy="495300"/>
          </a:xfrm>
          <a:prstGeom prst="ellipse">
            <a:avLst/>
          </a:prstGeom>
          <a:solidFill>
            <a:schemeClr val="bg1"/>
          </a:solidFill>
          <a:ln>
            <a:noFill/>
          </a:ln>
          <a:effectLst>
            <a:outerShdw blurRad="368300" sx="107000" sy="107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01B0F137-4701-4A6F-A6AE-7E744A6AE5DA}"/>
              </a:ext>
            </a:extLst>
          </p:cNvPr>
          <p:cNvSpPr/>
          <p:nvPr/>
        </p:nvSpPr>
        <p:spPr>
          <a:xfrm>
            <a:off x="940607" y="1873263"/>
            <a:ext cx="2737290" cy="2737290"/>
          </a:xfrm>
          <a:prstGeom prst="ellipse">
            <a:avLst/>
          </a:prstGeom>
          <a:solidFill>
            <a:schemeClr val="bg1"/>
          </a:solidFill>
          <a:ln>
            <a:noFill/>
          </a:ln>
          <a:effectLst>
            <a:outerShdw blurRad="7239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08A4200D-2F5A-4FFC-833E-D5A0BE38F088}"/>
              </a:ext>
            </a:extLst>
          </p:cNvPr>
          <p:cNvSpPr/>
          <p:nvPr/>
        </p:nvSpPr>
        <p:spPr>
          <a:xfrm>
            <a:off x="540557" y="3028950"/>
            <a:ext cx="800100" cy="800100"/>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8E22297-E8A3-4A26-BC65-3BD1CB4F8291}"/>
              </a:ext>
            </a:extLst>
          </p:cNvPr>
          <p:cNvSpPr txBox="1"/>
          <p:nvPr/>
        </p:nvSpPr>
        <p:spPr>
          <a:xfrm>
            <a:off x="4338100" y="2628721"/>
            <a:ext cx="5980453" cy="1200329"/>
          </a:xfrm>
          <a:prstGeom prst="rect">
            <a:avLst/>
          </a:prstGeom>
          <a:noFill/>
        </p:spPr>
        <p:txBody>
          <a:bodyPr wrap="square" rtlCol="0">
            <a:spAutoFit/>
          </a:bodyPr>
          <a:lstStyle/>
          <a:p>
            <a:r>
              <a:rPr lang="zh-CN" altLang="en-US" sz="7200" spc="400" dirty="0">
                <a:solidFill>
                  <a:srgbClr val="404040"/>
                </a:solidFill>
                <a:latin typeface="思源黑体 CN Medium" panose="020B0600000000000000" pitchFamily="34" charset="-122"/>
                <a:ea typeface="思源黑体 CN Medium" panose="020B0600000000000000" pitchFamily="34" charset="-122"/>
              </a:rPr>
              <a:t>谢谢大家</a:t>
            </a:r>
          </a:p>
        </p:txBody>
      </p:sp>
      <p:sp>
        <p:nvSpPr>
          <p:cNvPr id="10" name="椭圆 9">
            <a:extLst>
              <a:ext uri="{FF2B5EF4-FFF2-40B4-BE49-F238E27FC236}">
                <a16:creationId xmlns:a16="http://schemas.microsoft.com/office/drawing/2014/main" id="{8ABDE4CD-FB5A-4064-ABD5-04123B936EE4}"/>
              </a:ext>
            </a:extLst>
          </p:cNvPr>
          <p:cNvSpPr/>
          <p:nvPr/>
        </p:nvSpPr>
        <p:spPr>
          <a:xfrm>
            <a:off x="10318553" y="5012840"/>
            <a:ext cx="1151725" cy="1151725"/>
          </a:xfrm>
          <a:prstGeom prst="ellipse">
            <a:avLst/>
          </a:prstGeom>
          <a:solidFill>
            <a:schemeClr val="bg1"/>
          </a:solidFill>
          <a:ln>
            <a:noFill/>
          </a:ln>
          <a:effectLst>
            <a:outerShdw blurRad="3683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5D9B80B-B46C-492F-9AED-1C437B943F9D}"/>
              </a:ext>
            </a:extLst>
          </p:cNvPr>
          <p:cNvSpPr/>
          <p:nvPr/>
        </p:nvSpPr>
        <p:spPr>
          <a:xfrm>
            <a:off x="3274178" y="5542002"/>
            <a:ext cx="379981" cy="379981"/>
          </a:xfrm>
          <a:prstGeom prst="ellipse">
            <a:avLst/>
          </a:prstGeom>
          <a:solidFill>
            <a:srgbClr val="7E7E7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80BE9FD-75D7-449F-88C5-76871B1130D1}"/>
              </a:ext>
            </a:extLst>
          </p:cNvPr>
          <p:cNvSpPr txBox="1"/>
          <p:nvPr/>
        </p:nvSpPr>
        <p:spPr>
          <a:xfrm>
            <a:off x="4370651" y="3829050"/>
            <a:ext cx="4539810" cy="707886"/>
          </a:xfrm>
          <a:prstGeom prst="rect">
            <a:avLst/>
          </a:prstGeom>
          <a:noFill/>
        </p:spPr>
        <p:txBody>
          <a:bodyPr wrap="square" rtlCol="0">
            <a:spAutoFit/>
          </a:bodyPr>
          <a:lstStyle/>
          <a:p>
            <a:r>
              <a:rPr lang="zh-CN" altLang="en-US" sz="4000" spc="400" dirty="0">
                <a:solidFill>
                  <a:srgbClr val="7E7E7E"/>
                </a:solidFill>
                <a:latin typeface="思源黑体 CN Normal" panose="020B0400000000000000" pitchFamily="34" charset="-122"/>
                <a:ea typeface="思源黑体 CN Normal" panose="020B0400000000000000" pitchFamily="34" charset="-122"/>
              </a:rPr>
              <a:t>未命名小组</a:t>
            </a:r>
          </a:p>
        </p:txBody>
      </p:sp>
    </p:spTree>
    <p:extLst>
      <p:ext uri="{BB962C8B-B14F-4D97-AF65-F5344CB8AC3E}">
        <p14:creationId xmlns:p14="http://schemas.microsoft.com/office/powerpoint/2010/main" val="38972357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B971362-0EDE-44C5-B008-B040E75D234B}"/>
              </a:ext>
            </a:extLst>
          </p:cNvPr>
          <p:cNvPicPr>
            <a:picLocks noChangeAspect="1"/>
          </p:cNvPicPr>
          <p:nvPr/>
        </p:nvPicPr>
        <p:blipFill>
          <a:blip r:embed="rId2"/>
          <a:stretch>
            <a:fillRect/>
          </a:stretch>
        </p:blipFill>
        <p:spPr>
          <a:xfrm>
            <a:off x="679598" y="595018"/>
            <a:ext cx="3109229" cy="2187130"/>
          </a:xfrm>
          <a:prstGeom prst="rect">
            <a:avLst/>
          </a:prstGeom>
        </p:spPr>
      </p:pic>
      <p:sp>
        <p:nvSpPr>
          <p:cNvPr id="4" name="文本框 3">
            <a:extLst>
              <a:ext uri="{FF2B5EF4-FFF2-40B4-BE49-F238E27FC236}">
                <a16:creationId xmlns:a16="http://schemas.microsoft.com/office/drawing/2014/main" id="{947FB618-6784-42A5-A31A-6ACB3DB0DF9A}"/>
              </a:ext>
            </a:extLst>
          </p:cNvPr>
          <p:cNvSpPr txBox="1"/>
          <p:nvPr/>
        </p:nvSpPr>
        <p:spPr>
          <a:xfrm>
            <a:off x="5893933" y="1047779"/>
            <a:ext cx="5922246" cy="707886"/>
          </a:xfrm>
          <a:prstGeom prst="rect">
            <a:avLst/>
          </a:prstGeom>
          <a:noFill/>
        </p:spPr>
        <p:txBody>
          <a:bodyPr wrap="square" rtlCol="0">
            <a:spAutoFit/>
          </a:bodyPr>
          <a:lstStyle/>
          <a:p>
            <a:r>
              <a:rPr lang="en-US" altLang="zh-CN" sz="4000" dirty="0">
                <a:solidFill>
                  <a:srgbClr val="585858"/>
                </a:solidFill>
                <a:latin typeface="思源黑体 CN Medium" panose="020B0600000000000000" pitchFamily="34" charset="-122"/>
                <a:ea typeface="思源黑体 CN Medium" panose="020B0600000000000000" pitchFamily="34" charset="-122"/>
              </a:rPr>
              <a:t>01 </a:t>
            </a:r>
            <a:r>
              <a:rPr lang="zh-CN" altLang="en-US" sz="4000" dirty="0">
                <a:solidFill>
                  <a:srgbClr val="585858"/>
                </a:solidFill>
                <a:latin typeface="思源黑体 CN Medium" panose="020B0600000000000000" pitchFamily="34" charset="-122"/>
                <a:ea typeface="思源黑体 CN Medium" panose="020B0600000000000000" pitchFamily="34" charset="-122"/>
              </a:rPr>
              <a:t>更新的项目开发模型</a:t>
            </a:r>
          </a:p>
        </p:txBody>
      </p:sp>
      <p:sp>
        <p:nvSpPr>
          <p:cNvPr id="5" name="矩形 4">
            <a:extLst>
              <a:ext uri="{FF2B5EF4-FFF2-40B4-BE49-F238E27FC236}">
                <a16:creationId xmlns:a16="http://schemas.microsoft.com/office/drawing/2014/main" id="{6B2D8D0D-3F30-4787-A61F-B90B79D0CD5A}"/>
              </a:ext>
            </a:extLst>
          </p:cNvPr>
          <p:cNvSpPr/>
          <p:nvPr/>
        </p:nvSpPr>
        <p:spPr>
          <a:xfrm>
            <a:off x="-33186" y="7821"/>
            <a:ext cx="8291744" cy="3161507"/>
          </a:xfrm>
          <a:prstGeom prst="rect">
            <a:avLst/>
          </a:prstGeom>
          <a:solidFill>
            <a:srgbClr val="D1D1D1">
              <a:alpha val="486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30">
            <a:extLst>
              <a:ext uri="{FF2B5EF4-FFF2-40B4-BE49-F238E27FC236}">
                <a16:creationId xmlns:a16="http://schemas.microsoft.com/office/drawing/2014/main" id="{7E36363C-AF07-4D82-AB75-A4305FFF62F0}"/>
              </a:ext>
            </a:extLst>
          </p:cNvPr>
          <p:cNvSpPr txBox="1">
            <a:spLocks/>
          </p:cNvSpPr>
          <p:nvPr/>
        </p:nvSpPr>
        <p:spPr>
          <a:xfrm>
            <a:off x="970211" y="3756525"/>
            <a:ext cx="4214348" cy="1507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我们决定继续采用敏捷开发模型，同时在每个模块内部尝试采用</a:t>
            </a:r>
            <a:r>
              <a:rPr lang="en-US" altLang="zh-CN" sz="2000" dirty="0"/>
              <a:t>V</a:t>
            </a:r>
            <a:r>
              <a:rPr lang="zh-CN" altLang="en-US" sz="2000" dirty="0"/>
              <a:t>模型，及时制定测试用例</a:t>
            </a:r>
            <a:endParaRPr lang="en-US" altLang="zh-CN" sz="2000" dirty="0"/>
          </a:p>
          <a:p>
            <a:r>
              <a:rPr lang="zh-CN" altLang="en-US" sz="2000" dirty="0"/>
              <a:t>测试计划→</a:t>
            </a:r>
          </a:p>
        </p:txBody>
      </p:sp>
      <p:pic>
        <p:nvPicPr>
          <p:cNvPr id="8" name="图片 7">
            <a:extLst>
              <a:ext uri="{FF2B5EF4-FFF2-40B4-BE49-F238E27FC236}">
                <a16:creationId xmlns:a16="http://schemas.microsoft.com/office/drawing/2014/main" id="{95621D7A-181C-4005-BDAF-4A79707FADD0}"/>
              </a:ext>
            </a:extLst>
          </p:cNvPr>
          <p:cNvPicPr>
            <a:picLocks noChangeAspect="1"/>
          </p:cNvPicPr>
          <p:nvPr/>
        </p:nvPicPr>
        <p:blipFill>
          <a:blip r:embed="rId3"/>
          <a:stretch>
            <a:fillRect/>
          </a:stretch>
        </p:blipFill>
        <p:spPr>
          <a:xfrm>
            <a:off x="5893932" y="3429000"/>
            <a:ext cx="5730737" cy="2598645"/>
          </a:xfrm>
          <a:prstGeom prst="rect">
            <a:avLst/>
          </a:prstGeom>
        </p:spPr>
      </p:pic>
    </p:spTree>
    <p:extLst>
      <p:ext uri="{BB962C8B-B14F-4D97-AF65-F5344CB8AC3E}">
        <p14:creationId xmlns:p14="http://schemas.microsoft.com/office/powerpoint/2010/main" val="29348721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4F8B081-0CE3-45CA-852C-9FA4D2102325}"/>
              </a:ext>
            </a:extLst>
          </p:cNvPr>
          <p:cNvPicPr>
            <a:picLocks noChangeAspect="1"/>
          </p:cNvPicPr>
          <p:nvPr/>
        </p:nvPicPr>
        <p:blipFill>
          <a:blip r:embed="rId2"/>
          <a:stretch>
            <a:fillRect/>
          </a:stretch>
        </p:blipFill>
        <p:spPr>
          <a:xfrm>
            <a:off x="0" y="0"/>
            <a:ext cx="6416596" cy="3429297"/>
          </a:xfrm>
          <a:prstGeom prst="rect">
            <a:avLst/>
          </a:prstGeom>
        </p:spPr>
      </p:pic>
      <p:pic>
        <p:nvPicPr>
          <p:cNvPr id="6" name="图片 5">
            <a:extLst>
              <a:ext uri="{FF2B5EF4-FFF2-40B4-BE49-F238E27FC236}">
                <a16:creationId xmlns:a16="http://schemas.microsoft.com/office/drawing/2014/main" id="{B3F8CFF9-6988-4870-9B5B-8079415DEEC5}"/>
              </a:ext>
            </a:extLst>
          </p:cNvPr>
          <p:cNvPicPr>
            <a:picLocks noChangeAspect="1"/>
          </p:cNvPicPr>
          <p:nvPr/>
        </p:nvPicPr>
        <p:blipFill>
          <a:blip r:embed="rId3"/>
          <a:stretch>
            <a:fillRect/>
          </a:stretch>
        </p:blipFill>
        <p:spPr>
          <a:xfrm>
            <a:off x="2407072" y="3337255"/>
            <a:ext cx="9784928" cy="3520745"/>
          </a:xfrm>
          <a:prstGeom prst="rect">
            <a:avLst/>
          </a:prstGeom>
        </p:spPr>
      </p:pic>
      <p:sp>
        <p:nvSpPr>
          <p:cNvPr id="2" name="文本框 1">
            <a:extLst>
              <a:ext uri="{FF2B5EF4-FFF2-40B4-BE49-F238E27FC236}">
                <a16:creationId xmlns:a16="http://schemas.microsoft.com/office/drawing/2014/main" id="{556293C0-FF5F-4411-B4AC-EC2ECA55FEF5}"/>
              </a:ext>
            </a:extLst>
          </p:cNvPr>
          <p:cNvSpPr txBox="1"/>
          <p:nvPr/>
        </p:nvSpPr>
        <p:spPr>
          <a:xfrm>
            <a:off x="4626454" y="2489131"/>
            <a:ext cx="5080301" cy="707886"/>
          </a:xfrm>
          <a:prstGeom prst="rect">
            <a:avLst/>
          </a:prstGeom>
          <a:noFill/>
        </p:spPr>
        <p:txBody>
          <a:bodyPr wrap="square" rtlCol="0">
            <a:spAutoFit/>
          </a:bodyPr>
          <a:lstStyle/>
          <a:p>
            <a:r>
              <a:rPr lang="zh-CN" altLang="en-US" sz="4000" dirty="0">
                <a:solidFill>
                  <a:srgbClr val="585858"/>
                </a:solidFill>
                <a:latin typeface="思源黑体 CN Medium" panose="020B0600000000000000" pitchFamily="34" charset="-122"/>
                <a:ea typeface="思源黑体 CN Medium" panose="020B0600000000000000" pitchFamily="34" charset="-122"/>
              </a:rPr>
              <a:t>更新的项目经济预算</a:t>
            </a:r>
          </a:p>
        </p:txBody>
      </p:sp>
      <p:sp>
        <p:nvSpPr>
          <p:cNvPr id="4" name="矩形 3">
            <a:extLst>
              <a:ext uri="{FF2B5EF4-FFF2-40B4-BE49-F238E27FC236}">
                <a16:creationId xmlns:a16="http://schemas.microsoft.com/office/drawing/2014/main" id="{C379269D-2B65-44DC-BF7D-3F04D7EC692B}"/>
              </a:ext>
            </a:extLst>
          </p:cNvPr>
          <p:cNvSpPr/>
          <p:nvPr/>
        </p:nvSpPr>
        <p:spPr>
          <a:xfrm>
            <a:off x="0" y="0"/>
            <a:ext cx="12192000" cy="3520745"/>
          </a:xfrm>
          <a:prstGeom prst="rect">
            <a:avLst/>
          </a:prstGeom>
          <a:solidFill>
            <a:srgbClr val="D1D1D1">
              <a:alpha val="486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61815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B42ED52-FA77-4818-A27F-976C9EF0EA80}"/>
              </a:ext>
            </a:extLst>
          </p:cNvPr>
          <p:cNvSpPr/>
          <p:nvPr/>
        </p:nvSpPr>
        <p:spPr>
          <a:xfrm>
            <a:off x="2654710" y="-2499852"/>
            <a:ext cx="11857703" cy="11857703"/>
          </a:xfrm>
          <a:prstGeom prst="ellipse">
            <a:avLst/>
          </a:prstGeom>
          <a:solidFill>
            <a:schemeClr val="bg1"/>
          </a:solidFill>
          <a:ln>
            <a:noFill/>
          </a:ln>
          <a:effectLst>
            <a:outerShdw blurRad="609600" dist="38100" dir="10800000" sx="102000" sy="102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95A0A39-843C-415B-8788-1F0858FBCF48}"/>
              </a:ext>
            </a:extLst>
          </p:cNvPr>
          <p:cNvSpPr/>
          <p:nvPr/>
        </p:nvSpPr>
        <p:spPr>
          <a:xfrm>
            <a:off x="1" y="0"/>
            <a:ext cx="6096000" cy="1352832"/>
          </a:xfrm>
          <a:prstGeom prst="rect">
            <a:avLst/>
          </a:prstGeom>
          <a:solidFill>
            <a:srgbClr val="D1D1D1">
              <a:alpha val="486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5C21981-5061-4624-9DE3-8D7B4438231C}"/>
              </a:ext>
            </a:extLst>
          </p:cNvPr>
          <p:cNvSpPr txBox="1"/>
          <p:nvPr/>
        </p:nvSpPr>
        <p:spPr>
          <a:xfrm>
            <a:off x="129347" y="63768"/>
            <a:ext cx="5966654" cy="769441"/>
          </a:xfrm>
          <a:prstGeom prst="rect">
            <a:avLst/>
          </a:prstGeom>
          <a:noFill/>
        </p:spPr>
        <p:txBody>
          <a:bodyPr wrap="square" rtlCol="0">
            <a:spAutoFit/>
          </a:bodyPr>
          <a:lstStyle/>
          <a:p>
            <a:r>
              <a:rPr lang="en-US" altLang="zh-CN" sz="4400" dirty="0">
                <a:solidFill>
                  <a:srgbClr val="585858"/>
                </a:solidFill>
                <a:latin typeface="思源黑体 CN Medium" panose="020B0600000000000000" pitchFamily="34" charset="-122"/>
                <a:ea typeface="思源黑体 CN Medium" panose="020B0600000000000000" pitchFamily="34" charset="-122"/>
              </a:rPr>
              <a:t>02 </a:t>
            </a:r>
            <a:r>
              <a:rPr lang="zh-CN" altLang="en-US" sz="4400" dirty="0">
                <a:solidFill>
                  <a:srgbClr val="585858"/>
                </a:solidFill>
                <a:latin typeface="思源黑体 CN Medium" panose="020B0600000000000000" pitchFamily="34" charset="-122"/>
                <a:ea typeface="思源黑体 CN Medium" panose="020B0600000000000000" pitchFamily="34" charset="-122"/>
              </a:rPr>
              <a:t>更新的需求分析</a:t>
            </a:r>
          </a:p>
        </p:txBody>
      </p:sp>
      <p:graphicFrame>
        <p:nvGraphicFramePr>
          <p:cNvPr id="13" name="表格 12">
            <a:extLst>
              <a:ext uri="{FF2B5EF4-FFF2-40B4-BE49-F238E27FC236}">
                <a16:creationId xmlns:a16="http://schemas.microsoft.com/office/drawing/2014/main" id="{5B2E9DF3-0C51-4888-8E00-C70B43087AA6}"/>
              </a:ext>
            </a:extLst>
          </p:cNvPr>
          <p:cNvGraphicFramePr>
            <a:graphicFrameLocks noGrp="1"/>
          </p:cNvGraphicFramePr>
          <p:nvPr>
            <p:extLst>
              <p:ext uri="{D42A27DB-BD31-4B8C-83A1-F6EECF244321}">
                <p14:modId xmlns:p14="http://schemas.microsoft.com/office/powerpoint/2010/main" val="3747996693"/>
              </p:ext>
            </p:extLst>
          </p:nvPr>
        </p:nvGraphicFramePr>
        <p:xfrm>
          <a:off x="731521" y="896976"/>
          <a:ext cx="10707624" cy="5723274"/>
        </p:xfrm>
        <a:graphic>
          <a:graphicData uri="http://schemas.openxmlformats.org/drawingml/2006/table">
            <a:tbl>
              <a:tblPr>
                <a:tableStyleId>{9D7B26C5-4107-4FEC-AEDC-1716B250A1EF}</a:tableStyleId>
              </a:tblPr>
              <a:tblGrid>
                <a:gridCol w="1118609">
                  <a:extLst>
                    <a:ext uri="{9D8B030D-6E8A-4147-A177-3AD203B41FA5}">
                      <a16:colId xmlns:a16="http://schemas.microsoft.com/office/drawing/2014/main" val="397528578"/>
                    </a:ext>
                  </a:extLst>
                </a:gridCol>
                <a:gridCol w="4255137">
                  <a:extLst>
                    <a:ext uri="{9D8B030D-6E8A-4147-A177-3AD203B41FA5}">
                      <a16:colId xmlns:a16="http://schemas.microsoft.com/office/drawing/2014/main" val="2766036197"/>
                    </a:ext>
                  </a:extLst>
                </a:gridCol>
                <a:gridCol w="5333878">
                  <a:extLst>
                    <a:ext uri="{9D8B030D-6E8A-4147-A177-3AD203B41FA5}">
                      <a16:colId xmlns:a16="http://schemas.microsoft.com/office/drawing/2014/main" val="1216878145"/>
                    </a:ext>
                  </a:extLst>
                </a:gridCol>
              </a:tblGrid>
              <a:tr h="412743">
                <a:tc>
                  <a:txBody>
                    <a:bodyPr/>
                    <a:lstStyle/>
                    <a:p>
                      <a:pPr algn="ctr"/>
                      <a:r>
                        <a:rPr lang="zh-CN" sz="1600" kern="100" dirty="0">
                          <a:effectLst/>
                        </a:rPr>
                        <a:t>功能类别</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1600" kern="100">
                          <a:effectLst/>
                        </a:rPr>
                        <a:t>功能名称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1600" kern="100" dirty="0">
                          <a:effectLst/>
                        </a:rPr>
                        <a:t>一般过程描述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60463047"/>
                  </a:ext>
                </a:extLst>
              </a:tr>
              <a:tr h="257643">
                <a:tc rowSpan="2">
                  <a:txBody>
                    <a:bodyPr/>
                    <a:lstStyle/>
                    <a:p>
                      <a:pPr algn="ctr"/>
                      <a:r>
                        <a:rPr lang="zh-CN" sz="1600" kern="100" dirty="0">
                          <a:effectLst/>
                        </a:rPr>
                        <a:t>读入数据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ctr"/>
                      <a:r>
                        <a:rPr lang="zh-CN" sz="1600" kern="100" dirty="0">
                          <a:effectLst/>
                        </a:rPr>
                        <a:t>读入</a:t>
                      </a:r>
                      <a:r>
                        <a:rPr lang="en-US" sz="1600" kern="100" dirty="0">
                          <a:effectLst/>
                        </a:rPr>
                        <a:t>PCAP</a:t>
                      </a:r>
                      <a:r>
                        <a:rPr lang="zh-CN" sz="1600" kern="100" dirty="0">
                          <a:effectLst/>
                        </a:rPr>
                        <a:t>包</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a:effectLst/>
                        </a:rPr>
                        <a:t>读入用户指定路径的</a:t>
                      </a:r>
                      <a:r>
                        <a:rPr lang="en-US" sz="1600" kern="100">
                          <a:effectLst/>
                        </a:rPr>
                        <a:t>PCAP</a:t>
                      </a:r>
                      <a:r>
                        <a:rPr lang="zh-CN" sz="1600" kern="100">
                          <a:effectLst/>
                        </a:rPr>
                        <a:t>包</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2870339633"/>
                  </a:ext>
                </a:extLst>
              </a:tr>
              <a:tr h="257643">
                <a:tc vMerge="1">
                  <a:txBody>
                    <a:bodyPr/>
                    <a:lstStyle/>
                    <a:p>
                      <a:endParaRPr lang="zh-CN" altLang="en-US"/>
                    </a:p>
                  </a:txBody>
                  <a:tcPr/>
                </a:tc>
                <a:tc>
                  <a:txBody>
                    <a:bodyPr/>
                    <a:lstStyle/>
                    <a:p>
                      <a:pPr algn="ctr"/>
                      <a:r>
                        <a:rPr lang="zh-CN" sz="1600" kern="100" dirty="0">
                          <a:effectLst/>
                        </a:rPr>
                        <a:t>读入</a:t>
                      </a:r>
                      <a:r>
                        <a:rPr lang="en-US" sz="1600" kern="100" dirty="0">
                          <a:effectLst/>
                        </a:rPr>
                        <a:t>EXCEL</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dirty="0">
                          <a:effectLst/>
                        </a:rPr>
                        <a:t>读入用户指定路径的</a:t>
                      </a:r>
                      <a:r>
                        <a:rPr lang="en-US" sz="1600" kern="100" dirty="0">
                          <a:effectLst/>
                        </a:rPr>
                        <a:t>.csv</a:t>
                      </a:r>
                      <a:r>
                        <a:rPr lang="zh-CN" sz="1600" kern="100" dirty="0">
                          <a:effectLst/>
                        </a:rPr>
                        <a:t>文件</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57941128"/>
                  </a:ext>
                </a:extLst>
              </a:tr>
              <a:tr h="412743">
                <a:tc rowSpan="4">
                  <a:txBody>
                    <a:bodyPr/>
                    <a:lstStyle/>
                    <a:p>
                      <a:pPr algn="ctr"/>
                      <a:r>
                        <a:rPr lang="zh-CN" sz="1600" kern="100">
                          <a:effectLst/>
                        </a:rPr>
                        <a:t>分析网络监控数据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1600" kern="100" dirty="0">
                          <a:effectLst/>
                        </a:rPr>
                        <a:t>输入验证</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600" kern="100">
                          <a:effectLst/>
                        </a:rPr>
                        <a:t>判断读入的包是否是适当格式的网络监控数据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8554228"/>
                  </a:ext>
                </a:extLst>
              </a:tr>
              <a:tr h="257643">
                <a:tc vMerge="1">
                  <a:txBody>
                    <a:bodyPr/>
                    <a:lstStyle/>
                    <a:p>
                      <a:endParaRPr lang="zh-CN" altLang="en-US"/>
                    </a:p>
                  </a:txBody>
                  <a:tcPr/>
                </a:tc>
                <a:tc>
                  <a:txBody>
                    <a:bodyPr/>
                    <a:lstStyle/>
                    <a:p>
                      <a:pPr algn="ctr"/>
                      <a:r>
                        <a:rPr lang="zh-CN" sz="1600" kern="100" dirty="0">
                          <a:effectLst/>
                        </a:rPr>
                        <a:t>分析数据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2507846"/>
                  </a:ext>
                </a:extLst>
              </a:tr>
              <a:tr h="257643">
                <a:tc vMerge="1">
                  <a:txBody>
                    <a:bodyPr/>
                    <a:lstStyle/>
                    <a:p>
                      <a:endParaRPr lang="zh-CN" altLang="en-US"/>
                    </a:p>
                  </a:txBody>
                  <a:tcPr/>
                </a:tc>
                <a:tc>
                  <a:txBody>
                    <a:bodyPr/>
                    <a:lstStyle/>
                    <a:p>
                      <a:pPr algn="ctr"/>
                      <a:r>
                        <a:rPr lang="zh-CN" sz="1600" kern="100" dirty="0">
                          <a:effectLst/>
                        </a:rPr>
                        <a:t>生成网络环境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600" kern="100">
                          <a:effectLst/>
                        </a:rPr>
                        <a:t>生成由节点构成的网络环境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3727545"/>
                  </a:ext>
                </a:extLst>
              </a:tr>
              <a:tr h="257643">
                <a:tc vMerge="1">
                  <a:txBody>
                    <a:bodyPr/>
                    <a:lstStyle/>
                    <a:p>
                      <a:endParaRPr lang="zh-CN" altLang="en-US"/>
                    </a:p>
                  </a:txBody>
                  <a:tcPr/>
                </a:tc>
                <a:tc>
                  <a:txBody>
                    <a:bodyPr/>
                    <a:lstStyle/>
                    <a:p>
                      <a:pPr algn="ctr"/>
                      <a:r>
                        <a:rPr lang="zh-CN" sz="1600" kern="100" dirty="0">
                          <a:effectLst/>
                        </a:rPr>
                        <a:t>计算攻击过程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600" kern="100">
                          <a:effectLst/>
                        </a:rPr>
                        <a:t>根据流量关系计算攻击过程</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2850030"/>
                  </a:ext>
                </a:extLst>
              </a:tr>
              <a:tr h="412743">
                <a:tc rowSpan="11">
                  <a:txBody>
                    <a:bodyPr/>
                    <a:lstStyle/>
                    <a:p>
                      <a:pPr algn="ctr"/>
                      <a:r>
                        <a:rPr lang="zh-CN" sz="1600" kern="100" dirty="0">
                          <a:effectLst/>
                        </a:rPr>
                        <a:t>图形化显示</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ctr"/>
                      <a:r>
                        <a:rPr lang="zh-CN" sz="1600" kern="100" dirty="0">
                          <a:effectLst/>
                        </a:rPr>
                        <a:t>读入数据包</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a:effectLst/>
                        </a:rPr>
                        <a:t>弹出窗口使用户可以指定读入数据包的路径</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2293467308"/>
                  </a:ext>
                </a:extLst>
              </a:tr>
              <a:tr h="257643">
                <a:tc vMerge="1">
                  <a:txBody>
                    <a:bodyPr/>
                    <a:lstStyle/>
                    <a:p>
                      <a:endParaRPr lang="zh-CN" altLang="en-US"/>
                    </a:p>
                  </a:txBody>
                  <a:tcPr/>
                </a:tc>
                <a:tc>
                  <a:txBody>
                    <a:bodyPr/>
                    <a:lstStyle/>
                    <a:p>
                      <a:pPr algn="ctr"/>
                      <a:r>
                        <a:rPr lang="zh-CN" sz="1600" kern="100" dirty="0">
                          <a:effectLst/>
                        </a:rPr>
                        <a:t>显示网络环境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dirty="0">
                          <a:effectLst/>
                        </a:rPr>
                        <a:t>显示数据包的整体网络环境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80780464"/>
                  </a:ext>
                </a:extLst>
              </a:tr>
              <a:tr h="257643">
                <a:tc vMerge="1">
                  <a:txBody>
                    <a:bodyPr/>
                    <a:lstStyle/>
                    <a:p>
                      <a:endParaRPr lang="zh-CN" altLang="en-US"/>
                    </a:p>
                  </a:txBody>
                  <a:tcPr/>
                </a:tc>
                <a:tc>
                  <a:txBody>
                    <a:bodyPr/>
                    <a:lstStyle/>
                    <a:p>
                      <a:pPr algn="ctr"/>
                      <a:r>
                        <a:rPr lang="zh-CN" sz="1600" kern="100" dirty="0">
                          <a:effectLst/>
                        </a:rPr>
                        <a:t>显示攻击过程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dirty="0">
                          <a:effectLst/>
                        </a:rPr>
                        <a:t>显示数据包内的指定攻击过程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938975608"/>
                  </a:ext>
                </a:extLst>
              </a:tr>
              <a:tr h="412743">
                <a:tc vMerge="1">
                  <a:txBody>
                    <a:bodyPr/>
                    <a:lstStyle/>
                    <a:p>
                      <a:endParaRPr lang="zh-CN" altLang="en-US"/>
                    </a:p>
                  </a:txBody>
                  <a:tcPr/>
                </a:tc>
                <a:tc>
                  <a:txBody>
                    <a:bodyPr/>
                    <a:lstStyle/>
                    <a:p>
                      <a:pPr algn="ctr"/>
                      <a:r>
                        <a:rPr lang="zh-CN" sz="1600" kern="100" dirty="0">
                          <a:effectLst/>
                        </a:rPr>
                        <a:t>选择时间范围</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dirty="0">
                          <a:effectLst/>
                        </a:rPr>
                        <a:t>选择时间范围内的数据进行图形化显示</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33060538"/>
                  </a:ext>
                </a:extLst>
              </a:tr>
              <a:tr h="257643">
                <a:tc vMerge="1">
                  <a:txBody>
                    <a:bodyPr/>
                    <a:lstStyle/>
                    <a:p>
                      <a:endParaRPr lang="zh-CN" altLang="en-US"/>
                    </a:p>
                  </a:txBody>
                  <a:tcPr/>
                </a:tc>
                <a:tc>
                  <a:txBody>
                    <a:bodyPr/>
                    <a:lstStyle/>
                    <a:p>
                      <a:pPr algn="ctr"/>
                      <a:r>
                        <a:rPr lang="zh-CN" sz="1600" kern="100" dirty="0">
                          <a:effectLst/>
                        </a:rPr>
                        <a:t>放大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dirty="0">
                          <a:effectLst/>
                        </a:rPr>
                        <a:t>放大图形显示</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102582882"/>
                  </a:ext>
                </a:extLst>
              </a:tr>
              <a:tr h="257643">
                <a:tc vMerge="1">
                  <a:txBody>
                    <a:bodyPr/>
                    <a:lstStyle/>
                    <a:p>
                      <a:endParaRPr lang="zh-CN" altLang="en-US"/>
                    </a:p>
                  </a:txBody>
                  <a:tcPr/>
                </a:tc>
                <a:tc>
                  <a:txBody>
                    <a:bodyPr/>
                    <a:lstStyle/>
                    <a:p>
                      <a:pPr algn="ctr"/>
                      <a:r>
                        <a:rPr lang="zh-CN" sz="1600" kern="100" dirty="0">
                          <a:effectLst/>
                        </a:rPr>
                        <a:t>缩小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dirty="0">
                          <a:effectLst/>
                        </a:rPr>
                        <a:t>缩小图形显示</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2221642934"/>
                  </a:ext>
                </a:extLst>
              </a:tr>
              <a:tr h="412743">
                <a:tc vMerge="1">
                  <a:txBody>
                    <a:bodyPr/>
                    <a:lstStyle/>
                    <a:p>
                      <a:endParaRPr lang="zh-CN" altLang="en-US"/>
                    </a:p>
                  </a:txBody>
                  <a:tcPr/>
                </a:tc>
                <a:tc>
                  <a:txBody>
                    <a:bodyPr/>
                    <a:lstStyle/>
                    <a:p>
                      <a:pPr algn="ctr"/>
                      <a:r>
                        <a:rPr lang="zh-CN" sz="1600" kern="100" dirty="0">
                          <a:solidFill>
                            <a:srgbClr val="FF0000"/>
                          </a:solidFill>
                          <a:effectLst/>
                        </a:rPr>
                        <a:t>变速显示</a:t>
                      </a:r>
                      <a:endParaRPr lang="zh-CN" sz="16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l"/>
                      <a:r>
                        <a:rPr lang="zh-CN" sz="1600" kern="100" dirty="0">
                          <a:solidFill>
                            <a:srgbClr val="FF0000"/>
                          </a:solidFill>
                          <a:effectLst/>
                        </a:rPr>
                        <a:t>增加</a:t>
                      </a:r>
                      <a:r>
                        <a:rPr lang="en-US" sz="1600" kern="100" dirty="0">
                          <a:solidFill>
                            <a:srgbClr val="FF0000"/>
                          </a:solidFill>
                          <a:effectLst/>
                        </a:rPr>
                        <a:t>/</a:t>
                      </a:r>
                      <a:r>
                        <a:rPr lang="zh-CN" sz="1600" kern="100" dirty="0">
                          <a:solidFill>
                            <a:srgbClr val="FF0000"/>
                          </a:solidFill>
                          <a:effectLst/>
                        </a:rPr>
                        <a:t>减少单位时间内显示的单位时间数流量</a:t>
                      </a:r>
                      <a:endParaRPr lang="zh-CN" sz="16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70310267"/>
                  </a:ext>
                </a:extLst>
              </a:tr>
              <a:tr h="257643">
                <a:tc vMerge="1">
                  <a:txBody>
                    <a:bodyPr/>
                    <a:lstStyle/>
                    <a:p>
                      <a:endParaRPr lang="zh-CN" altLang="en-US"/>
                    </a:p>
                  </a:txBody>
                  <a:tcPr/>
                </a:tc>
                <a:tc>
                  <a:txBody>
                    <a:bodyPr/>
                    <a:lstStyle/>
                    <a:p>
                      <a:pPr algn="ctr"/>
                      <a:r>
                        <a:rPr lang="zh-CN" sz="1600" kern="100" dirty="0">
                          <a:solidFill>
                            <a:srgbClr val="FF0000"/>
                          </a:solidFill>
                          <a:effectLst/>
                        </a:rPr>
                        <a:t>按端口显示</a:t>
                      </a:r>
                      <a:endParaRPr lang="zh-CN" sz="16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l"/>
                      <a:r>
                        <a:rPr lang="zh-CN" sz="1600" kern="100" dirty="0">
                          <a:solidFill>
                            <a:srgbClr val="FF0000"/>
                          </a:solidFill>
                          <a:effectLst/>
                        </a:rPr>
                        <a:t>显示端口之间的数据流动</a:t>
                      </a:r>
                      <a:endParaRPr lang="zh-CN" sz="16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510422678"/>
                  </a:ext>
                </a:extLst>
              </a:tr>
              <a:tr h="412743">
                <a:tc vMerge="1">
                  <a:txBody>
                    <a:bodyPr/>
                    <a:lstStyle/>
                    <a:p>
                      <a:endParaRPr lang="zh-CN" altLang="en-US"/>
                    </a:p>
                  </a:txBody>
                  <a:tcPr/>
                </a:tc>
                <a:tc>
                  <a:txBody>
                    <a:bodyPr/>
                    <a:lstStyle/>
                    <a:p>
                      <a:pPr algn="ctr"/>
                      <a:r>
                        <a:rPr lang="zh-CN" sz="1600" kern="100" dirty="0">
                          <a:solidFill>
                            <a:srgbClr val="FF0000"/>
                          </a:solidFill>
                          <a:effectLst/>
                        </a:rPr>
                        <a:t>选择</a:t>
                      </a:r>
                      <a:r>
                        <a:rPr lang="en-US" sz="1600" kern="100" dirty="0">
                          <a:solidFill>
                            <a:srgbClr val="FF0000"/>
                          </a:solidFill>
                          <a:effectLst/>
                        </a:rPr>
                        <a:t>IP</a:t>
                      </a:r>
                      <a:r>
                        <a:rPr lang="zh-CN" sz="1600" kern="100" dirty="0">
                          <a:solidFill>
                            <a:srgbClr val="FF0000"/>
                          </a:solidFill>
                          <a:effectLst/>
                        </a:rPr>
                        <a:t>地址显示</a:t>
                      </a:r>
                      <a:endParaRPr lang="zh-CN" sz="16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solidFill>
                  </a:tcPr>
                </a:tc>
                <a:tc>
                  <a:txBody>
                    <a:bodyPr/>
                    <a:lstStyle/>
                    <a:p>
                      <a:pPr algn="l"/>
                      <a:r>
                        <a:rPr lang="zh-CN" sz="1600" kern="100" dirty="0">
                          <a:solidFill>
                            <a:srgbClr val="FF0000"/>
                          </a:solidFill>
                          <a:effectLst/>
                        </a:rPr>
                        <a:t>显示指定</a:t>
                      </a:r>
                      <a:r>
                        <a:rPr lang="en-US" sz="1600" kern="100" dirty="0">
                          <a:solidFill>
                            <a:srgbClr val="FF0000"/>
                          </a:solidFill>
                          <a:effectLst/>
                        </a:rPr>
                        <a:t>IP</a:t>
                      </a:r>
                      <a:r>
                        <a:rPr lang="zh-CN" sz="1600" kern="100" dirty="0">
                          <a:solidFill>
                            <a:srgbClr val="FF0000"/>
                          </a:solidFill>
                          <a:effectLst/>
                        </a:rPr>
                        <a:t>地址范围内的节点间数据流动</a:t>
                      </a:r>
                      <a:endParaRPr lang="zh-CN" sz="16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668294456"/>
                  </a:ext>
                </a:extLst>
              </a:tr>
              <a:tr h="412743">
                <a:tc vMerge="1">
                  <a:txBody>
                    <a:bodyPr/>
                    <a:lstStyle/>
                    <a:p>
                      <a:endParaRPr lang="zh-CN" altLang="en-US"/>
                    </a:p>
                  </a:txBody>
                  <a:tcPr/>
                </a:tc>
                <a:tc>
                  <a:txBody>
                    <a:bodyPr/>
                    <a:lstStyle/>
                    <a:p>
                      <a:pPr algn="ctr"/>
                      <a:r>
                        <a:rPr lang="zh-CN" sz="1600" kern="100" dirty="0">
                          <a:solidFill>
                            <a:srgbClr val="FF0000"/>
                          </a:solidFill>
                          <a:effectLst/>
                          <a:latin typeface="+mn-lt"/>
                          <a:ea typeface="等线" panose="02010600030101010101" pitchFamily="2" charset="-122"/>
                          <a:cs typeface="Times New Roman" panose="02020603050405020304" pitchFamily="18" charset="0"/>
                        </a:rPr>
                        <a:t>选择攻击</a:t>
                      </a:r>
                    </a:p>
                  </a:txBody>
                  <a:tcPr marL="68580" marR="68580" marT="0" marB="0" anchor="ctr">
                    <a:solidFill>
                      <a:schemeClr val="bg1"/>
                    </a:solidFill>
                  </a:tcPr>
                </a:tc>
                <a:tc>
                  <a:txBody>
                    <a:bodyPr/>
                    <a:lstStyle/>
                    <a:p>
                      <a:pPr algn="l"/>
                      <a:r>
                        <a:rPr lang="zh-CN" sz="1600" kern="100" dirty="0">
                          <a:solidFill>
                            <a:srgbClr val="FF0000"/>
                          </a:solidFill>
                          <a:effectLst/>
                          <a:latin typeface="+mn-lt"/>
                          <a:ea typeface="等线" panose="02010600030101010101" pitchFamily="2" charset="-122"/>
                          <a:cs typeface="Times New Roman" panose="02020603050405020304" pitchFamily="18" charset="0"/>
                        </a:rPr>
                        <a:t>选择显示指定攻击的攻击过程</a:t>
                      </a:r>
                    </a:p>
                  </a:txBody>
                  <a:tcPr marL="68580" marR="68580" marT="0" marB="0" anchor="ctr">
                    <a:solidFill>
                      <a:schemeClr val="bg1"/>
                    </a:solidFill>
                  </a:tcPr>
                </a:tc>
                <a:extLst>
                  <a:ext uri="{0D108BD9-81ED-4DB2-BD59-A6C34878D82A}">
                    <a16:rowId xmlns:a16="http://schemas.microsoft.com/office/drawing/2014/main" val="113687675"/>
                  </a:ext>
                </a:extLst>
              </a:tr>
              <a:tr h="257643">
                <a:tc vMerge="1">
                  <a:txBody>
                    <a:bodyPr/>
                    <a:lstStyle/>
                    <a:p>
                      <a:endParaRPr lang="zh-CN" altLang="en-US"/>
                    </a:p>
                  </a:txBody>
                  <a:tcPr/>
                </a:tc>
                <a:tc>
                  <a:txBody>
                    <a:bodyPr/>
                    <a:lstStyle/>
                    <a:p>
                      <a:pPr algn="ctr"/>
                      <a:r>
                        <a:rPr lang="zh-CN" sz="1600" kern="100">
                          <a:effectLst/>
                        </a:rPr>
                        <a:t>关闭</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algn="l"/>
                      <a:r>
                        <a:rPr lang="zh-CN" sz="1600" kern="100" dirty="0">
                          <a:effectLst/>
                        </a:rPr>
                        <a:t>关闭当前数据包的图形化显示</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830583143"/>
                  </a:ext>
                </a:extLst>
              </a:tr>
            </a:tbl>
          </a:graphicData>
        </a:graphic>
      </p:graphicFrame>
    </p:spTree>
    <p:extLst>
      <p:ext uri="{BB962C8B-B14F-4D97-AF65-F5344CB8AC3E}">
        <p14:creationId xmlns:p14="http://schemas.microsoft.com/office/powerpoint/2010/main" val="9426908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5BF548C-81B3-44BF-B291-3AF4F209115C}"/>
              </a:ext>
            </a:extLst>
          </p:cNvPr>
          <p:cNvSpPr/>
          <p:nvPr/>
        </p:nvSpPr>
        <p:spPr>
          <a:xfrm>
            <a:off x="2654710" y="-2499852"/>
            <a:ext cx="11857703" cy="11857703"/>
          </a:xfrm>
          <a:prstGeom prst="ellipse">
            <a:avLst/>
          </a:prstGeom>
          <a:solidFill>
            <a:schemeClr val="bg1"/>
          </a:solidFill>
          <a:ln>
            <a:noFill/>
          </a:ln>
          <a:effectLst>
            <a:outerShdw blurRad="609600" dist="38100" dir="10800000" sx="102000" sy="102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70F1D2F-3480-4FF0-BED9-A1462E0E43C8}"/>
              </a:ext>
            </a:extLst>
          </p:cNvPr>
          <p:cNvSpPr txBox="1"/>
          <p:nvPr/>
        </p:nvSpPr>
        <p:spPr>
          <a:xfrm>
            <a:off x="4760976" y="1080763"/>
            <a:ext cx="5249575" cy="1200329"/>
          </a:xfrm>
          <a:prstGeom prst="rect">
            <a:avLst/>
          </a:prstGeom>
          <a:noFill/>
        </p:spPr>
        <p:txBody>
          <a:bodyPr wrap="square" rtlCol="0">
            <a:spAutoFit/>
          </a:bodyPr>
          <a:lstStyle/>
          <a:p>
            <a:r>
              <a:rPr lang="en-US" altLang="zh-CN" sz="7200" dirty="0">
                <a:solidFill>
                  <a:srgbClr val="585858"/>
                </a:solidFill>
                <a:latin typeface="思源黑体 CN Medium" panose="020B0600000000000000" pitchFamily="34" charset="-122"/>
                <a:ea typeface="思源黑体 CN Medium" panose="020B0600000000000000" pitchFamily="34" charset="-122"/>
              </a:rPr>
              <a:t>03 </a:t>
            </a:r>
            <a:r>
              <a:rPr lang="zh-CN" altLang="en-US" sz="7200" dirty="0">
                <a:solidFill>
                  <a:srgbClr val="585858"/>
                </a:solidFill>
                <a:latin typeface="思源黑体 CN Medium" panose="020B0600000000000000" pitchFamily="34" charset="-122"/>
                <a:ea typeface="思源黑体 CN Medium" panose="020B0600000000000000" pitchFamily="34" charset="-122"/>
              </a:rPr>
              <a:t>概要设计</a:t>
            </a:r>
          </a:p>
        </p:txBody>
      </p:sp>
      <p:sp>
        <p:nvSpPr>
          <p:cNvPr id="31" name="内容占位符 30">
            <a:extLst>
              <a:ext uri="{FF2B5EF4-FFF2-40B4-BE49-F238E27FC236}">
                <a16:creationId xmlns:a16="http://schemas.microsoft.com/office/drawing/2014/main" id="{2FB2403B-7C2F-4B3E-9A7A-B0C073ECB4B7}"/>
              </a:ext>
            </a:extLst>
          </p:cNvPr>
          <p:cNvSpPr>
            <a:spLocks noGrp="1"/>
          </p:cNvSpPr>
          <p:nvPr>
            <p:ph idx="1"/>
          </p:nvPr>
        </p:nvSpPr>
        <p:spPr>
          <a:xfrm>
            <a:off x="4760976" y="2913761"/>
            <a:ext cx="3322320" cy="3331591"/>
          </a:xfrm>
        </p:spPr>
        <p:txBody>
          <a:bodyPr/>
          <a:lstStyle/>
          <a:p>
            <a:r>
              <a:rPr lang="zh-CN" altLang="en-US" dirty="0"/>
              <a:t>总体设计</a:t>
            </a:r>
          </a:p>
          <a:p>
            <a:r>
              <a:rPr lang="zh-CN" altLang="en-US" dirty="0"/>
              <a:t>模块设计</a:t>
            </a:r>
          </a:p>
          <a:p>
            <a:r>
              <a:rPr lang="zh-CN" altLang="en-US" dirty="0"/>
              <a:t>数据结构</a:t>
            </a:r>
          </a:p>
          <a:p>
            <a:r>
              <a:rPr lang="zh-CN" altLang="en-US" dirty="0"/>
              <a:t>容灾设计</a:t>
            </a:r>
          </a:p>
          <a:p>
            <a:r>
              <a:rPr lang="zh-CN" altLang="en-US" dirty="0"/>
              <a:t>用户界面设计</a:t>
            </a:r>
          </a:p>
          <a:p>
            <a:r>
              <a:rPr lang="zh-CN" altLang="en-US" dirty="0"/>
              <a:t>代码规范</a:t>
            </a:r>
          </a:p>
          <a:p>
            <a:endParaRPr lang="zh-CN" altLang="en-US" dirty="0"/>
          </a:p>
        </p:txBody>
      </p:sp>
      <p:sp>
        <p:nvSpPr>
          <p:cNvPr id="33" name="矩形 32">
            <a:extLst>
              <a:ext uri="{FF2B5EF4-FFF2-40B4-BE49-F238E27FC236}">
                <a16:creationId xmlns:a16="http://schemas.microsoft.com/office/drawing/2014/main" id="{A2D96676-9EF5-4516-AEEE-6D9779EEEEA8}"/>
              </a:ext>
            </a:extLst>
          </p:cNvPr>
          <p:cNvSpPr/>
          <p:nvPr/>
        </p:nvSpPr>
        <p:spPr>
          <a:xfrm>
            <a:off x="-140209" y="928260"/>
            <a:ext cx="12332209" cy="1352832"/>
          </a:xfrm>
          <a:prstGeom prst="rect">
            <a:avLst/>
          </a:prstGeom>
          <a:solidFill>
            <a:srgbClr val="D1D1D1">
              <a:alpha val="486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95026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4441733F-F71C-4F59-8F67-5670B9D2BAFC}"/>
              </a:ext>
            </a:extLst>
          </p:cNvPr>
          <p:cNvSpPr/>
          <p:nvPr/>
        </p:nvSpPr>
        <p:spPr>
          <a:xfrm>
            <a:off x="-1352551" y="3790950"/>
            <a:ext cx="4686300" cy="4686300"/>
          </a:xfrm>
          <a:prstGeom prst="ellipse">
            <a:avLst/>
          </a:prstGeom>
          <a:solidFill>
            <a:schemeClr val="bg1"/>
          </a:solidFill>
          <a:ln>
            <a:noFill/>
          </a:ln>
          <a:effectLst>
            <a:outerShdw blurRad="6223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C85287F-611B-4D47-9696-C13CD9AA0A14}"/>
              </a:ext>
            </a:extLst>
          </p:cNvPr>
          <p:cNvSpPr/>
          <p:nvPr/>
        </p:nvSpPr>
        <p:spPr>
          <a:xfrm>
            <a:off x="11782425" y="6419850"/>
            <a:ext cx="552450" cy="55245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067D3336-2705-454C-AE35-B24602CAB2FA}"/>
              </a:ext>
            </a:extLst>
          </p:cNvPr>
          <p:cNvPicPr/>
          <p:nvPr/>
        </p:nvPicPr>
        <p:blipFill>
          <a:blip r:embed="rId2"/>
          <a:stretch>
            <a:fillRect/>
          </a:stretch>
        </p:blipFill>
        <p:spPr>
          <a:xfrm>
            <a:off x="3943477" y="1416822"/>
            <a:ext cx="6980538" cy="5003027"/>
          </a:xfrm>
          <a:prstGeom prst="rect">
            <a:avLst/>
          </a:prstGeom>
        </p:spPr>
      </p:pic>
      <p:grpSp>
        <p:nvGrpSpPr>
          <p:cNvPr id="20" name="组合 19">
            <a:extLst>
              <a:ext uri="{FF2B5EF4-FFF2-40B4-BE49-F238E27FC236}">
                <a16:creationId xmlns:a16="http://schemas.microsoft.com/office/drawing/2014/main" id="{194A3A35-BE0D-4197-B6A9-A37FEBBDD71F}"/>
              </a:ext>
            </a:extLst>
          </p:cNvPr>
          <p:cNvGrpSpPr/>
          <p:nvPr/>
        </p:nvGrpSpPr>
        <p:grpSpPr>
          <a:xfrm>
            <a:off x="1133856" y="785886"/>
            <a:ext cx="3467101" cy="1116341"/>
            <a:chOff x="1143000" y="1416822"/>
            <a:chExt cx="3467101" cy="1116341"/>
          </a:xfrm>
        </p:grpSpPr>
        <p:grpSp>
          <p:nvGrpSpPr>
            <p:cNvPr id="16" name="组合 15">
              <a:extLst>
                <a:ext uri="{FF2B5EF4-FFF2-40B4-BE49-F238E27FC236}">
                  <a16:creationId xmlns:a16="http://schemas.microsoft.com/office/drawing/2014/main" id="{EEE235E7-28D3-4040-A73E-2B8D5F0E7493}"/>
                </a:ext>
              </a:extLst>
            </p:cNvPr>
            <p:cNvGrpSpPr/>
            <p:nvPr/>
          </p:nvGrpSpPr>
          <p:grpSpPr>
            <a:xfrm>
              <a:off x="1143000" y="1416822"/>
              <a:ext cx="3467101" cy="954107"/>
              <a:chOff x="761998" y="1262064"/>
              <a:chExt cx="3467101" cy="954107"/>
            </a:xfrm>
          </p:grpSpPr>
          <p:sp>
            <p:nvSpPr>
              <p:cNvPr id="17" name="文本框 16">
                <a:extLst>
                  <a:ext uri="{FF2B5EF4-FFF2-40B4-BE49-F238E27FC236}">
                    <a16:creationId xmlns:a16="http://schemas.microsoft.com/office/drawing/2014/main" id="{14E4CC1A-E2F0-40A0-A539-11242A8E01DC}"/>
                  </a:ext>
                </a:extLst>
              </p:cNvPr>
              <p:cNvSpPr txBox="1"/>
              <p:nvPr/>
            </p:nvSpPr>
            <p:spPr>
              <a:xfrm>
                <a:off x="761998" y="1262064"/>
                <a:ext cx="3467101" cy="584775"/>
              </a:xfrm>
              <a:prstGeom prst="rect">
                <a:avLst/>
              </a:prstGeom>
              <a:noFill/>
            </p:spPr>
            <p:txBody>
              <a:bodyPr wrap="square" rtlCol="0">
                <a:spAutoFit/>
              </a:bodyPr>
              <a:lstStyle/>
              <a:p>
                <a:r>
                  <a:rPr lang="zh-CN" altLang="en-US" sz="3200" spc="400" dirty="0">
                    <a:solidFill>
                      <a:srgbClr val="404040"/>
                    </a:solidFill>
                    <a:latin typeface="字魂36号-正文宋楷" panose="00000500000000000000" pitchFamily="2" charset="-122"/>
                    <a:ea typeface="字魂36号-正文宋楷" panose="00000500000000000000" pitchFamily="2" charset="-122"/>
                  </a:rPr>
                  <a:t>总体设计</a:t>
                </a:r>
              </a:p>
            </p:txBody>
          </p:sp>
          <p:sp>
            <p:nvSpPr>
              <p:cNvPr id="18" name="文本框 17">
                <a:extLst>
                  <a:ext uri="{FF2B5EF4-FFF2-40B4-BE49-F238E27FC236}">
                    <a16:creationId xmlns:a16="http://schemas.microsoft.com/office/drawing/2014/main" id="{E4443385-2CD7-4B45-B0AF-F9C6ADC07F0F}"/>
                  </a:ext>
                </a:extLst>
              </p:cNvPr>
              <p:cNvSpPr txBox="1"/>
              <p:nvPr/>
            </p:nvSpPr>
            <p:spPr>
              <a:xfrm>
                <a:off x="761998" y="1846839"/>
                <a:ext cx="875561" cy="369332"/>
              </a:xfrm>
              <a:prstGeom prst="rect">
                <a:avLst/>
              </a:prstGeom>
              <a:noFill/>
            </p:spPr>
            <p:txBody>
              <a:bodyPr wrap="none" rtlCol="0">
                <a:spAutoFit/>
              </a:bodyPr>
              <a:lstStyle/>
              <a:p>
                <a:r>
                  <a:rPr lang="zh-CN" altLang="en-US" dirty="0">
                    <a:solidFill>
                      <a:srgbClr val="404040"/>
                    </a:solidFill>
                    <a:latin typeface="字魂36号-正文宋楷" panose="00000500000000000000" pitchFamily="2" charset="-122"/>
                    <a:ea typeface="字魂36号-正文宋楷" panose="00000500000000000000" pitchFamily="2" charset="-122"/>
                  </a:rPr>
                  <a:t>用例图</a:t>
                </a:r>
              </a:p>
            </p:txBody>
          </p:sp>
        </p:grpSp>
        <p:cxnSp>
          <p:nvCxnSpPr>
            <p:cNvPr id="19" name="直接连接符 18">
              <a:extLst>
                <a:ext uri="{FF2B5EF4-FFF2-40B4-BE49-F238E27FC236}">
                  <a16:creationId xmlns:a16="http://schemas.microsoft.com/office/drawing/2014/main" id="{EC8C3C4C-1B79-4FAD-93CC-C8C5B6C14174}"/>
                </a:ext>
              </a:extLst>
            </p:cNvPr>
            <p:cNvCxnSpPr/>
            <p:nvPr/>
          </p:nvCxnSpPr>
          <p:spPr>
            <a:xfrm>
              <a:off x="1199411" y="2533163"/>
              <a:ext cx="81915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96709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DFD03910-8E1E-4961-9CC7-DEBBD080307B}"/>
              </a:ext>
            </a:extLst>
          </p:cNvPr>
          <p:cNvSpPr/>
          <p:nvPr/>
        </p:nvSpPr>
        <p:spPr>
          <a:xfrm>
            <a:off x="-1352551" y="3790950"/>
            <a:ext cx="4686300" cy="4686300"/>
          </a:xfrm>
          <a:prstGeom prst="ellipse">
            <a:avLst/>
          </a:prstGeom>
          <a:solidFill>
            <a:schemeClr val="bg1"/>
          </a:solidFill>
          <a:ln>
            <a:noFill/>
          </a:ln>
          <a:effectLst>
            <a:outerShdw blurRad="6223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98CA72C1-CE02-4ABC-8710-2300AFE8CBE4}"/>
              </a:ext>
            </a:extLst>
          </p:cNvPr>
          <p:cNvSpPr/>
          <p:nvPr/>
        </p:nvSpPr>
        <p:spPr>
          <a:xfrm>
            <a:off x="11782425" y="6419850"/>
            <a:ext cx="552450" cy="55245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A82E5E79-F672-4DD7-BA76-3DE453570DCD}"/>
              </a:ext>
            </a:extLst>
          </p:cNvPr>
          <p:cNvGrpSpPr/>
          <p:nvPr/>
        </p:nvGrpSpPr>
        <p:grpSpPr>
          <a:xfrm>
            <a:off x="1133856" y="785886"/>
            <a:ext cx="3467101" cy="1116341"/>
            <a:chOff x="1143000" y="1416822"/>
            <a:chExt cx="3467101" cy="1116341"/>
          </a:xfrm>
        </p:grpSpPr>
        <p:grpSp>
          <p:nvGrpSpPr>
            <p:cNvPr id="6" name="组合 5">
              <a:extLst>
                <a:ext uri="{FF2B5EF4-FFF2-40B4-BE49-F238E27FC236}">
                  <a16:creationId xmlns:a16="http://schemas.microsoft.com/office/drawing/2014/main" id="{0BCAE02A-A1BD-4025-A7DC-3C3C00D585D4}"/>
                </a:ext>
              </a:extLst>
            </p:cNvPr>
            <p:cNvGrpSpPr/>
            <p:nvPr/>
          </p:nvGrpSpPr>
          <p:grpSpPr>
            <a:xfrm>
              <a:off x="1143000" y="1416822"/>
              <a:ext cx="3467101" cy="954107"/>
              <a:chOff x="761998" y="1262064"/>
              <a:chExt cx="3467101" cy="954107"/>
            </a:xfrm>
          </p:grpSpPr>
          <p:sp>
            <p:nvSpPr>
              <p:cNvPr id="8" name="文本框 7">
                <a:extLst>
                  <a:ext uri="{FF2B5EF4-FFF2-40B4-BE49-F238E27FC236}">
                    <a16:creationId xmlns:a16="http://schemas.microsoft.com/office/drawing/2014/main" id="{B93E951D-F69B-45AB-98E4-B69BB965A4FB}"/>
                  </a:ext>
                </a:extLst>
              </p:cNvPr>
              <p:cNvSpPr txBox="1"/>
              <p:nvPr/>
            </p:nvSpPr>
            <p:spPr>
              <a:xfrm>
                <a:off x="761998" y="1262064"/>
                <a:ext cx="3467101" cy="584775"/>
              </a:xfrm>
              <a:prstGeom prst="rect">
                <a:avLst/>
              </a:prstGeom>
              <a:noFill/>
            </p:spPr>
            <p:txBody>
              <a:bodyPr wrap="square" rtlCol="0">
                <a:spAutoFit/>
              </a:bodyPr>
              <a:lstStyle/>
              <a:p>
                <a:r>
                  <a:rPr lang="zh-CN" altLang="en-US" sz="3200" spc="400" dirty="0">
                    <a:solidFill>
                      <a:srgbClr val="404040"/>
                    </a:solidFill>
                    <a:latin typeface="字魂36号-正文宋楷" panose="00000500000000000000" pitchFamily="2" charset="-122"/>
                    <a:ea typeface="字魂36号-正文宋楷" panose="00000500000000000000" pitchFamily="2" charset="-122"/>
                  </a:rPr>
                  <a:t>总体设计</a:t>
                </a:r>
              </a:p>
            </p:txBody>
          </p:sp>
          <p:sp>
            <p:nvSpPr>
              <p:cNvPr id="9" name="文本框 8">
                <a:extLst>
                  <a:ext uri="{FF2B5EF4-FFF2-40B4-BE49-F238E27FC236}">
                    <a16:creationId xmlns:a16="http://schemas.microsoft.com/office/drawing/2014/main" id="{7411EE42-9BD9-49EE-BEFF-D0761F574083}"/>
                  </a:ext>
                </a:extLst>
              </p:cNvPr>
              <p:cNvSpPr txBox="1"/>
              <p:nvPr/>
            </p:nvSpPr>
            <p:spPr>
              <a:xfrm>
                <a:off x="761998" y="1846839"/>
                <a:ext cx="1337226" cy="369332"/>
              </a:xfrm>
              <a:prstGeom prst="rect">
                <a:avLst/>
              </a:prstGeom>
              <a:noFill/>
            </p:spPr>
            <p:txBody>
              <a:bodyPr wrap="none" rtlCol="0">
                <a:spAutoFit/>
              </a:bodyPr>
              <a:lstStyle/>
              <a:p>
                <a:r>
                  <a:rPr lang="zh-CN" altLang="en-US" dirty="0">
                    <a:solidFill>
                      <a:srgbClr val="404040"/>
                    </a:solidFill>
                    <a:latin typeface="字魂36号-正文宋楷" panose="00000500000000000000" pitchFamily="2" charset="-122"/>
                    <a:ea typeface="字魂36号-正文宋楷" panose="00000500000000000000" pitchFamily="2" charset="-122"/>
                  </a:rPr>
                  <a:t>系统流程图</a:t>
                </a:r>
              </a:p>
            </p:txBody>
          </p:sp>
        </p:grpSp>
        <p:cxnSp>
          <p:nvCxnSpPr>
            <p:cNvPr id="7" name="直接连接符 6">
              <a:extLst>
                <a:ext uri="{FF2B5EF4-FFF2-40B4-BE49-F238E27FC236}">
                  <a16:creationId xmlns:a16="http://schemas.microsoft.com/office/drawing/2014/main" id="{C3997E92-3BA0-4AC5-87AE-59B9B6253472}"/>
                </a:ext>
              </a:extLst>
            </p:cNvPr>
            <p:cNvCxnSpPr/>
            <p:nvPr/>
          </p:nvCxnSpPr>
          <p:spPr>
            <a:xfrm>
              <a:off x="1199411" y="2533163"/>
              <a:ext cx="81915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538132D6-371E-4669-8C9E-6F4EFAD04A91}"/>
              </a:ext>
            </a:extLst>
          </p:cNvPr>
          <p:cNvPicPr/>
          <p:nvPr/>
        </p:nvPicPr>
        <p:blipFill>
          <a:blip r:embed="rId2"/>
          <a:stretch>
            <a:fillRect/>
          </a:stretch>
        </p:blipFill>
        <p:spPr>
          <a:xfrm>
            <a:off x="3705732" y="1083918"/>
            <a:ext cx="7733412" cy="5340579"/>
          </a:xfrm>
          <a:prstGeom prst="rect">
            <a:avLst/>
          </a:prstGeom>
        </p:spPr>
      </p:pic>
    </p:spTree>
    <p:extLst>
      <p:ext uri="{BB962C8B-B14F-4D97-AF65-F5344CB8AC3E}">
        <p14:creationId xmlns:p14="http://schemas.microsoft.com/office/powerpoint/2010/main" val="4324888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AF1C41B9-78CC-4622-854F-DF971F3820E0}"/>
              </a:ext>
            </a:extLst>
          </p:cNvPr>
          <p:cNvSpPr/>
          <p:nvPr/>
        </p:nvSpPr>
        <p:spPr>
          <a:xfrm>
            <a:off x="-1352551" y="3790950"/>
            <a:ext cx="4686300" cy="4686300"/>
          </a:xfrm>
          <a:prstGeom prst="ellipse">
            <a:avLst/>
          </a:prstGeom>
          <a:solidFill>
            <a:schemeClr val="bg1"/>
          </a:solidFill>
          <a:ln>
            <a:noFill/>
          </a:ln>
          <a:effectLst>
            <a:outerShdw blurRad="6223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1633801B-4700-47EF-90A9-FCFBAF60B18A}"/>
              </a:ext>
            </a:extLst>
          </p:cNvPr>
          <p:cNvSpPr/>
          <p:nvPr/>
        </p:nvSpPr>
        <p:spPr>
          <a:xfrm>
            <a:off x="11782425" y="6419850"/>
            <a:ext cx="552450" cy="55245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7D3B1A1F-3F97-49AE-8752-792A96AB8797}"/>
              </a:ext>
            </a:extLst>
          </p:cNvPr>
          <p:cNvGrpSpPr/>
          <p:nvPr/>
        </p:nvGrpSpPr>
        <p:grpSpPr>
          <a:xfrm>
            <a:off x="1133856" y="785886"/>
            <a:ext cx="3467101" cy="1116341"/>
            <a:chOff x="1143000" y="1416822"/>
            <a:chExt cx="3467101" cy="1116341"/>
          </a:xfrm>
        </p:grpSpPr>
        <p:grpSp>
          <p:nvGrpSpPr>
            <p:cNvPr id="5" name="组合 4">
              <a:extLst>
                <a:ext uri="{FF2B5EF4-FFF2-40B4-BE49-F238E27FC236}">
                  <a16:creationId xmlns:a16="http://schemas.microsoft.com/office/drawing/2014/main" id="{610ACB7D-9DFE-42A7-80AC-4370E7929286}"/>
                </a:ext>
              </a:extLst>
            </p:cNvPr>
            <p:cNvGrpSpPr/>
            <p:nvPr/>
          </p:nvGrpSpPr>
          <p:grpSpPr>
            <a:xfrm>
              <a:off x="1143000" y="1416822"/>
              <a:ext cx="3467101" cy="954107"/>
              <a:chOff x="761998" y="1262064"/>
              <a:chExt cx="3467101" cy="954107"/>
            </a:xfrm>
          </p:grpSpPr>
          <p:sp>
            <p:nvSpPr>
              <p:cNvPr id="7" name="文本框 6">
                <a:extLst>
                  <a:ext uri="{FF2B5EF4-FFF2-40B4-BE49-F238E27FC236}">
                    <a16:creationId xmlns:a16="http://schemas.microsoft.com/office/drawing/2014/main" id="{1279D717-6908-487A-8805-1C13834BD204}"/>
                  </a:ext>
                </a:extLst>
              </p:cNvPr>
              <p:cNvSpPr txBox="1"/>
              <p:nvPr/>
            </p:nvSpPr>
            <p:spPr>
              <a:xfrm>
                <a:off x="761998" y="1262064"/>
                <a:ext cx="3467101" cy="584775"/>
              </a:xfrm>
              <a:prstGeom prst="rect">
                <a:avLst/>
              </a:prstGeom>
              <a:noFill/>
            </p:spPr>
            <p:txBody>
              <a:bodyPr wrap="square" rtlCol="0">
                <a:spAutoFit/>
              </a:bodyPr>
              <a:lstStyle/>
              <a:p>
                <a:r>
                  <a:rPr lang="zh-CN" altLang="en-US" sz="3200" spc="400" dirty="0">
                    <a:solidFill>
                      <a:srgbClr val="404040"/>
                    </a:solidFill>
                    <a:latin typeface="字魂36号-正文宋楷" panose="00000500000000000000" pitchFamily="2" charset="-122"/>
                    <a:ea typeface="字魂36号-正文宋楷" panose="00000500000000000000" pitchFamily="2" charset="-122"/>
                  </a:rPr>
                  <a:t>总体设计</a:t>
                </a:r>
              </a:p>
            </p:txBody>
          </p:sp>
          <p:sp>
            <p:nvSpPr>
              <p:cNvPr id="8" name="文本框 7">
                <a:extLst>
                  <a:ext uri="{FF2B5EF4-FFF2-40B4-BE49-F238E27FC236}">
                    <a16:creationId xmlns:a16="http://schemas.microsoft.com/office/drawing/2014/main" id="{28E048DE-62A2-4815-AAAD-9DE37CBD21D5}"/>
                  </a:ext>
                </a:extLst>
              </p:cNvPr>
              <p:cNvSpPr txBox="1"/>
              <p:nvPr/>
            </p:nvSpPr>
            <p:spPr>
              <a:xfrm>
                <a:off x="761998" y="1846839"/>
                <a:ext cx="2129109" cy="369332"/>
              </a:xfrm>
              <a:prstGeom prst="rect">
                <a:avLst/>
              </a:prstGeom>
              <a:noFill/>
            </p:spPr>
            <p:txBody>
              <a:bodyPr wrap="none" rtlCol="0">
                <a:spAutoFit/>
              </a:bodyPr>
              <a:lstStyle/>
              <a:p>
                <a:r>
                  <a:rPr lang="zh-CN" altLang="en-US" dirty="0">
                    <a:solidFill>
                      <a:srgbClr val="404040"/>
                    </a:solidFill>
                    <a:latin typeface="字魂36号-正文宋楷" panose="00000500000000000000" pitchFamily="2" charset="-122"/>
                    <a:ea typeface="字魂36号-正文宋楷" panose="00000500000000000000" pitchFamily="2" charset="-122"/>
                  </a:rPr>
                  <a:t>数据流图</a:t>
                </a:r>
                <a:r>
                  <a:rPr lang="en-US" altLang="zh-CN" dirty="0">
                    <a:solidFill>
                      <a:srgbClr val="404040"/>
                    </a:solidFill>
                    <a:latin typeface="字魂36号-正文宋楷" panose="00000500000000000000" pitchFamily="2" charset="-122"/>
                    <a:ea typeface="字魂36号-正文宋楷" panose="00000500000000000000" pitchFamily="2" charset="-122"/>
                  </a:rPr>
                  <a:t>-</a:t>
                </a:r>
                <a:r>
                  <a:rPr lang="zh-CN" altLang="en-US" dirty="0">
                    <a:solidFill>
                      <a:srgbClr val="404040"/>
                    </a:solidFill>
                    <a:latin typeface="字魂36号-正文宋楷" panose="00000500000000000000" pitchFamily="2" charset="-122"/>
                    <a:ea typeface="字魂36号-正文宋楷" panose="00000500000000000000" pitchFamily="2" charset="-122"/>
                  </a:rPr>
                  <a:t>上下文图</a:t>
                </a:r>
              </a:p>
            </p:txBody>
          </p:sp>
        </p:grpSp>
        <p:cxnSp>
          <p:nvCxnSpPr>
            <p:cNvPr id="6" name="直接连接符 5">
              <a:extLst>
                <a:ext uri="{FF2B5EF4-FFF2-40B4-BE49-F238E27FC236}">
                  <a16:creationId xmlns:a16="http://schemas.microsoft.com/office/drawing/2014/main" id="{EB48C943-FBF4-4338-AAE1-B5CC6C3A2033}"/>
                </a:ext>
              </a:extLst>
            </p:cNvPr>
            <p:cNvCxnSpPr/>
            <p:nvPr/>
          </p:nvCxnSpPr>
          <p:spPr>
            <a:xfrm>
              <a:off x="1199411" y="2533163"/>
              <a:ext cx="81915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E5EB5B29-151F-425B-BD6D-44A3253A266B}"/>
              </a:ext>
            </a:extLst>
          </p:cNvPr>
          <p:cNvPicPr/>
          <p:nvPr/>
        </p:nvPicPr>
        <p:blipFill>
          <a:blip r:embed="rId2"/>
          <a:stretch>
            <a:fillRect/>
          </a:stretch>
        </p:blipFill>
        <p:spPr>
          <a:xfrm>
            <a:off x="3745230" y="998220"/>
            <a:ext cx="6724650" cy="4678930"/>
          </a:xfrm>
          <a:prstGeom prst="rect">
            <a:avLst/>
          </a:prstGeom>
        </p:spPr>
      </p:pic>
    </p:spTree>
    <p:extLst>
      <p:ext uri="{BB962C8B-B14F-4D97-AF65-F5344CB8AC3E}">
        <p14:creationId xmlns:p14="http://schemas.microsoft.com/office/powerpoint/2010/main" val="3351933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第2次汇报-未命名小组</Template>
  <TotalTime>345</TotalTime>
  <Words>879</Words>
  <Application>Microsoft Office PowerPoint</Application>
  <PresentationFormat>宽屏</PresentationFormat>
  <Paragraphs>150</Paragraphs>
  <Slides>26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7" baseType="lpstr">
      <vt:lpstr>等线</vt:lpstr>
      <vt:lpstr>等线 Light</vt:lpstr>
      <vt:lpstr>黑体</vt:lpstr>
      <vt:lpstr>时尚中黑简体</vt:lpstr>
      <vt:lpstr>思源黑体 CN Light</vt:lpstr>
      <vt:lpstr>思源黑体 CN Medium</vt:lpstr>
      <vt:lpstr>思源黑体 CN Normal</vt:lpstr>
      <vt:lpstr>字魂36号-正文宋楷</vt:lpstr>
      <vt:lpstr>Arial</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茶 麦</dc:creator>
  <cp:lastModifiedBy>茶 麦</cp:lastModifiedBy>
  <cp:revision>22</cp:revision>
  <dcterms:created xsi:type="dcterms:W3CDTF">2020-09-13T05:27:49Z</dcterms:created>
  <dcterms:modified xsi:type="dcterms:W3CDTF">2020-09-13T15:50:45Z</dcterms:modified>
</cp:coreProperties>
</file>