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sldIdLst>
    <p:sldId id="256" r:id="rId3"/>
    <p:sldId id="257" r:id="rId4"/>
    <p:sldId id="258" r:id="rId5"/>
    <p:sldId id="273" r:id="rId6"/>
    <p:sldId id="277" r:id="rId7"/>
    <p:sldId id="272" r:id="rId8"/>
    <p:sldId id="275" r:id="rId9"/>
    <p:sldId id="260" r:id="rId10"/>
    <p:sldId id="261" r:id="rId11"/>
    <p:sldId id="259" r:id="rId12"/>
    <p:sldId id="262" r:id="rId13"/>
    <p:sldId id="269" r:id="rId14"/>
    <p:sldId id="270" r:id="rId15"/>
    <p:sldId id="278" r:id="rId16"/>
    <p:sldId id="266" r:id="rId17"/>
    <p:sldId id="276" r:id="rId18"/>
    <p:sldId id="267" r:id="rId19"/>
    <p:sldId id="271" r:id="rId20"/>
    <p:sldId id="26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9C757D-1C5F-448F-990B-E0F784EB5F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5277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7A77BB-AC7F-41B9-8C9F-E944098E6F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2" t="-234" r="36" b="234"/>
          <a:stretch/>
        </p:blipFill>
        <p:spPr>
          <a:xfrm>
            <a:off x="6096000" y="-16042"/>
            <a:ext cx="6096000" cy="68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11434"/>
      </p:ext>
    </p:extLst>
  </p:cSld>
  <p:clrMapOvr>
    <a:masterClrMapping/>
  </p:clrMapOvr>
  <p:transition spd="med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7627-F74A-47BE-BAE1-D8A89DD0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2B532-C66E-498C-A527-3A0B3CF3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8237A-EF21-4242-8036-230107F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C6DA8-33D3-4EC0-9983-7683F0B8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94C42-A668-4A7A-A018-D561413D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99291"/>
      </p:ext>
    </p:extLst>
  </p:cSld>
  <p:clrMapOvr>
    <a:masterClrMapping/>
  </p:clrMapOvr>
  <p:transition spd="med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6432A7-937E-4813-BCF6-E1D9CBDDD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BD1448-4F5E-43E6-A4E4-9E37C9C6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18F-CD8A-4865-B3DB-7E72EF90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BF520-00D6-4663-9AF2-086F3E99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3F123-FBA7-4FBB-89C0-B02EB94D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18083"/>
      </p:ext>
    </p:extLst>
  </p:cSld>
  <p:clrMapOvr>
    <a:masterClrMapping/>
  </p:clrMapOvr>
  <p:transition spd="med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863321"/>
      </p:ext>
    </p:extLst>
  </p:cSld>
  <p:clrMapOvr>
    <a:masterClrMapping/>
  </p:clrMapOvr>
  <p:transition spd="med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7766C-83CE-4940-AA78-1B79B086C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EC80B-F19C-45EC-8C62-7440C8D4B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30750-1B9B-485B-A131-B39B68CF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04A0E-4662-4E34-BEB2-2D9C0DC2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EF084-6536-45E8-A496-BC61ABDF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26256"/>
      </p:ext>
    </p:extLst>
  </p:cSld>
  <p:clrMapOvr>
    <a:masterClrMapping/>
  </p:clrMapOvr>
  <p:transition spd="med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CBA8E-50F0-4DCF-8015-26E05818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CEAEC-D534-4530-84B5-AB2112F2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3F26A-2B62-4B82-AD84-16DD40DF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A2E2D-6909-4427-AF50-5104836F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3BE19-A67C-4712-9B7F-21302B2C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76903"/>
      </p:ext>
    </p:extLst>
  </p:cSld>
  <p:clrMapOvr>
    <a:masterClrMapping/>
  </p:clrMapOvr>
  <p:transition spd="med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50148"/>
      </p:ext>
    </p:extLst>
  </p:cSld>
  <p:clrMapOvr>
    <a:masterClrMapping/>
  </p:clrMapOvr>
  <p:transition spd="med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22794"/>
      </p:ext>
    </p:extLst>
  </p:cSld>
  <p:clrMapOvr>
    <a:masterClrMapping/>
  </p:clrMapOvr>
  <p:transition spd="med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15403"/>
      </p:ext>
    </p:extLst>
  </p:cSld>
  <p:clrMapOvr>
    <a:masterClrMapping/>
  </p:clrMapOvr>
  <p:transition spd="med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19509"/>
      </p:ext>
    </p:extLst>
  </p:cSld>
  <p:clrMapOvr>
    <a:masterClrMapping/>
  </p:clrMapOvr>
  <p:transition spd="med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35961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292454"/>
      </p:ext>
    </p:extLst>
  </p:cSld>
  <p:clrMapOvr>
    <a:masterClrMapping/>
  </p:clrMapOvr>
  <p:transition spd="med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29885"/>
      </p:ext>
    </p:extLst>
  </p:cSld>
  <p:clrMapOvr>
    <a:masterClrMapping/>
  </p:clrMapOvr>
  <p:transition spd="med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56991"/>
      </p:ext>
    </p:extLst>
  </p:cSld>
  <p:clrMapOvr>
    <a:masterClrMapping/>
  </p:clrMapOvr>
  <p:transition spd="med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32191"/>
      </p:ext>
    </p:extLst>
  </p:cSld>
  <p:clrMapOvr>
    <a:masterClrMapping/>
  </p:clrMapOvr>
  <p:transition spd="med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4705"/>
      </p:ext>
    </p:extLst>
  </p:cSld>
  <p:clrMapOvr>
    <a:masterClrMapping/>
  </p:clrMapOvr>
  <p:transition spd="med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76376"/>
      </p:ext>
    </p:extLst>
  </p:cSld>
  <p:clrMapOvr>
    <a:masterClrMapping/>
  </p:clrMapOvr>
  <p:transition spd="med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20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195445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F77B-5371-4712-9E6E-B28F658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2D405-27D5-4DB1-B0EA-7EF278439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1177F-E428-4E89-8308-8CF4F67E3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20DAA3-94FD-4478-B7C4-57B288D7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7003C-C7B5-46F3-9F2A-56C45744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65218-AB98-4294-8634-1D84D18D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3324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399A7-0386-462A-91A5-F27BE146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95918-53E7-4905-A5B5-5AF1EC91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74F41-BA04-4252-B7C2-BE1EDFA2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3BE004-636B-4787-97E1-47634D757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DE8A64-B84E-4E9B-BB14-372CF6C14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D0AA18-12D5-4E19-BD79-94B3F410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21872-D37A-4754-B38F-3E303E91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6DEA1-5D4C-49D9-A978-C3552B4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20877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45626-E9FA-40C3-B712-2640060E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03DA49-AEF3-469B-A041-74D314FA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23F08C-C7BB-4AE3-82A5-6C9AAAC4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680A-E899-43D8-A79A-EBEF3A70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5129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03AD8E-DBAA-4E06-A116-006CBC5A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E0A4AF-9CF9-4843-BA28-D6E249E5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7B34C-8711-487A-8C79-849154E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4183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5CC3B-8433-43EA-A36D-C169A999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388EA-232D-4F29-AC6E-F2EBE405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5399F-87BF-41EE-A617-8467EA275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02F6E-7734-4244-9AB4-016A2F23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38A41-7B0B-492F-AFA7-E4CDBDBF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6D5B5-17CD-4981-B8A3-97F5D2DE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32679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BA48-6FF7-466D-B72D-25E1AE8E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C0DBB5-D0D4-40E0-A0D3-7FEE34518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71F67-ECAE-498B-94B7-79CF23C1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B2C0F-02D3-4F5E-AB90-8EE07C11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D987E-E735-4E00-B706-9A3C83E1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F3D15-9119-43F3-933F-B3C5AA80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09735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000">
              <a:schemeClr val="bg1"/>
            </a:gs>
            <a:gs pos="100000">
              <a:srgbClr val="E6E6E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5D9B5F-CE5F-41AA-89FD-551FA898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82CC29-FD05-4CED-A525-0C19865A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D5F05-8904-4031-A68E-645822F9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9E47-661F-4250-B2C9-6B4DA792A445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3DD37-8CB0-4E7F-8647-CACE7AC73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B2A78-CDF0-438D-BC20-8B3F95371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6338-574D-4613-A8DB-C4F4A1FF5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 spd="med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DB64C-28C2-497D-A0DA-A917480C704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909836"/>
            <a:ext cx="12192000" cy="960364"/>
          </a:xfrm>
        </p:spPr>
        <p:txBody>
          <a:bodyPr/>
          <a:lstStyle/>
          <a:p>
            <a:pPr algn="ctr"/>
            <a:r>
              <a:rPr lang="zh-CN" altLang="en-US" dirty="0"/>
              <a:t>第三次汇报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5AC5D4-B330-4D41-8107-5B58BFE84AE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862263"/>
            <a:ext cx="12192000" cy="165576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网络被攻击过程图形化显示系统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未命名小组</a:t>
            </a:r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377456" y="99556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536850" y="118997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814545" y="527604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1973939" y="547045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55658A09-94DD-4D42-A1E6-877B1B733197}"/>
              </a:ext>
            </a:extLst>
          </p:cNvPr>
          <p:cNvGrpSpPr/>
          <p:nvPr/>
        </p:nvGrpSpPr>
        <p:grpSpPr>
          <a:xfrm>
            <a:off x="5082458" y="1293349"/>
            <a:ext cx="1835083" cy="645459"/>
            <a:chOff x="5178000" y="1248360"/>
            <a:chExt cx="1835083" cy="645459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4393DC5-7F50-4EA2-8054-6E651B261BDF}"/>
                </a:ext>
              </a:extLst>
            </p:cNvPr>
            <p:cNvCxnSpPr/>
            <p:nvPr/>
          </p:nvCxnSpPr>
          <p:spPr>
            <a:xfrm>
              <a:off x="5178000" y="1267408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320CBD2-A6F5-45DE-BF56-9DBE0A074F23}"/>
                </a:ext>
              </a:extLst>
            </p:cNvPr>
            <p:cNvCxnSpPr/>
            <p:nvPr/>
          </p:nvCxnSpPr>
          <p:spPr>
            <a:xfrm>
              <a:off x="5178000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0CBFE0D-445F-4C61-B017-E84CBA945535}"/>
                </a:ext>
              </a:extLst>
            </p:cNvPr>
            <p:cNvCxnSpPr/>
            <p:nvPr/>
          </p:nvCxnSpPr>
          <p:spPr>
            <a:xfrm>
              <a:off x="7013083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B22691D-A916-41EF-B5E9-68B2F5D43576}"/>
              </a:ext>
            </a:extLst>
          </p:cNvPr>
          <p:cNvCxnSpPr/>
          <p:nvPr/>
        </p:nvCxnSpPr>
        <p:spPr>
          <a:xfrm>
            <a:off x="6000458" y="4008138"/>
            <a:ext cx="0" cy="660400"/>
          </a:xfrm>
          <a:prstGeom prst="line">
            <a:avLst/>
          </a:prstGeom>
          <a:ln w="63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232BAD4-3E3D-4B01-9EA0-34C1CAA212B7}"/>
              </a:ext>
            </a:extLst>
          </p:cNvPr>
          <p:cNvGrpSpPr/>
          <p:nvPr/>
        </p:nvGrpSpPr>
        <p:grpSpPr>
          <a:xfrm>
            <a:off x="5082458" y="3625101"/>
            <a:ext cx="1835083" cy="1634379"/>
            <a:chOff x="5178000" y="3580112"/>
            <a:chExt cx="1835083" cy="1634379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6905B06-9247-47FC-8F86-DFC336F3E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083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ABEDD52-1F0E-4582-A1D5-4034B77F7F4E}"/>
                </a:ext>
              </a:extLst>
            </p:cNvPr>
            <p:cNvCxnSpPr/>
            <p:nvPr/>
          </p:nvCxnSpPr>
          <p:spPr>
            <a:xfrm>
              <a:off x="5178000" y="5193853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2A2E27C-1B12-4DFF-98E8-0259CC25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000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88E5D509-E508-4364-886D-8C3B6D5CD86A}"/>
              </a:ext>
            </a:extLst>
          </p:cNvPr>
          <p:cNvSpPr/>
          <p:nvPr/>
        </p:nvSpPr>
        <p:spPr>
          <a:xfrm rot="9600000">
            <a:off x="3949782" y="4433771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524307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40AA8-9810-4C6F-805C-B7B5AB8F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负责人汇报</a:t>
            </a:r>
            <a:r>
              <a:rPr lang="en-US" altLang="zh-CN" dirty="0"/>
              <a:t>-</a:t>
            </a:r>
            <a:r>
              <a:rPr lang="zh-CN" altLang="en-US" dirty="0"/>
              <a:t>前端</a:t>
            </a:r>
            <a:r>
              <a:rPr lang="en-US" altLang="zh-CN" dirty="0"/>
              <a:t>-</a:t>
            </a:r>
            <a:r>
              <a:rPr lang="zh-CN" altLang="en-US" dirty="0"/>
              <a:t>刘奕龙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7BD43-14E5-43B4-A0D6-3B34E874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确定制作</a:t>
            </a:r>
            <a:r>
              <a:rPr lang="en-US" altLang="zh-CN" dirty="0"/>
              <a:t>Web</a:t>
            </a:r>
            <a:r>
              <a:rPr lang="zh-CN" altLang="en-US" dirty="0"/>
              <a:t>页面，使用</a:t>
            </a:r>
            <a:r>
              <a:rPr lang="en-US" altLang="zh-CN" dirty="0"/>
              <a:t>JS+ECHATRS</a:t>
            </a:r>
          </a:p>
          <a:p>
            <a:r>
              <a:rPr lang="zh-CN" altLang="en-US" dirty="0"/>
              <a:t>现场演示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E5F5CA-A08C-4122-969E-ABEDD0CE1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000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48D631-D9D3-4935-B9BE-EEA091DDCC94}"/>
              </a:ext>
            </a:extLst>
          </p:cNvPr>
          <p:cNvSpPr/>
          <p:nvPr/>
        </p:nvSpPr>
        <p:spPr>
          <a:xfrm rot="2700000">
            <a:off x="10075386" y="5268210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6D7C3A-0627-4149-BAF9-491D3EB3DC32}"/>
              </a:ext>
            </a:extLst>
          </p:cNvPr>
          <p:cNvSpPr/>
          <p:nvPr/>
        </p:nvSpPr>
        <p:spPr>
          <a:xfrm rot="2700000">
            <a:off x="10456362" y="5738146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8EB998-3C18-438D-8AE5-5820EF26FC67}"/>
              </a:ext>
            </a:extLst>
          </p:cNvPr>
          <p:cNvSpPr/>
          <p:nvPr/>
        </p:nvSpPr>
        <p:spPr>
          <a:xfrm rot="2700000">
            <a:off x="10929683" y="3401048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635326"/>
      </p:ext>
    </p:extLst>
  </p:cSld>
  <p:clrMapOvr>
    <a:masterClrMapping/>
  </p:clrMapOvr>
  <p:transition spd="med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4C84C0-8556-4E11-BDDC-87240261A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406" y="1360088"/>
            <a:ext cx="6885894" cy="523529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D3CE7BD-1919-410B-A5C3-F6916BCD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47" y="262616"/>
            <a:ext cx="8805421" cy="1325563"/>
          </a:xfrm>
          <a:noFill/>
        </p:spPr>
        <p:txBody>
          <a:bodyPr/>
          <a:lstStyle/>
          <a:p>
            <a:r>
              <a:rPr lang="zh-CN" altLang="en-US" dirty="0"/>
              <a:t>负责人汇报</a:t>
            </a:r>
            <a:r>
              <a:rPr lang="en-US" altLang="zh-CN" dirty="0"/>
              <a:t>-</a:t>
            </a:r>
            <a:r>
              <a:rPr lang="zh-CN" altLang="en-US" dirty="0"/>
              <a:t>测试</a:t>
            </a:r>
            <a:r>
              <a:rPr lang="en-US" altLang="zh-CN" dirty="0"/>
              <a:t>-</a:t>
            </a:r>
            <a:r>
              <a:rPr lang="zh-CN" altLang="en-US" dirty="0"/>
              <a:t>黄浩玲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41475-EB18-4226-9F89-2E84D812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747" y="1736281"/>
            <a:ext cx="2900322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因为需求变动而更改了测试计划</a:t>
            </a:r>
            <a:endParaRPr lang="en-US" altLang="zh-CN" sz="2400" dirty="0"/>
          </a:p>
          <a:p>
            <a:r>
              <a:rPr lang="zh-CN" altLang="en-US" sz="2400" dirty="0"/>
              <a:t>目前已经编写了一部分测试用例（主要是黑盒测试的测试用例）</a:t>
            </a:r>
            <a:endParaRPr lang="en-US" altLang="zh-CN" sz="2400" dirty="0"/>
          </a:p>
          <a:p>
            <a:r>
              <a:rPr lang="zh-CN" altLang="en-US" sz="2400" dirty="0"/>
              <a:t>遇到了一些难题。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F0737D-63D7-468E-B391-2E94359FA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6491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667431"/>
      </p:ext>
    </p:extLst>
  </p:cSld>
  <p:clrMapOvr>
    <a:masterClrMapping/>
  </p:clrMapOvr>
  <p:transition spd="med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A8F31-E536-41D2-8E94-C9B175BF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-</a:t>
            </a:r>
            <a:r>
              <a:rPr lang="zh-CN" altLang="en-US" dirty="0"/>
              <a:t>更新的测试计划</a:t>
            </a:r>
            <a:r>
              <a:rPr lang="en-US" altLang="zh-CN" dirty="0"/>
              <a:t>-</a:t>
            </a:r>
            <a:r>
              <a:rPr lang="zh-CN" altLang="en-US" dirty="0"/>
              <a:t>功能测试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2D55641-9763-45E1-A83C-19FF58936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18033"/>
              </p:ext>
            </p:extLst>
          </p:nvPr>
        </p:nvGraphicFramePr>
        <p:xfrm>
          <a:off x="546755" y="1244338"/>
          <a:ext cx="10807046" cy="4855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631">
                  <a:extLst>
                    <a:ext uri="{9D8B030D-6E8A-4147-A177-3AD203B41FA5}">
                      <a16:colId xmlns:a16="http://schemas.microsoft.com/office/drawing/2014/main" val="1193431808"/>
                    </a:ext>
                  </a:extLst>
                </a:gridCol>
                <a:gridCol w="1743958">
                  <a:extLst>
                    <a:ext uri="{9D8B030D-6E8A-4147-A177-3AD203B41FA5}">
                      <a16:colId xmlns:a16="http://schemas.microsoft.com/office/drawing/2014/main" val="2172368777"/>
                    </a:ext>
                  </a:extLst>
                </a:gridCol>
                <a:gridCol w="5430401">
                  <a:extLst>
                    <a:ext uri="{9D8B030D-6E8A-4147-A177-3AD203B41FA5}">
                      <a16:colId xmlns:a16="http://schemas.microsoft.com/office/drawing/2014/main" val="3742854372"/>
                    </a:ext>
                  </a:extLst>
                </a:gridCol>
                <a:gridCol w="939743">
                  <a:extLst>
                    <a:ext uri="{9D8B030D-6E8A-4147-A177-3AD203B41FA5}">
                      <a16:colId xmlns:a16="http://schemas.microsoft.com/office/drawing/2014/main" val="278187124"/>
                    </a:ext>
                  </a:extLst>
                </a:gridCol>
                <a:gridCol w="1486313">
                  <a:extLst>
                    <a:ext uri="{9D8B030D-6E8A-4147-A177-3AD203B41FA5}">
                      <a16:colId xmlns:a16="http://schemas.microsoft.com/office/drawing/2014/main" val="3459962901"/>
                    </a:ext>
                  </a:extLst>
                </a:gridCol>
              </a:tblGrid>
              <a:tr h="323667"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一级模块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二级模块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测试要点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人员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计划完成日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183062356"/>
                  </a:ext>
                </a:extLst>
              </a:tr>
              <a:tr h="323667">
                <a:tc rowSpan="2"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读入数据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读入</a:t>
                      </a:r>
                      <a:r>
                        <a:rPr lang="en-US" sz="1800" kern="100" dirty="0">
                          <a:effectLst/>
                        </a:rPr>
                        <a:t>PCAP</a:t>
                      </a:r>
                      <a:r>
                        <a:rPr lang="zh-CN" sz="1800" kern="100" dirty="0">
                          <a:effectLst/>
                        </a:rPr>
                        <a:t>包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可以读入用户指定路径的</a:t>
                      </a:r>
                      <a:r>
                        <a:rPr lang="en-US" sz="1800" kern="100">
                          <a:effectLst/>
                        </a:rPr>
                        <a:t>PCAP</a:t>
                      </a:r>
                      <a:r>
                        <a:rPr lang="zh-CN" sz="1800" kern="100">
                          <a:effectLst/>
                        </a:rPr>
                        <a:t>包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740600758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读入</a:t>
                      </a:r>
                      <a:r>
                        <a:rPr lang="en-US" sz="1800" kern="100">
                          <a:effectLst/>
                        </a:rPr>
                        <a:t>EXCEL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读入用户指定路径的</a:t>
                      </a:r>
                      <a:r>
                        <a:rPr lang="en-US" sz="1800" kern="100">
                          <a:effectLst/>
                        </a:rPr>
                        <a:t>.csv</a:t>
                      </a:r>
                      <a:r>
                        <a:rPr lang="zh-CN" sz="1800" kern="100">
                          <a:effectLst/>
                        </a:rPr>
                        <a:t>文件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383765864"/>
                  </a:ext>
                </a:extLst>
              </a:tr>
              <a:tr h="323667">
                <a:tc rowSpan="4"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分析网络监控数据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读入数据包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判断读入的包是否是适当格式的网络监控数据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258716825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分析数据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可以正确的分析数据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03699336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生成网络环境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生成由节点构成的网络环境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656617535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计算攻击过程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根据流量关系计算攻击过程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222044772"/>
                  </a:ext>
                </a:extLst>
              </a:tr>
              <a:tr h="323667">
                <a:tc rowSpan="8"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图形化显示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读入数据包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弹出窗口使用户可以指定读入数据包的路径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681076828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显示网络环境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显示数据包的整体网络环境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56145369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显示攻击过程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显示数据包内的指定攻击过程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2724093908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选择时间范围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选择时间范围内的数据进行图形化显示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155534541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放大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放大图形显示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3897245494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缩小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缩小图形显示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4287846605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变速显示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增加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减少单位时间内显示的单位时间数流量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黄浩玲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>
                          <a:effectLst/>
                        </a:rPr>
                        <a:t>2020.9.21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1428520855"/>
                  </a:ext>
                </a:extLst>
              </a:tr>
              <a:tr h="3236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关闭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关闭当前数据包的图形化显示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黄浩玲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0" dirty="0">
                          <a:effectLst/>
                        </a:rPr>
                        <a:t>2020.9.21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282" marR="53282" marT="0" marB="0"/>
                </a:tc>
                <a:extLst>
                  <a:ext uri="{0D108BD9-81ED-4DB2-BD59-A6C34878D82A}">
                    <a16:rowId xmlns:a16="http://schemas.microsoft.com/office/drawing/2014/main" val="85721284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FAF1087-5050-42A5-AD93-84C38DE8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875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179974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D0C8F-24A7-4646-A3AD-6A48E6C6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598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-</a:t>
            </a:r>
            <a:r>
              <a:rPr lang="zh-CN" altLang="en-US" dirty="0"/>
              <a:t>已经完成的测试用例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6DD349-5A81-4CEA-BC8B-41592331C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30413"/>
              </p:ext>
            </p:extLst>
          </p:nvPr>
        </p:nvGraphicFramePr>
        <p:xfrm>
          <a:off x="838200" y="1297723"/>
          <a:ext cx="10615368" cy="902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4660">
                  <a:extLst>
                    <a:ext uri="{9D8B030D-6E8A-4147-A177-3AD203B41FA5}">
                      <a16:colId xmlns:a16="http://schemas.microsoft.com/office/drawing/2014/main" val="3469493393"/>
                    </a:ext>
                  </a:extLst>
                </a:gridCol>
                <a:gridCol w="900659">
                  <a:extLst>
                    <a:ext uri="{9D8B030D-6E8A-4147-A177-3AD203B41FA5}">
                      <a16:colId xmlns:a16="http://schemas.microsoft.com/office/drawing/2014/main" val="2241660637"/>
                    </a:ext>
                  </a:extLst>
                </a:gridCol>
                <a:gridCol w="1450606">
                  <a:extLst>
                    <a:ext uri="{9D8B030D-6E8A-4147-A177-3AD203B41FA5}">
                      <a16:colId xmlns:a16="http://schemas.microsoft.com/office/drawing/2014/main" val="1682590891"/>
                    </a:ext>
                  </a:extLst>
                </a:gridCol>
                <a:gridCol w="1004369">
                  <a:extLst>
                    <a:ext uri="{9D8B030D-6E8A-4147-A177-3AD203B41FA5}">
                      <a16:colId xmlns:a16="http://schemas.microsoft.com/office/drawing/2014/main" val="1936991103"/>
                    </a:ext>
                  </a:extLst>
                </a:gridCol>
                <a:gridCol w="1563871">
                  <a:extLst>
                    <a:ext uri="{9D8B030D-6E8A-4147-A177-3AD203B41FA5}">
                      <a16:colId xmlns:a16="http://schemas.microsoft.com/office/drawing/2014/main" val="2781950166"/>
                    </a:ext>
                  </a:extLst>
                </a:gridCol>
                <a:gridCol w="464391">
                  <a:extLst>
                    <a:ext uri="{9D8B030D-6E8A-4147-A177-3AD203B41FA5}">
                      <a16:colId xmlns:a16="http://schemas.microsoft.com/office/drawing/2014/main" val="2688947030"/>
                    </a:ext>
                  </a:extLst>
                </a:gridCol>
                <a:gridCol w="464391">
                  <a:extLst>
                    <a:ext uri="{9D8B030D-6E8A-4147-A177-3AD203B41FA5}">
                      <a16:colId xmlns:a16="http://schemas.microsoft.com/office/drawing/2014/main" val="1235204175"/>
                    </a:ext>
                  </a:extLst>
                </a:gridCol>
                <a:gridCol w="464391">
                  <a:extLst>
                    <a:ext uri="{9D8B030D-6E8A-4147-A177-3AD203B41FA5}">
                      <a16:colId xmlns:a16="http://schemas.microsoft.com/office/drawing/2014/main" val="717457387"/>
                    </a:ext>
                  </a:extLst>
                </a:gridCol>
                <a:gridCol w="1658030">
                  <a:extLst>
                    <a:ext uri="{9D8B030D-6E8A-4147-A177-3AD203B41FA5}">
                      <a16:colId xmlns:a16="http://schemas.microsoft.com/office/drawing/2014/main" val="279167056"/>
                    </a:ext>
                  </a:extLst>
                </a:gridCol>
              </a:tblGrid>
              <a:tr h="410504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标识码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1001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用例名称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读入数据测试</a:t>
                      </a: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（分析网络监控数据——读入数据包）</a:t>
                      </a:r>
                    </a:p>
                    <a:p>
                      <a:pPr algn="ctr"/>
                      <a:r>
                        <a:rPr lang="zh-CN" sz="1600" kern="100">
                          <a:effectLst/>
                        </a:rPr>
                        <a:t>（图形化显示——读入数据包）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测试用例状态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Not Done</a:t>
                      </a:r>
                      <a:r>
                        <a:rPr lang="zh-CN" sz="1600" kern="100">
                          <a:effectLst/>
                        </a:rPr>
                        <a:t>（</a:t>
                      </a:r>
                      <a:r>
                        <a:rPr lang="en-US" sz="1600" kern="100">
                          <a:effectLst/>
                        </a:rPr>
                        <a:t>2020-9-16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extLst>
                  <a:ext uri="{0D108BD9-81ED-4DB2-BD59-A6C34878D82A}">
                    <a16:rowId xmlns:a16="http://schemas.microsoft.com/office/drawing/2014/main" val="3779467091"/>
                  </a:ext>
                </a:extLst>
              </a:tr>
              <a:tr h="821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优先级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高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父用例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执行时间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10</a:t>
                      </a:r>
                      <a:r>
                        <a:rPr lang="zh-CN" sz="1600" kern="100">
                          <a:effectLst/>
                        </a:rPr>
                        <a:t>分钟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48203"/>
                  </a:ext>
                </a:extLst>
              </a:tr>
              <a:tr h="821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前提条件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测试环境：操作系统：</a:t>
                      </a:r>
                      <a:r>
                        <a:rPr lang="en-US" sz="1600" kern="100">
                          <a:effectLst/>
                        </a:rPr>
                        <a:t>window10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031996"/>
                  </a:ext>
                </a:extLst>
              </a:tr>
              <a:tr h="821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测试基准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8">
                  <a:txBody>
                    <a:bodyPr/>
                    <a:lstStyle/>
                    <a:p>
                      <a:pPr algn="just"/>
                      <a:r>
                        <a:rPr lang="zh-CN" sz="1600" kern="100">
                          <a:effectLst/>
                        </a:rPr>
                        <a:t>边界值分析法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3397"/>
                  </a:ext>
                </a:extLst>
              </a:tr>
              <a:tr h="1642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基本操作步骤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8"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打开网络被攻击过程图形化显示系统，进入初始页面，点击初始页面的“点击导入数据”按钮，读入指定的路径数据。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304509"/>
                  </a:ext>
                </a:extLst>
              </a:tr>
              <a:tr h="821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输入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动作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期望的结果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备注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测试用例状态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4632"/>
                  </a:ext>
                </a:extLst>
              </a:tr>
              <a:tr h="410504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选择所弹出的目录窗口中指定路径：</a:t>
                      </a:r>
                      <a:r>
                        <a:rPr lang="en-US" sz="1600" kern="100">
                          <a:effectLst/>
                        </a:rPr>
                        <a:t>C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数据</a:t>
                      </a:r>
                      <a:r>
                        <a:rPr lang="en-US" sz="1600" kern="100">
                          <a:effectLst/>
                        </a:rPr>
                        <a:t>/monday.csv </a:t>
                      </a:r>
                      <a:r>
                        <a:rPr lang="zh-CN" sz="1600" kern="100">
                          <a:effectLst/>
                        </a:rPr>
                        <a:t>的文件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顺利选择了指定路径的文件，不会弹出报错窗口，并且之后还会显示出对应数据包的网络被攻击过程图。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Not Done</a:t>
                      </a:r>
                      <a:r>
                        <a:rPr lang="zh-CN" sz="1600" kern="100">
                          <a:effectLst/>
                        </a:rPr>
                        <a:t>（</a:t>
                      </a:r>
                      <a:r>
                        <a:rPr lang="en-US" sz="1600" kern="100">
                          <a:effectLst/>
                        </a:rPr>
                        <a:t>2020-9-16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59587"/>
                  </a:ext>
                </a:extLst>
              </a:tr>
              <a:tr h="410504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选择所弹出的目录窗口中指定路径：</a:t>
                      </a:r>
                      <a:r>
                        <a:rPr lang="en-US" sz="1600" kern="100">
                          <a:effectLst/>
                        </a:rPr>
                        <a:t>C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数据</a:t>
                      </a:r>
                      <a:r>
                        <a:rPr lang="en-US" sz="1600" kern="100">
                          <a:effectLst/>
                        </a:rPr>
                        <a:t>/wednesday.csv </a:t>
                      </a:r>
                      <a:r>
                        <a:rPr lang="zh-CN" sz="1600" kern="100">
                          <a:effectLst/>
                        </a:rPr>
                        <a:t>的文件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顺利选择了指定路径的文件，不会弹出报错窗口，并且之后还会显示出对应数据包的网络被攻击过程图。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Not Done</a:t>
                      </a:r>
                      <a:r>
                        <a:rPr lang="zh-CN" sz="1600" kern="100">
                          <a:effectLst/>
                        </a:rPr>
                        <a:t>（</a:t>
                      </a:r>
                      <a:r>
                        <a:rPr lang="en-US" sz="1600" kern="100">
                          <a:effectLst/>
                        </a:rPr>
                        <a:t>2020-9-16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41696"/>
                  </a:ext>
                </a:extLst>
              </a:tr>
              <a:tr h="492604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选择所弹出的目录窗口中指定路径：</a:t>
                      </a:r>
                      <a:r>
                        <a:rPr lang="en-US" sz="1600" kern="100">
                          <a:effectLst/>
                        </a:rPr>
                        <a:t>E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数据</a:t>
                      </a:r>
                      <a:r>
                        <a:rPr lang="en-US" sz="1600" kern="100">
                          <a:effectLst/>
                        </a:rPr>
                        <a:t>/Wednesday-WorkingHours.pcap </a:t>
                      </a:r>
                      <a:r>
                        <a:rPr lang="zh-CN" sz="1600" kern="100">
                          <a:effectLst/>
                        </a:rPr>
                        <a:t>的文件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顺利选择了指定路径的文件，不会弹出报错窗口，并且之后还会显示出对应数据包的网络被攻击过程图。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Not Done</a:t>
                      </a:r>
                      <a:r>
                        <a:rPr lang="zh-CN" sz="1600" kern="100">
                          <a:effectLst/>
                        </a:rPr>
                        <a:t>（</a:t>
                      </a:r>
                      <a:r>
                        <a:rPr lang="en-US" sz="1600" kern="100">
                          <a:effectLst/>
                        </a:rPr>
                        <a:t>2020-9-16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556981"/>
                  </a:ext>
                </a:extLst>
              </a:tr>
              <a:tr h="410504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选择所弹出的目录窗口中指定路径：</a:t>
                      </a:r>
                      <a:r>
                        <a:rPr lang="en-US" sz="1600" kern="100">
                          <a:effectLst/>
                        </a:rPr>
                        <a:t>E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数据</a:t>
                      </a:r>
                      <a:r>
                        <a:rPr lang="en-US" sz="1600" kern="100">
                          <a:effectLst/>
                        </a:rPr>
                        <a:t>/08723155.pdf </a:t>
                      </a:r>
                      <a:r>
                        <a:rPr lang="zh-CN" sz="1600" kern="100">
                          <a:effectLst/>
                        </a:rPr>
                        <a:t>的文件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弹出报错窗口，显示“导入的数据包无效”。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Not Done</a:t>
                      </a:r>
                      <a:r>
                        <a:rPr lang="zh-CN" sz="1600" kern="100">
                          <a:effectLst/>
                        </a:rPr>
                        <a:t>（</a:t>
                      </a:r>
                      <a:r>
                        <a:rPr lang="en-US" sz="1600" kern="100">
                          <a:effectLst/>
                        </a:rPr>
                        <a:t>2020-9-16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513656"/>
                  </a:ext>
                </a:extLst>
              </a:tr>
              <a:tr h="410504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选择所弹出的目录窗口中指定路径：</a:t>
                      </a:r>
                      <a:r>
                        <a:rPr lang="en-US" sz="1600" kern="100">
                          <a:effectLst/>
                        </a:rPr>
                        <a:t>E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数据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功能测试测试用例</a:t>
                      </a:r>
                      <a:r>
                        <a:rPr lang="en-US" sz="1600" kern="100">
                          <a:effectLst/>
                        </a:rPr>
                        <a:t>.docx </a:t>
                      </a:r>
                      <a:r>
                        <a:rPr lang="zh-CN" sz="1600" kern="100">
                          <a:effectLst/>
                        </a:rPr>
                        <a:t>的文件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弹出报错窗口，显示“导入的数据包无效”。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Not Done</a:t>
                      </a:r>
                      <a:r>
                        <a:rPr lang="zh-CN" sz="1600" kern="100">
                          <a:effectLst/>
                        </a:rPr>
                        <a:t>（</a:t>
                      </a:r>
                      <a:r>
                        <a:rPr lang="en-US" sz="1600" kern="100">
                          <a:effectLst/>
                        </a:rPr>
                        <a:t>2020-9-16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02817"/>
                  </a:ext>
                </a:extLst>
              </a:tr>
              <a:tr h="1067309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选择所弹出的目录窗口中指定路径：</a:t>
                      </a:r>
                      <a:r>
                        <a:rPr lang="en-US" sz="1600" kern="100">
                          <a:effectLst/>
                        </a:rPr>
                        <a:t>E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数据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功能测试测试用例</a:t>
                      </a:r>
                      <a:r>
                        <a:rPr lang="en-US" sz="1600" kern="100">
                          <a:effectLst/>
                        </a:rPr>
                        <a:t>.docx </a:t>
                      </a:r>
                      <a:r>
                        <a:rPr lang="zh-CN" sz="1600" kern="100">
                          <a:effectLst/>
                        </a:rPr>
                        <a:t>的文件，如果再选择文件后弹出报错窗口，则在弹出报错窗口后选择“重新导入”，重新在目录窗口里选择指定路径：</a:t>
                      </a:r>
                      <a:r>
                        <a:rPr lang="en-US" sz="1600" kern="100">
                          <a:effectLst/>
                        </a:rPr>
                        <a:t>C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数据</a:t>
                      </a:r>
                      <a:r>
                        <a:rPr lang="en-US" sz="1600" kern="100">
                          <a:effectLst/>
                        </a:rPr>
                        <a:t>/monday.csv </a:t>
                      </a:r>
                      <a:r>
                        <a:rPr lang="zh-CN" sz="1600" kern="100">
                          <a:effectLst/>
                        </a:rPr>
                        <a:t>的文件。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</a:rPr>
                        <a:t>弹出报错窗口，显示“导入的数据包无效”，选择“重新导入”弹出目录窗口，选择所指定的路径文件后，顺利选择了指定路径的文件，不会弹出报错窗口，并且之后还会显示出对应数据包的网络被攻击过程图。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Not Done</a:t>
                      </a:r>
                      <a:r>
                        <a:rPr lang="zh-CN" sz="1600" kern="100">
                          <a:effectLst/>
                        </a:rPr>
                        <a:t>（</a:t>
                      </a:r>
                      <a:r>
                        <a:rPr lang="en-US" sz="1600" kern="100">
                          <a:effectLst/>
                        </a:rPr>
                        <a:t>2020-9-16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97858"/>
                  </a:ext>
                </a:extLst>
              </a:tr>
              <a:tr h="821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通过用例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0788"/>
                  </a:ext>
                </a:extLst>
              </a:tr>
              <a:tr h="821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不通过用例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336861"/>
                  </a:ext>
                </a:extLst>
              </a:tr>
              <a:tr h="8210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共计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9489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A5242F6E-8961-4CF0-9B05-E1435450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21" y="5808763"/>
            <a:ext cx="7566129" cy="38522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B1E2CDB-FB37-4D2E-A942-8E27C3FCB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519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367812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4868EA-8F57-483E-8911-BD27FA61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85" y="1122760"/>
            <a:ext cx="7787401" cy="52081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EA4EA9-ECDD-46FF-9F32-9566A3913F2B}"/>
              </a:ext>
            </a:extLst>
          </p:cNvPr>
          <p:cNvSpPr/>
          <p:nvPr/>
        </p:nvSpPr>
        <p:spPr>
          <a:xfrm rot="2700000">
            <a:off x="417741" y="417741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CC2463-5174-4BA8-BF91-FAFED1340492}"/>
              </a:ext>
            </a:extLst>
          </p:cNvPr>
          <p:cNvSpPr/>
          <p:nvPr/>
        </p:nvSpPr>
        <p:spPr>
          <a:xfrm rot="2700000">
            <a:off x="4496212" y="363533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94FA9D-C631-4DAE-A0B2-D573CE6C46ED}"/>
              </a:ext>
            </a:extLst>
          </p:cNvPr>
          <p:cNvSpPr/>
          <p:nvPr/>
        </p:nvSpPr>
        <p:spPr>
          <a:xfrm rot="2700000">
            <a:off x="2883409" y="1332302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F6CB8C-EC5F-4AF6-A710-687287DE3D63}"/>
              </a:ext>
            </a:extLst>
          </p:cNvPr>
          <p:cNvSpPr/>
          <p:nvPr/>
        </p:nvSpPr>
        <p:spPr>
          <a:xfrm rot="2700000">
            <a:off x="3136054" y="5365345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0D80BB-41A1-4522-A21F-B7FBA297ED46}"/>
              </a:ext>
            </a:extLst>
          </p:cNvPr>
          <p:cNvSpPr/>
          <p:nvPr/>
        </p:nvSpPr>
        <p:spPr>
          <a:xfrm rot="2700000">
            <a:off x="10910622" y="2423382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文本框 26">
            <a:extLst>
              <a:ext uri="{FF2B5EF4-FFF2-40B4-BE49-F238E27FC236}">
                <a16:creationId xmlns:a16="http://schemas.microsoft.com/office/drawing/2014/main" id="{4CBAACEE-BAB2-48E4-BC69-B54F26502D8C}"/>
              </a:ext>
            </a:extLst>
          </p:cNvPr>
          <p:cNvSpPr txBox="1"/>
          <p:nvPr/>
        </p:nvSpPr>
        <p:spPr>
          <a:xfrm>
            <a:off x="217370" y="469884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03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FFCCEE-AB62-4D88-BA81-758E88DC65F0}"/>
              </a:ext>
            </a:extLst>
          </p:cNvPr>
          <p:cNvSpPr txBox="1"/>
          <p:nvPr/>
        </p:nvSpPr>
        <p:spPr>
          <a:xfrm>
            <a:off x="328121" y="2941997"/>
            <a:ext cx="3032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项目文档管理</a:t>
            </a:r>
          </a:p>
        </p:txBody>
      </p:sp>
    </p:spTree>
    <p:extLst>
      <p:ext uri="{BB962C8B-B14F-4D97-AF65-F5344CB8AC3E}">
        <p14:creationId xmlns:p14="http://schemas.microsoft.com/office/powerpoint/2010/main" val="977557438"/>
      </p:ext>
    </p:extLst>
  </p:cSld>
  <p:clrMapOvr>
    <a:masterClrMapping/>
  </p:clrMapOvr>
  <p:transition spd="med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FF65537-E501-4D88-B56E-D770486CB428}"/>
              </a:ext>
            </a:extLst>
          </p:cNvPr>
          <p:cNvSpPr/>
          <p:nvPr/>
        </p:nvSpPr>
        <p:spPr>
          <a:xfrm rot="2700000">
            <a:off x="755929" y="31581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F0C3613-7F91-4D08-88E8-2ED8F9F69D93}"/>
              </a:ext>
            </a:extLst>
          </p:cNvPr>
          <p:cNvSpPr/>
          <p:nvPr/>
        </p:nvSpPr>
        <p:spPr>
          <a:xfrm rot="2700000">
            <a:off x="1612609" y="3084902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918B3C-C902-4673-9A9A-70D961ED4926}"/>
              </a:ext>
            </a:extLst>
          </p:cNvPr>
          <p:cNvSpPr/>
          <p:nvPr/>
        </p:nvSpPr>
        <p:spPr>
          <a:xfrm rot="2700000">
            <a:off x="1705878" y="3962978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21A1CF-E973-4829-806B-819193FF1F83}"/>
              </a:ext>
            </a:extLst>
          </p:cNvPr>
          <p:cNvSpPr/>
          <p:nvPr/>
        </p:nvSpPr>
        <p:spPr>
          <a:xfrm rot="2700000">
            <a:off x="1286266" y="262768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202515-418A-4C8F-AB84-C7F33BAAB16C}"/>
              </a:ext>
            </a:extLst>
          </p:cNvPr>
          <p:cNvSpPr>
            <a:spLocks noChangeAspect="1"/>
          </p:cNvSpPr>
          <p:nvPr/>
        </p:nvSpPr>
        <p:spPr>
          <a:xfrm rot="2700000">
            <a:off x="930027" y="359195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51C933-50A1-42D5-93D3-AE99DBCBFE07}"/>
              </a:ext>
            </a:extLst>
          </p:cNvPr>
          <p:cNvSpPr/>
          <p:nvPr/>
        </p:nvSpPr>
        <p:spPr>
          <a:xfrm rot="2700000">
            <a:off x="3136054" y="5365345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C9BE1EA-7B5B-4D75-9D03-E1F377CA78F8}"/>
              </a:ext>
            </a:extLst>
          </p:cNvPr>
          <p:cNvSpPr/>
          <p:nvPr/>
        </p:nvSpPr>
        <p:spPr>
          <a:xfrm rot="2700000">
            <a:off x="10056325" y="4290544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38CAE39-1101-43D8-A849-B1B4E8CC4DEB}"/>
              </a:ext>
            </a:extLst>
          </p:cNvPr>
          <p:cNvSpPr/>
          <p:nvPr/>
        </p:nvSpPr>
        <p:spPr>
          <a:xfrm rot="2700000">
            <a:off x="10437301" y="4760480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6CB427-A6A1-4DFC-B804-0E8937E86DAA}"/>
              </a:ext>
            </a:extLst>
          </p:cNvPr>
          <p:cNvSpPr/>
          <p:nvPr/>
        </p:nvSpPr>
        <p:spPr>
          <a:xfrm rot="2700000">
            <a:off x="10910622" y="2423382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1" name="文本框 27">
            <a:extLst>
              <a:ext uri="{FF2B5EF4-FFF2-40B4-BE49-F238E27FC236}">
                <a16:creationId xmlns:a16="http://schemas.microsoft.com/office/drawing/2014/main" id="{5677061D-C5B9-460E-BB5B-EAB90B8DFD72}"/>
              </a:ext>
            </a:extLst>
          </p:cNvPr>
          <p:cNvSpPr txBox="1"/>
          <p:nvPr/>
        </p:nvSpPr>
        <p:spPr>
          <a:xfrm>
            <a:off x="4670483" y="706082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经济决策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7BB276-BC6D-4FDF-8C69-CC0A238CC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55" y="1537079"/>
            <a:ext cx="10252899" cy="43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93582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62BF779-1C33-4B25-97B9-A5959B08D8D6}"/>
              </a:ext>
            </a:extLst>
          </p:cNvPr>
          <p:cNvSpPr/>
          <p:nvPr/>
        </p:nvSpPr>
        <p:spPr>
          <a:xfrm rot="2700000">
            <a:off x="2812809" y="2400490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BE98E9-175F-4CB6-AFB2-2E4C62A195A8}"/>
              </a:ext>
            </a:extLst>
          </p:cNvPr>
          <p:cNvSpPr/>
          <p:nvPr/>
        </p:nvSpPr>
        <p:spPr>
          <a:xfrm rot="2700000">
            <a:off x="3497220" y="1200290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BC2F78-2538-4582-A445-A0734DCEBADC}"/>
              </a:ext>
            </a:extLst>
          </p:cNvPr>
          <p:cNvSpPr/>
          <p:nvPr/>
        </p:nvSpPr>
        <p:spPr>
          <a:xfrm rot="2700000">
            <a:off x="1612609" y="3084902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32C03C-9F0A-448D-824F-193E75A0D267}"/>
              </a:ext>
            </a:extLst>
          </p:cNvPr>
          <p:cNvSpPr/>
          <p:nvPr/>
        </p:nvSpPr>
        <p:spPr>
          <a:xfrm rot="2700000">
            <a:off x="1705878" y="3962978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8351B9-27DA-439C-905E-E7769DD32FA0}"/>
              </a:ext>
            </a:extLst>
          </p:cNvPr>
          <p:cNvSpPr/>
          <p:nvPr/>
        </p:nvSpPr>
        <p:spPr>
          <a:xfrm rot="2700000">
            <a:off x="2883409" y="1332302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D3BC73-22CD-47DB-A8CE-CDD7BAEECBE8}"/>
              </a:ext>
            </a:extLst>
          </p:cNvPr>
          <p:cNvSpPr>
            <a:spLocks noChangeAspect="1"/>
          </p:cNvSpPr>
          <p:nvPr/>
        </p:nvSpPr>
        <p:spPr>
          <a:xfrm rot="2700000">
            <a:off x="930027" y="359195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2A2FC39-199F-4DC5-AC6A-BB7A71E685E0}"/>
              </a:ext>
            </a:extLst>
          </p:cNvPr>
          <p:cNvSpPr/>
          <p:nvPr/>
        </p:nvSpPr>
        <p:spPr>
          <a:xfrm rot="2700000">
            <a:off x="3136054" y="5365345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A93685-FEAB-463E-9849-03C68E37D1AE}"/>
              </a:ext>
            </a:extLst>
          </p:cNvPr>
          <p:cNvSpPr/>
          <p:nvPr/>
        </p:nvSpPr>
        <p:spPr>
          <a:xfrm rot="2700000">
            <a:off x="10056325" y="4290544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9E6991A-28D2-41F4-8836-77DC6150D1B9}"/>
              </a:ext>
            </a:extLst>
          </p:cNvPr>
          <p:cNvSpPr/>
          <p:nvPr/>
        </p:nvSpPr>
        <p:spPr>
          <a:xfrm rot="2700000">
            <a:off x="10437301" y="4760480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5F249F5-E9DD-49CA-A772-158E19FFB8AB}"/>
              </a:ext>
            </a:extLst>
          </p:cNvPr>
          <p:cNvSpPr/>
          <p:nvPr/>
        </p:nvSpPr>
        <p:spPr>
          <a:xfrm rot="2700000">
            <a:off x="10910622" y="2423382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7" name="文本框 26">
            <a:extLst>
              <a:ext uri="{FF2B5EF4-FFF2-40B4-BE49-F238E27FC236}">
                <a16:creationId xmlns:a16="http://schemas.microsoft.com/office/drawing/2014/main" id="{98775E50-246E-40CA-962D-0045FBB7DCCA}"/>
              </a:ext>
            </a:extLst>
          </p:cNvPr>
          <p:cNvSpPr txBox="1"/>
          <p:nvPr/>
        </p:nvSpPr>
        <p:spPr>
          <a:xfrm>
            <a:off x="2612438" y="2452633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04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9" name="文本框 27">
            <a:extLst>
              <a:ext uri="{FF2B5EF4-FFF2-40B4-BE49-F238E27FC236}">
                <a16:creationId xmlns:a16="http://schemas.microsoft.com/office/drawing/2014/main" id="{B4B26BBF-F329-4D65-A982-AEB5F3831C97}"/>
              </a:ext>
            </a:extLst>
          </p:cNvPr>
          <p:cNvSpPr txBox="1"/>
          <p:nvPr/>
        </p:nvSpPr>
        <p:spPr>
          <a:xfrm>
            <a:off x="5737959" y="2992764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688984698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34C3D-EC7D-46D3-8700-9169E8FE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3" y="5422350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会议记录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24BC6C-7DA9-406D-AB51-6B225611B1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94567" y="709081"/>
            <a:ext cx="7179546" cy="538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B8FDD4-B3F3-4D3E-BF14-09759E46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43" y="709081"/>
            <a:ext cx="10635913" cy="43156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0C4068C-DB0B-4596-A207-29B550F13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280" y="5389355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603282"/>
      </p:ext>
    </p:extLst>
  </p:cSld>
  <p:clrMapOvr>
    <a:masterClrMapping/>
  </p:clrMapOvr>
  <p:transition spd="med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D0F7C94-B304-4202-9075-5923FC7519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042" y="580916"/>
            <a:ext cx="7768968" cy="5827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72F8A4-BAFD-45EF-AF42-3255D590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72" y="580916"/>
            <a:ext cx="10279738" cy="399472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07BC326-F2C7-44F9-98A5-76B4F373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3" y="5422350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会议记录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358122-246F-47CB-AEC0-1B804B8B3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280" y="5389355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624937"/>
      </p:ext>
    </p:extLst>
  </p:cSld>
  <p:clrMapOvr>
    <a:masterClrMapping/>
  </p:clrMapOvr>
  <p:transition spd="med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30E889F-82AD-4468-8FB5-DB6E71953424}"/>
              </a:ext>
            </a:extLst>
          </p:cNvPr>
          <p:cNvCxnSpPr>
            <a:cxnSpLocks/>
          </p:cNvCxnSpPr>
          <p:nvPr/>
        </p:nvCxnSpPr>
        <p:spPr>
          <a:xfrm flipH="1">
            <a:off x="9377456" y="995566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374B8BA-E1A5-4F96-A711-A1301B6872D2}"/>
              </a:ext>
            </a:extLst>
          </p:cNvPr>
          <p:cNvCxnSpPr>
            <a:cxnSpLocks/>
          </p:cNvCxnSpPr>
          <p:nvPr/>
        </p:nvCxnSpPr>
        <p:spPr>
          <a:xfrm flipH="1">
            <a:off x="8536850" y="1189971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0E81229-FADF-487D-929C-4ED20521D106}"/>
              </a:ext>
            </a:extLst>
          </p:cNvPr>
          <p:cNvCxnSpPr>
            <a:cxnSpLocks/>
          </p:cNvCxnSpPr>
          <p:nvPr/>
        </p:nvCxnSpPr>
        <p:spPr>
          <a:xfrm flipH="1">
            <a:off x="2814545" y="5276047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0C234BB-6BAA-41DF-A988-4ED207C73FA7}"/>
              </a:ext>
            </a:extLst>
          </p:cNvPr>
          <p:cNvCxnSpPr>
            <a:cxnSpLocks/>
          </p:cNvCxnSpPr>
          <p:nvPr/>
        </p:nvCxnSpPr>
        <p:spPr>
          <a:xfrm flipH="1">
            <a:off x="1973939" y="5470452"/>
            <a:ext cx="840606" cy="391982"/>
          </a:xfrm>
          <a:prstGeom prst="line">
            <a:avLst/>
          </a:prstGeom>
          <a:ln w="31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5658A09-94DD-4D42-A1E6-877B1B733197}"/>
              </a:ext>
            </a:extLst>
          </p:cNvPr>
          <p:cNvGrpSpPr/>
          <p:nvPr/>
        </p:nvGrpSpPr>
        <p:grpSpPr>
          <a:xfrm>
            <a:off x="5082458" y="1293349"/>
            <a:ext cx="1835083" cy="645459"/>
            <a:chOff x="5178000" y="1248360"/>
            <a:chExt cx="1835083" cy="645459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4393DC5-7F50-4EA2-8054-6E651B261BDF}"/>
                </a:ext>
              </a:extLst>
            </p:cNvPr>
            <p:cNvCxnSpPr/>
            <p:nvPr/>
          </p:nvCxnSpPr>
          <p:spPr>
            <a:xfrm>
              <a:off x="5178000" y="1267408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320CBD2-A6F5-45DE-BF56-9DBE0A074F23}"/>
                </a:ext>
              </a:extLst>
            </p:cNvPr>
            <p:cNvCxnSpPr/>
            <p:nvPr/>
          </p:nvCxnSpPr>
          <p:spPr>
            <a:xfrm>
              <a:off x="5178000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0CBFE0D-445F-4C61-B017-E84CBA945535}"/>
                </a:ext>
              </a:extLst>
            </p:cNvPr>
            <p:cNvCxnSpPr/>
            <p:nvPr/>
          </p:nvCxnSpPr>
          <p:spPr>
            <a:xfrm>
              <a:off x="7013083" y="1248360"/>
              <a:ext cx="0" cy="64545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22691D-A916-41EF-B5E9-68B2F5D43576}"/>
              </a:ext>
            </a:extLst>
          </p:cNvPr>
          <p:cNvCxnSpPr/>
          <p:nvPr/>
        </p:nvCxnSpPr>
        <p:spPr>
          <a:xfrm>
            <a:off x="6000458" y="4008138"/>
            <a:ext cx="0" cy="660400"/>
          </a:xfrm>
          <a:prstGeom prst="line">
            <a:avLst/>
          </a:prstGeom>
          <a:ln w="63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47">
            <a:extLst>
              <a:ext uri="{FF2B5EF4-FFF2-40B4-BE49-F238E27FC236}">
                <a16:creationId xmlns:a16="http://schemas.microsoft.com/office/drawing/2014/main" id="{973B07BA-70B6-441F-98EB-6D0148A08C53}"/>
              </a:ext>
            </a:extLst>
          </p:cNvPr>
          <p:cNvSpPr txBox="1"/>
          <p:nvPr/>
        </p:nvSpPr>
        <p:spPr>
          <a:xfrm>
            <a:off x="4309288" y="1929381"/>
            <a:ext cx="3573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谢谢大家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232BAD4-3E3D-4B01-9EA0-34C1CAA212B7}"/>
              </a:ext>
            </a:extLst>
          </p:cNvPr>
          <p:cNvGrpSpPr/>
          <p:nvPr/>
        </p:nvGrpSpPr>
        <p:grpSpPr>
          <a:xfrm>
            <a:off x="5082458" y="3625101"/>
            <a:ext cx="1835083" cy="1634379"/>
            <a:chOff x="5178000" y="3580112"/>
            <a:chExt cx="1835083" cy="1634379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6905B06-9247-47FC-8F86-DFC336F3E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3083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ABEDD52-1F0E-4582-A1D5-4034B77F7F4E}"/>
                </a:ext>
              </a:extLst>
            </p:cNvPr>
            <p:cNvCxnSpPr/>
            <p:nvPr/>
          </p:nvCxnSpPr>
          <p:spPr>
            <a:xfrm>
              <a:off x="5178000" y="5193853"/>
              <a:ext cx="1835083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2A2E27C-1B12-4DFF-98E8-0259CC25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000" y="3580112"/>
              <a:ext cx="0" cy="163437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88E5D509-E508-4364-886D-8C3B6D5CD86A}"/>
              </a:ext>
            </a:extLst>
          </p:cNvPr>
          <p:cNvSpPr/>
          <p:nvPr/>
        </p:nvSpPr>
        <p:spPr>
          <a:xfrm rot="9600000">
            <a:off x="3949782" y="4433771"/>
            <a:ext cx="4101352" cy="774786"/>
          </a:xfrm>
          <a:prstGeom prst="ellipse">
            <a:avLst/>
          </a:prstGeom>
          <a:noFill/>
          <a:ln w="31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7" name="文本框 55">
            <a:extLst>
              <a:ext uri="{FF2B5EF4-FFF2-40B4-BE49-F238E27FC236}">
                <a16:creationId xmlns:a16="http://schemas.microsoft.com/office/drawing/2014/main" id="{40881E12-60F7-4FFC-9C1D-17F9A247F4A4}"/>
              </a:ext>
            </a:extLst>
          </p:cNvPr>
          <p:cNvSpPr txBox="1"/>
          <p:nvPr/>
        </p:nvSpPr>
        <p:spPr>
          <a:xfrm>
            <a:off x="5046059" y="3086140"/>
            <a:ext cx="190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FZHei-B01S" panose="02010601030101010101" pitchFamily="2" charset="-122"/>
              </a:rPr>
              <a:t>未命名小组</a:t>
            </a:r>
          </a:p>
        </p:txBody>
      </p:sp>
    </p:spTree>
    <p:extLst>
      <p:ext uri="{BB962C8B-B14F-4D97-AF65-F5344CB8AC3E}">
        <p14:creationId xmlns:p14="http://schemas.microsoft.com/office/powerpoint/2010/main" val="2213064522"/>
      </p:ext>
    </p:extLst>
  </p:cSld>
  <p:clrMapOvr>
    <a:masterClrMapping/>
  </p:clrMapOvr>
  <p:transition spd="med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45530648-C254-4CFF-91BC-B3B15C93EAB8}"/>
              </a:ext>
            </a:extLst>
          </p:cNvPr>
          <p:cNvGrpSpPr/>
          <p:nvPr/>
        </p:nvGrpSpPr>
        <p:grpSpPr>
          <a:xfrm>
            <a:off x="6041231" y="1326226"/>
            <a:ext cx="3390900" cy="827881"/>
            <a:chOff x="6591300" y="1650829"/>
            <a:chExt cx="3390900" cy="827881"/>
          </a:xfrm>
        </p:grpSpPr>
        <p:sp>
          <p:nvSpPr>
            <p:cNvPr id="26" name="菱形 25">
              <a:extLst>
                <a:ext uri="{FF2B5EF4-FFF2-40B4-BE49-F238E27FC236}">
                  <a16:creationId xmlns:a16="http://schemas.microsoft.com/office/drawing/2014/main" id="{543B8D03-6271-485C-81CE-761B134E3C38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8" name="文本框 4">
              <a:extLst>
                <a:ext uri="{FF2B5EF4-FFF2-40B4-BE49-F238E27FC236}">
                  <a16:creationId xmlns:a16="http://schemas.microsoft.com/office/drawing/2014/main" id="{ED2E1672-E88C-4D82-9067-81CA0F3DA911}"/>
                </a:ext>
              </a:extLst>
            </p:cNvPr>
            <p:cNvSpPr txBox="1"/>
            <p:nvPr/>
          </p:nvSpPr>
          <p:spPr>
            <a:xfrm>
              <a:off x="7590631" y="1703154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文档变更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F66F96C-B951-468D-8833-791DCC1CCE51}"/>
              </a:ext>
            </a:extLst>
          </p:cNvPr>
          <p:cNvGrpSpPr/>
          <p:nvPr/>
        </p:nvGrpSpPr>
        <p:grpSpPr>
          <a:xfrm>
            <a:off x="6041231" y="2475710"/>
            <a:ext cx="3390900" cy="827881"/>
            <a:chOff x="6591300" y="1650829"/>
            <a:chExt cx="3390900" cy="827881"/>
          </a:xfrm>
        </p:grpSpPr>
        <p:sp>
          <p:nvSpPr>
            <p:cNvPr id="32" name="菱形 31">
              <a:extLst>
                <a:ext uri="{FF2B5EF4-FFF2-40B4-BE49-F238E27FC236}">
                  <a16:creationId xmlns:a16="http://schemas.microsoft.com/office/drawing/2014/main" id="{9BE3499F-38F6-462F-BD14-1C1EE2CECC89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2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4" name="文本框 9">
              <a:extLst>
                <a:ext uri="{FF2B5EF4-FFF2-40B4-BE49-F238E27FC236}">
                  <a16:creationId xmlns:a16="http://schemas.microsoft.com/office/drawing/2014/main" id="{BEAF8DA8-FE9D-4C01-868B-09C707388BC8}"/>
                </a:ext>
              </a:extLst>
            </p:cNvPr>
            <p:cNvSpPr txBox="1"/>
            <p:nvPr/>
          </p:nvSpPr>
          <p:spPr>
            <a:xfrm>
              <a:off x="7590631" y="1703154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各负责人汇报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739A521-852D-41C4-A0AD-18EEA50BC6B6}"/>
              </a:ext>
            </a:extLst>
          </p:cNvPr>
          <p:cNvGrpSpPr/>
          <p:nvPr/>
        </p:nvGrpSpPr>
        <p:grpSpPr>
          <a:xfrm>
            <a:off x="6041231" y="3625195"/>
            <a:ext cx="3390900" cy="827881"/>
            <a:chOff x="6591300" y="1650829"/>
            <a:chExt cx="3390900" cy="827881"/>
          </a:xfrm>
        </p:grpSpPr>
        <p:sp>
          <p:nvSpPr>
            <p:cNvPr id="38" name="菱形 37">
              <a:extLst>
                <a:ext uri="{FF2B5EF4-FFF2-40B4-BE49-F238E27FC236}">
                  <a16:creationId xmlns:a16="http://schemas.microsoft.com/office/drawing/2014/main" id="{CBC86E80-A7E4-435F-9CE1-428316196D3B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3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0" name="文本框 14">
              <a:extLst>
                <a:ext uri="{FF2B5EF4-FFF2-40B4-BE49-F238E27FC236}">
                  <a16:creationId xmlns:a16="http://schemas.microsoft.com/office/drawing/2014/main" id="{2D3E2161-FA2E-41AE-AEAC-5502F9F76DA4}"/>
                </a:ext>
              </a:extLst>
            </p:cNvPr>
            <p:cNvSpPr txBox="1"/>
            <p:nvPr/>
          </p:nvSpPr>
          <p:spPr>
            <a:xfrm>
              <a:off x="7590631" y="1703154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项目管理杂项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B3A9A51-F9AB-4670-95CB-E446F5AF6884}"/>
              </a:ext>
            </a:extLst>
          </p:cNvPr>
          <p:cNvGrpSpPr/>
          <p:nvPr/>
        </p:nvGrpSpPr>
        <p:grpSpPr>
          <a:xfrm>
            <a:off x="6041231" y="4774679"/>
            <a:ext cx="3390900" cy="827881"/>
            <a:chOff x="6591300" y="1650829"/>
            <a:chExt cx="3390900" cy="827881"/>
          </a:xfrm>
        </p:grpSpPr>
        <p:sp>
          <p:nvSpPr>
            <p:cNvPr id="44" name="菱形 43">
              <a:extLst>
                <a:ext uri="{FF2B5EF4-FFF2-40B4-BE49-F238E27FC236}">
                  <a16:creationId xmlns:a16="http://schemas.microsoft.com/office/drawing/2014/main" id="{CC819200-2AAE-496D-BBEB-1BC4863B5C56}"/>
                </a:ext>
              </a:extLst>
            </p:cNvPr>
            <p:cNvSpPr/>
            <p:nvPr/>
          </p:nvSpPr>
          <p:spPr>
            <a:xfrm>
              <a:off x="6591300" y="1650829"/>
              <a:ext cx="827881" cy="827881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4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6" name="文本框 19">
              <a:extLst>
                <a:ext uri="{FF2B5EF4-FFF2-40B4-BE49-F238E27FC236}">
                  <a16:creationId xmlns:a16="http://schemas.microsoft.com/office/drawing/2014/main" id="{62F0D78C-8EE0-442D-ABA5-C1233B052908}"/>
                </a:ext>
              </a:extLst>
            </p:cNvPr>
            <p:cNvSpPr txBox="1"/>
            <p:nvPr/>
          </p:nvSpPr>
          <p:spPr>
            <a:xfrm>
              <a:off x="7590631" y="1703154"/>
              <a:ext cx="2391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会议记录</a:t>
              </a:r>
            </a:p>
          </p:txBody>
        </p:sp>
      </p:grpSp>
      <p:sp>
        <p:nvSpPr>
          <p:cNvPr id="50" name="文本框 21">
            <a:extLst>
              <a:ext uri="{FF2B5EF4-FFF2-40B4-BE49-F238E27FC236}">
                <a16:creationId xmlns:a16="http://schemas.microsoft.com/office/drawing/2014/main" id="{0D828B79-F7C0-4744-B204-F97BFA261E9A}"/>
              </a:ext>
            </a:extLst>
          </p:cNvPr>
          <p:cNvSpPr txBox="1"/>
          <p:nvPr/>
        </p:nvSpPr>
        <p:spPr>
          <a:xfrm>
            <a:off x="1693069" y="1255440"/>
            <a:ext cx="3356061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defRPr/>
            </a:pP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目录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CA439EF-A069-4914-89E8-40204A22ACE7}"/>
              </a:ext>
            </a:extLst>
          </p:cNvPr>
          <p:cNvSpPr/>
          <p:nvPr/>
        </p:nvSpPr>
        <p:spPr>
          <a:xfrm rot="2700000">
            <a:off x="11409541" y="6075540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C937BE6-9E51-466B-8538-6FD911795695}"/>
              </a:ext>
            </a:extLst>
          </p:cNvPr>
          <p:cNvSpPr/>
          <p:nvPr/>
        </p:nvSpPr>
        <p:spPr>
          <a:xfrm rot="2700000">
            <a:off x="134249" y="134249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E07A69-19E5-4B16-90EA-C392E0A2F5BB}"/>
              </a:ext>
            </a:extLst>
          </p:cNvPr>
          <p:cNvSpPr/>
          <p:nvPr/>
        </p:nvSpPr>
        <p:spPr>
          <a:xfrm rot="2700000">
            <a:off x="1705878" y="3962978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4307F88-518A-4ABE-B92D-DC7DFAF43DD7}"/>
              </a:ext>
            </a:extLst>
          </p:cNvPr>
          <p:cNvSpPr/>
          <p:nvPr/>
        </p:nvSpPr>
        <p:spPr>
          <a:xfrm rot="2700000">
            <a:off x="3136054" y="5365345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843963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7269D-46C5-496D-95EC-C35CCD18E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643" y="2452633"/>
            <a:ext cx="5641156" cy="3724329"/>
          </a:xfrm>
        </p:spPr>
        <p:txBody>
          <a:bodyPr/>
          <a:lstStyle/>
          <a:p>
            <a:r>
              <a:rPr lang="zh-CN" altLang="en-US" dirty="0"/>
              <a:t>需求文档</a:t>
            </a:r>
            <a:endParaRPr lang="en-US" altLang="zh-CN" dirty="0"/>
          </a:p>
          <a:p>
            <a:r>
              <a:rPr lang="zh-CN" altLang="en-US" dirty="0"/>
              <a:t>概要设计</a:t>
            </a:r>
            <a:endParaRPr lang="en-US" altLang="zh-CN" dirty="0"/>
          </a:p>
          <a:p>
            <a:r>
              <a:rPr lang="zh-CN" altLang="en-US" dirty="0"/>
              <a:t>界面设计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F7E2C92-2015-4B10-B977-D22E7BEFD655}"/>
              </a:ext>
            </a:extLst>
          </p:cNvPr>
          <p:cNvSpPr/>
          <p:nvPr/>
        </p:nvSpPr>
        <p:spPr>
          <a:xfrm rot="2700000">
            <a:off x="2812809" y="2400490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1215EC3-BDA7-47B3-BE6D-4F4F078B0059}"/>
              </a:ext>
            </a:extLst>
          </p:cNvPr>
          <p:cNvSpPr/>
          <p:nvPr/>
        </p:nvSpPr>
        <p:spPr>
          <a:xfrm rot="2700000">
            <a:off x="3497220" y="1200290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C26EA8-089E-4BDC-B222-511905DFC9D3}"/>
              </a:ext>
            </a:extLst>
          </p:cNvPr>
          <p:cNvSpPr/>
          <p:nvPr/>
        </p:nvSpPr>
        <p:spPr>
          <a:xfrm rot="2700000">
            <a:off x="1612609" y="3084902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3FEBD8-13DE-498B-B8B8-FD80F4F48E1A}"/>
              </a:ext>
            </a:extLst>
          </p:cNvPr>
          <p:cNvSpPr/>
          <p:nvPr/>
        </p:nvSpPr>
        <p:spPr>
          <a:xfrm rot="2700000">
            <a:off x="1705878" y="3962978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880024-B4B5-40B0-8DA2-A67D1720F65D}"/>
              </a:ext>
            </a:extLst>
          </p:cNvPr>
          <p:cNvSpPr/>
          <p:nvPr/>
        </p:nvSpPr>
        <p:spPr>
          <a:xfrm rot="2700000">
            <a:off x="2883409" y="1332302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EE985C2-CD4A-4528-AD36-203AA2A40182}"/>
              </a:ext>
            </a:extLst>
          </p:cNvPr>
          <p:cNvSpPr>
            <a:spLocks noChangeAspect="1"/>
          </p:cNvSpPr>
          <p:nvPr/>
        </p:nvSpPr>
        <p:spPr>
          <a:xfrm rot="2700000">
            <a:off x="930027" y="359195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B31C2D1-943A-443E-B128-05151AB13FED}"/>
              </a:ext>
            </a:extLst>
          </p:cNvPr>
          <p:cNvSpPr/>
          <p:nvPr/>
        </p:nvSpPr>
        <p:spPr>
          <a:xfrm rot="2700000">
            <a:off x="3136054" y="5365345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7D4DA4-42CF-4612-96FA-A3F8D0933739}"/>
              </a:ext>
            </a:extLst>
          </p:cNvPr>
          <p:cNvSpPr/>
          <p:nvPr/>
        </p:nvSpPr>
        <p:spPr>
          <a:xfrm rot="2700000">
            <a:off x="10056325" y="4290544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C8ED9D-42A8-465A-9ACD-E244ABB1CC39}"/>
              </a:ext>
            </a:extLst>
          </p:cNvPr>
          <p:cNvSpPr/>
          <p:nvPr/>
        </p:nvSpPr>
        <p:spPr>
          <a:xfrm rot="2700000">
            <a:off x="10437301" y="4760480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04C9511-B05D-4495-8BF9-92CA067D39EF}"/>
              </a:ext>
            </a:extLst>
          </p:cNvPr>
          <p:cNvSpPr/>
          <p:nvPr/>
        </p:nvSpPr>
        <p:spPr>
          <a:xfrm rot="2700000">
            <a:off x="10910622" y="2423382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7" name="文本框 26">
            <a:extLst>
              <a:ext uri="{FF2B5EF4-FFF2-40B4-BE49-F238E27FC236}">
                <a16:creationId xmlns:a16="http://schemas.microsoft.com/office/drawing/2014/main" id="{65C671FB-AA1A-48D3-AF4A-5BEC11059D12}"/>
              </a:ext>
            </a:extLst>
          </p:cNvPr>
          <p:cNvSpPr txBox="1"/>
          <p:nvPr/>
        </p:nvSpPr>
        <p:spPr>
          <a:xfrm>
            <a:off x="2612438" y="2452633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01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9" name="文本框 27">
            <a:extLst>
              <a:ext uri="{FF2B5EF4-FFF2-40B4-BE49-F238E27FC236}">
                <a16:creationId xmlns:a16="http://schemas.microsoft.com/office/drawing/2014/main" id="{89807F37-A4D2-46D9-B4B4-9B0C94522CF3}"/>
              </a:ext>
            </a:extLst>
          </p:cNvPr>
          <p:cNvSpPr txBox="1"/>
          <p:nvPr/>
        </p:nvSpPr>
        <p:spPr>
          <a:xfrm>
            <a:off x="5524287" y="965060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文档变更</a:t>
            </a:r>
          </a:p>
        </p:txBody>
      </p:sp>
    </p:spTree>
    <p:extLst>
      <p:ext uri="{BB962C8B-B14F-4D97-AF65-F5344CB8AC3E}">
        <p14:creationId xmlns:p14="http://schemas.microsoft.com/office/powerpoint/2010/main" val="1252518029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61228-C547-46CD-9FAD-89488905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/>
          <a:lstStyle/>
          <a:p>
            <a:r>
              <a:rPr lang="zh-CN" altLang="en-US" dirty="0"/>
              <a:t>需求文档变更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B5BA77-F472-4C13-959B-C4B66245D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61247"/>
              </p:ext>
            </p:extLst>
          </p:nvPr>
        </p:nvGraphicFramePr>
        <p:xfrm>
          <a:off x="838201" y="1102936"/>
          <a:ext cx="10515599" cy="505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6519">
                  <a:extLst>
                    <a:ext uri="{9D8B030D-6E8A-4147-A177-3AD203B41FA5}">
                      <a16:colId xmlns:a16="http://schemas.microsoft.com/office/drawing/2014/main" val="2076260519"/>
                    </a:ext>
                  </a:extLst>
                </a:gridCol>
                <a:gridCol w="4509540">
                  <a:extLst>
                    <a:ext uri="{9D8B030D-6E8A-4147-A177-3AD203B41FA5}">
                      <a16:colId xmlns:a16="http://schemas.microsoft.com/office/drawing/2014/main" val="3339429306"/>
                    </a:ext>
                  </a:extLst>
                </a:gridCol>
                <a:gridCol w="4509540">
                  <a:extLst>
                    <a:ext uri="{9D8B030D-6E8A-4147-A177-3AD203B41FA5}">
                      <a16:colId xmlns:a16="http://schemas.microsoft.com/office/drawing/2014/main" val="2815010508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功能类别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功能名称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一般过程描述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086700157"/>
                  </a:ext>
                </a:extLst>
              </a:tr>
              <a:tr h="155405">
                <a:tc rowSpan="2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读入数据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读入</a:t>
                      </a:r>
                      <a:r>
                        <a:rPr lang="en-US" sz="1600" kern="100">
                          <a:effectLst/>
                        </a:rPr>
                        <a:t>PCAP</a:t>
                      </a:r>
                      <a:r>
                        <a:rPr lang="zh-CN" sz="1600" kern="100">
                          <a:effectLst/>
                        </a:rPr>
                        <a:t>包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读入用户指定路径的</a:t>
                      </a:r>
                      <a:r>
                        <a:rPr lang="en-US" sz="1600" kern="100">
                          <a:effectLst/>
                        </a:rPr>
                        <a:t>PCAP</a:t>
                      </a:r>
                      <a:r>
                        <a:rPr lang="zh-CN" sz="1600" kern="100">
                          <a:effectLst/>
                        </a:rPr>
                        <a:t>包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3795817383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读入</a:t>
                      </a:r>
                      <a:r>
                        <a:rPr lang="en-US" sz="1600" kern="100">
                          <a:effectLst/>
                        </a:rPr>
                        <a:t>EXCEL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读入用户指定路径的</a:t>
                      </a:r>
                      <a:r>
                        <a:rPr lang="en-US" sz="1600" kern="100">
                          <a:effectLst/>
                        </a:rPr>
                        <a:t>.csv</a:t>
                      </a:r>
                      <a:r>
                        <a:rPr lang="zh-CN" sz="1600" kern="100">
                          <a:effectLst/>
                        </a:rPr>
                        <a:t>文件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045254373"/>
                  </a:ext>
                </a:extLst>
              </a:tr>
              <a:tr h="310810">
                <a:tc rowSpan="4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分析网络监控数据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输入验证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判断读入的包是否是适当格式的网络监控数据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898899943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分析数据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3525580673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生成网络环境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生成由节点构成的网络环境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3891412594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计算攻击过程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根据流量关系计算攻击过程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3946539347"/>
                  </a:ext>
                </a:extLst>
              </a:tr>
              <a:tr h="310810">
                <a:tc rowSpan="11"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图形化显示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</a:rPr>
                        <a:t>读入数据包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弹出窗口使用户可以指定读入数据包的路径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727758882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显示网络环境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显示数据包的整体网络环境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3573332166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显示攻击过程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显示数据包内的指定攻击过程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3977931556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选择时间范围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选择时间范围内的数据进行图形化显示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865623337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放大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放大图形显示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587068386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缩小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缩小图形显示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4057916935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变速显示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增加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减少单位时间内显示的单位时间数流量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2232128194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strike="sngStrike" kern="100" dirty="0">
                          <a:solidFill>
                            <a:srgbClr val="0070C0"/>
                          </a:solidFill>
                          <a:effectLst/>
                        </a:rPr>
                        <a:t>按端口显示</a:t>
                      </a:r>
                      <a:endParaRPr lang="zh-CN" sz="1600" strike="sngStrike" kern="100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strike="sngStrike" kern="100" dirty="0">
                          <a:solidFill>
                            <a:srgbClr val="0070C0"/>
                          </a:solidFill>
                          <a:effectLst/>
                        </a:rPr>
                        <a:t>显示端口之间的数据流动</a:t>
                      </a:r>
                      <a:endParaRPr lang="zh-CN" sz="1600" strike="sngStrike" kern="100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2257684603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strike="sngStrike" kern="100">
                          <a:solidFill>
                            <a:srgbClr val="0070C0"/>
                          </a:solidFill>
                          <a:effectLst/>
                        </a:rPr>
                        <a:t>选择</a:t>
                      </a:r>
                      <a:r>
                        <a:rPr lang="en-US" sz="1600" strike="sngStrike" kern="100">
                          <a:solidFill>
                            <a:srgbClr val="0070C0"/>
                          </a:solidFill>
                          <a:effectLst/>
                        </a:rPr>
                        <a:t>IP</a:t>
                      </a:r>
                      <a:r>
                        <a:rPr lang="zh-CN" sz="1600" strike="sngStrike" kern="100">
                          <a:solidFill>
                            <a:srgbClr val="0070C0"/>
                          </a:solidFill>
                          <a:effectLst/>
                        </a:rPr>
                        <a:t>地址显示</a:t>
                      </a:r>
                      <a:endParaRPr lang="zh-CN" sz="1600" strike="sngStrike" kern="10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strike="sngStrike" kern="100" dirty="0">
                          <a:solidFill>
                            <a:srgbClr val="0070C0"/>
                          </a:solidFill>
                          <a:effectLst/>
                        </a:rPr>
                        <a:t>显示指定</a:t>
                      </a:r>
                      <a:r>
                        <a:rPr lang="en-US" sz="1600" strike="sngStrike" kern="100" dirty="0">
                          <a:solidFill>
                            <a:srgbClr val="0070C0"/>
                          </a:solidFill>
                          <a:effectLst/>
                        </a:rPr>
                        <a:t>IP</a:t>
                      </a:r>
                      <a:r>
                        <a:rPr lang="zh-CN" sz="1600" strike="sngStrike" kern="100" dirty="0">
                          <a:solidFill>
                            <a:srgbClr val="0070C0"/>
                          </a:solidFill>
                          <a:effectLst/>
                        </a:rPr>
                        <a:t>地址范围内的节点间数据流动</a:t>
                      </a:r>
                      <a:endParaRPr lang="zh-CN" sz="1600" strike="sngStrike" kern="100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309880696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strike="sngStrike" kern="100">
                          <a:solidFill>
                            <a:srgbClr val="0070C0"/>
                          </a:solidFill>
                          <a:effectLst/>
                        </a:rPr>
                        <a:t>选择攻击</a:t>
                      </a:r>
                      <a:endParaRPr lang="zh-CN" sz="1600" strike="sngStrike" kern="10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strike="sngStrike" kern="100" dirty="0">
                          <a:solidFill>
                            <a:srgbClr val="0070C0"/>
                          </a:solidFill>
                          <a:effectLst/>
                        </a:rPr>
                        <a:t>选择显示指定攻击的攻击过程</a:t>
                      </a:r>
                      <a:endParaRPr lang="zh-CN" sz="1600" strike="sngStrike" kern="100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4009356478"/>
                  </a:ext>
                </a:extLst>
              </a:tr>
              <a:tr h="310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关闭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</a:rPr>
                        <a:t>关闭当前数据包的图形化显示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74097466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3FE6365-609C-4B20-AD03-9D7D8BDB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124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893387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E937F-3298-4055-870E-496746A1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概要设计变更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381E6-33BE-40B4-B51B-D877E850D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数据结构变更：</a:t>
            </a:r>
            <a:endParaRPr lang="en-US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1800" strike="sngStrike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后端内部使用类</a:t>
            </a:r>
            <a:r>
              <a:rPr lang="en-US" altLang="zh-CN" sz="1800" strike="sngStrike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(class)</a:t>
            </a:r>
            <a:r>
              <a:rPr lang="zh-CN" altLang="zh-CN" sz="1800" strike="sngStrike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的逻辑结构，用于临时存储数据，便于计算攻击过程。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使用类构成两条单链表。一条作为存储节点，在链表头新建一节存储节点，定时扫描链表并删除过期的节点；一条用于存储边，在链表头新建一节存储边，定时扫描链表并删除过期的边。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A8FD4E-98EA-4E1D-906F-807D0EF66AD6}"/>
              </a:ext>
            </a:extLst>
          </p:cNvPr>
          <p:cNvSpPr/>
          <p:nvPr/>
        </p:nvSpPr>
        <p:spPr>
          <a:xfrm rot="2700000">
            <a:off x="3016452" y="5065281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3F3A23-5147-44C8-B377-D670A57120E9}"/>
              </a:ext>
            </a:extLst>
          </p:cNvPr>
          <p:cNvSpPr/>
          <p:nvPr/>
        </p:nvSpPr>
        <p:spPr>
          <a:xfrm rot="2700000">
            <a:off x="1705878" y="3962978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947840-063A-43BF-9657-599760A417F8}"/>
              </a:ext>
            </a:extLst>
          </p:cNvPr>
          <p:cNvSpPr/>
          <p:nvPr/>
        </p:nvSpPr>
        <p:spPr>
          <a:xfrm rot="2700000">
            <a:off x="10056325" y="4290544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727301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ABD7D-58A4-4C7D-9672-9EA0C8E8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/>
          <a:lstStyle/>
          <a:p>
            <a:r>
              <a:rPr lang="zh-CN" altLang="en-US" dirty="0"/>
              <a:t>界面变更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258A7-F092-4F3A-A0D9-011137FAE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478" y="551673"/>
            <a:ext cx="7809322" cy="5625290"/>
          </a:xfrm>
        </p:spPr>
        <p:txBody>
          <a:bodyPr/>
          <a:lstStyle/>
          <a:p>
            <a:r>
              <a:rPr lang="zh-CN" altLang="en-US" dirty="0"/>
              <a:t>用户输入窗口界面图有待补充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1CC91C-1BEB-4341-948B-E5053D9F9C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8925"/>
            <a:ext cx="9493050" cy="51374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9E1A005-6378-4802-947F-F85A8CF0A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124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713475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3EA2C90-DE40-4112-8E10-581BFC534D37}"/>
              </a:ext>
            </a:extLst>
          </p:cNvPr>
          <p:cNvSpPr/>
          <p:nvPr/>
        </p:nvSpPr>
        <p:spPr>
          <a:xfrm rot="2700000">
            <a:off x="2812809" y="2400490"/>
            <a:ext cx="2017032" cy="2017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32FA8C-68FF-46EC-9991-932B483E2CF2}"/>
              </a:ext>
            </a:extLst>
          </p:cNvPr>
          <p:cNvSpPr/>
          <p:nvPr/>
        </p:nvSpPr>
        <p:spPr>
          <a:xfrm rot="2700000">
            <a:off x="3497220" y="1200290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691B7A-2F2C-47E1-8BA8-CCE837F7775F}"/>
              </a:ext>
            </a:extLst>
          </p:cNvPr>
          <p:cNvSpPr/>
          <p:nvPr/>
        </p:nvSpPr>
        <p:spPr>
          <a:xfrm rot="2700000">
            <a:off x="1612609" y="3084902"/>
            <a:ext cx="648211" cy="6482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3FF40B0-4907-4AA3-A0CC-799001B55213}"/>
              </a:ext>
            </a:extLst>
          </p:cNvPr>
          <p:cNvSpPr/>
          <p:nvPr/>
        </p:nvSpPr>
        <p:spPr>
          <a:xfrm rot="2700000">
            <a:off x="1705878" y="3962978"/>
            <a:ext cx="461671" cy="46167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688B944-8BD3-495B-A62D-67A838E74097}"/>
              </a:ext>
            </a:extLst>
          </p:cNvPr>
          <p:cNvSpPr/>
          <p:nvPr/>
        </p:nvSpPr>
        <p:spPr>
          <a:xfrm rot="2700000">
            <a:off x="2883409" y="1332302"/>
            <a:ext cx="384187" cy="384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65F6BA2-AD48-4EA0-AA5D-C305932B835D}"/>
              </a:ext>
            </a:extLst>
          </p:cNvPr>
          <p:cNvSpPr>
            <a:spLocks noChangeAspect="1"/>
          </p:cNvSpPr>
          <p:nvPr/>
        </p:nvSpPr>
        <p:spPr>
          <a:xfrm rot="2700000">
            <a:off x="930027" y="3591954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A24885-C0C1-4D41-9196-1629713DBBBC}"/>
              </a:ext>
            </a:extLst>
          </p:cNvPr>
          <p:cNvSpPr/>
          <p:nvPr/>
        </p:nvSpPr>
        <p:spPr>
          <a:xfrm rot="2700000">
            <a:off x="3136054" y="5365345"/>
            <a:ext cx="292365" cy="29236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25472B-18EB-4B6F-8198-848D04A489D5}"/>
              </a:ext>
            </a:extLst>
          </p:cNvPr>
          <p:cNvSpPr/>
          <p:nvPr/>
        </p:nvSpPr>
        <p:spPr>
          <a:xfrm rot="2700000">
            <a:off x="10056325" y="4290544"/>
            <a:ext cx="467064" cy="467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290565-6A04-4DCF-B491-6FDCF36F7B74}"/>
              </a:ext>
            </a:extLst>
          </p:cNvPr>
          <p:cNvSpPr/>
          <p:nvPr/>
        </p:nvSpPr>
        <p:spPr>
          <a:xfrm rot="2700000">
            <a:off x="10437301" y="4760480"/>
            <a:ext cx="264047" cy="2640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322654C-69F2-4107-A399-294BF4FF7D98}"/>
              </a:ext>
            </a:extLst>
          </p:cNvPr>
          <p:cNvSpPr/>
          <p:nvPr/>
        </p:nvSpPr>
        <p:spPr>
          <a:xfrm rot="2700000">
            <a:off x="10910622" y="2423382"/>
            <a:ext cx="351351" cy="351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7" name="文本框 26">
            <a:extLst>
              <a:ext uri="{FF2B5EF4-FFF2-40B4-BE49-F238E27FC236}">
                <a16:creationId xmlns:a16="http://schemas.microsoft.com/office/drawing/2014/main" id="{5DAF5F94-D93A-43C4-A0BF-A1F0637C53DF}"/>
              </a:ext>
            </a:extLst>
          </p:cNvPr>
          <p:cNvSpPr txBox="1"/>
          <p:nvPr/>
        </p:nvSpPr>
        <p:spPr>
          <a:xfrm>
            <a:off x="2612438" y="2452633"/>
            <a:ext cx="2220481" cy="186204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</a:t>
            </a: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02</a:t>
            </a:r>
            <a:endParaRPr kumimoji="0" lang="en-US" altLang="zh-CN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9" name="文本框 27">
            <a:extLst>
              <a:ext uri="{FF2B5EF4-FFF2-40B4-BE49-F238E27FC236}">
                <a16:creationId xmlns:a16="http://schemas.microsoft.com/office/drawing/2014/main" id="{1031EECB-104C-470B-9151-4978FEB2DD9C}"/>
              </a:ext>
            </a:extLst>
          </p:cNvPr>
          <p:cNvSpPr txBox="1"/>
          <p:nvPr/>
        </p:nvSpPr>
        <p:spPr>
          <a:xfrm>
            <a:off x="5737959" y="2992764"/>
            <a:ext cx="458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kumimoji="1"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各负责人汇报</a:t>
            </a:r>
          </a:p>
        </p:txBody>
      </p:sp>
    </p:spTree>
    <p:extLst>
      <p:ext uri="{BB962C8B-B14F-4D97-AF65-F5344CB8AC3E}">
        <p14:creationId xmlns:p14="http://schemas.microsoft.com/office/powerpoint/2010/main" val="2004657033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4F19EE79-E102-4BEA-BE83-FD9B3A94C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1" b="24000"/>
          <a:stretch/>
        </p:blipFill>
        <p:spPr>
          <a:xfrm>
            <a:off x="82287" y="1697625"/>
            <a:ext cx="11178031" cy="31765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A3ED752-C1B6-47D0-B9A9-B8804701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负责人汇报</a:t>
            </a:r>
            <a:r>
              <a:rPr lang="en-US" altLang="zh-CN" dirty="0"/>
              <a:t>-</a:t>
            </a:r>
            <a:r>
              <a:rPr lang="zh-CN" altLang="en-US" dirty="0"/>
              <a:t>后端</a:t>
            </a:r>
            <a:r>
              <a:rPr lang="en-US" altLang="zh-CN" dirty="0"/>
              <a:t>-</a:t>
            </a:r>
            <a:r>
              <a:rPr lang="zh-CN" altLang="en-US" dirty="0"/>
              <a:t>邓丽婷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0592FE-CF0A-4DCB-A030-217B50C3D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000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AB4CB3-8407-49C6-A55D-63C6AE06BAD9}"/>
              </a:ext>
            </a:extLst>
          </p:cNvPr>
          <p:cNvSpPr/>
          <p:nvPr/>
        </p:nvSpPr>
        <p:spPr>
          <a:xfrm rot="2700000">
            <a:off x="9242782" y="5231172"/>
            <a:ext cx="781314" cy="78131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5157BF-FC4E-4D62-9F1B-43CF30AA42A9}"/>
              </a:ext>
            </a:extLst>
          </p:cNvPr>
          <p:cNvSpPr/>
          <p:nvPr/>
        </p:nvSpPr>
        <p:spPr>
          <a:xfrm rot="2700000">
            <a:off x="91478" y="118884"/>
            <a:ext cx="441703" cy="4416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DCD3F7-BCC7-4837-A6E7-88B069E8A3AF}"/>
              </a:ext>
            </a:extLst>
          </p:cNvPr>
          <p:cNvSpPr/>
          <p:nvPr/>
        </p:nvSpPr>
        <p:spPr>
          <a:xfrm rot="2700000">
            <a:off x="10191057" y="3402937"/>
            <a:ext cx="587747" cy="58774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911241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888B6-1ECD-4294-92B0-46B67F39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负责人汇报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  <a:r>
              <a:rPr lang="en-US" altLang="zh-CN" dirty="0"/>
              <a:t>-</a:t>
            </a:r>
            <a:r>
              <a:rPr lang="zh-CN" altLang="en-US" dirty="0"/>
              <a:t>唐永翔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C2C3B-A5D2-4515-9C5B-37C78449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系统显示</a:t>
            </a:r>
            <a:endParaRPr lang="en-US" altLang="zh-CN" dirty="0"/>
          </a:p>
          <a:p>
            <a:r>
              <a:rPr lang="zh-CN" altLang="en-US" dirty="0"/>
              <a:t>遇到了很多问题。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6E3828-B28A-4CB1-86CC-F8844E9A2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000"/>
            <a:ext cx="169682" cy="73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F491D5-3B84-497F-882B-EDAC37E5C584}"/>
              </a:ext>
            </a:extLst>
          </p:cNvPr>
          <p:cNvSpPr/>
          <p:nvPr/>
        </p:nvSpPr>
        <p:spPr>
          <a:xfrm rot="1956424">
            <a:off x="8588191" y="4058305"/>
            <a:ext cx="1699096" cy="169909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602EC8-9B78-4A80-8695-44072212F1FB}"/>
              </a:ext>
            </a:extLst>
          </p:cNvPr>
          <p:cNvSpPr/>
          <p:nvPr/>
        </p:nvSpPr>
        <p:spPr>
          <a:xfrm rot="1956424">
            <a:off x="8447400" y="3520231"/>
            <a:ext cx="960556" cy="9605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59C939-0518-437C-86A9-D6CA711740EC}"/>
              </a:ext>
            </a:extLst>
          </p:cNvPr>
          <p:cNvSpPr/>
          <p:nvPr/>
        </p:nvSpPr>
        <p:spPr>
          <a:xfrm rot="1956424">
            <a:off x="9810933" y="2343758"/>
            <a:ext cx="1278153" cy="127815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427613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AAAAAAAAAAAAAAAAAAA">
  <a:themeElements>
    <a:clrScheme name="自定义 119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3F3F3F"/>
      </a:accent2>
      <a:accent3>
        <a:srgbClr val="595959"/>
      </a:accent3>
      <a:accent4>
        <a:srgbClr val="3F3F3F"/>
      </a:accent4>
      <a:accent5>
        <a:srgbClr val="595959"/>
      </a:accent5>
      <a:accent6>
        <a:srgbClr val="3F3F3F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简约素雅黑灰科技风PPT模板</Template>
  <TotalTime>821</TotalTime>
  <Words>1104</Words>
  <Application>Microsoft Office PowerPoint</Application>
  <PresentationFormat>宽屏</PresentationFormat>
  <Paragraphs>207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Calibri</vt:lpstr>
      <vt:lpstr>Calibri Light</vt:lpstr>
      <vt:lpstr>AAAAAAAAAAAAAAAAAAA</vt:lpstr>
      <vt:lpstr>Office 主题​​</vt:lpstr>
      <vt:lpstr>第三次汇报</vt:lpstr>
      <vt:lpstr>PowerPoint 演示文稿</vt:lpstr>
      <vt:lpstr>PowerPoint 演示文稿</vt:lpstr>
      <vt:lpstr>需求文档变更</vt:lpstr>
      <vt:lpstr>概要设计变更</vt:lpstr>
      <vt:lpstr>界面变更</vt:lpstr>
      <vt:lpstr>PowerPoint 演示文稿</vt:lpstr>
      <vt:lpstr>负责人汇报-后端-邓丽婷</vt:lpstr>
      <vt:lpstr>负责人汇报-算法-唐永翔</vt:lpstr>
      <vt:lpstr>负责人汇报-前端-刘奕龙</vt:lpstr>
      <vt:lpstr>负责人汇报-测试-黄浩玲</vt:lpstr>
      <vt:lpstr>测试-更新的测试计划-功能测试</vt:lpstr>
      <vt:lpstr>测试-已经完成的测试用例</vt:lpstr>
      <vt:lpstr>PowerPoint 演示文稿</vt:lpstr>
      <vt:lpstr>PowerPoint 演示文稿</vt:lpstr>
      <vt:lpstr>PowerPoint 演示文稿</vt:lpstr>
      <vt:lpstr>会议记录</vt:lpstr>
      <vt:lpstr>会议记录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第三次汇报</dc:title>
  <dc:creator>茶 麦</dc:creator>
  <cp:lastModifiedBy>茶 麦</cp:lastModifiedBy>
  <cp:revision>26</cp:revision>
  <dcterms:created xsi:type="dcterms:W3CDTF">2020-09-16T10:36:32Z</dcterms:created>
  <dcterms:modified xsi:type="dcterms:W3CDTF">2020-09-17T01:04:11Z</dcterms:modified>
</cp:coreProperties>
</file>