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BE0210-00A2-4D55-8B38-E07CA010A304}">
  <a:tblStyle styleId="{ECBE0210-00A2-4D55-8B38-E07CA010A3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226bf38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226bf38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had picked rsync and started on working on our </a:t>
            </a:r>
            <a:r>
              <a:rPr lang="en"/>
              <a:t>implementation</a:t>
            </a:r>
            <a:r>
              <a:rPr lang="en"/>
              <a:t> we ran into our next big challenge.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secure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Rsync is used a lot by system administrators to move things around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226bf38a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226bf38a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226bf38a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226bf38a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226bf38a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226bf38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226bf38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226bf38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226bf38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226bf38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Isaac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During our two semesters we have been able to fulfill many project requirement and unable to fulfill some others as well.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this section of the presentation we would like to talk in depth about the project requirements that we have met and not met.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226bf38a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226bf38a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Sign-up - unable to create new accounts, need to be manually added by the system admin.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Password reset - unable to change your password after you have an account on the server, needs to be changed manually by the system admin.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Edit assessment - unable to </a:t>
            </a:r>
            <a:r>
              <a:rPr lang="en">
                <a:solidFill>
                  <a:schemeClr val="dk1"/>
                </a:solidFill>
              </a:rPr>
              <a:t>add students, change files and names after an assessment is added to the server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Cancel - unable to delete the assessment before it begins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226bf38a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226bf38a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client dashboard </a:t>
            </a:r>
            <a:br>
              <a:rPr lang="en"/>
            </a:br>
            <a:br>
              <a:rPr lang="en"/>
            </a:br>
            <a:r>
              <a:rPr lang="en"/>
              <a:t>UC client dashboard</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226bf38a6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226bf38a6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Inquiry tab - Send inquiry on student client (pop-ups for appearing, reminder after 5 mins of idling), Answer inquiry tab for UC (same thing)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announcement tabs - send announcement tab for UC client, pop-up notifications for students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226bf38a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7226bf38a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Pre-assessment info - let’s the students know what materials can be used for the assessment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Countdown timer - shows time left for current assessment for both students and UCs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226bf38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226bf38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226bf38a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7226bf38a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assessment - the UC is able to input all the necessary information that would be essential for a new assessment.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Upload/download files - the student will be able to add </a:t>
            </a:r>
            <a:r>
              <a:rPr lang="en"/>
              <a:t>what</a:t>
            </a:r>
            <a:r>
              <a:rPr lang="en"/>
              <a:t> they need </a:t>
            </a:r>
            <a:r>
              <a:rPr lang="en"/>
              <a:t>into</a:t>
            </a:r>
            <a:r>
              <a:rPr lang="en"/>
              <a:t> the folder, they are also able to save their progress manually via the save button, their work will also be saved automatically in 5 minute periods by the Rsync modules implemented.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7171804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7171804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7226bf38a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7226bf38a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7226bf38a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226bf38a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7226bf38a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7226bf38a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226bf38a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226bf38a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7226bf38a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7226bf38a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164979fb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164979fb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Filipe.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our two semesters the group faced and solved many challenges.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section of the presentation we would like to </a:t>
            </a:r>
            <a:r>
              <a:rPr lang="en"/>
              <a:t>highlight</a:t>
            </a:r>
            <a:r>
              <a:rPr lang="en"/>
              <a:t> several of our favourite challenges.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Challenges that best display the care and technical </a:t>
            </a:r>
            <a:r>
              <a:rPr lang="en"/>
              <a:t>acumen</a:t>
            </a:r>
            <a:r>
              <a:rPr lang="en"/>
              <a:t> group I3 applied to the project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7164979fb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7164979fb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Earlier in the presentation Filipe hinted to our first major problem. “File Syncing”.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exactly are we going to sync across the work of each student during an assessment.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challenge we first had to break down our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the files are to be synced from a client on the students machine, to a server. And that student client has to run on linux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had to step inside the shoes of our users, which was easy because we’re also students. During an assessment the syncing of files has to work well, every time. </a:t>
            </a:r>
            <a:r>
              <a:rPr lang="en">
                <a:solidFill>
                  <a:schemeClr val="dk1"/>
                </a:solidFill>
              </a:rPr>
              <a:t>When it says it saved it better be saved, when you press save it better save. Moreover seasoned lecturers and tutors of the audience will also know the pain failing assessment software and costly resits. For everyone </a:t>
            </a:r>
            <a:r>
              <a:rPr lang="en">
                <a:solidFill>
                  <a:schemeClr val="dk1"/>
                </a:solidFill>
              </a:rPr>
              <a:t>involved</a:t>
            </a:r>
            <a:r>
              <a:rPr lang="en">
                <a:solidFill>
                  <a:schemeClr val="dk1"/>
                </a:solidFill>
              </a:rPr>
              <a:t> </a:t>
            </a:r>
            <a:r>
              <a:rPr lang="en"/>
              <a:t>a</a:t>
            </a:r>
            <a:r>
              <a:rPr lang="en"/>
              <a:t>ssessments are stressful, our software can not be adding to that.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group we knew what our solution had to be reliable and fast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164979fb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164979fb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was rsync.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Rsync is a popular unix utility for </a:t>
            </a:r>
            <a:r>
              <a:rPr lang="en"/>
              <a:t>transferring</a:t>
            </a:r>
            <a:r>
              <a:rPr lang="en"/>
              <a:t> files </a:t>
            </a:r>
            <a:r>
              <a:rPr lang="en"/>
              <a:t>across</a:t>
            </a:r>
            <a:r>
              <a:rPr lang="en"/>
              <a:t> networks.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was release in 1996 and has become a staple for systems </a:t>
            </a:r>
            <a:r>
              <a:rPr lang="en"/>
              <a:t>administrators</a:t>
            </a:r>
            <a:r>
              <a:rPr lang="en"/>
              <a:t>, programmers and all other IT professionals.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Rsync is a battle tested and reliable tool. Which makes it perfect for our application.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also known very </a:t>
            </a:r>
            <a:r>
              <a:rPr lang="en"/>
              <a:t>efficient, one of the authors Dr Andrew Tridgell</a:t>
            </a:r>
            <a:r>
              <a:rPr lang="en"/>
              <a:t> wrote several chapters of his PHD thesis on the implementation.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Super Test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I3</a:t>
            </a:r>
            <a:endParaRPr/>
          </a:p>
          <a:p>
            <a:pPr indent="0" lvl="0" marL="0" rtl="0" algn="ctr">
              <a:spcBef>
                <a:spcPts val="0"/>
              </a:spcBef>
              <a:spcAft>
                <a:spcPts val="0"/>
              </a:spcAft>
              <a:buNone/>
            </a:pPr>
            <a:r>
              <a:rPr lang="en" sz="2100"/>
              <a:t>Filipe Lagrenade, Sanjay Williams, JIA SON Pow, Isaac Ellis</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a:t>
            </a:r>
            <a:r>
              <a:rPr lang="en"/>
              <a:t>#2: Rsync - Security</a:t>
            </a:r>
            <a:endParaRPr/>
          </a:p>
        </p:txBody>
      </p:sp>
      <p:sp>
        <p:nvSpPr>
          <p:cNvPr id="125" name="Google Shape;125;p22"/>
          <p:cNvSpPr txBox="1"/>
          <p:nvPr/>
        </p:nvSpPr>
        <p:spPr>
          <a:xfrm>
            <a:off x="311700" y="1088875"/>
            <a:ext cx="37914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Rsync is used largely by system </a:t>
            </a:r>
            <a:r>
              <a:rPr lang="en"/>
              <a:t>administrators</a:t>
            </a:r>
            <a:r>
              <a:rPr lang="en"/>
              <a:t> to transfer files between trusted servers</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Rsync transfers files over ssh</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It provides two options to authenticate over ssh</a:t>
            </a:r>
            <a:endParaRPr/>
          </a:p>
          <a:p>
            <a:pPr indent="-317500" lvl="1" marL="914400" rtl="0" algn="l">
              <a:lnSpc>
                <a:spcPct val="115000"/>
              </a:lnSpc>
              <a:spcBef>
                <a:spcPts val="0"/>
              </a:spcBef>
              <a:spcAft>
                <a:spcPts val="0"/>
              </a:spcAft>
              <a:buSzPts val="1400"/>
              <a:buChar char="○"/>
            </a:pPr>
            <a:r>
              <a:rPr lang="en"/>
              <a:t>Key based authentication</a:t>
            </a:r>
            <a:endParaRPr/>
          </a:p>
          <a:p>
            <a:pPr indent="-317500" lvl="1" marL="914400" rtl="0" algn="l">
              <a:lnSpc>
                <a:spcPct val="115000"/>
              </a:lnSpc>
              <a:spcBef>
                <a:spcPts val="0"/>
              </a:spcBef>
              <a:spcAft>
                <a:spcPts val="0"/>
              </a:spcAft>
              <a:buSzPts val="1400"/>
              <a:buChar char="○"/>
            </a:pPr>
            <a:r>
              <a:rPr lang="en"/>
              <a:t>User based authentication</a:t>
            </a:r>
            <a:endParaRPr/>
          </a:p>
          <a:p>
            <a:pPr indent="0" lvl="0" marL="9144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It provides two way to transfer files</a:t>
            </a:r>
            <a:endParaRPr/>
          </a:p>
          <a:p>
            <a:pPr indent="-317500" lvl="1" marL="914400" rtl="0" algn="l">
              <a:lnSpc>
                <a:spcPct val="115000"/>
              </a:lnSpc>
              <a:spcBef>
                <a:spcPts val="0"/>
              </a:spcBef>
              <a:spcAft>
                <a:spcPts val="0"/>
              </a:spcAft>
              <a:buSzPts val="1400"/>
              <a:buChar char="○"/>
            </a:pPr>
            <a:r>
              <a:rPr lang="en"/>
              <a:t>Push (push files to server)</a:t>
            </a:r>
            <a:endParaRPr/>
          </a:p>
          <a:p>
            <a:pPr indent="-317500" lvl="1" marL="914400" rtl="0" algn="l">
              <a:lnSpc>
                <a:spcPct val="115000"/>
              </a:lnSpc>
              <a:spcBef>
                <a:spcPts val="0"/>
              </a:spcBef>
              <a:spcAft>
                <a:spcPts val="0"/>
              </a:spcAft>
              <a:buSzPts val="1400"/>
              <a:buChar char="○"/>
            </a:pPr>
            <a:r>
              <a:rPr lang="en"/>
              <a:t>Pull (pull files from student client)</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 #1: Rsync Pull</a:t>
            </a:r>
            <a:endParaRPr/>
          </a:p>
        </p:txBody>
      </p:sp>
      <p:sp>
        <p:nvSpPr>
          <p:cNvPr id="131" name="Google Shape;131;p23"/>
          <p:cNvSpPr txBox="1"/>
          <p:nvPr/>
        </p:nvSpPr>
        <p:spPr>
          <a:xfrm>
            <a:off x="227700" y="1102000"/>
            <a:ext cx="37914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Using r</a:t>
            </a:r>
            <a:r>
              <a:rPr lang="en"/>
              <a:t>sync pull the server would retrieve files from students machines</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To authenticate </a:t>
            </a:r>
            <a:r>
              <a:rPr lang="en"/>
              <a:t>the server must have credentials to ssh to each machine running the student client</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This could be implemented by requiring ever student machine to have a universal user or ssh key</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Or it the student client could create and share users or ssh keys that it creates</a:t>
            </a:r>
            <a:endParaRPr/>
          </a:p>
        </p:txBody>
      </p:sp>
      <p:graphicFrame>
        <p:nvGraphicFramePr>
          <p:cNvPr id="132" name="Google Shape;132;p23"/>
          <p:cNvGraphicFramePr/>
          <p:nvPr/>
        </p:nvGraphicFramePr>
        <p:xfrm>
          <a:off x="4019100" y="1432850"/>
          <a:ext cx="3000000" cy="3000000"/>
        </p:xfrm>
        <a:graphic>
          <a:graphicData uri="http://schemas.openxmlformats.org/drawingml/2006/table">
            <a:tbl>
              <a:tblPr>
                <a:noFill/>
                <a:tableStyleId>{ECBE0210-00A2-4D55-8B38-E07CA010A304}</a:tableStyleId>
              </a:tblPr>
              <a:tblGrid>
                <a:gridCol w="814675"/>
                <a:gridCol w="2113450"/>
                <a:gridCol w="2113450"/>
              </a:tblGrid>
              <a:tr h="575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Key Auth</a:t>
                      </a:r>
                      <a:endParaRPr b="1"/>
                    </a:p>
                  </a:txBody>
                  <a:tcPr marT="91425" marB="91425" marR="91425" marL="91425" anchor="b"/>
                </a:tc>
                <a:tc>
                  <a:txBody>
                    <a:bodyPr/>
                    <a:lstStyle/>
                    <a:p>
                      <a:pPr indent="0" lvl="0" marL="0" rtl="0" algn="l">
                        <a:spcBef>
                          <a:spcPts val="0"/>
                        </a:spcBef>
                        <a:spcAft>
                          <a:spcPts val="0"/>
                        </a:spcAft>
                        <a:buNone/>
                      </a:pPr>
                      <a:r>
                        <a:rPr b="1" lang="en"/>
                        <a:t>User Auth</a:t>
                      </a:r>
                      <a:endParaRPr b="1"/>
                    </a:p>
                  </a:txBody>
                  <a:tcPr marT="91425" marB="91425" marR="91425" marL="91425" anchor="b"/>
                </a:tc>
              </a:tr>
              <a:tr h="1366025">
                <a:tc>
                  <a:txBody>
                    <a:bodyPr/>
                    <a:lstStyle/>
                    <a:p>
                      <a:pPr indent="0" lvl="0" marL="0" rtl="0" algn="r">
                        <a:spcBef>
                          <a:spcPts val="0"/>
                        </a:spcBef>
                        <a:spcAft>
                          <a:spcPts val="0"/>
                        </a:spcAft>
                        <a:buNone/>
                      </a:pPr>
                      <a:r>
                        <a:rPr b="1" lang="en"/>
                        <a:t>Push </a:t>
                      </a:r>
                      <a:endParaRPr b="1"/>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r>
              <a:tr h="1366025">
                <a:tc>
                  <a:txBody>
                    <a:bodyPr/>
                    <a:lstStyle/>
                    <a:p>
                      <a:pPr indent="0" lvl="0" marL="0" rtl="0" algn="r">
                        <a:spcBef>
                          <a:spcPts val="0"/>
                        </a:spcBef>
                        <a:spcAft>
                          <a:spcPts val="0"/>
                        </a:spcAft>
                        <a:buNone/>
                      </a:pPr>
                      <a:r>
                        <a:rPr b="1" lang="en"/>
                        <a:t>Pull</a:t>
                      </a:r>
                      <a:endParaRPr b="1"/>
                    </a:p>
                  </a:txBody>
                  <a:tcPr marT="91425" marB="91425" marR="91425" marL="91425" anchor="ctr"/>
                </a:tc>
                <a:tc gridSpan="2">
                  <a:txBody>
                    <a:bodyPr/>
                    <a:lstStyle/>
                    <a:p>
                      <a:pPr indent="-317500" lvl="0" marL="457200" rtl="0" algn="l">
                        <a:spcBef>
                          <a:spcPts val="0"/>
                        </a:spcBef>
                        <a:spcAft>
                          <a:spcPts val="0"/>
                        </a:spcAft>
                        <a:buClr>
                          <a:schemeClr val="dk1"/>
                        </a:buClr>
                        <a:buSzPts val="1400"/>
                        <a:buChar char="●"/>
                      </a:pPr>
                      <a:r>
                        <a:rPr lang="en">
                          <a:solidFill>
                            <a:schemeClr val="dk1"/>
                          </a:solidFill>
                        </a:rPr>
                        <a:t>A universal key or user if stolen would put all users at risk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Creating users and keys dynamically would require the client to have elevated privileges. Which coil lead privilege escalation issues</a:t>
                      </a:r>
                      <a:endParaRPr/>
                    </a:p>
                  </a:txBody>
                  <a:tcPr marT="91425" marB="91425" marR="91425" marL="91425">
                    <a:solidFill>
                      <a:srgbClr val="F4CCCC"/>
                    </a:solidFill>
                  </a:tcPr>
                </a:tc>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227700" y="1102000"/>
            <a:ext cx="37914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Using rsync push the student client would </a:t>
            </a:r>
            <a:r>
              <a:rPr lang="en"/>
              <a:t>push </a:t>
            </a:r>
            <a:r>
              <a:rPr lang="en"/>
              <a:t>their files to the server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To authenticate the student client would need a ssh key to access the backend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This ssh key could be dynamically created by the server and sent to the student client for the duration of the assessment</a:t>
            </a:r>
            <a:endParaRPr/>
          </a:p>
          <a:p>
            <a:pPr indent="0" lvl="0" marL="0" rtl="0" algn="l">
              <a:spcBef>
                <a:spcPts val="0"/>
              </a:spcBef>
              <a:spcAft>
                <a:spcPts val="0"/>
              </a:spcAft>
              <a:buNone/>
            </a:pPr>
            <a:r>
              <a:t/>
            </a:r>
            <a:endParaRPr/>
          </a:p>
        </p:txBody>
      </p:sp>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 #2: Rsync Push using Key Authentication</a:t>
            </a:r>
            <a:endParaRPr/>
          </a:p>
        </p:txBody>
      </p:sp>
      <p:graphicFrame>
        <p:nvGraphicFramePr>
          <p:cNvPr id="139" name="Google Shape;139;p24"/>
          <p:cNvGraphicFramePr/>
          <p:nvPr/>
        </p:nvGraphicFramePr>
        <p:xfrm>
          <a:off x="4019100" y="1432850"/>
          <a:ext cx="3000000" cy="3000000"/>
        </p:xfrm>
        <a:graphic>
          <a:graphicData uri="http://schemas.openxmlformats.org/drawingml/2006/table">
            <a:tbl>
              <a:tblPr>
                <a:noFill/>
                <a:tableStyleId>{ECBE0210-00A2-4D55-8B38-E07CA010A304}</a:tableStyleId>
              </a:tblPr>
              <a:tblGrid>
                <a:gridCol w="814675"/>
                <a:gridCol w="2113450"/>
                <a:gridCol w="2113450"/>
              </a:tblGrid>
              <a:tr h="575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Key Auth</a:t>
                      </a:r>
                      <a:endParaRPr b="1"/>
                    </a:p>
                  </a:txBody>
                  <a:tcPr marT="91425" marB="91425" marR="91425" marL="91425" anchor="b"/>
                </a:tc>
                <a:tc>
                  <a:txBody>
                    <a:bodyPr/>
                    <a:lstStyle/>
                    <a:p>
                      <a:pPr indent="0" lvl="0" marL="0" rtl="0" algn="l">
                        <a:spcBef>
                          <a:spcPts val="0"/>
                        </a:spcBef>
                        <a:spcAft>
                          <a:spcPts val="0"/>
                        </a:spcAft>
                        <a:buNone/>
                      </a:pPr>
                      <a:r>
                        <a:rPr b="1" lang="en"/>
                        <a:t>User Auth</a:t>
                      </a:r>
                      <a:endParaRPr b="1"/>
                    </a:p>
                  </a:txBody>
                  <a:tcPr marT="91425" marB="91425" marR="91425" marL="91425" anchor="b"/>
                </a:tc>
              </a:tr>
              <a:tr h="1366025">
                <a:tc>
                  <a:txBody>
                    <a:bodyPr/>
                    <a:lstStyle/>
                    <a:p>
                      <a:pPr indent="0" lvl="0" marL="0" rtl="0" algn="r">
                        <a:spcBef>
                          <a:spcPts val="0"/>
                        </a:spcBef>
                        <a:spcAft>
                          <a:spcPts val="0"/>
                        </a:spcAft>
                        <a:buNone/>
                      </a:pPr>
                      <a:r>
                        <a:rPr b="1" lang="en"/>
                        <a:t>Push </a:t>
                      </a:r>
                      <a:endParaRPr b="1"/>
                    </a:p>
                  </a:txBody>
                  <a:tcPr marT="91425" marB="91425" marR="91425" marL="91425" anchor="ctr"/>
                </a:tc>
                <a:tc>
                  <a:txBody>
                    <a:bodyPr/>
                    <a:lstStyle/>
                    <a:p>
                      <a:pPr indent="-317500" lvl="0" marL="457200" rtl="0" algn="l">
                        <a:spcBef>
                          <a:spcPts val="0"/>
                        </a:spcBef>
                        <a:spcAft>
                          <a:spcPts val="0"/>
                        </a:spcAft>
                        <a:buClr>
                          <a:schemeClr val="dk1"/>
                        </a:buClr>
                        <a:buSzPts val="1400"/>
                        <a:buChar char="●"/>
                      </a:pPr>
                      <a:r>
                        <a:rPr lang="en">
                          <a:solidFill>
                            <a:schemeClr val="dk1"/>
                          </a:solidFill>
                        </a:rPr>
                        <a:t>With an ssh key the user could ssh into the server and compromise the security </a:t>
                      </a:r>
                      <a:endParaRPr b="1"/>
                    </a:p>
                  </a:txBody>
                  <a:tcPr marT="91425" marB="91425" marR="91425" marL="91425">
                    <a:solidFill>
                      <a:srgbClr val="F4CCCC"/>
                    </a:solidFill>
                  </a:tcPr>
                </a:tc>
                <a:tc>
                  <a:txBody>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txBody>
                  <a:tcPr marT="91425" marB="91425" marR="91425" marL="91425">
                    <a:solidFill>
                      <a:schemeClr val="lt1"/>
                    </a:solidFill>
                  </a:tcPr>
                </a:tc>
              </a:tr>
              <a:tr h="1366025">
                <a:tc>
                  <a:txBody>
                    <a:bodyPr/>
                    <a:lstStyle/>
                    <a:p>
                      <a:pPr indent="0" lvl="0" marL="0" rtl="0" algn="r">
                        <a:spcBef>
                          <a:spcPts val="0"/>
                        </a:spcBef>
                        <a:spcAft>
                          <a:spcPts val="0"/>
                        </a:spcAft>
                        <a:buNone/>
                      </a:pPr>
                      <a:r>
                        <a:rPr b="1" lang="en"/>
                        <a:t>Pull</a:t>
                      </a:r>
                      <a:endParaRPr b="1"/>
                    </a:p>
                  </a:txBody>
                  <a:tcPr marT="91425" marB="91425" marR="91425" marL="91425" anchor="ctr"/>
                </a:tc>
                <a:tc gridSpan="2">
                  <a:txBody>
                    <a:bodyPr/>
                    <a:lstStyle/>
                    <a:p>
                      <a:pPr indent="-317500" lvl="0" marL="457200" rtl="0" algn="l">
                        <a:spcBef>
                          <a:spcPts val="0"/>
                        </a:spcBef>
                        <a:spcAft>
                          <a:spcPts val="0"/>
                        </a:spcAft>
                        <a:buClr>
                          <a:schemeClr val="dk1"/>
                        </a:buClr>
                        <a:buSzPts val="1400"/>
                        <a:buChar char="●"/>
                      </a:pPr>
                      <a:r>
                        <a:rPr lang="en">
                          <a:solidFill>
                            <a:schemeClr val="dk1"/>
                          </a:solidFill>
                        </a:rPr>
                        <a:t>A universal key or user if stolen would put all users at risk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Creating users and keys dynamically would require the client to have elevated privileges. Which coil lead privilege escalation issues</a:t>
                      </a:r>
                      <a:endParaRPr/>
                    </a:p>
                  </a:txBody>
                  <a:tcPr marT="91425" marB="91425" marR="91425" marL="91425">
                    <a:solidFill>
                      <a:srgbClr val="F4CCCC"/>
                    </a:solidFill>
                  </a:tcPr>
                </a:tc>
                <a:tc h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227700" y="1102000"/>
            <a:ext cx="3791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Using rsync push the student client would push their files the server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To authenticate the student client would need user credentials to access the server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This user could be dynamically created by the server and sent to the student client for the duration of the assessment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users privileges can be set so they can only access assigned folders and commands.</a:t>
            </a:r>
            <a:endParaRPr/>
          </a:p>
        </p:txBody>
      </p:sp>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 #3: Rsync Push using User Authentication</a:t>
            </a:r>
            <a:endParaRPr/>
          </a:p>
        </p:txBody>
      </p:sp>
      <p:graphicFrame>
        <p:nvGraphicFramePr>
          <p:cNvPr id="146" name="Google Shape;146;p25"/>
          <p:cNvGraphicFramePr/>
          <p:nvPr/>
        </p:nvGraphicFramePr>
        <p:xfrm>
          <a:off x="4019100" y="1432850"/>
          <a:ext cx="3000000" cy="3000000"/>
        </p:xfrm>
        <a:graphic>
          <a:graphicData uri="http://schemas.openxmlformats.org/drawingml/2006/table">
            <a:tbl>
              <a:tblPr>
                <a:noFill/>
                <a:tableStyleId>{ECBE0210-00A2-4D55-8B38-E07CA010A304}</a:tableStyleId>
              </a:tblPr>
              <a:tblGrid>
                <a:gridCol w="814675"/>
                <a:gridCol w="2113450"/>
                <a:gridCol w="2113450"/>
              </a:tblGrid>
              <a:tr h="575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Key Auth</a:t>
                      </a:r>
                      <a:endParaRPr b="1"/>
                    </a:p>
                  </a:txBody>
                  <a:tcPr marT="91425" marB="91425" marR="91425" marL="91425" anchor="b"/>
                </a:tc>
                <a:tc>
                  <a:txBody>
                    <a:bodyPr/>
                    <a:lstStyle/>
                    <a:p>
                      <a:pPr indent="0" lvl="0" marL="0" rtl="0" algn="l">
                        <a:spcBef>
                          <a:spcPts val="0"/>
                        </a:spcBef>
                        <a:spcAft>
                          <a:spcPts val="0"/>
                        </a:spcAft>
                        <a:buNone/>
                      </a:pPr>
                      <a:r>
                        <a:rPr b="1" lang="en"/>
                        <a:t>User Auth</a:t>
                      </a:r>
                      <a:endParaRPr b="1"/>
                    </a:p>
                  </a:txBody>
                  <a:tcPr marT="91425" marB="91425" marR="91425" marL="91425" anchor="b"/>
                </a:tc>
              </a:tr>
              <a:tr h="1366025">
                <a:tc>
                  <a:txBody>
                    <a:bodyPr/>
                    <a:lstStyle/>
                    <a:p>
                      <a:pPr indent="0" lvl="0" marL="0" rtl="0" algn="r">
                        <a:spcBef>
                          <a:spcPts val="0"/>
                        </a:spcBef>
                        <a:spcAft>
                          <a:spcPts val="0"/>
                        </a:spcAft>
                        <a:buNone/>
                      </a:pPr>
                      <a:r>
                        <a:rPr b="1" lang="en"/>
                        <a:t>Push </a:t>
                      </a:r>
                      <a:endParaRPr b="1"/>
                    </a:p>
                  </a:txBody>
                  <a:tcPr marT="91425" marB="91425" marR="91425" marL="91425" anchor="ctr"/>
                </a:tc>
                <a:tc>
                  <a:txBody>
                    <a:bodyPr/>
                    <a:lstStyle/>
                    <a:p>
                      <a:pPr indent="-317500" lvl="0" marL="457200" rtl="0" algn="l">
                        <a:spcBef>
                          <a:spcPts val="0"/>
                        </a:spcBef>
                        <a:spcAft>
                          <a:spcPts val="0"/>
                        </a:spcAft>
                        <a:buClr>
                          <a:schemeClr val="dk1"/>
                        </a:buClr>
                        <a:buSzPts val="1400"/>
                        <a:buChar char="●"/>
                      </a:pPr>
                      <a:r>
                        <a:rPr lang="en">
                          <a:solidFill>
                            <a:schemeClr val="dk1"/>
                          </a:solidFill>
                        </a:rPr>
                        <a:t>With an ssh key the user could ssh into the server and compromise the security </a:t>
                      </a:r>
                      <a:endParaRPr b="1"/>
                    </a:p>
                  </a:txBody>
                  <a:tcPr marT="91425" marB="91425" marR="91425" marL="91425">
                    <a:solidFill>
                      <a:srgbClr val="F4CCCC"/>
                    </a:solidFill>
                  </a:tcPr>
                </a:tc>
                <a:tc>
                  <a:txBody>
                    <a:bodyPr/>
                    <a:lstStyle/>
                    <a:p>
                      <a:pPr indent="-317500" lvl="0" marL="457200" rtl="0" algn="l">
                        <a:spcBef>
                          <a:spcPts val="0"/>
                        </a:spcBef>
                        <a:spcAft>
                          <a:spcPts val="0"/>
                        </a:spcAft>
                        <a:buSzPts val="1400"/>
                        <a:buChar char="●"/>
                      </a:pPr>
                      <a:r>
                        <a:rPr lang="en">
                          <a:solidFill>
                            <a:schemeClr val="dk1"/>
                          </a:solidFill>
                        </a:rPr>
                        <a:t>Users can be created dynamically </a:t>
                      </a:r>
                      <a:endParaRPr/>
                    </a:p>
                    <a:p>
                      <a:pPr indent="-317500" lvl="0" marL="457200" rtl="0" algn="l">
                        <a:spcBef>
                          <a:spcPts val="0"/>
                        </a:spcBef>
                        <a:spcAft>
                          <a:spcPts val="0"/>
                        </a:spcAft>
                        <a:buSzPts val="1400"/>
                        <a:buChar char="●"/>
                      </a:pPr>
                      <a:r>
                        <a:rPr lang="en"/>
                        <a:t>User privileges can be restricted</a:t>
                      </a:r>
                      <a:endParaRPr/>
                    </a:p>
                    <a:p>
                      <a:pPr indent="0" lvl="0" marL="457200" rtl="0" algn="l">
                        <a:spcBef>
                          <a:spcPts val="0"/>
                        </a:spcBef>
                        <a:spcAft>
                          <a:spcPts val="0"/>
                        </a:spcAft>
                        <a:buNone/>
                      </a:pPr>
                      <a:r>
                        <a:t/>
                      </a:r>
                      <a:endParaRPr/>
                    </a:p>
                  </a:txBody>
                  <a:tcPr marT="91425" marB="91425" marR="91425" marL="91425">
                    <a:solidFill>
                      <a:srgbClr val="B6D7A8"/>
                    </a:solidFill>
                  </a:tcPr>
                </a:tc>
              </a:tr>
              <a:tr h="1366025">
                <a:tc>
                  <a:txBody>
                    <a:bodyPr/>
                    <a:lstStyle/>
                    <a:p>
                      <a:pPr indent="0" lvl="0" marL="0" rtl="0" algn="r">
                        <a:spcBef>
                          <a:spcPts val="0"/>
                        </a:spcBef>
                        <a:spcAft>
                          <a:spcPts val="0"/>
                        </a:spcAft>
                        <a:buNone/>
                      </a:pPr>
                      <a:r>
                        <a:rPr b="1" lang="en"/>
                        <a:t>Pull</a:t>
                      </a:r>
                      <a:endParaRPr b="1"/>
                    </a:p>
                  </a:txBody>
                  <a:tcPr marT="91425" marB="91425" marR="91425" marL="91425" anchor="ctr"/>
                </a:tc>
                <a:tc gridSpan="2">
                  <a:txBody>
                    <a:bodyPr/>
                    <a:lstStyle/>
                    <a:p>
                      <a:pPr indent="-317500" lvl="0" marL="457200" rtl="0" algn="l">
                        <a:spcBef>
                          <a:spcPts val="0"/>
                        </a:spcBef>
                        <a:spcAft>
                          <a:spcPts val="0"/>
                        </a:spcAft>
                        <a:buClr>
                          <a:schemeClr val="dk1"/>
                        </a:buClr>
                        <a:buSzPts val="1400"/>
                        <a:buChar char="●"/>
                      </a:pPr>
                      <a:r>
                        <a:rPr lang="en">
                          <a:solidFill>
                            <a:schemeClr val="dk1"/>
                          </a:solidFill>
                        </a:rPr>
                        <a:t>A universal key or user if stolen would put all users at risk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Creating users and keys dynamically would require the client to have elevated privileges. Which coil lead privilege escalation issues</a:t>
                      </a:r>
                      <a:endParaRPr/>
                    </a:p>
                  </a:txBody>
                  <a:tcPr marT="91425" marB="91425" marR="91425" marL="91425">
                    <a:solidFill>
                      <a:srgbClr val="F4CCCC"/>
                    </a:solidFill>
                  </a:tcPr>
                </a:tc>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r>
              <a:rPr lang="en"/>
              <a:t> #</a:t>
            </a:r>
            <a:r>
              <a:rPr lang="en"/>
              <a:t>2</a:t>
            </a:r>
            <a:r>
              <a:rPr lang="en"/>
              <a:t>: </a:t>
            </a:r>
            <a:r>
              <a:rPr lang="en"/>
              <a:t>How to use rsync securely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Requirements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that are still yet to be met</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Sign-up (creating new accounts)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Forgot password (password reset)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Edit assessment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Cancel assessment </a:t>
            </a:r>
            <a:endParaRPr>
              <a:solidFill>
                <a:schemeClr val="dk1"/>
              </a:solidFill>
            </a:endParaRPr>
          </a:p>
          <a:p>
            <a:pPr indent="0" lvl="0" marL="914400" rtl="0" algn="l">
              <a:spcBef>
                <a:spcPts val="1200"/>
              </a:spcBef>
              <a:spcAft>
                <a:spcPts val="120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2531700" y="162900"/>
            <a:ext cx="408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that are met</a:t>
            </a:r>
            <a:endParaRPr/>
          </a:p>
        </p:txBody>
      </p:sp>
      <p:pic>
        <p:nvPicPr>
          <p:cNvPr id="168" name="Google Shape;168;p29"/>
          <p:cNvPicPr preferRelativeResize="0"/>
          <p:nvPr/>
        </p:nvPicPr>
        <p:blipFill>
          <a:blip r:embed="rId3">
            <a:alphaModFix/>
          </a:blip>
          <a:stretch>
            <a:fillRect/>
          </a:stretch>
        </p:blipFill>
        <p:spPr>
          <a:xfrm>
            <a:off x="306550" y="1096161"/>
            <a:ext cx="4409325" cy="3742538"/>
          </a:xfrm>
          <a:prstGeom prst="rect">
            <a:avLst/>
          </a:prstGeom>
          <a:noFill/>
          <a:ln>
            <a:noFill/>
          </a:ln>
        </p:spPr>
      </p:pic>
      <p:pic>
        <p:nvPicPr>
          <p:cNvPr id="169" name="Google Shape;169;p29"/>
          <p:cNvPicPr preferRelativeResize="0"/>
          <p:nvPr/>
        </p:nvPicPr>
        <p:blipFill>
          <a:blip r:embed="rId4">
            <a:alphaModFix/>
          </a:blip>
          <a:stretch>
            <a:fillRect/>
          </a:stretch>
        </p:blipFill>
        <p:spPr>
          <a:xfrm>
            <a:off x="5034475" y="1096150"/>
            <a:ext cx="3869377" cy="3742549"/>
          </a:xfrm>
          <a:prstGeom prst="rect">
            <a:avLst/>
          </a:prstGeom>
          <a:noFill/>
          <a:ln>
            <a:noFill/>
          </a:ln>
        </p:spPr>
      </p:pic>
      <p:sp>
        <p:nvSpPr>
          <p:cNvPr id="170" name="Google Shape;170;p29"/>
          <p:cNvSpPr txBox="1"/>
          <p:nvPr/>
        </p:nvSpPr>
        <p:spPr>
          <a:xfrm>
            <a:off x="1430163" y="735600"/>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Student client dashboard </a:t>
            </a:r>
            <a:endParaRPr/>
          </a:p>
        </p:txBody>
      </p:sp>
      <p:sp>
        <p:nvSpPr>
          <p:cNvPr id="171" name="Google Shape;171;p29"/>
          <p:cNvSpPr txBox="1"/>
          <p:nvPr/>
        </p:nvSpPr>
        <p:spPr>
          <a:xfrm>
            <a:off x="6055813" y="735600"/>
            <a:ext cx="18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UC</a:t>
            </a:r>
            <a:r>
              <a:rPr lang="en"/>
              <a:t> client dashboard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531700" y="162900"/>
            <a:ext cx="408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that are met</a:t>
            </a:r>
            <a:endParaRPr/>
          </a:p>
        </p:txBody>
      </p:sp>
      <p:pic>
        <p:nvPicPr>
          <p:cNvPr id="177" name="Google Shape;177;p30"/>
          <p:cNvPicPr preferRelativeResize="0"/>
          <p:nvPr/>
        </p:nvPicPr>
        <p:blipFill>
          <a:blip r:embed="rId3">
            <a:alphaModFix/>
          </a:blip>
          <a:stretch>
            <a:fillRect/>
          </a:stretch>
        </p:blipFill>
        <p:spPr>
          <a:xfrm>
            <a:off x="6557088" y="735600"/>
            <a:ext cx="2343699" cy="1831976"/>
          </a:xfrm>
          <a:prstGeom prst="rect">
            <a:avLst/>
          </a:prstGeom>
          <a:noFill/>
          <a:ln>
            <a:noFill/>
          </a:ln>
        </p:spPr>
      </p:pic>
      <p:pic>
        <p:nvPicPr>
          <p:cNvPr id="178" name="Google Shape;178;p30"/>
          <p:cNvPicPr preferRelativeResize="0"/>
          <p:nvPr/>
        </p:nvPicPr>
        <p:blipFill>
          <a:blip r:embed="rId4">
            <a:alphaModFix/>
          </a:blip>
          <a:stretch>
            <a:fillRect/>
          </a:stretch>
        </p:blipFill>
        <p:spPr>
          <a:xfrm>
            <a:off x="210525" y="812438"/>
            <a:ext cx="2412600" cy="2186301"/>
          </a:xfrm>
          <a:prstGeom prst="rect">
            <a:avLst/>
          </a:prstGeom>
          <a:noFill/>
          <a:ln>
            <a:noFill/>
          </a:ln>
        </p:spPr>
      </p:pic>
      <p:sp>
        <p:nvSpPr>
          <p:cNvPr id="179" name="Google Shape;179;p30"/>
          <p:cNvSpPr txBox="1"/>
          <p:nvPr/>
        </p:nvSpPr>
        <p:spPr>
          <a:xfrm>
            <a:off x="554725" y="141450"/>
            <a:ext cx="140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Inquiry </a:t>
            </a:r>
            <a:br>
              <a:rPr lang="en"/>
            </a:br>
            <a:r>
              <a:rPr lang="en"/>
              <a:t>Tab</a:t>
            </a:r>
            <a:endParaRPr/>
          </a:p>
        </p:txBody>
      </p:sp>
      <p:sp>
        <p:nvSpPr>
          <p:cNvPr id="180" name="Google Shape;180;p30"/>
          <p:cNvSpPr txBox="1"/>
          <p:nvPr/>
        </p:nvSpPr>
        <p:spPr>
          <a:xfrm>
            <a:off x="6973238" y="65100"/>
            <a:ext cx="151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Announcement Tab</a:t>
            </a:r>
            <a:endParaRPr/>
          </a:p>
        </p:txBody>
      </p:sp>
      <p:cxnSp>
        <p:nvCxnSpPr>
          <p:cNvPr id="181" name="Google Shape;181;p30"/>
          <p:cNvCxnSpPr>
            <a:stCxn id="182" idx="1"/>
            <a:endCxn id="178" idx="3"/>
          </p:cNvCxnSpPr>
          <p:nvPr/>
        </p:nvCxnSpPr>
        <p:spPr>
          <a:xfrm rot="10800000">
            <a:off x="2623000" y="1905475"/>
            <a:ext cx="1402800" cy="4620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30"/>
          <p:cNvCxnSpPr>
            <a:stCxn id="182" idx="3"/>
            <a:endCxn id="177" idx="1"/>
          </p:cNvCxnSpPr>
          <p:nvPr/>
        </p:nvCxnSpPr>
        <p:spPr>
          <a:xfrm flipH="1" rot="10800000">
            <a:off x="5354800" y="1651675"/>
            <a:ext cx="1202400" cy="7158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30"/>
          <p:cNvCxnSpPr>
            <a:stCxn id="185" idx="1"/>
            <a:endCxn id="186" idx="3"/>
          </p:cNvCxnSpPr>
          <p:nvPr/>
        </p:nvCxnSpPr>
        <p:spPr>
          <a:xfrm flipH="1">
            <a:off x="3089938" y="3724725"/>
            <a:ext cx="1110900" cy="2556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30"/>
          <p:cNvCxnSpPr>
            <a:stCxn id="185" idx="3"/>
            <a:endCxn id="188" idx="1"/>
          </p:cNvCxnSpPr>
          <p:nvPr/>
        </p:nvCxnSpPr>
        <p:spPr>
          <a:xfrm>
            <a:off x="5179738" y="3724725"/>
            <a:ext cx="1377300" cy="897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30"/>
          <p:cNvSpPr txBox="1"/>
          <p:nvPr/>
        </p:nvSpPr>
        <p:spPr>
          <a:xfrm>
            <a:off x="4025800" y="2167375"/>
            <a:ext cx="13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Student Client</a:t>
            </a:r>
            <a:endParaRPr/>
          </a:p>
        </p:txBody>
      </p:sp>
      <p:sp>
        <p:nvSpPr>
          <p:cNvPr id="185" name="Google Shape;185;p30"/>
          <p:cNvSpPr txBox="1"/>
          <p:nvPr/>
        </p:nvSpPr>
        <p:spPr>
          <a:xfrm>
            <a:off x="4200838" y="3524625"/>
            <a:ext cx="9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UC Client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that are met</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Pre-assessment information</a:t>
            </a:r>
            <a:r>
              <a:rPr lang="en">
                <a:solidFill>
                  <a:schemeClr val="dk1"/>
                </a:solidFill>
              </a:rPr>
              <a:t>				</a:t>
            </a:r>
            <a:r>
              <a:rPr lang="en">
                <a:solidFill>
                  <a:schemeClr val="dk1"/>
                </a:solidFill>
              </a:rPr>
              <a:t>Join assessment - countdown timer</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0" lvl="0" marL="914400" rtl="0" algn="l">
              <a:spcBef>
                <a:spcPts val="1200"/>
              </a:spcBef>
              <a:spcAft>
                <a:spcPts val="1200"/>
              </a:spcAft>
              <a:buNone/>
            </a:pPr>
            <a:r>
              <a:t/>
            </a:r>
            <a:endParaRPr>
              <a:solidFill>
                <a:schemeClr val="dk1"/>
              </a:solidFill>
            </a:endParaRPr>
          </a:p>
        </p:txBody>
      </p:sp>
      <p:pic>
        <p:nvPicPr>
          <p:cNvPr id="195" name="Google Shape;195;p31"/>
          <p:cNvPicPr preferRelativeResize="0"/>
          <p:nvPr/>
        </p:nvPicPr>
        <p:blipFill>
          <a:blip r:embed="rId3">
            <a:alphaModFix/>
          </a:blip>
          <a:stretch>
            <a:fillRect/>
          </a:stretch>
        </p:blipFill>
        <p:spPr>
          <a:xfrm>
            <a:off x="311700" y="1691000"/>
            <a:ext cx="3789625" cy="2926801"/>
          </a:xfrm>
          <a:prstGeom prst="rect">
            <a:avLst/>
          </a:prstGeom>
          <a:noFill/>
          <a:ln>
            <a:noFill/>
          </a:ln>
        </p:spPr>
      </p:pic>
      <p:pic>
        <p:nvPicPr>
          <p:cNvPr id="196" name="Google Shape;196;p31"/>
          <p:cNvPicPr preferRelativeResize="0"/>
          <p:nvPr/>
        </p:nvPicPr>
        <p:blipFill>
          <a:blip r:embed="rId4">
            <a:alphaModFix/>
          </a:blip>
          <a:stretch>
            <a:fillRect/>
          </a:stretch>
        </p:blipFill>
        <p:spPr>
          <a:xfrm>
            <a:off x="4632699" y="1691000"/>
            <a:ext cx="4130424" cy="2843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that are met</a:t>
            </a:r>
            <a:endParaRPr/>
          </a:p>
        </p:txBody>
      </p:sp>
      <p:sp>
        <p:nvSpPr>
          <p:cNvPr id="202" name="Google Shape;20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solidFill>
                  <a:schemeClr val="dk1"/>
                </a:solidFill>
              </a:rPr>
              <a:t>Create assessment						          File Access </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0" lvl="0" marL="914400" rtl="0" algn="l">
              <a:spcBef>
                <a:spcPts val="1200"/>
              </a:spcBef>
              <a:spcAft>
                <a:spcPts val="1200"/>
              </a:spcAft>
              <a:buNone/>
            </a:pPr>
            <a:r>
              <a:t/>
            </a:r>
            <a:endParaRPr>
              <a:solidFill>
                <a:schemeClr val="dk1"/>
              </a:solidFill>
            </a:endParaRPr>
          </a:p>
        </p:txBody>
      </p:sp>
      <p:pic>
        <p:nvPicPr>
          <p:cNvPr id="203" name="Google Shape;203;p32"/>
          <p:cNvPicPr preferRelativeResize="0"/>
          <p:nvPr/>
        </p:nvPicPr>
        <p:blipFill>
          <a:blip r:embed="rId3">
            <a:alphaModFix/>
          </a:blip>
          <a:stretch>
            <a:fillRect/>
          </a:stretch>
        </p:blipFill>
        <p:spPr>
          <a:xfrm>
            <a:off x="4135350" y="1686787"/>
            <a:ext cx="4696949" cy="3038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should you care about our project?</a:t>
            </a:r>
            <a:endParaRPr/>
          </a:p>
        </p:txBody>
      </p:sp>
      <p:sp>
        <p:nvSpPr>
          <p:cNvPr id="209" name="Google Shape;20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 No Standalone Assessment Software</a:t>
            </a:r>
            <a:endParaRPr/>
          </a:p>
        </p:txBody>
      </p:sp>
      <p:sp>
        <p:nvSpPr>
          <p:cNvPr id="66" name="Google Shape;66;p15"/>
          <p:cNvSpPr txBox="1"/>
          <p:nvPr/>
        </p:nvSpPr>
        <p:spPr>
          <a:xfrm>
            <a:off x="458325" y="1105100"/>
            <a:ext cx="7333200" cy="16470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Currently all Assessments run through downloading files from blackboard and uploading solutions/handwritten</a:t>
            </a:r>
            <a:endParaRPr/>
          </a:p>
          <a:p>
            <a:pPr indent="-317500" lvl="0" marL="457200" rtl="0" algn="l">
              <a:spcBef>
                <a:spcPts val="1000"/>
              </a:spcBef>
              <a:spcAft>
                <a:spcPts val="0"/>
              </a:spcAft>
              <a:buSzPts val="1400"/>
              <a:buChar char="●"/>
            </a:pPr>
            <a:r>
              <a:rPr lang="en"/>
              <a:t>Students have to ask questions manually</a:t>
            </a:r>
            <a:endParaRPr/>
          </a:p>
          <a:p>
            <a:pPr indent="-317500" lvl="0" marL="457200" rtl="0" algn="l">
              <a:spcBef>
                <a:spcPts val="1000"/>
              </a:spcBef>
              <a:spcAft>
                <a:spcPts val="0"/>
              </a:spcAft>
              <a:buSzPts val="1400"/>
              <a:buChar char="●"/>
            </a:pPr>
            <a:r>
              <a:rPr lang="en"/>
              <a:t>Students have to save files manually</a:t>
            </a:r>
            <a:endParaRPr/>
          </a:p>
          <a:p>
            <a:pPr indent="-317500" lvl="0" marL="457200" rtl="0" algn="l">
              <a:spcBef>
                <a:spcPts val="1000"/>
              </a:spcBef>
              <a:spcAft>
                <a:spcPts val="0"/>
              </a:spcAft>
              <a:buSzPts val="1400"/>
              <a:buChar char="●"/>
            </a:pPr>
            <a:r>
              <a:rPr lang="en"/>
              <a:t>No way to lock students out of their files after test completion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#2 - Loss of Data</a:t>
            </a:r>
            <a:endParaRPr/>
          </a:p>
        </p:txBody>
      </p:sp>
      <p:sp>
        <p:nvSpPr>
          <p:cNvPr id="72" name="Google Shape;72;p16"/>
          <p:cNvSpPr txBox="1"/>
          <p:nvPr/>
        </p:nvSpPr>
        <p:spPr>
          <a:xfrm>
            <a:off x="455125" y="1107650"/>
            <a:ext cx="6245700" cy="164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Currently if students are sitting an assessment and something goes wrong such as their computer crashing they will:</a:t>
            </a:r>
            <a:endParaRPr/>
          </a:p>
          <a:p>
            <a:pPr indent="-317500" lvl="1" marL="914400" rtl="0" algn="l">
              <a:spcBef>
                <a:spcPts val="1000"/>
              </a:spcBef>
              <a:spcAft>
                <a:spcPts val="0"/>
              </a:spcAft>
              <a:buSzPts val="1400"/>
              <a:buChar char="○"/>
            </a:pPr>
            <a:r>
              <a:rPr lang="en"/>
              <a:t>Lose all of their unsaved local data</a:t>
            </a:r>
            <a:endParaRPr/>
          </a:p>
          <a:p>
            <a:pPr indent="-317500" lvl="1" marL="914400" rtl="0" algn="l">
              <a:spcBef>
                <a:spcPts val="1000"/>
              </a:spcBef>
              <a:spcAft>
                <a:spcPts val="0"/>
              </a:spcAft>
              <a:buSzPts val="1400"/>
              <a:buChar char="○"/>
            </a:pPr>
            <a:r>
              <a:rPr lang="en"/>
              <a:t>Lose a lot of time from their assessment</a:t>
            </a:r>
            <a:endParaRPr/>
          </a:p>
          <a:p>
            <a:pPr indent="-317500" lvl="1" marL="914400" rtl="0" algn="l">
              <a:spcBef>
                <a:spcPts val="1000"/>
              </a:spcBef>
              <a:spcAft>
                <a:spcPts val="1000"/>
              </a:spcAft>
              <a:buSzPts val="1400"/>
              <a:buChar char="○"/>
            </a:pPr>
            <a:r>
              <a:rPr lang="en"/>
              <a:t>Potentially fail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#3 - Students asking questions</a:t>
            </a:r>
            <a:endParaRPr/>
          </a:p>
        </p:txBody>
      </p:sp>
      <p:sp>
        <p:nvSpPr>
          <p:cNvPr id="78" name="Google Shape;78;p17"/>
          <p:cNvSpPr txBox="1"/>
          <p:nvPr/>
        </p:nvSpPr>
        <p:spPr>
          <a:xfrm>
            <a:off x="488025" y="1047350"/>
            <a:ext cx="5730300" cy="1174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Due to the size of the new super lab, it can be hard to get the attention of the invigilators</a:t>
            </a:r>
            <a:endParaRPr/>
          </a:p>
          <a:p>
            <a:pPr indent="-317500" lvl="0" marL="457200" rtl="0" algn="l">
              <a:spcBef>
                <a:spcPts val="1000"/>
              </a:spcBef>
              <a:spcAft>
                <a:spcPts val="1000"/>
              </a:spcAft>
              <a:buSzPts val="1400"/>
              <a:buChar char="●"/>
            </a:pPr>
            <a:r>
              <a:rPr lang="en"/>
              <a:t>This means a lot of wasted time for the students which could affect their final score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#1 - SuperTest</a:t>
            </a:r>
            <a:endParaRPr/>
          </a:p>
        </p:txBody>
      </p:sp>
      <p:sp>
        <p:nvSpPr>
          <p:cNvPr id="84" name="Google Shape;84;p18"/>
          <p:cNvSpPr txBox="1"/>
          <p:nvPr/>
        </p:nvSpPr>
        <p:spPr>
          <a:xfrm>
            <a:off x="468525" y="1023600"/>
            <a:ext cx="8387400" cy="1862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Provides </a:t>
            </a:r>
            <a:r>
              <a:rPr lang="en">
                <a:solidFill>
                  <a:schemeClr val="dk1"/>
                </a:solidFill>
              </a:rPr>
              <a:t>a solution which has:</a:t>
            </a:r>
            <a:endParaRPr>
              <a:solidFill>
                <a:schemeClr val="dk1"/>
              </a:solidFill>
            </a:endParaRPr>
          </a:p>
          <a:p>
            <a:pPr indent="-317500" lvl="1" marL="914400" rtl="0" algn="l">
              <a:spcBef>
                <a:spcPts val="1000"/>
              </a:spcBef>
              <a:spcAft>
                <a:spcPts val="0"/>
              </a:spcAft>
              <a:buClr>
                <a:schemeClr val="dk1"/>
              </a:buClr>
              <a:buSzPts val="1400"/>
              <a:buChar char="○"/>
            </a:pPr>
            <a:r>
              <a:rPr lang="en">
                <a:solidFill>
                  <a:schemeClr val="dk1"/>
                </a:solidFill>
              </a:rPr>
              <a:t>All assessments, past, current and future in-built into the software</a:t>
            </a:r>
            <a:endParaRPr>
              <a:solidFill>
                <a:schemeClr val="dk1"/>
              </a:solidFill>
            </a:endParaRPr>
          </a:p>
          <a:p>
            <a:pPr indent="-317500" lvl="1" marL="914400" rtl="0" algn="l">
              <a:spcBef>
                <a:spcPts val="1000"/>
              </a:spcBef>
              <a:spcAft>
                <a:spcPts val="0"/>
              </a:spcAft>
              <a:buClr>
                <a:schemeClr val="dk1"/>
              </a:buClr>
              <a:buSzPts val="1400"/>
              <a:buChar char="○"/>
            </a:pPr>
            <a:r>
              <a:rPr lang="en">
                <a:solidFill>
                  <a:schemeClr val="dk1"/>
                </a:solidFill>
              </a:rPr>
              <a:t>Assessment files are made available immediately once the assessment time has started so that no time is lost downloading/uploading files</a:t>
            </a:r>
            <a:endParaRPr>
              <a:solidFill>
                <a:schemeClr val="dk1"/>
              </a:solidFill>
            </a:endParaRPr>
          </a:p>
          <a:p>
            <a:pPr indent="-317500" lvl="1" marL="914400" rtl="0" algn="l">
              <a:spcBef>
                <a:spcPts val="1000"/>
              </a:spcBef>
              <a:spcAft>
                <a:spcPts val="1000"/>
              </a:spcAft>
              <a:buClr>
                <a:schemeClr val="dk1"/>
              </a:buClr>
              <a:buSzPts val="1400"/>
              <a:buChar char="○"/>
            </a:pPr>
            <a:r>
              <a:rPr lang="en">
                <a:solidFill>
                  <a:schemeClr val="dk1"/>
                </a:solidFill>
              </a:rPr>
              <a:t>Easy-to-use question asking module to assist the students in getting assistance as fast as possible</a:t>
            </a:r>
            <a:endParaRPr/>
          </a:p>
        </p:txBody>
      </p:sp>
      <p:pic>
        <p:nvPicPr>
          <p:cNvPr id="85" name="Google Shape;85;p18"/>
          <p:cNvPicPr preferRelativeResize="0"/>
          <p:nvPr/>
        </p:nvPicPr>
        <p:blipFill>
          <a:blip r:embed="rId3">
            <a:alphaModFix/>
          </a:blip>
          <a:stretch>
            <a:fillRect/>
          </a:stretch>
        </p:blipFill>
        <p:spPr>
          <a:xfrm>
            <a:off x="2434250" y="2656425"/>
            <a:ext cx="5773399" cy="2235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Challenges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p:nvPr/>
        </p:nvSpPr>
        <p:spPr>
          <a:xfrm>
            <a:off x="3350525" y="3149338"/>
            <a:ext cx="2776200" cy="698700"/>
          </a:xfrm>
          <a:prstGeom prst="rightArrow">
            <a:avLst>
              <a:gd fmla="val 50000" name="adj1"/>
              <a:gd fmla="val 500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#1: File Syncing</a:t>
            </a:r>
            <a:endParaRPr/>
          </a:p>
        </p:txBody>
      </p:sp>
      <p:sp>
        <p:nvSpPr>
          <p:cNvPr id="97" name="Google Shape;97;p20"/>
          <p:cNvSpPr txBox="1"/>
          <p:nvPr/>
        </p:nvSpPr>
        <p:spPr>
          <a:xfrm>
            <a:off x="419825" y="975925"/>
            <a:ext cx="3791400" cy="2134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Build a system that can sync a students test documents during an </a:t>
            </a:r>
            <a:r>
              <a:rPr lang="en"/>
              <a:t>assessment</a:t>
            </a:r>
            <a:r>
              <a:rPr lang="en"/>
              <a:t>.</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From the student client to </a:t>
            </a:r>
            <a:r>
              <a:rPr lang="en"/>
              <a:t>the backend server</a:t>
            </a:r>
            <a:endParaRPr/>
          </a:p>
          <a:p>
            <a:pPr indent="-317500" lvl="0" marL="457200" rtl="0" algn="l">
              <a:lnSpc>
                <a:spcPct val="115000"/>
              </a:lnSpc>
              <a:spcBef>
                <a:spcPts val="0"/>
              </a:spcBef>
              <a:spcAft>
                <a:spcPts val="0"/>
              </a:spcAft>
              <a:buSzPts val="1400"/>
              <a:buChar char="●"/>
            </a:pPr>
            <a:r>
              <a:rPr lang="en"/>
              <a:t>The student client is a linux machine</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Solution must be reliable and fast</a:t>
            </a:r>
            <a:endParaRPr/>
          </a:p>
        </p:txBody>
      </p:sp>
      <p:pic>
        <p:nvPicPr>
          <p:cNvPr id="98" name="Google Shape;98;p20"/>
          <p:cNvPicPr preferRelativeResize="0"/>
          <p:nvPr/>
        </p:nvPicPr>
        <p:blipFill>
          <a:blip r:embed="rId3">
            <a:alphaModFix/>
          </a:blip>
          <a:stretch>
            <a:fillRect/>
          </a:stretch>
        </p:blipFill>
        <p:spPr>
          <a:xfrm>
            <a:off x="1077325" y="3026747"/>
            <a:ext cx="1933526" cy="1544401"/>
          </a:xfrm>
          <a:prstGeom prst="rect">
            <a:avLst/>
          </a:prstGeom>
          <a:noFill/>
          <a:ln>
            <a:noFill/>
          </a:ln>
        </p:spPr>
      </p:pic>
      <p:pic>
        <p:nvPicPr>
          <p:cNvPr id="99" name="Google Shape;99;p20"/>
          <p:cNvPicPr preferRelativeResize="0"/>
          <p:nvPr/>
        </p:nvPicPr>
        <p:blipFill>
          <a:blip r:embed="rId4">
            <a:alphaModFix/>
          </a:blip>
          <a:stretch>
            <a:fillRect/>
          </a:stretch>
        </p:blipFill>
        <p:spPr>
          <a:xfrm>
            <a:off x="2126775" y="3442900"/>
            <a:ext cx="1382550" cy="1639651"/>
          </a:xfrm>
          <a:prstGeom prst="rect">
            <a:avLst/>
          </a:prstGeom>
          <a:noFill/>
          <a:ln>
            <a:noFill/>
          </a:ln>
        </p:spPr>
      </p:pic>
      <p:pic>
        <p:nvPicPr>
          <p:cNvPr id="100" name="Google Shape;100;p20"/>
          <p:cNvPicPr preferRelativeResize="0"/>
          <p:nvPr/>
        </p:nvPicPr>
        <p:blipFill>
          <a:blip r:embed="rId5">
            <a:alphaModFix/>
          </a:blip>
          <a:stretch>
            <a:fillRect/>
          </a:stretch>
        </p:blipFill>
        <p:spPr>
          <a:xfrm>
            <a:off x="6394752" y="1830125"/>
            <a:ext cx="1998775" cy="3069150"/>
          </a:xfrm>
          <a:prstGeom prst="rect">
            <a:avLst/>
          </a:prstGeom>
          <a:noFill/>
          <a:ln>
            <a:noFill/>
          </a:ln>
        </p:spPr>
      </p:pic>
      <p:pic>
        <p:nvPicPr>
          <p:cNvPr id="101" name="Google Shape;101;p20"/>
          <p:cNvPicPr preferRelativeResize="0"/>
          <p:nvPr/>
        </p:nvPicPr>
        <p:blipFill>
          <a:blip r:embed="rId6">
            <a:alphaModFix/>
          </a:blip>
          <a:stretch>
            <a:fillRect/>
          </a:stretch>
        </p:blipFill>
        <p:spPr>
          <a:xfrm>
            <a:off x="4075000" y="2876300"/>
            <a:ext cx="759375" cy="759375"/>
          </a:xfrm>
          <a:prstGeom prst="rect">
            <a:avLst/>
          </a:prstGeom>
          <a:noFill/>
          <a:ln>
            <a:noFill/>
          </a:ln>
        </p:spPr>
      </p:pic>
      <p:pic>
        <p:nvPicPr>
          <p:cNvPr id="102" name="Google Shape;102;p20"/>
          <p:cNvPicPr preferRelativeResize="0"/>
          <p:nvPr/>
        </p:nvPicPr>
        <p:blipFill>
          <a:blip r:embed="rId7">
            <a:alphaModFix/>
          </a:blip>
          <a:stretch>
            <a:fillRect/>
          </a:stretch>
        </p:blipFill>
        <p:spPr>
          <a:xfrm>
            <a:off x="4602725" y="3149375"/>
            <a:ext cx="698625" cy="698625"/>
          </a:xfrm>
          <a:prstGeom prst="rect">
            <a:avLst/>
          </a:prstGeom>
          <a:noFill/>
          <a:ln>
            <a:noFill/>
          </a:ln>
        </p:spPr>
      </p:pic>
      <p:pic>
        <p:nvPicPr>
          <p:cNvPr id="103" name="Google Shape;103;p20"/>
          <p:cNvPicPr preferRelativeResize="0"/>
          <p:nvPr/>
        </p:nvPicPr>
        <p:blipFill>
          <a:blip r:embed="rId8">
            <a:alphaModFix/>
          </a:blip>
          <a:stretch>
            <a:fillRect/>
          </a:stretch>
        </p:blipFill>
        <p:spPr>
          <a:xfrm>
            <a:off x="4211237" y="3416449"/>
            <a:ext cx="637567" cy="698624"/>
          </a:xfrm>
          <a:prstGeom prst="rect">
            <a:avLst/>
          </a:prstGeom>
          <a:noFill/>
          <a:ln>
            <a:noFill/>
          </a:ln>
        </p:spPr>
      </p:pic>
      <p:sp>
        <p:nvSpPr>
          <p:cNvPr id="104" name="Google Shape;104;p20"/>
          <p:cNvSpPr txBox="1"/>
          <p:nvPr/>
        </p:nvSpPr>
        <p:spPr>
          <a:xfrm>
            <a:off x="3732375" y="4007875"/>
            <a:ext cx="178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 all file types are supported</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p:nvPr/>
        </p:nvSpPr>
        <p:spPr>
          <a:xfrm>
            <a:off x="3350525" y="3149338"/>
            <a:ext cx="2776200" cy="698700"/>
          </a:xfrm>
          <a:prstGeom prst="rightArrow">
            <a:avLst>
              <a:gd fmla="val 50000" name="adj1"/>
              <a:gd fmla="val 500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Rsync</a:t>
            </a:r>
            <a:endParaRPr/>
          </a:p>
        </p:txBody>
      </p:sp>
      <p:sp>
        <p:nvSpPr>
          <p:cNvPr id="111" name="Google Shape;111;p21"/>
          <p:cNvSpPr txBox="1"/>
          <p:nvPr/>
        </p:nvSpPr>
        <p:spPr>
          <a:xfrm>
            <a:off x="311700" y="1127413"/>
            <a:ext cx="37914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A linux file transfer utility</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Released in 1996</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Reliable and </a:t>
            </a:r>
            <a:r>
              <a:rPr lang="en"/>
              <a:t>Efficient</a:t>
            </a:r>
            <a:endParaRPr/>
          </a:p>
          <a:p>
            <a:pPr indent="0" lvl="0" marL="457200" rtl="0" algn="l">
              <a:spcBef>
                <a:spcPts val="0"/>
              </a:spcBef>
              <a:spcAft>
                <a:spcPts val="0"/>
              </a:spcAft>
              <a:buNone/>
            </a:pPr>
            <a:r>
              <a:t/>
            </a:r>
            <a:endParaRPr/>
          </a:p>
        </p:txBody>
      </p:sp>
      <p:pic>
        <p:nvPicPr>
          <p:cNvPr id="112" name="Google Shape;112;p21"/>
          <p:cNvPicPr preferRelativeResize="0"/>
          <p:nvPr/>
        </p:nvPicPr>
        <p:blipFill>
          <a:blip r:embed="rId3">
            <a:alphaModFix/>
          </a:blip>
          <a:stretch>
            <a:fillRect/>
          </a:stretch>
        </p:blipFill>
        <p:spPr>
          <a:xfrm>
            <a:off x="1077325" y="2876297"/>
            <a:ext cx="1933526" cy="1544401"/>
          </a:xfrm>
          <a:prstGeom prst="rect">
            <a:avLst/>
          </a:prstGeom>
          <a:noFill/>
          <a:ln>
            <a:noFill/>
          </a:ln>
        </p:spPr>
      </p:pic>
      <p:pic>
        <p:nvPicPr>
          <p:cNvPr id="113" name="Google Shape;113;p21"/>
          <p:cNvPicPr preferRelativeResize="0"/>
          <p:nvPr/>
        </p:nvPicPr>
        <p:blipFill>
          <a:blip r:embed="rId4">
            <a:alphaModFix/>
          </a:blip>
          <a:stretch>
            <a:fillRect/>
          </a:stretch>
        </p:blipFill>
        <p:spPr>
          <a:xfrm>
            <a:off x="6394752" y="1830125"/>
            <a:ext cx="1998775" cy="3069150"/>
          </a:xfrm>
          <a:prstGeom prst="rect">
            <a:avLst/>
          </a:prstGeom>
          <a:noFill/>
          <a:ln>
            <a:noFill/>
          </a:ln>
        </p:spPr>
      </p:pic>
      <p:pic>
        <p:nvPicPr>
          <p:cNvPr id="114" name="Google Shape;114;p21"/>
          <p:cNvPicPr preferRelativeResize="0"/>
          <p:nvPr/>
        </p:nvPicPr>
        <p:blipFill>
          <a:blip r:embed="rId5">
            <a:alphaModFix/>
          </a:blip>
          <a:stretch>
            <a:fillRect/>
          </a:stretch>
        </p:blipFill>
        <p:spPr>
          <a:xfrm>
            <a:off x="4075000" y="2876300"/>
            <a:ext cx="759375" cy="759375"/>
          </a:xfrm>
          <a:prstGeom prst="rect">
            <a:avLst/>
          </a:prstGeom>
          <a:noFill/>
          <a:ln>
            <a:noFill/>
          </a:ln>
        </p:spPr>
      </p:pic>
      <p:pic>
        <p:nvPicPr>
          <p:cNvPr id="115" name="Google Shape;115;p21"/>
          <p:cNvPicPr preferRelativeResize="0"/>
          <p:nvPr/>
        </p:nvPicPr>
        <p:blipFill>
          <a:blip r:embed="rId6">
            <a:alphaModFix/>
          </a:blip>
          <a:stretch>
            <a:fillRect/>
          </a:stretch>
        </p:blipFill>
        <p:spPr>
          <a:xfrm>
            <a:off x="4602725" y="3149375"/>
            <a:ext cx="698625" cy="698625"/>
          </a:xfrm>
          <a:prstGeom prst="rect">
            <a:avLst/>
          </a:prstGeom>
          <a:noFill/>
          <a:ln>
            <a:noFill/>
          </a:ln>
        </p:spPr>
      </p:pic>
      <p:pic>
        <p:nvPicPr>
          <p:cNvPr id="116" name="Google Shape;116;p21"/>
          <p:cNvPicPr preferRelativeResize="0"/>
          <p:nvPr/>
        </p:nvPicPr>
        <p:blipFill rotWithShape="1">
          <a:blip r:embed="rId7">
            <a:alphaModFix/>
          </a:blip>
          <a:srcRect b="3748" l="10846" r="12875" t="2548"/>
          <a:stretch/>
        </p:blipFill>
        <p:spPr>
          <a:xfrm>
            <a:off x="7320400" y="3528600"/>
            <a:ext cx="1382550" cy="825546"/>
          </a:xfrm>
          <a:prstGeom prst="rect">
            <a:avLst/>
          </a:prstGeom>
          <a:noFill/>
          <a:ln>
            <a:noFill/>
          </a:ln>
        </p:spPr>
      </p:pic>
      <p:pic>
        <p:nvPicPr>
          <p:cNvPr id="117" name="Google Shape;117;p21"/>
          <p:cNvPicPr preferRelativeResize="0"/>
          <p:nvPr/>
        </p:nvPicPr>
        <p:blipFill rotWithShape="1">
          <a:blip r:embed="rId7">
            <a:alphaModFix/>
          </a:blip>
          <a:srcRect b="3748" l="10846" r="12875" t="2548"/>
          <a:stretch/>
        </p:blipFill>
        <p:spPr>
          <a:xfrm>
            <a:off x="1326500" y="3051275"/>
            <a:ext cx="1382550" cy="825546"/>
          </a:xfrm>
          <a:prstGeom prst="rect">
            <a:avLst/>
          </a:prstGeom>
          <a:noFill/>
          <a:ln>
            <a:noFill/>
          </a:ln>
        </p:spPr>
      </p:pic>
      <p:pic>
        <p:nvPicPr>
          <p:cNvPr id="118" name="Google Shape;118;p21"/>
          <p:cNvPicPr preferRelativeResize="0"/>
          <p:nvPr/>
        </p:nvPicPr>
        <p:blipFill>
          <a:blip r:embed="rId8">
            <a:alphaModFix/>
          </a:blip>
          <a:stretch>
            <a:fillRect/>
          </a:stretch>
        </p:blipFill>
        <p:spPr>
          <a:xfrm>
            <a:off x="2126775" y="3292450"/>
            <a:ext cx="1382550" cy="1639651"/>
          </a:xfrm>
          <a:prstGeom prst="rect">
            <a:avLst/>
          </a:prstGeom>
          <a:noFill/>
          <a:ln>
            <a:noFill/>
          </a:ln>
        </p:spPr>
      </p:pic>
      <p:pic>
        <p:nvPicPr>
          <p:cNvPr id="119" name="Google Shape;119;p21"/>
          <p:cNvPicPr preferRelativeResize="0"/>
          <p:nvPr/>
        </p:nvPicPr>
        <p:blipFill>
          <a:blip r:embed="rId9">
            <a:alphaModFix/>
          </a:blip>
          <a:stretch>
            <a:fillRect/>
          </a:stretch>
        </p:blipFill>
        <p:spPr>
          <a:xfrm>
            <a:off x="4211237" y="3416449"/>
            <a:ext cx="637567" cy="698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