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2f16ac5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2f16ac5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3a663e9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3a663e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c2f16ac5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c2f16ac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97a26c8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97a26c8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2f16ac5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2f16ac5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c2f16ac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c2f16ac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2f16ac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2f16ac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c2f16ac5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c2f16ac5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b97a26c8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b97a26c8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97a26c8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97a26c8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2f16ac5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c2f16ac5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it doesn’t really happen in real life scenarios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02775"/>
            <a:ext cx="8520600" cy="956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7FFCB"/>
                </a:solidFill>
              </a:rPr>
              <a:t>Linear Regression - Using Sklearn</a:t>
            </a:r>
            <a:endParaRPr sz="3600">
              <a:solidFill>
                <a:srgbClr val="27FFCB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44475" y="3392075"/>
            <a:ext cx="44616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Made by : Afroz Chakure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0" r="5802" t="0"/>
          <a:stretch/>
        </p:blipFill>
        <p:spPr>
          <a:xfrm>
            <a:off x="210025" y="1089075"/>
            <a:ext cx="3507850" cy="39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FFCB"/>
                </a:solidFill>
              </a:rPr>
              <a:t>Linear Regression using a Plot</a:t>
            </a:r>
            <a:endParaRPr>
              <a:solidFill>
                <a:srgbClr val="27FFCB"/>
              </a:solidFill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3897225" y="1089075"/>
            <a:ext cx="4935000" cy="3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/>
              <a:t>The black diagonal line in the figure is the </a:t>
            </a:r>
            <a:r>
              <a:rPr b="1" lang="en" sz="1700"/>
              <a:t>regression line</a:t>
            </a:r>
            <a:r>
              <a:rPr lang="en" sz="1700"/>
              <a:t> and consists of the predicted score on Y for each possible value of X.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/>
              <a:t>The </a:t>
            </a:r>
            <a:r>
              <a:rPr b="1" lang="en" sz="1700"/>
              <a:t>vertical lines</a:t>
            </a:r>
            <a:r>
              <a:rPr lang="en" sz="1700"/>
              <a:t> from the points to the regression line represent the </a:t>
            </a:r>
            <a:r>
              <a:rPr b="1" lang="en" sz="1700"/>
              <a:t>errors of prediction</a:t>
            </a:r>
            <a:r>
              <a:rPr lang="en" sz="1700"/>
              <a:t>. 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But,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How do we know that a given regression line is the </a:t>
            </a:r>
            <a:r>
              <a:rPr b="1" lang="en" sz="1700"/>
              <a:t>best fit line</a:t>
            </a:r>
            <a:r>
              <a:rPr lang="en" sz="1700"/>
              <a:t> ?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273450" y="39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FFCB"/>
                </a:solidFill>
              </a:rPr>
              <a:t>Ordinary Least Squares</a:t>
            </a:r>
            <a:endParaRPr>
              <a:solidFill>
                <a:srgbClr val="27FFCB"/>
              </a:solidFill>
            </a:endParaRPr>
          </a:p>
        </p:txBody>
      </p:sp>
      <p:pic>
        <p:nvPicPr>
          <p:cNvPr descr="ordinaryleastsquares"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75" y="1146675"/>
            <a:ext cx="4905375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5438750" y="1055625"/>
            <a:ext cx="3260100" cy="3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Ordinary Least Squares (OLS) technique tries to reduce the sum of squared errors  </a:t>
            </a:r>
            <a:r>
              <a:rPr b="1" lang="en" sz="1700"/>
              <a:t>∑[Actual(y) - Predicted(y')]²</a:t>
            </a:r>
            <a:r>
              <a:rPr lang="en" sz="1700"/>
              <a:t> by finding the best possible value of regression coefficients (β0, β1, etc).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FFCB"/>
                </a:solidFill>
              </a:rPr>
              <a:t>Assumptions of Linear Regression</a:t>
            </a:r>
            <a:endParaRPr>
              <a:solidFill>
                <a:srgbClr val="27FFCB"/>
              </a:solidFill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94675" y="1017725"/>
            <a:ext cx="8958000" cy="3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There must be a </a:t>
            </a:r>
            <a:r>
              <a:rPr b="1" lang="en" sz="1900">
                <a:solidFill>
                  <a:schemeClr val="dk1"/>
                </a:solidFill>
              </a:rPr>
              <a:t>linear relationship</a:t>
            </a:r>
            <a:r>
              <a:rPr lang="en" sz="1900">
                <a:solidFill>
                  <a:schemeClr val="dk1"/>
                </a:solidFill>
              </a:rPr>
              <a:t> between the dependent and independent variables.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Sample observations are </a:t>
            </a:r>
            <a:r>
              <a:rPr b="1" lang="en" sz="1900">
                <a:solidFill>
                  <a:schemeClr val="dk1"/>
                </a:solidFill>
              </a:rPr>
              <a:t>independent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Error terms are </a:t>
            </a:r>
            <a:r>
              <a:rPr b="1" lang="en" sz="1900">
                <a:solidFill>
                  <a:schemeClr val="dk1"/>
                </a:solidFill>
              </a:rPr>
              <a:t>normally distributed</a:t>
            </a:r>
            <a:r>
              <a:rPr lang="en" sz="1900">
                <a:solidFill>
                  <a:schemeClr val="dk1"/>
                </a:solidFill>
              </a:rPr>
              <a:t> with mean 0.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No multicollinearity -  </a:t>
            </a:r>
            <a:r>
              <a:rPr lang="en" sz="1900">
                <a:solidFill>
                  <a:schemeClr val="dk1"/>
                </a:solidFill>
              </a:rPr>
              <a:t>When the independent variables in my model are highly linearly related then such a situation is called multicollinearity.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Error terms are identically and independently distributed. (Independence means </a:t>
            </a:r>
            <a:r>
              <a:rPr b="1" lang="en" sz="1900">
                <a:solidFill>
                  <a:schemeClr val="dk1"/>
                </a:solidFill>
              </a:rPr>
              <a:t>absence of autocorrelation</a:t>
            </a:r>
            <a:r>
              <a:rPr lang="en" sz="1900">
                <a:solidFill>
                  <a:schemeClr val="dk1"/>
                </a:solidFill>
              </a:rPr>
              <a:t>).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Error terms have constant variance i.e. there is </a:t>
            </a:r>
            <a:r>
              <a:rPr b="1" lang="en" sz="1900">
                <a:solidFill>
                  <a:schemeClr val="dk1"/>
                </a:solidFill>
              </a:rPr>
              <a:t>no heteroscedasticity.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No outliers</a:t>
            </a:r>
            <a:r>
              <a:rPr lang="en" sz="1900">
                <a:solidFill>
                  <a:schemeClr val="dk1"/>
                </a:solidFill>
              </a:rPr>
              <a:t> are present in the data.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62725" y="205725"/>
            <a:ext cx="85206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7FFCB"/>
                </a:solidFill>
              </a:rPr>
              <a:t>Outline</a:t>
            </a:r>
            <a:endParaRPr sz="2800">
              <a:solidFill>
                <a:srgbClr val="27FFCB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144950"/>
            <a:ext cx="8520600" cy="3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How does Supervised Learning work ?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What is Linear Regression ?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Different types of Linear Regression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Equation for Simple Linear Regression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Equation for Multiple Linear Regression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Ordinary Least Squares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Assumptions in Linear Regression.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FFCB"/>
                </a:solidFill>
              </a:rPr>
              <a:t>How does Supervised Learning work ?</a:t>
            </a:r>
            <a:endParaRPr>
              <a:solidFill>
                <a:srgbClr val="27FFCB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62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Supervised Learning, our goal is, given a training set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chemeClr val="dk1"/>
                </a:solidFill>
              </a:rPr>
              <a:t> to learn a function h:x    y so that h(x) is a </a:t>
            </a:r>
            <a:r>
              <a:rPr b="1" lang="en">
                <a:solidFill>
                  <a:schemeClr val="dk1"/>
                </a:solidFill>
              </a:rPr>
              <a:t>‘good’ predictor</a:t>
            </a:r>
            <a:r>
              <a:rPr lang="en">
                <a:solidFill>
                  <a:schemeClr val="dk1"/>
                </a:solidFill>
              </a:rPr>
              <a:t> for the corresponding value of y.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5"/>
          <p:cNvCxnSpPr/>
          <p:nvPr/>
        </p:nvCxnSpPr>
        <p:spPr>
          <a:xfrm>
            <a:off x="1213050" y="1734425"/>
            <a:ext cx="16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9115" l="0" r="695" t="0"/>
          <a:stretch/>
        </p:blipFill>
        <p:spPr>
          <a:xfrm>
            <a:off x="2379425" y="1934150"/>
            <a:ext cx="5898751" cy="303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375650" y="2366250"/>
            <a:ext cx="1003800" cy="41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y = h(x)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FFCB"/>
                </a:solidFill>
              </a:rPr>
              <a:t>What is Linear Regression ?</a:t>
            </a:r>
            <a:endParaRPr>
              <a:solidFill>
                <a:srgbClr val="27FFCB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Regression</a:t>
            </a:r>
            <a:r>
              <a:rPr lang="en">
                <a:solidFill>
                  <a:schemeClr val="dk1"/>
                </a:solidFill>
              </a:rPr>
              <a:t> is a parametric technique used to predict continuous dependent variable given a set of independent variables.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linear regression model</a:t>
            </a:r>
            <a:r>
              <a:rPr lang="en">
                <a:solidFill>
                  <a:schemeClr val="dk1"/>
                </a:solidFill>
              </a:rPr>
              <a:t> attempts to explain the relationship between one or more variables using a </a:t>
            </a:r>
            <a:r>
              <a:rPr b="1" lang="en">
                <a:solidFill>
                  <a:schemeClr val="dk1"/>
                </a:solidFill>
              </a:rPr>
              <a:t>straight line</a:t>
            </a:r>
            <a:r>
              <a:rPr lang="en">
                <a:solidFill>
                  <a:schemeClr val="dk1"/>
                </a:solidFill>
              </a:rPr>
              <a:t>.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descr="linear"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625" y="2951900"/>
            <a:ext cx="5406125" cy="19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FFCB"/>
                </a:solidFill>
              </a:rPr>
              <a:t>Different types of Linear Regression</a:t>
            </a:r>
            <a:endParaRPr>
              <a:solidFill>
                <a:srgbClr val="27FFCB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Simple Linear Regression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Multiple Linear Regression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Simple Linear Regression (SLR) is a regression model where we have</a:t>
            </a:r>
            <a:r>
              <a:rPr lang="en">
                <a:solidFill>
                  <a:schemeClr val="dk1"/>
                </a:solidFill>
              </a:rPr>
              <a:t> a </a:t>
            </a:r>
            <a:r>
              <a:rPr b="1" lang="en">
                <a:solidFill>
                  <a:schemeClr val="dk1"/>
                </a:solidFill>
              </a:rPr>
              <a:t>single independent variable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Multiple linear regression (MLR) we have two or more</a:t>
            </a:r>
            <a:r>
              <a:rPr b="1" lang="en">
                <a:solidFill>
                  <a:schemeClr val="dk1"/>
                </a:solidFill>
              </a:rPr>
              <a:t> independent variables </a:t>
            </a:r>
            <a:r>
              <a:rPr lang="en">
                <a:solidFill>
                  <a:schemeClr val="dk1"/>
                </a:solidFill>
              </a:rPr>
              <a:t>and a </a:t>
            </a:r>
            <a:r>
              <a:rPr b="1" lang="en">
                <a:solidFill>
                  <a:schemeClr val="dk1"/>
                </a:solidFill>
              </a:rPr>
              <a:t>dependent variable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82250" y="33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FFCB"/>
                </a:solidFill>
              </a:rPr>
              <a:t>Equation for Simple Linear Regression</a:t>
            </a:r>
            <a:endParaRPr>
              <a:solidFill>
                <a:srgbClr val="27FFCB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43400" y="1036500"/>
            <a:ext cx="87561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Mathematically, Simple Linear Regression can be represented by the equation                                        </a:t>
            </a:r>
            <a:endParaRPr>
              <a:solidFill>
                <a:srgbClr val="000000"/>
              </a:solidFill>
            </a:endParaRPr>
          </a:p>
          <a:p>
            <a:pPr indent="457200" lvl="0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Y = βo + β1X + ∈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Where,  </a:t>
            </a:r>
            <a:r>
              <a:rPr lang="en">
                <a:solidFill>
                  <a:srgbClr val="000000"/>
                </a:solidFill>
              </a:rPr>
              <a:t>βo and β1 are known as </a:t>
            </a:r>
            <a:r>
              <a:rPr b="1" lang="en">
                <a:solidFill>
                  <a:srgbClr val="000000"/>
                </a:solidFill>
              </a:rPr>
              <a:t>coefficients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Y - Dependent variable (variable we predict)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X - Independent variable (variable we use to make predictions)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βo - Intercept (Prediction value we get when X = 0)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β1 - Slope (Explains the change in Y when X changes by 1 unit)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∈ - Error (represents residual value i.e. Difference between actual and predicted values)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5" y="419100"/>
            <a:ext cx="7399749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FFCB"/>
                </a:solidFill>
              </a:rPr>
              <a:t> Multiple Linear Regression</a:t>
            </a:r>
            <a:endParaRPr>
              <a:solidFill>
                <a:srgbClr val="27FFCB"/>
              </a:solidFill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371400" y="1208600"/>
            <a:ext cx="8460900" cy="3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In </a:t>
            </a:r>
            <a:r>
              <a:rPr b="1" lang="en" sz="1900">
                <a:solidFill>
                  <a:schemeClr val="dk1"/>
                </a:solidFill>
              </a:rPr>
              <a:t>higher dimensions</a:t>
            </a:r>
            <a:r>
              <a:rPr lang="en" sz="1900">
                <a:solidFill>
                  <a:schemeClr val="dk1"/>
                </a:solidFill>
              </a:rPr>
              <a:t> when we have </a:t>
            </a:r>
            <a:r>
              <a:rPr b="1" lang="en" sz="1900">
                <a:solidFill>
                  <a:schemeClr val="dk1"/>
                </a:solidFill>
              </a:rPr>
              <a:t>more than one input (x)</a:t>
            </a:r>
            <a:r>
              <a:rPr lang="en" sz="1900">
                <a:solidFill>
                  <a:schemeClr val="dk1"/>
                </a:solidFill>
              </a:rPr>
              <a:t>, the line is called </a:t>
            </a:r>
            <a:r>
              <a:rPr b="1" lang="en" sz="1900">
                <a:solidFill>
                  <a:schemeClr val="dk1"/>
                </a:solidFill>
              </a:rPr>
              <a:t>a plane</a:t>
            </a:r>
            <a:r>
              <a:rPr lang="en" sz="1900">
                <a:solidFill>
                  <a:schemeClr val="dk1"/>
                </a:solidFill>
              </a:rPr>
              <a:t> or </a:t>
            </a:r>
            <a:r>
              <a:rPr b="1" lang="en" sz="1900">
                <a:solidFill>
                  <a:schemeClr val="dk1"/>
                </a:solidFill>
              </a:rPr>
              <a:t>a hyper-plane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Equation for Multiple Linear Regression is given by :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350" y="2221875"/>
            <a:ext cx="45024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4">
            <a:alphaModFix/>
          </a:blip>
          <a:srcRect b="5070" l="4323" r="17636" t="26408"/>
          <a:stretch/>
        </p:blipFill>
        <p:spPr>
          <a:xfrm>
            <a:off x="2693356" y="2832825"/>
            <a:ext cx="3206406" cy="21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0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FFCB"/>
                </a:solidFill>
              </a:rPr>
              <a:t>Objective of Linear Regression</a:t>
            </a:r>
            <a:endParaRPr>
              <a:solidFill>
                <a:srgbClr val="27FFCB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5" y="1903000"/>
            <a:ext cx="3508550" cy="32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606350"/>
            <a:ext cx="8520600" cy="16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objective of Linear Regression is to get the best possible line.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best possible line will be such that the </a:t>
            </a:r>
            <a:r>
              <a:rPr b="1" lang="en">
                <a:solidFill>
                  <a:srgbClr val="000000"/>
                </a:solidFill>
              </a:rPr>
              <a:t>average squared vertical distances</a:t>
            </a:r>
            <a:r>
              <a:rPr lang="en">
                <a:solidFill>
                  <a:srgbClr val="000000"/>
                </a:solidFill>
              </a:rPr>
              <a:t> of the scattered points from the line will be the least.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Ideally</a:t>
            </a:r>
            <a:r>
              <a:rPr lang="en">
                <a:solidFill>
                  <a:srgbClr val="000000"/>
                </a:solidFill>
              </a:rPr>
              <a:t>, the line should pass through all the points of our training data set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tn_image003"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575" y="1910050"/>
            <a:ext cx="3850425" cy="312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21"/>
          <p:cNvCxnSpPr/>
          <p:nvPr/>
        </p:nvCxnSpPr>
        <p:spPr>
          <a:xfrm flipH="1" rot="10800000">
            <a:off x="3574475" y="3512675"/>
            <a:ext cx="984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