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71" r:id="rId4"/>
    <p:sldId id="257" r:id="rId5"/>
    <p:sldId id="261" r:id="rId6"/>
    <p:sldId id="27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D387B-6AA7-4200-A579-BC2D8ECA7AF3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C03E0-DE0D-44B1-81AA-E1F621E4C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328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4CA39-FD8E-406D-A23F-E7D02E0E3D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579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5140A-2DE9-1EDB-7F93-5A43172DD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028C52-08AC-B279-D626-5E99477FE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49F2A-ADEE-59B9-A7DF-B80895A6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1C74-75CF-4D71-AC84-974FD851C00E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F90F26-4B5F-01CA-069B-91572811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8CC95-9A2F-663B-28A2-F54C16BF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EEE1-49A9-4A9C-89B3-1AC791490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08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9FE5D-8694-56B4-E308-FB85A12C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F285C7-0861-8FF8-ABD7-097990597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FB9206-876D-4DE0-9F09-CD7FB833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1C74-75CF-4D71-AC84-974FD851C00E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32DEC-F041-FC39-A168-25DD3C92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E61E8E-B100-AF38-0D49-D75263A1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EEE1-49A9-4A9C-89B3-1AC791490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9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8FBA97-F9CA-A501-45EE-CABACF8AD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FFDB4B-D659-6043-E1AC-52CB007C9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2972A6-D6EC-D117-23FD-885885B1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1C74-75CF-4D71-AC84-974FD851C00E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54B1FE-901F-33FF-A432-8586EED1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B9F035-4882-4343-B5E9-13146193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EEE1-49A9-4A9C-89B3-1AC791490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87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A5738-598F-DEBA-20DE-B78F1FB0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10F47-B09C-E4E1-2C19-35C843A58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31A560-55DA-596D-5D52-D4768B372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1C74-75CF-4D71-AC84-974FD851C00E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EDBEF8-474D-D117-4208-0F0EB485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DCDB6-C329-D66D-BF2A-193DAACA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EEE1-49A9-4A9C-89B3-1AC791490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07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F57EF-2023-E6B4-045D-A98C1D30D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02EC7D-741F-6694-C39C-584E83DC0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44F147-D57D-5953-4638-9259C6080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1C74-75CF-4D71-AC84-974FD851C00E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1E8306-5008-B1B8-1F58-3DE8F844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7F398-F4E5-53A6-4E75-F002ABF0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EEE1-49A9-4A9C-89B3-1AC791490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61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C6AC0-C895-D5B7-1AC7-E658B957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B5B01-A72E-BAAC-4D67-6CC05C0F7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57B34A-FE12-E8B1-BF1E-9302109ED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659D3-4DB1-5C7E-8DCB-F4E4CD17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1C74-75CF-4D71-AC84-974FD851C00E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E5D24-EB7C-BA50-371A-2174066C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BAF679-35FF-D840-F5C3-0B67C498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EEE1-49A9-4A9C-89B3-1AC791490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48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71509-7CD6-0663-BD8D-B2BFC20B0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F559ED-753C-90F2-8668-73CBFDC80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6FA348-FB0A-823C-C665-9A3721DEC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5C8B9-6241-3509-E89B-AE6DEEB3A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1F5145-D8DF-1391-29D0-F31F97778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E3A4D8-17E8-8E87-DF1D-4483465D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1C74-75CF-4D71-AC84-974FD851C00E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4B2335-F68D-5E4F-DD16-7345EBF9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56E743-8A5A-E8DA-E55B-56A8F564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EEE1-49A9-4A9C-89B3-1AC791490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96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A00CB-2259-BB23-6D49-10072806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046053-AF2E-6384-0DE4-13343241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1C74-75CF-4D71-AC84-974FD851C00E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A0F768-63DF-82F1-751E-64ED8D6F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ED474E-0C71-BC6A-FC89-972597F0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EEE1-49A9-4A9C-89B3-1AC791490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0B4A5B-8E14-3287-D2A9-312010C5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1C74-75CF-4D71-AC84-974FD851C00E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F1C816-872F-B767-90F4-AA914302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0A62E-F931-3A16-E8DE-33F12923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EEE1-49A9-4A9C-89B3-1AC791490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30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2CD5C-3472-A95D-5342-6F12888F0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5A3B10-8C9F-44A2-B2C3-E54EF7B5B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E381C4-24FD-1152-87AD-BE56BE8CF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E0BD51-6162-BE6B-D7B8-3B7B1F5C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1C74-75CF-4D71-AC84-974FD851C00E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0AA48B-714E-7F60-C6AE-E4DE5ACD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4EF2F9-9E78-25BB-56D3-AACCF6E9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EEE1-49A9-4A9C-89B3-1AC791490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17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89B0B-29AF-C1E3-B551-0BA2577A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A83174-5B54-361C-3811-26032A25D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59BF92-7DCC-091F-08E0-E2310C085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E691E-E63F-885A-32D5-2EE94CCD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1C74-75CF-4D71-AC84-974FD851C00E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AF00B8-A1BF-DAFA-3F3E-A01840EF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289360-62CE-AF96-ADC5-8D170A98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EEE1-49A9-4A9C-89B3-1AC791490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6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F2EF15-07E8-0657-E30A-E6A3ED94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029A24-9C47-BD19-38B4-02FDAF899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6A0D1-16A8-BBEA-951A-5C5AEBC74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F1C74-75CF-4D71-AC84-974FD851C00E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7D641-F20D-CD36-7215-55ACE0159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DECDAD-A146-5E3F-3BC3-09BFA141C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1EEE1-49A9-4A9C-89B3-1AC791490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47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deforces.com/contest/1707/problem/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41BBE-AD70-B671-E472-A9BD63780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8.8</a:t>
            </a:r>
            <a:r>
              <a:rPr lang="zh-CN" altLang="en-US" dirty="0"/>
              <a:t>题解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14A9F4-BA43-789E-C137-A9D83B58F6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胡一淳</a:t>
            </a:r>
          </a:p>
        </p:txBody>
      </p:sp>
    </p:spTree>
    <p:extLst>
      <p:ext uri="{BB962C8B-B14F-4D97-AF65-F5344CB8AC3E}">
        <p14:creationId xmlns:p14="http://schemas.microsoft.com/office/powerpoint/2010/main" val="4494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6A785-64FE-4C3F-81FE-45749F3A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愚蠢的组合数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AF63BB-3B8B-4F00-9245-4B5CB868C1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b="0" dirty="0"/>
                  <a:t>法一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2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下</m:t>
                    </m:r>
                  </m:oMath>
                </a14:m>
                <a:r>
                  <a:rPr lang="zh-CN" altLang="en-US" sz="240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𝑙𝑢𝑐𝑎𝑠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法二：计算分子分母阶乘中的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幂次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400" dirty="0"/>
                  <a:t>法二：若</a:t>
                </a:r>
                <a:r>
                  <a:rPr lang="en-US" altLang="zh-CN" sz="2400" dirty="0" err="1">
                    <a:latin typeface="Consolas" panose="020B0609020204030204" pitchFamily="49" charset="0"/>
                  </a:rPr>
                  <a:t>n&amp;k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==k </a:t>
                </a:r>
                <a:r>
                  <a:rPr lang="zh-CN" altLang="en-US" sz="2400" dirty="0"/>
                  <a:t>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sz="2400" dirty="0"/>
                  <a:t>为奇数，否则为偶数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证明见洛谷</a:t>
                </a:r>
                <a:r>
                  <a:rPr lang="en-US" altLang="zh-CN" sz="2000" dirty="0"/>
                  <a:t>1869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AF63BB-3B8B-4F00-9245-4B5CB868C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28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CBD55-416F-3FBD-F9AC-41EFC2B9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Codeforces 1711B</a:t>
            </a:r>
            <a:br>
              <a:rPr lang="en-US" altLang="zh-CN" dirty="0"/>
            </a:br>
            <a:r>
              <a:rPr lang="en-US" altLang="zh-CN" dirty="0"/>
              <a:t>Party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18838-AF27-E154-72EC-E62607EC3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删除的要么是单点（度数为奇），要么是点对（度数均为偶）</a:t>
            </a:r>
            <a:endParaRPr lang="en-US" altLang="zh-CN" sz="2400" dirty="0"/>
          </a:p>
          <a:p>
            <a:r>
              <a:rPr lang="zh-CN" altLang="en-US" sz="2400" dirty="0"/>
              <a:t>删除</a:t>
            </a:r>
            <a:r>
              <a:rPr lang="en-US" altLang="zh-CN" sz="2400" dirty="0"/>
              <a:t>3</a:t>
            </a:r>
            <a:r>
              <a:rPr lang="zh-CN" altLang="en-US" sz="2400" dirty="0"/>
              <a:t>个点以上没有必要</a:t>
            </a:r>
            <a:endParaRPr lang="en-US" altLang="zh-CN" sz="2400" dirty="0"/>
          </a:p>
          <a:p>
            <a:pPr lvl="1"/>
            <a:r>
              <a:rPr lang="zh-CN" altLang="en-US" sz="2000" dirty="0"/>
              <a:t>若删除的点中包含度数为奇的点，则删去该点即可</a:t>
            </a:r>
            <a:endParaRPr lang="en-US" altLang="zh-CN" sz="2000" dirty="0"/>
          </a:p>
          <a:p>
            <a:pPr lvl="1"/>
            <a:r>
              <a:rPr lang="zh-CN" altLang="en-US" sz="2000" dirty="0"/>
              <a:t>否则所有点度数为偶数，由于删去的边数量为奇数，因此必然有两个点相邻，删去该点对即可</a:t>
            </a:r>
            <a:endParaRPr lang="en-US" altLang="zh-CN" sz="2000" dirty="0"/>
          </a:p>
          <a:p>
            <a:r>
              <a:rPr lang="zh-CN" altLang="en-US" sz="2400" dirty="0"/>
              <a:t>如下图：若需要减去奇数条边</a:t>
            </a:r>
            <a:endParaRPr lang="en-US" altLang="zh-CN" sz="2400" dirty="0"/>
          </a:p>
          <a:p>
            <a:pPr lvl="1"/>
            <a:r>
              <a:rPr lang="zh-CN" altLang="en-US" sz="1800" dirty="0"/>
              <a:t>可以通过删掉蓝圈的点实现</a:t>
            </a:r>
            <a:endParaRPr lang="en-US" altLang="zh-CN" sz="18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B520DE-B5CC-9478-726B-4C226F39D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471" y="3844511"/>
            <a:ext cx="4315773" cy="278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5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4CCD6-D54E-AB61-3406-58DBC47B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CF Contest1707 B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44858F-7945-1C03-626B-6BB22187B0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85" y="1192862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>
                    <a:hlinkClick r:id="rId2"/>
                  </a:rPr>
                  <a:t>https://codeforces.com/contest/1707/problem/B</a:t>
                </a:r>
                <a:endParaRPr lang="en-US" altLang="zh-CN" sz="2400" dirty="0"/>
              </a:p>
              <a:p>
                <a:r>
                  <a:rPr lang="zh-CN" altLang="en-US" sz="2400" dirty="0"/>
                  <a:t>性质：序列经过</a:t>
                </a:r>
                <a:r>
                  <a:rPr lang="en-US" altLang="zh-CN" sz="2400" dirty="0"/>
                  <a:t>log</a:t>
                </a:r>
                <a:r>
                  <a:rPr lang="zh-CN" altLang="en-US" sz="2400" dirty="0"/>
                  <a:t>次操作后仅剩一个非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数</a:t>
                </a:r>
                <a:endParaRPr lang="en-US" altLang="zh-CN" sz="2400" dirty="0"/>
              </a:p>
              <a:p>
                <a:r>
                  <a:rPr lang="zh-CN" altLang="en-US" sz="2400" dirty="0"/>
                  <a:t>把差分操作倒过来，变成从最终序列（两两互不相同）不断求前缀和</a:t>
                </a:r>
                <a:endParaRPr lang="en-US" altLang="zh-CN" sz="2400" dirty="0"/>
              </a:p>
              <a:p>
                <a:r>
                  <a:rPr lang="zh-CN" altLang="en-US" sz="2400" dirty="0"/>
                  <a:t>求</a:t>
                </a:r>
                <a:r>
                  <a:rPr lang="en-US" altLang="zh-CN" sz="2400" dirty="0"/>
                  <a:t>k</a:t>
                </a:r>
                <a:r>
                  <a:rPr lang="zh-CN" altLang="en-US" sz="2400" dirty="0"/>
                  <a:t>次前缀和后，数组长度从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变成</a:t>
                </a:r>
                <a:r>
                  <a:rPr lang="en-US" altLang="zh-CN" sz="2400" dirty="0" err="1"/>
                  <a:t>n+k</a:t>
                </a:r>
                <a:r>
                  <a:rPr lang="zh-CN" altLang="en-US" sz="2400" dirty="0"/>
                  <a:t>，求前缀和过程是指数级增长的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考虑最开始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/>
                  <a:t>，第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个元素在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次操作后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/>
                  <a:t>的系数为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lvl="1"/>
                <a:r>
                  <a:rPr lang="zh-CN" altLang="en-US" sz="2000" dirty="0"/>
                  <a:t>于是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000" dirty="0"/>
                  <a:t>组合数的递推式</a:t>
                </a:r>
                <a:endParaRPr lang="en-US" altLang="zh-CN" sz="2400" dirty="0"/>
              </a:p>
              <a:p>
                <a:r>
                  <a:rPr lang="zh-CN" altLang="en-US" sz="2400" dirty="0"/>
                  <a:t>每次差分后扔掉</a:t>
                </a:r>
                <a:r>
                  <a:rPr lang="en-US" altLang="zh-CN" sz="2400" dirty="0"/>
                  <a:t>=0</a:t>
                </a:r>
                <a:r>
                  <a:rPr lang="zh-CN" altLang="en-US" sz="2400" dirty="0"/>
                  <a:t>的元素即可。</a:t>
                </a:r>
                <a:endParaRPr lang="en-US" altLang="zh-CN" sz="2400" dirty="0"/>
              </a:p>
              <a:p>
                <a:r>
                  <a:rPr lang="zh-CN" altLang="en-US" sz="2400" dirty="0"/>
                  <a:t>复杂度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44858F-7945-1C03-626B-6BB22187B0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85" y="1192862"/>
                <a:ext cx="10515600" cy="4351338"/>
              </a:xfrm>
              <a:blipFill>
                <a:blip r:embed="rId3"/>
                <a:stretch>
                  <a:fillRect l="-812" t="-1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7720DC2-8D5A-DEFA-C926-BA5FCBD106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892" y="2996874"/>
            <a:ext cx="4920062" cy="369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0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已经没有什么好害怕的了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8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有两个长度为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000" dirty="0"/>
                  <a:t>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,{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000" dirty="0"/>
                  <a:t>，两两配对，求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000" dirty="0"/>
                  <a:t>配对数比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000" dirty="0"/>
                  <a:t>配对数多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的方案数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数据范围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≤2000,0≤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9458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D3A2A-3405-457D-AEB0-01B436D8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已经没有什么好害怕的了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D710B3-0BE0-4CDA-9E43-7C441F8E76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6696"/>
                <a:ext cx="10515600" cy="539035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可等价为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的配对数为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对，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000" dirty="0"/>
                  <a:t>，判断这点有</a:t>
                </a:r>
                <a:r>
                  <a:rPr lang="en-US" altLang="zh-CN" sz="2000" dirty="0"/>
                  <a:t>10</a:t>
                </a:r>
                <a:r>
                  <a:rPr lang="zh-CN" altLang="en-US" sz="2000" dirty="0"/>
                  <a:t>分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直接</a:t>
                </a:r>
                <a:r>
                  <a:rPr lang="en-US" altLang="zh-CN" sz="2000" dirty="0"/>
                  <a:t>DP</a:t>
                </a:r>
                <a:r>
                  <a:rPr lang="zh-CN" altLang="en-US" sz="2000" dirty="0"/>
                  <a:t>是很困难的，因为无法限制“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恰好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对</m:t>
                    </m:r>
                  </m:oMath>
                </a14:m>
                <a:r>
                  <a:rPr lang="zh-CN" altLang="en-US" sz="2000" dirty="0"/>
                  <a:t>”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转而想是否能求出“至少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对</m:t>
                    </m:r>
                  </m:oMath>
                </a14:m>
                <a:r>
                  <a:rPr lang="zh-CN" altLang="en-US" sz="2000" dirty="0"/>
                  <a:t>”，则答案为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𝑎𝑛𝑠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 dirty="0">
                          <a:latin typeface="Cambria Math" panose="02040503050406030204" pitchFamily="18" charset="0"/>
                        </a:rPr>
                        <m:t>至少有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zh-CN" altLang="en-US" sz="2000" i="1" dirty="0">
                          <a:latin typeface="Cambria Math" panose="02040503050406030204" pitchFamily="18" charset="0"/>
                        </a:rPr>
                        <m:t>个的方案数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i="1" dirty="0">
                          <a:latin typeface="Cambria Math" panose="02040503050406030204" pitchFamily="18" charset="0"/>
                        </a:rPr>
                        <m:t>恰好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zh-CN" altLang="en-US" sz="2000" i="1" dirty="0">
                          <a:latin typeface="Cambria Math" panose="02040503050406030204" pitchFamily="18" charset="0"/>
                        </a:rPr>
                        <m:t>个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i="1" dirty="0">
                          <a:latin typeface="Cambria Math" panose="02040503050406030204" pitchFamily="18" charset="0"/>
                        </a:rPr>
                        <m:t>恰好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zh-CN" altLang="en-US" sz="2000" i="1" dirty="0">
                          <a:latin typeface="Cambria Math" panose="02040503050406030204" pitchFamily="18" charset="0"/>
                        </a:rPr>
                        <m:t>对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−…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i="1" dirty="0">
                          <a:latin typeface="Cambria Math" panose="02040503050406030204" pitchFamily="18" charset="0"/>
                        </a:rPr>
                        <m:t>恰好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sz="2000" i="1" dirty="0">
                          <a:latin typeface="Cambria Math" panose="02040503050406030204" pitchFamily="18" charset="0"/>
                        </a:rPr>
                        <m:t>对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注意，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恰好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对</m:t>
                    </m:r>
                  </m:oMath>
                </a14:m>
                <a:r>
                  <a:rPr lang="zh-CN" altLang="en-US" sz="2000" dirty="0"/>
                  <a:t>的方案数等于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至少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对</m:t>
                    </m:r>
                  </m:oMath>
                </a14:m>
                <a:r>
                  <a:rPr lang="zh-CN" altLang="en-US" sz="2000" dirty="0"/>
                  <a:t>的方案数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为至少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对</m:t>
                    </m:r>
                  </m:oMath>
                </a14:m>
                <a:r>
                  <a:rPr lang="zh-CN" altLang="en-US" sz="2000" dirty="0"/>
                  <a:t>的方案数，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为恰好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对的方案数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则有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×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即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边界是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于是只要算出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也就能</m:t>
                    </m:r>
                  </m:oMath>
                </a14:m>
                <a:r>
                  <a:rPr lang="zh-CN" altLang="en-US" sz="2000" dirty="0"/>
                  <a:t>顺利得出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考虑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如何得出</m:t>
                    </m:r>
                  </m:oMath>
                </a14:m>
                <a:r>
                  <a:rPr lang="zh-CN" altLang="en-US" sz="2000" dirty="0"/>
                  <a:t>？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先将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 err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与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 err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从小到大排序，</m:t>
                    </m:r>
                  </m:oMath>
                </a14:m>
                <a:r>
                  <a:rPr lang="zh-CN" altLang="en-US" sz="2000" dirty="0"/>
                  <a:t>再定义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2000" dirty="0"/>
                  <a:t>考虑到前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个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至少有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对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000" dirty="0"/>
                  <a:t>方案数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由于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已经</m:t>
                    </m:r>
                  </m:oMath>
                </a14:m>
                <a:r>
                  <a:rPr lang="zh-CN" altLang="en-US" sz="2000" dirty="0"/>
                  <a:t>有序，则小于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的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为一段</m:t>
                    </m:r>
                  </m:oMath>
                </a14:m>
                <a:r>
                  <a:rPr lang="zh-CN" altLang="en-US" sz="2000" dirty="0"/>
                  <a:t>连续的数，不妨设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答案为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，即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zh-CN" altLang="en-US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D710B3-0BE0-4CDA-9E43-7C441F8E76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6696"/>
                <a:ext cx="10515600" cy="5390359"/>
              </a:xfrm>
              <a:blipFill>
                <a:blip r:embed="rId3"/>
                <a:stretch>
                  <a:fillRect l="-638" b="-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0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559</Words>
  <Application>Microsoft Office PowerPoint</Application>
  <PresentationFormat>宽屏</PresentationFormat>
  <Paragraphs>44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Consolas</vt:lpstr>
      <vt:lpstr>Office 主题​​</vt:lpstr>
      <vt:lpstr>8.8题解</vt:lpstr>
      <vt:lpstr>愚蠢的组合数</vt:lpstr>
      <vt:lpstr>Codeforces 1711B Party</vt:lpstr>
      <vt:lpstr>CF Contest1707 B</vt:lpstr>
      <vt:lpstr>已经没有什么好害怕的了</vt:lpstr>
      <vt:lpstr>已经没有什么好害怕的了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Day8-题解</dc:title>
  <dc:creator>胡 一淳</dc:creator>
  <cp:lastModifiedBy>一淳 胡</cp:lastModifiedBy>
  <cp:revision>16</cp:revision>
  <dcterms:created xsi:type="dcterms:W3CDTF">2022-07-25T16:03:15Z</dcterms:created>
  <dcterms:modified xsi:type="dcterms:W3CDTF">2023-08-08T10:19:38Z</dcterms:modified>
</cp:coreProperties>
</file>