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63E740F-1B3B-433F-A0FA-AE13BA649EE2}">
          <p14:sldIdLst>
            <p14:sldId id="256"/>
            <p14:sldId id="257"/>
            <p14:sldId id="258"/>
            <p14:sldId id="259"/>
            <p14:sldId id="260"/>
            <p14:sldId id="261"/>
            <p14:sldId id="262"/>
            <p14:sldId id="263"/>
            <p14:sldId id="265"/>
            <p14:sldId id="266"/>
            <p14:sldId id="268"/>
            <p14:sldId id="269"/>
            <p14:sldId id="270"/>
            <p14:sldId id="271"/>
            <p14:sldId id="272"/>
            <p14:sldId id="273"/>
            <p14:sldId id="274"/>
            <p14:sldId id="275"/>
            <p14:sldId id="276"/>
            <p14:sldId id="277"/>
            <p14:sldId id="278"/>
            <p14:sldId id="280"/>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54" d="100"/>
          <a:sy n="54" d="100"/>
        </p:scale>
        <p:origin x="52"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BDD0B-7905-59A2-B731-3A19DE48C5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D6F822-AD77-7027-637C-1CAE58893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4A8F5B-9DE5-977F-C881-878796FBE520}"/>
              </a:ext>
            </a:extLst>
          </p:cNvPr>
          <p:cNvSpPr>
            <a:spLocks noGrp="1"/>
          </p:cNvSpPr>
          <p:nvPr>
            <p:ph type="dt" sz="half" idx="10"/>
          </p:nvPr>
        </p:nvSpPr>
        <p:spPr/>
        <p:txBody>
          <a:bodyPr/>
          <a:lstStyle/>
          <a:p>
            <a:fld id="{CA3D6198-757A-4E9E-B4F4-9195F43300D2}"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50D2B7AF-E852-5FB6-0FF7-39108A69A3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713936-25CB-B4B3-1B2B-1D81AF8B114B}"/>
              </a:ext>
            </a:extLst>
          </p:cNvPr>
          <p:cNvSpPr>
            <a:spLocks noGrp="1"/>
          </p:cNvSpPr>
          <p:nvPr>
            <p:ph type="sldNum" sz="quarter" idx="12"/>
          </p:nvPr>
        </p:nvSpPr>
        <p:spPr/>
        <p:txBody>
          <a:body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3246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78965-E9B4-3677-5802-5C2CF46AD0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A5AFE6-3420-6EF0-EA7D-FA7E237CF93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4B5E8E-F1FF-CE04-CE13-ABDA715FCF4A}"/>
              </a:ext>
            </a:extLst>
          </p:cNvPr>
          <p:cNvSpPr>
            <a:spLocks noGrp="1"/>
          </p:cNvSpPr>
          <p:nvPr>
            <p:ph type="dt" sz="half" idx="10"/>
          </p:nvPr>
        </p:nvSpPr>
        <p:spPr/>
        <p:txBody>
          <a:bodyPr/>
          <a:lstStyle/>
          <a:p>
            <a:fld id="{CA3D6198-757A-4E9E-B4F4-9195F43300D2}"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943052F0-1234-E0B4-4CD0-BB7769CFA1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CF46A1-0D15-B5A3-57C8-4B56445D089F}"/>
              </a:ext>
            </a:extLst>
          </p:cNvPr>
          <p:cNvSpPr>
            <a:spLocks noGrp="1"/>
          </p:cNvSpPr>
          <p:nvPr>
            <p:ph type="sldNum" sz="quarter" idx="12"/>
          </p:nvPr>
        </p:nvSpPr>
        <p:spPr/>
        <p:txBody>
          <a:body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1642350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D1CB1B-4677-E8B0-ADED-586086731BD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CA89B3-8601-262B-6D75-F3B7B396F6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A55A45-8B6E-4BDC-6456-0FB285885ADC}"/>
              </a:ext>
            </a:extLst>
          </p:cNvPr>
          <p:cNvSpPr>
            <a:spLocks noGrp="1"/>
          </p:cNvSpPr>
          <p:nvPr>
            <p:ph type="dt" sz="half" idx="10"/>
          </p:nvPr>
        </p:nvSpPr>
        <p:spPr/>
        <p:txBody>
          <a:bodyPr/>
          <a:lstStyle/>
          <a:p>
            <a:fld id="{CA3D6198-757A-4E9E-B4F4-9195F43300D2}"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576A3E67-6330-3688-1A57-6007FDA4AC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E96553-41F2-2F49-10FA-82EA21DB4DB6}"/>
              </a:ext>
            </a:extLst>
          </p:cNvPr>
          <p:cNvSpPr>
            <a:spLocks noGrp="1"/>
          </p:cNvSpPr>
          <p:nvPr>
            <p:ph type="sldNum" sz="quarter" idx="12"/>
          </p:nvPr>
        </p:nvSpPr>
        <p:spPr/>
        <p:txBody>
          <a:body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114083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5A4E8-6EA7-FC9F-39D0-FAE26275E9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D0AE87-3C60-C7CF-C8B9-9A6B8D1274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73A172-75E2-34B7-3A1D-74D04C1C0CD7}"/>
              </a:ext>
            </a:extLst>
          </p:cNvPr>
          <p:cNvSpPr>
            <a:spLocks noGrp="1"/>
          </p:cNvSpPr>
          <p:nvPr>
            <p:ph type="dt" sz="half" idx="10"/>
          </p:nvPr>
        </p:nvSpPr>
        <p:spPr/>
        <p:txBody>
          <a:bodyPr/>
          <a:lstStyle/>
          <a:p>
            <a:fld id="{CA3D6198-757A-4E9E-B4F4-9195F43300D2}"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265FF100-13CC-7F06-B0D0-BCE6739FEC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B63376-52CF-EE6B-C693-CC167866BEBA}"/>
              </a:ext>
            </a:extLst>
          </p:cNvPr>
          <p:cNvSpPr>
            <a:spLocks noGrp="1"/>
          </p:cNvSpPr>
          <p:nvPr>
            <p:ph type="sldNum" sz="quarter" idx="12"/>
          </p:nvPr>
        </p:nvSpPr>
        <p:spPr/>
        <p:txBody>
          <a:body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192347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2A44C-7C10-71B6-D624-554CD12EAD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DD22AA-7EC4-1180-7918-D1F2A426B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EF6AA3E-2403-0268-6C2B-90284AFE8967}"/>
              </a:ext>
            </a:extLst>
          </p:cNvPr>
          <p:cNvSpPr>
            <a:spLocks noGrp="1"/>
          </p:cNvSpPr>
          <p:nvPr>
            <p:ph type="dt" sz="half" idx="10"/>
          </p:nvPr>
        </p:nvSpPr>
        <p:spPr/>
        <p:txBody>
          <a:bodyPr/>
          <a:lstStyle/>
          <a:p>
            <a:fld id="{CA3D6198-757A-4E9E-B4F4-9195F43300D2}"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B5B3BA42-C145-BCE1-F058-8C750062A2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671F37-CED8-D5C6-A06D-CEE303A1E10F}"/>
              </a:ext>
            </a:extLst>
          </p:cNvPr>
          <p:cNvSpPr>
            <a:spLocks noGrp="1"/>
          </p:cNvSpPr>
          <p:nvPr>
            <p:ph type="sldNum" sz="quarter" idx="12"/>
          </p:nvPr>
        </p:nvSpPr>
        <p:spPr/>
        <p:txBody>
          <a:body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62711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4A4F6-6029-C20E-EF89-6910E62538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82F372-2D04-2237-30C0-26D899ECFBF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73925F2-B734-5059-CEF7-02F3C12492F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CD250AA-8AE1-041B-70CC-B46496A6C968}"/>
              </a:ext>
            </a:extLst>
          </p:cNvPr>
          <p:cNvSpPr>
            <a:spLocks noGrp="1"/>
          </p:cNvSpPr>
          <p:nvPr>
            <p:ph type="dt" sz="half" idx="10"/>
          </p:nvPr>
        </p:nvSpPr>
        <p:spPr/>
        <p:txBody>
          <a:bodyPr/>
          <a:lstStyle/>
          <a:p>
            <a:fld id="{CA3D6198-757A-4E9E-B4F4-9195F43300D2}" type="datetimeFigureOut">
              <a:rPr lang="zh-CN" altLang="en-US" smtClean="0"/>
              <a:t>2023/8/15</a:t>
            </a:fld>
            <a:endParaRPr lang="zh-CN" altLang="en-US"/>
          </a:p>
        </p:txBody>
      </p:sp>
      <p:sp>
        <p:nvSpPr>
          <p:cNvPr id="6" name="页脚占位符 5">
            <a:extLst>
              <a:ext uri="{FF2B5EF4-FFF2-40B4-BE49-F238E27FC236}">
                <a16:creationId xmlns:a16="http://schemas.microsoft.com/office/drawing/2014/main" id="{82CAD81B-4ADF-DB93-5C1F-5D7B170B7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5FE74A-F911-C251-0FAD-4F0279BB5ABC}"/>
              </a:ext>
            </a:extLst>
          </p:cNvPr>
          <p:cNvSpPr>
            <a:spLocks noGrp="1"/>
          </p:cNvSpPr>
          <p:nvPr>
            <p:ph type="sldNum" sz="quarter" idx="12"/>
          </p:nvPr>
        </p:nvSpPr>
        <p:spPr/>
        <p:txBody>
          <a:body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304272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6881D-2381-01E0-D7AF-6275C8DA369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25EADB-BD3B-C3C5-2251-DE0DEDABE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D9C56FA-98DB-E895-288D-E89D730D4B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0C5D45B-0BAE-C1C9-95B8-8506F0F61D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022CD6-2202-1104-5510-3862F5BB37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5AEDF5F-D407-0EB7-E8BF-81914FF913E6}"/>
              </a:ext>
            </a:extLst>
          </p:cNvPr>
          <p:cNvSpPr>
            <a:spLocks noGrp="1"/>
          </p:cNvSpPr>
          <p:nvPr>
            <p:ph type="dt" sz="half" idx="10"/>
          </p:nvPr>
        </p:nvSpPr>
        <p:spPr/>
        <p:txBody>
          <a:bodyPr/>
          <a:lstStyle/>
          <a:p>
            <a:fld id="{CA3D6198-757A-4E9E-B4F4-9195F43300D2}" type="datetimeFigureOut">
              <a:rPr lang="zh-CN" altLang="en-US" smtClean="0"/>
              <a:t>2023/8/15</a:t>
            </a:fld>
            <a:endParaRPr lang="zh-CN" altLang="en-US"/>
          </a:p>
        </p:txBody>
      </p:sp>
      <p:sp>
        <p:nvSpPr>
          <p:cNvPr id="8" name="页脚占位符 7">
            <a:extLst>
              <a:ext uri="{FF2B5EF4-FFF2-40B4-BE49-F238E27FC236}">
                <a16:creationId xmlns:a16="http://schemas.microsoft.com/office/drawing/2014/main" id="{F7CCADA7-891F-AD72-DC24-7AA847DE6BC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4506C1-75BF-FD85-D301-686481BD3C9A}"/>
              </a:ext>
            </a:extLst>
          </p:cNvPr>
          <p:cNvSpPr>
            <a:spLocks noGrp="1"/>
          </p:cNvSpPr>
          <p:nvPr>
            <p:ph type="sldNum" sz="quarter" idx="12"/>
          </p:nvPr>
        </p:nvSpPr>
        <p:spPr/>
        <p:txBody>
          <a:body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341900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FD738-0410-7243-1780-C5DA69FB405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F1155-9B09-46E7-D5FA-C8516C62B5A7}"/>
              </a:ext>
            </a:extLst>
          </p:cNvPr>
          <p:cNvSpPr>
            <a:spLocks noGrp="1"/>
          </p:cNvSpPr>
          <p:nvPr>
            <p:ph type="dt" sz="half" idx="10"/>
          </p:nvPr>
        </p:nvSpPr>
        <p:spPr/>
        <p:txBody>
          <a:bodyPr/>
          <a:lstStyle/>
          <a:p>
            <a:fld id="{CA3D6198-757A-4E9E-B4F4-9195F43300D2}" type="datetimeFigureOut">
              <a:rPr lang="zh-CN" altLang="en-US" smtClean="0"/>
              <a:t>2023/8/15</a:t>
            </a:fld>
            <a:endParaRPr lang="zh-CN" altLang="en-US"/>
          </a:p>
        </p:txBody>
      </p:sp>
      <p:sp>
        <p:nvSpPr>
          <p:cNvPr id="4" name="页脚占位符 3">
            <a:extLst>
              <a:ext uri="{FF2B5EF4-FFF2-40B4-BE49-F238E27FC236}">
                <a16:creationId xmlns:a16="http://schemas.microsoft.com/office/drawing/2014/main" id="{808D7423-F276-0A1E-78E5-222ECAF98B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7F05FD0-DD86-E4AE-F98E-465E82066675}"/>
              </a:ext>
            </a:extLst>
          </p:cNvPr>
          <p:cNvSpPr>
            <a:spLocks noGrp="1"/>
          </p:cNvSpPr>
          <p:nvPr>
            <p:ph type="sldNum" sz="quarter" idx="12"/>
          </p:nvPr>
        </p:nvSpPr>
        <p:spPr/>
        <p:txBody>
          <a:body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395244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C0AD80-E8E9-602E-60D3-D0E243DB5A4E}"/>
              </a:ext>
            </a:extLst>
          </p:cNvPr>
          <p:cNvSpPr>
            <a:spLocks noGrp="1"/>
          </p:cNvSpPr>
          <p:nvPr>
            <p:ph type="dt" sz="half" idx="10"/>
          </p:nvPr>
        </p:nvSpPr>
        <p:spPr/>
        <p:txBody>
          <a:bodyPr/>
          <a:lstStyle/>
          <a:p>
            <a:fld id="{CA3D6198-757A-4E9E-B4F4-9195F43300D2}" type="datetimeFigureOut">
              <a:rPr lang="zh-CN" altLang="en-US" smtClean="0"/>
              <a:t>2023/8/15</a:t>
            </a:fld>
            <a:endParaRPr lang="zh-CN" altLang="en-US"/>
          </a:p>
        </p:txBody>
      </p:sp>
      <p:sp>
        <p:nvSpPr>
          <p:cNvPr id="3" name="页脚占位符 2">
            <a:extLst>
              <a:ext uri="{FF2B5EF4-FFF2-40B4-BE49-F238E27FC236}">
                <a16:creationId xmlns:a16="http://schemas.microsoft.com/office/drawing/2014/main" id="{3B46EAEF-5EA2-1DC7-BEB9-32358F543E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B98899-BFF0-E4F7-EDEA-C0654ACD2728}"/>
              </a:ext>
            </a:extLst>
          </p:cNvPr>
          <p:cNvSpPr>
            <a:spLocks noGrp="1"/>
          </p:cNvSpPr>
          <p:nvPr>
            <p:ph type="sldNum" sz="quarter" idx="12"/>
          </p:nvPr>
        </p:nvSpPr>
        <p:spPr/>
        <p:txBody>
          <a:body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216888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134C3-5037-EC8F-BC35-D36731DA9C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53ED87-07B9-E695-E686-BB8BFB411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067AD1-F4C6-F1E1-D9A2-07D193E8D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B01306-3A69-C98F-DF04-0F0E3D274731}"/>
              </a:ext>
            </a:extLst>
          </p:cNvPr>
          <p:cNvSpPr>
            <a:spLocks noGrp="1"/>
          </p:cNvSpPr>
          <p:nvPr>
            <p:ph type="dt" sz="half" idx="10"/>
          </p:nvPr>
        </p:nvSpPr>
        <p:spPr/>
        <p:txBody>
          <a:bodyPr/>
          <a:lstStyle/>
          <a:p>
            <a:fld id="{CA3D6198-757A-4E9E-B4F4-9195F43300D2}" type="datetimeFigureOut">
              <a:rPr lang="zh-CN" altLang="en-US" smtClean="0"/>
              <a:t>2023/8/15</a:t>
            </a:fld>
            <a:endParaRPr lang="zh-CN" altLang="en-US"/>
          </a:p>
        </p:txBody>
      </p:sp>
      <p:sp>
        <p:nvSpPr>
          <p:cNvPr id="6" name="页脚占位符 5">
            <a:extLst>
              <a:ext uri="{FF2B5EF4-FFF2-40B4-BE49-F238E27FC236}">
                <a16:creationId xmlns:a16="http://schemas.microsoft.com/office/drawing/2014/main" id="{13F30150-2FD1-A378-E3C1-0AB322149D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8DB7A9-BC8C-05CB-B4FE-4197270C267F}"/>
              </a:ext>
            </a:extLst>
          </p:cNvPr>
          <p:cNvSpPr>
            <a:spLocks noGrp="1"/>
          </p:cNvSpPr>
          <p:nvPr>
            <p:ph type="sldNum" sz="quarter" idx="12"/>
          </p:nvPr>
        </p:nvSpPr>
        <p:spPr/>
        <p:txBody>
          <a:body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193689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B1E96-8580-DA13-563D-32FF3EDFDC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2D029C7-0606-C58A-F014-E7D98DB9E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8FA6B20-5A95-94C6-F026-1A868CAE5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E357F0-1FA1-0F8F-234C-0471037CA0AB}"/>
              </a:ext>
            </a:extLst>
          </p:cNvPr>
          <p:cNvSpPr>
            <a:spLocks noGrp="1"/>
          </p:cNvSpPr>
          <p:nvPr>
            <p:ph type="dt" sz="half" idx="10"/>
          </p:nvPr>
        </p:nvSpPr>
        <p:spPr/>
        <p:txBody>
          <a:bodyPr/>
          <a:lstStyle/>
          <a:p>
            <a:fld id="{CA3D6198-757A-4E9E-B4F4-9195F43300D2}" type="datetimeFigureOut">
              <a:rPr lang="zh-CN" altLang="en-US" smtClean="0"/>
              <a:t>2023/8/15</a:t>
            </a:fld>
            <a:endParaRPr lang="zh-CN" altLang="en-US"/>
          </a:p>
        </p:txBody>
      </p:sp>
      <p:sp>
        <p:nvSpPr>
          <p:cNvPr id="6" name="页脚占位符 5">
            <a:extLst>
              <a:ext uri="{FF2B5EF4-FFF2-40B4-BE49-F238E27FC236}">
                <a16:creationId xmlns:a16="http://schemas.microsoft.com/office/drawing/2014/main" id="{8C0508F7-E7A9-0F12-77E8-9E312ECEEC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2F256A-E8AC-B0E4-D28A-938181FCFC08}"/>
              </a:ext>
            </a:extLst>
          </p:cNvPr>
          <p:cNvSpPr>
            <a:spLocks noGrp="1"/>
          </p:cNvSpPr>
          <p:nvPr>
            <p:ph type="sldNum" sz="quarter" idx="12"/>
          </p:nvPr>
        </p:nvSpPr>
        <p:spPr/>
        <p:txBody>
          <a:body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247546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D1F594-7DCA-2B95-50D3-828F23AA3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C210DE-F968-A05E-AA3B-BB22F309E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61D235-C226-A333-F927-6A194CEF5D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D6198-757A-4E9E-B4F4-9195F43300D2}"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A2BB4E73-8FEC-16B4-836E-5A1CE697F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BBBC00F-CEDB-4430-BEBE-F00EEC0AF6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68E5F-2E85-4C76-B4EA-D54FE3174369}" type="slidenum">
              <a:rPr lang="zh-CN" altLang="en-US" smtClean="0"/>
              <a:t>‹#›</a:t>
            </a:fld>
            <a:endParaRPr lang="zh-CN" altLang="en-US"/>
          </a:p>
        </p:txBody>
      </p:sp>
    </p:spTree>
    <p:extLst>
      <p:ext uri="{BB962C8B-B14F-4D97-AF65-F5344CB8AC3E}">
        <p14:creationId xmlns:p14="http://schemas.microsoft.com/office/powerpoint/2010/main" val="580087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Tarjan.c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Tarjan&#21106;&#28857;.cp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Tarjan&#21106;&#36793;.cp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0D4DB-7AB0-D453-4B58-C439C0A29ADA}"/>
              </a:ext>
            </a:extLst>
          </p:cNvPr>
          <p:cNvSpPr>
            <a:spLocks noGrp="1"/>
          </p:cNvSpPr>
          <p:nvPr>
            <p:ph type="ctrTitle"/>
          </p:nvPr>
        </p:nvSpPr>
        <p:spPr/>
        <p:txBody>
          <a:bodyPr/>
          <a:lstStyle/>
          <a:p>
            <a:r>
              <a:rPr lang="zh-CN" altLang="en-US" sz="4000" dirty="0">
                <a:latin typeface="华文中宋" panose="02010600040101010101" pitchFamily="2" charset="-122"/>
                <a:ea typeface="华文中宋" panose="02010600040101010101" pitchFamily="2" charset="-122"/>
              </a:rPr>
              <a:t>图论</a:t>
            </a:r>
            <a:br>
              <a:rPr lang="en-US" altLang="zh-CN" dirty="0">
                <a:latin typeface="华文中宋" panose="02010600040101010101" pitchFamily="2" charset="-122"/>
                <a:ea typeface="华文中宋" panose="02010600040101010101" pitchFamily="2" charset="-122"/>
              </a:rPr>
            </a:br>
            <a:r>
              <a:rPr lang="zh-CN" altLang="en-US" dirty="0">
                <a:latin typeface="华文中宋" panose="02010600040101010101" pitchFamily="2" charset="-122"/>
                <a:ea typeface="华文中宋" panose="02010600040101010101" pitchFamily="2" charset="-122"/>
              </a:rPr>
              <a:t>割点，割边，强联通分量</a:t>
            </a:r>
          </a:p>
        </p:txBody>
      </p:sp>
      <p:sp>
        <p:nvSpPr>
          <p:cNvPr id="3" name="副标题 2">
            <a:extLst>
              <a:ext uri="{FF2B5EF4-FFF2-40B4-BE49-F238E27FC236}">
                <a16:creationId xmlns:a16="http://schemas.microsoft.com/office/drawing/2014/main" id="{E5894D50-9AE8-9E2B-2EE6-BE9AA9E7E515}"/>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650982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lstStyle/>
          <a:p>
            <a:r>
              <a:rPr lang="en-US" altLang="zh-CN" b="0" i="0" dirty="0" err="1">
                <a:effectLst/>
                <a:latin typeface="华文中宋" panose="02010600040101010101" pitchFamily="2" charset="-122"/>
                <a:ea typeface="华文中宋" panose="02010600040101010101" pitchFamily="2" charset="-122"/>
              </a:rPr>
              <a:t>Tarjan</a:t>
            </a:r>
            <a:r>
              <a:rPr lang="en-US" altLang="zh-CN" b="0" i="0" dirty="0">
                <a:effectLst/>
                <a:latin typeface="华文中宋" panose="02010600040101010101" pitchFamily="2" charset="-122"/>
                <a:ea typeface="华文中宋" panose="02010600040101010101" pitchFamily="2" charset="-122"/>
              </a:rPr>
              <a:t> </a:t>
            </a:r>
            <a:r>
              <a:rPr lang="zh-CN" altLang="en-US" b="0" i="0" dirty="0">
                <a:effectLst/>
                <a:latin typeface="华文中宋" panose="02010600040101010101" pitchFamily="2" charset="-122"/>
                <a:ea typeface="华文中宋" panose="02010600040101010101" pitchFamily="2" charset="-122"/>
              </a:rPr>
              <a:t>算法求强联通分量</a:t>
            </a:r>
            <a:br>
              <a:rPr lang="zh-CN" altLang="en-US" b="0" i="0" dirty="0">
                <a:effectLst/>
                <a:latin typeface="Fira Sans" panose="020B0503050000020004" pitchFamily="34" charset="0"/>
              </a:rPr>
            </a:br>
            <a:endParaRPr lang="zh-CN" altLang="en-US" dirty="0"/>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151606" y="1313749"/>
            <a:ext cx="11888788" cy="4827588"/>
          </a:xfrm>
        </p:spPr>
        <p:txBody>
          <a:bodyPr>
            <a:normAutofit/>
          </a:bodyPr>
          <a:lstStyle/>
          <a:p>
            <a:r>
              <a:rPr lang="zh-CN" altLang="en-US" sz="3200" dirty="0">
                <a:latin typeface="华文中宋" panose="02010600040101010101" pitchFamily="2" charset="-122"/>
                <a:ea typeface="华文中宋" panose="02010600040101010101" pitchFamily="2" charset="-122"/>
              </a:rPr>
              <a:t>代码：</a:t>
            </a:r>
            <a:endParaRPr lang="en-US" altLang="zh-CN" sz="3200" dirty="0">
              <a:latin typeface="华文中宋" panose="02010600040101010101" pitchFamily="2" charset="-122"/>
              <a:ea typeface="华文中宋" panose="02010600040101010101" pitchFamily="2" charset="-122"/>
            </a:endParaRPr>
          </a:p>
          <a:p>
            <a:r>
              <a:rPr lang="en-US" altLang="zh-CN" sz="3200" dirty="0">
                <a:latin typeface="华文中宋" panose="02010600040101010101" pitchFamily="2" charset="-122"/>
                <a:ea typeface="华文中宋" panose="02010600040101010101" pitchFamily="2" charset="-122"/>
                <a:hlinkClick r:id="rId2" action="ppaction://hlinkfile"/>
              </a:rPr>
              <a:t>Tarjan.cpp</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8511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lstStyle/>
          <a:p>
            <a:r>
              <a:rPr lang="en-US" altLang="zh-CN" b="0" i="0" dirty="0" err="1">
                <a:effectLst/>
                <a:latin typeface="华文中宋" panose="02010600040101010101" pitchFamily="2" charset="-122"/>
                <a:ea typeface="华文中宋" panose="02010600040101010101" pitchFamily="2" charset="-122"/>
              </a:rPr>
              <a:t>Tarjan</a:t>
            </a:r>
            <a:r>
              <a:rPr lang="en-US" altLang="zh-CN" b="0" i="0" dirty="0">
                <a:effectLst/>
                <a:latin typeface="华文中宋" panose="02010600040101010101" pitchFamily="2" charset="-122"/>
                <a:ea typeface="华文中宋" panose="02010600040101010101" pitchFamily="2" charset="-122"/>
              </a:rPr>
              <a:t> </a:t>
            </a:r>
            <a:r>
              <a:rPr lang="zh-CN" altLang="en-US" b="0" i="0" dirty="0">
                <a:effectLst/>
                <a:latin typeface="华文中宋" panose="02010600040101010101" pitchFamily="2" charset="-122"/>
                <a:ea typeface="华文中宋" panose="02010600040101010101" pitchFamily="2" charset="-122"/>
              </a:rPr>
              <a:t>应用</a:t>
            </a:r>
            <a:br>
              <a:rPr lang="zh-CN" altLang="en-US" b="0" i="0" dirty="0">
                <a:effectLst/>
                <a:latin typeface="Fira Sans" panose="020B0503050000020004" pitchFamily="34" charset="0"/>
              </a:rPr>
            </a:br>
            <a:endParaRPr lang="zh-CN" altLang="en-US" dirty="0"/>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151606" y="1313749"/>
            <a:ext cx="11888788" cy="4827588"/>
          </a:xfrm>
        </p:spPr>
        <p:txBody>
          <a:bodyPr>
            <a:normAutofit/>
          </a:bodyPr>
          <a:lstStyle/>
          <a:p>
            <a:r>
              <a:rPr lang="zh-CN" altLang="en-US" sz="3200" dirty="0">
                <a:latin typeface="华文中宋" panose="02010600040101010101" pitchFamily="2" charset="-122"/>
                <a:ea typeface="华文中宋" panose="02010600040101010101" pitchFamily="2" charset="-122"/>
              </a:rPr>
              <a:t>一些有向图上的问题在</a:t>
            </a:r>
            <a:r>
              <a:rPr lang="en-US" altLang="zh-CN" sz="3200" dirty="0">
                <a:latin typeface="华文中宋" panose="02010600040101010101" pitchFamily="2" charset="-122"/>
                <a:ea typeface="华文中宋" panose="02010600040101010101" pitchFamily="2" charset="-122"/>
              </a:rPr>
              <a:t>DAG</a:t>
            </a:r>
            <a:r>
              <a:rPr lang="zh-CN" altLang="en-US" sz="3200" dirty="0">
                <a:latin typeface="华文中宋" panose="02010600040101010101" pitchFamily="2" charset="-122"/>
                <a:ea typeface="华文中宋" panose="02010600040101010101" pitchFamily="2" charset="-122"/>
              </a:rPr>
              <a:t>（有向无环图）中比较容易解决，而在无特殊约束的有向图中不易思考</a:t>
            </a:r>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往往可以通过使用</a:t>
            </a:r>
            <a:r>
              <a:rPr lang="en-US" altLang="zh-CN" sz="3200" dirty="0" err="1">
                <a:latin typeface="华文中宋" panose="02010600040101010101" pitchFamily="2" charset="-122"/>
                <a:ea typeface="华文中宋" panose="02010600040101010101" pitchFamily="2" charset="-122"/>
              </a:rPr>
              <a:t>Tarjan</a:t>
            </a:r>
            <a:r>
              <a:rPr lang="zh-CN" altLang="en-US" sz="3200" dirty="0">
                <a:latin typeface="华文中宋" panose="02010600040101010101" pitchFamily="2" charset="-122"/>
                <a:ea typeface="华文中宋" panose="02010600040101010101" pitchFamily="2" charset="-122"/>
              </a:rPr>
              <a:t>求出强联通分量，并将强联通分量看成图中一个点的方式将有向图转化为</a:t>
            </a:r>
            <a:r>
              <a:rPr lang="en-US" altLang="zh-CN" sz="3200" dirty="0">
                <a:latin typeface="华文中宋" panose="02010600040101010101" pitchFamily="2" charset="-122"/>
                <a:ea typeface="华文中宋" panose="02010600040101010101" pitchFamily="2" charset="-122"/>
              </a:rPr>
              <a:t>DAG</a:t>
            </a:r>
            <a:r>
              <a:rPr lang="zh-CN" altLang="en-US" sz="3200" dirty="0">
                <a:latin typeface="华文中宋" panose="02010600040101010101" pitchFamily="2" charset="-122"/>
                <a:ea typeface="华文中宋" panose="02010600040101010101" pitchFamily="2" charset="-122"/>
              </a:rPr>
              <a:t>并解决问题</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1772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fontScale="90000"/>
          </a:bodyPr>
          <a:lstStyle/>
          <a:p>
            <a:r>
              <a:rPr lang="en-US" altLang="zh-CN" i="0" dirty="0" err="1">
                <a:effectLst/>
                <a:latin typeface="华文中宋" panose="02010600040101010101" pitchFamily="2" charset="-122"/>
                <a:ea typeface="华文中宋" panose="02010600040101010101" pitchFamily="2" charset="-122"/>
              </a:rPr>
              <a:t>Tarjan</a:t>
            </a:r>
            <a:r>
              <a:rPr lang="en-US" altLang="zh-CN" i="0" dirty="0">
                <a:effectLst/>
                <a:latin typeface="华文中宋" panose="02010600040101010101" pitchFamily="2" charset="-122"/>
                <a:ea typeface="华文中宋" panose="02010600040101010101" pitchFamily="2" charset="-122"/>
              </a:rPr>
              <a:t> </a:t>
            </a:r>
            <a:r>
              <a:rPr lang="zh-CN" altLang="en-US" i="0" dirty="0">
                <a:effectLst/>
                <a:latin typeface="华文中宋" panose="02010600040101010101" pitchFamily="2" charset="-122"/>
                <a:ea typeface="华文中宋" panose="02010600040101010101" pitchFamily="2" charset="-122"/>
              </a:rPr>
              <a:t>例题 受欢迎的牛</a:t>
            </a:r>
            <a:br>
              <a:rPr lang="zh-CN" altLang="en-US" b="1" i="0" dirty="0">
                <a:effectLst/>
                <a:latin typeface="华文中宋" panose="02010600040101010101" pitchFamily="2" charset="-122"/>
                <a:ea typeface="华文中宋" panose="02010600040101010101" pitchFamily="2" charset="-122"/>
              </a:rPr>
            </a:b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151606" y="1313749"/>
            <a:ext cx="11888788" cy="4827588"/>
          </a:xfrm>
        </p:spPr>
        <p:txBody>
          <a:bodyPr>
            <a:normAutofit lnSpcReduction="10000"/>
          </a:bodyPr>
          <a:lstStyle/>
          <a:p>
            <a:r>
              <a:rPr lang="zh-CN" altLang="en-US" sz="3200" dirty="0">
                <a:latin typeface="华文中宋" panose="02010600040101010101" pitchFamily="2" charset="-122"/>
                <a:ea typeface="华文中宋" panose="02010600040101010101" pitchFamily="2" charset="-122"/>
              </a:rPr>
              <a:t>每一头牛的愿望就是变成一头最受欢迎的牛。</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现在有 </a:t>
            </a:r>
            <a:r>
              <a:rPr lang="en-US" altLang="zh-CN" sz="3200" dirty="0">
                <a:latin typeface="华文中宋" panose="02010600040101010101" pitchFamily="2" charset="-122"/>
                <a:ea typeface="华文中宋" panose="02010600040101010101" pitchFamily="2" charset="-122"/>
              </a:rPr>
              <a:t>N </a:t>
            </a:r>
            <a:r>
              <a:rPr lang="zh-CN" altLang="en-US" sz="3200" dirty="0">
                <a:latin typeface="华文中宋" panose="02010600040101010101" pitchFamily="2" charset="-122"/>
                <a:ea typeface="华文中宋" panose="02010600040101010101" pitchFamily="2" charset="-122"/>
              </a:rPr>
              <a:t>头牛，给你 </a:t>
            </a:r>
            <a:r>
              <a:rPr lang="en-US" altLang="zh-CN" sz="3200" dirty="0">
                <a:latin typeface="华文中宋" panose="02010600040101010101" pitchFamily="2" charset="-122"/>
                <a:ea typeface="华文中宋" panose="02010600040101010101" pitchFamily="2" charset="-122"/>
              </a:rPr>
              <a:t>M </a:t>
            </a:r>
            <a:r>
              <a:rPr lang="zh-CN" altLang="en-US" sz="3200" dirty="0">
                <a:latin typeface="华文中宋" panose="02010600040101010101" pitchFamily="2" charset="-122"/>
                <a:ea typeface="华文中宋" panose="02010600040101010101" pitchFamily="2" charset="-122"/>
              </a:rPr>
              <a:t>对整数 </a:t>
            </a:r>
            <a:r>
              <a:rPr lang="en-US" altLang="zh-CN" sz="3200" dirty="0">
                <a:latin typeface="华文中宋" panose="02010600040101010101" pitchFamily="2" charset="-122"/>
                <a:ea typeface="华文中宋" panose="02010600040101010101" pitchFamily="2" charset="-122"/>
              </a:rPr>
              <a:t>(A,B)</a:t>
            </a:r>
            <a:r>
              <a:rPr lang="zh-CN" altLang="en-US" sz="3200" dirty="0">
                <a:latin typeface="华文中宋" panose="02010600040101010101" pitchFamily="2" charset="-122"/>
                <a:ea typeface="华文中宋" panose="02010600040101010101" pitchFamily="2" charset="-122"/>
              </a:rPr>
              <a:t>，表示牛 </a:t>
            </a:r>
            <a:r>
              <a:rPr lang="en-US" altLang="zh-CN" sz="3200" dirty="0">
                <a:latin typeface="华文中宋" panose="02010600040101010101" pitchFamily="2" charset="-122"/>
                <a:ea typeface="华文中宋" panose="02010600040101010101" pitchFamily="2" charset="-122"/>
              </a:rPr>
              <a:t>A </a:t>
            </a:r>
            <a:r>
              <a:rPr lang="zh-CN" altLang="en-US" sz="3200" dirty="0">
                <a:latin typeface="华文中宋" panose="02010600040101010101" pitchFamily="2" charset="-122"/>
                <a:ea typeface="华文中宋" panose="02010600040101010101" pitchFamily="2" charset="-122"/>
              </a:rPr>
              <a:t>认为牛 </a:t>
            </a:r>
            <a:r>
              <a:rPr lang="en-US" altLang="zh-CN" sz="3200" dirty="0">
                <a:latin typeface="华文中宋" panose="02010600040101010101" pitchFamily="2" charset="-122"/>
                <a:ea typeface="华文中宋" panose="02010600040101010101" pitchFamily="2" charset="-122"/>
              </a:rPr>
              <a:t>B </a:t>
            </a:r>
            <a:r>
              <a:rPr lang="zh-CN" altLang="en-US" sz="3200" dirty="0">
                <a:latin typeface="华文中宋" panose="02010600040101010101" pitchFamily="2" charset="-122"/>
                <a:ea typeface="华文中宋" panose="02010600040101010101" pitchFamily="2" charset="-122"/>
              </a:rPr>
              <a:t>受欢迎。</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这种关系是具有传递性的，如果 </a:t>
            </a:r>
            <a:r>
              <a:rPr lang="en-US" altLang="zh-CN" sz="3200" dirty="0">
                <a:latin typeface="华文中宋" panose="02010600040101010101" pitchFamily="2" charset="-122"/>
                <a:ea typeface="华文中宋" panose="02010600040101010101" pitchFamily="2" charset="-122"/>
              </a:rPr>
              <a:t>A </a:t>
            </a:r>
            <a:r>
              <a:rPr lang="zh-CN" altLang="en-US" sz="3200" dirty="0">
                <a:latin typeface="华文中宋" panose="02010600040101010101" pitchFamily="2" charset="-122"/>
                <a:ea typeface="华文中宋" panose="02010600040101010101" pitchFamily="2" charset="-122"/>
              </a:rPr>
              <a:t>认为 </a:t>
            </a:r>
            <a:r>
              <a:rPr lang="en-US" altLang="zh-CN" sz="3200" dirty="0">
                <a:latin typeface="华文中宋" panose="02010600040101010101" pitchFamily="2" charset="-122"/>
                <a:ea typeface="华文中宋" panose="02010600040101010101" pitchFamily="2" charset="-122"/>
              </a:rPr>
              <a:t>B </a:t>
            </a:r>
            <a:r>
              <a:rPr lang="zh-CN" altLang="en-US" sz="3200" dirty="0">
                <a:latin typeface="华文中宋" panose="02010600040101010101" pitchFamily="2" charset="-122"/>
                <a:ea typeface="华文中宋" panose="02010600040101010101" pitchFamily="2" charset="-122"/>
              </a:rPr>
              <a:t>受欢迎，</a:t>
            </a:r>
            <a:r>
              <a:rPr lang="en-US" altLang="zh-CN" sz="3200" dirty="0">
                <a:latin typeface="华文中宋" panose="02010600040101010101" pitchFamily="2" charset="-122"/>
                <a:ea typeface="华文中宋" panose="02010600040101010101" pitchFamily="2" charset="-122"/>
              </a:rPr>
              <a:t>B </a:t>
            </a:r>
            <a:r>
              <a:rPr lang="zh-CN" altLang="en-US" sz="3200" dirty="0">
                <a:latin typeface="华文中宋" panose="02010600040101010101" pitchFamily="2" charset="-122"/>
                <a:ea typeface="华文中宋" panose="02010600040101010101" pitchFamily="2" charset="-122"/>
              </a:rPr>
              <a:t>认为 </a:t>
            </a:r>
            <a:r>
              <a:rPr lang="en-US" altLang="zh-CN" sz="3200" dirty="0">
                <a:latin typeface="华文中宋" panose="02010600040101010101" pitchFamily="2" charset="-122"/>
                <a:ea typeface="华文中宋" panose="02010600040101010101" pitchFamily="2" charset="-122"/>
              </a:rPr>
              <a:t>C </a:t>
            </a:r>
            <a:r>
              <a:rPr lang="zh-CN" altLang="en-US" sz="3200" dirty="0">
                <a:latin typeface="华文中宋" panose="02010600040101010101" pitchFamily="2" charset="-122"/>
                <a:ea typeface="华文中宋" panose="02010600040101010101" pitchFamily="2" charset="-122"/>
              </a:rPr>
              <a:t>受欢迎，那么牛 </a:t>
            </a:r>
            <a:r>
              <a:rPr lang="en-US" altLang="zh-CN" sz="3200" dirty="0">
                <a:latin typeface="华文中宋" panose="02010600040101010101" pitchFamily="2" charset="-122"/>
                <a:ea typeface="华文中宋" panose="02010600040101010101" pitchFamily="2" charset="-122"/>
              </a:rPr>
              <a:t>A </a:t>
            </a:r>
            <a:r>
              <a:rPr lang="zh-CN" altLang="en-US" sz="3200" dirty="0">
                <a:latin typeface="华文中宋" panose="02010600040101010101" pitchFamily="2" charset="-122"/>
                <a:ea typeface="华文中宋" panose="02010600040101010101" pitchFamily="2" charset="-122"/>
              </a:rPr>
              <a:t>也认为牛 </a:t>
            </a:r>
            <a:r>
              <a:rPr lang="en-US" altLang="zh-CN" sz="3200" dirty="0">
                <a:latin typeface="华文中宋" panose="02010600040101010101" pitchFamily="2" charset="-122"/>
                <a:ea typeface="华文中宋" panose="02010600040101010101" pitchFamily="2" charset="-122"/>
              </a:rPr>
              <a:t>C </a:t>
            </a:r>
            <a:r>
              <a:rPr lang="zh-CN" altLang="en-US" sz="3200" dirty="0">
                <a:latin typeface="华文中宋" panose="02010600040101010101" pitchFamily="2" charset="-122"/>
                <a:ea typeface="华文中宋" panose="02010600040101010101" pitchFamily="2" charset="-122"/>
              </a:rPr>
              <a:t>受欢迎。</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你的任务是求出有多少头牛被除自己之外的所有牛认为是受欢迎的。</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8746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fontScale="90000"/>
          </a:bodyPr>
          <a:lstStyle/>
          <a:p>
            <a:r>
              <a:rPr lang="en-US" altLang="zh-CN" i="0" dirty="0" err="1">
                <a:effectLst/>
                <a:latin typeface="华文中宋" panose="02010600040101010101" pitchFamily="2" charset="-122"/>
                <a:ea typeface="华文中宋" panose="02010600040101010101" pitchFamily="2" charset="-122"/>
              </a:rPr>
              <a:t>Tarjan</a:t>
            </a:r>
            <a:r>
              <a:rPr lang="en-US" altLang="zh-CN" i="0" dirty="0">
                <a:effectLst/>
                <a:latin typeface="华文中宋" panose="02010600040101010101" pitchFamily="2" charset="-122"/>
                <a:ea typeface="华文中宋" panose="02010600040101010101" pitchFamily="2" charset="-122"/>
              </a:rPr>
              <a:t> </a:t>
            </a:r>
            <a:r>
              <a:rPr lang="zh-CN" altLang="en-US" i="0" dirty="0">
                <a:effectLst/>
                <a:latin typeface="华文中宋" panose="02010600040101010101" pitchFamily="2" charset="-122"/>
                <a:ea typeface="华文中宋" panose="02010600040101010101" pitchFamily="2" charset="-122"/>
              </a:rPr>
              <a:t>例题 受欢迎的牛</a:t>
            </a:r>
            <a:br>
              <a:rPr lang="zh-CN" altLang="en-US" b="1" i="0" dirty="0">
                <a:effectLst/>
                <a:latin typeface="华文中宋" panose="02010600040101010101" pitchFamily="2" charset="-122"/>
                <a:ea typeface="华文中宋" panose="02010600040101010101" pitchFamily="2" charset="-122"/>
              </a:rPr>
            </a:b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151606" y="1313749"/>
            <a:ext cx="11888788" cy="4827588"/>
          </a:xfrm>
        </p:spPr>
        <p:txBody>
          <a:bodyPr>
            <a:normAutofit/>
          </a:bodyPr>
          <a:lstStyle/>
          <a:p>
            <a:r>
              <a:rPr lang="zh-CN" altLang="en-US" sz="3200" dirty="0">
                <a:latin typeface="华文中宋" panose="02010600040101010101" pitchFamily="2" charset="-122"/>
                <a:ea typeface="华文中宋" panose="02010600040101010101" pitchFamily="2" charset="-122"/>
              </a:rPr>
              <a:t>输入</a:t>
            </a:r>
            <a:r>
              <a:rPr lang="en-US" altLang="zh-CN" sz="3200" dirty="0">
                <a:latin typeface="华文中宋" panose="02010600040101010101" pitchFamily="2" charset="-122"/>
                <a:ea typeface="华文中宋" panose="02010600040101010101" pitchFamily="2" charset="-122"/>
              </a:rPr>
              <a:t>N,M</a:t>
            </a: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接下来</a:t>
            </a:r>
            <a:r>
              <a:rPr lang="en-US" altLang="zh-CN" sz="3200" dirty="0">
                <a:latin typeface="华文中宋" panose="02010600040101010101" pitchFamily="2" charset="-122"/>
                <a:ea typeface="华文中宋" panose="02010600040101010101" pitchFamily="2" charset="-122"/>
              </a:rPr>
              <a:t>M</a:t>
            </a:r>
            <a:r>
              <a:rPr lang="zh-CN" altLang="en-US" sz="3200" dirty="0">
                <a:latin typeface="华文中宋" panose="02010600040101010101" pitchFamily="2" charset="-122"/>
                <a:ea typeface="华文中宋" panose="02010600040101010101" pitchFamily="2" charset="-122"/>
              </a:rPr>
              <a:t>对整数</a:t>
            </a:r>
            <a:r>
              <a:rPr lang="en-US" altLang="zh-CN" sz="3200" dirty="0">
                <a:latin typeface="华文中宋" panose="02010600040101010101" pitchFamily="2" charset="-122"/>
                <a:ea typeface="华文中宋" panose="02010600040101010101" pitchFamily="2" charset="-122"/>
              </a:rPr>
              <a:t>A,B</a:t>
            </a:r>
            <a:r>
              <a:rPr lang="zh-CN" altLang="en-US" sz="3200" dirty="0">
                <a:latin typeface="华文中宋" panose="02010600040101010101" pitchFamily="2" charset="-122"/>
                <a:ea typeface="华文中宋" panose="02010600040101010101" pitchFamily="2" charset="-122"/>
              </a:rPr>
              <a:t>，表示</a:t>
            </a:r>
            <a:r>
              <a:rPr lang="en-US" altLang="zh-CN" sz="3200" dirty="0">
                <a:latin typeface="华文中宋" panose="02010600040101010101" pitchFamily="2" charset="-122"/>
                <a:ea typeface="华文中宋" panose="02010600040101010101" pitchFamily="2" charset="-122"/>
              </a:rPr>
              <a:t>A</a:t>
            </a:r>
            <a:r>
              <a:rPr lang="zh-CN" altLang="en-US" sz="3200" dirty="0">
                <a:latin typeface="华文中宋" panose="02010600040101010101" pitchFamily="2" charset="-122"/>
                <a:ea typeface="华文中宋" panose="02010600040101010101" pitchFamily="2" charset="-122"/>
              </a:rPr>
              <a:t>认为</a:t>
            </a:r>
            <a:r>
              <a:rPr lang="en-US" altLang="zh-CN" sz="3200" dirty="0">
                <a:latin typeface="华文中宋" panose="02010600040101010101" pitchFamily="2" charset="-122"/>
                <a:ea typeface="华文中宋" panose="02010600040101010101" pitchFamily="2" charset="-122"/>
              </a:rPr>
              <a:t>B</a:t>
            </a:r>
            <a:r>
              <a:rPr lang="zh-CN" altLang="en-US" sz="3200" dirty="0">
                <a:latin typeface="华文中宋" panose="02010600040101010101" pitchFamily="2" charset="-122"/>
                <a:ea typeface="华文中宋" panose="02010600040101010101" pitchFamily="2" charset="-122"/>
              </a:rPr>
              <a:t>受欢迎</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en-US" altLang="zh-CN" sz="3200" dirty="0">
                <a:latin typeface="华文中宋" panose="02010600040101010101" pitchFamily="2" charset="-122"/>
                <a:ea typeface="华文中宋" panose="02010600040101010101" pitchFamily="2" charset="-122"/>
              </a:rPr>
              <a:t>N&lt;=10000,M&lt;=50000</a:t>
            </a:r>
          </a:p>
        </p:txBody>
      </p:sp>
    </p:spTree>
    <p:extLst>
      <p:ext uri="{BB962C8B-B14F-4D97-AF65-F5344CB8AC3E}">
        <p14:creationId xmlns:p14="http://schemas.microsoft.com/office/powerpoint/2010/main" val="334558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fontScale="90000"/>
          </a:bodyPr>
          <a:lstStyle/>
          <a:p>
            <a:r>
              <a:rPr lang="en-US" altLang="zh-CN" i="0" dirty="0" err="1">
                <a:effectLst/>
                <a:latin typeface="华文中宋" panose="02010600040101010101" pitchFamily="2" charset="-122"/>
                <a:ea typeface="华文中宋" panose="02010600040101010101" pitchFamily="2" charset="-122"/>
              </a:rPr>
              <a:t>Tarjan</a:t>
            </a:r>
            <a:r>
              <a:rPr lang="en-US" altLang="zh-CN" i="0" dirty="0">
                <a:effectLst/>
                <a:latin typeface="华文中宋" panose="02010600040101010101" pitchFamily="2" charset="-122"/>
                <a:ea typeface="华文中宋" panose="02010600040101010101" pitchFamily="2" charset="-122"/>
              </a:rPr>
              <a:t> </a:t>
            </a:r>
            <a:r>
              <a:rPr lang="zh-CN" altLang="en-US" i="0" dirty="0">
                <a:effectLst/>
                <a:latin typeface="华文中宋" panose="02010600040101010101" pitchFamily="2" charset="-122"/>
                <a:ea typeface="华文中宋" panose="02010600040101010101" pitchFamily="2" charset="-122"/>
              </a:rPr>
              <a:t>例题 受欢迎的牛</a:t>
            </a:r>
            <a:br>
              <a:rPr lang="zh-CN" altLang="en-US" b="1" i="0" dirty="0">
                <a:effectLst/>
                <a:latin typeface="华文中宋" panose="02010600040101010101" pitchFamily="2" charset="-122"/>
                <a:ea typeface="华文中宋" panose="02010600040101010101" pitchFamily="2" charset="-122"/>
              </a:rPr>
            </a:b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151606" y="1313749"/>
            <a:ext cx="11888788" cy="4827588"/>
          </a:xfrm>
        </p:spPr>
        <p:txBody>
          <a:bodyPr>
            <a:normAutofit/>
          </a:bodyPr>
          <a:lstStyle/>
          <a:p>
            <a:r>
              <a:rPr lang="zh-CN" altLang="en-US" sz="3200" dirty="0">
                <a:latin typeface="华文中宋" panose="02010600040101010101" pitchFamily="2" charset="-122"/>
                <a:ea typeface="华文中宋" panose="02010600040101010101" pitchFamily="2" charset="-122"/>
              </a:rPr>
              <a:t>节点</a:t>
            </a:r>
            <a:r>
              <a:rPr lang="en-US" altLang="zh-CN" sz="3200" dirty="0">
                <a:latin typeface="华文中宋" panose="02010600040101010101" pitchFamily="2" charset="-122"/>
                <a:ea typeface="华文中宋" panose="02010600040101010101" pitchFamily="2" charset="-122"/>
              </a:rPr>
              <a:t>A</a:t>
            </a:r>
            <a:r>
              <a:rPr lang="zh-CN" altLang="en-US" sz="3200" dirty="0">
                <a:latin typeface="华文中宋" panose="02010600040101010101" pitchFamily="2" charset="-122"/>
                <a:ea typeface="华文中宋" panose="02010600040101010101" pitchFamily="2" charset="-122"/>
              </a:rPr>
              <a:t>向</a:t>
            </a:r>
            <a:r>
              <a:rPr lang="en-US" altLang="zh-CN" sz="3200" dirty="0">
                <a:latin typeface="华文中宋" panose="02010600040101010101" pitchFamily="2" charset="-122"/>
                <a:ea typeface="华文中宋" panose="02010600040101010101" pitchFamily="2" charset="-122"/>
              </a:rPr>
              <a:t>B</a:t>
            </a:r>
            <a:r>
              <a:rPr lang="zh-CN" altLang="en-US" sz="3200" dirty="0">
                <a:latin typeface="华文中宋" panose="02010600040101010101" pitchFamily="2" charset="-122"/>
                <a:ea typeface="华文中宋" panose="02010600040101010101" pitchFamily="2" charset="-122"/>
              </a:rPr>
              <a:t>建边</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考虑</a:t>
            </a:r>
            <a:r>
              <a:rPr lang="en-US" altLang="zh-CN" sz="3200" dirty="0">
                <a:latin typeface="华文中宋" panose="02010600040101010101" pitchFamily="2" charset="-122"/>
                <a:ea typeface="华文中宋" panose="02010600040101010101" pitchFamily="2" charset="-122"/>
              </a:rPr>
              <a:t>DAG</a:t>
            </a:r>
            <a:r>
              <a:rPr lang="zh-CN" altLang="en-US" sz="3200" dirty="0">
                <a:latin typeface="华文中宋" panose="02010600040101010101" pitchFamily="2" charset="-122"/>
                <a:ea typeface="华文中宋" panose="02010600040101010101" pitchFamily="2" charset="-122"/>
              </a:rPr>
              <a:t>的情况</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若只有一个出度为</a:t>
            </a:r>
            <a:r>
              <a:rPr lang="en-US" altLang="zh-CN" sz="3200" dirty="0">
                <a:latin typeface="华文中宋" panose="02010600040101010101" pitchFamily="2" charset="-122"/>
                <a:ea typeface="华文中宋" panose="02010600040101010101" pitchFamily="2" charset="-122"/>
              </a:rPr>
              <a:t>0</a:t>
            </a:r>
            <a:r>
              <a:rPr lang="zh-CN" altLang="en-US" sz="3200" dirty="0">
                <a:latin typeface="华文中宋" panose="02010600040101010101" pitchFamily="2" charset="-122"/>
                <a:ea typeface="华文中宋" panose="02010600040101010101" pitchFamily="2" charset="-122"/>
              </a:rPr>
              <a:t>的点，则答案为</a:t>
            </a:r>
            <a:r>
              <a:rPr lang="en-US" altLang="zh-CN" sz="3200" dirty="0">
                <a:latin typeface="华文中宋" panose="02010600040101010101" pitchFamily="2" charset="-122"/>
                <a:ea typeface="华文中宋" panose="02010600040101010101" pitchFamily="2" charset="-122"/>
              </a:rPr>
              <a:t>1</a:t>
            </a:r>
            <a:r>
              <a:rPr lang="zh-CN" altLang="en-US" sz="3200" dirty="0">
                <a:latin typeface="华文中宋" panose="02010600040101010101" pitchFamily="2" charset="-122"/>
                <a:ea typeface="华文中宋" panose="02010600040101010101" pitchFamily="2" charset="-122"/>
              </a:rPr>
              <a:t>，若有多个，则为</a:t>
            </a:r>
            <a:r>
              <a:rPr lang="en-US" altLang="zh-CN" sz="3200" dirty="0">
                <a:latin typeface="华文中宋" panose="02010600040101010101" pitchFamily="2" charset="-122"/>
                <a:ea typeface="华文中宋" panose="02010600040101010101" pitchFamily="2" charset="-122"/>
              </a:rPr>
              <a:t>0</a:t>
            </a:r>
          </a:p>
        </p:txBody>
      </p:sp>
    </p:spTree>
    <p:extLst>
      <p:ext uri="{BB962C8B-B14F-4D97-AF65-F5344CB8AC3E}">
        <p14:creationId xmlns:p14="http://schemas.microsoft.com/office/powerpoint/2010/main" val="350265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fontScale="90000"/>
          </a:bodyPr>
          <a:lstStyle/>
          <a:p>
            <a:r>
              <a:rPr lang="en-US" altLang="zh-CN" i="0" dirty="0" err="1">
                <a:effectLst/>
                <a:latin typeface="华文中宋" panose="02010600040101010101" pitchFamily="2" charset="-122"/>
                <a:ea typeface="华文中宋" panose="02010600040101010101" pitchFamily="2" charset="-122"/>
              </a:rPr>
              <a:t>Tarjan</a:t>
            </a:r>
            <a:r>
              <a:rPr lang="en-US" altLang="zh-CN" i="0" dirty="0">
                <a:effectLst/>
                <a:latin typeface="华文中宋" panose="02010600040101010101" pitchFamily="2" charset="-122"/>
                <a:ea typeface="华文中宋" panose="02010600040101010101" pitchFamily="2" charset="-122"/>
              </a:rPr>
              <a:t> </a:t>
            </a:r>
            <a:r>
              <a:rPr lang="zh-CN" altLang="en-US" i="0" dirty="0">
                <a:effectLst/>
                <a:latin typeface="华文中宋" panose="02010600040101010101" pitchFamily="2" charset="-122"/>
                <a:ea typeface="华文中宋" panose="02010600040101010101" pitchFamily="2" charset="-122"/>
              </a:rPr>
              <a:t>例题 受欢迎的牛</a:t>
            </a:r>
            <a:br>
              <a:rPr lang="zh-CN" altLang="en-US" b="1" i="0" dirty="0">
                <a:effectLst/>
                <a:latin typeface="华文中宋" panose="02010600040101010101" pitchFamily="2" charset="-122"/>
                <a:ea typeface="华文中宋" panose="02010600040101010101" pitchFamily="2" charset="-122"/>
              </a:rPr>
            </a:b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151606" y="1313749"/>
            <a:ext cx="11888788" cy="4827588"/>
          </a:xfrm>
        </p:spPr>
        <p:txBody>
          <a:bodyPr>
            <a:normAutofit/>
          </a:bodyPr>
          <a:lstStyle/>
          <a:p>
            <a:r>
              <a:rPr lang="zh-CN" altLang="en-US" sz="3200" dirty="0">
                <a:latin typeface="华文中宋" panose="02010600040101010101" pitchFamily="2" charset="-122"/>
                <a:ea typeface="华文中宋" panose="02010600040101010101" pitchFamily="2" charset="-122"/>
              </a:rPr>
              <a:t>采用</a:t>
            </a:r>
            <a:r>
              <a:rPr lang="en-US" altLang="zh-CN" sz="3200" dirty="0" err="1">
                <a:latin typeface="华文中宋" panose="02010600040101010101" pitchFamily="2" charset="-122"/>
                <a:ea typeface="华文中宋" panose="02010600040101010101" pitchFamily="2" charset="-122"/>
              </a:rPr>
              <a:t>Tarjan</a:t>
            </a:r>
            <a:r>
              <a:rPr lang="zh-CN" altLang="en-US" sz="3200" dirty="0">
                <a:latin typeface="华文中宋" panose="02010600040101010101" pitchFamily="2" charset="-122"/>
                <a:ea typeface="华文中宋" panose="02010600040101010101" pitchFamily="2" charset="-122"/>
              </a:rPr>
              <a:t>将强联通分量缩点</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则只考虑分量间的出入关系</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考虑出度为</a:t>
            </a:r>
            <a:r>
              <a:rPr lang="en-US" altLang="zh-CN" sz="3200" dirty="0">
                <a:latin typeface="华文中宋" panose="02010600040101010101" pitchFamily="2" charset="-122"/>
                <a:ea typeface="华文中宋" panose="02010600040101010101" pitchFamily="2" charset="-122"/>
              </a:rPr>
              <a:t>0</a:t>
            </a:r>
            <a:r>
              <a:rPr lang="zh-CN" altLang="en-US" sz="3200" dirty="0">
                <a:latin typeface="华文中宋" panose="02010600040101010101" pitchFamily="2" charset="-122"/>
                <a:ea typeface="华文中宋" panose="02010600040101010101" pitchFamily="2" charset="-122"/>
              </a:rPr>
              <a:t>的强联通分量情况即可</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79228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a:bodyPr>
          <a:lstStyle/>
          <a:p>
            <a:r>
              <a:rPr lang="zh-CN" altLang="en-US" i="0" dirty="0">
                <a:effectLst/>
                <a:latin typeface="华文中宋" panose="02010600040101010101" pitchFamily="2" charset="-122"/>
                <a:ea typeface="华文中宋" panose="02010600040101010101" pitchFamily="2" charset="-122"/>
              </a:rPr>
              <a:t>割点</a:t>
            </a: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151606" y="1313749"/>
            <a:ext cx="11888788" cy="4827588"/>
          </a:xfrm>
        </p:spPr>
        <p:txBody>
          <a:bodyPr>
            <a:normAutofit/>
          </a:bodyPr>
          <a:lstStyle/>
          <a:p>
            <a:r>
              <a:rPr lang="zh-CN" altLang="en-US" sz="3200" dirty="0">
                <a:latin typeface="华文中宋" panose="02010600040101010101" pitchFamily="2" charset="-122"/>
                <a:ea typeface="华文中宋" panose="02010600040101010101" pitchFamily="2" charset="-122"/>
              </a:rPr>
              <a:t>无向图中，如果把一个点删除后这个图的极大连通分量数增加了，那么这个点就是这个图的割点（又称割顶）</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简单来说就是删去一个点以及与其相连的边后，这个图会出现新的无法互相到达的点对，则此点为割点</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0447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a:bodyPr>
          <a:lstStyle/>
          <a:p>
            <a:r>
              <a:rPr lang="en-US" altLang="zh-CN" i="0" dirty="0" err="1">
                <a:effectLst/>
                <a:latin typeface="华文中宋" panose="02010600040101010101" pitchFamily="2" charset="-122"/>
                <a:ea typeface="华文中宋" panose="02010600040101010101" pitchFamily="2" charset="-122"/>
              </a:rPr>
              <a:t>Tarjan</a:t>
            </a:r>
            <a:r>
              <a:rPr lang="zh-CN" altLang="en-US" i="0" dirty="0">
                <a:effectLst/>
                <a:latin typeface="华文中宋" panose="02010600040101010101" pitchFamily="2" charset="-122"/>
                <a:ea typeface="华文中宋" panose="02010600040101010101" pitchFamily="2" charset="-122"/>
              </a:rPr>
              <a:t>算法 割点</a:t>
            </a: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3906982" y="1588325"/>
            <a:ext cx="8133412" cy="4553011"/>
          </a:xfrm>
        </p:spPr>
        <p:txBody>
          <a:bodyPr>
            <a:normAutofit/>
          </a:bodyPr>
          <a:lstStyle/>
          <a:p>
            <a:r>
              <a:rPr lang="zh-CN" altLang="en-US" sz="3200" dirty="0">
                <a:latin typeface="华文中宋" panose="02010600040101010101" pitchFamily="2" charset="-122"/>
                <a:ea typeface="华文中宋" panose="02010600040101010101" pitchFamily="2" charset="-122"/>
              </a:rPr>
              <a:t>类似的思想，记录</a:t>
            </a:r>
            <a:r>
              <a:rPr lang="en-US" altLang="zh-CN" sz="3200" dirty="0" err="1">
                <a:latin typeface="华文中宋" panose="02010600040101010101" pitchFamily="2" charset="-122"/>
                <a:ea typeface="华文中宋" panose="02010600040101010101" pitchFamily="2" charset="-122"/>
              </a:rPr>
              <a:t>dfn</a:t>
            </a:r>
            <a:r>
              <a:rPr lang="zh-CN" altLang="en-US" sz="3200" dirty="0">
                <a:latin typeface="华文中宋" panose="02010600040101010101" pitchFamily="2" charset="-122"/>
                <a:ea typeface="华文中宋" panose="02010600040101010101" pitchFamily="2" charset="-122"/>
              </a:rPr>
              <a:t>与</a:t>
            </a:r>
            <a:r>
              <a:rPr lang="en-US" altLang="zh-CN" sz="3200" dirty="0">
                <a:latin typeface="华文中宋" panose="02010600040101010101" pitchFamily="2" charset="-122"/>
                <a:ea typeface="华文中宋" panose="02010600040101010101" pitchFamily="2" charset="-122"/>
              </a:rPr>
              <a:t>low</a:t>
            </a:r>
            <a:r>
              <a:rPr lang="zh-CN" altLang="en-US" sz="3200" dirty="0">
                <a:latin typeface="华文中宋" panose="02010600040101010101" pitchFamily="2" charset="-122"/>
                <a:ea typeface="华文中宋" panose="02010600040101010101" pitchFamily="2" charset="-122"/>
              </a:rPr>
              <a:t>变量</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en-US" altLang="zh-CN" sz="3200" dirty="0">
                <a:latin typeface="华文中宋" panose="02010600040101010101" pitchFamily="2" charset="-122"/>
                <a:ea typeface="华文中宋" panose="02010600040101010101" pitchFamily="2" charset="-122"/>
              </a:rPr>
              <a:t>low</a:t>
            </a:r>
            <a:r>
              <a:rPr lang="zh-CN" altLang="en-US" sz="3200" dirty="0">
                <a:latin typeface="华文中宋" panose="02010600040101010101" pitchFamily="2" charset="-122"/>
                <a:ea typeface="华文中宋" panose="02010600040101010101" pitchFamily="2" charset="-122"/>
              </a:rPr>
              <a:t>此时表示，不经过</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树上回到父亲节点的边时，所能达到最小的</a:t>
            </a:r>
            <a:r>
              <a:rPr lang="en-US" altLang="zh-CN" sz="3200" dirty="0" err="1">
                <a:latin typeface="华文中宋" panose="02010600040101010101" pitchFamily="2" charset="-122"/>
                <a:ea typeface="华文中宋" panose="02010600040101010101" pitchFamily="2" charset="-122"/>
              </a:rPr>
              <a:t>dfn</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那么，如果某个节点</a:t>
            </a:r>
            <a:r>
              <a:rPr lang="en-US" altLang="zh-CN" sz="3200" dirty="0">
                <a:latin typeface="华文中宋" panose="02010600040101010101" pitchFamily="2" charset="-122"/>
                <a:ea typeface="华文中宋" panose="02010600040101010101" pitchFamily="2" charset="-122"/>
              </a:rPr>
              <a:t>u</a:t>
            </a:r>
            <a:r>
              <a:rPr lang="zh-CN" altLang="en-US" sz="3200" dirty="0">
                <a:latin typeface="华文中宋" panose="02010600040101010101" pitchFamily="2" charset="-122"/>
                <a:ea typeface="华文中宋" panose="02010600040101010101" pitchFamily="2" charset="-122"/>
              </a:rPr>
              <a:t>，子树中存在点无法通过</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树以外的路径，回到</a:t>
            </a:r>
            <a:r>
              <a:rPr lang="en-US" altLang="zh-CN" sz="3200" dirty="0">
                <a:latin typeface="华文中宋" panose="02010600040101010101" pitchFamily="2" charset="-122"/>
                <a:ea typeface="华文中宋" panose="02010600040101010101" pitchFamily="2" charset="-122"/>
              </a:rPr>
              <a:t>u</a:t>
            </a:r>
            <a:r>
              <a:rPr lang="zh-CN" altLang="en-US" sz="3200" dirty="0">
                <a:latin typeface="华文中宋" panose="02010600040101010101" pitchFamily="2" charset="-122"/>
                <a:ea typeface="华文中宋" panose="02010600040101010101" pitchFamily="2" charset="-122"/>
              </a:rPr>
              <a:t>的祖先，则</a:t>
            </a:r>
            <a:r>
              <a:rPr lang="en-US" altLang="zh-CN" sz="3200" dirty="0">
                <a:latin typeface="华文中宋" panose="02010600040101010101" pitchFamily="2" charset="-122"/>
                <a:ea typeface="华文中宋" panose="02010600040101010101" pitchFamily="2" charset="-122"/>
              </a:rPr>
              <a:t>u</a:t>
            </a:r>
            <a:r>
              <a:rPr lang="zh-CN" altLang="en-US" sz="3200" dirty="0">
                <a:latin typeface="华文中宋" panose="02010600040101010101" pitchFamily="2" charset="-122"/>
                <a:ea typeface="华文中宋" panose="02010600040101010101" pitchFamily="2" charset="-122"/>
              </a:rPr>
              <a:t>为割点</a:t>
            </a:r>
            <a:endParaRPr lang="en-US" altLang="zh-CN" sz="32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9B04CAB0-A566-9421-D7EE-568D62986EEF}"/>
              </a:ext>
            </a:extLst>
          </p:cNvPr>
          <p:cNvPicPr>
            <a:picLocks noChangeAspect="1"/>
          </p:cNvPicPr>
          <p:nvPr/>
        </p:nvPicPr>
        <p:blipFill>
          <a:blip r:embed="rId2"/>
          <a:stretch>
            <a:fillRect/>
          </a:stretch>
        </p:blipFill>
        <p:spPr>
          <a:xfrm>
            <a:off x="318221" y="1588325"/>
            <a:ext cx="3339379" cy="4281324"/>
          </a:xfrm>
          <a:prstGeom prst="rect">
            <a:avLst/>
          </a:prstGeom>
        </p:spPr>
      </p:pic>
    </p:spTree>
    <p:extLst>
      <p:ext uri="{BB962C8B-B14F-4D97-AF65-F5344CB8AC3E}">
        <p14:creationId xmlns:p14="http://schemas.microsoft.com/office/powerpoint/2010/main" val="2748738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a:bodyPr>
          <a:lstStyle/>
          <a:p>
            <a:r>
              <a:rPr lang="en-US" altLang="zh-CN" i="0" dirty="0" err="1">
                <a:effectLst/>
                <a:latin typeface="华文中宋" panose="02010600040101010101" pitchFamily="2" charset="-122"/>
                <a:ea typeface="华文中宋" panose="02010600040101010101" pitchFamily="2" charset="-122"/>
              </a:rPr>
              <a:t>Tarjan</a:t>
            </a:r>
            <a:r>
              <a:rPr lang="zh-CN" altLang="en-US" i="0" dirty="0">
                <a:effectLst/>
                <a:latin typeface="华文中宋" panose="02010600040101010101" pitchFamily="2" charset="-122"/>
                <a:ea typeface="华文中宋" panose="02010600040101010101" pitchFamily="2" charset="-122"/>
              </a:rPr>
              <a:t>算法 割点</a:t>
            </a: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3906982" y="1588325"/>
            <a:ext cx="8133412" cy="4553011"/>
          </a:xfrm>
        </p:spPr>
        <p:txBody>
          <a:bodyPr>
            <a:normAutofit/>
          </a:bodyPr>
          <a:lstStyle/>
          <a:p>
            <a:r>
              <a:rPr lang="zh-CN" altLang="en-US" sz="3200" dirty="0">
                <a:latin typeface="华文中宋" panose="02010600040101010101" pitchFamily="2" charset="-122"/>
                <a:ea typeface="华文中宋" panose="02010600040101010101" pitchFamily="2" charset="-122"/>
              </a:rPr>
              <a:t>对于根节点则特殊处理</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如果</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树中根节点有多个子树，则其为割点</a:t>
            </a:r>
            <a:endParaRPr lang="en-US" altLang="zh-CN" sz="32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9B04CAB0-A566-9421-D7EE-568D62986EEF}"/>
              </a:ext>
            </a:extLst>
          </p:cNvPr>
          <p:cNvPicPr>
            <a:picLocks noChangeAspect="1"/>
          </p:cNvPicPr>
          <p:nvPr/>
        </p:nvPicPr>
        <p:blipFill>
          <a:blip r:embed="rId2"/>
          <a:stretch>
            <a:fillRect/>
          </a:stretch>
        </p:blipFill>
        <p:spPr>
          <a:xfrm>
            <a:off x="318221" y="1588325"/>
            <a:ext cx="3339379" cy="4281324"/>
          </a:xfrm>
          <a:prstGeom prst="rect">
            <a:avLst/>
          </a:prstGeom>
        </p:spPr>
      </p:pic>
    </p:spTree>
    <p:extLst>
      <p:ext uri="{BB962C8B-B14F-4D97-AF65-F5344CB8AC3E}">
        <p14:creationId xmlns:p14="http://schemas.microsoft.com/office/powerpoint/2010/main" val="356172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a:bodyPr>
          <a:lstStyle/>
          <a:p>
            <a:r>
              <a:rPr lang="en-US" altLang="zh-CN" i="0" dirty="0" err="1">
                <a:effectLst/>
                <a:latin typeface="华文中宋" panose="02010600040101010101" pitchFamily="2" charset="-122"/>
                <a:ea typeface="华文中宋" panose="02010600040101010101" pitchFamily="2" charset="-122"/>
              </a:rPr>
              <a:t>Tarjan</a:t>
            </a:r>
            <a:r>
              <a:rPr lang="zh-CN" altLang="en-US" i="0" dirty="0">
                <a:effectLst/>
                <a:latin typeface="华文中宋" panose="02010600040101010101" pitchFamily="2" charset="-122"/>
                <a:ea typeface="华文中宋" panose="02010600040101010101" pitchFamily="2" charset="-122"/>
              </a:rPr>
              <a:t>算法 割点</a:t>
            </a: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3906982" y="1588325"/>
            <a:ext cx="8133412" cy="4553011"/>
          </a:xfrm>
        </p:spPr>
        <p:txBody>
          <a:bodyPr>
            <a:normAutofit/>
          </a:bodyPr>
          <a:lstStyle/>
          <a:p>
            <a:r>
              <a:rPr lang="zh-CN" altLang="en-US" sz="3200" dirty="0">
                <a:latin typeface="华文中宋" panose="02010600040101010101" pitchFamily="2" charset="-122"/>
                <a:ea typeface="华文中宋" panose="02010600040101010101" pitchFamily="2" charset="-122"/>
              </a:rPr>
              <a:t>对于根节点则特殊处理</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如果</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树中根节点有多个子树，则其为割点</a:t>
            </a:r>
            <a:endParaRPr lang="en-US" altLang="zh-CN" sz="32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9B04CAB0-A566-9421-D7EE-568D62986EEF}"/>
              </a:ext>
            </a:extLst>
          </p:cNvPr>
          <p:cNvPicPr>
            <a:picLocks noChangeAspect="1"/>
          </p:cNvPicPr>
          <p:nvPr/>
        </p:nvPicPr>
        <p:blipFill>
          <a:blip r:embed="rId2"/>
          <a:stretch>
            <a:fillRect/>
          </a:stretch>
        </p:blipFill>
        <p:spPr>
          <a:xfrm>
            <a:off x="318221" y="1588325"/>
            <a:ext cx="3339379" cy="4281324"/>
          </a:xfrm>
          <a:prstGeom prst="rect">
            <a:avLst/>
          </a:prstGeom>
        </p:spPr>
      </p:pic>
    </p:spTree>
    <p:extLst>
      <p:ext uri="{BB962C8B-B14F-4D97-AF65-F5344CB8AC3E}">
        <p14:creationId xmlns:p14="http://schemas.microsoft.com/office/powerpoint/2010/main" val="195934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D0C5E-A184-2AD0-FA16-55DE9EC8B87A}"/>
              </a:ext>
            </a:extLst>
          </p:cNvPr>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rPr>
              <a:t>概念</a:t>
            </a:r>
          </a:p>
        </p:txBody>
      </p:sp>
      <p:sp>
        <p:nvSpPr>
          <p:cNvPr id="3" name="内容占位符 2">
            <a:extLst>
              <a:ext uri="{FF2B5EF4-FFF2-40B4-BE49-F238E27FC236}">
                <a16:creationId xmlns:a16="http://schemas.microsoft.com/office/drawing/2014/main" id="{03245EB0-2F10-ABA0-C6FA-CE43E2FCF701}"/>
              </a:ext>
            </a:extLst>
          </p:cNvPr>
          <p:cNvSpPr>
            <a:spLocks noGrp="1"/>
          </p:cNvSpPr>
          <p:nvPr>
            <p:ph idx="1"/>
          </p:nvPr>
        </p:nvSpPr>
        <p:spPr/>
        <p:txBody>
          <a:bodyPr>
            <a:normAutofit/>
          </a:bodyPr>
          <a:lstStyle/>
          <a:p>
            <a:r>
              <a:rPr lang="zh-CN" altLang="en-US" sz="3200" dirty="0">
                <a:latin typeface="华文中宋" panose="02010600040101010101" pitchFamily="2" charset="-122"/>
                <a:ea typeface="华文中宋" panose="02010600040101010101" pitchFamily="2" charset="-122"/>
              </a:rPr>
              <a:t>有向图：强联通分量</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无向图：割点，割边</a:t>
            </a:r>
          </a:p>
        </p:txBody>
      </p:sp>
    </p:spTree>
    <p:extLst>
      <p:ext uri="{BB962C8B-B14F-4D97-AF65-F5344CB8AC3E}">
        <p14:creationId xmlns:p14="http://schemas.microsoft.com/office/powerpoint/2010/main" val="115427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a:bodyPr>
          <a:lstStyle/>
          <a:p>
            <a:r>
              <a:rPr lang="en-US" altLang="zh-CN" i="0" dirty="0" err="1">
                <a:effectLst/>
                <a:latin typeface="华文中宋" panose="02010600040101010101" pitchFamily="2" charset="-122"/>
                <a:ea typeface="华文中宋" panose="02010600040101010101" pitchFamily="2" charset="-122"/>
              </a:rPr>
              <a:t>Tarjan</a:t>
            </a:r>
            <a:r>
              <a:rPr lang="zh-CN" altLang="en-US" i="0" dirty="0">
                <a:effectLst/>
                <a:latin typeface="华文中宋" panose="02010600040101010101" pitchFamily="2" charset="-122"/>
                <a:ea typeface="华文中宋" panose="02010600040101010101" pitchFamily="2" charset="-122"/>
              </a:rPr>
              <a:t>算法 割点</a:t>
            </a: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p:cNvSpPr>
          <p:nvPr>
            <p:ph idx="1"/>
          </p:nvPr>
        </p:nvSpPr>
        <p:spPr>
          <a:xfrm>
            <a:off x="838200" y="1588325"/>
            <a:ext cx="11202194" cy="4553011"/>
          </a:xfrm>
        </p:spPr>
        <p:txBody>
          <a:bodyPr>
            <a:normAutofit/>
          </a:bodyPr>
          <a:lstStyle/>
          <a:p>
            <a:pPr marL="0" indent="0">
              <a:buNone/>
            </a:pPr>
            <a:r>
              <a:rPr lang="zh-CN" altLang="en-US" sz="3200" dirty="0">
                <a:latin typeface="华文中宋" panose="02010600040101010101" pitchFamily="2" charset="-122"/>
                <a:ea typeface="华文中宋" panose="02010600040101010101" pitchFamily="2" charset="-122"/>
              </a:rPr>
              <a:t>代码</a:t>
            </a:r>
            <a:endParaRPr lang="en-US" altLang="zh-CN" sz="3200" dirty="0">
              <a:latin typeface="华文中宋" panose="02010600040101010101" pitchFamily="2" charset="-122"/>
              <a:ea typeface="华文中宋" panose="02010600040101010101" pitchFamily="2" charset="-122"/>
            </a:endParaRPr>
          </a:p>
          <a:p>
            <a:pPr marL="0" indent="0">
              <a:buNone/>
            </a:pPr>
            <a:r>
              <a:rPr lang="en-US" altLang="zh-CN" sz="3200" dirty="0" err="1">
                <a:latin typeface="华文中宋" panose="02010600040101010101" pitchFamily="2" charset="-122"/>
                <a:ea typeface="华文中宋" panose="02010600040101010101" pitchFamily="2" charset="-122"/>
                <a:hlinkClick r:id="rId2" action="ppaction://hlinkfile"/>
              </a:rPr>
              <a:t>Tarjan</a:t>
            </a:r>
            <a:r>
              <a:rPr lang="zh-CN" altLang="en-US" sz="3200" dirty="0">
                <a:latin typeface="华文中宋" panose="02010600040101010101" pitchFamily="2" charset="-122"/>
                <a:ea typeface="华文中宋" panose="02010600040101010101" pitchFamily="2" charset="-122"/>
                <a:hlinkClick r:id="rId2" action="ppaction://hlinkfile"/>
              </a:rPr>
              <a:t>割点</a:t>
            </a:r>
            <a:r>
              <a:rPr lang="en-US" altLang="zh-CN" sz="3200" dirty="0">
                <a:latin typeface="华文中宋" panose="02010600040101010101" pitchFamily="2" charset="-122"/>
                <a:ea typeface="华文中宋" panose="02010600040101010101" pitchFamily="2" charset="-122"/>
                <a:hlinkClick r:id="rId2" action="ppaction://hlinkfile"/>
              </a:rPr>
              <a:t>.</a:t>
            </a:r>
            <a:r>
              <a:rPr lang="en-US" altLang="zh-CN" sz="3200">
                <a:latin typeface="华文中宋" panose="02010600040101010101" pitchFamily="2" charset="-122"/>
                <a:ea typeface="华文中宋" panose="02010600040101010101" pitchFamily="2" charset="-122"/>
                <a:hlinkClick r:id="rId2" action="ppaction://hlinkfile"/>
              </a:rPr>
              <a:t>cpp</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0688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a:bodyPr>
          <a:lstStyle/>
          <a:p>
            <a:r>
              <a:rPr lang="zh-CN" altLang="en-US" i="0" dirty="0">
                <a:effectLst/>
                <a:latin typeface="华文中宋" panose="02010600040101010101" pitchFamily="2" charset="-122"/>
                <a:ea typeface="华文中宋" panose="02010600040101010101" pitchFamily="2" charset="-122"/>
              </a:rPr>
              <a:t>割边</a:t>
            </a: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151606" y="1313749"/>
            <a:ext cx="11888788" cy="4827588"/>
          </a:xfrm>
        </p:spPr>
        <p:txBody>
          <a:bodyPr>
            <a:normAutofit/>
          </a:bodyPr>
          <a:lstStyle/>
          <a:p>
            <a:r>
              <a:rPr lang="zh-CN" altLang="en-US" sz="3200" dirty="0">
                <a:latin typeface="华文中宋" panose="02010600040101010101" pitchFamily="2" charset="-122"/>
                <a:ea typeface="华文中宋" panose="02010600040101010101" pitchFamily="2" charset="-122"/>
              </a:rPr>
              <a:t>无向图中，如果把一个边删除后这个图的连通分量数增加了，那么这个点就是这个图的割边或者桥</a:t>
            </a:r>
            <a:endParaRPr lang="en-US" altLang="zh-CN" sz="3200" dirty="0">
              <a:latin typeface="华文中宋" panose="02010600040101010101" pitchFamily="2" charset="-122"/>
              <a:ea typeface="华文中宋" panose="02010600040101010101" pitchFamily="2" charset="-122"/>
            </a:endParaRPr>
          </a:p>
          <a:p>
            <a:pPr marL="0" indent="0">
              <a:buNone/>
            </a:pPr>
            <a:endParaRPr lang="en-US" altLang="zh-CN" sz="32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950D2A3D-E84D-8B57-845F-7C1A6E7EEAAE}"/>
              </a:ext>
            </a:extLst>
          </p:cNvPr>
          <p:cNvPicPr>
            <a:picLocks noChangeAspect="1"/>
          </p:cNvPicPr>
          <p:nvPr/>
        </p:nvPicPr>
        <p:blipFill>
          <a:blip r:embed="rId2"/>
          <a:stretch>
            <a:fillRect/>
          </a:stretch>
        </p:blipFill>
        <p:spPr>
          <a:xfrm>
            <a:off x="4914342" y="2671969"/>
            <a:ext cx="2115850" cy="3707975"/>
          </a:xfrm>
          <a:prstGeom prst="rect">
            <a:avLst/>
          </a:prstGeom>
        </p:spPr>
      </p:pic>
    </p:spTree>
    <p:extLst>
      <p:ext uri="{BB962C8B-B14F-4D97-AF65-F5344CB8AC3E}">
        <p14:creationId xmlns:p14="http://schemas.microsoft.com/office/powerpoint/2010/main" val="172552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a:bodyPr>
          <a:lstStyle/>
          <a:p>
            <a:r>
              <a:rPr lang="en-US" altLang="zh-CN" i="0" dirty="0" err="1">
                <a:effectLst/>
                <a:latin typeface="华文中宋" panose="02010600040101010101" pitchFamily="2" charset="-122"/>
                <a:ea typeface="华文中宋" panose="02010600040101010101" pitchFamily="2" charset="-122"/>
              </a:rPr>
              <a:t>Tarjan</a:t>
            </a:r>
            <a:r>
              <a:rPr lang="zh-CN" altLang="en-US" i="0" dirty="0">
                <a:effectLst/>
                <a:latin typeface="华文中宋" panose="02010600040101010101" pitchFamily="2" charset="-122"/>
                <a:ea typeface="华文中宋" panose="02010600040101010101" pitchFamily="2" charset="-122"/>
              </a:rPr>
              <a:t>算法 割边</a:t>
            </a: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838200" y="1588325"/>
            <a:ext cx="11202194" cy="4553011"/>
          </a:xfrm>
        </p:spPr>
        <p:txBody>
          <a:bodyPr>
            <a:normAutofit/>
          </a:bodyPr>
          <a:lstStyle/>
          <a:p>
            <a:r>
              <a:rPr lang="zh-CN" altLang="en-US" sz="3200" dirty="0">
                <a:latin typeface="华文中宋" panose="02010600040101010101" pitchFamily="2" charset="-122"/>
                <a:ea typeface="华文中宋" panose="02010600040101010101" pitchFamily="2" charset="-122"/>
              </a:rPr>
              <a:t>与割点只有 </a:t>
            </a:r>
            <a:r>
              <a:rPr lang="en-US" altLang="zh-CN" sz="3200" dirty="0" err="1">
                <a:latin typeface="华文中宋" panose="02010600040101010101" pitchFamily="2" charset="-122"/>
                <a:ea typeface="华文中宋" panose="02010600040101010101" pitchFamily="2" charset="-122"/>
              </a:rPr>
              <a:t>dfn</a:t>
            </a:r>
            <a:r>
              <a:rPr lang="zh-CN" altLang="en-US" sz="3200" dirty="0">
                <a:latin typeface="华文中宋" panose="02010600040101010101" pitchFamily="2" charset="-122"/>
                <a:ea typeface="华文中宋" panose="02010600040101010101" pitchFamily="2" charset="-122"/>
              </a:rPr>
              <a:t>与</a:t>
            </a:r>
            <a:r>
              <a:rPr lang="en-US" altLang="zh-CN" sz="3200" dirty="0">
                <a:latin typeface="华文中宋" panose="02010600040101010101" pitchFamily="2" charset="-122"/>
                <a:ea typeface="华文中宋" panose="02010600040101010101" pitchFamily="2" charset="-122"/>
              </a:rPr>
              <a:t>low</a:t>
            </a:r>
            <a:r>
              <a:rPr lang="zh-CN" altLang="en-US" sz="3200" dirty="0">
                <a:latin typeface="华文中宋" panose="02010600040101010101" pitchFamily="2" charset="-122"/>
                <a:ea typeface="华文中宋" panose="02010600040101010101" pitchFamily="2" charset="-122"/>
              </a:rPr>
              <a:t>以及根节点判定不同</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只用关心</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树上每一个节点到其父节点的边是否为割边</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不需要判定根节点</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判定割边条件为子节点</a:t>
            </a:r>
            <a:r>
              <a:rPr lang="en-US" altLang="zh-CN" sz="3200" dirty="0">
                <a:latin typeface="华文中宋" panose="02010600040101010101" pitchFamily="2" charset="-122"/>
                <a:ea typeface="华文中宋" panose="02010600040101010101" pitchFamily="2" charset="-122"/>
              </a:rPr>
              <a:t>low</a:t>
            </a:r>
            <a:r>
              <a:rPr lang="zh-CN" altLang="en-US" sz="3200" dirty="0">
                <a:latin typeface="华文中宋" panose="02010600040101010101" pitchFamily="2" charset="-122"/>
                <a:ea typeface="华文中宋" panose="02010600040101010101" pitchFamily="2" charset="-122"/>
              </a:rPr>
              <a:t>大于父节点</a:t>
            </a:r>
            <a:r>
              <a:rPr lang="en-US" altLang="zh-CN" sz="3200" dirty="0" err="1">
                <a:latin typeface="华文中宋" panose="02010600040101010101" pitchFamily="2" charset="-122"/>
                <a:ea typeface="华文中宋" panose="02010600040101010101" pitchFamily="2" charset="-122"/>
              </a:rPr>
              <a:t>dfn</a:t>
            </a:r>
            <a:r>
              <a:rPr lang="zh-CN" altLang="en-US" sz="3200" dirty="0">
                <a:latin typeface="华文中宋" panose="02010600040101010101" pitchFamily="2" charset="-122"/>
                <a:ea typeface="华文中宋" panose="02010600040101010101" pitchFamily="2" charset="-122"/>
              </a:rPr>
              <a:t>，即该子节点无法通过除该条通往父节点的边以外的其它路径到达祖先</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827782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normAutofit/>
          </a:bodyPr>
          <a:lstStyle/>
          <a:p>
            <a:r>
              <a:rPr lang="en-US" altLang="zh-CN" i="0" dirty="0" err="1">
                <a:effectLst/>
                <a:latin typeface="华文中宋" panose="02010600040101010101" pitchFamily="2" charset="-122"/>
                <a:ea typeface="华文中宋" panose="02010600040101010101" pitchFamily="2" charset="-122"/>
              </a:rPr>
              <a:t>Tarjan</a:t>
            </a:r>
            <a:r>
              <a:rPr lang="zh-CN" altLang="en-US" i="0" dirty="0">
                <a:effectLst/>
                <a:latin typeface="华文中宋" panose="02010600040101010101" pitchFamily="2" charset="-122"/>
                <a:ea typeface="华文中宋" panose="02010600040101010101" pitchFamily="2" charset="-122"/>
              </a:rPr>
              <a:t>算法 割边</a:t>
            </a:r>
            <a:br>
              <a:rPr lang="zh-CN" altLang="en-US" b="0" i="0" dirty="0">
                <a:effectLst/>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
        <p:nvSpPr>
          <p:cNvPr id="5" name="内容占位符 2">
            <a:extLst>
              <a:ext uri="{FF2B5EF4-FFF2-40B4-BE49-F238E27FC236}">
                <a16:creationId xmlns:a16="http://schemas.microsoft.com/office/drawing/2014/main" id="{CF0A8BDF-1E8E-F4B4-6A9B-67CDCBB25B83}"/>
              </a:ext>
            </a:extLst>
          </p:cNvPr>
          <p:cNvSpPr>
            <a:spLocks noGrp="1"/>
          </p:cNvSpPr>
          <p:nvPr>
            <p:ph idx="1"/>
          </p:nvPr>
        </p:nvSpPr>
        <p:spPr>
          <a:xfrm>
            <a:off x="838200" y="1588325"/>
            <a:ext cx="11202194" cy="4553011"/>
          </a:xfrm>
        </p:spPr>
        <p:txBody>
          <a:bodyPr>
            <a:normAutofit/>
          </a:bodyPr>
          <a:lstStyle/>
          <a:p>
            <a:pPr marL="0" indent="0">
              <a:buNone/>
            </a:pPr>
            <a:r>
              <a:rPr lang="zh-CN" altLang="en-US" sz="3200" dirty="0">
                <a:latin typeface="华文中宋" panose="02010600040101010101" pitchFamily="2" charset="-122"/>
                <a:ea typeface="华文中宋" panose="02010600040101010101" pitchFamily="2" charset="-122"/>
              </a:rPr>
              <a:t>代码</a:t>
            </a:r>
            <a:endParaRPr lang="en-US" altLang="zh-CN" sz="3200" dirty="0">
              <a:latin typeface="华文中宋" panose="02010600040101010101" pitchFamily="2" charset="-122"/>
              <a:ea typeface="华文中宋" panose="02010600040101010101" pitchFamily="2" charset="-122"/>
            </a:endParaRPr>
          </a:p>
          <a:p>
            <a:pPr marL="0" indent="0">
              <a:buNone/>
            </a:pPr>
            <a:r>
              <a:rPr lang="en-US" altLang="zh-CN" sz="3200" dirty="0" err="1">
                <a:latin typeface="华文中宋" panose="02010600040101010101" pitchFamily="2" charset="-122"/>
                <a:ea typeface="华文中宋" panose="02010600040101010101" pitchFamily="2" charset="-122"/>
                <a:hlinkClick r:id="rId2" action="ppaction://hlinkfile"/>
              </a:rPr>
              <a:t>Tarjan</a:t>
            </a:r>
            <a:r>
              <a:rPr lang="zh-CN" altLang="en-US" sz="3200" dirty="0">
                <a:latin typeface="华文中宋" panose="02010600040101010101" pitchFamily="2" charset="-122"/>
                <a:ea typeface="华文中宋" panose="02010600040101010101" pitchFamily="2" charset="-122"/>
                <a:hlinkClick r:id="rId2" action="ppaction://hlinkfile"/>
              </a:rPr>
              <a:t>割边</a:t>
            </a:r>
            <a:r>
              <a:rPr lang="en-US" altLang="zh-CN" sz="3200" dirty="0">
                <a:latin typeface="华文中宋" panose="02010600040101010101" pitchFamily="2" charset="-122"/>
                <a:ea typeface="华文中宋" panose="02010600040101010101" pitchFamily="2" charset="-122"/>
                <a:hlinkClick r:id="rId2" action="ppaction://hlinkfile"/>
              </a:rPr>
              <a:t>.</a:t>
            </a:r>
            <a:r>
              <a:rPr lang="en-US" altLang="zh-CN" sz="3200" dirty="0" err="1">
                <a:latin typeface="华文中宋" panose="02010600040101010101" pitchFamily="2" charset="-122"/>
                <a:ea typeface="华文中宋" panose="02010600040101010101" pitchFamily="2" charset="-122"/>
                <a:hlinkClick r:id="rId2" action="ppaction://hlinkfile"/>
              </a:rPr>
              <a:t>cpp</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5563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33A1F-2F78-8892-AE37-AD77E131C76F}"/>
              </a:ext>
            </a:extLst>
          </p:cNvPr>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rPr>
              <a:t>强联通</a:t>
            </a:r>
          </a:p>
        </p:txBody>
      </p:sp>
      <p:sp>
        <p:nvSpPr>
          <p:cNvPr id="3" name="内容占位符 2">
            <a:extLst>
              <a:ext uri="{FF2B5EF4-FFF2-40B4-BE49-F238E27FC236}">
                <a16:creationId xmlns:a16="http://schemas.microsoft.com/office/drawing/2014/main" id="{ADAF30C8-A1CB-98BC-A3C0-DCABD42094AF}"/>
              </a:ext>
            </a:extLst>
          </p:cNvPr>
          <p:cNvSpPr>
            <a:spLocks noGrp="1"/>
          </p:cNvSpPr>
          <p:nvPr>
            <p:ph idx="1"/>
          </p:nvPr>
        </p:nvSpPr>
        <p:spPr/>
        <p:txBody>
          <a:bodyPr>
            <a:normAutofit fontScale="92500" lnSpcReduction="10000"/>
          </a:bodyPr>
          <a:lstStyle/>
          <a:p>
            <a:r>
              <a:rPr lang="zh-CN" altLang="en-US" sz="3200" dirty="0">
                <a:latin typeface="华文中宋" panose="02010600040101010101" pitchFamily="2" charset="-122"/>
                <a:ea typeface="华文中宋" panose="02010600040101010101" pitchFamily="2" charset="-122"/>
              </a:rPr>
              <a:t>一个有向图中，任意两个节点可以互相到达，则可被称为强联通图</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强联通分量：有向图中的</a:t>
            </a:r>
            <a:r>
              <a:rPr lang="zh-CN" altLang="en-US" sz="3200" b="1" dirty="0">
                <a:latin typeface="华文中宋" panose="02010600040101010101" pitchFamily="2" charset="-122"/>
                <a:ea typeface="华文中宋" panose="02010600040101010101" pitchFamily="2" charset="-122"/>
              </a:rPr>
              <a:t>极大强联通子图</a:t>
            </a:r>
            <a:endParaRPr lang="en-US" altLang="zh-CN" sz="3200" b="1" dirty="0">
              <a:latin typeface="华文中宋" panose="02010600040101010101" pitchFamily="2" charset="-122"/>
              <a:ea typeface="华文中宋" panose="02010600040101010101" pitchFamily="2" charset="-122"/>
            </a:endParaRPr>
          </a:p>
          <a:p>
            <a:endParaRPr lang="en-US" altLang="zh-CN" sz="3200" b="1"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很多时候在有向图中解决问题需要求出强联通分量，每个节点所在强联通分量</a:t>
            </a:r>
            <a:endParaRPr lang="en-US" altLang="zh-CN" sz="3200" dirty="0">
              <a:latin typeface="华文中宋" panose="02010600040101010101" pitchFamily="2" charset="-122"/>
              <a:ea typeface="华文中宋" panose="02010600040101010101" pitchFamily="2" charset="-122"/>
            </a:endParaRPr>
          </a:p>
          <a:p>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常用算法：</a:t>
            </a:r>
            <a:r>
              <a:rPr lang="en-US" altLang="zh-CN" sz="3200" dirty="0" err="1">
                <a:latin typeface="华文中宋" panose="02010600040101010101" pitchFamily="2" charset="-122"/>
                <a:ea typeface="华文中宋" panose="02010600040101010101" pitchFamily="2" charset="-122"/>
              </a:rPr>
              <a:t>Tarjan</a:t>
            </a:r>
            <a:r>
              <a:rPr lang="en-US" altLang="zh-CN" sz="3200" dirty="0">
                <a:latin typeface="华文中宋" panose="02010600040101010101" pitchFamily="2" charset="-122"/>
                <a:ea typeface="华文中宋" panose="02010600040101010101" pitchFamily="2" charset="-122"/>
              </a:rPr>
              <a:t> </a:t>
            </a:r>
            <a:r>
              <a:rPr lang="zh-CN" altLang="en-US" sz="3200" dirty="0">
                <a:latin typeface="华文中宋" panose="02010600040101010101" pitchFamily="2" charset="-122"/>
                <a:ea typeface="华文中宋" panose="02010600040101010101" pitchFamily="2" charset="-122"/>
              </a:rPr>
              <a:t>算法，</a:t>
            </a:r>
            <a:r>
              <a:rPr lang="en-US" altLang="zh-CN" sz="3200" dirty="0">
                <a:latin typeface="华文中宋" panose="02010600040101010101" pitchFamily="2" charset="-122"/>
                <a:ea typeface="华文中宋" panose="02010600040101010101" pitchFamily="2" charset="-122"/>
              </a:rPr>
              <a:t>Kosaraju </a:t>
            </a:r>
            <a:r>
              <a:rPr lang="zh-CN" altLang="en-US" sz="3200" dirty="0">
                <a:latin typeface="华文中宋" panose="02010600040101010101" pitchFamily="2" charset="-122"/>
                <a:ea typeface="华文中宋" panose="02010600040101010101" pitchFamily="2" charset="-122"/>
              </a:rPr>
              <a:t>算法</a:t>
            </a:r>
          </a:p>
        </p:txBody>
      </p:sp>
    </p:spTree>
    <p:extLst>
      <p:ext uri="{BB962C8B-B14F-4D97-AF65-F5344CB8AC3E}">
        <p14:creationId xmlns:p14="http://schemas.microsoft.com/office/powerpoint/2010/main" val="143775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lstStyle/>
          <a:p>
            <a:r>
              <a:rPr lang="en-US" altLang="zh-CN" b="0" i="0" dirty="0" err="1">
                <a:effectLst/>
                <a:latin typeface="华文中宋" panose="02010600040101010101" pitchFamily="2" charset="-122"/>
                <a:ea typeface="华文中宋" panose="02010600040101010101" pitchFamily="2" charset="-122"/>
              </a:rPr>
              <a:t>Tarjan</a:t>
            </a:r>
            <a:r>
              <a:rPr lang="en-US" altLang="zh-CN" b="0" i="0" dirty="0">
                <a:effectLst/>
                <a:latin typeface="华文中宋" panose="02010600040101010101" pitchFamily="2" charset="-122"/>
                <a:ea typeface="华文中宋" panose="02010600040101010101" pitchFamily="2" charset="-122"/>
              </a:rPr>
              <a:t> </a:t>
            </a:r>
            <a:r>
              <a:rPr lang="zh-CN" altLang="en-US" b="0" i="0" dirty="0">
                <a:effectLst/>
                <a:latin typeface="华文中宋" panose="02010600040101010101" pitchFamily="2" charset="-122"/>
                <a:ea typeface="华文中宋" panose="02010600040101010101" pitchFamily="2" charset="-122"/>
              </a:rPr>
              <a:t>算法求强联通分量</a:t>
            </a:r>
            <a:br>
              <a:rPr lang="zh-CN" altLang="en-US" b="0" i="0" dirty="0">
                <a:effectLst/>
                <a:latin typeface="Fira Sans" panose="020B0503050000020004" pitchFamily="34" charset="0"/>
              </a:rPr>
            </a:br>
            <a:endParaRPr lang="zh-CN" altLang="en-US" dirty="0"/>
          </a:p>
        </p:txBody>
      </p:sp>
      <p:sp>
        <p:nvSpPr>
          <p:cNvPr id="3" name="内容占位符 2">
            <a:extLst>
              <a:ext uri="{FF2B5EF4-FFF2-40B4-BE49-F238E27FC236}">
                <a16:creationId xmlns:a16="http://schemas.microsoft.com/office/drawing/2014/main" id="{D24D8A40-C98E-1E58-CC0A-A6052E38E6D3}"/>
              </a:ext>
            </a:extLst>
          </p:cNvPr>
          <p:cNvSpPr>
            <a:spLocks noGrp="1"/>
          </p:cNvSpPr>
          <p:nvPr>
            <p:ph idx="1"/>
          </p:nvPr>
        </p:nvSpPr>
        <p:spPr/>
        <p:txBody>
          <a:bodyPr>
            <a:normAutofit/>
          </a:bodyPr>
          <a:lstStyle/>
          <a:p>
            <a:r>
              <a:rPr lang="zh-CN" altLang="en-US" sz="3200" dirty="0">
                <a:latin typeface="华文中宋" panose="02010600040101010101" pitchFamily="2" charset="-122"/>
                <a:ea typeface="华文中宋" panose="02010600040101010101" pitchFamily="2" charset="-122"/>
              </a:rPr>
              <a:t>简单用</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遍历一次有向图，获得一棵</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生成树</a:t>
            </a:r>
            <a:endParaRPr lang="en-US" altLang="zh-CN" sz="3200" dirty="0">
              <a:latin typeface="华文中宋" panose="02010600040101010101" pitchFamily="2" charset="-122"/>
              <a:ea typeface="华文中宋" panose="02010600040101010101" pitchFamily="2" charset="-122"/>
            </a:endParaRPr>
          </a:p>
          <a:p>
            <a:pPr lvl="7"/>
            <a:endParaRPr lang="en-US" altLang="zh-CN" sz="2200" dirty="0">
              <a:latin typeface="华文中宋" panose="02010600040101010101" pitchFamily="2" charset="-122"/>
              <a:ea typeface="华文中宋" panose="02010600040101010101" pitchFamily="2" charset="-122"/>
            </a:endParaRPr>
          </a:p>
          <a:p>
            <a:pPr lvl="7"/>
            <a:r>
              <a:rPr lang="zh-CN" altLang="en-US" sz="3200" dirty="0">
                <a:latin typeface="华文中宋" panose="02010600040101010101" pitchFamily="2" charset="-122"/>
                <a:ea typeface="华文中宋" panose="02010600040101010101" pitchFamily="2" charset="-122"/>
              </a:rPr>
              <a:t>每个节点都被访问过</a:t>
            </a:r>
            <a:endParaRPr lang="en-US" altLang="zh-CN" sz="3200" dirty="0">
              <a:latin typeface="华文中宋" panose="02010600040101010101" pitchFamily="2" charset="-122"/>
              <a:ea typeface="华文中宋" panose="02010600040101010101" pitchFamily="2" charset="-122"/>
            </a:endParaRPr>
          </a:p>
          <a:p>
            <a:pPr lvl="7"/>
            <a:r>
              <a:rPr lang="zh-CN" altLang="en-US" sz="3200" dirty="0">
                <a:latin typeface="华文中宋" panose="02010600040101010101" pitchFamily="2" charset="-122"/>
                <a:ea typeface="华文中宋" panose="02010600040101010101" pitchFamily="2" charset="-122"/>
              </a:rPr>
              <a:t>黑边：遍历时实际走过的边，即树边</a:t>
            </a:r>
            <a:endParaRPr lang="en-US" altLang="zh-CN" sz="3200" dirty="0">
              <a:latin typeface="华文中宋" panose="02010600040101010101" pitchFamily="2" charset="-122"/>
              <a:ea typeface="华文中宋" panose="02010600040101010101" pitchFamily="2" charset="-122"/>
            </a:endParaRPr>
          </a:p>
          <a:p>
            <a:pPr lvl="7"/>
            <a:r>
              <a:rPr lang="zh-CN" altLang="en-US" sz="3200" dirty="0">
                <a:solidFill>
                  <a:srgbClr val="FF0000"/>
                </a:solidFill>
                <a:latin typeface="华文中宋" panose="02010600040101010101" pitchFamily="2" charset="-122"/>
                <a:ea typeface="华文中宋" panose="02010600040101010101" pitchFamily="2" charset="-122"/>
              </a:rPr>
              <a:t>红边：返祖边，会回到祖先的边</a:t>
            </a:r>
            <a:endParaRPr lang="en-US" altLang="zh-CN" sz="3200" dirty="0">
              <a:solidFill>
                <a:srgbClr val="FF0000"/>
              </a:solidFill>
              <a:latin typeface="华文中宋" panose="02010600040101010101" pitchFamily="2" charset="-122"/>
              <a:ea typeface="华文中宋" panose="02010600040101010101" pitchFamily="2" charset="-122"/>
            </a:endParaRPr>
          </a:p>
          <a:p>
            <a:pPr lvl="7"/>
            <a:r>
              <a:rPr lang="zh-CN" altLang="en-US" sz="3200" dirty="0">
                <a:solidFill>
                  <a:schemeClr val="accent6">
                    <a:lumMod val="50000"/>
                  </a:schemeClr>
                </a:solidFill>
                <a:latin typeface="华文中宋" panose="02010600040101010101" pitchFamily="2" charset="-122"/>
                <a:ea typeface="华文中宋" panose="02010600040101010101" pitchFamily="2" charset="-122"/>
              </a:rPr>
              <a:t>绿边：前向边，指向子树节点的边</a:t>
            </a:r>
            <a:endParaRPr lang="en-US" altLang="zh-CN" sz="3200" dirty="0">
              <a:solidFill>
                <a:schemeClr val="accent6">
                  <a:lumMod val="50000"/>
                </a:schemeClr>
              </a:solidFill>
              <a:latin typeface="华文中宋" panose="02010600040101010101" pitchFamily="2" charset="-122"/>
              <a:ea typeface="华文中宋" panose="02010600040101010101" pitchFamily="2" charset="-122"/>
            </a:endParaRPr>
          </a:p>
          <a:p>
            <a:pPr lvl="7"/>
            <a:r>
              <a:rPr lang="zh-CN" altLang="en-US" sz="3200" dirty="0">
                <a:solidFill>
                  <a:schemeClr val="accent1">
                    <a:lumMod val="75000"/>
                  </a:schemeClr>
                </a:solidFill>
                <a:latin typeface="华文中宋" panose="02010600040101010101" pitchFamily="2" charset="-122"/>
                <a:ea typeface="华文中宋" panose="02010600040101010101" pitchFamily="2" charset="-122"/>
              </a:rPr>
              <a:t>蓝边：横叉边，两个节点没有直接的祖宗关系</a:t>
            </a:r>
            <a:endParaRPr lang="en-US" altLang="zh-CN" sz="3200" dirty="0">
              <a:solidFill>
                <a:schemeClr val="accent1">
                  <a:lumMod val="75000"/>
                </a:schemeClr>
              </a:solidFill>
              <a:latin typeface="华文中宋" panose="02010600040101010101" pitchFamily="2" charset="-122"/>
              <a:ea typeface="华文中宋" panose="02010600040101010101" pitchFamily="2" charset="-122"/>
            </a:endParaRPr>
          </a:p>
          <a:p>
            <a:pPr lvl="7"/>
            <a:endParaRPr lang="zh-CN" altLang="en-US" sz="32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A7025FB0-AE01-B8BD-E6C4-601B82A38F54}"/>
              </a:ext>
            </a:extLst>
          </p:cNvPr>
          <p:cNvPicPr>
            <a:picLocks noChangeAspect="1"/>
          </p:cNvPicPr>
          <p:nvPr/>
        </p:nvPicPr>
        <p:blipFill>
          <a:blip r:embed="rId2"/>
          <a:stretch>
            <a:fillRect/>
          </a:stretch>
        </p:blipFill>
        <p:spPr>
          <a:xfrm>
            <a:off x="1058759" y="2596850"/>
            <a:ext cx="2575090" cy="3862636"/>
          </a:xfrm>
          <a:prstGeom prst="rect">
            <a:avLst/>
          </a:prstGeom>
        </p:spPr>
      </p:pic>
    </p:spTree>
    <p:extLst>
      <p:ext uri="{BB962C8B-B14F-4D97-AF65-F5344CB8AC3E}">
        <p14:creationId xmlns:p14="http://schemas.microsoft.com/office/powerpoint/2010/main" val="419957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lstStyle/>
          <a:p>
            <a:r>
              <a:rPr lang="en-US" altLang="zh-CN" b="0" i="0" dirty="0" err="1">
                <a:effectLst/>
                <a:latin typeface="华文中宋" panose="02010600040101010101" pitchFamily="2" charset="-122"/>
                <a:ea typeface="华文中宋" panose="02010600040101010101" pitchFamily="2" charset="-122"/>
              </a:rPr>
              <a:t>Tarjan</a:t>
            </a:r>
            <a:r>
              <a:rPr lang="en-US" altLang="zh-CN" b="0" i="0" dirty="0">
                <a:effectLst/>
                <a:latin typeface="华文中宋" panose="02010600040101010101" pitchFamily="2" charset="-122"/>
                <a:ea typeface="华文中宋" panose="02010600040101010101" pitchFamily="2" charset="-122"/>
              </a:rPr>
              <a:t> </a:t>
            </a:r>
            <a:r>
              <a:rPr lang="zh-CN" altLang="en-US" b="0" i="0" dirty="0">
                <a:effectLst/>
                <a:latin typeface="华文中宋" panose="02010600040101010101" pitchFamily="2" charset="-122"/>
                <a:ea typeface="华文中宋" panose="02010600040101010101" pitchFamily="2" charset="-122"/>
              </a:rPr>
              <a:t>算法求强联通分量</a:t>
            </a:r>
            <a:br>
              <a:rPr lang="zh-CN" altLang="en-US" b="0" i="0" dirty="0">
                <a:effectLst/>
                <a:latin typeface="Fira Sans" panose="020B0503050000020004" pitchFamily="34" charset="0"/>
              </a:rPr>
            </a:br>
            <a:endParaRPr lang="zh-CN" altLang="en-US" dirty="0"/>
          </a:p>
        </p:txBody>
      </p:sp>
      <p:sp>
        <p:nvSpPr>
          <p:cNvPr id="3" name="内容占位符 2">
            <a:extLst>
              <a:ext uri="{FF2B5EF4-FFF2-40B4-BE49-F238E27FC236}">
                <a16:creationId xmlns:a16="http://schemas.microsoft.com/office/drawing/2014/main" id="{D24D8A40-C98E-1E58-CC0A-A6052E38E6D3}"/>
              </a:ext>
            </a:extLst>
          </p:cNvPr>
          <p:cNvSpPr>
            <a:spLocks noGrp="1"/>
          </p:cNvSpPr>
          <p:nvPr>
            <p:ph idx="1"/>
          </p:nvPr>
        </p:nvSpPr>
        <p:spPr>
          <a:xfrm>
            <a:off x="464993" y="1349941"/>
            <a:ext cx="10888808" cy="4827022"/>
          </a:xfrm>
        </p:spPr>
        <p:txBody>
          <a:bodyPr>
            <a:normAutofit/>
          </a:bodyPr>
          <a:lstStyle/>
          <a:p>
            <a:pPr marL="3200400" lvl="7" indent="0">
              <a:buNone/>
            </a:pPr>
            <a:r>
              <a:rPr lang="zh-CN" altLang="en-US" sz="3200" dirty="0">
                <a:latin typeface="华文中宋" panose="02010600040101010101" pitchFamily="2" charset="-122"/>
                <a:ea typeface="华文中宋" panose="02010600040101010101" pitchFamily="2" charset="-122"/>
              </a:rPr>
              <a:t>假设：节点</a:t>
            </a:r>
            <a:r>
              <a:rPr lang="en-US" altLang="zh-CN" sz="3200" dirty="0">
                <a:latin typeface="华文中宋" panose="02010600040101010101" pitchFamily="2" charset="-122"/>
                <a:ea typeface="华文中宋" panose="02010600040101010101" pitchFamily="2" charset="-122"/>
              </a:rPr>
              <a:t>u</a:t>
            </a:r>
            <a:r>
              <a:rPr lang="zh-CN" altLang="en-US" sz="3200" dirty="0">
                <a:latin typeface="华文中宋" panose="02010600040101010101" pitchFamily="2" charset="-122"/>
                <a:ea typeface="华文中宋" panose="02010600040101010101" pitchFamily="2" charset="-122"/>
              </a:rPr>
              <a:t>是</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时遇到的第一个某个强联通分量的节点</a:t>
            </a:r>
            <a:endParaRPr lang="en-US" altLang="zh-CN" sz="3200" dirty="0">
              <a:latin typeface="华文中宋" panose="02010600040101010101" pitchFamily="2" charset="-122"/>
              <a:ea typeface="华文中宋" panose="02010600040101010101" pitchFamily="2" charset="-122"/>
            </a:endParaRPr>
          </a:p>
          <a:p>
            <a:pPr marL="3200400" lvl="7" indent="0">
              <a:buNone/>
            </a:pPr>
            <a:r>
              <a:rPr lang="zh-CN" altLang="en-US" sz="3200" dirty="0">
                <a:latin typeface="华文中宋" panose="02010600040101010101" pitchFamily="2" charset="-122"/>
                <a:ea typeface="华文中宋" panose="02010600040101010101" pitchFamily="2" charset="-122"/>
              </a:rPr>
              <a:t>则在</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树中，该强联通分量的其余点一定在</a:t>
            </a:r>
            <a:r>
              <a:rPr lang="en-US" altLang="zh-CN" sz="3200" dirty="0">
                <a:latin typeface="华文中宋" panose="02010600040101010101" pitchFamily="2" charset="-122"/>
                <a:ea typeface="华文中宋" panose="02010600040101010101" pitchFamily="2" charset="-122"/>
              </a:rPr>
              <a:t>u</a:t>
            </a:r>
            <a:r>
              <a:rPr lang="zh-CN" altLang="en-US" sz="3200" dirty="0">
                <a:latin typeface="华文中宋" panose="02010600040101010101" pitchFamily="2" charset="-122"/>
                <a:ea typeface="华文中宋" panose="02010600040101010101" pitchFamily="2" charset="-122"/>
              </a:rPr>
              <a:t>的子树中</a:t>
            </a:r>
            <a:endParaRPr lang="en-US" altLang="zh-CN" sz="3200" dirty="0">
              <a:latin typeface="华文中宋" panose="02010600040101010101" pitchFamily="2" charset="-122"/>
              <a:ea typeface="华文中宋" panose="02010600040101010101" pitchFamily="2" charset="-122"/>
            </a:endParaRPr>
          </a:p>
          <a:p>
            <a:pPr marL="3200400" lvl="7" indent="0">
              <a:buNone/>
            </a:pPr>
            <a:endParaRPr lang="en-US" altLang="zh-CN" sz="3200" dirty="0">
              <a:latin typeface="华文中宋" panose="02010600040101010101" pitchFamily="2" charset="-122"/>
              <a:ea typeface="华文中宋" panose="02010600040101010101" pitchFamily="2" charset="-122"/>
            </a:endParaRPr>
          </a:p>
          <a:p>
            <a:pPr marL="3200400" lvl="7" indent="0">
              <a:buNone/>
            </a:pPr>
            <a:endParaRPr lang="en-US" altLang="zh-CN" sz="32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A7025FB0-AE01-B8BD-E6C4-601B82A38F54}"/>
              </a:ext>
            </a:extLst>
          </p:cNvPr>
          <p:cNvPicPr>
            <a:picLocks noChangeAspect="1"/>
          </p:cNvPicPr>
          <p:nvPr/>
        </p:nvPicPr>
        <p:blipFill>
          <a:blip r:embed="rId2"/>
          <a:stretch>
            <a:fillRect/>
          </a:stretch>
        </p:blipFill>
        <p:spPr>
          <a:xfrm>
            <a:off x="464992" y="1349941"/>
            <a:ext cx="3003062" cy="4504594"/>
          </a:xfrm>
          <a:prstGeom prst="rect">
            <a:avLst/>
          </a:prstGeom>
        </p:spPr>
      </p:pic>
    </p:spTree>
    <p:extLst>
      <p:ext uri="{BB962C8B-B14F-4D97-AF65-F5344CB8AC3E}">
        <p14:creationId xmlns:p14="http://schemas.microsoft.com/office/powerpoint/2010/main" val="58428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lstStyle/>
          <a:p>
            <a:r>
              <a:rPr lang="en-US" altLang="zh-CN" b="0" i="0" dirty="0" err="1">
                <a:effectLst/>
                <a:latin typeface="华文中宋" panose="02010600040101010101" pitchFamily="2" charset="-122"/>
                <a:ea typeface="华文中宋" panose="02010600040101010101" pitchFamily="2" charset="-122"/>
              </a:rPr>
              <a:t>Tarjan</a:t>
            </a:r>
            <a:r>
              <a:rPr lang="en-US" altLang="zh-CN" b="0" i="0" dirty="0">
                <a:effectLst/>
                <a:latin typeface="华文中宋" panose="02010600040101010101" pitchFamily="2" charset="-122"/>
                <a:ea typeface="华文中宋" panose="02010600040101010101" pitchFamily="2" charset="-122"/>
              </a:rPr>
              <a:t> </a:t>
            </a:r>
            <a:r>
              <a:rPr lang="zh-CN" altLang="en-US" b="0" i="0" dirty="0">
                <a:effectLst/>
                <a:latin typeface="华文中宋" panose="02010600040101010101" pitchFamily="2" charset="-122"/>
                <a:ea typeface="华文中宋" panose="02010600040101010101" pitchFamily="2" charset="-122"/>
              </a:rPr>
              <a:t>算法求强联通分量</a:t>
            </a:r>
            <a:br>
              <a:rPr lang="zh-CN" altLang="en-US" b="0" i="0" dirty="0">
                <a:effectLst/>
                <a:latin typeface="Fira Sans" panose="020B0503050000020004" pitchFamily="34" charset="0"/>
              </a:rPr>
            </a:br>
            <a:endParaRPr lang="zh-CN" altLang="en-US" dirty="0"/>
          </a:p>
        </p:txBody>
      </p:sp>
      <p:sp>
        <p:nvSpPr>
          <p:cNvPr id="3" name="内容占位符 2">
            <a:extLst>
              <a:ext uri="{FF2B5EF4-FFF2-40B4-BE49-F238E27FC236}">
                <a16:creationId xmlns:a16="http://schemas.microsoft.com/office/drawing/2014/main" id="{D24D8A40-C98E-1E58-CC0A-A6052E38E6D3}"/>
              </a:ext>
            </a:extLst>
          </p:cNvPr>
          <p:cNvSpPr>
            <a:spLocks noGrp="1"/>
          </p:cNvSpPr>
          <p:nvPr>
            <p:ph idx="1"/>
          </p:nvPr>
        </p:nvSpPr>
        <p:spPr>
          <a:xfrm>
            <a:off x="464993" y="1349941"/>
            <a:ext cx="10888808" cy="4827022"/>
          </a:xfrm>
        </p:spPr>
        <p:txBody>
          <a:bodyPr>
            <a:normAutofit/>
          </a:bodyPr>
          <a:lstStyle/>
          <a:p>
            <a:pPr marL="3200400" lvl="7" indent="0">
              <a:buNone/>
            </a:pPr>
            <a:r>
              <a:rPr lang="zh-CN" altLang="en-US" sz="3200" dirty="0">
                <a:latin typeface="华文中宋" panose="02010600040101010101" pitchFamily="2" charset="-122"/>
                <a:ea typeface="华文中宋" panose="02010600040101010101" pitchFamily="2" charset="-122"/>
              </a:rPr>
              <a:t>算法：</a:t>
            </a:r>
            <a:endParaRPr lang="en-US" altLang="zh-CN" sz="3200" dirty="0">
              <a:latin typeface="华文中宋" panose="02010600040101010101" pitchFamily="2" charset="-122"/>
              <a:ea typeface="华文中宋" panose="02010600040101010101" pitchFamily="2" charset="-122"/>
            </a:endParaRPr>
          </a:p>
          <a:p>
            <a:pPr marL="3200400" lvl="7" indent="0">
              <a:buNone/>
            </a:pPr>
            <a:r>
              <a:rPr lang="zh-CN" altLang="en-US" sz="3200" dirty="0">
                <a:latin typeface="华文中宋" panose="02010600040101010101" pitchFamily="2" charset="-122"/>
                <a:ea typeface="华文中宋" panose="02010600040101010101" pitchFamily="2" charset="-122"/>
              </a:rPr>
              <a:t>将</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时遇到的每一个节点压入栈中</a:t>
            </a:r>
            <a:endParaRPr lang="en-US" altLang="zh-CN" sz="3200" dirty="0">
              <a:latin typeface="华文中宋" panose="02010600040101010101" pitchFamily="2" charset="-122"/>
              <a:ea typeface="华文中宋" panose="02010600040101010101" pitchFamily="2" charset="-122"/>
            </a:endParaRPr>
          </a:p>
          <a:p>
            <a:pPr marL="3200400" lvl="7" indent="0">
              <a:buNone/>
            </a:pPr>
            <a:r>
              <a:rPr lang="zh-CN" altLang="en-US" sz="3200" dirty="0">
                <a:latin typeface="华文中宋" panose="02010600040101010101" pitchFamily="2" charset="-122"/>
                <a:ea typeface="华文中宋" panose="02010600040101010101" pitchFamily="2" charset="-122"/>
              </a:rPr>
              <a:t>那么对于</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中遇到的第一个某强联通分量的节点</a:t>
            </a:r>
            <a:r>
              <a:rPr lang="en-US" altLang="zh-CN" sz="3200" dirty="0">
                <a:latin typeface="华文中宋" panose="02010600040101010101" pitchFamily="2" charset="-122"/>
                <a:ea typeface="华文中宋" panose="02010600040101010101" pitchFamily="2" charset="-122"/>
              </a:rPr>
              <a:t>u</a:t>
            </a:r>
          </a:p>
          <a:p>
            <a:pPr marL="3200400" lvl="7" indent="0">
              <a:buNone/>
            </a:pPr>
            <a:r>
              <a:rPr lang="zh-CN" altLang="en-US" sz="3200" dirty="0">
                <a:latin typeface="华文中宋" panose="02010600040101010101" pitchFamily="2" charset="-122"/>
                <a:ea typeface="华文中宋" panose="02010600040101010101" pitchFamily="2" charset="-122"/>
              </a:rPr>
              <a:t>搜索完该节点子树时，其所在强联通分量的其它节点也在栈中</a:t>
            </a:r>
            <a:endParaRPr lang="en-US" altLang="zh-CN" sz="3200" dirty="0">
              <a:latin typeface="华文中宋" panose="02010600040101010101" pitchFamily="2" charset="-122"/>
              <a:ea typeface="华文中宋" panose="02010600040101010101" pitchFamily="2" charset="-122"/>
            </a:endParaRPr>
          </a:p>
          <a:p>
            <a:pPr marL="3200400" lvl="7" indent="0">
              <a:buNone/>
            </a:pPr>
            <a:r>
              <a:rPr lang="zh-CN" altLang="en-US" sz="3200" dirty="0">
                <a:latin typeface="华文中宋" panose="02010600040101010101" pitchFamily="2" charset="-122"/>
                <a:ea typeface="华文中宋" panose="02010600040101010101" pitchFamily="2" charset="-122"/>
              </a:rPr>
              <a:t>此时一直退栈，退到节点</a:t>
            </a:r>
            <a:r>
              <a:rPr lang="en-US" altLang="zh-CN" sz="3200" dirty="0">
                <a:latin typeface="华文中宋" panose="02010600040101010101" pitchFamily="2" charset="-122"/>
                <a:ea typeface="华文中宋" panose="02010600040101010101" pitchFamily="2" charset="-122"/>
              </a:rPr>
              <a:t>u</a:t>
            </a:r>
            <a:r>
              <a:rPr lang="zh-CN" altLang="en-US" sz="3200" dirty="0">
                <a:latin typeface="华文中宋" panose="02010600040101010101" pitchFamily="2" charset="-122"/>
                <a:ea typeface="华文中宋" panose="02010600040101010101" pitchFamily="2" charset="-122"/>
              </a:rPr>
              <a:t>退出栈，并为退出栈元素标记其强联通分量编号</a:t>
            </a:r>
            <a:endParaRPr lang="en-US" altLang="zh-CN" sz="3200" dirty="0">
              <a:latin typeface="华文中宋" panose="02010600040101010101" pitchFamily="2" charset="-122"/>
              <a:ea typeface="华文中宋" panose="02010600040101010101" pitchFamily="2" charset="-122"/>
            </a:endParaRPr>
          </a:p>
          <a:p>
            <a:pPr marL="3200400" lvl="7" indent="0">
              <a:buNone/>
            </a:pPr>
            <a:endParaRPr lang="en-US" altLang="zh-CN" sz="32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A7025FB0-AE01-B8BD-E6C4-601B82A38F54}"/>
              </a:ext>
            </a:extLst>
          </p:cNvPr>
          <p:cNvPicPr>
            <a:picLocks noChangeAspect="1"/>
          </p:cNvPicPr>
          <p:nvPr/>
        </p:nvPicPr>
        <p:blipFill>
          <a:blip r:embed="rId2"/>
          <a:stretch>
            <a:fillRect/>
          </a:stretch>
        </p:blipFill>
        <p:spPr>
          <a:xfrm>
            <a:off x="464992" y="1349941"/>
            <a:ext cx="3003062" cy="4504594"/>
          </a:xfrm>
          <a:prstGeom prst="rect">
            <a:avLst/>
          </a:prstGeom>
        </p:spPr>
      </p:pic>
    </p:spTree>
    <p:extLst>
      <p:ext uri="{BB962C8B-B14F-4D97-AF65-F5344CB8AC3E}">
        <p14:creationId xmlns:p14="http://schemas.microsoft.com/office/powerpoint/2010/main" val="308301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lstStyle/>
          <a:p>
            <a:r>
              <a:rPr lang="en-US" altLang="zh-CN" b="0" i="0" dirty="0" err="1">
                <a:effectLst/>
                <a:latin typeface="华文中宋" panose="02010600040101010101" pitchFamily="2" charset="-122"/>
                <a:ea typeface="华文中宋" panose="02010600040101010101" pitchFamily="2" charset="-122"/>
              </a:rPr>
              <a:t>Tarjan</a:t>
            </a:r>
            <a:r>
              <a:rPr lang="en-US" altLang="zh-CN" b="0" i="0" dirty="0">
                <a:effectLst/>
                <a:latin typeface="华文中宋" panose="02010600040101010101" pitchFamily="2" charset="-122"/>
                <a:ea typeface="华文中宋" panose="02010600040101010101" pitchFamily="2" charset="-122"/>
              </a:rPr>
              <a:t> </a:t>
            </a:r>
            <a:r>
              <a:rPr lang="zh-CN" altLang="en-US" b="0" i="0" dirty="0">
                <a:effectLst/>
                <a:latin typeface="华文中宋" panose="02010600040101010101" pitchFamily="2" charset="-122"/>
                <a:ea typeface="华文中宋" panose="02010600040101010101" pitchFamily="2" charset="-122"/>
              </a:rPr>
              <a:t>算法求强联通分量</a:t>
            </a:r>
            <a:br>
              <a:rPr lang="zh-CN" altLang="en-US" b="0" i="0" dirty="0">
                <a:effectLst/>
                <a:latin typeface="Fira Sans" panose="020B0503050000020004" pitchFamily="34" charset="0"/>
              </a:rPr>
            </a:br>
            <a:endParaRPr lang="zh-CN" altLang="en-US" dirty="0"/>
          </a:p>
        </p:txBody>
      </p:sp>
      <p:sp>
        <p:nvSpPr>
          <p:cNvPr id="3" name="内容占位符 2">
            <a:extLst>
              <a:ext uri="{FF2B5EF4-FFF2-40B4-BE49-F238E27FC236}">
                <a16:creationId xmlns:a16="http://schemas.microsoft.com/office/drawing/2014/main" id="{D24D8A40-C98E-1E58-CC0A-A6052E38E6D3}"/>
              </a:ext>
            </a:extLst>
          </p:cNvPr>
          <p:cNvSpPr>
            <a:spLocks noGrp="1"/>
          </p:cNvSpPr>
          <p:nvPr>
            <p:ph idx="1"/>
          </p:nvPr>
        </p:nvSpPr>
        <p:spPr>
          <a:xfrm>
            <a:off x="464993" y="1349941"/>
            <a:ext cx="10888808" cy="4827022"/>
          </a:xfrm>
        </p:spPr>
        <p:txBody>
          <a:bodyPr>
            <a:normAutofit/>
          </a:bodyPr>
          <a:lstStyle/>
          <a:p>
            <a:pPr marL="3200400" lvl="7" indent="0">
              <a:buNone/>
            </a:pPr>
            <a:endParaRPr lang="en-US" altLang="zh-CN" sz="3200" dirty="0">
              <a:latin typeface="华文中宋" panose="02010600040101010101" pitchFamily="2" charset="-122"/>
              <a:ea typeface="华文中宋" panose="02010600040101010101" pitchFamily="2" charset="-122"/>
            </a:endParaRPr>
          </a:p>
          <a:p>
            <a:pPr marL="3200400" lvl="7" indent="0">
              <a:buNone/>
            </a:pPr>
            <a:endParaRPr lang="en-US" altLang="zh-CN" sz="3200" dirty="0">
              <a:latin typeface="华文中宋" panose="02010600040101010101" pitchFamily="2" charset="-122"/>
              <a:ea typeface="华文中宋" panose="02010600040101010101" pitchFamily="2" charset="-122"/>
            </a:endParaRPr>
          </a:p>
          <a:p>
            <a:pPr marL="3200400" lvl="7" indent="0">
              <a:buNone/>
            </a:pPr>
            <a:endParaRPr lang="en-US" altLang="zh-CN" sz="3200" dirty="0">
              <a:latin typeface="华文中宋" panose="02010600040101010101" pitchFamily="2" charset="-122"/>
              <a:ea typeface="华文中宋" panose="02010600040101010101" pitchFamily="2" charset="-122"/>
            </a:endParaRPr>
          </a:p>
          <a:p>
            <a:pPr marL="3200400" lvl="7" indent="0">
              <a:buNone/>
            </a:pPr>
            <a:r>
              <a:rPr lang="zh-CN" altLang="en-US" sz="3200" dirty="0">
                <a:latin typeface="华文中宋" panose="02010600040101010101" pitchFamily="2" charset="-122"/>
                <a:ea typeface="华文中宋" panose="02010600040101010101" pitchFamily="2" charset="-122"/>
              </a:rPr>
              <a:t>怎样知道某个节点是否为当前</a:t>
            </a:r>
            <a:r>
              <a:rPr lang="en-US" altLang="zh-CN" sz="3200" dirty="0" err="1">
                <a:latin typeface="华文中宋" panose="02010600040101010101" pitchFamily="2" charset="-122"/>
                <a:ea typeface="华文中宋" panose="02010600040101010101" pitchFamily="2" charset="-122"/>
              </a:rPr>
              <a:t>dfs</a:t>
            </a:r>
            <a:r>
              <a:rPr lang="zh-CN" altLang="en-US" sz="3200" dirty="0">
                <a:latin typeface="华文中宋" panose="02010600040101010101" pitchFamily="2" charset="-122"/>
                <a:ea typeface="华文中宋" panose="02010600040101010101" pitchFamily="2" charset="-122"/>
              </a:rPr>
              <a:t>中遇到的某强联通分量的第一个节点？</a:t>
            </a:r>
            <a:endParaRPr lang="en-US" altLang="zh-CN" sz="32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A7025FB0-AE01-B8BD-E6C4-601B82A38F54}"/>
              </a:ext>
            </a:extLst>
          </p:cNvPr>
          <p:cNvPicPr>
            <a:picLocks noChangeAspect="1"/>
          </p:cNvPicPr>
          <p:nvPr/>
        </p:nvPicPr>
        <p:blipFill>
          <a:blip r:embed="rId2"/>
          <a:stretch>
            <a:fillRect/>
          </a:stretch>
        </p:blipFill>
        <p:spPr>
          <a:xfrm>
            <a:off x="464992" y="1349941"/>
            <a:ext cx="3003062" cy="4504594"/>
          </a:xfrm>
          <a:prstGeom prst="rect">
            <a:avLst/>
          </a:prstGeom>
        </p:spPr>
      </p:pic>
    </p:spTree>
    <p:extLst>
      <p:ext uri="{BB962C8B-B14F-4D97-AF65-F5344CB8AC3E}">
        <p14:creationId xmlns:p14="http://schemas.microsoft.com/office/powerpoint/2010/main" val="217084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lstStyle/>
          <a:p>
            <a:r>
              <a:rPr lang="en-US" altLang="zh-CN" b="0" i="0" dirty="0" err="1">
                <a:effectLst/>
                <a:latin typeface="华文中宋" panose="02010600040101010101" pitchFamily="2" charset="-122"/>
                <a:ea typeface="华文中宋" panose="02010600040101010101" pitchFamily="2" charset="-122"/>
              </a:rPr>
              <a:t>Tarjan</a:t>
            </a:r>
            <a:r>
              <a:rPr lang="en-US" altLang="zh-CN" b="0" i="0" dirty="0">
                <a:effectLst/>
                <a:latin typeface="华文中宋" panose="02010600040101010101" pitchFamily="2" charset="-122"/>
                <a:ea typeface="华文中宋" panose="02010600040101010101" pitchFamily="2" charset="-122"/>
              </a:rPr>
              <a:t> </a:t>
            </a:r>
            <a:r>
              <a:rPr lang="zh-CN" altLang="en-US" b="0" i="0" dirty="0">
                <a:effectLst/>
                <a:latin typeface="华文中宋" panose="02010600040101010101" pitchFamily="2" charset="-122"/>
                <a:ea typeface="华文中宋" panose="02010600040101010101" pitchFamily="2" charset="-122"/>
              </a:rPr>
              <a:t>算法求强联通分量</a:t>
            </a:r>
            <a:br>
              <a:rPr lang="zh-CN" altLang="en-US" b="0" i="0" dirty="0">
                <a:effectLst/>
                <a:latin typeface="Fira Sans" panose="020B0503050000020004" pitchFamily="34" charset="0"/>
              </a:rPr>
            </a:br>
            <a:endParaRPr lang="zh-CN" altLang="en-US" dirty="0"/>
          </a:p>
        </p:txBody>
      </p:sp>
      <p:sp>
        <p:nvSpPr>
          <p:cNvPr id="3" name="内容占位符 2">
            <a:extLst>
              <a:ext uri="{FF2B5EF4-FFF2-40B4-BE49-F238E27FC236}">
                <a16:creationId xmlns:a16="http://schemas.microsoft.com/office/drawing/2014/main" id="{D24D8A40-C98E-1E58-CC0A-A6052E38E6D3}"/>
              </a:ext>
            </a:extLst>
          </p:cNvPr>
          <p:cNvSpPr>
            <a:spLocks noGrp="1"/>
          </p:cNvSpPr>
          <p:nvPr>
            <p:ph idx="1"/>
          </p:nvPr>
        </p:nvSpPr>
        <p:spPr>
          <a:xfrm>
            <a:off x="464993" y="1349941"/>
            <a:ext cx="10888808" cy="4827022"/>
          </a:xfrm>
        </p:spPr>
        <p:txBody>
          <a:bodyPr>
            <a:normAutofit/>
          </a:bodyPr>
          <a:lstStyle/>
          <a:p>
            <a:pPr marL="3200400" lvl="7" indent="0">
              <a:buNone/>
            </a:pPr>
            <a:r>
              <a:rPr lang="zh-CN" altLang="en-US" sz="3200" dirty="0">
                <a:latin typeface="华文中宋" panose="02010600040101010101" pitchFamily="2" charset="-122"/>
                <a:ea typeface="华文中宋" panose="02010600040101010101" pitchFamily="2" charset="-122"/>
              </a:rPr>
              <a:t>维护变量</a:t>
            </a:r>
            <a:endParaRPr lang="en-US" altLang="zh-CN" sz="3200" dirty="0">
              <a:latin typeface="华文中宋" panose="02010600040101010101" pitchFamily="2" charset="-122"/>
              <a:ea typeface="华文中宋" panose="02010600040101010101" pitchFamily="2" charset="-122"/>
            </a:endParaRPr>
          </a:p>
          <a:p>
            <a:pPr marL="3200400" lvl="7" indent="0">
              <a:buNone/>
            </a:pPr>
            <a:endParaRPr lang="en-US" altLang="zh-CN" sz="3200" dirty="0">
              <a:latin typeface="华文中宋" panose="02010600040101010101" pitchFamily="2" charset="-122"/>
              <a:ea typeface="华文中宋" panose="02010600040101010101" pitchFamily="2" charset="-122"/>
            </a:endParaRPr>
          </a:p>
          <a:p>
            <a:pPr marL="3200400" lvl="7" indent="0">
              <a:buNone/>
            </a:pPr>
            <a:r>
              <a:rPr lang="en-US" altLang="zh-CN" sz="3200" dirty="0" err="1">
                <a:latin typeface="华文中宋" panose="02010600040101010101" pitchFamily="2" charset="-122"/>
                <a:ea typeface="华文中宋" panose="02010600040101010101" pitchFamily="2" charset="-122"/>
              </a:rPr>
              <a:t>dfn</a:t>
            </a:r>
            <a:r>
              <a:rPr lang="zh-CN" altLang="en-US" sz="3200" dirty="0">
                <a:latin typeface="华文中宋" panose="02010600040101010101" pitchFamily="2" charset="-122"/>
                <a:ea typeface="华文中宋" panose="02010600040101010101" pitchFamily="2" charset="-122"/>
              </a:rPr>
              <a:t>：每个节点被搜索的次序 </a:t>
            </a:r>
            <a:endParaRPr lang="en-US" altLang="zh-CN" sz="3200" dirty="0">
              <a:latin typeface="华文中宋" panose="02010600040101010101" pitchFamily="2" charset="-122"/>
              <a:ea typeface="华文中宋" panose="02010600040101010101" pitchFamily="2" charset="-122"/>
            </a:endParaRPr>
          </a:p>
          <a:p>
            <a:pPr marL="3200400" lvl="7" indent="0">
              <a:buNone/>
            </a:pPr>
            <a:r>
              <a:rPr lang="en-US" altLang="zh-CN" sz="3200" dirty="0">
                <a:latin typeface="华文中宋" panose="02010600040101010101" pitchFamily="2" charset="-122"/>
                <a:ea typeface="华文中宋" panose="02010600040101010101" pitchFamily="2" charset="-122"/>
              </a:rPr>
              <a:t>low:</a:t>
            </a:r>
            <a:r>
              <a:rPr lang="zh-CN" altLang="en-US" sz="3200" dirty="0">
                <a:latin typeface="华文中宋" panose="02010600040101010101" pitchFamily="2" charset="-122"/>
                <a:ea typeface="华文中宋" panose="02010600040101010101" pitchFamily="2" charset="-122"/>
              </a:rPr>
              <a:t>在每个节点中，能回溯到在栈中的最小的</a:t>
            </a:r>
            <a:r>
              <a:rPr lang="en-US" altLang="zh-CN" sz="3200" dirty="0" err="1">
                <a:latin typeface="华文中宋" panose="02010600040101010101" pitchFamily="2" charset="-122"/>
                <a:ea typeface="华文中宋" panose="02010600040101010101" pitchFamily="2" charset="-122"/>
              </a:rPr>
              <a:t>dfn</a:t>
            </a:r>
            <a:endParaRPr lang="en-US" altLang="zh-CN" sz="3200" dirty="0">
              <a:latin typeface="华文中宋" panose="02010600040101010101" pitchFamily="2" charset="-122"/>
              <a:ea typeface="华文中宋" panose="02010600040101010101" pitchFamily="2" charset="-122"/>
            </a:endParaRPr>
          </a:p>
          <a:p>
            <a:pPr marL="3200400" lvl="7" indent="0">
              <a:buNone/>
            </a:pPr>
            <a:endParaRPr lang="en-US" altLang="zh-CN" sz="3200" dirty="0">
              <a:latin typeface="华文中宋" panose="02010600040101010101" pitchFamily="2" charset="-122"/>
              <a:ea typeface="华文中宋" panose="02010600040101010101" pitchFamily="2" charset="-122"/>
            </a:endParaRPr>
          </a:p>
          <a:p>
            <a:pPr marL="3200400" lvl="7" indent="0">
              <a:buNone/>
            </a:pPr>
            <a:r>
              <a:rPr lang="zh-CN" altLang="en-US" sz="3200" dirty="0">
                <a:latin typeface="华文中宋" panose="02010600040101010101" pitchFamily="2" charset="-122"/>
                <a:ea typeface="华文中宋" panose="02010600040101010101" pitchFamily="2" charset="-122"/>
              </a:rPr>
              <a:t>则对每个节点搜索完后，若其</a:t>
            </a:r>
            <a:r>
              <a:rPr lang="en-US" altLang="zh-CN" sz="3200" dirty="0" err="1">
                <a:latin typeface="华文中宋" panose="02010600040101010101" pitchFamily="2" charset="-122"/>
                <a:ea typeface="华文中宋" panose="02010600040101010101" pitchFamily="2" charset="-122"/>
              </a:rPr>
              <a:t>dfn</a:t>
            </a:r>
            <a:r>
              <a:rPr lang="zh-CN" altLang="en-US" sz="3200" dirty="0">
                <a:latin typeface="华文中宋" panose="02010600040101010101" pitchFamily="2" charset="-122"/>
                <a:ea typeface="华文中宋" panose="02010600040101010101" pitchFamily="2" charset="-122"/>
              </a:rPr>
              <a:t>与</a:t>
            </a:r>
            <a:r>
              <a:rPr lang="en-US" altLang="zh-CN" sz="3200" dirty="0">
                <a:latin typeface="华文中宋" panose="02010600040101010101" pitchFamily="2" charset="-122"/>
                <a:ea typeface="华文中宋" panose="02010600040101010101" pitchFamily="2" charset="-122"/>
              </a:rPr>
              <a:t>low</a:t>
            </a:r>
            <a:r>
              <a:rPr lang="zh-CN" altLang="en-US" sz="3200" dirty="0">
                <a:latin typeface="华文中宋" panose="02010600040101010101" pitchFamily="2" charset="-122"/>
                <a:ea typeface="华文中宋" panose="02010600040101010101" pitchFamily="2" charset="-122"/>
              </a:rPr>
              <a:t>相等，则可以进行退栈操作，将退栈元素划为同一强联通分量</a:t>
            </a:r>
            <a:endParaRPr lang="en-US" altLang="zh-CN" sz="3200" dirty="0">
              <a:latin typeface="华文中宋" panose="02010600040101010101" pitchFamily="2" charset="-122"/>
              <a:ea typeface="华文中宋" panose="02010600040101010101" pitchFamily="2" charset="-122"/>
            </a:endParaRPr>
          </a:p>
          <a:p>
            <a:pPr marL="3200400" lvl="7" indent="0">
              <a:buNone/>
            </a:pPr>
            <a:endParaRPr lang="en-US" altLang="zh-CN" sz="3200" dirty="0">
              <a:latin typeface="华文中宋" panose="02010600040101010101" pitchFamily="2" charset="-122"/>
              <a:ea typeface="华文中宋" panose="02010600040101010101" pitchFamily="2" charset="-122"/>
            </a:endParaRPr>
          </a:p>
          <a:p>
            <a:pPr marL="3200400" lvl="7" indent="0">
              <a:buNone/>
            </a:pPr>
            <a:endParaRPr lang="en-US" altLang="zh-CN" sz="32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A7025FB0-AE01-B8BD-E6C4-601B82A38F54}"/>
              </a:ext>
            </a:extLst>
          </p:cNvPr>
          <p:cNvPicPr>
            <a:picLocks noChangeAspect="1"/>
          </p:cNvPicPr>
          <p:nvPr/>
        </p:nvPicPr>
        <p:blipFill>
          <a:blip r:embed="rId2"/>
          <a:stretch>
            <a:fillRect/>
          </a:stretch>
        </p:blipFill>
        <p:spPr>
          <a:xfrm>
            <a:off x="464992" y="1349941"/>
            <a:ext cx="3003062" cy="4504594"/>
          </a:xfrm>
          <a:prstGeom prst="rect">
            <a:avLst/>
          </a:prstGeom>
        </p:spPr>
      </p:pic>
    </p:spTree>
    <p:extLst>
      <p:ext uri="{BB962C8B-B14F-4D97-AF65-F5344CB8AC3E}">
        <p14:creationId xmlns:p14="http://schemas.microsoft.com/office/powerpoint/2010/main" val="329218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6A20-0D91-BB74-1B93-297105617D9F}"/>
              </a:ext>
            </a:extLst>
          </p:cNvPr>
          <p:cNvSpPr>
            <a:spLocks noGrp="1"/>
          </p:cNvSpPr>
          <p:nvPr>
            <p:ph type="title"/>
          </p:nvPr>
        </p:nvSpPr>
        <p:spPr/>
        <p:txBody>
          <a:bodyPr/>
          <a:lstStyle/>
          <a:p>
            <a:r>
              <a:rPr lang="en-US" altLang="zh-CN" b="0" i="0" dirty="0" err="1">
                <a:effectLst/>
                <a:latin typeface="华文中宋" panose="02010600040101010101" pitchFamily="2" charset="-122"/>
                <a:ea typeface="华文中宋" panose="02010600040101010101" pitchFamily="2" charset="-122"/>
              </a:rPr>
              <a:t>Tarjan</a:t>
            </a:r>
            <a:r>
              <a:rPr lang="en-US" altLang="zh-CN" b="0" i="0" dirty="0">
                <a:effectLst/>
                <a:latin typeface="华文中宋" panose="02010600040101010101" pitchFamily="2" charset="-122"/>
                <a:ea typeface="华文中宋" panose="02010600040101010101" pitchFamily="2" charset="-122"/>
              </a:rPr>
              <a:t> </a:t>
            </a:r>
            <a:r>
              <a:rPr lang="zh-CN" altLang="en-US" b="0" i="0" dirty="0">
                <a:effectLst/>
                <a:latin typeface="华文中宋" panose="02010600040101010101" pitchFamily="2" charset="-122"/>
                <a:ea typeface="华文中宋" panose="02010600040101010101" pitchFamily="2" charset="-122"/>
              </a:rPr>
              <a:t>算法求强联通分量</a:t>
            </a:r>
            <a:br>
              <a:rPr lang="zh-CN" altLang="en-US" b="0" i="0" dirty="0">
                <a:effectLst/>
                <a:latin typeface="Fira Sans" panose="020B0503050000020004" pitchFamily="34" charset="0"/>
              </a:rPr>
            </a:br>
            <a:endParaRPr lang="zh-CN" altLang="en-US" dirty="0"/>
          </a:p>
        </p:txBody>
      </p:sp>
      <p:sp>
        <p:nvSpPr>
          <p:cNvPr id="3" name="内容占位符 2">
            <a:extLst>
              <a:ext uri="{FF2B5EF4-FFF2-40B4-BE49-F238E27FC236}">
                <a16:creationId xmlns:a16="http://schemas.microsoft.com/office/drawing/2014/main" id="{D24D8A40-C98E-1E58-CC0A-A6052E38E6D3}"/>
              </a:ext>
            </a:extLst>
          </p:cNvPr>
          <p:cNvSpPr>
            <a:spLocks noGrp="1"/>
          </p:cNvSpPr>
          <p:nvPr>
            <p:ph idx="1"/>
          </p:nvPr>
        </p:nvSpPr>
        <p:spPr>
          <a:xfrm>
            <a:off x="464993" y="1349941"/>
            <a:ext cx="10888808" cy="4827022"/>
          </a:xfrm>
        </p:spPr>
        <p:txBody>
          <a:bodyPr>
            <a:normAutofit fontScale="92500" lnSpcReduction="10000"/>
          </a:bodyPr>
          <a:lstStyle/>
          <a:p>
            <a:pPr marL="3200400" lvl="7" indent="0">
              <a:buNone/>
            </a:pPr>
            <a:r>
              <a:rPr lang="zh-CN" altLang="en-US" sz="3200" dirty="0">
                <a:latin typeface="华文中宋" panose="02010600040101010101" pitchFamily="2" charset="-122"/>
                <a:ea typeface="华文中宋" panose="02010600040101010101" pitchFamily="2" charset="-122"/>
              </a:rPr>
              <a:t>维护变量</a:t>
            </a:r>
            <a:r>
              <a:rPr lang="en-US" altLang="zh-CN" sz="3200" dirty="0">
                <a:latin typeface="华文中宋" panose="02010600040101010101" pitchFamily="2" charset="-122"/>
                <a:ea typeface="华文中宋" panose="02010600040101010101" pitchFamily="2" charset="-122"/>
              </a:rPr>
              <a:t>low</a:t>
            </a:r>
            <a:r>
              <a:rPr lang="zh-CN" altLang="en-US" sz="3200" dirty="0">
                <a:latin typeface="华文中宋" panose="02010600040101010101" pitchFamily="2" charset="-122"/>
                <a:ea typeface="华文中宋" panose="02010600040101010101" pitchFamily="2" charset="-122"/>
              </a:rPr>
              <a:t>：</a:t>
            </a:r>
            <a:endParaRPr lang="en-US" altLang="zh-CN" sz="3200" dirty="0">
              <a:latin typeface="华文中宋" panose="02010600040101010101" pitchFamily="2" charset="-122"/>
              <a:ea typeface="华文中宋" panose="02010600040101010101" pitchFamily="2" charset="-122"/>
            </a:endParaRPr>
          </a:p>
          <a:p>
            <a:pPr marL="3200400" lvl="7" indent="0">
              <a:buNone/>
            </a:pPr>
            <a:endParaRPr lang="en-US" altLang="zh-CN" sz="3200" dirty="0">
              <a:latin typeface="华文中宋" panose="02010600040101010101" pitchFamily="2" charset="-122"/>
              <a:ea typeface="华文中宋" panose="02010600040101010101" pitchFamily="2" charset="-122"/>
            </a:endParaRPr>
          </a:p>
          <a:p>
            <a:pPr marL="3200400" lvl="7" indent="0">
              <a:buNone/>
            </a:pPr>
            <a:r>
              <a:rPr lang="zh-CN" altLang="en-US" sz="3200" dirty="0">
                <a:latin typeface="华文中宋" panose="02010600040101010101" pitchFamily="2" charset="-122"/>
                <a:ea typeface="华文中宋" panose="02010600040101010101" pitchFamily="2" charset="-122"/>
              </a:rPr>
              <a:t>搜索时，当前节点为</a:t>
            </a:r>
            <a:r>
              <a:rPr lang="en-US" altLang="zh-CN" sz="3200" dirty="0">
                <a:latin typeface="华文中宋" panose="02010600040101010101" pitchFamily="2" charset="-122"/>
                <a:ea typeface="华文中宋" panose="02010600040101010101" pitchFamily="2" charset="-122"/>
              </a:rPr>
              <a:t>u</a:t>
            </a:r>
            <a:r>
              <a:rPr lang="zh-CN" altLang="en-US" sz="3200" dirty="0">
                <a:latin typeface="华文中宋" panose="02010600040101010101" pitchFamily="2" charset="-122"/>
                <a:ea typeface="华文中宋" panose="02010600040101010101" pitchFamily="2" charset="-122"/>
              </a:rPr>
              <a:t>，目标为</a:t>
            </a:r>
            <a:r>
              <a:rPr lang="en-US" altLang="zh-CN" sz="3200" dirty="0">
                <a:latin typeface="华文中宋" panose="02010600040101010101" pitchFamily="2" charset="-122"/>
                <a:ea typeface="华文中宋" panose="02010600040101010101" pitchFamily="2" charset="-122"/>
              </a:rPr>
              <a:t>v</a:t>
            </a:r>
          </a:p>
          <a:p>
            <a:pPr marL="3200400" lvl="7" indent="0">
              <a:buNone/>
            </a:pPr>
            <a:endParaRPr lang="en-US" altLang="zh-CN" sz="3200" dirty="0">
              <a:latin typeface="华文中宋" panose="02010600040101010101" pitchFamily="2" charset="-122"/>
              <a:ea typeface="华文中宋" panose="02010600040101010101" pitchFamily="2" charset="-122"/>
            </a:endParaRPr>
          </a:p>
          <a:p>
            <a:pPr marL="3200400" lvl="7" indent="0">
              <a:buNone/>
            </a:pPr>
            <a:r>
              <a:rPr lang="zh-CN" altLang="en-US" sz="3200" dirty="0">
                <a:latin typeface="华文中宋" panose="02010600040101010101" pitchFamily="2" charset="-122"/>
                <a:ea typeface="华文中宋" panose="02010600040101010101" pitchFamily="2" charset="-122"/>
              </a:rPr>
              <a:t>若</a:t>
            </a:r>
            <a:r>
              <a:rPr lang="en-US" altLang="zh-CN" sz="3200" dirty="0">
                <a:latin typeface="华文中宋" panose="02010600040101010101" pitchFamily="2" charset="-122"/>
                <a:ea typeface="华文中宋" panose="02010600040101010101" pitchFamily="2" charset="-122"/>
              </a:rPr>
              <a:t>v</a:t>
            </a:r>
            <a:r>
              <a:rPr lang="zh-CN" altLang="en-US" sz="3200" dirty="0">
                <a:latin typeface="华文中宋" panose="02010600040101010101" pitchFamily="2" charset="-122"/>
                <a:ea typeface="华文中宋" panose="02010600040101010101" pitchFamily="2" charset="-122"/>
              </a:rPr>
              <a:t>未被访问，则继续搜索，用目标</a:t>
            </a:r>
            <a:r>
              <a:rPr lang="en-US" altLang="zh-CN" sz="3200" dirty="0">
                <a:latin typeface="华文中宋" panose="02010600040101010101" pitchFamily="2" charset="-122"/>
                <a:ea typeface="华文中宋" panose="02010600040101010101" pitchFamily="2" charset="-122"/>
              </a:rPr>
              <a:t>low</a:t>
            </a:r>
            <a:r>
              <a:rPr lang="zh-CN" altLang="en-US" sz="3200" dirty="0">
                <a:latin typeface="华文中宋" panose="02010600040101010101" pitchFamily="2" charset="-122"/>
                <a:ea typeface="华文中宋" panose="02010600040101010101" pitchFamily="2" charset="-122"/>
              </a:rPr>
              <a:t>尝试更新当前</a:t>
            </a:r>
            <a:r>
              <a:rPr lang="en-US" altLang="zh-CN" sz="3200" dirty="0">
                <a:latin typeface="华文中宋" panose="02010600040101010101" pitchFamily="2" charset="-122"/>
                <a:ea typeface="华文中宋" panose="02010600040101010101" pitchFamily="2" charset="-122"/>
              </a:rPr>
              <a:t>low</a:t>
            </a:r>
          </a:p>
          <a:p>
            <a:pPr marL="3200400" lvl="7" indent="0">
              <a:buNone/>
            </a:pPr>
            <a:endParaRPr lang="en-US" altLang="zh-CN" sz="3200" dirty="0">
              <a:latin typeface="华文中宋" panose="02010600040101010101" pitchFamily="2" charset="-122"/>
              <a:ea typeface="华文中宋" panose="02010600040101010101" pitchFamily="2" charset="-122"/>
            </a:endParaRPr>
          </a:p>
          <a:p>
            <a:pPr marL="3200400" lvl="7" indent="0">
              <a:buNone/>
            </a:pPr>
            <a:r>
              <a:rPr lang="en-US" altLang="zh-CN" sz="3200" dirty="0">
                <a:latin typeface="华文中宋" panose="02010600040101010101" pitchFamily="2" charset="-122"/>
                <a:ea typeface="华文中宋" panose="02010600040101010101" pitchFamily="2" charset="-122"/>
              </a:rPr>
              <a:t>v</a:t>
            </a:r>
            <a:r>
              <a:rPr lang="zh-CN" altLang="en-US" sz="3200" dirty="0">
                <a:latin typeface="华文中宋" panose="02010600040101010101" pitchFamily="2" charset="-122"/>
                <a:ea typeface="华文中宋" panose="02010600040101010101" pitchFamily="2" charset="-122"/>
              </a:rPr>
              <a:t>被访问过，在栈中，则用目标</a:t>
            </a:r>
            <a:r>
              <a:rPr lang="en-US" altLang="zh-CN" sz="3200" dirty="0" err="1">
                <a:latin typeface="华文中宋" panose="02010600040101010101" pitchFamily="2" charset="-122"/>
                <a:ea typeface="华文中宋" panose="02010600040101010101" pitchFamily="2" charset="-122"/>
              </a:rPr>
              <a:t>dfn</a:t>
            </a:r>
            <a:r>
              <a:rPr lang="zh-CN" altLang="en-US" sz="3200" dirty="0">
                <a:latin typeface="华文中宋" panose="02010600040101010101" pitchFamily="2" charset="-122"/>
                <a:ea typeface="华文中宋" panose="02010600040101010101" pitchFamily="2" charset="-122"/>
              </a:rPr>
              <a:t>尝试更新当前</a:t>
            </a:r>
            <a:r>
              <a:rPr lang="en-US" altLang="zh-CN" sz="3200" dirty="0">
                <a:latin typeface="华文中宋" panose="02010600040101010101" pitchFamily="2" charset="-122"/>
                <a:ea typeface="华文中宋" panose="02010600040101010101" pitchFamily="2" charset="-122"/>
              </a:rPr>
              <a:t>low</a:t>
            </a:r>
          </a:p>
          <a:p>
            <a:pPr marL="3200400" lvl="7" indent="0">
              <a:buNone/>
            </a:pPr>
            <a:endParaRPr lang="en-US" altLang="zh-CN" sz="3200" dirty="0">
              <a:latin typeface="华文中宋" panose="02010600040101010101" pitchFamily="2" charset="-122"/>
              <a:ea typeface="华文中宋" panose="02010600040101010101" pitchFamily="2" charset="-122"/>
            </a:endParaRPr>
          </a:p>
          <a:p>
            <a:pPr marL="3200400" lvl="7" indent="0">
              <a:buNone/>
            </a:pPr>
            <a:r>
              <a:rPr lang="zh-CN" altLang="en-US" sz="3200" dirty="0">
                <a:latin typeface="华文中宋" panose="02010600040101010101" pitchFamily="2" charset="-122"/>
                <a:ea typeface="华文中宋" panose="02010600040101010101" pitchFamily="2" charset="-122"/>
              </a:rPr>
              <a:t>否则不进行操作</a:t>
            </a:r>
            <a:endParaRPr lang="en-US" altLang="zh-CN" sz="3200" dirty="0">
              <a:latin typeface="华文中宋" panose="02010600040101010101" pitchFamily="2" charset="-122"/>
              <a:ea typeface="华文中宋" panose="02010600040101010101" pitchFamily="2" charset="-122"/>
            </a:endParaRPr>
          </a:p>
          <a:p>
            <a:pPr marL="3200400" lvl="7" indent="0">
              <a:buNone/>
            </a:pPr>
            <a:endParaRPr lang="en-US" altLang="zh-CN" sz="32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A7025FB0-AE01-B8BD-E6C4-601B82A38F54}"/>
              </a:ext>
            </a:extLst>
          </p:cNvPr>
          <p:cNvPicPr>
            <a:picLocks noChangeAspect="1"/>
          </p:cNvPicPr>
          <p:nvPr/>
        </p:nvPicPr>
        <p:blipFill>
          <a:blip r:embed="rId2"/>
          <a:stretch>
            <a:fillRect/>
          </a:stretch>
        </p:blipFill>
        <p:spPr>
          <a:xfrm>
            <a:off x="464992" y="1349941"/>
            <a:ext cx="3003062" cy="4504594"/>
          </a:xfrm>
          <a:prstGeom prst="rect">
            <a:avLst/>
          </a:prstGeom>
        </p:spPr>
      </p:pic>
    </p:spTree>
    <p:extLst>
      <p:ext uri="{BB962C8B-B14F-4D97-AF65-F5344CB8AC3E}">
        <p14:creationId xmlns:p14="http://schemas.microsoft.com/office/powerpoint/2010/main" val="33159743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1031</Words>
  <Application>Microsoft Office PowerPoint</Application>
  <PresentationFormat>宽屏</PresentationFormat>
  <Paragraphs>118</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华文中宋</vt:lpstr>
      <vt:lpstr>Arial</vt:lpstr>
      <vt:lpstr>Fira Sans</vt:lpstr>
      <vt:lpstr>Office 主题​​</vt:lpstr>
      <vt:lpstr>图论 割点，割边，强联通分量</vt:lpstr>
      <vt:lpstr>概念</vt:lpstr>
      <vt:lpstr>强联通</vt:lpstr>
      <vt:lpstr>Tarjan 算法求强联通分量 </vt:lpstr>
      <vt:lpstr>Tarjan 算法求强联通分量 </vt:lpstr>
      <vt:lpstr>Tarjan 算法求强联通分量 </vt:lpstr>
      <vt:lpstr>Tarjan 算法求强联通分量 </vt:lpstr>
      <vt:lpstr>Tarjan 算法求强联通分量 </vt:lpstr>
      <vt:lpstr>Tarjan 算法求强联通分量 </vt:lpstr>
      <vt:lpstr>Tarjan 算法求强联通分量 </vt:lpstr>
      <vt:lpstr>Tarjan 应用 </vt:lpstr>
      <vt:lpstr>Tarjan 例题 受欢迎的牛  </vt:lpstr>
      <vt:lpstr>Tarjan 例题 受欢迎的牛  </vt:lpstr>
      <vt:lpstr>Tarjan 例题 受欢迎的牛  </vt:lpstr>
      <vt:lpstr>Tarjan 例题 受欢迎的牛  </vt:lpstr>
      <vt:lpstr>割点 </vt:lpstr>
      <vt:lpstr>Tarjan算法 割点 </vt:lpstr>
      <vt:lpstr>Tarjan算法 割点 </vt:lpstr>
      <vt:lpstr>Tarjan算法 割点 </vt:lpstr>
      <vt:lpstr>Tarjan算法 割点 </vt:lpstr>
      <vt:lpstr>割边 </vt:lpstr>
      <vt:lpstr>Tarjan算法 割边 </vt:lpstr>
      <vt:lpstr>Tarjan算法 割边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 割点，割边，强联通分量</dc:title>
  <dc:creator>456 123</dc:creator>
  <cp:lastModifiedBy>456 123</cp:lastModifiedBy>
  <cp:revision>20</cp:revision>
  <dcterms:created xsi:type="dcterms:W3CDTF">2023-08-15T13:09:50Z</dcterms:created>
  <dcterms:modified xsi:type="dcterms:W3CDTF">2023-08-15T18:32:30Z</dcterms:modified>
</cp:coreProperties>
</file>