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60" autoAdjust="0"/>
  </p:normalViewPr>
  <p:slideViewPr>
    <p:cSldViewPr>
      <p:cViewPr varScale="1">
        <p:scale>
          <a:sx n="50" d="100"/>
          <a:sy n="50" d="100"/>
        </p:scale>
        <p:origin x="-193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9093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创建分词对象</a:t>
            </a:r>
          </a:p>
          <a:p>
            <a:r>
              <a:rPr lang="zh-CN" altLang="en-US" dirty="0" smtClean="0"/>
              <a:t>		</a:t>
            </a:r>
            <a:r>
              <a:rPr lang="en-US" altLang="zh-CN" dirty="0" smtClean="0"/>
              <a:t>Analyzer anal=new </a:t>
            </a:r>
            <a:r>
              <a:rPr lang="en-US" altLang="zh-CN" dirty="0" err="1" smtClean="0"/>
              <a:t>IKAnalyzer</a:t>
            </a:r>
            <a:r>
              <a:rPr lang="en-US" altLang="zh-CN" dirty="0" smtClean="0"/>
              <a:t>(true);</a:t>
            </a:r>
          </a:p>
          <a:p>
            <a:r>
              <a:rPr lang="en-US" altLang="zh-CN" dirty="0" smtClean="0"/>
              <a:t>		</a:t>
            </a:r>
            <a:r>
              <a:rPr lang="en-US" altLang="zh-CN" dirty="0" err="1" smtClean="0"/>
              <a:t>StringReader</a:t>
            </a:r>
            <a:r>
              <a:rPr lang="en-US" altLang="zh-CN" dirty="0" smtClean="0"/>
              <a:t> reader=new </a:t>
            </a:r>
            <a:r>
              <a:rPr lang="en-US" altLang="zh-CN" dirty="0" err="1" smtClean="0"/>
              <a:t>StringReader</a:t>
            </a:r>
            <a:r>
              <a:rPr lang="en-US" altLang="zh-CN" dirty="0" smtClean="0"/>
              <a:t>(test);</a:t>
            </a:r>
          </a:p>
          <a:p>
            <a:r>
              <a:rPr lang="en-US" altLang="zh-CN" dirty="0" smtClean="0"/>
              <a:t>		//</a:t>
            </a:r>
            <a:r>
              <a:rPr lang="zh-CN" altLang="en-US" dirty="0" smtClean="0"/>
              <a:t>分词</a:t>
            </a:r>
          </a:p>
          <a:p>
            <a:r>
              <a:rPr lang="zh-CN" altLang="en-US" dirty="0" smtClean="0"/>
              <a:t>		</a:t>
            </a:r>
            <a:r>
              <a:rPr lang="en-US" altLang="zh-CN" dirty="0" err="1" smtClean="0"/>
              <a:t>TokenStream</a:t>
            </a:r>
            <a:r>
              <a:rPr lang="en-US" altLang="zh-CN" dirty="0" smtClean="0"/>
              <a:t> </a:t>
            </a:r>
            <a:r>
              <a:rPr lang="en-US" altLang="zh-CN" dirty="0" err="1" smtClean="0"/>
              <a:t>ts</a:t>
            </a:r>
            <a:r>
              <a:rPr lang="en-US" altLang="zh-CN" dirty="0" smtClean="0"/>
              <a:t>= null;</a:t>
            </a:r>
          </a:p>
          <a:p>
            <a:r>
              <a:rPr lang="en-US" altLang="zh-CN" dirty="0" smtClean="0"/>
              <a:t>		try {</a:t>
            </a:r>
          </a:p>
          <a:p>
            <a:r>
              <a:rPr lang="en-US" altLang="zh-CN" dirty="0" smtClean="0"/>
              <a:t>			</a:t>
            </a:r>
            <a:r>
              <a:rPr lang="en-US" altLang="zh-CN" dirty="0" err="1" smtClean="0"/>
              <a:t>ts</a:t>
            </a:r>
            <a:r>
              <a:rPr lang="en-US" altLang="zh-CN" dirty="0" smtClean="0"/>
              <a:t> = </a:t>
            </a:r>
            <a:r>
              <a:rPr lang="en-US" altLang="zh-CN" dirty="0" err="1" smtClean="0"/>
              <a:t>anal.tokenStream</a:t>
            </a:r>
            <a:r>
              <a:rPr lang="en-US" altLang="zh-CN" dirty="0" smtClean="0"/>
              <a:t>("", reader);</a:t>
            </a:r>
          </a:p>
          <a:p>
            <a:r>
              <a:rPr lang="en-US" altLang="zh-CN" dirty="0" smtClean="0"/>
              <a:t>		} catch (</a:t>
            </a:r>
            <a:r>
              <a:rPr lang="en-US" altLang="zh-CN" dirty="0" err="1" smtClean="0"/>
              <a:t>IOException</a:t>
            </a:r>
            <a:r>
              <a:rPr lang="en-US" altLang="zh-CN" dirty="0" smtClean="0"/>
              <a:t> e) {</a:t>
            </a:r>
          </a:p>
          <a:p>
            <a:r>
              <a:rPr lang="en-US" altLang="zh-CN" dirty="0" smtClean="0"/>
              <a:t>			</a:t>
            </a:r>
            <a:r>
              <a:rPr lang="en-US" altLang="zh-CN" dirty="0" err="1" smtClean="0"/>
              <a:t>e.printStackTrace</a:t>
            </a:r>
            <a:r>
              <a:rPr lang="en-US" altLang="zh-CN" dirty="0" smtClean="0"/>
              <a:t>();</a:t>
            </a:r>
          </a:p>
          <a:p>
            <a:r>
              <a:rPr lang="en-US" altLang="zh-CN" dirty="0" smtClean="0"/>
              <a:t>		}</a:t>
            </a:r>
          </a:p>
          <a:p>
            <a:r>
              <a:rPr lang="en-US" altLang="zh-CN" dirty="0" smtClean="0"/>
              <a:t>		</a:t>
            </a:r>
            <a:r>
              <a:rPr lang="en-US" altLang="zh-CN" dirty="0" err="1" smtClean="0"/>
              <a:t>CharTermAttribute</a:t>
            </a:r>
            <a:r>
              <a:rPr lang="en-US" altLang="zh-CN" dirty="0" smtClean="0"/>
              <a:t> term=</a:t>
            </a:r>
            <a:r>
              <a:rPr lang="en-US" altLang="zh-CN" dirty="0" err="1" smtClean="0"/>
              <a:t>ts.getAttribute</a:t>
            </a:r>
            <a:r>
              <a:rPr lang="en-US" altLang="zh-CN" dirty="0" smtClean="0"/>
              <a:t>(</a:t>
            </a:r>
            <a:r>
              <a:rPr lang="en-US" altLang="zh-CN" dirty="0" err="1" smtClean="0"/>
              <a:t>CharTermAttribute.class</a:t>
            </a:r>
            <a:r>
              <a:rPr lang="en-US" altLang="zh-CN" dirty="0" smtClean="0"/>
              <a:t>);</a:t>
            </a:r>
          </a:p>
          <a:p>
            <a:r>
              <a:rPr lang="en-US" altLang="zh-CN" dirty="0" smtClean="0"/>
              <a:t>		//</a:t>
            </a:r>
            <a:r>
              <a:rPr lang="zh-CN" altLang="en-US" dirty="0" smtClean="0"/>
              <a:t>遍历分词数据</a:t>
            </a:r>
          </a:p>
          <a:p>
            <a:r>
              <a:rPr lang="zh-CN" altLang="en-US" dirty="0" smtClean="0"/>
              <a:t>		</a:t>
            </a:r>
            <a:r>
              <a:rPr lang="en-US" altLang="zh-CN" dirty="0" smtClean="0"/>
              <a:t>try {</a:t>
            </a:r>
          </a:p>
          <a:p>
            <a:r>
              <a:rPr lang="en-US" altLang="zh-CN" dirty="0" smtClean="0"/>
              <a:t>			while(</a:t>
            </a:r>
            <a:r>
              <a:rPr lang="en-US" altLang="zh-CN" dirty="0" err="1" smtClean="0"/>
              <a:t>ts.incrementToken</a:t>
            </a:r>
            <a:r>
              <a:rPr lang="en-US" altLang="zh-CN" dirty="0" smtClean="0"/>
              <a:t>()){</a:t>
            </a:r>
          </a:p>
          <a:p>
            <a:r>
              <a:rPr lang="en-US" altLang="zh-CN" dirty="0" smtClean="0"/>
              <a:t>				String result = </a:t>
            </a:r>
            <a:r>
              <a:rPr lang="en-US" altLang="zh-CN" dirty="0" err="1" smtClean="0"/>
              <a:t>term.toString</a:t>
            </a:r>
            <a:r>
              <a:rPr lang="en-US" altLang="zh-CN" dirty="0" smtClean="0"/>
              <a:t>();</a:t>
            </a:r>
          </a:p>
          <a:p>
            <a:r>
              <a:rPr lang="en-US" altLang="zh-CN" dirty="0" smtClean="0"/>
              <a:t>				</a:t>
            </a:r>
            <a:r>
              <a:rPr lang="en-US" altLang="zh-CN" dirty="0" err="1" smtClean="0"/>
              <a:t>resultset.add</a:t>
            </a:r>
            <a:r>
              <a:rPr lang="en-US" altLang="zh-CN" dirty="0" smtClean="0"/>
              <a:t>(result);</a:t>
            </a:r>
          </a:p>
          <a:p>
            <a:r>
              <a:rPr lang="en-US" altLang="zh-CN" dirty="0" smtClean="0"/>
              <a:t>            }</a:t>
            </a:r>
          </a:p>
          <a:p>
            <a:r>
              <a:rPr lang="en-US" altLang="zh-CN" dirty="0" smtClean="0"/>
              <a:t>		} catch (</a:t>
            </a:r>
            <a:r>
              <a:rPr lang="en-US" altLang="zh-CN" dirty="0" err="1" smtClean="0"/>
              <a:t>IOException</a:t>
            </a:r>
            <a:r>
              <a:rPr lang="en-US" altLang="zh-CN" dirty="0" smtClean="0"/>
              <a:t> e) {</a:t>
            </a:r>
          </a:p>
          <a:p>
            <a:r>
              <a:rPr lang="en-US" altLang="zh-CN" dirty="0" smtClean="0"/>
              <a:t>			</a:t>
            </a:r>
            <a:r>
              <a:rPr lang="en-US" altLang="zh-CN" dirty="0" err="1" smtClean="0"/>
              <a:t>e.printStackTrace</a:t>
            </a:r>
            <a:r>
              <a:rPr lang="en-US" altLang="zh-CN" dirty="0" smtClean="0"/>
              <a:t>();</a:t>
            </a:r>
          </a:p>
          <a:p>
            <a:r>
              <a:rPr lang="en-US" altLang="zh-CN" dirty="0" smtClean="0"/>
              <a:t>		}</a:t>
            </a:r>
          </a:p>
          <a:p>
            <a:r>
              <a:rPr lang="en-US" altLang="zh-CN" dirty="0" smtClean="0"/>
              <a:t>		</a:t>
            </a:r>
            <a:r>
              <a:rPr lang="en-US" altLang="zh-CN" dirty="0" err="1" smtClean="0"/>
              <a:t>reader.close</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53809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&lt;dependency&gt;</a:t>
            </a:r>
          </a:p>
          <a:p>
            <a:r>
              <a:rPr lang="en-US" altLang="zh-CN" dirty="0" smtClean="0"/>
              <a:t>            &lt;</a:t>
            </a:r>
            <a:r>
              <a:rPr lang="en-US" altLang="zh-CN" dirty="0" err="1" smtClean="0"/>
              <a:t>groupId</a:t>
            </a:r>
            <a:r>
              <a:rPr lang="en-US" altLang="zh-CN" dirty="0" smtClean="0"/>
              <a:t>&gt;</a:t>
            </a:r>
            <a:r>
              <a:rPr lang="en-US" altLang="zh-CN" dirty="0" err="1" smtClean="0"/>
              <a:t>org.wltea</a:t>
            </a:r>
            <a:r>
              <a:rPr lang="en-US" altLang="zh-CN" dirty="0" smtClean="0"/>
              <a:t>&lt;/</a:t>
            </a:r>
            <a:r>
              <a:rPr lang="en-US" altLang="zh-CN" dirty="0" err="1" smtClean="0"/>
              <a:t>groupId</a:t>
            </a:r>
            <a:r>
              <a:rPr lang="en-US" altLang="zh-CN" dirty="0" smtClean="0"/>
              <a:t>&gt;</a:t>
            </a:r>
          </a:p>
          <a:p>
            <a:r>
              <a:rPr lang="en-US" altLang="zh-CN" dirty="0" smtClean="0"/>
              <a:t>            &lt;</a:t>
            </a:r>
            <a:r>
              <a:rPr lang="en-US" altLang="zh-CN" dirty="0" err="1" smtClean="0"/>
              <a:t>artifactId</a:t>
            </a:r>
            <a:r>
              <a:rPr lang="en-US" altLang="zh-CN" dirty="0" smtClean="0"/>
              <a:t>&gt;analyzer&lt;/</a:t>
            </a:r>
            <a:r>
              <a:rPr lang="en-US" altLang="zh-CN" dirty="0" err="1" smtClean="0"/>
              <a:t>artifactId</a:t>
            </a:r>
            <a:r>
              <a:rPr lang="en-US" altLang="zh-CN" dirty="0" smtClean="0"/>
              <a:t>&gt;</a:t>
            </a:r>
          </a:p>
          <a:p>
            <a:r>
              <a:rPr lang="en-US" altLang="zh-CN" dirty="0" smtClean="0"/>
              <a:t>            &lt;version&gt;1.0&lt;/version&gt;</a:t>
            </a:r>
          </a:p>
          <a:p>
            <a:r>
              <a:rPr lang="en-US" altLang="zh-CN" dirty="0" smtClean="0"/>
              <a:t>            &lt;scope&gt;system&lt;/scope&gt;</a:t>
            </a:r>
          </a:p>
          <a:p>
            <a:r>
              <a:rPr lang="en-US" altLang="zh-CN" dirty="0" smtClean="0"/>
              <a:t>            &lt;</a:t>
            </a:r>
            <a:r>
              <a:rPr lang="en-US" altLang="zh-CN" dirty="0" err="1" smtClean="0"/>
              <a:t>systemPath</a:t>
            </a:r>
            <a:r>
              <a:rPr lang="en-US" altLang="zh-CN" dirty="0" smtClean="0"/>
              <a:t>&gt;${</a:t>
            </a:r>
            <a:r>
              <a:rPr lang="en-US" altLang="zh-CN" dirty="0" err="1" smtClean="0"/>
              <a:t>project.basedir</a:t>
            </a:r>
            <a:r>
              <a:rPr lang="en-US" altLang="zh-CN" dirty="0" smtClean="0"/>
              <a:t>}/libs/IKAnalyzer2012FF_u1.jar&lt;/</a:t>
            </a:r>
            <a:r>
              <a:rPr lang="en-US" altLang="zh-CN" dirty="0" err="1" smtClean="0"/>
              <a:t>systemPath</a:t>
            </a:r>
            <a:r>
              <a:rPr lang="en-US" altLang="zh-CN" dirty="0" smtClean="0"/>
              <a:t>&gt;</a:t>
            </a:r>
          </a:p>
          <a:p>
            <a:r>
              <a:rPr lang="en-US" altLang="zh-CN" dirty="0" smtClean="0"/>
              <a:t>        &lt;/dependency&gt;</a:t>
            </a:r>
          </a:p>
          <a:p>
            <a:endParaRPr lang="en-US" altLang="zh-CN" dirty="0" smtClean="0"/>
          </a:p>
          <a:p>
            <a:r>
              <a:rPr lang="en-US" altLang="zh-CN" sz="1200" kern="1200" dirty="0" smtClean="0">
                <a:solidFill>
                  <a:schemeClr val="tx1"/>
                </a:solidFill>
                <a:effectLst/>
                <a:latin typeface="+mn-lt"/>
                <a:ea typeface="+mn-ea"/>
                <a:cs typeface="+mn-cs"/>
              </a:rPr>
              <a:t>&lt;dependency&gt;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a:t>
            </a:r>
            <a:r>
              <a:rPr lang="en-US" altLang="zh-CN" sz="1200" kern="1200" dirty="0" err="1" smtClean="0">
                <a:solidFill>
                  <a:schemeClr val="tx1"/>
                </a:solidFill>
                <a:effectLst/>
                <a:latin typeface="+mn-lt"/>
                <a:ea typeface="+mn-ea"/>
                <a:cs typeface="+mn-cs"/>
              </a:rPr>
              <a:t>groupId</a:t>
            </a:r>
            <a:r>
              <a:rPr lang="en-US" altLang="zh-CN" sz="1200" kern="1200" dirty="0" smtClean="0">
                <a:solidFill>
                  <a:schemeClr val="tx1"/>
                </a:solidFill>
                <a:effectLst/>
                <a:latin typeface="+mn-lt"/>
                <a:ea typeface="+mn-ea"/>
                <a:cs typeface="+mn-cs"/>
              </a:rPr>
              <a:t>&gt;</a:t>
            </a:r>
            <a:r>
              <a:rPr lang="en-US" altLang="zh-CN" dirty="0" err="1" smtClean="0"/>
              <a:t>org.wltea</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groupId</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a:t>
            </a:r>
            <a:r>
              <a:rPr lang="en-US" altLang="zh-CN" sz="1200" kern="1200" dirty="0" err="1" smtClean="0">
                <a:solidFill>
                  <a:schemeClr val="tx1"/>
                </a:solidFill>
                <a:effectLst/>
                <a:latin typeface="+mn-lt"/>
                <a:ea typeface="+mn-ea"/>
                <a:cs typeface="+mn-cs"/>
              </a:rPr>
              <a:t>artifactId</a:t>
            </a:r>
            <a:r>
              <a:rPr lang="en-US" altLang="zh-CN" sz="1200" kern="1200" dirty="0" smtClean="0">
                <a:solidFill>
                  <a:schemeClr val="tx1"/>
                </a:solidFill>
                <a:effectLst/>
                <a:latin typeface="+mn-lt"/>
                <a:ea typeface="+mn-ea"/>
                <a:cs typeface="+mn-cs"/>
              </a:rPr>
              <a:t>&gt;</a:t>
            </a:r>
            <a:r>
              <a:rPr lang="en-US" altLang="zh-CN" dirty="0" smtClean="0"/>
              <a:t>analyzer</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artifactId</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&lt;version&gt;</a:t>
            </a:r>
            <a:r>
              <a:rPr lang="en-US" altLang="zh-CN" dirty="0" smtClean="0"/>
              <a:t>1.0</a:t>
            </a:r>
            <a:r>
              <a:rPr lang="en-US" altLang="zh-CN" sz="1200" kern="1200" dirty="0" smtClean="0">
                <a:solidFill>
                  <a:schemeClr val="tx1"/>
                </a:solidFill>
                <a:effectLst/>
                <a:latin typeface="+mn-lt"/>
                <a:ea typeface="+mn-ea"/>
                <a:cs typeface="+mn-cs"/>
              </a:rPr>
              <a:t>&lt;/version&gt;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&lt;scope&gt;</a:t>
            </a:r>
            <a:r>
              <a:rPr lang="en-US" altLang="zh-CN" dirty="0" smtClean="0"/>
              <a:t>system</a:t>
            </a:r>
            <a:r>
              <a:rPr lang="en-US" altLang="zh-CN" sz="1200" kern="1200" dirty="0" smtClean="0">
                <a:solidFill>
                  <a:schemeClr val="tx1"/>
                </a:solidFill>
                <a:effectLst/>
                <a:latin typeface="+mn-lt"/>
                <a:ea typeface="+mn-ea"/>
                <a:cs typeface="+mn-cs"/>
              </a:rPr>
              <a:t>&lt;/scope&gt;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a:t>
            </a:r>
            <a:r>
              <a:rPr lang="en-US" altLang="zh-CN" sz="1200" kern="1200" dirty="0" err="1" smtClean="0">
                <a:solidFill>
                  <a:schemeClr val="tx1"/>
                </a:solidFill>
                <a:effectLst/>
                <a:latin typeface="+mn-lt"/>
                <a:ea typeface="+mn-ea"/>
                <a:cs typeface="+mn-cs"/>
              </a:rPr>
              <a:t>systemPath</a:t>
            </a:r>
            <a:r>
              <a:rPr lang="en-US" altLang="zh-CN" sz="1200" kern="1200" dirty="0" smtClean="0">
                <a:solidFill>
                  <a:schemeClr val="tx1"/>
                </a:solidFill>
                <a:effectLst/>
                <a:latin typeface="+mn-lt"/>
                <a:ea typeface="+mn-ea"/>
                <a:cs typeface="+mn-cs"/>
              </a:rPr>
              <a:t>&gt;</a:t>
            </a:r>
            <a:r>
              <a:rPr lang="en-US" altLang="zh-CN" dirty="0" smtClean="0"/>
              <a:t>${</a:t>
            </a:r>
            <a:r>
              <a:rPr lang="en-US" altLang="zh-CN" dirty="0" err="1" smtClean="0"/>
              <a:t>project.basedir</a:t>
            </a:r>
            <a:r>
              <a:rPr lang="en-US" altLang="zh-CN" dirty="0" smtClean="0"/>
              <a:t>}/libs/IKAnalyzer2012FF_u1.jar</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systemPath</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&lt;/dependency&gt;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&lt;dependency&gt;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a:t>
            </a:r>
            <a:r>
              <a:rPr lang="en-US" altLang="zh-CN" sz="1200" kern="1200" dirty="0" err="1" smtClean="0">
                <a:solidFill>
                  <a:schemeClr val="tx1"/>
                </a:solidFill>
                <a:effectLst/>
                <a:latin typeface="+mn-lt"/>
                <a:ea typeface="+mn-ea"/>
                <a:cs typeface="+mn-cs"/>
              </a:rPr>
              <a:t>groupId</a:t>
            </a:r>
            <a:r>
              <a:rPr lang="en-US" altLang="zh-CN" sz="1200" kern="1200" dirty="0" smtClean="0">
                <a:solidFill>
                  <a:schemeClr val="tx1"/>
                </a:solidFill>
                <a:effectLst/>
                <a:latin typeface="+mn-lt"/>
                <a:ea typeface="+mn-ea"/>
                <a:cs typeface="+mn-cs"/>
              </a:rPr>
              <a:t>&gt;</a:t>
            </a:r>
            <a:r>
              <a:rPr lang="en-US" altLang="zh-CN" dirty="0" err="1" smtClean="0"/>
              <a:t>com.janeluo</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groupId</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a:t>
            </a:r>
            <a:r>
              <a:rPr lang="en-US" altLang="zh-CN" sz="1200" kern="1200" dirty="0" err="1" smtClean="0">
                <a:solidFill>
                  <a:schemeClr val="tx1"/>
                </a:solidFill>
                <a:effectLst/>
                <a:latin typeface="+mn-lt"/>
                <a:ea typeface="+mn-ea"/>
                <a:cs typeface="+mn-cs"/>
              </a:rPr>
              <a:t>artifactId</a:t>
            </a:r>
            <a:r>
              <a:rPr lang="en-US" altLang="zh-CN" sz="1200" kern="1200" dirty="0" smtClean="0">
                <a:solidFill>
                  <a:schemeClr val="tx1"/>
                </a:solidFill>
                <a:effectLst/>
                <a:latin typeface="+mn-lt"/>
                <a:ea typeface="+mn-ea"/>
                <a:cs typeface="+mn-cs"/>
              </a:rPr>
              <a:t>&gt;</a:t>
            </a:r>
            <a:r>
              <a:rPr lang="en-US" altLang="zh-CN" dirty="0" err="1" smtClean="0"/>
              <a:t>ikanalyzer</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artifactId</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&lt;version&gt;</a:t>
            </a:r>
            <a:r>
              <a:rPr lang="en-US" altLang="zh-CN" dirty="0" smtClean="0"/>
              <a:t>2012_u6</a:t>
            </a:r>
            <a:r>
              <a:rPr lang="en-US" altLang="zh-CN" sz="1200" kern="1200" dirty="0" smtClean="0">
                <a:solidFill>
                  <a:schemeClr val="tx1"/>
                </a:solidFill>
                <a:effectLst/>
                <a:latin typeface="+mn-lt"/>
                <a:ea typeface="+mn-ea"/>
                <a:cs typeface="+mn-cs"/>
              </a:rPr>
              <a:t>&lt;/version&gt;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&lt;/dependency&gt;</a:t>
            </a:r>
            <a:endParaRPr lang="en-US" altLang="zh-CN" dirty="0" smtClean="0"/>
          </a:p>
          <a:p>
            <a:r>
              <a:rPr lang="en-US" altLang="zh-CN" dirty="0" smtClean="0"/>
              <a:t>        &lt;dependency&gt;</a:t>
            </a:r>
          </a:p>
          <a:p>
            <a:r>
              <a:rPr lang="en-US" altLang="zh-CN" dirty="0" smtClean="0"/>
              <a:t>            &lt;</a:t>
            </a:r>
            <a:r>
              <a:rPr lang="en-US" altLang="zh-CN" dirty="0" err="1" smtClean="0"/>
              <a:t>groupId</a:t>
            </a:r>
            <a:r>
              <a:rPr lang="en-US" altLang="zh-CN" dirty="0" smtClean="0"/>
              <a:t>&gt;</a:t>
            </a:r>
            <a:r>
              <a:rPr lang="en-US" altLang="zh-CN" dirty="0" err="1" smtClean="0"/>
              <a:t>org.apache.lucene</a:t>
            </a:r>
            <a:r>
              <a:rPr lang="en-US" altLang="zh-CN" dirty="0" smtClean="0"/>
              <a:t>&lt;/</a:t>
            </a:r>
            <a:r>
              <a:rPr lang="en-US" altLang="zh-CN" dirty="0" err="1" smtClean="0"/>
              <a:t>groupId</a:t>
            </a:r>
            <a:r>
              <a:rPr lang="en-US" altLang="zh-CN" dirty="0" smtClean="0"/>
              <a:t>&gt;</a:t>
            </a:r>
          </a:p>
          <a:p>
            <a:r>
              <a:rPr lang="en-US" altLang="zh-CN" dirty="0" smtClean="0"/>
              <a:t>            &lt;</a:t>
            </a:r>
            <a:r>
              <a:rPr lang="en-US" altLang="zh-CN" dirty="0" err="1" smtClean="0"/>
              <a:t>artifactId</a:t>
            </a:r>
            <a:r>
              <a:rPr lang="en-US" altLang="zh-CN" dirty="0" smtClean="0"/>
              <a:t>&gt;</a:t>
            </a:r>
            <a:r>
              <a:rPr lang="en-US" altLang="zh-CN" dirty="0" err="1" smtClean="0"/>
              <a:t>lucene</a:t>
            </a:r>
            <a:r>
              <a:rPr lang="en-US" altLang="zh-CN" dirty="0" smtClean="0"/>
              <a:t>-core&lt;/</a:t>
            </a:r>
            <a:r>
              <a:rPr lang="en-US" altLang="zh-CN" dirty="0" err="1" smtClean="0"/>
              <a:t>artifactId</a:t>
            </a:r>
            <a:r>
              <a:rPr lang="en-US" altLang="zh-CN" dirty="0" smtClean="0"/>
              <a:t>&gt;</a:t>
            </a:r>
          </a:p>
          <a:p>
            <a:r>
              <a:rPr lang="en-US" altLang="zh-CN" dirty="0" smtClean="0"/>
              <a:t>            &lt;version&gt;4.2.0&lt;/version&gt;</a:t>
            </a:r>
          </a:p>
          <a:p>
            <a:r>
              <a:rPr lang="en-US" altLang="zh-CN" dirty="0" smtClean="0"/>
              <a:t>        &lt;/dependency&gt;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61763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9827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a:t>
            </a:r>
          </a:p>
          <a:p>
            <a:r>
              <a:rPr lang="en-US" altLang="zh-CN" dirty="0" smtClean="0"/>
              <a:t>     * </a:t>
            </a:r>
            <a:r>
              <a:rPr lang="zh-CN" altLang="en-US" dirty="0" smtClean="0"/>
              <a:t>使用 </a:t>
            </a:r>
            <a:r>
              <a:rPr lang="en-US" altLang="zh-CN" dirty="0" smtClean="0"/>
              <a:t>Map</a:t>
            </a:r>
            <a:r>
              <a:rPr lang="zh-CN" altLang="en-US" dirty="0" smtClean="0"/>
              <a:t>按</a:t>
            </a:r>
            <a:r>
              <a:rPr lang="en-US" altLang="zh-CN" dirty="0" smtClean="0"/>
              <a:t>value</a:t>
            </a:r>
            <a:r>
              <a:rPr lang="zh-CN" altLang="en-US" dirty="0" smtClean="0"/>
              <a:t>进行排序</a:t>
            </a:r>
          </a:p>
          <a:p>
            <a:r>
              <a:rPr lang="zh-CN" altLang="en-US" dirty="0" smtClean="0"/>
              <a:t>     * </a:t>
            </a:r>
            <a:r>
              <a:rPr lang="en-US" altLang="zh-CN" dirty="0" smtClean="0"/>
              <a:t>@</a:t>
            </a:r>
            <a:r>
              <a:rPr lang="en-US" altLang="zh-CN" dirty="0" err="1" smtClean="0"/>
              <a:t>param</a:t>
            </a:r>
            <a:r>
              <a:rPr lang="en-US" altLang="zh-CN" dirty="0" smtClean="0"/>
              <a:t> map</a:t>
            </a:r>
          </a:p>
          <a:p>
            <a:r>
              <a:rPr lang="en-US" altLang="zh-CN" dirty="0" smtClean="0"/>
              <a:t>     * @return</a:t>
            </a:r>
          </a:p>
          <a:p>
            <a:r>
              <a:rPr lang="en-US" altLang="zh-CN" dirty="0" smtClean="0"/>
              <a:t>     */</a:t>
            </a:r>
          </a:p>
          <a:p>
            <a:r>
              <a:rPr lang="en-US" altLang="zh-CN" dirty="0" smtClean="0"/>
              <a:t>    public static Map&lt;String, String&gt; </a:t>
            </a:r>
            <a:r>
              <a:rPr lang="en-US" altLang="zh-CN" dirty="0" err="1" smtClean="0"/>
              <a:t>sortMapByValue</a:t>
            </a:r>
            <a:r>
              <a:rPr lang="en-US" altLang="zh-CN" dirty="0" smtClean="0"/>
              <a:t>(Map&lt;String, String&gt; </a:t>
            </a:r>
            <a:r>
              <a:rPr lang="en-US" altLang="zh-CN" dirty="0" err="1" smtClean="0"/>
              <a:t>oriMap</a:t>
            </a:r>
            <a:r>
              <a:rPr lang="en-US" altLang="zh-CN" dirty="0" smtClean="0"/>
              <a:t>) {</a:t>
            </a:r>
          </a:p>
          <a:p>
            <a:r>
              <a:rPr lang="en-US" altLang="zh-CN" dirty="0" smtClean="0"/>
              <a:t>        if (</a:t>
            </a:r>
            <a:r>
              <a:rPr lang="en-US" altLang="zh-CN" dirty="0" err="1" smtClean="0"/>
              <a:t>oriMap</a:t>
            </a:r>
            <a:r>
              <a:rPr lang="en-US" altLang="zh-CN" dirty="0" smtClean="0"/>
              <a:t> == null || </a:t>
            </a:r>
            <a:r>
              <a:rPr lang="en-US" altLang="zh-CN" dirty="0" err="1" smtClean="0"/>
              <a:t>oriMap.isEmpty</a:t>
            </a:r>
            <a:r>
              <a:rPr lang="en-US" altLang="zh-CN" dirty="0" smtClean="0"/>
              <a:t>()) {</a:t>
            </a:r>
          </a:p>
          <a:p>
            <a:r>
              <a:rPr lang="en-US" altLang="zh-CN" dirty="0" smtClean="0"/>
              <a:t>            return null;</a:t>
            </a:r>
          </a:p>
          <a:p>
            <a:r>
              <a:rPr lang="en-US" altLang="zh-CN" dirty="0" smtClean="0"/>
              <a:t>        }</a:t>
            </a:r>
          </a:p>
          <a:p>
            <a:r>
              <a:rPr lang="en-US" altLang="zh-CN" dirty="0" smtClean="0"/>
              <a:t>        Map&lt;String, String&gt; </a:t>
            </a:r>
            <a:r>
              <a:rPr lang="en-US" altLang="zh-CN" dirty="0" err="1" smtClean="0"/>
              <a:t>sortedMap</a:t>
            </a:r>
            <a:r>
              <a:rPr lang="en-US" altLang="zh-CN" dirty="0" smtClean="0"/>
              <a:t> = new </a:t>
            </a:r>
            <a:r>
              <a:rPr lang="en-US" altLang="zh-CN" dirty="0" err="1" smtClean="0"/>
              <a:t>LinkedHashMap</a:t>
            </a:r>
            <a:r>
              <a:rPr lang="en-US" altLang="zh-CN" dirty="0" smtClean="0"/>
              <a:t>&lt;String, String&gt;();</a:t>
            </a:r>
          </a:p>
          <a:p>
            <a:r>
              <a:rPr lang="en-US" altLang="zh-CN" dirty="0" smtClean="0"/>
              <a:t>        List&lt;</a:t>
            </a:r>
            <a:r>
              <a:rPr lang="en-US" altLang="zh-CN" dirty="0" err="1" smtClean="0"/>
              <a:t>Map.Entry</a:t>
            </a:r>
            <a:r>
              <a:rPr lang="en-US" altLang="zh-CN" dirty="0" smtClean="0"/>
              <a:t>&lt;String, String&gt;&gt; </a:t>
            </a:r>
            <a:r>
              <a:rPr lang="en-US" altLang="zh-CN" dirty="0" err="1" smtClean="0"/>
              <a:t>entryList</a:t>
            </a:r>
            <a:r>
              <a:rPr lang="en-US" altLang="zh-CN" dirty="0" smtClean="0"/>
              <a:t> = new </a:t>
            </a:r>
            <a:r>
              <a:rPr lang="en-US" altLang="zh-CN" dirty="0" err="1" smtClean="0"/>
              <a:t>ArrayList</a:t>
            </a:r>
            <a:r>
              <a:rPr lang="en-US" altLang="zh-CN" dirty="0" smtClean="0"/>
              <a:t>&lt;</a:t>
            </a:r>
            <a:r>
              <a:rPr lang="en-US" altLang="zh-CN" dirty="0" err="1" smtClean="0"/>
              <a:t>Map.Entry</a:t>
            </a:r>
            <a:r>
              <a:rPr lang="en-US" altLang="zh-CN" dirty="0" smtClean="0"/>
              <a:t>&lt;String, String&gt;&gt;(</a:t>
            </a:r>
          </a:p>
          <a:p>
            <a:r>
              <a:rPr lang="en-US" altLang="zh-CN" dirty="0" smtClean="0"/>
              <a:t>                </a:t>
            </a:r>
            <a:r>
              <a:rPr lang="en-US" altLang="zh-CN" dirty="0" err="1" smtClean="0"/>
              <a:t>oriMap.entrySet</a:t>
            </a:r>
            <a:r>
              <a:rPr lang="en-US" altLang="zh-CN" dirty="0" smtClean="0"/>
              <a:t>());</a:t>
            </a:r>
          </a:p>
          <a:p>
            <a:r>
              <a:rPr lang="en-US" altLang="zh-CN" dirty="0" smtClean="0"/>
              <a:t>        </a:t>
            </a:r>
            <a:r>
              <a:rPr lang="en-US" altLang="zh-CN" dirty="0" err="1" smtClean="0"/>
              <a:t>Collections.sort</a:t>
            </a:r>
            <a:r>
              <a:rPr lang="en-US" altLang="zh-CN" dirty="0" smtClean="0"/>
              <a:t>(</a:t>
            </a:r>
            <a:r>
              <a:rPr lang="en-US" altLang="zh-CN" dirty="0" err="1" smtClean="0"/>
              <a:t>entryList</a:t>
            </a:r>
            <a:r>
              <a:rPr lang="en-US" altLang="zh-CN" dirty="0" smtClean="0"/>
              <a:t>, new </a:t>
            </a:r>
            <a:r>
              <a:rPr lang="en-US" altLang="zh-CN" dirty="0" err="1" smtClean="0"/>
              <a:t>MapValueComparator</a:t>
            </a:r>
            <a:r>
              <a:rPr lang="en-US" altLang="zh-CN" dirty="0" smtClean="0"/>
              <a:t>());</a:t>
            </a:r>
          </a:p>
          <a:p>
            <a:endParaRPr lang="en-US" altLang="zh-CN" dirty="0" smtClean="0"/>
          </a:p>
          <a:p>
            <a:r>
              <a:rPr lang="en-US" altLang="zh-CN" dirty="0" smtClean="0"/>
              <a:t>        Iterator&lt;</a:t>
            </a:r>
            <a:r>
              <a:rPr lang="en-US" altLang="zh-CN" dirty="0" err="1" smtClean="0"/>
              <a:t>Map.Entry</a:t>
            </a:r>
            <a:r>
              <a:rPr lang="en-US" altLang="zh-CN" dirty="0" smtClean="0"/>
              <a:t>&lt;String, String&gt;&gt; </a:t>
            </a:r>
            <a:r>
              <a:rPr lang="en-US" altLang="zh-CN" dirty="0" err="1" smtClean="0"/>
              <a:t>iter</a:t>
            </a:r>
            <a:r>
              <a:rPr lang="en-US" altLang="zh-CN" dirty="0" smtClean="0"/>
              <a:t> = </a:t>
            </a:r>
            <a:r>
              <a:rPr lang="en-US" altLang="zh-CN" dirty="0" err="1" smtClean="0"/>
              <a:t>entryList.iterator</a:t>
            </a:r>
            <a:r>
              <a:rPr lang="en-US" altLang="zh-CN" dirty="0" smtClean="0"/>
              <a:t>();</a:t>
            </a:r>
          </a:p>
          <a:p>
            <a:r>
              <a:rPr lang="en-US" altLang="zh-CN" dirty="0" smtClean="0"/>
              <a:t>        </a:t>
            </a:r>
            <a:r>
              <a:rPr lang="en-US" altLang="zh-CN" dirty="0" err="1" smtClean="0"/>
              <a:t>Map.Entry</a:t>
            </a:r>
            <a:r>
              <a:rPr lang="en-US" altLang="zh-CN" dirty="0" smtClean="0"/>
              <a:t>&lt;String, String&gt; </a:t>
            </a:r>
            <a:r>
              <a:rPr lang="en-US" altLang="zh-CN" dirty="0" err="1" smtClean="0"/>
              <a:t>tmpEntry</a:t>
            </a:r>
            <a:r>
              <a:rPr lang="en-US" altLang="zh-CN" dirty="0" smtClean="0"/>
              <a:t> = null;</a:t>
            </a:r>
          </a:p>
          <a:p>
            <a:r>
              <a:rPr lang="en-US" altLang="zh-CN" dirty="0" smtClean="0"/>
              <a:t>        while (</a:t>
            </a:r>
            <a:r>
              <a:rPr lang="en-US" altLang="zh-CN" dirty="0" err="1" smtClean="0"/>
              <a:t>iter.hasNext</a:t>
            </a:r>
            <a:r>
              <a:rPr lang="en-US" altLang="zh-CN" dirty="0" smtClean="0"/>
              <a:t>()) {</a:t>
            </a:r>
          </a:p>
          <a:p>
            <a:r>
              <a:rPr lang="en-US" altLang="zh-CN" dirty="0" smtClean="0"/>
              <a:t>            </a:t>
            </a:r>
            <a:r>
              <a:rPr lang="en-US" altLang="zh-CN" dirty="0" err="1" smtClean="0"/>
              <a:t>tmpEntry</a:t>
            </a:r>
            <a:r>
              <a:rPr lang="en-US" altLang="zh-CN" dirty="0" smtClean="0"/>
              <a:t> = </a:t>
            </a:r>
            <a:r>
              <a:rPr lang="en-US" altLang="zh-CN" dirty="0" err="1" smtClean="0"/>
              <a:t>iter.next</a:t>
            </a:r>
            <a:r>
              <a:rPr lang="en-US" altLang="zh-CN" dirty="0" smtClean="0"/>
              <a:t>();</a:t>
            </a:r>
          </a:p>
          <a:p>
            <a:r>
              <a:rPr lang="en-US" altLang="zh-CN" dirty="0" smtClean="0"/>
              <a:t>            </a:t>
            </a:r>
            <a:r>
              <a:rPr lang="en-US" altLang="zh-CN" dirty="0" err="1" smtClean="0"/>
              <a:t>sortedMap.put</a:t>
            </a:r>
            <a:r>
              <a:rPr lang="en-US" altLang="zh-CN" dirty="0" smtClean="0"/>
              <a:t>(</a:t>
            </a:r>
            <a:r>
              <a:rPr lang="en-US" altLang="zh-CN" dirty="0" err="1" smtClean="0"/>
              <a:t>tmpEntry.getKey</a:t>
            </a:r>
            <a:r>
              <a:rPr lang="en-US" altLang="zh-CN" dirty="0" smtClean="0"/>
              <a:t>(), </a:t>
            </a:r>
            <a:r>
              <a:rPr lang="en-US" altLang="zh-CN" dirty="0" err="1" smtClean="0"/>
              <a:t>tmpEntry.getValue</a:t>
            </a:r>
            <a:r>
              <a:rPr lang="en-US" altLang="zh-CN" dirty="0" smtClean="0"/>
              <a:t>());</a:t>
            </a:r>
          </a:p>
          <a:p>
            <a:r>
              <a:rPr lang="en-US" altLang="zh-CN" dirty="0" smtClean="0"/>
              <a:t>        }</a:t>
            </a:r>
          </a:p>
          <a:p>
            <a:r>
              <a:rPr lang="en-US" altLang="zh-CN" dirty="0" smtClean="0"/>
              <a:t>        return </a:t>
            </a:r>
            <a:r>
              <a:rPr lang="en-US" altLang="zh-CN" dirty="0" err="1" smtClean="0"/>
              <a:t>sortedMap</a:t>
            </a:r>
            <a:r>
              <a:rPr lang="en-US" altLang="zh-CN" dirty="0" smtClean="0"/>
              <a:t>;</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405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40905228-3A4C-4F63-AF66-0662A8FCCA4B}" type="datetimeFigureOut">
              <a:rPr lang="zh-CN" altLang="en-US" smtClean="0"/>
              <a:t>2019/1/20</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C55ABF-A158-4DE9-A1AF-213C7A0D9C0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40905228-3A4C-4F63-AF66-0662A8FCCA4B}" type="datetimeFigureOut">
              <a:rPr lang="zh-CN" altLang="en-US" smtClean="0"/>
              <a:t>2019/1/20</a:t>
            </a:fld>
            <a:endParaRPr lang="zh-CN" altLang="en-US"/>
          </a:p>
        </p:txBody>
      </p:sp>
      <p:sp>
        <p:nvSpPr>
          <p:cNvPr id="27" name="灯片编号占位符 26"/>
          <p:cNvSpPr>
            <a:spLocks noGrp="1"/>
          </p:cNvSpPr>
          <p:nvPr>
            <p:ph type="sldNum" sz="quarter" idx="11"/>
          </p:nvPr>
        </p:nvSpPr>
        <p:spPr/>
        <p:txBody>
          <a:bodyPr rtlCol="0"/>
          <a:lstStyle/>
          <a:p>
            <a:fld id="{2AC55ABF-A158-4DE9-A1AF-213C7A0D9C08}"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40905228-3A4C-4F63-AF66-0662A8FCCA4B}" type="datetimeFigureOut">
              <a:rPr lang="zh-CN" altLang="en-US" smtClean="0"/>
              <a:t>2019/1/20</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0905228-3A4C-4F63-AF66-0662A8FCCA4B}" type="datetimeFigureOut">
              <a:rPr lang="zh-CN" altLang="en-US" smtClean="0"/>
              <a:t>2019/1/20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C55ABF-A158-4DE9-A1AF-213C7A0D9C0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0905228-3A4C-4F63-AF66-0662A8FCCA4B}" type="datetimeFigureOut">
              <a:rPr lang="zh-CN" altLang="en-US" smtClean="0"/>
              <a:t>2019/1/20</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C55ABF-A158-4DE9-A1AF-213C7A0D9C0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基于</a:t>
            </a:r>
            <a:r>
              <a:rPr lang="en-US" altLang="zh-CN" dirty="0" err="1">
                <a:sym typeface="+mn-ea"/>
              </a:rPr>
              <a:t>Flink</a:t>
            </a:r>
            <a:r>
              <a:rPr lang="zh-CN" altLang="en-US" dirty="0">
                <a:sym typeface="+mn-ea"/>
              </a:rPr>
              <a:t>流处理的动态实时亿</a:t>
            </a:r>
            <a:r>
              <a:rPr lang="zh-CN" altLang="en-US" dirty="0" smtClean="0">
                <a:sym typeface="+mn-ea"/>
              </a:rPr>
              <a:t>级全端用户画像系统</a:t>
            </a:r>
            <a:r>
              <a:rPr lang="zh-CN" altLang="en-US" dirty="0" smtClean="0">
                <a:sym typeface="+mn-ea"/>
              </a:rPr>
              <a:t>第四十讲</a:t>
            </a:r>
            <a:endParaRPr lang="zh-CN" altLang="en-US" dirty="0">
              <a:sym typeface="+mn-ea"/>
            </a:endParaRPr>
          </a:p>
        </p:txBody>
      </p:sp>
      <p:sp>
        <p:nvSpPr>
          <p:cNvPr id="3" name="副标题 2"/>
          <p:cNvSpPr>
            <a:spLocks noGrp="1"/>
          </p:cNvSpPr>
          <p:nvPr>
            <p:ph type="subTitle" idx="1"/>
          </p:nvPr>
        </p:nvSpPr>
        <p:spPr>
          <a:xfrm>
            <a:off x="457200" y="3871595"/>
            <a:ext cx="8686800" cy="1752600"/>
          </a:xfrm>
        </p:spPr>
        <p:txBody>
          <a:bodyPr/>
          <a:lstStyle/>
          <a:p>
            <a:r>
              <a:rPr lang="zh-CN" altLang="en-US" b="1" dirty="0" smtClean="0"/>
              <a:t> </a:t>
            </a:r>
            <a:r>
              <a:rPr lang="en-US" altLang="zh-CN" b="1" dirty="0" smtClean="0"/>
              <a:t>	</a:t>
            </a:r>
            <a:r>
              <a:rPr lang="zh-CN" altLang="en-US" b="1" dirty="0" smtClean="0"/>
              <a:t>用户画像</a:t>
            </a:r>
            <a:r>
              <a:rPr lang="zh-CN" altLang="en-US" b="1" dirty="0" smtClean="0"/>
              <a:t>之</a:t>
            </a:r>
            <a:r>
              <a:rPr lang="en-US" altLang="zh-CN" b="1" dirty="0" smtClean="0"/>
              <a:t>java </a:t>
            </a:r>
            <a:r>
              <a:rPr lang="zh-CN" altLang="en-US" b="1" dirty="0" smtClean="0"/>
              <a:t>实现</a:t>
            </a:r>
            <a:r>
              <a:rPr lang="en-US" altLang="zh-CN" b="1" dirty="0" smtClean="0"/>
              <a:t>TF-IDF</a:t>
            </a:r>
          </a:p>
          <a:p>
            <a:r>
              <a:rPr lang="zh-CN" altLang="en-US" dirty="0" smtClean="0"/>
              <a:t>讲师</a:t>
            </a:r>
            <a:r>
              <a:rPr lang="zh-CN" altLang="en-US" dirty="0" smtClean="0"/>
              <a:t>：友凡</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08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float</a:t>
            </a:r>
            <a:r>
              <a:rPr lang="en-US" altLang="zh-CN" dirty="0"/>
              <a:t> value = (</a:t>
            </a:r>
            <a:r>
              <a:rPr lang="en-US" altLang="zh-CN" dirty="0"/>
              <a:t>float</a:t>
            </a:r>
            <a:r>
              <a:rPr lang="en-US" altLang="zh-CN" dirty="0"/>
              <a:t>)Math.log(</a:t>
            </a:r>
            <a:r>
              <a:rPr lang="en-US" altLang="zh-CN" dirty="0" err="1"/>
              <a:t>docNum</a:t>
            </a:r>
            <a:r>
              <a:rPr lang="en-US" altLang="zh-CN" dirty="0"/>
              <a:t> /</a:t>
            </a:r>
            <a:r>
              <a:rPr lang="en-US" altLang="zh-CN" dirty="0"/>
              <a:t> </a:t>
            </a:r>
            <a:r>
              <a:rPr lang="en-US" altLang="zh-CN" dirty="0" err="1" smtClean="0"/>
              <a:t>Float.parseFloat</a:t>
            </a:r>
            <a:r>
              <a:rPr lang="en-US" altLang="zh-CN" dirty="0" smtClean="0"/>
              <a:t>(</a:t>
            </a:r>
            <a:r>
              <a:rPr lang="en-US" altLang="zh-CN" dirty="0" err="1" smtClean="0"/>
              <a:t>getValue</a:t>
            </a:r>
            <a:r>
              <a:rPr lang="en-US" altLang="zh-CN" dirty="0" smtClean="0"/>
              <a:t>()));</a:t>
            </a:r>
            <a:endParaRPr lang="zh-CN" altLang="en-US" dirty="0"/>
          </a:p>
        </p:txBody>
      </p:sp>
    </p:spTree>
    <p:extLst>
      <p:ext uri="{BB962C8B-B14F-4D97-AF65-F5344CB8AC3E}">
        <p14:creationId xmlns:p14="http://schemas.microsoft.com/office/powerpoint/2010/main" val="274232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8571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比较器类</a:t>
            </a:r>
          </a:p>
          <a:p>
            <a:endParaRPr lang="zh-CN" altLang="en-US" dirty="0"/>
          </a:p>
          <a:p>
            <a:r>
              <a:rPr lang="en-US" altLang="zh-CN" dirty="0"/>
              <a:t>class </a:t>
            </a:r>
            <a:r>
              <a:rPr lang="en-US" altLang="zh-CN" dirty="0" err="1"/>
              <a:t>MapValueComparator</a:t>
            </a:r>
            <a:r>
              <a:rPr lang="en-US" altLang="zh-CN" dirty="0"/>
              <a:t> implements Comparator&lt;</a:t>
            </a:r>
            <a:r>
              <a:rPr lang="en-US" altLang="zh-CN" dirty="0" err="1"/>
              <a:t>Map.Entry</a:t>
            </a:r>
            <a:r>
              <a:rPr lang="en-US" altLang="zh-CN" dirty="0"/>
              <a:t>&lt;String, String&gt;&gt; {</a:t>
            </a:r>
          </a:p>
          <a:p>
            <a:endParaRPr lang="en-US" altLang="zh-CN" dirty="0"/>
          </a:p>
          <a:p>
            <a:r>
              <a:rPr lang="en-US" altLang="zh-CN" dirty="0"/>
              <a:t>    @Override</a:t>
            </a:r>
          </a:p>
          <a:p>
            <a:r>
              <a:rPr lang="en-US" altLang="zh-CN" dirty="0"/>
              <a:t>    public </a:t>
            </a:r>
            <a:r>
              <a:rPr lang="en-US" altLang="zh-CN" dirty="0" err="1"/>
              <a:t>int</a:t>
            </a:r>
            <a:r>
              <a:rPr lang="en-US" altLang="zh-CN" dirty="0"/>
              <a:t> compare(Entry&lt;String, String&gt; me1, Entry&lt;String, String&gt; me2) {</a:t>
            </a:r>
          </a:p>
          <a:p>
            <a:endParaRPr lang="en-US" altLang="zh-CN" dirty="0"/>
          </a:p>
          <a:p>
            <a:r>
              <a:rPr lang="en-US" altLang="zh-CN" dirty="0"/>
              <a:t>        return me1.getValue().</a:t>
            </a:r>
            <a:r>
              <a:rPr lang="en-US" altLang="zh-CN" dirty="0" err="1"/>
              <a:t>compareTo</a:t>
            </a:r>
            <a:r>
              <a:rPr lang="en-US" altLang="zh-CN" dirty="0"/>
              <a:t>(me2.getValue());</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79758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什么是</a:t>
            </a:r>
            <a:r>
              <a:rPr lang="en-US" altLang="zh-CN" b="1" dirty="0" smtClean="0"/>
              <a:t>TF-IDF</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 </a:t>
            </a:r>
            <a:r>
              <a:rPr lang="en-US" altLang="zh-CN" dirty="0"/>
              <a:t>TF-IDF(Term Frequency-Inverse </a:t>
            </a:r>
            <a:r>
              <a:rPr lang="en-US" altLang="zh-CN" dirty="0" err="1"/>
              <a:t>DocumentFrequency</a:t>
            </a:r>
            <a:r>
              <a:rPr lang="en-US" altLang="zh-CN" dirty="0"/>
              <a:t>, </a:t>
            </a:r>
            <a:r>
              <a:rPr lang="zh-CN" altLang="en-US" dirty="0"/>
              <a:t>词频</a:t>
            </a:r>
            <a:r>
              <a:rPr lang="en-US" altLang="zh-CN" dirty="0"/>
              <a:t>-</a:t>
            </a:r>
            <a:r>
              <a:rPr lang="zh-CN" altLang="en-US" dirty="0"/>
              <a:t>逆文件频率</a:t>
            </a:r>
            <a:r>
              <a:rPr lang="en-US" altLang="zh-CN" dirty="0"/>
              <a:t>)</a:t>
            </a:r>
            <a:r>
              <a:rPr lang="zh-CN" altLang="en-US" dirty="0"/>
              <a:t>，一种用于资讯检索和资讯探勘的常用加权技术。      </a:t>
            </a:r>
            <a:endParaRPr lang="en-US" altLang="zh-CN" dirty="0" smtClean="0"/>
          </a:p>
          <a:p>
            <a:r>
              <a:rPr lang="zh-CN" altLang="en-US" dirty="0"/>
              <a:t> </a:t>
            </a:r>
            <a:r>
              <a:rPr lang="en-US" altLang="zh-CN" dirty="0"/>
              <a:t>TF-IDF</a:t>
            </a:r>
            <a:r>
              <a:rPr lang="zh-CN" altLang="en-US" dirty="0"/>
              <a:t>是一种统计方法，用以评估一字词对于一个文件集或一个语料库中的其中一份文件的重要程度。字词的重要性随着它在文件中出现的次数成正比增加，但同时会随着它在语料库中出现的频率成反比下降。</a:t>
            </a:r>
            <a:r>
              <a:rPr lang="en-US" altLang="zh-CN" dirty="0"/>
              <a:t>TF-IDF</a:t>
            </a:r>
            <a:r>
              <a:rPr lang="zh-CN" altLang="en-US" dirty="0"/>
              <a:t>加权的各种形式常被搜寻引擎应用，作为文件与用户查询之间相关程度的度量或</a:t>
            </a:r>
            <a:r>
              <a:rPr lang="zh-CN" altLang="en-US" dirty="0" smtClean="0"/>
              <a:t>评级。</a:t>
            </a:r>
            <a:endParaRPr lang="zh-CN" altLang="en-US" dirty="0"/>
          </a:p>
        </p:txBody>
      </p:sp>
    </p:spTree>
    <p:extLst>
      <p:ext uri="{BB962C8B-B14F-4D97-AF65-F5344CB8AC3E}">
        <p14:creationId xmlns:p14="http://schemas.microsoft.com/office/powerpoint/2010/main" val="187967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TF</a:t>
            </a:r>
            <a:r>
              <a:rPr lang="zh-CN" altLang="en-US" dirty="0"/>
              <a:t>，是</a:t>
            </a:r>
            <a:r>
              <a:rPr lang="en-US" altLang="zh-CN" dirty="0"/>
              <a:t>Term Frequency</a:t>
            </a:r>
            <a:r>
              <a:rPr lang="zh-CN" altLang="en-US" dirty="0"/>
              <a:t>的缩写，就是某个关键字出现的频率，具体来讲，就是词库中的某个词在当前文章中出现的频率。那么我们可以写出它的计算公式：</a:t>
            </a:r>
          </a:p>
          <a:p>
            <a:r>
              <a:rPr lang="zh-CN" altLang="en-US" dirty="0"/>
              <a:t>　　</a:t>
            </a:r>
          </a:p>
          <a:p>
            <a:r>
              <a:rPr lang="zh-CN" altLang="en-US" dirty="0"/>
              <a:t> </a:t>
            </a:r>
          </a:p>
          <a:p>
            <a:r>
              <a:rPr lang="zh-CN" altLang="en-US" dirty="0"/>
              <a:t>　　其中：</a:t>
            </a:r>
          </a:p>
          <a:p>
            <a:r>
              <a:rPr lang="zh-CN" altLang="en-US" dirty="0"/>
              <a:t>　　　　</a:t>
            </a:r>
            <a:r>
              <a:rPr lang="en-US" altLang="zh-CN" dirty="0"/>
              <a:t>TF(</a:t>
            </a:r>
            <a:r>
              <a:rPr lang="en-US" altLang="zh-CN" dirty="0" err="1"/>
              <a:t>i,j</a:t>
            </a:r>
            <a:r>
              <a:rPr lang="en-US" altLang="zh-CN" dirty="0"/>
              <a:t>)</a:t>
            </a:r>
            <a:r>
              <a:rPr lang="zh-CN" altLang="en-US" dirty="0"/>
              <a:t>：关键词</a:t>
            </a:r>
            <a:r>
              <a:rPr lang="en-US" altLang="zh-CN" dirty="0"/>
              <a:t>j</a:t>
            </a:r>
            <a:r>
              <a:rPr lang="zh-CN" altLang="en-US" dirty="0"/>
              <a:t>在文档</a:t>
            </a:r>
            <a:r>
              <a:rPr lang="en-US" altLang="zh-CN" dirty="0"/>
              <a:t>i</a:t>
            </a:r>
            <a:r>
              <a:rPr lang="zh-CN" altLang="en-US" dirty="0"/>
              <a:t>中的出现频率。</a:t>
            </a:r>
          </a:p>
          <a:p>
            <a:r>
              <a:rPr lang="zh-CN" altLang="en-US" dirty="0"/>
              <a:t>　　　　</a:t>
            </a:r>
            <a:r>
              <a:rPr lang="en-US" altLang="zh-CN" dirty="0"/>
              <a:t>n(</a:t>
            </a:r>
            <a:r>
              <a:rPr lang="en-US" altLang="zh-CN" dirty="0" err="1"/>
              <a:t>i,j</a:t>
            </a:r>
            <a:r>
              <a:rPr lang="en-US" altLang="zh-CN" dirty="0"/>
              <a:t>)</a:t>
            </a:r>
            <a:r>
              <a:rPr lang="zh-CN" altLang="en-US" dirty="0"/>
              <a:t>：关键词</a:t>
            </a:r>
            <a:r>
              <a:rPr lang="en-US" altLang="zh-CN" dirty="0"/>
              <a:t>j</a:t>
            </a:r>
            <a:r>
              <a:rPr lang="zh-CN" altLang="en-US" dirty="0"/>
              <a:t>在文档</a:t>
            </a:r>
            <a:r>
              <a:rPr lang="en-US" altLang="zh-CN" dirty="0"/>
              <a:t>i</a:t>
            </a:r>
            <a:r>
              <a:rPr lang="zh-CN" altLang="en-US" dirty="0"/>
              <a:t>中出现的次数。</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77072"/>
            <a:ext cx="2228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79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IDF</a:t>
            </a:r>
            <a:endParaRPr lang="zh-CN" altLang="en-US" dirty="0"/>
          </a:p>
        </p:txBody>
      </p:sp>
      <p:sp>
        <p:nvSpPr>
          <p:cNvPr id="3" name="内容占位符 2"/>
          <p:cNvSpPr>
            <a:spLocks noGrp="1"/>
          </p:cNvSpPr>
          <p:nvPr>
            <p:ph idx="1"/>
          </p:nvPr>
        </p:nvSpPr>
        <p:spPr/>
        <p:txBody>
          <a:bodyPr/>
          <a:lstStyle/>
          <a:p>
            <a:r>
              <a:rPr lang="en-US" altLang="zh-CN" b="1" dirty="0"/>
              <a:t>IDF</a:t>
            </a:r>
            <a:endParaRPr lang="zh-CN" altLang="en-US" dirty="0"/>
          </a:p>
          <a:p>
            <a:r>
              <a:rPr lang="zh-CN" altLang="en-US" dirty="0"/>
              <a:t>　　</a:t>
            </a:r>
            <a:r>
              <a:rPr lang="en-US" altLang="zh-CN" dirty="0"/>
              <a:t>IDF</a:t>
            </a:r>
            <a:r>
              <a:rPr lang="zh-CN" altLang="en-US" dirty="0"/>
              <a:t>，英文全称：</a:t>
            </a:r>
            <a:r>
              <a:rPr lang="en-US" altLang="zh-CN" dirty="0"/>
              <a:t>Inverse Document Frequency</a:t>
            </a:r>
            <a:r>
              <a:rPr lang="zh-CN" altLang="en-US" dirty="0"/>
              <a:t>，即“反文档频率”。先看什么是文档频率，文档频率</a:t>
            </a:r>
            <a:r>
              <a:rPr lang="en-US" altLang="zh-CN" dirty="0"/>
              <a:t>DF</a:t>
            </a:r>
            <a:r>
              <a:rPr lang="zh-CN" altLang="en-US" dirty="0"/>
              <a:t>就是一个词在整个文库词典中出现的频率，就拿上一个例子来讲：一个文件集中有</a:t>
            </a:r>
            <a:r>
              <a:rPr lang="en-US" altLang="zh-CN" dirty="0"/>
              <a:t>100</a:t>
            </a:r>
            <a:r>
              <a:rPr lang="zh-CN" altLang="en-US" dirty="0"/>
              <a:t>篇文章，共有</a:t>
            </a:r>
            <a:r>
              <a:rPr lang="en-US" altLang="zh-CN" dirty="0"/>
              <a:t>10</a:t>
            </a:r>
            <a:r>
              <a:rPr lang="zh-CN" altLang="en-US" dirty="0"/>
              <a:t>篇文章包含“机器学习”这个词，那么它的文档频率就是</a:t>
            </a:r>
            <a:r>
              <a:rPr lang="en-US" altLang="zh-CN" dirty="0"/>
              <a:t>10/100=0.1</a:t>
            </a:r>
            <a:r>
              <a:rPr lang="zh-CN" altLang="en-US" dirty="0"/>
              <a:t>，反文档频率</a:t>
            </a:r>
            <a:r>
              <a:rPr lang="en-US" altLang="zh-CN" dirty="0"/>
              <a:t>IDF</a:t>
            </a:r>
            <a:r>
              <a:rPr lang="zh-CN" altLang="en-US" dirty="0"/>
              <a:t>就是这个值的倒数，即</a:t>
            </a:r>
            <a:r>
              <a:rPr lang="en-US" altLang="zh-CN" dirty="0"/>
              <a:t>10</a:t>
            </a:r>
            <a:r>
              <a:rPr lang="zh-CN" altLang="en-US" dirty="0"/>
              <a:t>。因此得出它的计算公式</a:t>
            </a:r>
            <a:r>
              <a:rPr lang="en-US" altLang="zh-CN" dirty="0" smtClean="0"/>
              <a:t>:</a:t>
            </a:r>
          </a:p>
          <a:p>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5934074"/>
            <a:ext cx="30670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26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IDF(i)</a:t>
            </a:r>
            <a:r>
              <a:rPr lang="zh-CN" altLang="en-US" dirty="0"/>
              <a:t>：词语</a:t>
            </a:r>
            <a:r>
              <a:rPr lang="en-US" altLang="zh-CN" dirty="0"/>
              <a:t>i</a:t>
            </a:r>
            <a:r>
              <a:rPr lang="zh-CN" altLang="en-US" dirty="0"/>
              <a:t>的反文档频率</a:t>
            </a:r>
          </a:p>
          <a:p>
            <a:r>
              <a:rPr lang="zh-CN" altLang="en-US" dirty="0"/>
              <a:t>　　</a:t>
            </a:r>
            <a:r>
              <a:rPr lang="en-US" altLang="zh-CN" dirty="0"/>
              <a:t>|D|</a:t>
            </a:r>
            <a:r>
              <a:rPr lang="zh-CN" altLang="en-US" dirty="0"/>
              <a:t>：语料库中的文件总数</a:t>
            </a:r>
          </a:p>
          <a:p>
            <a:r>
              <a:rPr lang="zh-CN" altLang="en-US" dirty="0"/>
              <a:t>　　</a:t>
            </a:r>
            <a:r>
              <a:rPr lang="en-US" altLang="zh-CN" dirty="0"/>
              <a:t>|</a:t>
            </a:r>
            <a:r>
              <a:rPr lang="en-US" altLang="zh-CN" dirty="0" err="1"/>
              <a:t>j:t</a:t>
            </a:r>
            <a:r>
              <a:rPr lang="en-US" altLang="zh-CN" dirty="0"/>
              <a:t>(i)</a:t>
            </a:r>
            <a:r>
              <a:rPr lang="zh-CN" altLang="en-US" dirty="0"/>
              <a:t>属于</a:t>
            </a:r>
            <a:r>
              <a:rPr lang="en-US" altLang="zh-CN" dirty="0"/>
              <a:t>d(j)|</a:t>
            </a:r>
            <a:r>
              <a:rPr lang="zh-CN" altLang="en-US" dirty="0"/>
              <a:t>出现词语</a:t>
            </a:r>
            <a:r>
              <a:rPr lang="en-US" altLang="zh-CN" dirty="0"/>
              <a:t>i</a:t>
            </a:r>
            <a:r>
              <a:rPr lang="zh-CN" altLang="en-US" dirty="0"/>
              <a:t>的文档总数</a:t>
            </a:r>
          </a:p>
          <a:p>
            <a:r>
              <a:rPr lang="zh-CN" altLang="en-US" dirty="0"/>
              <a:t>　　</a:t>
            </a:r>
            <a:r>
              <a:rPr lang="en-US" altLang="zh-CN" dirty="0"/>
              <a:t>+1</a:t>
            </a:r>
            <a:r>
              <a:rPr lang="zh-CN" altLang="en-US" dirty="0"/>
              <a:t>是为了防止分母变</a:t>
            </a:r>
            <a:r>
              <a:rPr lang="en-US" altLang="zh-CN" dirty="0"/>
              <a:t>0</a:t>
            </a:r>
            <a:r>
              <a:rPr lang="zh-CN" altLang="en-US" dirty="0" smtClean="0"/>
              <a:t>。</a:t>
            </a:r>
            <a:endParaRPr lang="zh-CN" altLang="en-US" dirty="0"/>
          </a:p>
        </p:txBody>
      </p:sp>
    </p:spTree>
    <p:extLst>
      <p:ext uri="{BB962C8B-B14F-4D97-AF65-F5344CB8AC3E}">
        <p14:creationId xmlns:p14="http://schemas.microsoft.com/office/powerpoint/2010/main" val="215744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计算</a:t>
            </a:r>
            <a:r>
              <a:rPr lang="en-US" altLang="zh-CN" b="1" dirty="0"/>
              <a:t>TF</a:t>
            </a:r>
            <a:r>
              <a:rPr lang="zh-CN" altLang="en-US" b="1" dirty="0"/>
              <a:t>：</a:t>
            </a:r>
            <a:endParaRPr lang="en-US" altLang="zh-CN" dirty="0"/>
          </a:p>
          <a:p>
            <a:endParaRPr lang="zh-CN" altLang="en-US" dirty="0"/>
          </a:p>
        </p:txBody>
      </p:sp>
      <p:sp>
        <p:nvSpPr>
          <p:cNvPr id="5" name="AutoShape 4" descr="C:\Users\Administrator\AppData\Roaming\feiq\RichOle\808374883.b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05138"/>
            <a:ext cx="490537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06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计算</a:t>
            </a:r>
            <a:r>
              <a:rPr lang="en-US" altLang="zh-CN" b="1" dirty="0"/>
              <a:t>IDF</a:t>
            </a:r>
            <a:endParaRPr lang="zh-CN" altLang="en-US" dirty="0"/>
          </a:p>
        </p:txBody>
      </p:sp>
      <p:sp>
        <p:nvSpPr>
          <p:cNvPr id="4" name="矩形 3"/>
          <p:cNvSpPr/>
          <p:nvPr/>
        </p:nvSpPr>
        <p:spPr>
          <a:xfrm>
            <a:off x="1331640" y="4509120"/>
            <a:ext cx="4572000" cy="646331"/>
          </a:xfrm>
          <a:prstGeom prst="rect">
            <a:avLst/>
          </a:prstGeom>
        </p:spPr>
        <p:txBody>
          <a:bodyPr>
            <a:spAutoFit/>
          </a:bodyPr>
          <a:lstStyle/>
          <a:p>
            <a:r>
              <a:rPr lang="zh-CN" altLang="en-US" dirty="0"/>
              <a:t>注：此处分母</a:t>
            </a:r>
            <a:r>
              <a:rPr lang="en-US" altLang="zh-CN" dirty="0"/>
              <a:t>+1</a:t>
            </a:r>
            <a:r>
              <a:rPr lang="zh-CN" altLang="en-US" dirty="0"/>
              <a:t>是为了避免当所有文档都不包含该词时，分母为</a:t>
            </a:r>
            <a:r>
              <a:rPr lang="en-US" altLang="zh-CN" dirty="0"/>
              <a:t>0</a:t>
            </a:r>
            <a:r>
              <a:rPr lang="zh-CN" altLang="en-US" dirty="0"/>
              <a:t>的情况</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30" y="2276872"/>
            <a:ext cx="55626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28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计算</a:t>
            </a:r>
            <a:r>
              <a:rPr lang="en-US" altLang="zh-CN" b="1" dirty="0"/>
              <a:t>TF-IDF</a:t>
            </a:r>
            <a:endParaRPr lang="zh-CN" altLang="en-US" dirty="0"/>
          </a:p>
        </p:txBody>
      </p:sp>
      <p:sp>
        <p:nvSpPr>
          <p:cNvPr id="4" name="矩形 3"/>
          <p:cNvSpPr/>
          <p:nvPr/>
        </p:nvSpPr>
        <p:spPr>
          <a:xfrm>
            <a:off x="1763688" y="3717032"/>
            <a:ext cx="4572000" cy="2031325"/>
          </a:xfrm>
          <a:prstGeom prst="rect">
            <a:avLst/>
          </a:prstGeom>
        </p:spPr>
        <p:txBody>
          <a:bodyPr>
            <a:spAutoFit/>
          </a:bodyPr>
          <a:lstStyle/>
          <a:p>
            <a:r>
              <a:rPr lang="zh-CN" altLang="en-US" dirty="0"/>
              <a:t> 公式中，我们可以看出</a:t>
            </a:r>
            <a:r>
              <a:rPr lang="en-US" altLang="zh-CN" dirty="0"/>
              <a:t>TF-IDF</a:t>
            </a:r>
            <a:r>
              <a:rPr lang="zh-CN" altLang="en-US" dirty="0"/>
              <a:t>与一个词在文档中出现的次数成正比，与该词在整个语言中该出现的次数成反比。</a:t>
            </a:r>
          </a:p>
          <a:p>
            <a:r>
              <a:rPr lang="zh-CN" altLang="en-US" dirty="0"/>
              <a:t>       某一特定文件内的高词语频率，以及该词语在整个文件集合中的低文件频率，可以产生出高权重的</a:t>
            </a:r>
            <a:r>
              <a:rPr lang="en-US" altLang="zh-CN" dirty="0"/>
              <a:t>TF-IDF</a:t>
            </a:r>
            <a:r>
              <a:rPr lang="zh-CN" altLang="en-US" dirty="0"/>
              <a:t>。因此，</a:t>
            </a:r>
            <a:r>
              <a:rPr lang="en-US" altLang="zh-CN" dirty="0"/>
              <a:t>TF-IDF</a:t>
            </a:r>
            <a:r>
              <a:rPr lang="zh-CN" altLang="en-US" dirty="0"/>
              <a:t>倾向于过滤掉常见的词语，保留重要的词语。</a:t>
            </a:r>
          </a:p>
        </p:txBody>
      </p:sp>
      <p:sp>
        <p:nvSpPr>
          <p:cNvPr id="5" name="内容占位符 4"/>
          <p:cNvSpPr>
            <a:spLocks noGrp="1"/>
          </p:cNvSpPr>
          <p:nvPr>
            <p:ph idx="1"/>
          </p:nvPr>
        </p:nvSpPr>
        <p:spPr/>
        <p:txBody>
          <a:bodyPr/>
          <a:lstStyle/>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64389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9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848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2701</TotalTime>
  <Words>328</Words>
  <Application>Microsoft Office PowerPoint</Application>
  <PresentationFormat>全屏显示(4:3)</PresentationFormat>
  <Paragraphs>98</Paragraphs>
  <Slides>13</Slides>
  <Notes>5</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都市</vt:lpstr>
      <vt:lpstr>基于Flink流处理的动态实时亿级全端用户画像系统第四十讲</vt:lpstr>
      <vt:lpstr>什么是TF-IDF</vt:lpstr>
      <vt:lpstr>PowerPoint 演示文稿</vt:lpstr>
      <vt:lpstr>IDF</vt:lpstr>
      <vt:lpstr>PowerPoint 演示文稿</vt:lpstr>
      <vt:lpstr>PowerPoint 演示文稿</vt:lpstr>
      <vt:lpstr>计算IDF</vt:lpstr>
      <vt:lpstr>计算TF-IDF</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秒杀系统第二节</dc:title>
  <dc:creator>Sky123.Org</dc:creator>
  <cp:lastModifiedBy>li</cp:lastModifiedBy>
  <cp:revision>634</cp:revision>
  <dcterms:created xsi:type="dcterms:W3CDTF">2018-04-28T14:55:00Z</dcterms:created>
  <dcterms:modified xsi:type="dcterms:W3CDTF">2019-01-20T05:06:14Z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