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90AD0-6FE4-476D-A5E7-12E93736D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1663CE-2805-49E2-BE49-C0D8BB38C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BF269-1953-4FD1-998D-1799671B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6C256-A3F5-4584-83A2-763CF97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B0896-9790-4F93-952C-68E02E52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36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E7AE8-046C-41DB-8536-ED08BDD1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5D59C9-4690-4472-BAA0-8D0DEACA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82B05-6CD0-473F-A0CB-18E50C2B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D11F1A-C5F3-4B51-9811-26EDC4F0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A6D2F-1311-4646-AF9D-D9526C15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43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720FC-37D1-43D2-AAC2-33C1A430C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34F32-1354-4BDF-A117-6800FA61C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6930E-39F9-446D-ACB3-F280626A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E57DB-6371-4A4E-B00C-EA219FFF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3C8C6-E1BC-4029-9350-43A1F128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2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923C3-E9F8-4F8C-A66D-C9FB8CFA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B142E-E764-4E78-8029-1C83B2C4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FB6FF-4473-43F0-B05A-03DE65A5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5FD8A-D01E-4DA2-A7B0-52E08A0F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87721-8684-4A20-8790-C08745AC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6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8C970-11E0-4205-A0D9-EB8AE208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FE1A45-69D0-47DD-97C9-E995E970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FD1199-B7C3-430E-BEE6-77B5502C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CA306B-0CCD-4928-BA9E-6ACB4564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862FE-3A34-45D1-AE97-75BD135A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5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31FEC-623F-43FA-A284-06000C6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1E2EE-8E0C-4DFF-AAE8-60B356D29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CD9810-5597-46EC-89DD-5ACD4853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1E6CB-4EB5-4E27-AA35-F8F5DE4D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907912-F17A-4C80-A2CF-6639A952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FE743D-C7D8-4FC0-BE36-3CF50D70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4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B6A98-2455-4DFC-A96F-606E3244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50B176-403C-4C82-AD46-61B54E1E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0299D-B9FA-4040-9AFC-3AD26601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FB9668-F2A5-43B0-B201-DE0BA3D8B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C969F5-F400-435F-8C6D-4CFE01DBB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0EDEC4-56D7-4DCC-8C6E-581118EE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082957-A871-4C7C-A81D-16B3302C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625E03-AFF3-40A9-B310-74340AB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37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5D806-A3B8-4BAC-8A78-649CAF4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D832E3-FE23-44D0-8F7D-DDE89B49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E01083-918F-4E97-BE8F-5CDEE9DE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1EE164-BA6E-41CB-9BF5-24D3CAE9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1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FAE761-FFB4-4CC2-927A-753F813B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14B419-FC26-4D6E-B5BF-69AB1D6E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B44CBE-DEB1-468E-B009-31C73A79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0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EFAF2-47B3-47A4-A2F9-197AF224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BF9FE-F924-496E-9F92-A68D58B0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220C1-3465-432E-ABD9-DB7978D1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E21B9C-0DBB-4FC2-8D72-3BAB6BDC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D5A167-0717-47B8-B35F-BDD9DDEB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ADB256-B7B8-4D39-A504-99581610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9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61453-1909-4FE7-8FDE-A122514B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E1FC45-EC2C-46AA-9871-779E3C551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89BDD4-9D0F-4E43-98DC-03B165CF5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62888D-D4AF-44B5-988F-1538EC43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520E7-74C3-4B75-A43F-1995973D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2E71D-18BB-4675-9DED-0E66B65C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6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C28B1-C210-4193-839B-7567367A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47CE0-5B30-4E89-AC7F-339EAA3B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599A1-1E0B-4DC5-BFF5-32ADE2600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557B-1672-4871-9D1F-8DD870A3D18E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63109-7593-45A8-BCDC-D17D4F5C7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6BCAE-6D12-4D33-BB43-349F4F0B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16DF-4B55-4482-9373-73E78300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5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Порядка 40% ИИ-стартапов обманывают инвестор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743200"/>
            <a:ext cx="7416592" cy="398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431" y="0"/>
            <a:ext cx="11835752" cy="2654422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Прогнозирование риска развития сердечно сосудистого заболевания пациента</a:t>
            </a:r>
            <a:br>
              <a:rPr lang="ru-RU" sz="4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</a:br>
            <a:endParaRPr lang="ru-RU" sz="4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ECAD0AD-2FD7-4C92-841D-19782529D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" y="2272584"/>
            <a:ext cx="5735908" cy="4617949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pPr algn="r"/>
            <a:r>
              <a:rPr lang="ru-RU" sz="2000" i="1" dirty="0"/>
              <a:t>Докладчик: </a:t>
            </a:r>
          </a:p>
          <a:p>
            <a:pPr algn="r"/>
            <a:r>
              <a:rPr lang="ru-RU" sz="2000" b="1" i="1" dirty="0"/>
              <a:t>Чернавин Павел Федорович,</a:t>
            </a:r>
          </a:p>
          <a:p>
            <a:pPr algn="r"/>
            <a:r>
              <a:rPr lang="ru-RU" sz="2000" i="1" dirty="0"/>
              <a:t> </a:t>
            </a:r>
            <a:r>
              <a:rPr lang="ru-RU" sz="2000" i="1" dirty="0" err="1"/>
              <a:t>к.э.н</a:t>
            </a:r>
            <a:r>
              <a:rPr lang="ru-RU" sz="2000" i="1" dirty="0"/>
              <a:t>, доцент</a:t>
            </a:r>
          </a:p>
          <a:p>
            <a:pPr algn="r"/>
            <a:r>
              <a:rPr lang="ru-RU" sz="2000" i="1" dirty="0"/>
              <a:t>Кафедра «Аналитика больших данных и методы видеоанализа»</a:t>
            </a:r>
          </a:p>
          <a:p>
            <a:pPr algn="r"/>
            <a:r>
              <a:rPr lang="ru-RU" sz="2000" i="1" dirty="0"/>
              <a:t>Институт радиоэлектроники и информационных технологий</a:t>
            </a:r>
          </a:p>
          <a:p>
            <a:pPr algn="r"/>
            <a:r>
              <a:rPr lang="ru-RU" sz="2000" i="1" dirty="0"/>
              <a:t>Уральский федеральный университет</a:t>
            </a:r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3248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5C0E4-7568-4149-9484-2EC59076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ПЕРЕКРЕСТНАЯ РАЗМЕТКА=ХОРОШИЕ РЕЗУЛЬТАТЫ ПО ЗАБОЛЕВАНИЯМ </a:t>
            </a:r>
            <a:r>
              <a:rPr lang="en-US" dirty="0"/>
              <a:t>Z1 </a:t>
            </a:r>
            <a:r>
              <a:rPr lang="ru-RU" dirty="0"/>
              <a:t>И </a:t>
            </a:r>
            <a:r>
              <a:rPr lang="en-US" dirty="0"/>
              <a:t>Z2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12BC048-C7B5-49FC-A32A-2B0AF3068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881" y="1825625"/>
            <a:ext cx="9906237" cy="4351338"/>
          </a:xfrm>
        </p:spPr>
      </p:pic>
    </p:spTree>
    <p:extLst>
      <p:ext uri="{BB962C8B-B14F-4D97-AF65-F5344CB8AC3E}">
        <p14:creationId xmlns:p14="http://schemas.microsoft.com/office/powerpoint/2010/main" val="10708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A7293-F0B2-4801-B292-62586ECD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ОТБОР НАИБОЛЕЕ ИНФОРМАТИВНЫХ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1C096-EDE1-4590-974E-31A1A73F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НАЧИНАЕМ ЭКСПЕРИМЕНТЫ С ЧИСЛОМ ПРИЗНАКОВ 9, 12, 19, 20, 23,25,32. ПРИ ВЫБОРЕ ИХ ЧИСЛА ОПИРАЕМСЯ НА СВЕДЕНИЯ ИЗ МЕДИЦИНСКОЙ ЛИТЕРАТУРЫ, ИНТЕРНЕТА И МНЕНИЯ ЭКСПЕРТОВ</a:t>
            </a:r>
          </a:p>
          <a:p>
            <a:r>
              <a:rPr lang="ru-RU" dirty="0"/>
              <a:t>ОСТАНАВЛИВАЕМСЯ НА 23:</a:t>
            </a:r>
          </a:p>
          <a:p>
            <a:r>
              <a:rPr lang="ru-RU" dirty="0"/>
              <a:t>Пол  Образование  Профессия  Выход на пенсию  Сахарный диабет  Гепатит  Хроническое заболевание легких  Регулярный прим лекарственных средств  Травмы за год  Переломы  Курение  Возраст курения  Сигарет в день  Частота пасс кур  Алкоголь  Возраст </a:t>
            </a:r>
            <a:r>
              <a:rPr lang="ru-RU" dirty="0" err="1"/>
              <a:t>алког</a:t>
            </a:r>
            <a:r>
              <a:rPr lang="ru-RU" dirty="0"/>
              <a:t>  засыпание  </a:t>
            </a:r>
            <a:r>
              <a:rPr lang="ru-RU" dirty="0" err="1"/>
              <a:t>пробужд</a:t>
            </a:r>
            <a:r>
              <a:rPr lang="ru-RU" dirty="0"/>
              <a:t>  </a:t>
            </a:r>
            <a:r>
              <a:rPr lang="ru-RU" dirty="0" err="1"/>
              <a:t>сон_часы</a:t>
            </a:r>
            <a:r>
              <a:rPr lang="ru-RU" dirty="0"/>
              <a:t>  Сон после обеда, Спорт, Религия клубы</a:t>
            </a:r>
            <a:endParaRPr lang="en-US" dirty="0"/>
          </a:p>
          <a:p>
            <a:r>
              <a:rPr lang="ru-RU" dirty="0"/>
              <a:t>НО, ДОБАВЛЯЕМ НОВЫЕ: ПЕРЕСЫП И НЕДОСЫП</a:t>
            </a:r>
          </a:p>
          <a:p>
            <a:r>
              <a:rPr lang="ru-RU" dirty="0"/>
              <a:t>ИТОГО ИМЕЕМ 25 ПРИЗНАКОВ</a:t>
            </a:r>
          </a:p>
          <a:p>
            <a:r>
              <a:rPr lang="ru-RU" dirty="0"/>
              <a:t>ИГРАЕМ ИХ ГРАНИЦАМИ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58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FCB24-3E61-4018-9361-915F44C0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ДЕЛАЕМ РАЗМЕТКУ </a:t>
            </a:r>
            <a:r>
              <a:rPr lang="en-US" dirty="0"/>
              <a:t>Z</a:t>
            </a:r>
            <a:r>
              <a:rPr lang="ru-RU" dirty="0"/>
              <a:t>2</a:t>
            </a:r>
            <a:r>
              <a:rPr lang="en-US" dirty="0"/>
              <a:t>,Z3,Z4,Z5</a:t>
            </a:r>
            <a:br>
              <a:rPr lang="en-US" dirty="0"/>
            </a:br>
            <a:r>
              <a:rPr lang="ru-RU" dirty="0"/>
              <a:t>ДОБАВЛЯЕМ К </a:t>
            </a:r>
            <a:r>
              <a:rPr lang="en-US" dirty="0"/>
              <a:t>Z1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C7D6234-E4BB-48B1-B1BD-2BDDE39AF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920470"/>
              </p:ext>
            </p:extLst>
          </p:nvPr>
        </p:nvGraphicFramePr>
        <p:xfrm>
          <a:off x="1233995" y="1825625"/>
          <a:ext cx="972106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144">
                  <a:extLst>
                    <a:ext uri="{9D8B030D-6E8A-4147-A177-3AD203B41FA5}">
                      <a16:colId xmlns:a16="http://schemas.microsoft.com/office/drawing/2014/main" val="4056228349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1480400014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85889243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857785136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2863433079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1794527839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2380806458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841499855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3139688627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3572332942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1962332731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4058222206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3478549340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1692108393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100560922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289844525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1951795399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1774564400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3071888312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2766703314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3639196008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3167433397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2077376765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3655077106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616630317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3062939794"/>
                    </a:ext>
                  </a:extLst>
                </a:gridCol>
                <a:gridCol w="318144">
                  <a:extLst>
                    <a:ext uri="{9D8B030D-6E8A-4147-A177-3AD203B41FA5}">
                      <a16:colId xmlns:a16="http://schemas.microsoft.com/office/drawing/2014/main" val="2009025368"/>
                    </a:ext>
                  </a:extLst>
                </a:gridCol>
                <a:gridCol w="565586">
                  <a:extLst>
                    <a:ext uri="{9D8B030D-6E8A-4147-A177-3AD203B41FA5}">
                      <a16:colId xmlns:a16="http://schemas.microsoft.com/office/drawing/2014/main" val="1874507063"/>
                    </a:ext>
                  </a:extLst>
                </a:gridCol>
                <a:gridCol w="565586">
                  <a:extLst>
                    <a:ext uri="{9D8B030D-6E8A-4147-A177-3AD203B41FA5}">
                      <a16:colId xmlns:a16="http://schemas.microsoft.com/office/drawing/2014/main" val="2784472538"/>
                    </a:ext>
                  </a:extLst>
                </a:gridCol>
              </a:tblGrid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4232973364"/>
                  </a:ext>
                </a:extLst>
              </a:tr>
              <a:tr h="848106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Пол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Семья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Религия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Образование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Профессия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Выход на пенсию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Прекращение работы по болезни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Сахарный диабет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Регулярный прим лекарственных средств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Переломы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Статус Курения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Возраст курения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Сигарет в день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Пассивное курение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Частота пасс кур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Алкоголь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Возраст алког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СОН_Ч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ЗАСЫП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пробужд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Сон после обеда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недосып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пересып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Спорт, клубы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Религия, клубы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св.чл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366980638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 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 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3384307215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чл1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39.3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216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224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-125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-244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143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-316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36.8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100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3.01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-231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63.5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-5.6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-205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-292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359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-57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65.6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2581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295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1559.223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3944271712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чл2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-138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-87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-7.1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25.5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77.1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57.8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-120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-21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401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-9.7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2.63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2.83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-111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-132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156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261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-367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9624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1256.371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425750447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чл3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390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72.9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51.5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-179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354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-384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-522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64.2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-80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150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-9.8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-211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-595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70.9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2.63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195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191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-49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871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9711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8217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231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-362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-25.2456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1573087253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чл4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####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1240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####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-550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-802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3280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####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####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-411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722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-128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47.2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962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2070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-550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640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1233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-974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-83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613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-819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1964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600" u="none" strike="noStrike">
                          <a:effectLst/>
                        </a:rPr>
                        <a:t>####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6690.553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1577814754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чл5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5.47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-1.4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-1.6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-4.5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-2.1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-4.1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1.98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6.06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-6.3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0.08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0.28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5.06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3.69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-1.3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0.52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-0.5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3.31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-4.1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0.75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1.47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0.36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9981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4.25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21.20435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2006459626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чл6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-0.5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4.79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6.69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8.73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9956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2.76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-0.7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0.22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3.8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-1.9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-5.1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2.52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1.14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-3.8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4.53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0.09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-5.2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6.27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21.837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3934269370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чл7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-96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3.16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-78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-391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-346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172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-274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-338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-397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3.12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56.4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-177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-352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-107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-5.1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218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452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-404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826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-134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241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-409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8408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481.9838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1067503176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 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 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2469200978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 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 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4027205429"/>
                  </a:ext>
                </a:extLst>
              </a:tr>
              <a:tr h="102284"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чл1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чл2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3076310530"/>
                  </a:ext>
                </a:extLst>
              </a:tr>
              <a:tr h="379304"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54-001-019-01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7.5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1208748894"/>
                  </a:ext>
                </a:extLst>
              </a:tr>
              <a:tr h="379304"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54-002-133-01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642127799"/>
                  </a:ext>
                </a:extLst>
              </a:tr>
              <a:tr h="379304"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54-001-007-01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8.5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1924505863"/>
                  </a:ext>
                </a:extLst>
              </a:tr>
              <a:tr h="379304"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54-102-116-01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2812807742"/>
                  </a:ext>
                </a:extLst>
              </a:tr>
              <a:tr h="379304"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5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54-502-005-02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3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2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8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3328022419"/>
                  </a:ext>
                </a:extLst>
              </a:tr>
              <a:tr h="379304"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6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600" u="none" strike="noStrike">
                          <a:effectLst/>
                        </a:rPr>
                        <a:t>54-501-090-01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4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9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1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>
                          <a:effectLst/>
                        </a:rPr>
                        <a:t>0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600" u="none" strike="noStrike" dirty="0">
                          <a:effectLst/>
                        </a:rPr>
                        <a:t>0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62" marR="4262" marT="4262" marB="0" anchor="b"/>
                </a:tc>
                <a:extLst>
                  <a:ext uri="{0D108BD9-81ED-4DB2-BD59-A6C34878D82A}">
                    <a16:rowId xmlns:a16="http://schemas.microsoft.com/office/drawing/2014/main" val="60089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69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9A68F-B5F4-4110-9925-716AF587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93175-EE40-493F-88B9-A4548AFC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1. Широкий набор средств позволяет сравнивать результаты различных программ, так как заранее сложно предсказать какая из них даст наилучший результат.</a:t>
            </a:r>
          </a:p>
          <a:p>
            <a:r>
              <a:rPr lang="ru-RU" dirty="0"/>
              <a:t>2. Ансамбли на основе линейных разделителей имеют хорошую геометрическую интерпретацию и позволяют решать задачи несбалансированные по классам.</a:t>
            </a:r>
          </a:p>
          <a:p>
            <a:r>
              <a:rPr lang="ru-RU" dirty="0"/>
              <a:t>3. Перекрестную разметку сам применял впервые. Она оказалась эффективной.</a:t>
            </a:r>
          </a:p>
          <a:p>
            <a:r>
              <a:rPr lang="ru-RU" dirty="0"/>
              <a:t>4. Но применение различных средств создает сложности с интеграцией их в единую программу на этапе поиска решающих правил. После того как решающие правила найдены с интеграцией их проблем нет.</a:t>
            </a:r>
          </a:p>
        </p:txBody>
      </p:sp>
    </p:spTree>
    <p:extLst>
      <p:ext uri="{BB962C8B-B14F-4D97-AF65-F5344CB8AC3E}">
        <p14:creationId xmlns:p14="http://schemas.microsoft.com/office/powerpoint/2010/main" val="301773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763C2-8EFF-415B-89AC-0212332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МОИ ПРИНЦИПЫ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ABF07-B28B-46C1-B8FB-1124EFE3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Использовать различные программные средства для классификации объектов</a:t>
            </a:r>
          </a:p>
          <a:p>
            <a:r>
              <a:rPr lang="ru-RU" dirty="0"/>
              <a:t>2. По результатам тестирования выбрать лучшие и составить из них ансамбль</a:t>
            </a:r>
          </a:p>
          <a:p>
            <a:r>
              <a:rPr lang="ru-RU" dirty="0"/>
              <a:t>3. Использую как классические методы, так и авторский метод классификации путем сведения классификации к задаче математического программирования</a:t>
            </a:r>
          </a:p>
          <a:p>
            <a:r>
              <a:rPr lang="ru-RU" dirty="0"/>
              <a:t>ПОЭТОМУ ИСПОЛЬЗОВАЛ СЛЕДУЮЩИЕ ПРОГРАММНЫЕ СРЕДСТВА: МЕТОДЫ ИЗ </a:t>
            </a:r>
            <a:r>
              <a:rPr lang="en-US" dirty="0"/>
              <a:t>WOLFRAM MATHEMATICA, </a:t>
            </a:r>
            <a:r>
              <a:rPr lang="ru-RU" dirty="0"/>
              <a:t>БИБЛИОТЕКУ </a:t>
            </a:r>
            <a:r>
              <a:rPr lang="en-US" dirty="0"/>
              <a:t>SKLEARN, </a:t>
            </a:r>
            <a:r>
              <a:rPr lang="ru-RU" dirty="0"/>
              <a:t>ПАКЕТЫ МП </a:t>
            </a:r>
            <a:r>
              <a:rPr lang="en-US" dirty="0"/>
              <a:t>MIP </a:t>
            </a:r>
            <a:r>
              <a:rPr lang="ru-RU" dirty="0"/>
              <a:t>И </a:t>
            </a:r>
            <a:r>
              <a:rPr lang="en-US" dirty="0"/>
              <a:t>IBM ILOC CPLEX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02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ECE55-E590-4902-98C7-F1DD6B7D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 ДАННОЙ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80B72-15F0-43B6-879F-7F6305BB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По классам сбалансировано только первое заболевание</a:t>
            </a:r>
          </a:p>
          <a:p>
            <a:r>
              <a:rPr lang="ru-RU" dirty="0"/>
              <a:t>2. Можно создать еще одно множество сбалансированное по классам: не имеющие ни одного заболевания и имеющие хотя бы одно. Будем его</a:t>
            </a:r>
            <a:r>
              <a:rPr lang="en-US" dirty="0"/>
              <a:t> </a:t>
            </a:r>
            <a:r>
              <a:rPr lang="ru-RU" dirty="0"/>
              <a:t>называть </a:t>
            </a:r>
            <a:r>
              <a:rPr lang="en-US" dirty="0"/>
              <a:t>Z0. </a:t>
            </a:r>
            <a:r>
              <a:rPr lang="ru-RU" dirty="0"/>
              <a:t>А остальные </a:t>
            </a:r>
            <a:r>
              <a:rPr lang="en-US" dirty="0"/>
              <a:t>Z1,Z2,Z3,Z4,Z5 </a:t>
            </a:r>
            <a:r>
              <a:rPr lang="ru-RU" dirty="0"/>
              <a:t>в порядке следования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ПОЭТОМУ НА НАЧАЛЬНОМ ЭТАПЕ НАДО СОСРЕДОТОЧИТЬСЯ НА ЗАДАЧАХ КЛАССИФИКАЦИИ ЗАБОЛЕВАНИЙ </a:t>
            </a:r>
            <a:r>
              <a:rPr lang="en-US" dirty="0"/>
              <a:t>Z1 </a:t>
            </a:r>
            <a:r>
              <a:rPr lang="ru-RU" dirty="0"/>
              <a:t>И </a:t>
            </a:r>
            <a:r>
              <a:rPr lang="en-US" dirty="0"/>
              <a:t>Z0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96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134BF-FCB3-444C-A279-33EE1F7B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ПОСЛЕДОВАТЕЛЬНОСТЬ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13BF1-B316-4544-A569-B928F317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Преобразуем буквенные признаки в цифровые (средствами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Убираем признаки этнос и национальность, так как преобладают европейцы и русские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Религия 1-верует, 0 – нет (остальные группы маленькие)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Образование сохраняем кодировку, но убираем буквы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Профессия (0 – домашнее хозяйство, 1 – низкоквалифицированные, 2 – прочие, 3-дипломированные)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Курение (0 – нет, 1 – бросил, 2 – курит)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Частота пассивного курения (0- редко, 1- часто)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Алкоголь (0 – никогда, 1 – употреблял, 2 – употребляю)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Засыпание (0 -до 22:30, 2 – после полуночи)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Просыпание ( 0 -до 5 ч, 2 – после 8)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ИТОГО: ИМЕЕМ 35 ПРИЗНАКОВ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НА ИХ ОСНОВЕ ДЕЛАЕМ РАЗМЕТКУ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Z1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Z0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РАЗЛИЧНЫМИ СПОСОБАМИ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17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EEF00-936A-47E7-B4DF-5D8A3841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ОБРАЗЦЫ ПРОГРАММ </a:t>
            </a:r>
            <a:r>
              <a:rPr lang="en-US" dirty="0"/>
              <a:t>WOLFRAM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5FE9F-9A11-46CB-AB02-37556581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ru-RU" sz="1800" b="0" i="0" u="none" strike="noStrike" dirty="0">
                <a:latin typeface="Inherited"/>
              </a:rPr>
              <a:t> (*"</a:t>
            </a:r>
            <a:r>
              <a:rPr lang="ru-RU" sz="1800" b="0" i="0" u="none" strike="noStrike" dirty="0" err="1">
                <a:latin typeface="Inherited"/>
              </a:rPr>
              <a:t>Cписок</a:t>
            </a:r>
            <a:r>
              <a:rPr lang="ru-RU" sz="1800" b="0" i="0" u="none" strike="noStrike" dirty="0">
                <a:latin typeface="Inherited"/>
              </a:rPr>
              <a:t> методов, используемых функцией </a:t>
            </a:r>
            <a:r>
              <a:rPr lang="ru-RU" sz="1800" b="0" i="0" u="none" strike="noStrike" dirty="0" err="1">
                <a:latin typeface="Inherited"/>
              </a:rPr>
              <a:t>Classify</a:t>
            </a:r>
            <a:r>
              <a:rPr lang="ru-RU" sz="1800" b="0" i="0" u="none" strike="noStrike" dirty="0">
                <a:latin typeface="Inherited"/>
              </a:rPr>
              <a:t> "*)</a:t>
            </a:r>
          </a:p>
          <a:p>
            <a:pPr algn="l"/>
            <a:r>
              <a:rPr lang="en-US" sz="1800" b="0" i="0" u="none" strike="noStrike" dirty="0">
                <a:latin typeface="Inherited"/>
              </a:rPr>
              <a:t>methods= {"</a:t>
            </a:r>
            <a:r>
              <a:rPr lang="en-US" sz="1800" b="0" i="0" u="none" strike="noStrike" dirty="0" err="1">
                <a:latin typeface="Inherited"/>
              </a:rPr>
              <a:t>LogisticRegression</a:t>
            </a:r>
            <a:r>
              <a:rPr lang="en-US" sz="1800" b="0" i="0" u="none" strike="noStrike" dirty="0">
                <a:latin typeface="Inherited"/>
              </a:rPr>
              <a:t>",  "</a:t>
            </a:r>
            <a:r>
              <a:rPr lang="en-US" sz="1800" b="0" i="0" u="none" strike="noStrike" dirty="0" err="1">
                <a:latin typeface="Inherited"/>
              </a:rPr>
              <a:t>NaiveBayes</a:t>
            </a:r>
            <a:r>
              <a:rPr lang="en-US" sz="1800" b="0" i="0" u="none" strike="noStrike" dirty="0">
                <a:latin typeface="Inherited"/>
              </a:rPr>
              <a:t>", </a:t>
            </a:r>
          </a:p>
          <a:p>
            <a:pPr algn="l"/>
            <a:r>
              <a:rPr lang="en-US" sz="1800" b="0" i="0" u="none" strike="noStrike" dirty="0">
                <a:latin typeface="Inherited"/>
              </a:rPr>
              <a:t>      "</a:t>
            </a:r>
            <a:r>
              <a:rPr lang="en-US" sz="1800" b="0" i="0" u="none" strike="noStrike" dirty="0" err="1">
                <a:latin typeface="Inherited"/>
              </a:rPr>
              <a:t>NearestNeighbors</a:t>
            </a:r>
            <a:r>
              <a:rPr lang="en-US" sz="1800" b="0" i="0" u="none" strike="noStrike" dirty="0">
                <a:latin typeface="Inherited"/>
              </a:rPr>
              <a:t>", "</a:t>
            </a:r>
            <a:r>
              <a:rPr lang="en-US" sz="1800" b="0" i="0" u="none" strike="noStrike" dirty="0" err="1">
                <a:latin typeface="Inherited"/>
              </a:rPr>
              <a:t>NeuralNetwork</a:t>
            </a:r>
            <a:r>
              <a:rPr lang="en-US" sz="1800" b="0" i="0" u="none" strike="noStrike" dirty="0">
                <a:latin typeface="Inherited"/>
              </a:rPr>
              <a:t>","</a:t>
            </a:r>
            <a:r>
              <a:rPr lang="en-US" sz="1800" b="0" i="0" u="none" strike="noStrike" dirty="0" err="1">
                <a:latin typeface="Inherited"/>
              </a:rPr>
              <a:t>SupportVectorMachine</a:t>
            </a:r>
            <a:r>
              <a:rPr lang="en-US" sz="1800" b="0" i="0" u="none" strike="noStrike" dirty="0">
                <a:latin typeface="Inherited"/>
              </a:rPr>
              <a:t>","</a:t>
            </a:r>
            <a:r>
              <a:rPr lang="en-US" sz="1800" b="0" i="0" u="none" strike="noStrike" dirty="0" err="1">
                <a:latin typeface="Inherited"/>
              </a:rPr>
              <a:t>RandomForest</a:t>
            </a:r>
            <a:r>
              <a:rPr lang="en-US" sz="1800" b="0" i="0" u="none" strike="noStrike" dirty="0">
                <a:latin typeface="Inherited"/>
              </a:rPr>
              <a:t>"};</a:t>
            </a:r>
          </a:p>
          <a:p>
            <a:pPr algn="l"/>
            <a:r>
              <a:rPr lang="ru-RU" sz="1800" b="0" i="0" u="none" strike="noStrike" dirty="0">
                <a:latin typeface="Inherited"/>
              </a:rPr>
              <a:t>(*"Запоминаем количество методов"*)</a:t>
            </a:r>
          </a:p>
          <a:p>
            <a:pPr algn="l"/>
            <a:r>
              <a:rPr lang="en-US" sz="1800" b="0" i="0" u="none" strike="noStrike" dirty="0">
                <a:latin typeface="Inherited"/>
              </a:rPr>
              <a:t>nom=Length[methods];</a:t>
            </a:r>
          </a:p>
          <a:p>
            <a:pPr algn="l"/>
            <a:r>
              <a:rPr lang="ru-RU" sz="1800" b="0" i="0" u="none" strike="noStrike" dirty="0" err="1">
                <a:latin typeface="Inherited"/>
              </a:rPr>
              <a:t>Print</a:t>
            </a:r>
            <a:r>
              <a:rPr lang="ru-RU" sz="1800" b="0" i="0" u="none" strike="noStrike" dirty="0">
                <a:latin typeface="Inherited"/>
              </a:rPr>
              <a:t>["</a:t>
            </a:r>
            <a:r>
              <a:rPr lang="ru-RU" sz="1800" b="0" i="0" u="none" strike="noStrike" dirty="0" err="1">
                <a:latin typeface="Inherited"/>
              </a:rPr>
              <a:t>Kоличество</a:t>
            </a:r>
            <a:r>
              <a:rPr lang="ru-RU" sz="1800" b="0" i="0" u="none" strike="noStrike" dirty="0">
                <a:latin typeface="Inherited"/>
              </a:rPr>
              <a:t> используемых методов = ",</a:t>
            </a:r>
            <a:r>
              <a:rPr lang="ru-RU" sz="1800" b="0" i="0" u="none" strike="noStrike" dirty="0" err="1">
                <a:latin typeface="Inherited"/>
              </a:rPr>
              <a:t>nom</a:t>
            </a:r>
            <a:r>
              <a:rPr lang="ru-RU" sz="1800" b="0" i="0" u="none" strike="noStrike" dirty="0">
                <a:latin typeface="Inherited"/>
              </a:rPr>
              <a:t>];</a:t>
            </a:r>
          </a:p>
          <a:p>
            <a:pPr algn="l"/>
            <a:r>
              <a:rPr lang="en-US" sz="1800" b="0" i="0" u="none" strike="noStrike" dirty="0">
                <a:latin typeface="Inherited"/>
              </a:rPr>
              <a:t>set1= Import[file, {"Data", 1}];</a:t>
            </a:r>
          </a:p>
          <a:p>
            <a:pPr algn="l"/>
            <a:r>
              <a:rPr lang="ru-RU" sz="1800" b="0" i="0" u="none" strike="noStrike" dirty="0" err="1">
                <a:latin typeface="Inherited"/>
              </a:rPr>
              <a:t>Print</a:t>
            </a:r>
            <a:r>
              <a:rPr lang="ru-RU" sz="1800" b="0" i="0" u="none" strike="noStrike" dirty="0">
                <a:latin typeface="Inherited"/>
              </a:rPr>
              <a:t>["Обучающее множество1 состоит из ",</a:t>
            </a:r>
            <a:r>
              <a:rPr lang="ru-RU" sz="1800" b="0" i="0" u="none" strike="noStrike" dirty="0" err="1">
                <a:latin typeface="Inherited"/>
              </a:rPr>
              <a:t>Length</a:t>
            </a:r>
            <a:r>
              <a:rPr lang="ru-RU" sz="1800" b="0" i="0" u="none" strike="noStrike" dirty="0">
                <a:latin typeface="Inherited"/>
              </a:rPr>
              <a:t>[set1]," объектов"];</a:t>
            </a:r>
          </a:p>
          <a:p>
            <a:pPr algn="l"/>
            <a:r>
              <a:rPr lang="en-US" sz="1800" b="0" i="0" u="none" strike="noStrike" dirty="0">
                <a:latin typeface="Inherited"/>
              </a:rPr>
              <a:t>set2 = Import[file, {"Data", 2}];</a:t>
            </a:r>
          </a:p>
          <a:p>
            <a:pPr algn="l"/>
            <a:r>
              <a:rPr lang="ru-RU" sz="1800" b="0" i="0" u="none" strike="noStrike" dirty="0" err="1">
                <a:latin typeface="Inherited"/>
              </a:rPr>
              <a:t>Print</a:t>
            </a:r>
            <a:r>
              <a:rPr lang="ru-RU" sz="1800" b="0" i="0" u="none" strike="noStrike" dirty="0">
                <a:latin typeface="Inherited"/>
              </a:rPr>
              <a:t>["Обучающее множество2 состоит из ",</a:t>
            </a:r>
            <a:r>
              <a:rPr lang="ru-RU" sz="1800" b="0" i="0" u="none" strike="noStrike" dirty="0" err="1">
                <a:latin typeface="Inherited"/>
              </a:rPr>
              <a:t>Length</a:t>
            </a:r>
            <a:r>
              <a:rPr lang="ru-RU" sz="1800" b="0" i="0" u="none" strike="noStrike" dirty="0">
                <a:latin typeface="Inherited"/>
              </a:rPr>
              <a:t>[set2], " объектов"];</a:t>
            </a:r>
          </a:p>
          <a:p>
            <a:pPr algn="l"/>
            <a:r>
              <a:rPr lang="en-US" sz="1800" b="0" i="0" u="none" strike="noStrike" dirty="0">
                <a:latin typeface="Inherited"/>
              </a:rPr>
              <a:t>set3= Import[file, {"Data", 3}];</a:t>
            </a:r>
          </a:p>
          <a:p>
            <a:pPr algn="l"/>
            <a:r>
              <a:rPr lang="ru-RU" sz="1800" b="0" i="0" u="none" strike="noStrike" dirty="0" err="1">
                <a:latin typeface="Inherited"/>
              </a:rPr>
              <a:t>Print</a:t>
            </a:r>
            <a:r>
              <a:rPr lang="ru-RU" sz="1800" b="0" i="0" u="none" strike="noStrike" dirty="0">
                <a:latin typeface="Inherited"/>
              </a:rPr>
              <a:t>["Тестовое множество состоит из ",</a:t>
            </a:r>
            <a:r>
              <a:rPr lang="ru-RU" sz="1800" b="0" i="0" u="none" strike="noStrike" dirty="0" err="1">
                <a:latin typeface="Inherited"/>
              </a:rPr>
              <a:t>Length</a:t>
            </a:r>
            <a:r>
              <a:rPr lang="ru-RU" sz="1800" b="0" i="0" u="none" strike="noStrike" dirty="0">
                <a:latin typeface="Inherited"/>
              </a:rPr>
              <a:t>[set3], " объектов"];</a:t>
            </a:r>
          </a:p>
          <a:p>
            <a:pPr algn="l"/>
            <a:r>
              <a:rPr lang="nn-NO" sz="1800" b="0" i="0" u="none" strike="noStrike" dirty="0">
                <a:latin typeface="Inherited"/>
              </a:rPr>
              <a:t>For[i=1,i &lt;= nom, i++,</a:t>
            </a:r>
          </a:p>
          <a:p>
            <a:pPr algn="l"/>
            <a:r>
              <a:rPr lang="en-US" sz="1800" b="0" i="0" u="none" strike="noStrike" dirty="0">
                <a:latin typeface="Inherited"/>
              </a:rPr>
              <a:t> </a:t>
            </a:r>
            <a:r>
              <a:rPr lang="en-US" sz="1800" b="0" i="0" u="none" strike="noStrike" dirty="0" err="1">
                <a:latin typeface="Inherited"/>
              </a:rPr>
              <a:t>decisionrule</a:t>
            </a:r>
            <a:r>
              <a:rPr lang="en-US" sz="1800" b="0" i="0" u="none" strike="noStrike" dirty="0">
                <a:latin typeface="Inherited"/>
              </a:rPr>
              <a:t>=Classify[&lt;|"0"-&gt;set1,"1"-&gt;set2|&gt;,Method-&gt; methods[[</a:t>
            </a:r>
            <a:r>
              <a:rPr lang="en-US" sz="1800" b="0" i="0" u="none" strike="noStrike" dirty="0" err="1">
                <a:latin typeface="Inherited"/>
              </a:rPr>
              <a:t>i</a:t>
            </a:r>
            <a:r>
              <a:rPr lang="en-US" sz="1800" b="0" i="0" u="none" strike="noStrike" dirty="0">
                <a:latin typeface="Inherited"/>
              </a:rPr>
              <a:t>]],</a:t>
            </a:r>
            <a:r>
              <a:rPr lang="en-US" sz="1800" b="0" i="0" u="none" strike="noStrike" dirty="0" err="1">
                <a:latin typeface="Inherited"/>
              </a:rPr>
              <a:t>PerformanceGoal</a:t>
            </a:r>
            <a:r>
              <a:rPr lang="en-US" sz="1800" b="0" i="0" u="none" strike="noStrike" dirty="0">
                <a:latin typeface="Inherited"/>
              </a:rPr>
              <a:t> -&gt; "Quality"];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29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EEF00-936A-47E7-B4DF-5D8A3841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ОБРАЗЦЫ ПРОГРАММ</a:t>
            </a:r>
            <a:r>
              <a:rPr lang="en-US" dirty="0"/>
              <a:t> SKLEARN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5FE9F-9A11-46CB-AB02-37556581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800" b="0" i="0" u="none" strike="noStrike" dirty="0">
                <a:latin typeface="Inherited"/>
              </a:rPr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B9513-E58B-4EC9-8C8E-8850752CF5E3}"/>
              </a:ext>
            </a:extLst>
          </p:cNvPr>
          <p:cNvSpPr txBox="1"/>
          <p:nvPr/>
        </p:nvSpPr>
        <p:spPr>
          <a:xfrm>
            <a:off x="3047260" y="2000058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sklearn.ensemble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RandomForestClassifier</a:t>
            </a:r>
            <a:endParaRPr lang="ru-RU" dirty="0"/>
          </a:p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sklearn.discriminant_analysis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LinearDiscriminantAnalysis</a:t>
            </a:r>
            <a:endParaRPr lang="ru-RU" dirty="0"/>
          </a:p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sklearn.linear_model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LogisticRegression</a:t>
            </a:r>
            <a:endParaRPr lang="ru-RU" dirty="0"/>
          </a:p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sklearn.svm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SVC</a:t>
            </a:r>
          </a:p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sklearn.neighbors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KNeighborsClassifier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sklearn.model_selection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train_test_split</a:t>
            </a:r>
            <a:endParaRPr lang="ru-RU" dirty="0"/>
          </a:p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sklearn.metrics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accuracy_score</a:t>
            </a:r>
            <a:endParaRPr lang="ru-RU" dirty="0"/>
          </a:p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sklearn.metrics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roc_auc_score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10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EEF00-936A-47E7-B4DF-5D8A3841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0044"/>
          </a:xfrm>
        </p:spPr>
        <p:txBody>
          <a:bodyPr/>
          <a:lstStyle/>
          <a:p>
            <a:pPr algn="ctr"/>
            <a:r>
              <a:rPr lang="ru-RU" dirty="0"/>
              <a:t>ОБРАЗЦЫ ПРОГРАММ</a:t>
            </a:r>
            <a:r>
              <a:rPr lang="en-US" dirty="0"/>
              <a:t> MIP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5FE9F-9A11-46CB-AB02-37556581B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930"/>
          </a:xfrm>
        </p:spPr>
        <p:txBody>
          <a:bodyPr>
            <a:normAutofit/>
          </a:bodyPr>
          <a:lstStyle/>
          <a:p>
            <a:pPr algn="l"/>
            <a:r>
              <a:rPr lang="ru-RU" sz="1800" b="0" i="0" u="none" strike="noStrike" dirty="0">
                <a:latin typeface="Inherited"/>
              </a:rPr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7AB11-7230-457E-8948-A0FD3B8514EB}"/>
              </a:ext>
            </a:extLst>
          </p:cNvPr>
          <p:cNvSpPr txBox="1"/>
          <p:nvPr/>
        </p:nvSpPr>
        <p:spPr>
          <a:xfrm>
            <a:off x="3047260" y="2554056"/>
            <a:ext cx="60945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mip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</a:t>
            </a:r>
            <a:r>
              <a:rPr lang="ru-RU" dirty="0" err="1"/>
              <a:t>xsum</a:t>
            </a:r>
            <a:r>
              <a:rPr lang="ru-RU" dirty="0"/>
              <a:t>, </a:t>
            </a:r>
            <a:r>
              <a:rPr lang="ru-RU" dirty="0" err="1"/>
              <a:t>maximize</a:t>
            </a:r>
            <a:r>
              <a:rPr lang="ru-RU" dirty="0"/>
              <a:t>, BINARY, </a:t>
            </a:r>
            <a:r>
              <a:rPr lang="ru-RU" dirty="0" err="1"/>
              <a:t>OptimizationStatus,minimize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pandas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pd</a:t>
            </a:r>
            <a:r>
              <a:rPr lang="ru-RU" dirty="0"/>
              <a:t>;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numpy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np</a:t>
            </a:r>
            <a:r>
              <a:rPr lang="ru-RU" dirty="0"/>
              <a:t>; </a:t>
            </a:r>
          </a:p>
          <a:p>
            <a:endParaRPr lang="ru-RU" dirty="0"/>
          </a:p>
          <a:p>
            <a:r>
              <a:rPr lang="de-DE" dirty="0"/>
              <a:t>#Записываем </a:t>
            </a:r>
            <a:r>
              <a:rPr lang="de-DE" dirty="0" err="1"/>
              <a:t>ограничения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for</a:t>
            </a:r>
            <a:r>
              <a:rPr lang="de-DE" dirty="0"/>
              <a:t> t in T:</a:t>
            </a:r>
          </a:p>
          <a:p>
            <a:r>
              <a:rPr lang="de-DE" dirty="0"/>
              <a:t>        </a:t>
            </a:r>
            <a:r>
              <a:rPr lang="de-DE" dirty="0" err="1"/>
              <a:t>model</a:t>
            </a:r>
            <a:r>
              <a:rPr lang="de-DE" dirty="0"/>
              <a:t> += x[t][0]==g-q</a:t>
            </a:r>
          </a:p>
          <a:p>
            <a:r>
              <a:rPr lang="de-DE" dirty="0"/>
              <a:t>        </a:t>
            </a:r>
            <a:r>
              <a:rPr lang="de-DE" dirty="0" err="1"/>
              <a:t>model</a:t>
            </a:r>
            <a:r>
              <a:rPr lang="de-DE" dirty="0"/>
              <a:t> += </a:t>
            </a:r>
            <a:r>
              <a:rPr lang="de-DE" dirty="0" err="1"/>
              <a:t>g+q</a:t>
            </a:r>
            <a:r>
              <a:rPr lang="de-DE" dirty="0"/>
              <a:t>==1</a:t>
            </a:r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for</a:t>
            </a:r>
            <a:r>
              <a:rPr lang="de-DE" dirty="0"/>
              <a:t> t in T:</a:t>
            </a:r>
          </a:p>
          <a:p>
            <a:r>
              <a:rPr lang="de-DE" dirty="0"/>
              <a:t>        </a:t>
            </a:r>
            <a:r>
              <a:rPr lang="de-DE" dirty="0" err="1"/>
              <a:t>for</a:t>
            </a:r>
            <a:r>
              <a:rPr lang="de-DE" dirty="0"/>
              <a:t> j1 in J1:</a:t>
            </a:r>
          </a:p>
          <a:p>
            <a:r>
              <a:rPr lang="de-DE" dirty="0"/>
              <a:t>            </a:t>
            </a:r>
            <a:r>
              <a:rPr lang="de-DE" dirty="0" err="1"/>
              <a:t>model</a:t>
            </a:r>
            <a:r>
              <a:rPr lang="de-DE" dirty="0"/>
              <a:t> +=</a:t>
            </a:r>
            <a:r>
              <a:rPr lang="de-DE" dirty="0" err="1"/>
              <a:t>xsum</a:t>
            </a:r>
            <a:r>
              <a:rPr lang="de-DE" dirty="0"/>
              <a:t>(x[t][i]*P[j1][i] </a:t>
            </a:r>
            <a:r>
              <a:rPr lang="de-DE" dirty="0" err="1"/>
              <a:t>for</a:t>
            </a:r>
            <a:r>
              <a:rPr lang="de-DE" dirty="0"/>
              <a:t> i in I)&gt;=-L*z[t][j1]+e</a:t>
            </a:r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for</a:t>
            </a:r>
            <a:r>
              <a:rPr lang="de-DE" dirty="0"/>
              <a:t> t in T:</a:t>
            </a:r>
          </a:p>
          <a:p>
            <a:r>
              <a:rPr lang="de-DE" dirty="0"/>
              <a:t>        </a:t>
            </a:r>
            <a:r>
              <a:rPr lang="de-DE" dirty="0" err="1"/>
              <a:t>for</a:t>
            </a:r>
            <a:r>
              <a:rPr lang="de-DE" dirty="0"/>
              <a:t> j2 in J2:</a:t>
            </a:r>
          </a:p>
          <a:p>
            <a:r>
              <a:rPr lang="de-DE" dirty="0"/>
              <a:t>            </a:t>
            </a:r>
            <a:r>
              <a:rPr lang="de-DE" dirty="0" err="1"/>
              <a:t>model</a:t>
            </a:r>
            <a:r>
              <a:rPr lang="de-DE" dirty="0"/>
              <a:t> +=</a:t>
            </a:r>
            <a:r>
              <a:rPr lang="de-DE" dirty="0" err="1"/>
              <a:t>xsum</a:t>
            </a:r>
            <a:r>
              <a:rPr lang="de-DE" dirty="0"/>
              <a:t>(x[t][i]*P[j2][i] </a:t>
            </a:r>
            <a:r>
              <a:rPr lang="de-DE" dirty="0" err="1"/>
              <a:t>for</a:t>
            </a:r>
            <a:r>
              <a:rPr lang="de-DE" dirty="0"/>
              <a:t> i in I)&lt;=L*z[t][j2]-e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EEF00-936A-47E7-B4DF-5D8A3841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ОБРАЗЦЫ ПРОГРАММ</a:t>
            </a:r>
            <a:r>
              <a:rPr lang="en-US" dirty="0"/>
              <a:t> IBM ILOC CPLEX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5FE9F-9A11-46CB-AB02-37556581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n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644632"/>
                </a:solidFill>
                <a:latin typeface="Courier New" panose="02070309020205020404" pitchFamily="49" charset="0"/>
              </a:rPr>
              <a:t>7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//число нейронов (гиперплоскостей, членов комитета)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K1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=...;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//число элементов во множестве 1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K2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=...;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//число элементов во множестве 2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p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=...;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//число переменных (параметры для разделения)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int </a:t>
            </a:r>
            <a:r>
              <a:rPr lang="en-US" sz="1800" dirty="0">
                <a:solidFill>
                  <a:srgbClr val="404080"/>
                </a:solidFill>
                <a:latin typeface="Courier New" panose="02070309020205020404" pitchFamily="49" charset="0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=...; 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sz="1800" dirty="0">
                <a:solidFill>
                  <a:srgbClr val="404080"/>
                </a:solidFill>
                <a:latin typeface="Courier New" panose="020703090202050204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=...; 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range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i 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ru-RU" sz="1800" dirty="0">
                <a:solidFill>
                  <a:srgbClr val="644632"/>
                </a:solidFill>
                <a:latin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..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p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индекс параметра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range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j1 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ru-RU" sz="1800" dirty="0">
                <a:solidFill>
                  <a:srgbClr val="644632"/>
                </a:solidFill>
                <a:latin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..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K1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индекс элемента 1-го множества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range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j2 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ru-RU" sz="1800" dirty="0">
                <a:solidFill>
                  <a:srgbClr val="644632"/>
                </a:solidFill>
                <a:latin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..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K2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индекс элемента 2-го множества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range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t 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ru-RU" sz="1800" dirty="0">
                <a:solidFill>
                  <a:srgbClr val="644632"/>
                </a:solidFill>
                <a:latin typeface="Courier New" panose="02070309020205020404" pitchFamily="49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..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n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//индекс члена комитета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MP1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j1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]=...;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//множество 1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MP2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j2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i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]=...;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//множество 2</a:t>
            </a:r>
          </a:p>
          <a:p>
            <a:pPr algn="l"/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dvar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int </a:t>
            </a:r>
            <a:r>
              <a:rPr lang="en-US" sz="1800" dirty="0">
                <a:solidFill>
                  <a:srgbClr val="404080"/>
                </a:solidFill>
                <a:latin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404080"/>
                </a:solidFill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800" dirty="0">
                <a:solidFill>
                  <a:srgbClr val="404080"/>
                </a:solidFill>
                <a:latin typeface="Courier New" panose="020703090202050204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;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коэффициенты гиперплоскостей</a:t>
            </a:r>
          </a:p>
          <a:p>
            <a:pPr algn="l"/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dvar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ru-RU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404080"/>
                </a:solidFill>
                <a:latin typeface="Courier New" panose="02070309020205020404" pitchFamily="49" charset="0"/>
              </a:rPr>
              <a:t>t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//свободные члены гиперплоскостей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34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745CD-7B6A-4165-BBFE-CA664C60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ИТОГИ РАЗМЕТКИ</a:t>
            </a:r>
            <a:r>
              <a:rPr lang="en-US" dirty="0"/>
              <a:t> </a:t>
            </a:r>
            <a:r>
              <a:rPr lang="ru-RU" dirty="0"/>
              <a:t>ЗАБОЛЕВАНИЙ </a:t>
            </a:r>
            <a:r>
              <a:rPr lang="en-US" dirty="0"/>
              <a:t>Z1 </a:t>
            </a:r>
            <a:r>
              <a:rPr lang="ru-RU" dirty="0"/>
              <a:t>И </a:t>
            </a:r>
            <a:r>
              <a:rPr lang="en-US" dirty="0"/>
              <a:t>Z0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AE549-CB93-4DB2-A157-B6AF21C0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 результатам разметки заболевания </a:t>
            </a:r>
            <a:r>
              <a:rPr lang="en-US" dirty="0"/>
              <a:t>Z1 </a:t>
            </a:r>
            <a:r>
              <a:rPr lang="ru-RU" dirty="0"/>
              <a:t>лидирует </a:t>
            </a:r>
            <a:r>
              <a:rPr lang="en-US" dirty="0"/>
              <a:t>WOLFRAM</a:t>
            </a:r>
          </a:p>
          <a:p>
            <a:endParaRPr lang="en-US" dirty="0"/>
          </a:p>
          <a:p>
            <a:r>
              <a:rPr lang="ru-RU" dirty="0"/>
              <a:t>ИНТЕРЕСНЫЙ ФАКТ КОТОРЫЙ ВЫЯВИТСЯ ПОТОМ:</a:t>
            </a:r>
          </a:p>
          <a:p>
            <a:r>
              <a:rPr lang="ru-RU" b="1" dirty="0"/>
              <a:t>РЕЗУЛЬТАТЫ РАЗМЕТКИ </a:t>
            </a:r>
            <a:r>
              <a:rPr lang="en-US" b="1" dirty="0"/>
              <a:t>WOLFRAM </a:t>
            </a:r>
            <a:r>
              <a:rPr lang="ru-RU" b="1" dirty="0"/>
              <a:t>МЕТОДОМ НЕЙРОСЕТЕЙ НА 35 ПРИЗНАКАХ ПОЛНОСТЬЮ СОВПАДУТ С РЕЗУЛЬТАТАМИ СЛУЧАЙНОГО ЛЕСА ИЗ </a:t>
            </a:r>
            <a:r>
              <a:rPr lang="en-US" b="1" dirty="0"/>
              <a:t>SKLEAR </a:t>
            </a:r>
            <a:r>
              <a:rPr lang="ru-RU" b="1" dirty="0"/>
              <a:t>ПРИ 20 ПРИЗНАКАХ</a:t>
            </a:r>
          </a:p>
          <a:p>
            <a:r>
              <a:rPr lang="ru-RU" b="1" dirty="0"/>
              <a:t>ИМЕЕМ: ВСЕ ЗАБОЛЕВАНИЯ РАЗМЕЧЕННЫЕ АНСАМБЛЕМ ИЗ ЛИНЕЙНЫХ РАЗДЕЛИТЕЛЕЙ (по </a:t>
            </a:r>
            <a:r>
              <a:rPr lang="en-US" b="1" dirty="0"/>
              <a:t>z1 </a:t>
            </a:r>
            <a:r>
              <a:rPr lang="ru-RU" b="1" dirty="0"/>
              <a:t>они проигрывают </a:t>
            </a:r>
            <a:r>
              <a:rPr lang="en-US" b="1" dirty="0"/>
              <a:t>wolfram), </a:t>
            </a:r>
            <a:r>
              <a:rPr lang="ru-RU" b="1" dirty="0"/>
              <a:t>И </a:t>
            </a:r>
            <a:r>
              <a:rPr lang="en-US" b="1" dirty="0"/>
              <a:t>Z0</a:t>
            </a:r>
          </a:p>
          <a:p>
            <a:r>
              <a:rPr lang="ru-RU" b="1" dirty="0"/>
              <a:t>ДЕЛАЕМ ПЕРЕКРЕСТНУЮ РАЗМЕТКУ</a:t>
            </a:r>
          </a:p>
        </p:txBody>
      </p:sp>
    </p:spTree>
    <p:extLst>
      <p:ext uri="{BB962C8B-B14F-4D97-AF65-F5344CB8AC3E}">
        <p14:creationId xmlns:p14="http://schemas.microsoft.com/office/powerpoint/2010/main" val="4061891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1625</Words>
  <Application>Microsoft Office PowerPoint</Application>
  <PresentationFormat>Широкоэкранный</PresentationFormat>
  <Paragraphs>536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Yu Gothic Medium</vt:lpstr>
      <vt:lpstr>Arial</vt:lpstr>
      <vt:lpstr>Calibri</vt:lpstr>
      <vt:lpstr>Calibri Light</vt:lpstr>
      <vt:lpstr>Courier New</vt:lpstr>
      <vt:lpstr>Inherited</vt:lpstr>
      <vt:lpstr>Тема Office</vt:lpstr>
      <vt:lpstr>Прогнозирование риска развития сердечно сосудистого заболевания пациента </vt:lpstr>
      <vt:lpstr>МОИ ПРИНЦИПЫ РАБОТЫ</vt:lpstr>
      <vt:lpstr>ОСОБЕННОСТИ ДАННОЙ ЗАДАЧИ</vt:lpstr>
      <vt:lpstr>ПОСЛЕДОВАТЕЛЬНОСТЬ ДЕЙСТВИЙ</vt:lpstr>
      <vt:lpstr>ОБРАЗЦЫ ПРОГРАММ WOLFRAM</vt:lpstr>
      <vt:lpstr>ОБРАЗЦЫ ПРОГРАММ SKLEARN</vt:lpstr>
      <vt:lpstr>ОБРАЗЦЫ ПРОГРАММ MIP</vt:lpstr>
      <vt:lpstr>ОБРАЗЦЫ ПРОГРАММ IBM ILOC CPLEX</vt:lpstr>
      <vt:lpstr>ИТОГИ РАЗМЕТКИ ЗАБОЛЕВАНИЙ Z1 И Z0</vt:lpstr>
      <vt:lpstr>ПЕРЕКРЕСТНАЯ РАЗМЕТКА=ХОРОШИЕ РЕЗУЛЬТАТЫ ПО ЗАБОЛЕВАНИЯМ Z1 И Z2</vt:lpstr>
      <vt:lpstr>ОТБОР НАИБОЛЕЕ ИНФОРМАТИВНЫХ ПРИЗНАКОВ</vt:lpstr>
      <vt:lpstr>ДЕЛАЕМ РАЗМЕТКУ Z2,Z3,Z4,Z5 ДОБАВЛЯЕМ К Z1</vt:lpstr>
      <vt:lpstr>ПРЕИМУЩЕСТВА И 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риска развития сердечно сосудистого заболевания пациента</dc:title>
  <dc:creator>Чернавин Павел Федорович</dc:creator>
  <cp:lastModifiedBy>Чернавин Павел Федорович</cp:lastModifiedBy>
  <cp:revision>19</cp:revision>
  <dcterms:created xsi:type="dcterms:W3CDTF">2022-07-07T14:05:18Z</dcterms:created>
  <dcterms:modified xsi:type="dcterms:W3CDTF">2022-07-08T06:26:03Z</dcterms:modified>
</cp:coreProperties>
</file>