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87" r:id="rId4"/>
    <p:sldId id="288" r:id="rId5"/>
    <p:sldId id="279" r:id="rId6"/>
    <p:sldId id="275" r:id="rId7"/>
    <p:sldId id="282" r:id="rId9"/>
    <p:sldId id="280" r:id="rId10"/>
    <p:sldId id="274" r:id="rId11"/>
    <p:sldId id="281" r:id="rId12"/>
    <p:sldId id="286" r:id="rId13"/>
    <p:sldId id="289" r:id="rId14"/>
    <p:sldId id="290" r:id="rId15"/>
    <p:sldId id="263" r:id="rId16"/>
    <p:sldId id="292" r:id="rId17"/>
    <p:sldId id="285"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ISKU74C25/zLiHDrhIXCQQ==" hashData="U6ITvtcgKNLPOjDltpWP+FoET1U="/>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7C5"/>
    <a:srgbClr val="E8B161"/>
    <a:srgbClr val="E1992F"/>
    <a:srgbClr val="529DD7"/>
    <a:srgbClr val="FFFECE"/>
    <a:srgbClr val="E9C38B"/>
    <a:srgbClr val="F0D5AE"/>
    <a:srgbClr val="3A87C5"/>
    <a:srgbClr val="519CD6"/>
    <a:srgbClr val="DDA4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4" autoAdjust="0"/>
    <p:restoredTop sz="84211" autoAdjust="0"/>
  </p:normalViewPr>
  <p:slideViewPr>
    <p:cSldViewPr snapToGrid="0">
      <p:cViewPr>
        <p:scale>
          <a:sx n="90" d="100"/>
          <a:sy n="90" d="100"/>
        </p:scale>
        <p:origin x="-1470"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B98F4B-1C2F-4877-A5F1-B2719542B5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9BB16E-E5BF-4469-B109-B5F701D8B5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Timer</a:t>
            </a:r>
            <a:r>
              <a:rPr lang="zh-CN" altLang="en-US" smtClean="0"/>
              <a:t>调度具体的</a:t>
            </a:r>
            <a:r>
              <a:rPr lang="en-US" altLang="zh-CN" smtClean="0"/>
              <a:t>TimerTask</a:t>
            </a:r>
            <a:r>
              <a:rPr lang="zh-CN" altLang="en-US" smtClean="0"/>
              <a:t>任务</a:t>
            </a:r>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TimerThread</a:t>
            </a:r>
            <a:r>
              <a:rPr lang="en-US" altLang="zh-CN" baseline="0" smtClean="0"/>
              <a:t> </a:t>
            </a:r>
            <a:r>
              <a:rPr lang="zh-CN" altLang="en-US" baseline="0" smtClean="0"/>
              <a:t>继承了</a:t>
            </a:r>
            <a:r>
              <a:rPr lang="en-US" altLang="zh-CN" baseline="0" smtClean="0"/>
              <a:t>Thread</a:t>
            </a:r>
            <a:r>
              <a:rPr lang="zh-CN" altLang="en-US" baseline="0" smtClean="0"/>
              <a:t>类，重写了</a:t>
            </a:r>
            <a:r>
              <a:rPr lang="en-US" altLang="zh-CN" baseline="0" smtClean="0"/>
              <a:t>run</a:t>
            </a:r>
            <a:r>
              <a:rPr lang="zh-CN" altLang="en-US" baseline="0" smtClean="0"/>
              <a:t>方法，该方法循环从</a:t>
            </a:r>
            <a:r>
              <a:rPr lang="en-US" altLang="zh-CN" baseline="0" smtClean="0"/>
              <a:t>TaskQueue</a:t>
            </a:r>
            <a:r>
              <a:rPr lang="zh-CN" altLang="en-US" baseline="0" smtClean="0"/>
              <a:t>里取任务并执行每个任务</a:t>
            </a:r>
            <a:r>
              <a:rPr lang="zh-CN" altLang="en-US" sz="1200" b="0" kern="1200" smtClean="0">
                <a:solidFill>
                  <a:schemeClr val="tx1"/>
                </a:solidFill>
                <a:effectLst/>
                <a:latin typeface="+mn-lt"/>
                <a:ea typeface="+mn-ea"/>
                <a:cs typeface="+mn-cs"/>
              </a:rPr>
              <a:t>，也就是执行</a:t>
            </a:r>
            <a:r>
              <a:rPr lang="en-US" altLang="zh-CN" sz="1200" b="0" kern="1200" smtClean="0">
                <a:solidFill>
                  <a:schemeClr val="tx1"/>
                </a:solidFill>
                <a:effectLst/>
                <a:latin typeface="+mn-lt"/>
                <a:ea typeface="+mn-ea"/>
                <a:cs typeface="+mn-cs"/>
              </a:rPr>
              <a:t>TimerTask</a:t>
            </a:r>
            <a:r>
              <a:rPr lang="zh-CN" altLang="en-US" sz="1200" b="0" kern="1200" smtClean="0">
                <a:solidFill>
                  <a:schemeClr val="tx1"/>
                </a:solidFill>
                <a:effectLst/>
                <a:latin typeface="+mn-lt"/>
                <a:ea typeface="+mn-ea"/>
                <a:cs typeface="+mn-cs"/>
              </a:rPr>
              <a:t>的</a:t>
            </a:r>
            <a:r>
              <a:rPr lang="en-US" altLang="zh-CN" sz="1200" b="0" kern="1200" smtClean="0">
                <a:solidFill>
                  <a:schemeClr val="tx1"/>
                </a:solidFill>
                <a:effectLst/>
                <a:latin typeface="+mn-lt"/>
                <a:ea typeface="+mn-ea"/>
                <a:cs typeface="+mn-cs"/>
              </a:rPr>
              <a:t>run</a:t>
            </a:r>
            <a:r>
              <a:rPr lang="zh-CN" altLang="en-US" sz="1200" b="0" kern="1200" smtClean="0">
                <a:solidFill>
                  <a:schemeClr val="tx1"/>
                </a:solidFill>
                <a:effectLst/>
                <a:latin typeface="+mn-lt"/>
                <a:ea typeface="+mn-ea"/>
                <a:cs typeface="+mn-cs"/>
              </a:rPr>
              <a:t>方法</a:t>
            </a:r>
            <a:r>
              <a:rPr lang="zh-CN" altLang="en-US" baseline="0" smtClean="0"/>
              <a:t>，用到了线程同步关键字</a:t>
            </a:r>
            <a:r>
              <a:rPr lang="en-US" altLang="zh-CN" sz="1200" b="0" kern="1200" smtClean="0">
                <a:solidFill>
                  <a:schemeClr val="tx1"/>
                </a:solidFill>
                <a:effectLst/>
                <a:latin typeface="+mn-lt"/>
                <a:ea typeface="+mn-ea"/>
                <a:cs typeface="+mn-cs"/>
              </a:rPr>
              <a:t>synchronized</a:t>
            </a:r>
            <a:r>
              <a:rPr lang="zh-CN" altLang="en-US" sz="1200" b="0" kern="1200" smtClean="0">
                <a:solidFill>
                  <a:schemeClr val="tx1"/>
                </a:solidFill>
                <a:effectLst/>
                <a:latin typeface="+mn-lt"/>
                <a:ea typeface="+mn-ea"/>
                <a:cs typeface="+mn-cs"/>
              </a:rPr>
              <a:t>。说明</a:t>
            </a:r>
            <a:r>
              <a:rPr lang="en-US" altLang="zh-CN" sz="1200" b="0" kern="1200" smtClean="0">
                <a:solidFill>
                  <a:schemeClr val="tx1"/>
                </a:solidFill>
                <a:effectLst/>
                <a:latin typeface="+mn-lt"/>
                <a:ea typeface="+mn-ea"/>
                <a:cs typeface="+mn-cs"/>
              </a:rPr>
              <a:t>TimerTask</a:t>
            </a:r>
            <a:r>
              <a:rPr lang="zh-CN" altLang="en-US" sz="1200" b="0" kern="1200" smtClean="0">
                <a:solidFill>
                  <a:schemeClr val="tx1"/>
                </a:solidFill>
                <a:effectLst/>
                <a:latin typeface="+mn-lt"/>
                <a:ea typeface="+mn-ea"/>
                <a:cs typeface="+mn-cs"/>
              </a:rPr>
              <a:t>任务是串行执行。</a:t>
            </a:r>
            <a:endParaRPr lang="en-US" altLang="zh-CN" sz="1200" b="0" kern="1200" smtClean="0">
              <a:solidFill>
                <a:schemeClr val="tx1"/>
              </a:solidFill>
              <a:effectLst/>
              <a:latin typeface="+mn-lt"/>
              <a:ea typeface="+mn-ea"/>
              <a:cs typeface="+mn-cs"/>
            </a:endParaRPr>
          </a:p>
          <a:p>
            <a:endParaRPr lang="en-US" altLang="zh-CN" sz="1200" b="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kern="1200" smtClean="0">
                <a:solidFill>
                  <a:schemeClr val="tx1"/>
                </a:solidFill>
                <a:effectLst/>
                <a:latin typeface="+mn-lt"/>
                <a:ea typeface="+mn-ea"/>
                <a:cs typeface="+mn-cs"/>
              </a:rPr>
              <a:t>TimerTask</a:t>
            </a:r>
            <a:r>
              <a:rPr lang="zh-CN" altLang="en-US" b="0" smtClean="0"/>
              <a:t>是一个实现了</a:t>
            </a:r>
            <a:r>
              <a:rPr lang="en-US" altLang="zh-CN" b="0" smtClean="0"/>
              <a:t>Runnable</a:t>
            </a:r>
            <a:r>
              <a:rPr lang="zh-CN" altLang="en-US" b="0" smtClean="0"/>
              <a:t>接口的抽象类，代表一个可以被</a:t>
            </a:r>
            <a:r>
              <a:rPr lang="en-US" altLang="zh-CN" b="0" smtClean="0"/>
              <a:t>Timer</a:t>
            </a:r>
            <a:r>
              <a:rPr lang="zh-CN" altLang="en-US" b="0" smtClean="0"/>
              <a:t>执行的任务</a:t>
            </a:r>
            <a:r>
              <a:rPr lang="zh-CN" altLang="en-US" sz="1200" b="0" kern="1200" smtClean="0">
                <a:solidFill>
                  <a:schemeClr val="tx1"/>
                </a:solidFill>
                <a:effectLst/>
                <a:latin typeface="+mn-lt"/>
                <a:ea typeface="+mn-ea"/>
                <a:cs typeface="+mn-cs"/>
              </a:rPr>
              <a:t>。我们具体的</a:t>
            </a:r>
            <a:r>
              <a:rPr lang="en-US" altLang="zh-CN" sz="1200" b="0" kern="1200" smtClean="0">
                <a:solidFill>
                  <a:schemeClr val="tx1"/>
                </a:solidFill>
                <a:effectLst/>
                <a:latin typeface="+mn-lt"/>
                <a:ea typeface="+mn-ea"/>
                <a:cs typeface="+mn-cs"/>
              </a:rPr>
              <a:t>Task</a:t>
            </a:r>
            <a:r>
              <a:rPr lang="zh-CN" altLang="en-US" sz="1200" b="0" kern="1200" smtClean="0">
                <a:solidFill>
                  <a:schemeClr val="tx1"/>
                </a:solidFill>
                <a:effectLst/>
                <a:latin typeface="+mn-lt"/>
                <a:ea typeface="+mn-ea"/>
                <a:cs typeface="+mn-cs"/>
              </a:rPr>
              <a:t>类需要继承</a:t>
            </a:r>
            <a:r>
              <a:rPr lang="en-US" altLang="zh-CN" sz="1200" b="0" kern="1200" smtClean="0">
                <a:solidFill>
                  <a:schemeClr val="tx1"/>
                </a:solidFill>
                <a:effectLst/>
                <a:latin typeface="+mn-lt"/>
                <a:ea typeface="+mn-ea"/>
                <a:cs typeface="+mn-cs"/>
              </a:rPr>
              <a:t>TimerTask</a:t>
            </a:r>
            <a:r>
              <a:rPr lang="zh-CN" altLang="en-US" sz="1200" b="0" kern="1200" smtClean="0">
                <a:solidFill>
                  <a:schemeClr val="tx1"/>
                </a:solidFill>
                <a:effectLst/>
                <a:latin typeface="+mn-lt"/>
                <a:ea typeface="+mn-ea"/>
                <a:cs typeface="+mn-cs"/>
              </a:rPr>
              <a:t>类，实现</a:t>
            </a:r>
            <a:r>
              <a:rPr lang="en-US" altLang="zh-CN" sz="1200" b="0" kern="1200" smtClean="0">
                <a:solidFill>
                  <a:schemeClr val="tx1"/>
                </a:solidFill>
                <a:effectLst/>
                <a:latin typeface="+mn-lt"/>
                <a:ea typeface="+mn-ea"/>
                <a:cs typeface="+mn-cs"/>
              </a:rPr>
              <a:t>run</a:t>
            </a:r>
            <a:r>
              <a:rPr lang="zh-CN" altLang="en-US" sz="1200" b="0" kern="1200" smtClean="0">
                <a:solidFill>
                  <a:schemeClr val="tx1"/>
                </a:solidFill>
                <a:effectLst/>
                <a:latin typeface="+mn-lt"/>
                <a:ea typeface="+mn-ea"/>
                <a:cs typeface="+mn-cs"/>
              </a:rPr>
              <a:t>方法，编写具体的任务。</a:t>
            </a:r>
            <a:endParaRPr lang="en-US" altLang="zh-CN" sz="1200" b="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若一个任务执行失败，抛出异常，则其他任务也不会执行</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smtClean="0"/>
              <a:t>QuartzTest.java</a:t>
            </a:r>
            <a:endParaRPr lang="en-US" altLang="zh-CN" smtClean="0"/>
          </a:p>
          <a:p>
            <a:r>
              <a:rPr lang="en-US" altLang="zh-CN" smtClean="0"/>
              <a:t>SimpleTriggerExample.java</a:t>
            </a:r>
            <a:endParaRPr lang="en-US" altLang="zh-CN" smtClean="0"/>
          </a:p>
          <a:p>
            <a:r>
              <a:rPr lang="en-US" altLang="zh-CN" smtClean="0"/>
              <a:t>CronTriggerExample.java</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SimpleTrigger  </a:t>
            </a:r>
            <a:r>
              <a:rPr lang="zh-CN" altLang="en-US" smtClean="0"/>
              <a:t>当需要在规定的时间执行一次或在规定的时间段以一定的时间间隔重复触发执行</a:t>
            </a:r>
            <a:r>
              <a:rPr lang="en-US" altLang="zh-CN" smtClean="0"/>
              <a:t>Job</a:t>
            </a:r>
            <a:r>
              <a:rPr lang="zh-CN" altLang="en-US" smtClean="0"/>
              <a:t>时，</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SimpleTrigger</a:t>
            </a:r>
            <a:r>
              <a:rPr lang="zh-CN" altLang="en-US" smtClean="0"/>
              <a:t>就可以满足要求；</a:t>
            </a:r>
            <a:r>
              <a:rPr lang="en-US" altLang="zh-CN" smtClean="0"/>
              <a:t>SimpleTrigger</a:t>
            </a:r>
            <a:r>
              <a:rPr lang="zh-CN" altLang="en-US" smtClean="0"/>
              <a:t>的属性有：开始时间、结束时间、重复次数和重复的时间间隔，</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重复次数属性的值可以为</a:t>
            </a:r>
            <a:r>
              <a:rPr lang="en-US" altLang="zh-CN" smtClean="0"/>
              <a:t>0</a:t>
            </a:r>
            <a:r>
              <a:rPr lang="zh-CN" altLang="en-US" smtClean="0"/>
              <a:t>、正整数、或常量 </a:t>
            </a:r>
            <a:r>
              <a:rPr lang="en-US" altLang="zh-CN" smtClean="0"/>
              <a:t>SimpleTrigger.REPEAT_INDEFINITELY</a:t>
            </a:r>
            <a:r>
              <a:rPr lang="zh-CN" altLang="en-US" smtClean="0"/>
              <a:t>，重复的时间间隔属性值</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必须为</a:t>
            </a:r>
            <a:r>
              <a:rPr lang="en-US" altLang="zh-CN" smtClean="0"/>
              <a:t>0</a:t>
            </a:r>
            <a:r>
              <a:rPr lang="zh-CN" altLang="en-US" smtClean="0"/>
              <a:t>或长整型的正整数，以毫秒作为时间单位，当重复的时 间间隔为</a:t>
            </a:r>
            <a:r>
              <a:rPr lang="en-US" altLang="zh-CN" smtClean="0"/>
              <a:t>0</a:t>
            </a:r>
            <a:r>
              <a:rPr lang="zh-CN" altLang="en-US" smtClean="0"/>
              <a:t>时，意味着与</a:t>
            </a:r>
            <a:r>
              <a:rPr lang="en-US" altLang="zh-CN" smtClean="0"/>
              <a:t>Trigger</a:t>
            </a:r>
            <a:r>
              <a:rPr lang="zh-CN" altLang="en-US" smtClean="0"/>
              <a:t>同时触发</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执行（或几乎与</a:t>
            </a:r>
            <a:r>
              <a:rPr lang="en-US" altLang="zh-CN" smtClean="0"/>
              <a:t>Scheduler</a:t>
            </a:r>
            <a:r>
              <a:rPr lang="zh-CN" altLang="en-US" smtClean="0"/>
              <a:t>开始时同时触发执行）。如果有指定结束时间属性值，则结束时间属性优先于重复</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次数属性，这样的好处在于：当我们需要创建一个每间隔</a:t>
            </a:r>
            <a:r>
              <a:rPr lang="en-US" altLang="zh-CN" smtClean="0"/>
              <a:t>10</a:t>
            </a:r>
            <a:r>
              <a:rPr lang="zh-CN" altLang="en-US" smtClean="0"/>
              <a:t>秒钟触发一次直到指定的结束时间的 </a:t>
            </a:r>
            <a:r>
              <a:rPr lang="en-US" altLang="zh-CN" smtClean="0"/>
              <a:t>Trigger</a:t>
            </a:r>
            <a:r>
              <a:rPr lang="zh-CN" altLang="en-US" smtClean="0"/>
              <a:t>，</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而无需去计算从开始到结束的所重复的次数，我们只需简单的指定结束时间和使用</a:t>
            </a:r>
            <a:r>
              <a:rPr lang="en-US" altLang="zh-CN" smtClean="0"/>
              <a:t>REPEAT_INDEFINITELY</a:t>
            </a:r>
            <a:r>
              <a:rPr lang="zh-CN" altLang="en-US" smtClean="0"/>
              <a:t>作为</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重复次数的属性 值即可（我们也可以指定一个比在指定结束时间到达时实际执行次数大的重复次数）。</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CronTrigger  </a:t>
            </a:r>
            <a:r>
              <a:rPr lang="zh-CN" altLang="en-US" smtClean="0"/>
              <a:t>支持比 </a:t>
            </a:r>
            <a:r>
              <a:rPr lang="en-US" altLang="zh-CN" smtClean="0"/>
              <a:t>SimpleTrigger </a:t>
            </a:r>
            <a:r>
              <a:rPr lang="zh-CN" altLang="en-US" smtClean="0"/>
              <a:t>更具体的调度，而且也不是很复杂。基于 </a:t>
            </a:r>
            <a:r>
              <a:rPr lang="en-US" altLang="zh-CN" smtClean="0"/>
              <a:t>cron </a:t>
            </a:r>
            <a:r>
              <a:rPr lang="zh-CN" altLang="en-US" smtClean="0"/>
              <a:t>表达式，</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CronTrigger </a:t>
            </a:r>
            <a:r>
              <a:rPr lang="zh-CN" altLang="en-US" smtClean="0"/>
              <a:t>支持类似日历的重复间隔，而不是单一的时间间隔。</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Cron </a:t>
            </a:r>
            <a:r>
              <a:rPr lang="zh-CN" altLang="en-US" smtClean="0"/>
              <a:t>表达式包括以下 </a:t>
            </a:r>
            <a:r>
              <a:rPr lang="en-US" altLang="zh-CN" smtClean="0"/>
              <a:t>7 </a:t>
            </a:r>
            <a:r>
              <a:rPr lang="zh-CN" altLang="en-US" smtClean="0"/>
              <a:t>个字段：</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 格式</a:t>
            </a:r>
            <a:r>
              <a:rPr lang="en-US" altLang="zh-CN" smtClean="0"/>
              <a:t>: [</a:t>
            </a:r>
            <a:r>
              <a:rPr lang="zh-CN" altLang="en-US" smtClean="0"/>
              <a:t>秒</a:t>
            </a:r>
            <a:r>
              <a:rPr lang="en-US" altLang="zh-CN" smtClean="0"/>
              <a:t>] [</a:t>
            </a:r>
            <a:r>
              <a:rPr lang="zh-CN" altLang="en-US" smtClean="0"/>
              <a:t>分</a:t>
            </a:r>
            <a:r>
              <a:rPr lang="en-US" altLang="zh-CN" smtClean="0"/>
              <a:t>] [</a:t>
            </a:r>
            <a:r>
              <a:rPr lang="zh-CN" altLang="en-US" smtClean="0"/>
              <a:t>小时</a:t>
            </a:r>
            <a:r>
              <a:rPr lang="en-US" altLang="zh-CN" smtClean="0"/>
              <a:t>] [</a:t>
            </a:r>
            <a:r>
              <a:rPr lang="zh-CN" altLang="en-US" smtClean="0"/>
              <a:t>日</a:t>
            </a:r>
            <a:r>
              <a:rPr lang="en-US" altLang="zh-CN" smtClean="0"/>
              <a:t>] [</a:t>
            </a:r>
            <a:r>
              <a:rPr lang="zh-CN" altLang="en-US" smtClean="0"/>
              <a:t>月</a:t>
            </a:r>
            <a:r>
              <a:rPr lang="en-US" altLang="zh-CN" smtClean="0"/>
              <a:t>] [</a:t>
            </a:r>
            <a:r>
              <a:rPr lang="zh-CN" altLang="en-US" smtClean="0"/>
              <a:t>周</a:t>
            </a:r>
            <a:r>
              <a:rPr lang="en-US" altLang="zh-CN" smtClean="0"/>
              <a:t>] [</a:t>
            </a:r>
            <a:r>
              <a:rPr lang="zh-CN" altLang="en-US" smtClean="0"/>
              <a:t>年</a:t>
            </a:r>
            <a:r>
              <a:rPr lang="en-US" altLang="zh-CN" smtClean="0"/>
              <a:t>]</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序号     说明       是否必填      允许填写的值       允许的通配符</a:t>
            </a:r>
            <a:endParaRPr lang="zh-CN" altLang="en-US"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 </a:t>
            </a:r>
            <a:r>
              <a:rPr lang="en-US" altLang="zh-CN" smtClean="0"/>
              <a:t>1       </a:t>
            </a:r>
            <a:r>
              <a:rPr lang="zh-CN" altLang="en-US" smtClean="0"/>
              <a:t>秒           是                  </a:t>
            </a:r>
            <a:r>
              <a:rPr lang="en-US" altLang="zh-CN" smtClean="0"/>
              <a:t>0-59             , - * /</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2       </a:t>
            </a:r>
            <a:r>
              <a:rPr lang="zh-CN" altLang="en-US" smtClean="0"/>
              <a:t>分           是                  </a:t>
            </a:r>
            <a:r>
              <a:rPr lang="en-US" altLang="zh-CN" smtClean="0"/>
              <a:t>0-59             , - * /</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3       </a:t>
            </a:r>
            <a:r>
              <a:rPr lang="zh-CN" altLang="en-US" smtClean="0"/>
              <a:t>小时         是                  </a:t>
            </a:r>
            <a:r>
              <a:rPr lang="en-US" altLang="zh-CN" smtClean="0"/>
              <a:t>0-23             , - * /</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4       </a:t>
            </a:r>
            <a:r>
              <a:rPr lang="zh-CN" altLang="en-US" smtClean="0"/>
              <a:t>日           是                  </a:t>
            </a:r>
            <a:r>
              <a:rPr lang="en-US" altLang="zh-CN" smtClean="0"/>
              <a:t>1-31             , - * ? / L W</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5       </a:t>
            </a:r>
            <a:r>
              <a:rPr lang="zh-CN" altLang="en-US" smtClean="0"/>
              <a:t>月           是           </a:t>
            </a:r>
            <a:r>
              <a:rPr lang="en-US" altLang="zh-CN" smtClean="0"/>
              <a:t>1-12 or JAN-DEC         , - * /</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6       </a:t>
            </a:r>
            <a:r>
              <a:rPr lang="zh-CN" altLang="en-US" smtClean="0"/>
              <a:t>周           是            </a:t>
            </a:r>
            <a:r>
              <a:rPr lang="en-US" altLang="zh-CN" smtClean="0"/>
              <a:t>1-7 or SUN-SAT         , - * ? / L #</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 7       </a:t>
            </a:r>
            <a:r>
              <a:rPr lang="zh-CN" altLang="en-US" smtClean="0"/>
              <a:t>年           否         </a:t>
            </a:r>
            <a:r>
              <a:rPr lang="en-US" altLang="zh-CN" smtClean="0"/>
              <a:t>empty </a:t>
            </a:r>
            <a:r>
              <a:rPr lang="zh-CN" altLang="en-US" smtClean="0"/>
              <a:t>或 </a:t>
            </a:r>
            <a:r>
              <a:rPr lang="en-US" altLang="zh-CN" smtClean="0"/>
              <a:t>1970-2099        , - * /</a:t>
            </a:r>
            <a:endParaRPr lang="en-US" altLang="zh-CN" smtClean="0"/>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mtClean="0"/>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Spring3.1</a:t>
            </a:r>
            <a:r>
              <a:rPr lang="zh-CN" altLang="en-US" smtClean="0"/>
              <a:t>以下的版本必须使用</a:t>
            </a:r>
            <a:r>
              <a:rPr lang="en-US" altLang="zh-CN" smtClean="0"/>
              <a:t>quartz1.x</a:t>
            </a:r>
            <a:r>
              <a:rPr lang="zh-CN" altLang="en-US" smtClean="0"/>
              <a:t>系列，</a:t>
            </a:r>
            <a:r>
              <a:rPr lang="en-US" altLang="zh-CN" smtClean="0"/>
              <a:t>3.1</a:t>
            </a:r>
            <a:r>
              <a:rPr lang="zh-CN" altLang="en-US" smtClean="0"/>
              <a:t>以上的版本才支持</a:t>
            </a:r>
            <a:r>
              <a:rPr lang="en-US" altLang="zh-CN" smtClean="0"/>
              <a:t>quartz 2.x</a:t>
            </a:r>
            <a:r>
              <a:rPr lang="zh-CN" altLang="en-US" smtClean="0"/>
              <a:t>，不然会出错。</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A9BB16E-E5BF-4469-B109-B5F701D8B57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59780" y="1106321"/>
            <a:ext cx="6245475"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475822" y="3602038"/>
            <a:ext cx="624547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300687" y="652517"/>
            <a:ext cx="5527790" cy="4385173"/>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0" y="5960614"/>
            <a:ext cx="2229852" cy="8813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2013044"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10" name="矩形 9"/>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1" name="图片 10"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2" name="直接连接符 11"/>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6" name="矩形 5"/>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4.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fld>
            <a:endParaRPr lang="zh-CN" altLang="en-US"/>
          </a:p>
        </p:txBody>
      </p:sp>
      <p:pic>
        <p:nvPicPr>
          <p:cNvPr id="9" name="图片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77"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1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0605" y="1913860"/>
            <a:ext cx="9367283" cy="707886"/>
          </a:xfrm>
          <a:prstGeom prst="rect">
            <a:avLst/>
          </a:prstGeom>
          <a:noFill/>
        </p:spPr>
        <p:txBody>
          <a:bodyPr wrap="square" rtlCol="0">
            <a:spAutoFit/>
          </a:bodyPr>
          <a:lstStyle/>
          <a:p>
            <a:pPr algn="ctr"/>
            <a:r>
              <a:rPr lang="en-US" altLang="zh-CN" sz="4000" b="1" err="1">
                <a:solidFill>
                  <a:srgbClr val="3B87C5"/>
                </a:solidFill>
              </a:rPr>
              <a:t>Spring+Quartz</a:t>
            </a:r>
            <a:r>
              <a:rPr lang="zh-CN" altLang="zh-CN" sz="4000" b="1">
                <a:solidFill>
                  <a:srgbClr val="3B87C5"/>
                </a:solidFill>
              </a:rPr>
              <a:t>定时任务调度</a:t>
            </a:r>
            <a:endParaRPr lang="zh-CN" altLang="en-US" sz="4000" b="1">
              <a:solidFill>
                <a:srgbClr val="3B87C5"/>
              </a:solidFill>
            </a:endParaRPr>
          </a:p>
        </p:txBody>
      </p:sp>
      <p:sp>
        <p:nvSpPr>
          <p:cNvPr id="7" name="TextBox 6"/>
          <p:cNvSpPr txBox="1"/>
          <p:nvPr/>
        </p:nvSpPr>
        <p:spPr>
          <a:xfrm>
            <a:off x="8963247" y="4221127"/>
            <a:ext cx="1531088" cy="923330"/>
          </a:xfrm>
          <a:prstGeom prst="rect">
            <a:avLst/>
          </a:prstGeom>
          <a:noFill/>
        </p:spPr>
        <p:txBody>
          <a:bodyPr wrap="square" rtlCol="0">
            <a:spAutoFit/>
          </a:bodyPr>
          <a:lstStyle/>
          <a:p>
            <a:r>
              <a:rPr lang="en-US" altLang="zh-CN" b="1" smtClean="0">
                <a:solidFill>
                  <a:srgbClr val="3B87C5"/>
                </a:solidFill>
              </a:rPr>
              <a:t>By: </a:t>
            </a:r>
            <a:r>
              <a:rPr lang="zh-CN" altLang="en-US" b="1" smtClean="0">
                <a:solidFill>
                  <a:srgbClr val="3B87C5"/>
                </a:solidFill>
              </a:rPr>
              <a:t>胡</a:t>
            </a:r>
            <a:r>
              <a:rPr lang="en-US" altLang="zh-CN" b="1" smtClean="0">
                <a:solidFill>
                  <a:srgbClr val="3B87C5"/>
                </a:solidFill>
              </a:rPr>
              <a:t>   </a:t>
            </a:r>
            <a:r>
              <a:rPr lang="zh-CN" altLang="en-US" b="1" smtClean="0">
                <a:solidFill>
                  <a:srgbClr val="3B87C5"/>
                </a:solidFill>
              </a:rPr>
              <a:t>琴</a:t>
            </a:r>
            <a:endParaRPr lang="en-US" altLang="zh-CN" b="1" smtClean="0">
              <a:solidFill>
                <a:srgbClr val="3B87C5"/>
              </a:solidFill>
            </a:endParaRPr>
          </a:p>
          <a:p>
            <a:endParaRPr lang="en-US" altLang="zh-CN" b="1" smtClean="0">
              <a:solidFill>
                <a:srgbClr val="3B87C5"/>
              </a:solidFill>
            </a:endParaRPr>
          </a:p>
          <a:p>
            <a:r>
              <a:rPr lang="en-US" altLang="zh-CN" b="1" smtClean="0">
                <a:solidFill>
                  <a:srgbClr val="3B87C5"/>
                </a:solidFill>
              </a:rPr>
              <a:t>2017.9.19</a:t>
            </a:r>
            <a:endParaRPr lang="zh-CN" altLang="en-US" b="1">
              <a:solidFill>
                <a:srgbClr val="3B87C5"/>
              </a:solidFill>
            </a:endParaRP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6" y="369485"/>
            <a:ext cx="1594884" cy="954107"/>
          </a:xfrm>
          <a:prstGeom prst="rect">
            <a:avLst/>
          </a:prstGeom>
          <a:noFill/>
        </p:spPr>
        <p:txBody>
          <a:bodyPr wrap="square" rtlCol="0">
            <a:spAutoFit/>
          </a:bodyPr>
          <a:lstStyle/>
          <a:p>
            <a:r>
              <a:rPr lang="en-US" altLang="zh-CN" sz="2800" b="1" smtClean="0">
                <a:solidFill>
                  <a:srgbClr val="3B87C5"/>
                </a:solidFill>
              </a:rPr>
              <a:t>Quartz</a:t>
            </a:r>
            <a:endParaRPr lang="en-US" altLang="zh-CN" sz="2800" b="1" smtClean="0">
              <a:solidFill>
                <a:srgbClr val="3B87C5"/>
              </a:solidFill>
            </a:endParaRPr>
          </a:p>
          <a:p>
            <a:endParaRPr lang="zh-CN" altLang="en-US" sz="2800" b="1"/>
          </a:p>
        </p:txBody>
      </p:sp>
      <p:pic>
        <p:nvPicPr>
          <p:cNvPr id="1026" name="Picture 2" descr="d:\user\01139975\appdata\local\sfim\NIM\ab73aa7961ca2908ffc13fed71ccde8b\image\0d169f66d46bb44bae2f7a4d77ef0b9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62175" y="846538"/>
            <a:ext cx="8545097" cy="5421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8216" y="1398020"/>
            <a:ext cx="2081942" cy="1477328"/>
          </a:xfrm>
          <a:prstGeom prst="rect">
            <a:avLst/>
          </a:prstGeom>
          <a:noFill/>
        </p:spPr>
        <p:txBody>
          <a:bodyPr wrap="square" rtlCol="0">
            <a:spAutoFit/>
          </a:bodyPr>
          <a:lstStyle/>
          <a:p>
            <a:r>
              <a:rPr lang="en-US" altLang="zh-CN" smtClean="0"/>
              <a:t>Quartz</a:t>
            </a:r>
            <a:r>
              <a:rPr lang="zh-CN" altLang="en-US"/>
              <a:t>定时器原理</a:t>
            </a:r>
            <a:r>
              <a:rPr lang="zh-CN" altLang="en-US" smtClean="0"/>
              <a:t>：</a:t>
            </a:r>
            <a:endParaRPr lang="en-US" altLang="zh-CN"/>
          </a:p>
          <a:p>
            <a:endParaRPr lang="en-US" altLang="zh-CN" smtClean="0"/>
          </a:p>
          <a:p>
            <a:r>
              <a:rPr lang="en-US" altLang="zh-CN" smtClean="0"/>
              <a:t>a</a:t>
            </a:r>
            <a:r>
              <a:rPr lang="en-US" altLang="zh-CN"/>
              <a:t>.</a:t>
            </a:r>
            <a:r>
              <a:rPr lang="zh-CN" altLang="en-US"/>
              <a:t>任务调度器启动的时序图：</a:t>
            </a:r>
            <a:endParaRPr lang="en-US" altLang="zh-CN"/>
          </a:p>
          <a:p>
            <a:endParaRPr lang="zh-CN" altLang="en-US"/>
          </a:p>
        </p:txBody>
      </p:sp>
      <p:sp>
        <p:nvSpPr>
          <p:cNvPr id="3" name="TextBox 2"/>
          <p:cNvSpPr txBox="1"/>
          <p:nvPr/>
        </p:nvSpPr>
        <p:spPr>
          <a:xfrm>
            <a:off x="820746" y="3221665"/>
            <a:ext cx="2528509" cy="1169551"/>
          </a:xfrm>
          <a:prstGeom prst="rect">
            <a:avLst/>
          </a:prstGeom>
          <a:noFill/>
        </p:spPr>
        <p:txBody>
          <a:bodyPr wrap="square" rtlCol="0">
            <a:spAutoFit/>
          </a:bodyPr>
          <a:lstStyle/>
          <a:p>
            <a:r>
              <a:rPr lang="en-US" altLang="zh-CN" sz="1400" smtClean="0"/>
              <a:t>QuartzSchedulerThread</a:t>
            </a:r>
            <a:r>
              <a:rPr lang="zh-CN" altLang="en-US" sz="1400" smtClean="0"/>
              <a:t>（任务调度线程）</a:t>
            </a:r>
            <a:endParaRPr lang="en-US" altLang="zh-CN" sz="1400" smtClean="0"/>
          </a:p>
          <a:p>
            <a:endParaRPr lang="en-US" altLang="zh-CN" sz="1400"/>
          </a:p>
          <a:p>
            <a:r>
              <a:rPr lang="zh-CN" altLang="en-US" sz="1400" smtClean="0"/>
              <a:t>当</a:t>
            </a:r>
            <a:r>
              <a:rPr lang="en-US" altLang="zh-CN" sz="1400"/>
              <a:t>scheduler.start(); </a:t>
            </a:r>
            <a:r>
              <a:rPr lang="zh-CN" altLang="en-US" sz="1400" smtClean="0"/>
              <a:t>执行后，任务调度线程开始轮循</a:t>
            </a:r>
            <a:endParaRPr lang="zh-CN" altLang="en-US" sz="1400"/>
          </a:p>
        </p:txBody>
      </p:sp>
    </p:spTree>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6" y="369485"/>
            <a:ext cx="1594884" cy="954107"/>
          </a:xfrm>
          <a:prstGeom prst="rect">
            <a:avLst/>
          </a:prstGeom>
          <a:noFill/>
        </p:spPr>
        <p:txBody>
          <a:bodyPr wrap="square" rtlCol="0">
            <a:spAutoFit/>
          </a:bodyPr>
          <a:lstStyle/>
          <a:p>
            <a:r>
              <a:rPr lang="en-US" altLang="zh-CN" sz="2800" b="1" smtClean="0">
                <a:solidFill>
                  <a:srgbClr val="3B87C5"/>
                </a:solidFill>
              </a:rPr>
              <a:t>Quartz</a:t>
            </a:r>
            <a:endParaRPr lang="en-US" altLang="zh-CN" sz="2800" b="1" smtClean="0">
              <a:solidFill>
                <a:srgbClr val="3B87C5"/>
              </a:solidFill>
            </a:endParaRPr>
          </a:p>
          <a:p>
            <a:endParaRPr lang="zh-CN" altLang="en-US" sz="2800" b="1"/>
          </a:p>
        </p:txBody>
      </p:sp>
      <p:sp>
        <p:nvSpPr>
          <p:cNvPr id="2" name="TextBox 1"/>
          <p:cNvSpPr txBox="1"/>
          <p:nvPr/>
        </p:nvSpPr>
        <p:spPr>
          <a:xfrm>
            <a:off x="778217" y="1398020"/>
            <a:ext cx="1699169" cy="923330"/>
          </a:xfrm>
          <a:prstGeom prst="rect">
            <a:avLst/>
          </a:prstGeom>
          <a:noFill/>
        </p:spPr>
        <p:txBody>
          <a:bodyPr wrap="square" rtlCol="0">
            <a:spAutoFit/>
          </a:bodyPr>
          <a:lstStyle/>
          <a:p>
            <a:r>
              <a:rPr lang="en-US" altLang="zh-CN"/>
              <a:t>b.</a:t>
            </a:r>
            <a:r>
              <a:rPr lang="zh-CN" altLang="en-US"/>
              <a:t>任务执行的时序图：</a:t>
            </a:r>
            <a:endParaRPr lang="en-US" altLang="zh-CN"/>
          </a:p>
          <a:p>
            <a:endParaRPr lang="zh-CN" altLang="en-US"/>
          </a:p>
        </p:txBody>
      </p:sp>
      <p:pic>
        <p:nvPicPr>
          <p:cNvPr id="2050" name="Picture 2" descr="d:\user\01139975\appdata\local\sfim\NIM\ab73aa7961ca2908ffc13fed71ccde8b\image\61b326f174b09e4e81e52436494803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994584"/>
            <a:ext cx="9101470" cy="5141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0483" y="2626242"/>
            <a:ext cx="2243469" cy="523220"/>
          </a:xfrm>
          <a:prstGeom prst="rect">
            <a:avLst/>
          </a:prstGeom>
          <a:noFill/>
        </p:spPr>
        <p:txBody>
          <a:bodyPr wrap="square" rtlCol="0">
            <a:spAutoFit/>
          </a:bodyPr>
          <a:lstStyle/>
          <a:p>
            <a:r>
              <a:rPr lang="zh-CN" altLang="en-US" sz="1400" smtClean="0"/>
              <a:t>任务调度</a:t>
            </a:r>
            <a:r>
              <a:rPr lang="zh-CN" altLang="en-US" sz="1400"/>
              <a:t>器每次获取到的</a:t>
            </a:r>
            <a:r>
              <a:rPr lang="en-US" altLang="zh-CN" sz="1400"/>
              <a:t>trigger</a:t>
            </a:r>
            <a:r>
              <a:rPr lang="zh-CN" altLang="en-US" sz="1400"/>
              <a:t>是</a:t>
            </a:r>
            <a:r>
              <a:rPr lang="en-US" altLang="zh-CN" sz="1400"/>
              <a:t>30s</a:t>
            </a:r>
            <a:r>
              <a:rPr lang="zh-CN" altLang="en-US" sz="1400"/>
              <a:t>内需要执行的</a:t>
            </a:r>
            <a:endParaRPr lang="zh-CN" altLang="en-US" sz="1400"/>
          </a:p>
        </p:txBody>
      </p:sp>
    </p:spTree>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5" y="369485"/>
            <a:ext cx="3019647" cy="523220"/>
          </a:xfrm>
          <a:prstGeom prst="rect">
            <a:avLst/>
          </a:prstGeom>
          <a:noFill/>
        </p:spPr>
        <p:txBody>
          <a:bodyPr wrap="square" rtlCol="0">
            <a:spAutoFit/>
          </a:bodyPr>
          <a:lstStyle/>
          <a:p>
            <a:r>
              <a:rPr lang="en-US" altLang="zh-CN" sz="2800" b="1">
                <a:solidFill>
                  <a:srgbClr val="3B87C5"/>
                </a:solidFill>
              </a:rPr>
              <a:t>Spring+Quartz</a:t>
            </a:r>
            <a:endParaRPr lang="zh-CN" altLang="en-US" sz="2800" b="1">
              <a:solidFill>
                <a:srgbClr val="3B87C5"/>
              </a:solidFill>
            </a:endParaRPr>
          </a:p>
        </p:txBody>
      </p:sp>
      <p:sp>
        <p:nvSpPr>
          <p:cNvPr id="2" name="TextBox 1"/>
          <p:cNvSpPr txBox="1"/>
          <p:nvPr/>
        </p:nvSpPr>
        <p:spPr>
          <a:xfrm>
            <a:off x="967563" y="1307805"/>
            <a:ext cx="10069032" cy="5232202"/>
          </a:xfrm>
          <a:prstGeom prst="rect">
            <a:avLst/>
          </a:prstGeom>
          <a:noFill/>
        </p:spPr>
        <p:txBody>
          <a:bodyPr wrap="square" rtlCol="0">
            <a:spAutoFit/>
          </a:bodyPr>
          <a:lstStyle/>
          <a:p>
            <a:r>
              <a:rPr lang="en-US" altLang="zh-CN"/>
              <a:t>Spring</a:t>
            </a:r>
            <a:r>
              <a:rPr lang="zh-CN" altLang="en-US"/>
              <a:t>是一个很优秀的框架，</a:t>
            </a:r>
            <a:r>
              <a:rPr lang="zh-CN" altLang="en-US" smtClean="0"/>
              <a:t>它集成</a:t>
            </a:r>
            <a:r>
              <a:rPr lang="zh-CN" altLang="en-US"/>
              <a:t>了</a:t>
            </a:r>
            <a:r>
              <a:rPr lang="en-US" altLang="zh-CN" smtClean="0"/>
              <a:t>Quartz</a:t>
            </a:r>
            <a:r>
              <a:rPr lang="zh-CN" altLang="en-US" smtClean="0"/>
              <a:t>。</a:t>
            </a:r>
            <a:endParaRPr lang="en-US" altLang="zh-CN" smtClean="0"/>
          </a:p>
          <a:p>
            <a:endParaRPr lang="en-US" altLang="zh-CN" smtClean="0"/>
          </a:p>
          <a:p>
            <a:r>
              <a:rPr lang="zh-CN" altLang="en-US"/>
              <a:t>主要使用</a:t>
            </a:r>
            <a:r>
              <a:rPr lang="en-US" altLang="zh-CN" i="1" smtClean="0">
                <a:solidFill>
                  <a:srgbClr val="3B87C5"/>
                </a:solidFill>
              </a:rPr>
              <a:t>org.springframework.scheduling.quartz</a:t>
            </a:r>
            <a:r>
              <a:rPr lang="zh-CN" altLang="en-US"/>
              <a:t>包中</a:t>
            </a:r>
            <a:r>
              <a:rPr lang="zh-CN" altLang="en-US" smtClean="0"/>
              <a:t>的几个类：</a:t>
            </a:r>
            <a:endParaRPr lang="en-US" altLang="zh-CN" smtClean="0"/>
          </a:p>
          <a:p>
            <a:pPr marL="285750" indent="-285750">
              <a:buFont typeface="Arial" panose="020B0604020202020204" pitchFamily="34" charset="0"/>
              <a:buChar char="•"/>
            </a:pPr>
            <a:r>
              <a:rPr lang="en-US" altLang="zh-CN" sz="1600" i="1" smtClean="0"/>
              <a:t>MethodInvokingJobDetailFactoryBean</a:t>
            </a:r>
            <a:endParaRPr lang="en-US" altLang="zh-CN" sz="1600" i="1" smtClean="0"/>
          </a:p>
          <a:p>
            <a:pPr marL="285750" indent="-285750">
              <a:buFont typeface="Arial" panose="020B0604020202020204" pitchFamily="34" charset="0"/>
              <a:buChar char="•"/>
            </a:pPr>
            <a:r>
              <a:rPr lang="en-US" altLang="zh-CN" sz="1600" i="1" smtClean="0"/>
              <a:t>CronTriggerFactoryBean</a:t>
            </a:r>
            <a:endParaRPr lang="en-US" altLang="zh-CN" sz="1600" i="1" smtClean="0"/>
          </a:p>
          <a:p>
            <a:pPr marL="285750" indent="-285750">
              <a:buFont typeface="Arial" panose="020B0604020202020204" pitchFamily="34" charset="0"/>
              <a:buChar char="•"/>
            </a:pPr>
            <a:r>
              <a:rPr lang="en-US" altLang="zh-CN" sz="1600" i="1" smtClean="0"/>
              <a:t>SimpleTriggerFactoryBean</a:t>
            </a:r>
            <a:endParaRPr lang="en-US" altLang="zh-CN" sz="1600" i="1"/>
          </a:p>
          <a:p>
            <a:pPr marL="285750" indent="-285750">
              <a:buFont typeface="Arial" panose="020B0604020202020204" pitchFamily="34" charset="0"/>
              <a:buChar char="•"/>
            </a:pPr>
            <a:r>
              <a:rPr lang="en-US" altLang="zh-CN" sz="1600" i="1" smtClean="0"/>
              <a:t>SchedulerFactoryBean</a:t>
            </a:r>
            <a:endParaRPr lang="en-US" altLang="zh-CN" sz="1600" smtClean="0"/>
          </a:p>
          <a:p>
            <a:endParaRPr lang="en-US" altLang="zh-CN" smtClean="0"/>
          </a:p>
          <a:p>
            <a:endParaRPr lang="en-US" altLang="zh-CN" smtClean="0"/>
          </a:p>
          <a:p>
            <a:r>
              <a:rPr lang="zh-CN" altLang="en-US"/>
              <a:t>在</a:t>
            </a:r>
            <a:r>
              <a:rPr lang="en-US" altLang="zh-CN"/>
              <a:t>Spring</a:t>
            </a:r>
            <a:r>
              <a:rPr lang="zh-CN" altLang="en-US"/>
              <a:t>容器启动时候，启动</a:t>
            </a:r>
            <a:r>
              <a:rPr lang="en-US" altLang="zh-CN"/>
              <a:t>Quartz</a:t>
            </a:r>
            <a:r>
              <a:rPr lang="zh-CN" altLang="en-US"/>
              <a:t>容器，</a:t>
            </a:r>
            <a:r>
              <a:rPr lang="en-US" altLang="zh-CN"/>
              <a:t>QuartzSchedulerThread</a:t>
            </a:r>
            <a:r>
              <a:rPr lang="zh-CN" altLang="en-US"/>
              <a:t>线程（负责执行触发的</a:t>
            </a:r>
            <a:r>
              <a:rPr lang="en-US" altLang="zh-CN"/>
              <a:t>Trigger</a:t>
            </a:r>
            <a:r>
              <a:rPr lang="zh-CN" altLang="en-US"/>
              <a:t>的线程）会启动执行。</a:t>
            </a:r>
            <a:endParaRPr lang="zh-CN" altLang="en-US"/>
          </a:p>
          <a:p>
            <a:r>
              <a:rPr lang="zh-CN" altLang="en-US"/>
              <a:t>在</a:t>
            </a:r>
            <a:r>
              <a:rPr lang="en-US" altLang="zh-CN"/>
              <a:t>Spring</a:t>
            </a:r>
            <a:r>
              <a:rPr lang="zh-CN" altLang="en-US"/>
              <a:t>容器关闭的时候，关闭</a:t>
            </a:r>
            <a:r>
              <a:rPr lang="en-US" altLang="zh-CN"/>
              <a:t>Quartz</a:t>
            </a:r>
            <a:r>
              <a:rPr lang="zh-CN" altLang="en-US"/>
              <a:t>容器。</a:t>
            </a:r>
            <a:endParaRPr lang="en-US" altLang="zh-CN"/>
          </a:p>
          <a:p>
            <a:endParaRPr lang="en-US" altLang="zh-CN"/>
          </a:p>
          <a:p>
            <a:endParaRPr lang="en-US" altLang="zh-CN"/>
          </a:p>
          <a:p>
            <a:endParaRPr lang="en-US" altLang="zh-CN" smtClean="0"/>
          </a:p>
          <a:p>
            <a:endParaRPr lang="en-US" altLang="zh-CN"/>
          </a:p>
          <a:p>
            <a:endParaRPr lang="en-US" altLang="zh-CN" smtClean="0"/>
          </a:p>
          <a:p>
            <a:endParaRPr lang="en-US" altLang="zh-CN" smtClean="0"/>
          </a:p>
          <a:p>
            <a:endParaRPr lang="zh-CN" altLang="en-US"/>
          </a:p>
        </p:txBody>
      </p:sp>
    </p:spTree>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5" y="369485"/>
            <a:ext cx="3019647" cy="523220"/>
          </a:xfrm>
          <a:prstGeom prst="rect">
            <a:avLst/>
          </a:prstGeom>
          <a:noFill/>
        </p:spPr>
        <p:txBody>
          <a:bodyPr wrap="square" rtlCol="0">
            <a:spAutoFit/>
          </a:bodyPr>
          <a:lstStyle/>
          <a:p>
            <a:r>
              <a:rPr lang="en-US" altLang="zh-CN" sz="2800" b="1">
                <a:solidFill>
                  <a:srgbClr val="3B87C5"/>
                </a:solidFill>
              </a:rPr>
              <a:t>Spring+Quartz</a:t>
            </a:r>
            <a:endParaRPr lang="zh-CN" altLang="en-US" sz="2800" b="1">
              <a:solidFill>
                <a:srgbClr val="3B87C5"/>
              </a:solidFill>
            </a:endParaRPr>
          </a:p>
        </p:txBody>
      </p:sp>
      <p:sp>
        <p:nvSpPr>
          <p:cNvPr id="2" name="TextBox 1"/>
          <p:cNvSpPr txBox="1"/>
          <p:nvPr/>
        </p:nvSpPr>
        <p:spPr>
          <a:xfrm>
            <a:off x="967563" y="1307805"/>
            <a:ext cx="10069032" cy="3970318"/>
          </a:xfrm>
          <a:prstGeom prst="rect">
            <a:avLst/>
          </a:prstGeom>
          <a:noFill/>
        </p:spPr>
        <p:txBody>
          <a:bodyPr wrap="square" rtlCol="0">
            <a:spAutoFit/>
          </a:bodyPr>
          <a:lstStyle/>
          <a:p>
            <a:r>
              <a:rPr lang="en-US" altLang="zh-CN" smtClean="0"/>
              <a:t>Spring+Quartz</a:t>
            </a:r>
            <a:r>
              <a:rPr lang="zh-CN" altLang="en-US" smtClean="0"/>
              <a:t>整合实现定时任务调度，使用非常简单，只需要简单配置一下：</a:t>
            </a:r>
            <a:endParaRPr lang="en-US" altLang="zh-CN" smtClean="0"/>
          </a:p>
          <a:p>
            <a:endParaRPr lang="en-US" altLang="zh-CN"/>
          </a:p>
          <a:p>
            <a:r>
              <a:rPr lang="en-US" altLang="zh-CN" smtClean="0"/>
              <a:t>1</a:t>
            </a:r>
            <a:r>
              <a:rPr lang="zh-CN" altLang="en-US" smtClean="0"/>
              <a:t>、</a:t>
            </a:r>
            <a:r>
              <a:rPr lang="zh-CN" altLang="en-US"/>
              <a:t>使用</a:t>
            </a:r>
            <a:r>
              <a:rPr lang="en-US" altLang="zh-CN"/>
              <a:t>Maven</a:t>
            </a:r>
            <a:r>
              <a:rPr lang="zh-CN" altLang="en-US"/>
              <a:t>进行</a:t>
            </a:r>
            <a:r>
              <a:rPr lang="en-US" altLang="zh-CN"/>
              <a:t>Jar</a:t>
            </a:r>
            <a:r>
              <a:rPr lang="zh-CN" altLang="en-US"/>
              <a:t>包的管理</a:t>
            </a:r>
            <a:r>
              <a:rPr lang="zh-CN" altLang="en-US" smtClean="0"/>
              <a:t>，需要添加如下配置：</a:t>
            </a:r>
            <a:endParaRPr lang="en-US" altLang="zh-CN" smtClean="0"/>
          </a:p>
          <a:p>
            <a:endParaRPr lang="en-US" altLang="zh-CN"/>
          </a:p>
          <a:p>
            <a:endParaRPr lang="en-US" altLang="zh-CN" smtClean="0"/>
          </a:p>
          <a:p>
            <a:endParaRPr lang="en-US" altLang="zh-CN"/>
          </a:p>
          <a:p>
            <a:endParaRPr lang="en-US" altLang="zh-CN" smtClean="0"/>
          </a:p>
          <a:p>
            <a:r>
              <a:rPr lang="en-US" altLang="zh-CN" smtClean="0"/>
              <a:t>2</a:t>
            </a:r>
            <a:r>
              <a:rPr lang="zh-CN" altLang="en-US" smtClean="0"/>
              <a:t>、在</a:t>
            </a:r>
            <a:r>
              <a:rPr lang="en-US" altLang="zh-CN" smtClean="0"/>
              <a:t>Spring</a:t>
            </a:r>
            <a:r>
              <a:rPr lang="zh-CN" altLang="en-US" smtClean="0"/>
              <a:t>的配置文件中，需要添加如下配置：</a:t>
            </a:r>
            <a:endParaRPr lang="en-US" altLang="zh-CN" smtClean="0"/>
          </a:p>
          <a:p>
            <a:endParaRPr lang="en-US" altLang="zh-CN"/>
          </a:p>
          <a:p>
            <a:endParaRPr lang="en-US" altLang="zh-CN" smtClean="0"/>
          </a:p>
          <a:p>
            <a:endParaRPr lang="en-US" altLang="zh-CN"/>
          </a:p>
          <a:p>
            <a:endParaRPr lang="en-US" altLang="zh-CN" smtClean="0"/>
          </a:p>
          <a:p>
            <a:endParaRPr lang="en-US" altLang="zh-CN" smtClean="0"/>
          </a:p>
          <a:p>
            <a:endParaRPr lang="zh-CN" altLang="en-US"/>
          </a:p>
        </p:txBody>
      </p:sp>
      <p:pic>
        <p:nvPicPr>
          <p:cNvPr id="5122" name="Picture 2" descr="d:\user\01139975\appdata\local\sfim\NIM\ab73aa7961ca2908ffc13fed71ccde8b\image\b882451a82345f48bb2c5cc733a2f767"/>
          <p:cNvPicPr>
            <a:picLocks noChangeAspect="1" noChangeArrowheads="1"/>
          </p:cNvPicPr>
          <p:nvPr/>
        </p:nvPicPr>
        <p:blipFill rotWithShape="1">
          <a:blip r:embed="rId1">
            <a:extLst>
              <a:ext uri="{28A0092B-C50C-407E-A947-70E740481C1C}">
                <a14:useLocalDpi xmlns:a14="http://schemas.microsoft.com/office/drawing/2010/main" val="0"/>
              </a:ext>
            </a:extLst>
          </a:blip>
          <a:srcRect l="8948" r="7786"/>
          <a:stretch>
            <a:fillRect/>
          </a:stretch>
        </p:blipFill>
        <p:spPr bwMode="auto">
          <a:xfrm>
            <a:off x="1908544" y="2255423"/>
            <a:ext cx="4093535" cy="924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5" y="369485"/>
            <a:ext cx="3019647" cy="523220"/>
          </a:xfrm>
          <a:prstGeom prst="rect">
            <a:avLst/>
          </a:prstGeom>
          <a:noFill/>
        </p:spPr>
        <p:txBody>
          <a:bodyPr wrap="square" rtlCol="0">
            <a:spAutoFit/>
          </a:bodyPr>
          <a:lstStyle/>
          <a:p>
            <a:r>
              <a:rPr lang="en-US" altLang="zh-CN" sz="2800" b="1">
                <a:solidFill>
                  <a:srgbClr val="3B87C5"/>
                </a:solidFill>
              </a:rPr>
              <a:t>Spring+Quartz</a:t>
            </a:r>
            <a:endParaRPr lang="zh-CN" altLang="en-US" sz="2800" b="1">
              <a:solidFill>
                <a:srgbClr val="3B87C5"/>
              </a:solidFill>
            </a:endParaRPr>
          </a:p>
        </p:txBody>
      </p:sp>
      <p:pic>
        <p:nvPicPr>
          <p:cNvPr id="4099" name="Picture 3" descr="d:\user\01139975\appdata\local\sfim\NIM\ab73aa7961ca2908ffc13fed71ccde8b\image\0a9010b4bc60d04abfadf1c39adcfd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1565" y="892705"/>
            <a:ext cx="7725854" cy="5625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1772" y="2643647"/>
            <a:ext cx="7101384" cy="923330"/>
          </a:xfrm>
          <a:prstGeom prst="rect">
            <a:avLst/>
          </a:prstGeom>
          <a:noFill/>
        </p:spPr>
        <p:txBody>
          <a:bodyPr wrap="square" rtlCol="0">
            <a:spAutoFit/>
          </a:bodyPr>
          <a:lstStyle/>
          <a:p>
            <a:pPr algn="ctr"/>
            <a:r>
              <a:rPr lang="en-US" altLang="zh-CN" sz="5400" smtClean="0">
                <a:solidFill>
                  <a:srgbClr val="3A87C5"/>
                </a:solidFill>
                <a:latin typeface="微软雅黑" panose="020B0503020204020204" pitchFamily="34" charset="-122"/>
                <a:ea typeface="微软雅黑" panose="020B0503020204020204" pitchFamily="34" charset="-122"/>
              </a:rPr>
              <a:t>Thank  You</a:t>
            </a:r>
            <a:endParaRPr lang="zh-CN" altLang="en-US" sz="540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94832" y="4283719"/>
            <a:ext cx="2802338" cy="400110"/>
          </a:xfrm>
          <a:prstGeom prst="rect">
            <a:avLst/>
          </a:prstGeom>
          <a:noFill/>
        </p:spPr>
        <p:txBody>
          <a:bodyPr wrap="square" rtlCol="0">
            <a:spAutoFit/>
          </a:bodyPr>
          <a:lstStyle/>
          <a:p>
            <a:pPr algn="ctr"/>
            <a:r>
              <a:rPr lang="en-US" altLang="zh-CN" sz="200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www.sf-tech.com</a:t>
            </a:r>
            <a:endParaRPr lang="zh-CN" altLang="en-US" sz="200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0674" y="1073889"/>
            <a:ext cx="6198781" cy="310854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smtClean="0">
                <a:solidFill>
                  <a:srgbClr val="3B87C5"/>
                </a:solidFill>
              </a:rPr>
              <a:t>定时任务调度</a:t>
            </a:r>
            <a:endParaRPr lang="en-US" altLang="zh-CN" sz="2800" b="1" smtClean="0">
              <a:solidFill>
                <a:srgbClr val="3B87C5"/>
              </a:solidFill>
            </a:endParaRPr>
          </a:p>
          <a:p>
            <a:pPr marL="285750" indent="-285750">
              <a:buFont typeface="Wingdings" panose="05000000000000000000" pitchFamily="2" charset="2"/>
              <a:buChar char="Ø"/>
            </a:pPr>
            <a:endParaRPr lang="en-US" altLang="zh-CN" sz="2800" b="1">
              <a:solidFill>
                <a:srgbClr val="3B87C5"/>
              </a:solidFill>
            </a:endParaRPr>
          </a:p>
          <a:p>
            <a:pPr marL="285750" indent="-285750">
              <a:buFont typeface="Wingdings" panose="05000000000000000000" pitchFamily="2" charset="2"/>
              <a:buChar char="Ø"/>
            </a:pPr>
            <a:r>
              <a:rPr lang="en-US" altLang="zh-CN" sz="2800" b="1" smtClean="0">
                <a:solidFill>
                  <a:srgbClr val="3B87C5"/>
                </a:solidFill>
              </a:rPr>
              <a:t>Timer</a:t>
            </a:r>
            <a:endParaRPr lang="en-US" altLang="zh-CN" sz="2800" b="1" smtClean="0">
              <a:solidFill>
                <a:srgbClr val="3B87C5"/>
              </a:solidFill>
            </a:endParaRPr>
          </a:p>
          <a:p>
            <a:pPr marL="285750" indent="-285750">
              <a:buFont typeface="Wingdings" panose="05000000000000000000" pitchFamily="2" charset="2"/>
              <a:buChar char="Ø"/>
            </a:pPr>
            <a:endParaRPr lang="en-US" altLang="zh-CN" sz="2800" b="1">
              <a:solidFill>
                <a:srgbClr val="3B87C5"/>
              </a:solidFill>
            </a:endParaRPr>
          </a:p>
          <a:p>
            <a:pPr marL="285750" indent="-285750">
              <a:buFont typeface="Wingdings" panose="05000000000000000000" pitchFamily="2" charset="2"/>
              <a:buChar char="Ø"/>
            </a:pPr>
            <a:r>
              <a:rPr lang="en-US" altLang="zh-CN" sz="2800" b="1" smtClean="0">
                <a:solidFill>
                  <a:srgbClr val="3B87C5"/>
                </a:solidFill>
              </a:rPr>
              <a:t>Quartz</a:t>
            </a:r>
            <a:endParaRPr lang="en-US" altLang="zh-CN" sz="2800" b="1" smtClean="0">
              <a:solidFill>
                <a:srgbClr val="3B87C5"/>
              </a:solidFill>
            </a:endParaRPr>
          </a:p>
          <a:p>
            <a:pPr marL="285750" indent="-285750">
              <a:buFont typeface="Wingdings" panose="05000000000000000000" pitchFamily="2" charset="2"/>
              <a:buChar char="Ø"/>
            </a:pPr>
            <a:endParaRPr lang="en-US" altLang="zh-CN" sz="2800" b="1">
              <a:solidFill>
                <a:srgbClr val="3B87C5"/>
              </a:solidFill>
            </a:endParaRPr>
          </a:p>
          <a:p>
            <a:pPr marL="285750" indent="-285750">
              <a:buFont typeface="Wingdings" panose="05000000000000000000" pitchFamily="2" charset="2"/>
              <a:buChar char="Ø"/>
            </a:pPr>
            <a:r>
              <a:rPr lang="en-US" altLang="zh-CN" sz="2800" b="1" smtClean="0">
                <a:solidFill>
                  <a:srgbClr val="3B87C5"/>
                </a:solidFill>
              </a:rPr>
              <a:t>Spring+Quartz</a:t>
            </a:r>
            <a:r>
              <a:rPr lang="zh-CN" altLang="en-US" sz="2800" b="1" smtClean="0">
                <a:solidFill>
                  <a:srgbClr val="3B87C5"/>
                </a:solidFill>
              </a:rPr>
              <a:t>整合使用</a:t>
            </a:r>
            <a:endParaRPr lang="zh-CN" altLang="en-US" sz="2800" b="1">
              <a:solidFill>
                <a:srgbClr val="3B87C5"/>
              </a:solidFill>
            </a:endParaRPr>
          </a:p>
        </p:txBody>
      </p:sp>
    </p:spTree>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TextBox 1"/>
          <p:cNvSpPr txBox="1"/>
          <p:nvPr/>
        </p:nvSpPr>
        <p:spPr>
          <a:xfrm>
            <a:off x="1250674" y="1467293"/>
            <a:ext cx="7266005" cy="3970318"/>
          </a:xfrm>
          <a:prstGeom prst="rect">
            <a:avLst/>
          </a:prstGeom>
          <a:noFill/>
        </p:spPr>
        <p:txBody>
          <a:bodyPr wrap="square" rtlCol="0">
            <a:spAutoFit/>
          </a:bodyPr>
          <a:lstStyle/>
          <a:p>
            <a:pPr marL="285750" indent="-285750">
              <a:buFont typeface="Wingdings" panose="05000000000000000000" pitchFamily="2" charset="2"/>
              <a:buChar char="ü"/>
            </a:pPr>
            <a:r>
              <a:rPr lang="zh-CN" altLang="en-US" smtClean="0"/>
              <a:t>概念：</a:t>
            </a:r>
            <a:endParaRPr lang="en-US" altLang="zh-CN" smtClean="0"/>
          </a:p>
          <a:p>
            <a:r>
              <a:rPr lang="zh-CN" altLang="en-US" smtClean="0"/>
              <a:t>任务</a:t>
            </a:r>
            <a:r>
              <a:rPr lang="zh-CN" altLang="en-US"/>
              <a:t>调度是指</a:t>
            </a:r>
            <a:r>
              <a:rPr lang="zh-CN" altLang="en-US" smtClean="0"/>
              <a:t>基于</a:t>
            </a:r>
            <a:r>
              <a:rPr lang="zh-CN" altLang="en-US" smtClean="0">
                <a:solidFill>
                  <a:srgbClr val="3B87C5"/>
                </a:solidFill>
              </a:rPr>
              <a:t>指定时</a:t>
            </a:r>
            <a:r>
              <a:rPr lang="zh-CN" altLang="en-US">
                <a:solidFill>
                  <a:srgbClr val="3B87C5"/>
                </a:solidFill>
              </a:rPr>
              <a:t>间</a:t>
            </a:r>
            <a:r>
              <a:rPr lang="zh-CN" altLang="en-US" smtClean="0">
                <a:solidFill>
                  <a:srgbClr val="3B87C5"/>
                </a:solidFill>
              </a:rPr>
              <a:t>点</a:t>
            </a:r>
            <a:r>
              <a:rPr lang="zh-CN" altLang="en-US" smtClean="0"/>
              <a:t>、</a:t>
            </a:r>
            <a:r>
              <a:rPr lang="zh-CN" altLang="en-US" smtClean="0">
                <a:solidFill>
                  <a:srgbClr val="3B87C5"/>
                </a:solidFill>
              </a:rPr>
              <a:t>指定</a:t>
            </a:r>
            <a:r>
              <a:rPr lang="zh-CN" altLang="en-US">
                <a:solidFill>
                  <a:srgbClr val="3B87C5"/>
                </a:solidFill>
              </a:rPr>
              <a:t>时间间隔</a:t>
            </a:r>
            <a:r>
              <a:rPr lang="zh-CN" altLang="en-US" smtClean="0"/>
              <a:t>或者</a:t>
            </a:r>
            <a:r>
              <a:rPr lang="zh-CN" altLang="en-US" smtClean="0">
                <a:solidFill>
                  <a:srgbClr val="3B87C5"/>
                </a:solidFill>
              </a:rPr>
              <a:t>指定</a:t>
            </a:r>
            <a:r>
              <a:rPr lang="zh-CN" altLang="en-US">
                <a:solidFill>
                  <a:srgbClr val="3B87C5"/>
                </a:solidFill>
              </a:rPr>
              <a:t>执行次数</a:t>
            </a:r>
            <a:r>
              <a:rPr lang="zh-CN" altLang="en-US"/>
              <a:t>自动执行</a:t>
            </a:r>
            <a:r>
              <a:rPr lang="zh-CN" altLang="en-US" smtClean="0"/>
              <a:t>任务。</a:t>
            </a:r>
            <a:endParaRPr lang="en-US" altLang="zh-CN" smtClean="0"/>
          </a:p>
          <a:p>
            <a:endParaRPr lang="en-US" altLang="zh-CN" smtClean="0"/>
          </a:p>
          <a:p>
            <a:endParaRPr lang="en-US" altLang="zh-CN"/>
          </a:p>
          <a:p>
            <a:pPr marL="285750" indent="-285750">
              <a:buFont typeface="Wingdings" panose="05000000000000000000" pitchFamily="2" charset="2"/>
              <a:buChar char="ü"/>
            </a:pPr>
            <a:r>
              <a:rPr lang="zh-CN" altLang="en-US" smtClean="0"/>
              <a:t>应用场景：</a:t>
            </a:r>
            <a:endParaRPr lang="en-US" altLang="zh-CN" smtClean="0"/>
          </a:p>
          <a:p>
            <a:r>
              <a:rPr lang="zh-CN" altLang="en-US"/>
              <a:t>定时</a:t>
            </a:r>
            <a:r>
              <a:rPr lang="zh-CN" altLang="en-US" smtClean="0"/>
              <a:t>推送广告、送礼物、发工资、发邮件。。。。。。。</a:t>
            </a:r>
            <a:endParaRPr lang="en-US" altLang="zh-CN" smtClean="0"/>
          </a:p>
          <a:p>
            <a:endParaRPr lang="en-US" altLang="zh-CN" smtClean="0"/>
          </a:p>
          <a:p>
            <a:endParaRPr lang="en-US" altLang="zh-CN"/>
          </a:p>
          <a:p>
            <a:pPr marL="285750" indent="-285750">
              <a:buFont typeface="Wingdings" panose="05000000000000000000" pitchFamily="2" charset="2"/>
              <a:buChar char="ü"/>
            </a:pPr>
            <a:r>
              <a:rPr lang="zh-CN" altLang="en-US" smtClean="0"/>
              <a:t>解决方案：</a:t>
            </a:r>
            <a:endParaRPr lang="en-US" altLang="zh-CN" smtClean="0"/>
          </a:p>
          <a:p>
            <a:r>
              <a:rPr lang="en-US" altLang="zh-CN" smtClean="0"/>
              <a:t>Timer</a:t>
            </a:r>
            <a:r>
              <a:rPr lang="zh-CN" altLang="en-US" smtClean="0"/>
              <a:t>、</a:t>
            </a:r>
            <a:r>
              <a:rPr lang="en-US" altLang="zh-CN"/>
              <a:t>Quartz</a:t>
            </a:r>
            <a:endParaRPr lang="en-US" altLang="zh-CN"/>
          </a:p>
          <a:p>
            <a:endParaRPr lang="en-US" altLang="zh-CN"/>
          </a:p>
          <a:p>
            <a:endParaRPr lang="en-US" altLang="zh-CN" smtClean="0"/>
          </a:p>
          <a:p>
            <a:endParaRPr lang="zh-CN" altLang="en-US"/>
          </a:p>
        </p:txBody>
      </p:sp>
      <p:sp>
        <p:nvSpPr>
          <p:cNvPr id="5" name="TextBox 4"/>
          <p:cNvSpPr txBox="1"/>
          <p:nvPr/>
        </p:nvSpPr>
        <p:spPr>
          <a:xfrm>
            <a:off x="1605515" y="369485"/>
            <a:ext cx="1775637" cy="523220"/>
          </a:xfrm>
          <a:prstGeom prst="rect">
            <a:avLst/>
          </a:prstGeom>
          <a:noFill/>
        </p:spPr>
        <p:txBody>
          <a:bodyPr wrap="square" rtlCol="0">
            <a:spAutoFit/>
          </a:bodyPr>
          <a:lstStyle/>
          <a:p>
            <a:r>
              <a:rPr lang="zh-CN" altLang="en-US" sz="2800" b="1">
                <a:solidFill>
                  <a:srgbClr val="3B87C5"/>
                </a:solidFill>
              </a:rPr>
              <a:t>定时任务</a:t>
            </a:r>
            <a:endParaRPr lang="zh-CN" altLang="en-US" sz="2800" b="1">
              <a:solidFill>
                <a:srgbClr val="3B87C5"/>
              </a:solidFill>
            </a:endParaRPr>
          </a:p>
        </p:txBody>
      </p:sp>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TextBox 1"/>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Timer</a:t>
            </a:r>
            <a:endParaRPr lang="en-US" altLang="zh-CN" sz="2800" b="1">
              <a:solidFill>
                <a:srgbClr val="3B87C5"/>
              </a:solidFill>
            </a:endParaRPr>
          </a:p>
        </p:txBody>
      </p:sp>
      <p:sp>
        <p:nvSpPr>
          <p:cNvPr id="3" name="TextBox 2"/>
          <p:cNvSpPr txBox="1"/>
          <p:nvPr/>
        </p:nvSpPr>
        <p:spPr>
          <a:xfrm>
            <a:off x="914400" y="1573619"/>
            <a:ext cx="9675628" cy="3416320"/>
          </a:xfrm>
          <a:prstGeom prst="rect">
            <a:avLst/>
          </a:prstGeom>
          <a:noFill/>
        </p:spPr>
        <p:txBody>
          <a:bodyPr wrap="square" rtlCol="0">
            <a:spAutoFit/>
          </a:bodyPr>
          <a:lstStyle/>
          <a:p>
            <a:pPr marL="285750" indent="-285750">
              <a:buFont typeface="Wingdings" panose="05000000000000000000" pitchFamily="2" charset="2"/>
              <a:buChar char="ü"/>
            </a:pPr>
            <a:r>
              <a:rPr lang="zh-CN" altLang="en-US" smtClean="0"/>
              <a:t>概念：</a:t>
            </a:r>
            <a:r>
              <a:rPr lang="en-US" altLang="zh-CN"/>
              <a:t>Timer</a:t>
            </a:r>
            <a:r>
              <a:rPr lang="zh-CN" altLang="en-US" smtClean="0"/>
              <a:t>是</a:t>
            </a:r>
            <a:r>
              <a:rPr lang="en-US" altLang="zh-CN" smtClean="0"/>
              <a:t>JDK</a:t>
            </a:r>
            <a:r>
              <a:rPr lang="zh-CN" altLang="en-US" smtClean="0"/>
              <a:t>中</a:t>
            </a:r>
            <a:r>
              <a:rPr lang="zh-CN" altLang="en-US"/>
              <a:t>提供的一个定时器工具，使用的时候会在主线程之外起一个单独的线程执行指定的计划任务，可以指定执行一次或者反复执行多次</a:t>
            </a:r>
            <a:r>
              <a:rPr lang="zh-CN" altLang="en-US" smtClean="0"/>
              <a:t>。</a:t>
            </a:r>
            <a:endParaRPr lang="en-US" altLang="zh-CN" smtClean="0"/>
          </a:p>
          <a:p>
            <a:endParaRPr lang="en-US" altLang="zh-CN" smtClean="0"/>
          </a:p>
          <a:p>
            <a:endParaRPr lang="en-US" altLang="zh-CN"/>
          </a:p>
          <a:p>
            <a:endParaRPr lang="en-US" altLang="zh-CN" smtClean="0"/>
          </a:p>
          <a:p>
            <a:endParaRPr lang="en-US" altLang="zh-CN" smtClean="0"/>
          </a:p>
          <a:p>
            <a:pPr marL="285750" indent="-285750">
              <a:buFont typeface="Wingdings" panose="05000000000000000000" pitchFamily="2" charset="2"/>
              <a:buChar char="ü"/>
            </a:pPr>
            <a:r>
              <a:rPr lang="zh-CN" altLang="en-US" smtClean="0"/>
              <a:t>调度结构图：</a:t>
            </a:r>
            <a:endParaRPr lang="en-US" altLang="zh-CN" smtClean="0"/>
          </a:p>
          <a:p>
            <a:endParaRPr lang="en-US" altLang="zh-CN"/>
          </a:p>
          <a:p>
            <a:endParaRPr lang="en-US" altLang="zh-CN"/>
          </a:p>
          <a:p>
            <a:endParaRPr lang="en-US" altLang="zh-CN" smtClean="0"/>
          </a:p>
          <a:p>
            <a:endParaRPr lang="en-US" altLang="zh-CN"/>
          </a:p>
          <a:p>
            <a:endParaRPr lang="en-US" altLang="zh-CN"/>
          </a:p>
        </p:txBody>
      </p:sp>
      <p:sp>
        <p:nvSpPr>
          <p:cNvPr id="4" name="圆角矩形 3"/>
          <p:cNvSpPr/>
          <p:nvPr/>
        </p:nvSpPr>
        <p:spPr>
          <a:xfrm>
            <a:off x="3444948" y="3530009"/>
            <a:ext cx="1488558"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Timer</a:t>
            </a:r>
            <a:endParaRPr lang="zh-CN" altLang="en-US"/>
          </a:p>
        </p:txBody>
      </p:sp>
      <p:sp>
        <p:nvSpPr>
          <p:cNvPr id="7" name="圆角矩形 6"/>
          <p:cNvSpPr/>
          <p:nvPr/>
        </p:nvSpPr>
        <p:spPr>
          <a:xfrm>
            <a:off x="7095461" y="3530009"/>
            <a:ext cx="1488558"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TimerTask</a:t>
            </a:r>
            <a:endParaRPr lang="zh-CN" altLang="en-US"/>
          </a:p>
        </p:txBody>
      </p:sp>
      <p:cxnSp>
        <p:nvCxnSpPr>
          <p:cNvPr id="9" name="直接箭头连接符 8"/>
          <p:cNvCxnSpPr/>
          <p:nvPr/>
        </p:nvCxnSpPr>
        <p:spPr>
          <a:xfrm>
            <a:off x="4784651" y="3795823"/>
            <a:ext cx="23108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58810" y="3381153"/>
            <a:ext cx="1382232" cy="369332"/>
          </a:xfrm>
          <a:prstGeom prst="rect">
            <a:avLst/>
          </a:prstGeom>
          <a:noFill/>
        </p:spPr>
        <p:txBody>
          <a:bodyPr wrap="square" rtlCol="0">
            <a:spAutoFit/>
          </a:bodyPr>
          <a:lstStyle/>
          <a:p>
            <a:r>
              <a:rPr lang="zh-CN" altLang="en-US" smtClean="0"/>
              <a:t>定时调度</a:t>
            </a:r>
            <a:endParaRPr lang="zh-CN" altLang="en-US"/>
          </a:p>
        </p:txBody>
      </p:sp>
    </p:spTree>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TextBox 1"/>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Timer</a:t>
            </a:r>
            <a:endParaRPr lang="en-US" altLang="zh-CN" sz="2800" b="1">
              <a:solidFill>
                <a:srgbClr val="3B87C5"/>
              </a:solidFill>
            </a:endParaRPr>
          </a:p>
        </p:txBody>
      </p:sp>
      <p:sp>
        <p:nvSpPr>
          <p:cNvPr id="3" name="TextBox 2"/>
          <p:cNvSpPr txBox="1"/>
          <p:nvPr/>
        </p:nvSpPr>
        <p:spPr>
          <a:xfrm>
            <a:off x="914399" y="858324"/>
            <a:ext cx="10228521" cy="4801314"/>
          </a:xfrm>
          <a:prstGeom prst="rect">
            <a:avLst/>
          </a:prstGeom>
          <a:noFill/>
        </p:spPr>
        <p:txBody>
          <a:bodyPr wrap="square" rtlCol="0">
            <a:spAutoFit/>
          </a:bodyPr>
          <a:lstStyle/>
          <a:p>
            <a:endParaRPr lang="en-US" altLang="zh-CN" smtClean="0"/>
          </a:p>
          <a:p>
            <a:pPr marL="285750" indent="-285750">
              <a:buFont typeface="Wingdings" panose="05000000000000000000" pitchFamily="2" charset="2"/>
              <a:buChar char="ü"/>
            </a:pPr>
            <a:r>
              <a:rPr lang="en-US" altLang="zh-CN" smtClean="0"/>
              <a:t>Timer</a:t>
            </a:r>
            <a:r>
              <a:rPr lang="zh-CN" altLang="en-US" smtClean="0"/>
              <a:t>类图：</a:t>
            </a: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a:p>
        </p:txBody>
      </p:sp>
      <p:pic>
        <p:nvPicPr>
          <p:cNvPr id="1033" name="Picture 9" descr="d:\user\01139975\桌面\Class Diagram.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644" y="846538"/>
            <a:ext cx="7810500" cy="515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TextBox 1"/>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Timer</a:t>
            </a:r>
            <a:endParaRPr lang="en-US" altLang="zh-CN" sz="2800" b="1">
              <a:solidFill>
                <a:srgbClr val="3B87C5"/>
              </a:solidFill>
            </a:endParaRPr>
          </a:p>
        </p:txBody>
      </p:sp>
      <p:sp>
        <p:nvSpPr>
          <p:cNvPr id="3" name="TextBox 2"/>
          <p:cNvSpPr txBox="1"/>
          <p:nvPr/>
        </p:nvSpPr>
        <p:spPr>
          <a:xfrm>
            <a:off x="914400" y="1339703"/>
            <a:ext cx="9675628" cy="3970318"/>
          </a:xfrm>
          <a:prstGeom prst="rect">
            <a:avLst/>
          </a:prstGeom>
          <a:noFill/>
        </p:spPr>
        <p:txBody>
          <a:bodyPr wrap="square" rtlCol="0">
            <a:spAutoFit/>
          </a:bodyPr>
          <a:lstStyle/>
          <a:p>
            <a:endParaRPr lang="en-US" altLang="zh-CN" smtClean="0"/>
          </a:p>
          <a:p>
            <a:pPr marL="285750" indent="-285750">
              <a:buFont typeface="Wingdings" panose="05000000000000000000" pitchFamily="2" charset="2"/>
              <a:buChar char="ü"/>
            </a:pPr>
            <a:r>
              <a:rPr lang="zh-CN" altLang="en-US" smtClean="0"/>
              <a:t>例子：几个小</a:t>
            </a:r>
            <a:r>
              <a:rPr lang="en-US" altLang="zh-CN" smtClean="0"/>
              <a:t>Demo</a:t>
            </a:r>
            <a:endParaRPr lang="en-US" altLang="zh-CN" smtClean="0"/>
          </a:p>
          <a:p>
            <a:endParaRPr lang="en-US" altLang="zh-CN"/>
          </a:p>
          <a:p>
            <a:pPr>
              <a:lnSpc>
                <a:spcPct val="150000"/>
              </a:lnSpc>
            </a:pPr>
            <a:endParaRPr lang="en-US" altLang="zh-CN" smtClean="0"/>
          </a:p>
          <a:p>
            <a:pPr marL="285750" indent="-285750">
              <a:lnSpc>
                <a:spcPct val="150000"/>
              </a:lnSpc>
              <a:buFont typeface="Wingdings" panose="05000000000000000000" pitchFamily="2" charset="2"/>
              <a:buChar char="ü"/>
            </a:pPr>
            <a:r>
              <a:rPr lang="zh-CN" altLang="en-US" smtClean="0"/>
              <a:t>缺点：</a:t>
            </a:r>
            <a:endParaRPr lang="en-US" altLang="zh-CN" smtClean="0"/>
          </a:p>
          <a:p>
            <a:pPr marL="342900" indent="-342900">
              <a:lnSpc>
                <a:spcPct val="150000"/>
              </a:lnSpc>
              <a:buFont typeface="+mj-lt"/>
              <a:buAutoNum type="alphaLcPeriod"/>
            </a:pPr>
            <a:r>
              <a:rPr lang="zh-CN" altLang="en-US" smtClean="0"/>
              <a:t>单线程、效率低；</a:t>
            </a:r>
            <a:endParaRPr lang="en-US" altLang="zh-CN" smtClean="0"/>
          </a:p>
          <a:p>
            <a:pPr marL="342900" indent="-342900">
              <a:lnSpc>
                <a:spcPct val="150000"/>
              </a:lnSpc>
              <a:buFont typeface="+mj-lt"/>
              <a:buAutoNum type="alphaLcPeriod"/>
            </a:pPr>
            <a:r>
              <a:rPr lang="zh-CN" altLang="en-US" smtClean="0"/>
              <a:t>任务间相互影响。</a:t>
            </a:r>
            <a:endParaRPr lang="en-US" altLang="zh-CN" smtClean="0"/>
          </a:p>
          <a:p>
            <a:endParaRPr lang="en-US" altLang="zh-CN"/>
          </a:p>
          <a:p>
            <a:endParaRPr lang="en-US" altLang="zh-CN" smtClean="0"/>
          </a:p>
          <a:p>
            <a:endParaRPr lang="en-US" altLang="zh-CN"/>
          </a:p>
          <a:p>
            <a:endParaRPr lang="en-US" altLang="zh-CN" smtClean="0"/>
          </a:p>
          <a:p>
            <a:endParaRPr lang="zh-CN" altLang="en-US"/>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Quartz</a:t>
            </a:r>
            <a:endParaRPr lang="en-US" altLang="zh-CN" sz="2800" b="1">
              <a:solidFill>
                <a:srgbClr val="3B87C5"/>
              </a:solidFill>
            </a:endParaRPr>
          </a:p>
        </p:txBody>
      </p:sp>
      <p:sp>
        <p:nvSpPr>
          <p:cNvPr id="2" name="TextBox 1"/>
          <p:cNvSpPr txBox="1"/>
          <p:nvPr/>
        </p:nvSpPr>
        <p:spPr>
          <a:xfrm>
            <a:off x="978195" y="1477926"/>
            <a:ext cx="9494875"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mtClean="0"/>
              <a:t>概念：</a:t>
            </a:r>
            <a:r>
              <a:rPr lang="en-US" altLang="zh-CN"/>
              <a:t>Quartz </a:t>
            </a:r>
            <a:r>
              <a:rPr lang="zh-CN" altLang="en-US"/>
              <a:t>是 </a:t>
            </a:r>
            <a:r>
              <a:rPr lang="en-US" altLang="zh-CN"/>
              <a:t>OpenSymphony </a:t>
            </a:r>
            <a:r>
              <a:rPr lang="zh-CN" altLang="en-US"/>
              <a:t>开源组织在任务调度领域的一个开源项目，完全基于 </a:t>
            </a:r>
            <a:r>
              <a:rPr lang="en-US" altLang="zh-CN"/>
              <a:t>Java </a:t>
            </a:r>
            <a:r>
              <a:rPr lang="zh-CN" altLang="en-US" smtClean="0"/>
              <a:t>实现</a:t>
            </a: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endParaRPr lang="en-US" altLang="zh-CN"/>
          </a:p>
          <a:p>
            <a:pPr marL="285750" indent="-285750">
              <a:buFont typeface="Wingdings" panose="05000000000000000000" pitchFamily="2" charset="2"/>
              <a:buChar char="ü"/>
            </a:pPr>
            <a:r>
              <a:rPr lang="zh-CN" altLang="en-US" smtClean="0"/>
              <a:t>特点：</a:t>
            </a:r>
            <a:endParaRPr lang="en-US" altLang="zh-CN" smtClean="0"/>
          </a:p>
          <a:p>
            <a:pPr marL="342900" indent="-342900">
              <a:lnSpc>
                <a:spcPct val="150000"/>
              </a:lnSpc>
              <a:buFont typeface="+mj-lt"/>
              <a:buAutoNum type="alphaLcPeriod"/>
            </a:pPr>
            <a:r>
              <a:rPr lang="zh-CN" altLang="en-US" smtClean="0"/>
              <a:t>强大</a:t>
            </a:r>
            <a:r>
              <a:rPr lang="zh-CN" altLang="en-US"/>
              <a:t>的调度功能，</a:t>
            </a:r>
            <a:r>
              <a:rPr lang="zh-CN" altLang="en-US" smtClean="0"/>
              <a:t>支持</a:t>
            </a:r>
            <a:r>
              <a:rPr lang="zh-CN" altLang="en-US"/>
              <a:t>丰富多样的调度方法，可以满足各种常规及特殊需求；</a:t>
            </a:r>
            <a:endParaRPr lang="zh-CN" altLang="en-US"/>
          </a:p>
          <a:p>
            <a:pPr marL="342900" indent="-342900">
              <a:lnSpc>
                <a:spcPct val="150000"/>
              </a:lnSpc>
              <a:buFont typeface="+mj-lt"/>
              <a:buAutoNum type="alphaLcPeriod"/>
            </a:pPr>
            <a:r>
              <a:rPr lang="zh-CN" altLang="en-US"/>
              <a:t>灵活的应用方式，支持任务和调度的多种组合方式，支持调度数据的多种存储方式；</a:t>
            </a:r>
            <a:endParaRPr lang="zh-CN" altLang="en-US"/>
          </a:p>
          <a:p>
            <a:pPr marL="342900" indent="-342900">
              <a:lnSpc>
                <a:spcPct val="150000"/>
              </a:lnSpc>
              <a:buFont typeface="+mj-lt"/>
              <a:buAutoNum type="alphaLcPeriod"/>
            </a:pPr>
            <a:r>
              <a:rPr lang="zh-CN" altLang="en-US"/>
              <a:t>支持分布式</a:t>
            </a:r>
            <a:endParaRPr lang="en-US" altLang="zh-CN"/>
          </a:p>
          <a:p>
            <a:endParaRPr lang="en-US" altLang="zh-CN"/>
          </a:p>
          <a:p>
            <a:endParaRPr lang="en-US" altLang="zh-CN"/>
          </a:p>
          <a:p>
            <a:endParaRPr lang="en-US" altLang="zh-CN" smtClean="0"/>
          </a:p>
          <a:p>
            <a:endParaRPr lang="en-US" altLang="zh-CN"/>
          </a:p>
          <a:p>
            <a:endParaRPr lang="en-US" altLang="zh-CN" smtClean="0"/>
          </a:p>
          <a:p>
            <a:endParaRPr lang="zh-CN" altLang="en-US"/>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Quartz</a:t>
            </a:r>
            <a:endParaRPr lang="en-US" altLang="zh-CN" sz="2800" b="1">
              <a:solidFill>
                <a:srgbClr val="3B87C5"/>
              </a:solidFill>
            </a:endParaRPr>
          </a:p>
        </p:txBody>
      </p:sp>
      <p:sp>
        <p:nvSpPr>
          <p:cNvPr id="5" name="TextBox 4"/>
          <p:cNvSpPr txBox="1"/>
          <p:nvPr/>
        </p:nvSpPr>
        <p:spPr>
          <a:xfrm>
            <a:off x="978195" y="1477926"/>
            <a:ext cx="9494875" cy="3693319"/>
          </a:xfrm>
          <a:prstGeom prst="rect">
            <a:avLst/>
          </a:prstGeom>
          <a:noFill/>
        </p:spPr>
        <p:txBody>
          <a:bodyPr wrap="square" rtlCol="0">
            <a:spAutoFit/>
          </a:bodyPr>
          <a:lstStyle/>
          <a:p>
            <a:pPr marL="285750" indent="-285750">
              <a:buFont typeface="Wingdings" panose="05000000000000000000" pitchFamily="2" charset="2"/>
              <a:buChar char="ü"/>
            </a:pPr>
            <a:r>
              <a:rPr lang="zh-CN" altLang="en-US" smtClean="0"/>
              <a:t>核心元素关系图：</a:t>
            </a:r>
            <a:endParaRPr lang="en-US" altLang="zh-CN" smtClean="0"/>
          </a:p>
          <a:p>
            <a:pPr marL="285750" indent="-285750">
              <a:buFont typeface="Wingdings" panose="05000000000000000000" pitchFamily="2" charset="2"/>
              <a:buChar char="ü"/>
            </a:pPr>
            <a:endParaRPr lang="en-US" altLang="zh-CN" smtClean="0"/>
          </a:p>
          <a:p>
            <a:pPr marL="285750" indent="-285750">
              <a:buFont typeface="Wingdings" panose="05000000000000000000" pitchFamily="2" charset="2"/>
              <a:buChar char="ü"/>
            </a:pPr>
            <a:r>
              <a:rPr lang="zh-CN" altLang="en-US" smtClean="0"/>
              <a:t>例子：</a:t>
            </a:r>
            <a:endParaRPr lang="en-US" altLang="zh-CN" smtClean="0"/>
          </a:p>
          <a:p>
            <a:pPr>
              <a:defRPr/>
            </a:pPr>
            <a:r>
              <a:rPr lang="en-US" altLang="zh-CN"/>
              <a:t>QuartzTest.java</a:t>
            </a:r>
            <a:endParaRPr lang="en-US" altLang="zh-CN"/>
          </a:p>
          <a:p>
            <a:r>
              <a:rPr lang="en-US" altLang="zh-CN"/>
              <a:t>SimpleTriggerExample.java</a:t>
            </a:r>
            <a:endParaRPr lang="en-US" altLang="zh-CN"/>
          </a:p>
          <a:p>
            <a:r>
              <a:rPr lang="en-US" altLang="zh-CN"/>
              <a:t>CronTriggerExample.java</a:t>
            </a:r>
            <a:endParaRPr lang="en-US" altLang="zh-CN"/>
          </a:p>
          <a:p>
            <a:pPr marL="285750" indent="-285750">
              <a:buFont typeface="Wingdings" panose="05000000000000000000" pitchFamily="2" charset="2"/>
              <a:buChar char="ü"/>
            </a:pPr>
            <a:endParaRPr lang="en-US" altLang="zh-CN" smtClean="0"/>
          </a:p>
          <a:p>
            <a:endParaRPr lang="en-US" altLang="zh-CN"/>
          </a:p>
          <a:p>
            <a:endParaRPr lang="en-US" altLang="zh-CN"/>
          </a:p>
          <a:p>
            <a:endParaRPr lang="en-US" altLang="zh-CN" smtClean="0"/>
          </a:p>
          <a:p>
            <a:endParaRPr lang="en-US" altLang="zh-CN"/>
          </a:p>
          <a:p>
            <a:endParaRPr lang="en-US" altLang="zh-CN" smtClean="0"/>
          </a:p>
          <a:p>
            <a:endParaRPr lang="zh-CN" altLang="en-US"/>
          </a:p>
        </p:txBody>
      </p:sp>
      <p:pic>
        <p:nvPicPr>
          <p:cNvPr id="2053" name="Picture 5" descr="D:\user\01139975\Downloads\核心元素关系图.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3145" y="579085"/>
            <a:ext cx="7019925" cy="5372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78726" y="1329070"/>
            <a:ext cx="1903227" cy="307777"/>
          </a:xfrm>
          <a:prstGeom prst="rect">
            <a:avLst/>
          </a:prstGeom>
          <a:noFill/>
        </p:spPr>
        <p:txBody>
          <a:bodyPr wrap="square" rtlCol="0">
            <a:spAutoFit/>
          </a:bodyPr>
          <a:lstStyle/>
          <a:p>
            <a:r>
              <a:rPr lang="en-US" altLang="zh-CN" sz="1400" smtClean="0"/>
              <a:t>(</a:t>
            </a:r>
            <a:r>
              <a:rPr lang="zh-CN" altLang="en-US" sz="1400" smtClean="0"/>
              <a:t>调度器工厂</a:t>
            </a:r>
            <a:r>
              <a:rPr lang="en-US" altLang="zh-CN" sz="1400" smtClean="0"/>
              <a:t>)</a:t>
            </a:r>
            <a:endParaRPr lang="zh-CN" altLang="en-US" sz="1400"/>
          </a:p>
        </p:txBody>
      </p:sp>
      <p:sp>
        <p:nvSpPr>
          <p:cNvPr id="8" name="TextBox 7"/>
          <p:cNvSpPr txBox="1"/>
          <p:nvPr/>
        </p:nvSpPr>
        <p:spPr>
          <a:xfrm>
            <a:off x="7878725" y="2957358"/>
            <a:ext cx="951613" cy="307777"/>
          </a:xfrm>
          <a:prstGeom prst="rect">
            <a:avLst/>
          </a:prstGeom>
          <a:noFill/>
        </p:spPr>
        <p:txBody>
          <a:bodyPr wrap="square" rtlCol="0">
            <a:spAutoFit/>
          </a:bodyPr>
          <a:lstStyle/>
          <a:p>
            <a:r>
              <a:rPr lang="en-US" altLang="zh-CN" sz="1400" smtClean="0"/>
              <a:t>(</a:t>
            </a:r>
            <a:r>
              <a:rPr lang="zh-CN" altLang="en-US" sz="1400" smtClean="0"/>
              <a:t>调度器</a:t>
            </a:r>
            <a:r>
              <a:rPr lang="en-US" altLang="zh-CN" sz="1400" smtClean="0"/>
              <a:t>)</a:t>
            </a:r>
            <a:endParaRPr lang="zh-CN" altLang="en-US" sz="1400"/>
          </a:p>
        </p:txBody>
      </p:sp>
      <p:sp>
        <p:nvSpPr>
          <p:cNvPr id="9" name="TextBox 8"/>
          <p:cNvSpPr txBox="1"/>
          <p:nvPr/>
        </p:nvSpPr>
        <p:spPr>
          <a:xfrm>
            <a:off x="5494374" y="5017356"/>
            <a:ext cx="951613" cy="307777"/>
          </a:xfrm>
          <a:prstGeom prst="rect">
            <a:avLst/>
          </a:prstGeom>
          <a:noFill/>
        </p:spPr>
        <p:txBody>
          <a:bodyPr wrap="square" rtlCol="0">
            <a:spAutoFit/>
          </a:bodyPr>
          <a:lstStyle/>
          <a:p>
            <a:r>
              <a:rPr lang="en-US" altLang="zh-CN" sz="1400" smtClean="0"/>
              <a:t>(</a:t>
            </a:r>
            <a:r>
              <a:rPr lang="zh-CN" altLang="en-US" sz="1400"/>
              <a:t>触发器</a:t>
            </a:r>
            <a:r>
              <a:rPr lang="en-US" altLang="zh-CN" sz="1400" smtClean="0"/>
              <a:t>)</a:t>
            </a:r>
            <a:endParaRPr lang="zh-CN" altLang="en-US" sz="1400"/>
          </a:p>
        </p:txBody>
      </p:sp>
      <p:sp>
        <p:nvSpPr>
          <p:cNvPr id="10" name="TextBox 9"/>
          <p:cNvSpPr txBox="1"/>
          <p:nvPr/>
        </p:nvSpPr>
        <p:spPr>
          <a:xfrm>
            <a:off x="9521457" y="5056251"/>
            <a:ext cx="951613" cy="307777"/>
          </a:xfrm>
          <a:prstGeom prst="rect">
            <a:avLst/>
          </a:prstGeom>
          <a:noFill/>
        </p:spPr>
        <p:txBody>
          <a:bodyPr wrap="square" rtlCol="0">
            <a:spAutoFit/>
          </a:bodyPr>
          <a:lstStyle/>
          <a:p>
            <a:r>
              <a:rPr lang="en-US" altLang="zh-CN" sz="1400" smtClean="0"/>
              <a:t>(</a:t>
            </a:r>
            <a:r>
              <a:rPr lang="zh-CN" altLang="en-US" sz="1400" smtClean="0"/>
              <a:t>任务</a:t>
            </a:r>
            <a:r>
              <a:rPr lang="en-US" altLang="zh-CN" sz="1400" smtClean="0"/>
              <a:t>)</a:t>
            </a:r>
            <a:endParaRPr lang="zh-CN" altLang="en-US" sz="1400"/>
          </a:p>
        </p:txBody>
      </p:sp>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349922" y="12112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1"/>
          <p:cNvSpPr txBox="1"/>
          <p:nvPr/>
        </p:nvSpPr>
        <p:spPr>
          <a:xfrm>
            <a:off x="308978" y="163587"/>
            <a:ext cx="1023539" cy="830997"/>
          </a:xfrm>
          <a:prstGeom prst="rect">
            <a:avLst/>
          </a:prstGeom>
          <a:noFill/>
        </p:spPr>
        <p:txBody>
          <a:bodyPr wrap="square" rtlCol="0">
            <a:spAutoFit/>
          </a:bodyPr>
          <a:lstStyle/>
          <a:p>
            <a:r>
              <a:rPr lang="en-US" altLang="zh-CN" sz="4800" b="1" i="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1605516" y="369485"/>
            <a:ext cx="1594884" cy="523220"/>
          </a:xfrm>
          <a:prstGeom prst="rect">
            <a:avLst/>
          </a:prstGeom>
          <a:noFill/>
        </p:spPr>
        <p:txBody>
          <a:bodyPr wrap="square" rtlCol="0">
            <a:spAutoFit/>
          </a:bodyPr>
          <a:lstStyle/>
          <a:p>
            <a:r>
              <a:rPr lang="en-US" altLang="zh-CN" sz="2800" b="1" smtClean="0">
                <a:solidFill>
                  <a:srgbClr val="3B87C5"/>
                </a:solidFill>
              </a:rPr>
              <a:t>Quartz</a:t>
            </a:r>
            <a:endParaRPr lang="en-US" altLang="zh-CN" sz="2800" b="1">
              <a:solidFill>
                <a:srgbClr val="3B87C5"/>
              </a:solidFill>
            </a:endParaRPr>
          </a:p>
        </p:txBody>
      </p:sp>
      <p:sp>
        <p:nvSpPr>
          <p:cNvPr id="5" name="TextBox 4"/>
          <p:cNvSpPr txBox="1"/>
          <p:nvPr/>
        </p:nvSpPr>
        <p:spPr>
          <a:xfrm>
            <a:off x="715830" y="1121574"/>
            <a:ext cx="9353204" cy="646331"/>
          </a:xfrm>
          <a:prstGeom prst="rect">
            <a:avLst/>
          </a:prstGeom>
          <a:noFill/>
        </p:spPr>
        <p:txBody>
          <a:bodyPr wrap="square" rtlCol="0">
            <a:spAutoFit/>
          </a:bodyPr>
          <a:lstStyle/>
          <a:p>
            <a:r>
              <a:rPr lang="en-US" altLang="zh-CN" smtClean="0"/>
              <a:t>Cron </a:t>
            </a:r>
            <a:r>
              <a:rPr lang="zh-CN" altLang="en-US"/>
              <a:t>表达式包括以下 </a:t>
            </a:r>
            <a:r>
              <a:rPr lang="en-US" altLang="zh-CN"/>
              <a:t>7 </a:t>
            </a:r>
            <a:r>
              <a:rPr lang="zh-CN" altLang="en-US"/>
              <a:t>个字段：</a:t>
            </a:r>
            <a:endParaRPr lang="zh-CN" altLang="en-US"/>
          </a:p>
          <a:p>
            <a:pPr>
              <a:defRPr/>
            </a:pPr>
            <a:r>
              <a:rPr lang="zh-CN" altLang="en-US" smtClean="0"/>
              <a:t>格式</a:t>
            </a:r>
            <a:r>
              <a:rPr lang="en-US" altLang="zh-CN"/>
              <a:t>: [</a:t>
            </a:r>
            <a:r>
              <a:rPr lang="zh-CN" altLang="en-US"/>
              <a:t>秒</a:t>
            </a:r>
            <a:r>
              <a:rPr lang="en-US" altLang="zh-CN"/>
              <a:t>] [</a:t>
            </a:r>
            <a:r>
              <a:rPr lang="zh-CN" altLang="en-US"/>
              <a:t>分</a:t>
            </a:r>
            <a:r>
              <a:rPr lang="en-US" altLang="zh-CN"/>
              <a:t>] [</a:t>
            </a:r>
            <a:r>
              <a:rPr lang="zh-CN" altLang="en-US"/>
              <a:t>小时</a:t>
            </a:r>
            <a:r>
              <a:rPr lang="en-US" altLang="zh-CN"/>
              <a:t>] [</a:t>
            </a:r>
            <a:r>
              <a:rPr lang="zh-CN" altLang="en-US"/>
              <a:t>日</a:t>
            </a:r>
            <a:r>
              <a:rPr lang="en-US" altLang="zh-CN"/>
              <a:t>] [</a:t>
            </a:r>
            <a:r>
              <a:rPr lang="zh-CN" altLang="en-US"/>
              <a:t>月</a:t>
            </a:r>
            <a:r>
              <a:rPr lang="en-US" altLang="zh-CN"/>
              <a:t>] [</a:t>
            </a:r>
            <a:r>
              <a:rPr lang="zh-CN" altLang="en-US"/>
              <a:t>周</a:t>
            </a:r>
            <a:r>
              <a:rPr lang="en-US" altLang="zh-CN"/>
              <a:t>] [</a:t>
            </a:r>
            <a:r>
              <a:rPr lang="zh-CN" altLang="en-US"/>
              <a:t>年</a:t>
            </a:r>
            <a:r>
              <a:rPr lang="en-US" altLang="zh-CN" smtClean="0"/>
              <a:t>]</a:t>
            </a:r>
            <a:endParaRPr lang="en-US" altLang="zh-CN"/>
          </a:p>
        </p:txBody>
      </p:sp>
      <p:graphicFrame>
        <p:nvGraphicFramePr>
          <p:cNvPr id="2" name="表格 1"/>
          <p:cNvGraphicFramePr>
            <a:graphicFrameLocks noGrp="1"/>
          </p:cNvGraphicFramePr>
          <p:nvPr/>
        </p:nvGraphicFramePr>
        <p:xfrm>
          <a:off x="834236" y="1927393"/>
          <a:ext cx="8185888" cy="4048760"/>
        </p:xfrm>
        <a:graphic>
          <a:graphicData uri="http://schemas.openxmlformats.org/drawingml/2006/table">
            <a:tbl>
              <a:tblPr firstRow="1" bandRow="1">
                <a:tableStyleId>{5C22544A-7EE6-4342-B048-85BDC9FD1C3A}</a:tableStyleId>
              </a:tblPr>
              <a:tblGrid>
                <a:gridCol w="1317803"/>
                <a:gridCol w="1297173"/>
                <a:gridCol w="1467293"/>
                <a:gridCol w="2254102"/>
                <a:gridCol w="1849517"/>
              </a:tblGrid>
              <a:tr h="583570">
                <a:tc>
                  <a:txBody>
                    <a:bodyPr/>
                    <a:lstStyle/>
                    <a:p>
                      <a:pPr algn="ctr"/>
                      <a:r>
                        <a:rPr lang="zh-CN" altLang="en-US" smtClean="0"/>
                        <a:t>序号</a:t>
                      </a:r>
                      <a:endParaRPr lang="zh-CN" altLang="en-US"/>
                    </a:p>
                  </a:txBody>
                  <a:tcPr anchor="ctr"/>
                </a:tc>
                <a:tc>
                  <a:txBody>
                    <a:bodyPr/>
                    <a:lstStyle/>
                    <a:p>
                      <a:pPr algn="ctr"/>
                      <a:r>
                        <a:rPr lang="zh-CN" altLang="en-US" smtClean="0"/>
                        <a:t>说明</a:t>
                      </a:r>
                      <a:endParaRPr lang="zh-CN" altLang="en-US"/>
                    </a:p>
                  </a:txBody>
                  <a:tcPr anchor="ctr"/>
                </a:tc>
                <a:tc>
                  <a:txBody>
                    <a:bodyPr/>
                    <a:lstStyle/>
                    <a:p>
                      <a:pPr algn="ctr"/>
                      <a:r>
                        <a:rPr lang="zh-CN" altLang="en-US" smtClean="0"/>
                        <a:t>是否必填</a:t>
                      </a:r>
                      <a:endParaRPr lang="zh-CN" altLang="en-US"/>
                    </a:p>
                  </a:txBody>
                  <a:tcPr anchor="ctr"/>
                </a:tc>
                <a:tc>
                  <a:txBody>
                    <a:bodyPr/>
                    <a:lstStyle/>
                    <a:p>
                      <a:pPr algn="ctr"/>
                      <a:r>
                        <a:rPr lang="zh-CN" altLang="en-US" smtClean="0"/>
                        <a:t>允许填写的值 </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mtClean="0"/>
                    </a:p>
                    <a:p>
                      <a:pPr marL="0" marR="0" indent="0" algn="ctr" defTabSz="914400" rtl="0" eaLnBrk="1" fontAlgn="auto" latinLnBrk="0" hangingPunct="1">
                        <a:lnSpc>
                          <a:spcPct val="100000"/>
                        </a:lnSpc>
                        <a:spcBef>
                          <a:spcPts val="0"/>
                        </a:spcBef>
                        <a:spcAft>
                          <a:spcPts val="0"/>
                        </a:spcAft>
                        <a:buClrTx/>
                        <a:buSzTx/>
                        <a:buFontTx/>
                        <a:buNone/>
                        <a:defRPr/>
                      </a:pPr>
                      <a:r>
                        <a:rPr lang="zh-CN" altLang="en-US" smtClean="0"/>
                        <a:t>允许的通配符</a:t>
                      </a:r>
                      <a:endParaRPr lang="zh-CN" altLang="en-US" smtClean="0"/>
                    </a:p>
                    <a:p>
                      <a:pPr algn="ctr"/>
                      <a:endParaRPr lang="zh-CN" altLang="en-US"/>
                    </a:p>
                  </a:txBody>
                  <a:tcPr anchor="ctr"/>
                </a:tc>
              </a:tr>
              <a:tr h="370840">
                <a:tc>
                  <a:txBody>
                    <a:bodyPr/>
                    <a:lstStyle/>
                    <a:p>
                      <a:pPr algn="ctr"/>
                      <a:r>
                        <a:rPr lang="en-US" altLang="zh-CN" smtClean="0"/>
                        <a:t>1</a:t>
                      </a:r>
                      <a:endParaRPr lang="zh-CN" altLang="en-US"/>
                    </a:p>
                  </a:txBody>
                  <a:tcPr anchor="ctr"/>
                </a:tc>
                <a:tc>
                  <a:txBody>
                    <a:bodyPr/>
                    <a:lstStyle/>
                    <a:p>
                      <a:pPr algn="ctr"/>
                      <a:r>
                        <a:rPr lang="zh-CN" altLang="en-US" smtClean="0"/>
                        <a:t>秒</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0-59</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a:t>
                      </a:r>
                      <a:endParaRPr lang="en-US" altLang="zh-CN" smtClean="0"/>
                    </a:p>
                  </a:txBody>
                  <a:tcPr anchor="ctr"/>
                </a:tc>
              </a:tr>
              <a:tr h="370840">
                <a:tc>
                  <a:txBody>
                    <a:bodyPr/>
                    <a:lstStyle/>
                    <a:p>
                      <a:pPr algn="ctr"/>
                      <a:r>
                        <a:rPr lang="en-US" altLang="zh-CN" smtClean="0"/>
                        <a:t>2</a:t>
                      </a:r>
                      <a:endParaRPr lang="zh-CN" altLang="en-US"/>
                    </a:p>
                  </a:txBody>
                  <a:tcPr anchor="ctr"/>
                </a:tc>
                <a:tc>
                  <a:txBody>
                    <a:bodyPr/>
                    <a:lstStyle/>
                    <a:p>
                      <a:pPr algn="ctr"/>
                      <a:r>
                        <a:rPr lang="zh-CN" altLang="en-US" smtClean="0"/>
                        <a:t>分</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0-59</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a:t>
                      </a:r>
                      <a:endParaRPr lang="en-US" altLang="zh-CN" smtClean="0"/>
                    </a:p>
                  </a:txBody>
                  <a:tcPr anchor="ctr"/>
                </a:tc>
              </a:tr>
              <a:tr h="370840">
                <a:tc>
                  <a:txBody>
                    <a:bodyPr/>
                    <a:lstStyle/>
                    <a:p>
                      <a:pPr algn="ctr"/>
                      <a:r>
                        <a:rPr lang="en-US" altLang="zh-CN" smtClean="0"/>
                        <a:t>3</a:t>
                      </a:r>
                      <a:endParaRPr lang="zh-CN" altLang="en-US"/>
                    </a:p>
                  </a:txBody>
                  <a:tcPr anchor="ctr"/>
                </a:tc>
                <a:tc>
                  <a:txBody>
                    <a:bodyPr/>
                    <a:lstStyle/>
                    <a:p>
                      <a:pPr algn="ctr"/>
                      <a:r>
                        <a:rPr lang="zh-CN" altLang="en-US" smtClean="0"/>
                        <a:t>小时</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0-23</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a:t>
                      </a:r>
                      <a:endParaRPr lang="en-US" altLang="zh-CN" smtClean="0"/>
                    </a:p>
                  </a:txBody>
                  <a:tcPr anchor="ctr"/>
                </a:tc>
              </a:tr>
              <a:tr h="370840">
                <a:tc>
                  <a:txBody>
                    <a:bodyPr/>
                    <a:lstStyle/>
                    <a:p>
                      <a:pPr algn="ctr"/>
                      <a:r>
                        <a:rPr lang="en-US" altLang="zh-CN" smtClean="0"/>
                        <a:t>4</a:t>
                      </a:r>
                      <a:endParaRPr lang="zh-CN" altLang="en-US"/>
                    </a:p>
                  </a:txBody>
                  <a:tcPr anchor="ctr"/>
                </a:tc>
                <a:tc>
                  <a:txBody>
                    <a:bodyPr/>
                    <a:lstStyle/>
                    <a:p>
                      <a:pPr algn="ctr"/>
                      <a:r>
                        <a:rPr lang="zh-CN" altLang="en-US" smtClean="0"/>
                        <a:t>日</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1-31</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 / L W</a:t>
                      </a:r>
                      <a:endParaRPr lang="en-US" altLang="zh-CN" smtClean="0"/>
                    </a:p>
                  </a:txBody>
                  <a:tcPr anchor="ctr"/>
                </a:tc>
              </a:tr>
              <a:tr h="370840">
                <a:tc>
                  <a:txBody>
                    <a:bodyPr/>
                    <a:lstStyle/>
                    <a:p>
                      <a:pPr algn="ctr"/>
                      <a:r>
                        <a:rPr lang="en-US" altLang="zh-CN" smtClean="0"/>
                        <a:t>5</a:t>
                      </a:r>
                      <a:endParaRPr lang="zh-CN" altLang="en-US"/>
                    </a:p>
                  </a:txBody>
                  <a:tcPr anchor="ctr"/>
                </a:tc>
                <a:tc>
                  <a:txBody>
                    <a:bodyPr/>
                    <a:lstStyle/>
                    <a:p>
                      <a:pPr algn="ctr"/>
                      <a:r>
                        <a:rPr lang="zh-CN" altLang="en-US" smtClean="0"/>
                        <a:t>月</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1-12 or JAN-DEC</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a:t>
                      </a:r>
                      <a:endParaRPr lang="en-US" altLang="zh-CN" smtClean="0"/>
                    </a:p>
                  </a:txBody>
                  <a:tcPr anchor="ctr"/>
                </a:tc>
              </a:tr>
              <a:tr h="370840">
                <a:tc>
                  <a:txBody>
                    <a:bodyPr/>
                    <a:lstStyle/>
                    <a:p>
                      <a:pPr algn="ctr"/>
                      <a:r>
                        <a:rPr lang="en-US" altLang="zh-CN" smtClean="0"/>
                        <a:t>6</a:t>
                      </a:r>
                      <a:endParaRPr lang="zh-CN" altLang="en-US"/>
                    </a:p>
                  </a:txBody>
                  <a:tcPr anchor="ctr"/>
                </a:tc>
                <a:tc>
                  <a:txBody>
                    <a:bodyPr/>
                    <a:lstStyle/>
                    <a:p>
                      <a:pPr algn="ctr"/>
                      <a:r>
                        <a:rPr lang="zh-CN" altLang="en-US" smtClean="0"/>
                        <a:t>周</a:t>
                      </a:r>
                      <a:endParaRPr lang="zh-CN" altLang="en-US"/>
                    </a:p>
                  </a:txBody>
                  <a:tcPr anchor="ctr"/>
                </a:tc>
                <a:tc>
                  <a:txBody>
                    <a:bodyPr/>
                    <a:lstStyle/>
                    <a:p>
                      <a:pPr algn="ctr"/>
                      <a:r>
                        <a:rPr lang="zh-CN" altLang="en-US" smtClean="0"/>
                        <a:t>是</a:t>
                      </a:r>
                      <a:endParaRPr lang="zh-CN" altLang="en-US"/>
                    </a:p>
                  </a:txBody>
                  <a:tcPr anchor="ctr"/>
                </a:tc>
                <a:tc>
                  <a:txBody>
                    <a:bodyPr/>
                    <a:lstStyle/>
                    <a:p>
                      <a:pPr algn="ctr"/>
                      <a:r>
                        <a:rPr lang="en-US" altLang="zh-CN" smtClean="0"/>
                        <a:t>1-7 or SUN-SAT </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 / L #</a:t>
                      </a:r>
                      <a:endParaRPr lang="en-US" altLang="zh-CN" smtClean="0"/>
                    </a:p>
                    <a:p>
                      <a:pPr algn="ctr"/>
                      <a:endParaRPr lang="zh-CN" altLang="en-US"/>
                    </a:p>
                  </a:txBody>
                  <a:tcPr anchor="ctr"/>
                </a:tc>
              </a:tr>
              <a:tr h="370840">
                <a:tc>
                  <a:txBody>
                    <a:bodyPr/>
                    <a:lstStyle/>
                    <a:p>
                      <a:pPr algn="ctr"/>
                      <a:r>
                        <a:rPr lang="en-US" altLang="zh-CN" smtClean="0"/>
                        <a:t>7</a:t>
                      </a:r>
                      <a:endParaRPr lang="zh-CN" altLang="en-US"/>
                    </a:p>
                  </a:txBody>
                  <a:tcPr anchor="ctr"/>
                </a:tc>
                <a:tc>
                  <a:txBody>
                    <a:bodyPr/>
                    <a:lstStyle/>
                    <a:p>
                      <a:pPr algn="ctr"/>
                      <a:r>
                        <a:rPr lang="zh-CN" altLang="en-US" smtClean="0"/>
                        <a:t>年</a:t>
                      </a:r>
                      <a:endParaRPr lang="zh-CN" altLang="en-US"/>
                    </a:p>
                  </a:txBody>
                  <a:tcPr anchor="ctr"/>
                </a:tc>
                <a:tc>
                  <a:txBody>
                    <a:bodyPr/>
                    <a:lstStyle/>
                    <a:p>
                      <a:pPr algn="ctr"/>
                      <a:r>
                        <a:rPr lang="zh-CN" altLang="en-US" smtClean="0"/>
                        <a:t>否</a:t>
                      </a:r>
                      <a:endParaRPr lang="zh-CN" altLang="en-US"/>
                    </a:p>
                  </a:txBody>
                  <a:tcPr anchor="ctr"/>
                </a:tc>
                <a:tc>
                  <a:txBody>
                    <a:bodyPr/>
                    <a:lstStyle/>
                    <a:p>
                      <a:pPr algn="ctr"/>
                      <a:r>
                        <a:rPr lang="en-US" altLang="zh-CN" smtClean="0"/>
                        <a:t>empty </a:t>
                      </a:r>
                      <a:r>
                        <a:rPr lang="zh-CN" altLang="en-US" smtClean="0"/>
                        <a:t>或 </a:t>
                      </a:r>
                      <a:r>
                        <a:rPr lang="en-US" altLang="zh-CN" smtClean="0"/>
                        <a:t>1970-2099 </a:t>
                      </a:r>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mtClean="0"/>
                        <a:t>, - * /</a:t>
                      </a:r>
                      <a:endParaRPr lang="en-US" altLang="zh-CN" smtClean="0"/>
                    </a:p>
                    <a:p>
                      <a:pPr algn="ctr"/>
                      <a:endParaRPr lang="zh-CN" altLang="en-US"/>
                    </a:p>
                  </a:txBody>
                  <a:tcPr anchor="ctr"/>
                </a:tc>
              </a:tr>
            </a:tbl>
          </a:graphicData>
        </a:graphic>
      </p:graphicFrame>
    </p:spTree>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Office 主题">
  <a:themeElements>
    <a:clrScheme name="自定义 2">
      <a:dk1>
        <a:srgbClr val="FFFFFF"/>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Unicode MS"/>
        <a:ea typeface="微软雅黑"/>
        <a:cs typeface=""/>
      </a:majorFont>
      <a:minorFont>
        <a:latin typeface="Arial Unicode M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Words>
  <Application>WPS 演示</Application>
  <PresentationFormat>自定义</PresentationFormat>
  <Paragraphs>299</Paragraphs>
  <Slides>15</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Arial</vt:lpstr>
      <vt:lpstr>宋体</vt:lpstr>
      <vt:lpstr>Wingdings</vt:lpstr>
      <vt:lpstr>Arial Unicode MS</vt:lpstr>
      <vt:lpstr>微软雅黑</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顺丰科技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Spring+Quartz定时任务调度</dc:title>
  <dc:creator>胡琴(CheeryHu)</dc:creator>
  <cp:lastModifiedBy>胡琴</cp:lastModifiedBy>
  <cp:revision>330</cp:revision>
  <dcterms:created xsi:type="dcterms:W3CDTF">2013-10-24T14:40:00Z</dcterms:created>
  <dcterms:modified xsi:type="dcterms:W3CDTF">2017-09-22T16:03:04Z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