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4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3" r:id="rId19"/>
    <p:sldId id="263" r:id="rId20"/>
    <p:sldId id="278" r:id="rId21"/>
    <p:sldId id="279" r:id="rId22"/>
    <p:sldId id="280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0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30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37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018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1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77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2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206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383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6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D3D60F-C2F4-43B3-8538-5181777D5DEB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04B55B-6EDB-4C88-AE87-A39587DB4E84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lloAuto/apollo/blob/r2.5.0/docs/specs/3d_obstacle_perception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xpy.org/examples/applications/robust_kalman.html" TargetMode="External"/><Relationship Id="rId2" Type="http://schemas.openxmlformats.org/officeDocument/2006/relationships/hyperlink" Target="https://en.wikipedia.org/wiki/Hungarian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rolab/rtabmap/wiki/Multi-Session-Mapping-with-RTAB-Map-Tango" TargetMode="External"/><Relationship Id="rId2" Type="http://schemas.openxmlformats.org/officeDocument/2006/relationships/hyperlink" Target="https://introlab.github.io/rtabmap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eng.hkust.edu.hk/academics/undergraduate/blended-experiential-learning/program-details" TargetMode="External"/><Relationship Id="rId2" Type="http://schemas.openxmlformats.org/officeDocument/2006/relationships/hyperlink" Target="https://seng.hkust.edu.hk/sites/default/files/IMCE/HKUST_Engineering_USEL_Program_2021082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A843-99E4-4C98-B4CE-D844D3420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Lidar Apollo &amp; </a:t>
            </a:r>
            <a:r>
              <a:rPr lang="en-US" dirty="0" err="1"/>
              <a:t>Rtab</a:t>
            </a:r>
            <a:r>
              <a:rPr lang="en-US" dirty="0"/>
              <a:t> Map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DA03A-F7E7-4326-914F-1CD0494EB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https://github.com/ApolloAuto/apollo#quick-starts</a:t>
            </a:r>
          </a:p>
        </p:txBody>
      </p:sp>
    </p:spTree>
    <p:extLst>
      <p:ext uri="{BB962C8B-B14F-4D97-AF65-F5344CB8AC3E}">
        <p14:creationId xmlns:p14="http://schemas.microsoft.com/office/powerpoint/2010/main" val="60329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3773-D490-485D-AD82-AF2BE25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software modules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CC52-8AA2-4B67-B7E2-86A6FDB6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1199"/>
          </a:xfrm>
        </p:spPr>
        <p:txBody>
          <a:bodyPr>
            <a:normAutofit/>
          </a:bodyPr>
          <a:lstStyle/>
          <a:p>
            <a:pPr marL="365760" indent="-365760">
              <a:buFont typeface="Courier New" panose="02070309020205020404" pitchFamily="49" charset="0"/>
              <a:buChar char="o"/>
            </a:pPr>
            <a:r>
              <a:rPr lang="en-US" dirty="0"/>
              <a:t>Perception – identifies surroundings, two submodules</a:t>
            </a:r>
          </a:p>
          <a:p>
            <a:pPr marL="658368" lvl="1" indent="-365760">
              <a:buFont typeface="Courier New" panose="02070309020205020404" pitchFamily="49" charset="0"/>
              <a:buChar char="o"/>
            </a:pPr>
            <a:r>
              <a:rPr lang="en-MY" dirty="0"/>
              <a:t>Obstacle detection</a:t>
            </a:r>
          </a:p>
          <a:p>
            <a:pPr marL="658368" lvl="1" indent="-365760">
              <a:buFont typeface="Courier New" panose="02070309020205020404" pitchFamily="49" charset="0"/>
              <a:buChar char="o"/>
            </a:pPr>
            <a:r>
              <a:rPr lang="en-MY" dirty="0"/>
              <a:t>Traffic light detection</a:t>
            </a:r>
          </a:p>
          <a:p>
            <a:pPr marL="365760" indent="-365760">
              <a:buFont typeface="Courier New" panose="02070309020205020404" pitchFamily="49" charset="0"/>
              <a:buChar char="o"/>
            </a:pPr>
            <a:r>
              <a:rPr lang="en-MY" dirty="0"/>
              <a:t>Prediction – anticipate future motion trajectories</a:t>
            </a:r>
          </a:p>
          <a:p>
            <a:pPr marL="365760" indent="-365760">
              <a:buFont typeface="Courier New" panose="02070309020205020404" pitchFamily="49" charset="0"/>
              <a:buChar char="o"/>
            </a:pPr>
            <a:r>
              <a:rPr lang="en-MY" dirty="0"/>
              <a:t>Routing – tells path to reach destination</a:t>
            </a:r>
          </a:p>
          <a:p>
            <a:pPr marL="365760" indent="-365760">
              <a:buFont typeface="Courier New" panose="02070309020205020404" pitchFamily="49" charset="0"/>
              <a:buChar char="o"/>
            </a:pPr>
            <a:r>
              <a:rPr lang="en-MY" dirty="0"/>
              <a:t>Planning – plan </a:t>
            </a:r>
            <a:r>
              <a:rPr lang="en-MY" dirty="0" err="1"/>
              <a:t>spetio</a:t>
            </a:r>
            <a:r>
              <a:rPr lang="en-MY" dirty="0"/>
              <a:t>-temporal trajectory for vehicle</a:t>
            </a:r>
          </a:p>
          <a:p>
            <a:pPr marL="365760" indent="-365760">
              <a:buFont typeface="Courier New" panose="02070309020205020404" pitchFamily="49" charset="0"/>
              <a:buChar char="o"/>
            </a:pPr>
            <a:r>
              <a:rPr lang="en-MY" dirty="0"/>
              <a:t>Control – execute planned trajectory through commands (path to motion)</a:t>
            </a:r>
          </a:p>
          <a:p>
            <a:pPr marL="365760" indent="-365760">
              <a:buFont typeface="Courier New" panose="02070309020205020404" pitchFamily="49" charset="0"/>
              <a:buChar char="o"/>
            </a:pPr>
            <a:r>
              <a:rPr lang="en-MY" dirty="0" err="1"/>
              <a:t>CanBus</a:t>
            </a:r>
            <a:r>
              <a:rPr lang="en-MY" dirty="0"/>
              <a:t> – pass control commands to hardware, and chassis info to software</a:t>
            </a:r>
          </a:p>
          <a:p>
            <a:pPr marL="365760" indent="-365760">
              <a:buFont typeface="Courier New" panose="02070309020205020404" pitchFamily="49" charset="0"/>
              <a:buChar char="o"/>
            </a:pPr>
            <a:r>
              <a:rPr lang="en-MY" dirty="0"/>
              <a:t>HD-Map – query engine to support ad-hoc structured info </a:t>
            </a:r>
          </a:p>
          <a:p>
            <a:pPr marL="365760" indent="-365760">
              <a:buFont typeface="Courier New" panose="02070309020205020404" pitchFamily="49" charset="0"/>
              <a:buChar char="o"/>
            </a:pPr>
            <a:r>
              <a:rPr lang="en-MY" dirty="0"/>
              <a:t>Localization – GPS, LiDAR, IMU (internal measurement unit) to estimate location of vehicle </a:t>
            </a:r>
          </a:p>
        </p:txBody>
      </p:sp>
    </p:spTree>
    <p:extLst>
      <p:ext uri="{BB962C8B-B14F-4D97-AF65-F5344CB8AC3E}">
        <p14:creationId xmlns:p14="http://schemas.microsoft.com/office/powerpoint/2010/main" val="199220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B57-DEF2-4A11-9D1C-3A191E9B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obstacle Perception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5B15-9FDF-4CEB-BE61-D19295D6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https://github.com/ApolloAuto/apollo/blob/r2.5.0/docs/specs/3d_obstacle_perception.md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Three main components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LiDAR obstacle perception – 3D point cloud data from sensor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RADAR obstacle perception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Obstacle results fusion – fuse LiDAR tracking results and Radar detection results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Match sensor results with fusion items by tracking ID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Map association matrix for unmatched sensor results and unmatched fusion items to get optimal match result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MY" dirty="0"/>
              <a:t>Update fusion item using Adaptive Kalman Filter (recursive estimator that estimate params for model)</a:t>
            </a:r>
          </a:p>
        </p:txBody>
      </p:sp>
    </p:spTree>
    <p:extLst>
      <p:ext uri="{BB962C8B-B14F-4D97-AF65-F5344CB8AC3E}">
        <p14:creationId xmlns:p14="http://schemas.microsoft.com/office/powerpoint/2010/main" val="8853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C83-4EE4-40FC-A32B-2847677F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 Obstacle Perception	(part 1)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CC12-A9C7-44DF-AA46-765CD2DF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23787" cy="4555066"/>
          </a:xfrm>
        </p:spPr>
        <p:txBody>
          <a:bodyPr>
            <a:normAutofit/>
          </a:bodyPr>
          <a:lstStyle/>
          <a:p>
            <a:r>
              <a:rPr lang="en-US" dirty="0" err="1"/>
              <a:t>HDMap</a:t>
            </a:r>
            <a:r>
              <a:rPr lang="en-US" dirty="0"/>
              <a:t> ROI filter – specifies drivable area from HD map </a:t>
            </a:r>
          </a:p>
          <a:p>
            <a:pPr lvl="1"/>
            <a:r>
              <a:rPr lang="en-US" dirty="0"/>
              <a:t>Remove background objects and only keep point cloud of ROI for processing</a:t>
            </a:r>
          </a:p>
          <a:p>
            <a:pPr lvl="1"/>
            <a:r>
              <a:rPr lang="en-US" dirty="0"/>
              <a:t>Affiliation of LiDAR point if it is in or out of ROI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LookUpTable</a:t>
            </a:r>
            <a:r>
              <a:rPr lang="en-US" dirty="0"/>
              <a:t> (LUT) through a 2D grid system to represent each cell </a:t>
            </a:r>
          </a:p>
          <a:p>
            <a:pPr lvl="2"/>
            <a:r>
              <a:rPr lang="en-US" dirty="0"/>
              <a:t>Use scan line algorithm and bitmap encoding for construction of ROI LUT</a:t>
            </a:r>
          </a:p>
          <a:p>
            <a:pPr lvl="3"/>
            <a:r>
              <a:rPr lang="en-US" dirty="0"/>
              <a:t>Blue lines -&gt; </a:t>
            </a:r>
            <a:r>
              <a:rPr lang="en-US" dirty="0" err="1"/>
              <a:t>HDMap</a:t>
            </a:r>
            <a:r>
              <a:rPr lang="en-US" dirty="0"/>
              <a:t> ROI</a:t>
            </a:r>
          </a:p>
          <a:p>
            <a:pPr lvl="3"/>
            <a:r>
              <a:rPr lang="en-US" dirty="0" err="1"/>
              <a:t>RedDot</a:t>
            </a:r>
            <a:r>
              <a:rPr lang="en-US" dirty="0"/>
              <a:t> – LiDAR sensor location </a:t>
            </a:r>
          </a:p>
          <a:p>
            <a:pPr lvl="3"/>
            <a:r>
              <a:rPr lang="en-US" dirty="0"/>
              <a:t>8*8 cells</a:t>
            </a:r>
          </a:p>
          <a:p>
            <a:pPr lvl="1"/>
            <a:r>
              <a:rPr lang="en-US" dirty="0"/>
              <a:t>Obtain filtered point cloud with only points in ROI</a:t>
            </a:r>
          </a:p>
          <a:p>
            <a:r>
              <a:rPr lang="en-US" dirty="0"/>
              <a:t>CNN segmentation – object detection and segmentation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Channel feature extraction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CNN-based obstacle prediction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Obstacle clustering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Post-processing</a:t>
            </a:r>
          </a:p>
          <a:p>
            <a:pPr lvl="1"/>
            <a:endParaRPr lang="en-US" dirty="0"/>
          </a:p>
        </p:txBody>
      </p:sp>
      <p:pic>
        <p:nvPicPr>
          <p:cNvPr id="9218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E83852-837F-4DAB-95A7-4AF16514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420590"/>
            <a:ext cx="3539067" cy="201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764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B700-07EF-4408-A8A5-9D7DE10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 Obstacle Perception (part 2)- CNN Feature extraction + obstacle pred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699B-5C7D-4389-83A8-57CC785E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r>
              <a:rPr lang="en-US" dirty="0"/>
              <a:t>Chanel Feature Extraction</a:t>
            </a:r>
          </a:p>
          <a:p>
            <a:pPr lvl="1"/>
            <a:r>
              <a:rPr lang="en-US" dirty="0"/>
              <a:t>2D grid from local coordinate system with LiDAR as origin</a:t>
            </a:r>
          </a:p>
          <a:p>
            <a:pPr lvl="1"/>
            <a:r>
              <a:rPr lang="en-US" dirty="0"/>
              <a:t>8*8 cells, 8 statistical measurements as input channel to CNN</a:t>
            </a:r>
          </a:p>
          <a:p>
            <a:pPr lvl="2"/>
            <a:r>
              <a:rPr lang="en-US" dirty="0"/>
              <a:t>Max height, intensity of highest point, mean height, mean intensity number of points, angle of cell center to origin, </a:t>
            </a:r>
            <a:r>
              <a:rPr lang="en-US" dirty="0" err="1"/>
              <a:t>dist</a:t>
            </a:r>
            <a:r>
              <a:rPr lang="en-US" dirty="0"/>
              <a:t> between cell center and origin, binary value whether cell is empty of occupied</a:t>
            </a:r>
          </a:p>
          <a:p>
            <a:r>
              <a:rPr lang="en-US" dirty="0"/>
              <a:t>CNN-based Obstacle prediction (use FCNN) for prediction of obstacle attributes:</a:t>
            </a:r>
          </a:p>
          <a:p>
            <a:pPr lvl="1"/>
            <a:r>
              <a:rPr lang="en-US" dirty="0"/>
              <a:t>Offset displacement with respect to potential object center (Center offset)</a:t>
            </a:r>
          </a:p>
          <a:p>
            <a:pPr lvl="1"/>
            <a:r>
              <a:rPr lang="en-US" dirty="0" err="1"/>
              <a:t>Objectness</a:t>
            </a:r>
            <a:endParaRPr lang="en-US" dirty="0"/>
          </a:p>
          <a:p>
            <a:pPr lvl="1"/>
            <a:r>
              <a:rPr lang="en-US" dirty="0"/>
              <a:t>Positiveness</a:t>
            </a:r>
          </a:p>
          <a:p>
            <a:pPr lvl="1"/>
            <a:r>
              <a:rPr lang="en-US" dirty="0"/>
              <a:t>Object height</a:t>
            </a:r>
          </a:p>
          <a:p>
            <a:pPr lvl="1"/>
            <a:r>
              <a:rPr lang="en-US" dirty="0"/>
              <a:t>Encoding layers -&gt; decoding layers -&gt; prediction </a:t>
            </a:r>
          </a:p>
          <a:p>
            <a:pPr lvl="1"/>
            <a:r>
              <a:rPr lang="en-US" dirty="0"/>
              <a:t>Use non-linear activation layers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to FCNN : W(col number) * H(row number) * C(Channel features)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 descr="Chart, diagram, funnel chart&#10;&#10;Description automatically generated">
            <a:extLst>
              <a:ext uri="{FF2B5EF4-FFF2-40B4-BE49-F238E27FC236}">
                <a16:creationId xmlns:a16="http://schemas.microsoft.com/office/drawing/2014/main" id="{68FB17FA-C9FC-4ADB-BFEF-84EF1824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9" y="4014300"/>
            <a:ext cx="5865811" cy="1522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376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04BF-5712-4050-9AF4-E9AAE286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 Obstacle Perception (part 3) - CNN Obstacle clustering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ED37-25B8-4996-ABAA-DED9A537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72086"/>
          </a:xfrm>
        </p:spPr>
        <p:txBody>
          <a:bodyPr/>
          <a:lstStyle/>
          <a:p>
            <a:r>
              <a:rPr lang="en-US" dirty="0"/>
              <a:t>Obstacle clustering -  after prediction of objects in point cloud, generate obstacle objects</a:t>
            </a:r>
          </a:p>
          <a:p>
            <a:pPr lvl="1"/>
            <a:r>
              <a:rPr lang="en-MY" dirty="0"/>
              <a:t>Attributes: centre offset, </a:t>
            </a:r>
            <a:r>
              <a:rPr lang="en-MY" dirty="0" err="1"/>
              <a:t>objectness</a:t>
            </a:r>
            <a:r>
              <a:rPr lang="en-MY" dirty="0"/>
              <a:t>, positiveness, object height, class probability </a:t>
            </a:r>
          </a:p>
          <a:p>
            <a:pPr lvl="1"/>
            <a:r>
              <a:rPr lang="en-MY" dirty="0"/>
              <a:t>Construct directed graph, from centre offset prediction to search connected components as candidate object clusters</a:t>
            </a:r>
          </a:p>
          <a:p>
            <a:pPr lvl="1"/>
            <a:r>
              <a:rPr lang="en-MY" dirty="0"/>
              <a:t>Each cell is node of graph and directed edge built from centre offset prediction which points to parent node corresponding to another cell </a:t>
            </a:r>
          </a:p>
          <a:p>
            <a:pPr lvl="2"/>
            <a:r>
              <a:rPr lang="en-MY" dirty="0"/>
              <a:t>Union find algorithm for connected components</a:t>
            </a:r>
          </a:p>
          <a:p>
            <a:pPr lvl="2"/>
            <a:r>
              <a:rPr lang="en-MY" dirty="0" err="1"/>
              <a:t>Objectness</a:t>
            </a:r>
            <a:r>
              <a:rPr lang="en-MY" dirty="0"/>
              <a:t> – prob being valid object for one cell </a:t>
            </a:r>
          </a:p>
          <a:p>
            <a:pPr lvl="2"/>
            <a:r>
              <a:rPr lang="en-MY" dirty="0"/>
              <a:t>Non-object cell (prob </a:t>
            </a:r>
            <a:r>
              <a:rPr lang="en-MY" dirty="0" err="1"/>
              <a:t>objectness</a:t>
            </a:r>
            <a:r>
              <a:rPr lang="en-MY" dirty="0"/>
              <a:t>&lt; 0.5)</a:t>
            </a:r>
          </a:p>
          <a:p>
            <a:pPr lvl="1"/>
            <a:r>
              <a:rPr lang="en-MY" b="1" dirty="0">
                <a:solidFill>
                  <a:srgbClr val="FF0000"/>
                </a:solidFill>
              </a:rPr>
              <a:t>Red arrow </a:t>
            </a:r>
            <a:r>
              <a:rPr lang="en-MY" dirty="0"/>
              <a:t>– centre offset pred of cell</a:t>
            </a:r>
          </a:p>
          <a:p>
            <a:pPr lvl="1"/>
            <a:r>
              <a:rPr lang="en-MY" b="1" dirty="0">
                <a:solidFill>
                  <a:srgbClr val="0070C0"/>
                </a:solidFill>
              </a:rPr>
              <a:t>Blue mask</a:t>
            </a:r>
            <a:r>
              <a:rPr lang="en-MY" dirty="0"/>
              <a:t> – </a:t>
            </a:r>
            <a:r>
              <a:rPr lang="en-MY" dirty="0" err="1"/>
              <a:t>objectness</a:t>
            </a:r>
            <a:r>
              <a:rPr lang="en-MY" dirty="0"/>
              <a:t> &gt;0.5</a:t>
            </a:r>
          </a:p>
          <a:p>
            <a:pPr lvl="1"/>
            <a:r>
              <a:rPr lang="en-MY" dirty="0"/>
              <a:t>Cells in red polygon – candidate </a:t>
            </a:r>
            <a:r>
              <a:rPr lang="en-MY" dirty="0" err="1"/>
              <a:t>obj</a:t>
            </a:r>
            <a:r>
              <a:rPr lang="en-MY" dirty="0"/>
              <a:t> cluster</a:t>
            </a:r>
          </a:p>
          <a:p>
            <a:pPr lvl="1"/>
            <a:r>
              <a:rPr lang="en-MY" dirty="0"/>
              <a:t>Red * root node of subgraph (connected component)</a:t>
            </a:r>
          </a:p>
        </p:txBody>
      </p:sp>
      <p:pic>
        <p:nvPicPr>
          <p:cNvPr id="1126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D86CAE9-0CDB-49A1-BE5B-83BEE6CC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211" y="3423461"/>
            <a:ext cx="6564998" cy="3394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804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795711AD-9CA3-42FA-A4C4-31E1CD20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30" y="4629150"/>
            <a:ext cx="4791075" cy="22288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91AC1-E18B-447D-BC93-27B782A6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 Obstacle Perception (part 4) - CNN post processing + Minibox builder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4D26-C529-4A1A-A864-0FE4EA9AF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set of object clusters including several cells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Compute detection confidence score + obj height (average positiveness and object height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Remove overly high points + collect valid points for each candidate cluster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Remove low confidence score candidate clusters</a:t>
            </a:r>
          </a:p>
          <a:p>
            <a:pPr marL="434340" indent="-342900"/>
            <a:r>
              <a:rPr lang="en-US" dirty="0"/>
              <a:t>Establish </a:t>
            </a:r>
            <a:r>
              <a:rPr lang="en-US" b="1" dirty="0">
                <a:highlight>
                  <a:srgbClr val="FFFF00"/>
                </a:highlight>
              </a:rPr>
              <a:t>bounding box </a:t>
            </a:r>
            <a:r>
              <a:rPr lang="en-US" dirty="0"/>
              <a:t>for detected obstacles (point cloud might be sparse and cover partially surface so need to recover full bounding box given polygon point</a:t>
            </a:r>
          </a:p>
          <a:p>
            <a:pPr marL="544068" lvl="1" indent="-342900"/>
            <a:r>
              <a:rPr lang="en-US" dirty="0"/>
              <a:t>Used to estimate heading of obstacle and visualize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Find all areas given edge of polygon point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/>
              <a:t>given edge AB</a:t>
            </a:r>
            <a:r>
              <a:rPr lang="en-US" dirty="0"/>
              <a:t>, establish </a:t>
            </a:r>
            <a:r>
              <a:rPr lang="en-US" b="1" dirty="0"/>
              <a:t>pair of intersection with max distance </a:t>
            </a:r>
            <a:r>
              <a:rPr lang="en-US" dirty="0"/>
              <a:t>(edge to bounding box)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other edge in bounding box </a:t>
            </a:r>
            <a:r>
              <a:rPr lang="en-US" dirty="0"/>
              <a:t>the same way, and iterate all edges of polygon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Determine 6-edge bounding box with min area as final bound box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/>
            <a:endParaRPr lang="en-M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28B84A-4FDD-41E6-AFED-04052ED973F6}"/>
              </a:ext>
            </a:extLst>
          </p:cNvPr>
          <p:cNvSpPr/>
          <p:nvPr/>
        </p:nvSpPr>
        <p:spPr>
          <a:xfrm rot="2369446">
            <a:off x="10880830" y="5381626"/>
            <a:ext cx="1625600" cy="524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248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B700-07EF-4408-A8A5-9D7DE10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 Obstacle Perception – HM object tracker	(part 5)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699B-5C7D-4389-83A8-57CC785E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8994987" cy="4725663"/>
          </a:xfrm>
        </p:spPr>
        <p:txBody>
          <a:bodyPr>
            <a:normAutofit/>
          </a:bodyPr>
          <a:lstStyle/>
          <a:p>
            <a:r>
              <a:rPr lang="en-US" dirty="0"/>
              <a:t>HM object tracker</a:t>
            </a:r>
          </a:p>
          <a:p>
            <a:pPr lvl="1"/>
            <a:r>
              <a:rPr lang="en-US" dirty="0"/>
              <a:t>Track objects that are detected after segmentation and </a:t>
            </a:r>
            <a:r>
              <a:rPr lang="en-US" dirty="0" err="1"/>
              <a:t>miniboxed</a:t>
            </a:r>
            <a:endParaRPr lang="en-US" dirty="0"/>
          </a:p>
          <a:p>
            <a:pPr lvl="1"/>
            <a:r>
              <a:rPr lang="en-US" dirty="0"/>
              <a:t>Update track list by associate current detections with existing track list, delete old track list if no longer persist, and spawn new one if detect</a:t>
            </a:r>
          </a:p>
          <a:p>
            <a:pPr lvl="1"/>
            <a:r>
              <a:rPr lang="en-US" b="1" dirty="0"/>
              <a:t>Detection to track association</a:t>
            </a:r>
            <a:r>
              <a:rPr lang="en-US" dirty="0"/>
              <a:t> – apollo construct bipartite graph + </a:t>
            </a:r>
            <a:r>
              <a:rPr lang="en-US" b="1" dirty="0"/>
              <a:t>Hungarian algorithm </a:t>
            </a:r>
            <a:r>
              <a:rPr lang="en-US" dirty="0"/>
              <a:t>to get best detect-to-track matching with min cost (distance)  -&gt; obtain association distance matrix</a:t>
            </a:r>
          </a:p>
          <a:p>
            <a:pPr lvl="2"/>
            <a:r>
              <a:rPr lang="en-US" dirty="0"/>
              <a:t>Hungarian algorithm: </a:t>
            </a:r>
            <a:r>
              <a:rPr lang="en-US" dirty="0">
                <a:hlinkClick r:id="rId2"/>
              </a:rPr>
              <a:t>https://en.wikipedia.org/wiki/Hungarian_algorithm</a:t>
            </a:r>
            <a:endParaRPr lang="en-US" dirty="0"/>
          </a:p>
          <a:p>
            <a:pPr lvl="1"/>
            <a:r>
              <a:rPr lang="en-US" b="1" dirty="0"/>
              <a:t>Bipartite graph matching </a:t>
            </a:r>
            <a:r>
              <a:rPr lang="en-US" dirty="0"/>
              <a:t>– use </a:t>
            </a:r>
            <a:r>
              <a:rPr lang="en-US" b="1" dirty="0"/>
              <a:t>Hungarian algorithm </a:t>
            </a:r>
            <a:r>
              <a:rPr lang="en-US" dirty="0"/>
              <a:t>to find best matching while minimizing distance, solve with O(n^3) time complexity</a:t>
            </a:r>
          </a:p>
          <a:p>
            <a:pPr lvl="1"/>
            <a:r>
              <a:rPr lang="en-US" b="1" dirty="0"/>
              <a:t>Track Motion Estimation </a:t>
            </a:r>
            <a:r>
              <a:rPr lang="en-US" dirty="0"/>
              <a:t>– use </a:t>
            </a:r>
            <a:r>
              <a:rPr lang="en-US" b="1" dirty="0"/>
              <a:t>Robust Kalman Filter </a:t>
            </a:r>
            <a:r>
              <a:rPr lang="en-US" dirty="0"/>
              <a:t>to estimate motion state of track list with const velocity motion model (belief anchor point + belief velocity -&gt; 3D position + 3D velocity )</a:t>
            </a:r>
          </a:p>
          <a:p>
            <a:pPr lvl="2"/>
            <a:r>
              <a:rPr lang="en-US" dirty="0"/>
              <a:t>Robust Kalman Filter : </a:t>
            </a:r>
            <a:r>
              <a:rPr lang="en-US" dirty="0">
                <a:hlinkClick r:id="rId3"/>
              </a:rPr>
              <a:t>https://www.cvxpy.org/examples/applications/robust_kalman.html</a:t>
            </a: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2050" name="Picture 2" descr="Icon&#10;&#10;Description automatically generated">
            <a:extLst>
              <a:ext uri="{FF2B5EF4-FFF2-40B4-BE49-F238E27FC236}">
                <a16:creationId xmlns:a16="http://schemas.microsoft.com/office/drawing/2014/main" id="{F7CCB9D8-D9F9-4B0E-83FD-20AB97C9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853" y="1845734"/>
            <a:ext cx="2099733" cy="358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091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63AB-2902-444A-B6B3-D7537D8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don’t rly know a lot of this yet but will check</a:t>
            </a:r>
            <a:br>
              <a:rPr lang="en-US" dirty="0"/>
            </a:b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355E7-716E-4ED9-A867-42B87ADDA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701" y="1144023"/>
            <a:ext cx="8659431" cy="5713977"/>
          </a:xfrm>
        </p:spPr>
      </p:pic>
    </p:spTree>
    <p:extLst>
      <p:ext uri="{BB962C8B-B14F-4D97-AF65-F5344CB8AC3E}">
        <p14:creationId xmlns:p14="http://schemas.microsoft.com/office/powerpoint/2010/main" val="175320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B700-07EF-4408-A8A5-9D7DE10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 Obstacle Perception – HM object tracker	+ fusion of results (part 6)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699B-5C7D-4389-83A8-57CC785E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94987" cy="4023360"/>
          </a:xfrm>
        </p:spPr>
        <p:txBody>
          <a:bodyPr/>
          <a:lstStyle/>
          <a:p>
            <a:r>
              <a:rPr lang="en-US" dirty="0"/>
              <a:t>Workflow of HM object tracker: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Construct track objects and transform to world coordinates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Predict state of existing track list and match detection to them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Update motion state of updated track list and collect track results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434340" indent="-342900"/>
            <a:r>
              <a:rPr lang="en-US" dirty="0"/>
              <a:t>Obstacle results fusion –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fuse LiDAR track results and Radar detection results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Match by ID , compute association matrix for unmatched sensor results and unmatched fusion items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If match, update fusion item using Adaptive Kalman Filter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3074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DB3C101-E93B-4956-AD7C-ED935C7F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0" y="1845734"/>
            <a:ext cx="4420382" cy="1450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944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4857-3240-4272-B8A2-EF7EAC50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 map 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62EB-93C9-45A0-B4CA-E266D5C0C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25112"/>
            <a:ext cx="10058400" cy="2404872"/>
          </a:xfrm>
        </p:spPr>
        <p:txBody>
          <a:bodyPr>
            <a:normAutofit/>
          </a:bodyPr>
          <a:lstStyle/>
          <a:p>
            <a:r>
              <a:rPr lang="en-US" dirty="0"/>
              <a:t>Real-Time appearance based mapping</a:t>
            </a:r>
          </a:p>
          <a:p>
            <a:r>
              <a:rPr lang="en-US" dirty="0"/>
              <a:t>Web: </a:t>
            </a:r>
            <a:r>
              <a:rPr lang="en-US" dirty="0">
                <a:hlinkClick r:id="rId2"/>
              </a:rPr>
              <a:t>https://introlab.github.io/rtabmap/</a:t>
            </a:r>
            <a:endParaRPr lang="en-US" dirty="0"/>
          </a:p>
          <a:p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Sess</a:t>
            </a:r>
            <a:r>
              <a:rPr lang="en-US" dirty="0"/>
              <a:t> map: </a:t>
            </a:r>
            <a:r>
              <a:rPr lang="en-US" dirty="0">
                <a:hlinkClick r:id="rId3"/>
              </a:rPr>
              <a:t>https://github.com/introlab/rtabmap/wiki/Multi-Session-Mapping-with-RTAB-Map-Tango</a:t>
            </a:r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0614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BCD3-D8F5-492D-A911-823A7CCC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 versions	1.0-2.5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4130-5CA5-4686-9600-394935BC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Apollo 1.0</a:t>
            </a:r>
          </a:p>
          <a:p>
            <a:pPr lvl="1"/>
            <a:r>
              <a:rPr lang="en-US" dirty="0"/>
              <a:t>Automatic GPS waypoint following – controlled/ enclosed env </a:t>
            </a:r>
          </a:p>
          <a:p>
            <a:r>
              <a:rPr lang="en-MY" b="1" dirty="0"/>
              <a:t>Apollo 1.5</a:t>
            </a:r>
          </a:p>
          <a:p>
            <a:pPr lvl="1"/>
            <a:r>
              <a:rPr lang="en-MY" dirty="0"/>
              <a:t>Lane cruising with LiDAR</a:t>
            </a:r>
          </a:p>
          <a:p>
            <a:r>
              <a:rPr lang="en-MY" dirty="0"/>
              <a:t>Apollo 2.0</a:t>
            </a:r>
          </a:p>
          <a:p>
            <a:pPr lvl="1"/>
            <a:r>
              <a:rPr lang="en-MY" dirty="0"/>
              <a:t>Autonomous driving on simple urban road, cruise, avoid collision, stop at traffic light</a:t>
            </a:r>
          </a:p>
          <a:p>
            <a:r>
              <a:rPr lang="en-MY" dirty="0"/>
              <a:t>Apollo 2.5</a:t>
            </a:r>
          </a:p>
          <a:p>
            <a:pPr lvl="1"/>
            <a:r>
              <a:rPr lang="en-MY" dirty="0"/>
              <a:t>Autonomous run on geo-fenced highways with camera</a:t>
            </a:r>
          </a:p>
        </p:txBody>
      </p:sp>
    </p:spTree>
    <p:extLst>
      <p:ext uri="{BB962C8B-B14F-4D97-AF65-F5344CB8AC3E}">
        <p14:creationId xmlns:p14="http://schemas.microsoft.com/office/powerpoint/2010/main" val="209700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2FCA-6066-442B-94D4-06C3707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 map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EE08-92C1-470C-BC21-E52CA463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appearance based mapping </a:t>
            </a:r>
          </a:p>
          <a:p>
            <a:r>
              <a:rPr lang="en-US" dirty="0"/>
              <a:t>Graph based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879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4802-748B-4698-B143-811164B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E777-629F-4B39-BFA9-DA43FAB6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4635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A8E6-4B34-47A4-8DCA-87486FB2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44AA-3555-4508-BBEF-63982B57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72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026C-C7D1-4F6D-9428-181D7758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TODO: later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A79B-C6B8-4E1A-B727-286D13448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pointers that I think might be useful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6082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7DB6-B5D7-4A04-9145-32B52124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Direction/ guide/ focus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8A2A-CD59-4554-8002-0ADF5790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Dart compiling </a:t>
            </a:r>
          </a:p>
          <a:p>
            <a:pPr lvl="1"/>
            <a:r>
              <a:rPr lang="en-US" dirty="0"/>
              <a:t>Native </a:t>
            </a:r>
            <a:r>
              <a:rPr lang="en-US" dirty="0" err="1"/>
              <a:t>jave</a:t>
            </a:r>
            <a:r>
              <a:rPr lang="en-US" dirty="0"/>
              <a:t> and swift </a:t>
            </a:r>
          </a:p>
          <a:p>
            <a:pPr lvl="1"/>
            <a:r>
              <a:rPr lang="en-US" dirty="0"/>
              <a:t>Flutter application building on IOS for testing</a:t>
            </a:r>
          </a:p>
          <a:p>
            <a:pPr lvl="2"/>
            <a:r>
              <a:rPr lang="en-US" dirty="0"/>
              <a:t>https://flutter.dev/docs/get-started/flutter-for/ios-devs</a:t>
            </a:r>
          </a:p>
          <a:p>
            <a:r>
              <a:rPr lang="en-US" dirty="0" err="1"/>
              <a:t>Arkit</a:t>
            </a:r>
            <a:r>
              <a:rPr lang="en-US" dirty="0"/>
              <a:t> 5 (check on how to code LiDAR scanner</a:t>
            </a:r>
          </a:p>
          <a:p>
            <a:r>
              <a:rPr lang="en-US" dirty="0"/>
              <a:t>Apply for Undergraduate Student-initiative experiential Learning Program (USEL)</a:t>
            </a:r>
          </a:p>
          <a:p>
            <a:pPr lvl="1"/>
            <a:r>
              <a:rPr lang="en-US" dirty="0"/>
              <a:t>Non-credit bearing version just to use the </a:t>
            </a:r>
            <a:r>
              <a:rPr lang="en-US" dirty="0" err="1"/>
              <a:t>labspace</a:t>
            </a:r>
            <a:r>
              <a:rPr lang="en-US" dirty="0"/>
              <a:t> and work on project</a:t>
            </a:r>
          </a:p>
          <a:p>
            <a:pPr lvl="1"/>
            <a:r>
              <a:rPr lang="en-US" dirty="0"/>
              <a:t>Maybe instead of buying a new device and test, just build </a:t>
            </a:r>
            <a:r>
              <a:rPr lang="en-US" dirty="0" err="1"/>
              <a:t>pcb</a:t>
            </a:r>
            <a:r>
              <a:rPr lang="en-US" dirty="0"/>
              <a:t> and get cheap parts from Taobao</a:t>
            </a:r>
          </a:p>
          <a:p>
            <a:pPr lvl="1"/>
            <a:r>
              <a:rPr lang="en-MY" dirty="0">
                <a:hlinkClick r:id="rId2"/>
              </a:rPr>
              <a:t>https://seng.hkust.edu.hk/sites/default/files/IMCE/HKUST_Engineering_USEL_Program_20210823.pdf</a:t>
            </a:r>
            <a:endParaRPr lang="en-US" dirty="0"/>
          </a:p>
          <a:p>
            <a:pPr lvl="2"/>
            <a:r>
              <a:rPr lang="en-US" dirty="0"/>
              <a:t>Maybe can get a tiny bit of funding also </a:t>
            </a:r>
          </a:p>
          <a:p>
            <a:pPr lvl="2"/>
            <a:r>
              <a:rPr lang="en-US" dirty="0"/>
              <a:t>Might be able to get other smarter people to work with me</a:t>
            </a:r>
          </a:p>
          <a:p>
            <a:pPr lvl="2"/>
            <a:r>
              <a:rPr lang="en-US" dirty="0"/>
              <a:t>more details : </a:t>
            </a:r>
            <a:r>
              <a:rPr lang="en-MY" dirty="0">
                <a:hlinkClick r:id="rId3"/>
              </a:rPr>
              <a:t>https://seng.hkust.edu.hk/academics/undergraduate/blended-experiential-learning/program-details</a:t>
            </a:r>
            <a:endParaRPr lang="en-US" dirty="0"/>
          </a:p>
          <a:p>
            <a:pPr lvl="2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243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6F66-4575-421E-B8A5-34BA5967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 version 3.0-6.0	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CECB-7110-4CDE-BB5C-934F5734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Apollo 3.0 </a:t>
            </a:r>
          </a:p>
          <a:p>
            <a:pPr lvl="1"/>
            <a:r>
              <a:rPr lang="en-US" dirty="0"/>
              <a:t>Closed venue low-speed env, lane ctr, cruise, avoid collisions</a:t>
            </a:r>
          </a:p>
          <a:p>
            <a:r>
              <a:rPr lang="en-US" b="1" dirty="0"/>
              <a:t>Apollo 3.5</a:t>
            </a:r>
          </a:p>
          <a:p>
            <a:pPr lvl="1"/>
            <a:r>
              <a:rPr lang="en-US" dirty="0"/>
              <a:t>Navigate complex drive scenarios with 360-deg visibility and upgraded perception algorithms (navigate narrow streets and stop sign)</a:t>
            </a:r>
          </a:p>
          <a:p>
            <a:r>
              <a:rPr lang="en-MY" dirty="0"/>
              <a:t>Apollo 5.0</a:t>
            </a:r>
          </a:p>
          <a:p>
            <a:pPr lvl="1"/>
            <a:r>
              <a:rPr lang="en-MY" dirty="0"/>
              <a:t>Include deep-learning model for changing conditions and complex road scenarios </a:t>
            </a:r>
          </a:p>
          <a:p>
            <a:pPr lvl="2"/>
            <a:r>
              <a:rPr lang="en-MY" dirty="0"/>
              <a:t>Apollo 5.5 include new perception deep learning model for increased awareness</a:t>
            </a:r>
          </a:p>
          <a:p>
            <a:r>
              <a:rPr lang="en-US" dirty="0"/>
              <a:t>Apollo 6.0 </a:t>
            </a:r>
          </a:p>
          <a:p>
            <a:pPr lvl="1"/>
            <a:r>
              <a:rPr lang="en-US" dirty="0"/>
              <a:t>New deep learning model for certain apollo model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323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F70D-316B-4309-A69E-02A40DDF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 1.5 structure</a:t>
            </a:r>
            <a:endParaRPr lang="en-MY" dirty="0"/>
          </a:p>
        </p:txBody>
      </p:sp>
      <p:pic>
        <p:nvPicPr>
          <p:cNvPr id="7170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37A136-6E84-4CA0-B252-6D0FB8AD92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30" y="1737360"/>
            <a:ext cx="8663740" cy="4597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474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text, transport&#10;&#10;Description automatically generated">
            <a:extLst>
              <a:ext uri="{FF2B5EF4-FFF2-40B4-BE49-F238E27FC236}">
                <a16:creationId xmlns:a16="http://schemas.microsoft.com/office/drawing/2014/main" id="{00C8E87A-6B69-4569-A1AF-B47D0858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788"/>
            <a:ext cx="12192000" cy="467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37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2CF-D22D-4E39-92E2-CC7EC5E4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overview</a:t>
            </a:r>
            <a:endParaRPr lang="en-MY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655064-9305-4231-A27B-6BC8AFD00F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7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02C3-3272-40D9-8766-39387C3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  <a:endParaRPr lang="en-MY" dirty="0"/>
          </a:p>
        </p:txBody>
      </p:sp>
      <p:pic>
        <p:nvPicPr>
          <p:cNvPr id="3074" name="Picture 2" descr="Diagram&#10;&#10;Description automatically generated">
            <a:extLst>
              <a:ext uri="{FF2B5EF4-FFF2-40B4-BE49-F238E27FC236}">
                <a16:creationId xmlns:a16="http://schemas.microsoft.com/office/drawing/2014/main" id="{23B57E04-1324-451B-A7F5-F5E6487E6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66" y="1797053"/>
            <a:ext cx="9375467" cy="4774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496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1A6D-3A34-4C57-B61C-00190054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 software architecture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5AFB-4557-4E3D-8168-BFB9C6C61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general rundown on </a:t>
            </a:r>
            <a:r>
              <a:rPr lang="en-US" dirty="0" err="1"/>
              <a:t>apolo</a:t>
            </a:r>
            <a:r>
              <a:rPr lang="en-US" dirty="0"/>
              <a:t> 2.0 powered autonomous vehicle</a:t>
            </a:r>
          </a:p>
          <a:p>
            <a:r>
              <a:rPr lang="en-MY" dirty="0"/>
              <a:t>https://github.com/ApolloAuto/apollo/blob/r2.5.0/docs/specs/Apollo_2.0_Software_Architecture.md</a:t>
            </a:r>
          </a:p>
        </p:txBody>
      </p:sp>
    </p:spTree>
    <p:extLst>
      <p:ext uri="{BB962C8B-B14F-4D97-AF65-F5344CB8AC3E}">
        <p14:creationId xmlns:p14="http://schemas.microsoft.com/office/powerpoint/2010/main" val="180153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6086-4C32-41B7-B009-DE1B298C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map</a:t>
            </a:r>
            <a:endParaRPr lang="en-MY" dirty="0"/>
          </a:p>
        </p:txBody>
      </p:sp>
      <p:pic>
        <p:nvPicPr>
          <p:cNvPr id="8194" name="Picture 2" descr="Diagram&#10;&#10;Description automatically generated">
            <a:extLst>
              <a:ext uri="{FF2B5EF4-FFF2-40B4-BE49-F238E27FC236}">
                <a16:creationId xmlns:a16="http://schemas.microsoft.com/office/drawing/2014/main" id="{4210D30C-EF43-4FFC-82B2-0D2562677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22" y="1889760"/>
            <a:ext cx="8518355" cy="5235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6142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</TotalTime>
  <Words>1370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Courier New</vt:lpstr>
      <vt:lpstr>Retrospect</vt:lpstr>
      <vt:lpstr>Lidar Apollo &amp; Rtab Map</vt:lpstr>
      <vt:lpstr>Apollo versions 1.0-2.5</vt:lpstr>
      <vt:lpstr>Apollo version 3.0-6.0 </vt:lpstr>
      <vt:lpstr>Apollo 1.5 structure</vt:lpstr>
      <vt:lpstr>PowerPoint Presentation</vt:lpstr>
      <vt:lpstr>Hardware overview</vt:lpstr>
      <vt:lpstr>Software Overview</vt:lpstr>
      <vt:lpstr>Apollo software architecture</vt:lpstr>
      <vt:lpstr>Relation map</vt:lpstr>
      <vt:lpstr>Core software modules</vt:lpstr>
      <vt:lpstr>3D obstacle Perception </vt:lpstr>
      <vt:lpstr>LiDAR Obstacle Perception (part 1)</vt:lpstr>
      <vt:lpstr>LiDAR Obstacle Perception (part 2)- CNN Feature extraction + obstacle pred</vt:lpstr>
      <vt:lpstr>LiDAR Obstacle Perception (part 3) - CNN Obstacle clustering</vt:lpstr>
      <vt:lpstr>LiDAR Obstacle Perception (part 4) - CNN post processing + Minibox builder </vt:lpstr>
      <vt:lpstr>LiDAR Obstacle Perception – HM object tracker (part 5)</vt:lpstr>
      <vt:lpstr>I don’t rly know a lot of this yet but will check </vt:lpstr>
      <vt:lpstr>LiDAR Obstacle Perception – HM object tracker + fusion of results (part 6)</vt:lpstr>
      <vt:lpstr>RTAB map </vt:lpstr>
      <vt:lpstr>RTAB map </vt:lpstr>
      <vt:lpstr>PowerPoint Presentation</vt:lpstr>
      <vt:lpstr>PowerPoint Presentation</vt:lpstr>
      <vt:lpstr>TODO: later</vt:lpstr>
      <vt:lpstr>Direction/ guide/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 Apollo &amp; Rtab Map</dc:title>
  <dc:creator>Chee Seng OW YONG</dc:creator>
  <cp:lastModifiedBy>Chee Seng OW YONG</cp:lastModifiedBy>
  <cp:revision>5</cp:revision>
  <dcterms:created xsi:type="dcterms:W3CDTF">2021-09-12T14:08:34Z</dcterms:created>
  <dcterms:modified xsi:type="dcterms:W3CDTF">2021-09-16T11:58:55Z</dcterms:modified>
</cp:coreProperties>
</file>