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1077" r:id="rId3"/>
    <p:sldId id="365" r:id="rId4"/>
    <p:sldId id="877" r:id="rId5"/>
    <p:sldId id="1086" r:id="rId6"/>
    <p:sldId id="1112" r:id="rId7"/>
    <p:sldId id="1039" r:id="rId8"/>
    <p:sldId id="1113" r:id="rId9"/>
    <p:sldId id="1040" r:id="rId10"/>
    <p:sldId id="1114" r:id="rId11"/>
    <p:sldId id="1079" r:id="rId12"/>
    <p:sldId id="1115" r:id="rId13"/>
  </p:sldIdLst>
  <p:sldSz cx="12192000" cy="6858000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원우[ 정보보호대학원석사과정수료연구(재학) / 정보보호학과 ]" initials="장정/정]" lastIdx="1" clrIdx="0">
    <p:extLst>
      <p:ext uri="{19B8F6BF-5375-455C-9EA6-DF929625EA0E}">
        <p15:presenceInfo xmlns:p15="http://schemas.microsoft.com/office/powerpoint/2012/main" userId="장원우[ 정보보호대학원석사과정수료연구(재학) / 정보보호학과 ]" providerId="None"/>
      </p:ext>
    </p:extLst>
  </p:cmAuthor>
  <p:cmAuthor id="2" name="wwjang@korea.edu" initials="w" lastIdx="1" clrIdx="1">
    <p:extLst>
      <p:ext uri="{19B8F6BF-5375-455C-9EA6-DF929625EA0E}">
        <p15:presenceInfo xmlns:p15="http://schemas.microsoft.com/office/powerpoint/2012/main" userId="wwjang@korea.edu" providerId="None"/>
      </p:ext>
    </p:extLst>
  </p:cmAuthor>
  <p:cmAuthor id="3" name="김 규영" initials="김규" lastIdx="1" clrIdx="2">
    <p:extLst>
      <p:ext uri="{19B8F6BF-5375-455C-9EA6-DF929625EA0E}">
        <p15:presenceInfo xmlns:p15="http://schemas.microsoft.com/office/powerpoint/2012/main" userId="bb456c34b6c15b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0000FF"/>
    <a:srgbClr val="80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5" autoAdjust="0"/>
    <p:restoredTop sz="85306" autoAdjust="0"/>
  </p:normalViewPr>
  <p:slideViewPr>
    <p:cSldViewPr>
      <p:cViewPr varScale="1">
        <p:scale>
          <a:sx n="108" d="100"/>
          <a:sy n="108" d="100"/>
        </p:scale>
        <p:origin x="3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2C4A7-7217-42AF-AAC2-C9DF12698073}" type="datetimeFigureOut">
              <a:rPr lang="ko-KR" altLang="en-US" smtClean="0"/>
              <a:pPr/>
              <a:t>2023. 1. 4.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B735-A845-4BD0-A57B-1F29DB4BA2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92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B735-A845-4BD0-A57B-1F29DB4BA24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47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BB735-A845-4BD0-A57B-1F29DB4BA24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01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BB735-A845-4BD0-A57B-1F29DB4BA24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36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BB735-A845-4BD0-A57B-1F29DB4BA24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220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BB735-A845-4BD0-A57B-1F29DB4BA24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90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BB735-A845-4BD0-A57B-1F29DB4BA24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7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BB735-A845-4BD0-A57B-1F29DB4BA24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74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BB735-A845-4BD0-A57B-1F29DB4BA24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23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BB735-A845-4BD0-A57B-1F29DB4BA24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21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62979" y="3357562"/>
            <a:ext cx="4648203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095768" y="1643050"/>
            <a:ext cx="7810259" cy="707886"/>
          </a:xfrm>
        </p:spPr>
        <p:txBody>
          <a:bodyPr wrap="none"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813151" y="6414700"/>
            <a:ext cx="769249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Page </a:t>
            </a:r>
            <a:fld id="{CE9711D9-2BF1-4ECB-8B9C-CD025AB37E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89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13" y="92175"/>
            <a:ext cx="12151587" cy="461665"/>
          </a:xfrm>
        </p:spPr>
        <p:txBody>
          <a:bodyPr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286412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60" y="928670"/>
            <a:ext cx="5613440" cy="4614882"/>
          </a:xfrm>
        </p:spPr>
        <p:txBody>
          <a:bodyPr wrap="none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928670"/>
            <a:ext cx="5613440" cy="4614882"/>
          </a:xfrm>
        </p:spPr>
        <p:txBody>
          <a:bodyPr wrap="none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62" y="119540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1462" y="183516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55229" y="119540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55229" y="183516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745980"/>
            <a:ext cx="7299435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211" y="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09720" y="178592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775520" y="6458048"/>
            <a:ext cx="3299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400" b="0" kern="12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NSLab</a:t>
            </a:r>
            <a:r>
              <a:rPr lang="en-US" altLang="ko-KR" sz="1400" b="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 (Networking and Systems Lab.)</a:t>
            </a:r>
            <a:endParaRPr lang="ko-KR" altLang="en-US" sz="1400" b="0" kern="12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285709" y="857232"/>
            <a:ext cx="11570931" cy="54520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40413" y="92175"/>
            <a:ext cx="12151587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11812143" y="6541931"/>
            <a:ext cx="377026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 latinLnBrk="0">
              <a:defRPr sz="1200">
                <a:solidFill>
                  <a:schemeClr val="tx1"/>
                </a:solidFill>
              </a:defRPr>
            </a:lvl1pPr>
          </a:lstStyle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56EF51-219C-443E-9343-EB8560A45C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6344503"/>
            <a:ext cx="1656184" cy="4731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CDBC46E-CC02-4532-9338-E8FC7F7DA6E2}"/>
              </a:ext>
            </a:extLst>
          </p:cNvPr>
          <p:cNvSpPr/>
          <p:nvPr userDrawn="1"/>
        </p:nvSpPr>
        <p:spPr>
          <a:xfrm>
            <a:off x="40413" y="553840"/>
            <a:ext cx="118162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3921259" y="4869160"/>
            <a:ext cx="4349475" cy="1569660"/>
          </a:xfr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Subin</a:t>
            </a:r>
            <a:r>
              <a:rPr lang="en-US" altLang="ko-KR" sz="2400" b="1" dirty="0">
                <a:solidFill>
                  <a:schemeClr val="tx1"/>
                </a:solidFill>
              </a:rPr>
              <a:t> Park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Networking and Systems Lab.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20211128@sungshin.ac.kr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January 5, 2023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11856640" y="6541702"/>
            <a:ext cx="269626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572904" y="1369343"/>
            <a:ext cx="5043376" cy="835521"/>
          </a:xfrm>
        </p:spPr>
        <p:txBody>
          <a:bodyPr anchor="ctr"/>
          <a:lstStyle/>
          <a:p>
            <a:pPr algn="ctr"/>
            <a:r>
              <a:rPr lang="en-US" altLang="ko-KR" sz="2400" dirty="0" err="1"/>
              <a:t>NetCache</a:t>
            </a:r>
            <a:r>
              <a:rPr lang="en-US" altLang="ko-KR" sz="2400" dirty="0"/>
              <a:t>: Balancing Key-Value Stores</a:t>
            </a:r>
            <a:br>
              <a:rPr lang="en-US" altLang="ko-KR" sz="2400" dirty="0"/>
            </a:br>
            <a:r>
              <a:rPr lang="en-US" altLang="ko-KR" sz="2400" dirty="0"/>
              <a:t>with Fast In-Network Caching</a:t>
            </a:r>
          </a:p>
        </p:txBody>
      </p:sp>
      <p:sp>
        <p:nvSpPr>
          <p:cNvPr id="10" name="부제목 6">
            <a:extLst>
              <a:ext uri="{FF2B5EF4-FFF2-40B4-BE49-F238E27FC236}">
                <a16:creationId xmlns:a16="http://schemas.microsoft.com/office/drawing/2014/main" id="{11F0817A-EBE9-4D76-B3CB-121E4E68B852}"/>
              </a:ext>
            </a:extLst>
          </p:cNvPr>
          <p:cNvSpPr txBox="1">
            <a:spLocks/>
          </p:cNvSpPr>
          <p:nvPr/>
        </p:nvSpPr>
        <p:spPr>
          <a:xfrm>
            <a:off x="3921258" y="3917369"/>
            <a:ext cx="4349474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99003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NSLab</a:t>
            </a:r>
            <a:r>
              <a:rPr lang="en-US" altLang="ko-KR" b="1" dirty="0">
                <a:solidFill>
                  <a:schemeClr val="tx1"/>
                </a:solidFill>
              </a:rPr>
              <a:t> Seminar</a:t>
            </a:r>
          </a:p>
        </p:txBody>
      </p:sp>
      <p:sp>
        <p:nvSpPr>
          <p:cNvPr id="11" name="부제목 6">
            <a:extLst>
              <a:ext uri="{FF2B5EF4-FFF2-40B4-BE49-F238E27FC236}">
                <a16:creationId xmlns:a16="http://schemas.microsoft.com/office/drawing/2014/main" id="{C5756845-C125-45D8-B179-CC6181A5472C}"/>
              </a:ext>
            </a:extLst>
          </p:cNvPr>
          <p:cNvSpPr txBox="1">
            <a:spLocks/>
          </p:cNvSpPr>
          <p:nvPr/>
        </p:nvSpPr>
        <p:spPr>
          <a:xfrm>
            <a:off x="1997463" y="2412524"/>
            <a:ext cx="8197063" cy="8802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99003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Xin </a:t>
            </a:r>
            <a:r>
              <a:rPr lang="en-US" altLang="ko-KR" sz="1600" dirty="0" err="1">
                <a:solidFill>
                  <a:schemeClr val="tx1"/>
                </a:solidFill>
              </a:rPr>
              <a:t>Jin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Xiaozhou</a:t>
            </a:r>
            <a:r>
              <a:rPr lang="en-US" altLang="ko-KR" sz="1600" dirty="0">
                <a:solidFill>
                  <a:schemeClr val="tx1"/>
                </a:solidFill>
              </a:rPr>
              <a:t> Li, </a:t>
            </a:r>
            <a:r>
              <a:rPr lang="en-US" altLang="ko-KR" sz="1600" dirty="0" err="1">
                <a:solidFill>
                  <a:schemeClr val="tx1"/>
                </a:solidFill>
              </a:rPr>
              <a:t>Haoyu</a:t>
            </a:r>
            <a:r>
              <a:rPr lang="en-US" altLang="ko-KR" sz="1600" dirty="0">
                <a:solidFill>
                  <a:schemeClr val="tx1"/>
                </a:solidFill>
              </a:rPr>
              <a:t> Zhang, Robert </a:t>
            </a:r>
            <a:r>
              <a:rPr lang="en-US" altLang="ko-KR" sz="1600" dirty="0" err="1">
                <a:solidFill>
                  <a:schemeClr val="tx1"/>
                </a:solidFill>
              </a:rPr>
              <a:t>Soulé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Jeongkeun</a:t>
            </a:r>
            <a:r>
              <a:rPr lang="en-US" altLang="ko-KR" sz="1600" dirty="0">
                <a:solidFill>
                  <a:schemeClr val="tx1"/>
                </a:solidFill>
              </a:rPr>
              <a:t> Lee, Nate Foster, </a:t>
            </a:r>
            <a:r>
              <a:rPr lang="en-US" altLang="ko-KR" sz="1600" dirty="0" err="1">
                <a:solidFill>
                  <a:schemeClr val="tx1"/>
                </a:solidFill>
              </a:rPr>
              <a:t>Changhoon</a:t>
            </a:r>
            <a:r>
              <a:rPr lang="en-US" altLang="ko-KR" sz="1600" dirty="0">
                <a:solidFill>
                  <a:schemeClr val="tx1"/>
                </a:solidFill>
              </a:rPr>
              <a:t> Kim, Ion </a:t>
            </a:r>
            <a:r>
              <a:rPr lang="en-US" altLang="ko-KR" sz="1600" dirty="0" err="1">
                <a:solidFill>
                  <a:schemeClr val="tx1"/>
                </a:solidFill>
              </a:rPr>
              <a:t>Stoica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 </a:t>
            </a:r>
            <a:r>
              <a:rPr lang="en-US" altLang="ko-KR" sz="1600" i="1" dirty="0">
                <a:solidFill>
                  <a:schemeClr val="tx1"/>
                </a:solidFill>
              </a:rPr>
              <a:t>Proc. of</a:t>
            </a:r>
            <a:r>
              <a:rPr lang="ko-KR" altLang="en-US" sz="1600" i="1" dirty="0">
                <a:solidFill>
                  <a:schemeClr val="tx1"/>
                </a:solidFill>
              </a:rPr>
              <a:t> </a:t>
            </a:r>
            <a:r>
              <a:rPr lang="en-US" altLang="ko-KR" sz="1600" i="1" dirty="0">
                <a:solidFill>
                  <a:srgbClr val="FF0000"/>
                </a:solidFill>
              </a:rPr>
              <a:t>ACM</a:t>
            </a:r>
            <a:r>
              <a:rPr lang="en-US" altLang="ko-KR" sz="1600" i="1" dirty="0">
                <a:solidFill>
                  <a:schemeClr val="tx1"/>
                </a:solidFill>
              </a:rPr>
              <a:t> SOSP</a:t>
            </a:r>
            <a:r>
              <a:rPr lang="en-US" altLang="ko-KR" sz="1600" dirty="0">
                <a:solidFill>
                  <a:schemeClr val="tx1"/>
                </a:solidFill>
              </a:rPr>
              <a:t>, 2017.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DCDB-19B3-40D7-A8BF-C80506B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DC90-7866-4CDA-ACC0-066D349F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Storage servers</a:t>
            </a:r>
          </a:p>
          <a:p>
            <a:pPr lvl="1"/>
            <a:r>
              <a:rPr lang="en-US" altLang="ko-KR" dirty="0" err="1"/>
              <a:t>NetCache</a:t>
            </a:r>
            <a:r>
              <a:rPr lang="en-US" altLang="ko-KR" dirty="0"/>
              <a:t> servers run a simple shim that provides two important pieces of functionality: </a:t>
            </a:r>
          </a:p>
          <a:p>
            <a:pPr lvl="2"/>
            <a:r>
              <a:rPr lang="en-US" altLang="ko-KR" dirty="0"/>
              <a:t>It maps </a:t>
            </a:r>
            <a:r>
              <a:rPr lang="en-US" altLang="ko-KR" dirty="0" err="1"/>
              <a:t>NetCache</a:t>
            </a:r>
            <a:r>
              <a:rPr lang="en-US" altLang="ko-KR" dirty="0"/>
              <a:t> query packets to API calls for the key-value store</a:t>
            </a:r>
          </a:p>
          <a:p>
            <a:pPr lvl="2"/>
            <a:r>
              <a:rPr lang="en-US" altLang="ko-KR" dirty="0"/>
              <a:t>It implements a cache coherence mechanism that guarantees consistency between the caching and storage layers</a:t>
            </a:r>
          </a:p>
          <a:p>
            <a:r>
              <a:rPr lang="en-US" altLang="ko-KR" dirty="0"/>
              <a:t>Clients</a:t>
            </a:r>
          </a:p>
          <a:p>
            <a:pPr lvl="1"/>
            <a:r>
              <a:rPr lang="en-US" altLang="ko-KR" dirty="0" err="1"/>
              <a:t>NetCache</a:t>
            </a:r>
            <a:r>
              <a:rPr lang="en-US" altLang="ko-KR" dirty="0"/>
              <a:t> provides a client library that applications can use to access the key-value store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40D4-B2FE-4834-8E83-D54B3C8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245" y="6541931"/>
            <a:ext cx="354584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56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DCDB-19B3-40D7-A8BF-C80506B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DC90-7866-4CDA-ACC0-066D349F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Packet format</a:t>
            </a:r>
          </a:p>
          <a:p>
            <a:pPr lvl="1"/>
            <a:r>
              <a:rPr lang="en-US" altLang="ko-KR" dirty="0" err="1"/>
              <a:t>NetCache</a:t>
            </a:r>
            <a:r>
              <a:rPr lang="en-US" altLang="ko-KR" dirty="0"/>
              <a:t> is an application-layer protocol embedded inside the L4 payload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err="1"/>
              <a:t>NetCache</a:t>
            </a:r>
            <a:r>
              <a:rPr lang="en-US" altLang="ko-KR" dirty="0"/>
              <a:t> fields are inside the TCP/UDP payload and a special TCP/UDP port is reserved for </a:t>
            </a:r>
            <a:r>
              <a:rPr lang="en-US" altLang="ko-KR" dirty="0" err="1"/>
              <a:t>NetCache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Network routing</a:t>
            </a:r>
          </a:p>
          <a:p>
            <a:pPr lvl="1"/>
            <a:r>
              <a:rPr lang="en-US" altLang="ko-KR" dirty="0" err="1"/>
              <a:t>NetCache</a:t>
            </a:r>
            <a:r>
              <a:rPr lang="en-US" altLang="ko-KR" dirty="0"/>
              <a:t> leverages existing routing protocols to forward packets and can coexist with other network protocols and functions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40D4-B2FE-4834-8E83-D54B3C8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245" y="6541931"/>
            <a:ext cx="354584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9FB98-DBD5-08DD-D5F8-D527DDB2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524968"/>
            <a:ext cx="5760640" cy="2045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4D757-8A4B-23F5-C139-716137DC5BFC}"/>
              </a:ext>
            </a:extLst>
          </p:cNvPr>
          <p:cNvSpPr txBox="1"/>
          <p:nvPr/>
        </p:nvSpPr>
        <p:spPr>
          <a:xfrm>
            <a:off x="5418121" y="4566418"/>
            <a:ext cx="6696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그림 캡션은 텍스트박스로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달아주세요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전체 발표자료에서의 통일성</a:t>
            </a:r>
            <a:r>
              <a:rPr lang="en-US" altLang="ko-KR" sz="1400" dirty="0">
                <a:solidFill>
                  <a:srgbClr val="FF0000"/>
                </a:solidFill>
              </a:rPr>
              <a:t>) 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4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DCDB-19B3-40D7-A8BF-C80506B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DC90-7866-4CDA-ACC0-066D349F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Network routing</a:t>
            </a:r>
          </a:p>
          <a:p>
            <a:pPr lvl="1"/>
            <a:r>
              <a:rPr lang="en-US" altLang="ko-KR" dirty="0" err="1"/>
              <a:t>NetCache</a:t>
            </a:r>
            <a:r>
              <a:rPr lang="en-US" altLang="ko-KR" dirty="0"/>
              <a:t> switches process </a:t>
            </a:r>
            <a:r>
              <a:rPr lang="en-US" altLang="ko-KR" dirty="0" err="1"/>
              <a:t>NetCache</a:t>
            </a:r>
            <a:r>
              <a:rPr lang="en-US" altLang="ko-KR" dirty="0"/>
              <a:t> queries based on Algorithm 1</a:t>
            </a:r>
          </a:p>
          <a:p>
            <a:pPr lvl="1"/>
            <a:r>
              <a:rPr lang="en-US" altLang="ko-KR" dirty="0"/>
              <a:t>Other switches simply forward packets based on the destination MAC/IP address according to the L2/L3 routing protocol.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40D4-B2FE-4834-8E83-D54B3C8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245" y="6541931"/>
            <a:ext cx="354584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CFA922-C7E2-4171-5B06-822916C8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2459135"/>
            <a:ext cx="5582599" cy="4082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BDB1B-6920-BBED-DD4D-F96384E20DB6}"/>
              </a:ext>
            </a:extLst>
          </p:cNvPr>
          <p:cNvSpPr txBox="1"/>
          <p:nvPr/>
        </p:nvSpPr>
        <p:spPr>
          <a:xfrm>
            <a:off x="7151914" y="2809221"/>
            <a:ext cx="66967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알고리즘에 대한 설명이 그림으로 존재한다면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되도록 알고리즘 사진을 통째로 가져오는 것은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지양하는 것이 좋습니다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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36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DCF9-122F-4E9A-8FDE-3EBCBE94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CBF66-A353-48EB-8B50-47B2632B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857232"/>
            <a:ext cx="11665296" cy="5541822"/>
          </a:xfrm>
        </p:spPr>
        <p:txBody>
          <a:bodyPr>
            <a:normAutofit/>
          </a:bodyPr>
          <a:lstStyle/>
          <a:p>
            <a:r>
              <a:rPr lang="en-US" altLang="ko-KR" b="1" dirty="0"/>
              <a:t>SOSP</a:t>
            </a:r>
            <a:r>
              <a:rPr lang="en-US" altLang="ko-KR" dirty="0"/>
              <a:t> (Symposium on Operating Systems Principles)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</a:t>
            </a:r>
            <a:r>
              <a:rPr lang="en-US" altLang="ko-KR" dirty="0"/>
              <a:t>eld once every two years since 1967, when the first SOSP conference took place in Gatlinburg, Tennessee</a:t>
            </a:r>
          </a:p>
          <a:p>
            <a:pPr lvl="1"/>
            <a:r>
              <a:rPr lang="en-US" altLang="ko-KR" b="1" dirty="0"/>
              <a:t>Subject Areas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" altLang="ko-Kore-KR" dirty="0"/>
          </a:p>
          <a:p>
            <a:pPr lvl="1"/>
            <a:endParaRPr lang="en" altLang="ko-Kore-KR" dirty="0"/>
          </a:p>
          <a:p>
            <a:pPr lvl="1"/>
            <a:endParaRPr lang="en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6EBDB-F625-44B8-B3E1-04458D2D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55204" y="6541931"/>
            <a:ext cx="269625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C3C91C-AA90-899F-98E2-63E503443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0"/>
          <a:stretch/>
        </p:blipFill>
        <p:spPr>
          <a:xfrm>
            <a:off x="998038" y="2305710"/>
            <a:ext cx="5472608" cy="3711082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279C55C-DFD6-AB50-DC15-D91F24AD4020}"/>
              </a:ext>
            </a:extLst>
          </p:cNvPr>
          <p:cNvSpPr txBox="1">
            <a:spLocks/>
          </p:cNvSpPr>
          <p:nvPr/>
        </p:nvSpPr>
        <p:spPr>
          <a:xfrm>
            <a:off x="6608440" y="151492"/>
            <a:ext cx="5472608" cy="639996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" altLang="ko-Kore-KR" dirty="0"/>
          </a:p>
          <a:p>
            <a:pPr lvl="1"/>
            <a:endParaRPr lang="en" altLang="ko-Kore-KR" dirty="0"/>
          </a:p>
          <a:p>
            <a:pPr lvl="1"/>
            <a:endParaRPr lang="en" altLang="ko-Kore-KR" dirty="0"/>
          </a:p>
          <a:p>
            <a:pPr lvl="1"/>
            <a:r>
              <a:rPr lang="en" altLang="ko-Kore-KR" dirty="0"/>
              <a:t>The 10 </a:t>
            </a:r>
            <a:r>
              <a:rPr lang="en-US" altLang="ko-Kore-KR" dirty="0"/>
              <a:t>ACM A. M. Turing Award Winners</a:t>
            </a:r>
            <a:endParaRPr lang="en" altLang="ko-Kore-KR" dirty="0"/>
          </a:p>
          <a:p>
            <a:pPr lvl="2"/>
            <a:r>
              <a:rPr lang="en" altLang="ko-Kore-KR" dirty="0"/>
              <a:t>2020 </a:t>
            </a:r>
            <a:r>
              <a:rPr lang="en-US" altLang="ko-Kore-KR" dirty="0"/>
              <a:t>Jeffrey D. Ullman</a:t>
            </a:r>
            <a:endParaRPr lang="en" altLang="ko-Kore-KR" dirty="0"/>
          </a:p>
          <a:p>
            <a:pPr lvl="2"/>
            <a:r>
              <a:rPr lang="en" altLang="ko-Kore-KR" dirty="0"/>
              <a:t>2017 </a:t>
            </a:r>
            <a:r>
              <a:rPr lang="en-US" altLang="ko-Kore-KR" dirty="0"/>
              <a:t>John L. Hennessy</a:t>
            </a:r>
          </a:p>
          <a:p>
            <a:pPr lvl="2"/>
            <a:r>
              <a:rPr lang="en" altLang="ko-Kore-KR" dirty="0"/>
              <a:t>2017 </a:t>
            </a:r>
            <a:r>
              <a:rPr lang="en-US" altLang="ko-Kore-KR" dirty="0"/>
              <a:t>David A Patterson</a:t>
            </a:r>
          </a:p>
          <a:p>
            <a:pPr lvl="2"/>
            <a:r>
              <a:rPr lang="en-US" altLang="ko-Kore-KR" dirty="0"/>
              <a:t>2012 Silvio M </a:t>
            </a:r>
            <a:r>
              <a:rPr lang="en-US" altLang="ko-Kore-KR" dirty="0" err="1"/>
              <a:t>Micali</a:t>
            </a:r>
            <a:r>
              <a:rPr lang="en-US" altLang="ko-Kore-KR" dirty="0"/>
              <a:t>    </a:t>
            </a:r>
          </a:p>
          <a:p>
            <a:pPr lvl="2"/>
            <a:r>
              <a:rPr lang="en-US" altLang="ko-Kore-KR" dirty="0"/>
              <a:t>2008 Barbara H. </a:t>
            </a:r>
            <a:r>
              <a:rPr lang="en-US" altLang="ko-Kore-KR" dirty="0" err="1"/>
              <a:t>Liskov</a:t>
            </a:r>
            <a:endParaRPr lang="en-US" altLang="ko-Kore-KR" dirty="0"/>
          </a:p>
          <a:p>
            <a:pPr lvl="2"/>
            <a:r>
              <a:rPr lang="en-US" altLang="ko-Kore-KR" dirty="0"/>
              <a:t>1992 Butler W Lampson </a:t>
            </a:r>
          </a:p>
          <a:p>
            <a:pPr lvl="2"/>
            <a:r>
              <a:rPr lang="en-US" altLang="ko-Kore-KR" dirty="0"/>
              <a:t>1983 Ken Thompson</a:t>
            </a:r>
          </a:p>
          <a:p>
            <a:pPr lvl="2"/>
            <a:r>
              <a:rPr lang="en-US" altLang="ko-Kore-KR" dirty="0"/>
              <a:t>1983 Dennis M. Ritchie</a:t>
            </a:r>
          </a:p>
          <a:p>
            <a:pPr lvl="2"/>
            <a:r>
              <a:rPr lang="en-US" altLang="ko-Kore-KR" dirty="0"/>
              <a:t>1972 </a:t>
            </a:r>
            <a:r>
              <a:rPr lang="en-US" altLang="ko-Kore-KR" dirty="0" err="1"/>
              <a:t>Edsger</a:t>
            </a:r>
            <a:r>
              <a:rPr lang="en-US" altLang="ko-Kore-KR" dirty="0"/>
              <a:t> </a:t>
            </a:r>
            <a:r>
              <a:rPr lang="en-US" altLang="ko-Kore-KR" dirty="0" err="1"/>
              <a:t>Wybe</a:t>
            </a:r>
            <a:r>
              <a:rPr lang="en-US" altLang="ko-Kore-KR" dirty="0"/>
              <a:t> Dijkstra                                       </a:t>
            </a:r>
          </a:p>
        </p:txBody>
      </p:sp>
      <p:pic>
        <p:nvPicPr>
          <p:cNvPr id="1026" name="Picture 2" descr="SOSP 2021-哔哩哔哩">
            <a:extLst>
              <a:ext uri="{FF2B5EF4-FFF2-40B4-BE49-F238E27FC236}">
                <a16:creationId xmlns:a16="http://schemas.microsoft.com/office/drawing/2014/main" id="{68DC3E4A-E7A9-A9C2-084B-2180338D9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498437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Discussion</a:t>
            </a:r>
          </a:p>
          <a:p>
            <a:r>
              <a:rPr lang="en-US" altLang="ko-KR" dirty="0"/>
              <a:t>Implementation</a:t>
            </a:r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/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855204" y="6541931"/>
            <a:ext cx="269625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19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DCDB-19B3-40D7-A8BF-C80506B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DC90-7866-4CDA-ACC0-066D349F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Popular items receive far more queries than others, and the set of “hot items” changes rapidly due to popular posts, limited-time offers, and trending events</a:t>
            </a:r>
          </a:p>
          <a:p>
            <a:pPr lvl="1"/>
            <a:r>
              <a:rPr lang="en-US" altLang="ko-KR" dirty="0"/>
              <a:t>This skew can lead to severe load imbalance, which results in significant performance degradations</a:t>
            </a:r>
          </a:p>
          <a:p>
            <a:pPr lvl="1"/>
            <a:endParaRPr lang="en" altLang="ko-Kore-KR" dirty="0"/>
          </a:p>
          <a:p>
            <a:r>
              <a:rPr lang="en-US" altLang="ko-KR" dirty="0"/>
              <a:t>The problem of load imbalance is particularly acute for high-performance, in-memory key-value stores</a:t>
            </a:r>
            <a:endParaRPr lang="en" altLang="ko-Kore-KR" dirty="0"/>
          </a:p>
          <a:p>
            <a:pPr lvl="1"/>
            <a:r>
              <a:rPr lang="en-US" altLang="ko-KR" dirty="0"/>
              <a:t>While traditional flash-based and disk-based key-value stores can be balanced using a fast in-memory caching layer, server-based caching does not work for in-memory stores</a:t>
            </a:r>
          </a:p>
          <a:p>
            <a:pPr lvl="1"/>
            <a:endParaRPr lang="en" altLang="ko-Kore-KR" dirty="0"/>
          </a:p>
          <a:p>
            <a:r>
              <a:rPr lang="en-US" altLang="ko-KR" dirty="0"/>
              <a:t>This paper presents </a:t>
            </a:r>
            <a:r>
              <a:rPr lang="en-US" altLang="ko-KR" dirty="0" err="1"/>
              <a:t>NetCache</a:t>
            </a:r>
            <a:r>
              <a:rPr lang="en-US" altLang="ko-KR" dirty="0"/>
              <a:t>, a new key-value store architecture that leverages the power and flexibility of new generation programmable switches to cache data in the network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개조식</a:t>
            </a:r>
            <a:r>
              <a:rPr lang="ko-KR" altLang="en-US" dirty="0">
                <a:solidFill>
                  <a:srgbClr val="FF0000"/>
                </a:solidFill>
              </a:rPr>
              <a:t> 문장에서는 마침표를 쓰지 않습니다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" altLang="ko-Kore-KR" dirty="0"/>
          </a:p>
          <a:p>
            <a:pPr lvl="1"/>
            <a:r>
              <a:rPr lang="en-US" altLang="ko-KR" dirty="0"/>
              <a:t>Switches are optimized for data input-output</a:t>
            </a:r>
          </a:p>
          <a:p>
            <a:pPr lvl="1"/>
            <a:r>
              <a:rPr lang="en-US" altLang="ko-KR" dirty="0"/>
              <a:t>Overall, the entire system is able to guarantee high aggregate throughput and low latency despite workload skew</a:t>
            </a:r>
            <a:endParaRPr lang="en" altLang="ko-Kore-KR" dirty="0"/>
          </a:p>
          <a:p>
            <a:endParaRPr lang="en" altLang="ko-Kore-KR" dirty="0"/>
          </a:p>
          <a:p>
            <a:endParaRPr lang="en" altLang="ko-Kore-KR" dirty="0"/>
          </a:p>
          <a:p>
            <a:endParaRPr lang="en" altLang="ko-Kore-KR" dirty="0"/>
          </a:p>
          <a:p>
            <a:endParaRPr lang="en" altLang="ko-Kore-KR" dirty="0"/>
          </a:p>
          <a:p>
            <a:pPr lvl="1"/>
            <a:endParaRPr lang="en" altLang="ko-Kore-KR" dirty="0"/>
          </a:p>
          <a:p>
            <a:pPr lvl="1"/>
            <a:endParaRPr lang="en" altLang="ko-Kore-KR" dirty="0"/>
          </a:p>
          <a:p>
            <a:endParaRPr lang="en" altLang="ko-Kore-KR" dirty="0"/>
          </a:p>
          <a:p>
            <a:endParaRPr lang="en" altLang="ko-Kore-KR" dirty="0"/>
          </a:p>
          <a:p>
            <a:pPr lvl="1"/>
            <a:endParaRPr lang="en" altLang="ko-Kore-KR" dirty="0"/>
          </a:p>
          <a:p>
            <a:endParaRPr lang="en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40D4-B2FE-4834-8E83-D54B3C8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245" y="6541931"/>
            <a:ext cx="354584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4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DCDB-19B3-40D7-A8BF-C80506B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DC90-7866-4CDA-ACC0-066D349F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Load balancing for performance guarantees</a:t>
            </a:r>
          </a:p>
          <a:p>
            <a:pPr lvl="1"/>
            <a:r>
              <a:rPr lang="en-US" altLang="ko-KR" dirty="0"/>
              <a:t>Key-value stores are expected to provide high performance guarantees to meet strict service level agreements (SLAs)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Ideally, if the throughput of each storage node is T, a key-value store with N nodes should be able to guarantee an aggregate throughput of N · T </a:t>
            </a:r>
          </a:p>
          <a:p>
            <a:pPr lvl="1"/>
            <a:endParaRPr lang="en-US" altLang="ko-KR" dirty="0"/>
          </a:p>
          <a:p>
            <a:pPr lvl="1"/>
            <a:r>
              <a:rPr lang="en" altLang="ko-Kore-KR" dirty="0"/>
              <a:t>The skewed, dynamic workloads make it difficult to provide high performance</a:t>
            </a:r>
          </a:p>
          <a:p>
            <a:pPr lvl="2"/>
            <a:r>
              <a:rPr lang="en-US" altLang="ko-KR" dirty="0"/>
              <a:t>The system is bottlenecked by the overloaded nodes, leaving many other nodes not fully utilized, so that the entire system cannot achieve the desired aggregate throughput</a:t>
            </a:r>
          </a:p>
          <a:p>
            <a:pPr lvl="2"/>
            <a:endParaRPr lang="en" altLang="ko-Kore-KR" dirty="0"/>
          </a:p>
          <a:p>
            <a:pPr lvl="1"/>
            <a:r>
              <a:rPr lang="en-US" altLang="ko-KR" dirty="0"/>
              <a:t>This causes the system to have high tail latencies, which violate the latency requirements</a:t>
            </a:r>
            <a:endParaRPr lang="en" altLang="ko-Kore-KR" dirty="0"/>
          </a:p>
          <a:p>
            <a:pPr lvl="2"/>
            <a:endParaRPr lang="en" altLang="ko-Kore-KR" dirty="0"/>
          </a:p>
          <a:p>
            <a:pPr lvl="1"/>
            <a:endParaRPr lang="en" altLang="ko-Kore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40D4-B2FE-4834-8E83-D54B3C8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245" y="6541931"/>
            <a:ext cx="354584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91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DCDB-19B3-40D7-A8BF-C80506B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0DC90-7866-4CDA-ACC0-066D349F3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2409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Fast, small cache for load balancing</a:t>
                </a:r>
              </a:p>
              <a:p>
                <a:pPr lvl="1"/>
                <a:r>
                  <a:rPr lang="en-US" altLang="ko-KR" dirty="0"/>
                  <a:t>A cache only need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dirty="0"/>
                  <a:t> to store </a:t>
                </a:r>
                <a14:m>
                  <m:oMath xmlns:m="http://schemas.openxmlformats.org/officeDocument/2006/math">
                    <m:r>
                      <a:rPr lang="en-US" altLang="ko-Kore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ore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수식은 </a:t>
                </a:r>
                <a:r>
                  <a:rPr lang="ko-KR" altLang="en-US" dirty="0" err="1">
                    <a:solidFill>
                      <a:srgbClr val="FF0000"/>
                    </a:solidFill>
                  </a:rPr>
                  <a:t>수식입력툴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사용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en" altLang="ko-Kore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items to balance the load for a hash-partitioned key-value cluster with N storage nodes, regardless of the number of key-value items</a:t>
                </a:r>
              </a:p>
              <a:p>
                <a:pPr lvl="1"/>
                <a:endParaRPr lang="en" altLang="ko-Kore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ore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ore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altLang="ko-Kore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dirty="0"/>
                  <a:t>is relatively small, the hot items can be replicated to all cache nodes in order to avoid circular load balancing issues in the caching layer</a:t>
                </a:r>
              </a:p>
              <a:p>
                <a:pPr marL="457200" lvl="1" indent="0">
                  <a:buNone/>
                </a:pPr>
                <a:endParaRPr lang="en" altLang="ko-Kore-KR" dirty="0"/>
              </a:p>
              <a:p>
                <a:pPr lvl="1"/>
                <a:r>
                  <a:rPr lang="en" altLang="ko-Kore-KR" dirty="0"/>
                  <a:t>To handle arbitrarily skewed workloads, the caching layer must provide an aggregate throughput comparable to the storage layer</a:t>
                </a:r>
              </a:p>
              <a:p>
                <a:pPr lvl="1"/>
                <a:endParaRPr lang="en" altLang="ko-Kore-KR" dirty="0"/>
              </a:p>
              <a:p>
                <a:pPr lvl="1"/>
                <a:r>
                  <a:rPr lang="en-US" altLang="ko-KR" dirty="0"/>
                  <a:t>Given M caching nodes with per-node throughput T’</a:t>
                </a:r>
                <a:endParaRPr lang="en" altLang="ko-Kore-KR" dirty="0"/>
              </a:p>
              <a:p>
                <a:pPr lvl="1"/>
                <a:endParaRPr lang="en" altLang="ko-Kore-KR" dirty="0"/>
              </a:p>
              <a:p>
                <a:pPr lvl="1"/>
                <a:endParaRPr lang="en" altLang="ko-Kore-KR" dirty="0"/>
              </a:p>
              <a:p>
                <a:pPr lvl="1"/>
                <a:endParaRPr lang="en" altLang="ko-Kore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It requires T ′ ≫ T (i.e., orders of magnitude difference) to build a cost-effective, low-overhead caching layer</a:t>
                </a:r>
                <a:endParaRPr lang="en" altLang="ko-Kore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0DC90-7866-4CDA-ACC0-066D349F3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24096"/>
              </a:xfrm>
              <a:blipFill>
                <a:blip r:embed="rId3"/>
                <a:stretch>
                  <a:fillRect l="-437" t="-688" b="-4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40D4-B2FE-4834-8E83-D54B3C8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245" y="6541931"/>
            <a:ext cx="354584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0D175-E108-BF78-F125-C19DE80F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4437112"/>
            <a:ext cx="280351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DCDB-19B3-40D7-A8BF-C80506B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DC90-7866-4CDA-ACC0-066D349F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In-network caching for in-memory key-value stores</a:t>
            </a:r>
          </a:p>
          <a:p>
            <a:pPr lvl="1"/>
            <a:r>
              <a:rPr lang="en-US" altLang="ko-KR" dirty="0"/>
              <a:t>As key-value stores themselves are being moved to the main memory, in memory caches lose their performance advantage and are no longer effective</a:t>
            </a:r>
          </a:p>
          <a:p>
            <a:pPr lvl="2" indent="-285750"/>
            <a:r>
              <a:rPr lang="en-US" altLang="ko-KR" dirty="0"/>
              <a:t>In-memory caches are effective for flash-based and disk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/>
              <a:t>based key-value stores since DRAMs are orders of magnitude faster than SSDs and HDDs</a:t>
            </a:r>
            <a:endParaRPr lang="en" altLang="ko-Kore-KR" dirty="0"/>
          </a:p>
          <a:p>
            <a:pPr lvl="1"/>
            <a:r>
              <a:rPr lang="en-US" altLang="ko-KR" dirty="0"/>
              <a:t>Building the caching layer into the network is a natural solution for balancing in-memory key-value stores</a:t>
            </a:r>
          </a:p>
          <a:p>
            <a:pPr lvl="2"/>
            <a:r>
              <a:rPr lang="en-US" altLang="ko-KR" dirty="0"/>
              <a:t>Switches are optimized for I/O</a:t>
            </a:r>
          </a:p>
          <a:p>
            <a:pPr lvl="2"/>
            <a:r>
              <a:rPr lang="en-US" altLang="ko-KR" dirty="0"/>
              <a:t>If we use the </a:t>
            </a:r>
            <a:r>
              <a:rPr lang="en-US" altLang="ko-KR" dirty="0" err="1"/>
              <a:t>ToR</a:t>
            </a:r>
            <a:r>
              <a:rPr lang="en-US" altLang="ko-KR" dirty="0"/>
              <a:t> switch as the cache for a key-value storage rack, it incurs no latency penalties and no additional hardware cost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40D4-B2FE-4834-8E83-D54B3C8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245" y="6541931"/>
            <a:ext cx="354584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6D6021-A6FB-43D2-9006-1B1A33A2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4234588"/>
            <a:ext cx="5003800" cy="210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B7594-BC3A-ED36-DF65-45568DC30824}"/>
              </a:ext>
            </a:extLst>
          </p:cNvPr>
          <p:cNvSpPr txBox="1"/>
          <p:nvPr/>
        </p:nvSpPr>
        <p:spPr>
          <a:xfrm>
            <a:off x="8475974" y="5471850"/>
            <a:ext cx="357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어떤 그림인지 그림에 대한 캡션 텍스트 박스로 달아주세요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7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DCDB-19B3-40D7-A8BF-C80506B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0DC90-7866-4CDA-ACC0-066D349F3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Programmable switch ASICs for in-network caching</a:t>
                </a:r>
              </a:p>
              <a:p>
                <a:pPr lvl="1"/>
                <a:r>
                  <a:rPr lang="en-US" altLang="ko-KR" dirty="0"/>
                  <a:t>The on-chip memory is big enough to store the </a:t>
                </a:r>
                <a14:m>
                  <m:oMath xmlns:m="http://schemas.openxmlformats.org/officeDocument/2006/math">
                    <m:r>
                      <a:rPr lang="en-US" altLang="ko-Kore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ore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altLang="ko-Kore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items for load balancing, while can still leave enough switch resources for traditional network functionalities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Traditional switch ASICs are fixed function, so adding a new feature requires designing and manufacturing a new ASIC, which incurs huge capital and engineering costs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New-generation programmable switch allow users to program the switch packet-processing pipeline without replacing the switch ASICs. </a:t>
                </a:r>
              </a:p>
              <a:p>
                <a:pPr lvl="2"/>
                <a:r>
                  <a:rPr lang="en-US" altLang="ko-KR" dirty="0"/>
                  <a:t>The goal of this paper is to leverage programmable switches to make in-network caching a reality.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err="1">
                    <a:solidFill>
                      <a:srgbClr val="FF0000"/>
                    </a:solidFill>
                  </a:rPr>
                  <a:t>개조식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문장에서는 마침표를 쓰지 않습니다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endParaRPr lang="en" altLang="ko-Kore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0DC90-7866-4CDA-ACC0-066D349F3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7" t="-7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40D4-B2FE-4834-8E83-D54B3C8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245" y="6541931"/>
            <a:ext cx="354584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02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DCDB-19B3-40D7-A8BF-C80506B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DC90-7866-4CDA-ACC0-066D349F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Switch</a:t>
            </a:r>
          </a:p>
          <a:p>
            <a:pPr lvl="1"/>
            <a:r>
              <a:rPr lang="en-US" altLang="ko-KR" dirty="0"/>
              <a:t>We reserve an L4 port to distinguish </a:t>
            </a:r>
            <a:r>
              <a:rPr lang="en-US" altLang="ko-KR" dirty="0" err="1"/>
              <a:t>NetCache</a:t>
            </a:r>
            <a:r>
              <a:rPr lang="en-US" altLang="ko-KR" dirty="0"/>
              <a:t> packets from other packets</a:t>
            </a:r>
          </a:p>
          <a:p>
            <a:pPr lvl="2"/>
            <a:r>
              <a:rPr lang="en-US" altLang="ko-KR" dirty="0"/>
              <a:t>This makes </a:t>
            </a:r>
            <a:r>
              <a:rPr lang="en-US" altLang="ko-KR" dirty="0" err="1"/>
              <a:t>NetCache</a:t>
            </a:r>
            <a:r>
              <a:rPr lang="en-US" altLang="ko-KR" dirty="0"/>
              <a:t> fully compatible with other network protocols and functions</a:t>
            </a:r>
          </a:p>
          <a:p>
            <a:pPr lvl="1"/>
            <a:r>
              <a:rPr lang="en-US" altLang="ko-KR" dirty="0"/>
              <a:t>The key-value cache module stores the hottest items</a:t>
            </a:r>
          </a:p>
          <a:p>
            <a:pPr lvl="1"/>
            <a:r>
              <a:rPr lang="en-US" altLang="ko-KR" dirty="0"/>
              <a:t>The query statistics module provides key-access statistics to the controller for cache updates</a:t>
            </a:r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en-US" altLang="ko-KR" dirty="0"/>
              <a:t>Controller</a:t>
            </a:r>
          </a:p>
          <a:p>
            <a:pPr lvl="1"/>
            <a:r>
              <a:rPr lang="en-US" altLang="ko-KR" dirty="0"/>
              <a:t>The controller is primarily responsible for updating the cache with hot items </a:t>
            </a:r>
          </a:p>
          <a:p>
            <a:pPr lvl="1"/>
            <a:r>
              <a:rPr lang="en-US" altLang="ko-KR" dirty="0"/>
              <a:t>It receives HH reports from the switch data plane and compares them with per-key counters of the items already in the cache.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40D4-B2FE-4834-8E83-D54B3C8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245" y="6541931"/>
            <a:ext cx="354584" cy="276999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4F3FE3-10D4-51DA-6F68-1A0B722EA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61"/>
          <a:stretch/>
        </p:blipFill>
        <p:spPr>
          <a:xfrm>
            <a:off x="4445273" y="3797819"/>
            <a:ext cx="3600399" cy="2731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E9C18-DA41-4CD8-04A4-EBED1FEDC49D}"/>
              </a:ext>
            </a:extLst>
          </p:cNvPr>
          <p:cNvSpPr txBox="1"/>
          <p:nvPr/>
        </p:nvSpPr>
        <p:spPr>
          <a:xfrm>
            <a:off x="5209547" y="6479637"/>
            <a:ext cx="6696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그림 캡션은 텍스트박스로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달아주세요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전체 발표자료에서의 통일성</a:t>
            </a:r>
            <a:r>
              <a:rPr lang="en-US" altLang="ko-KR" sz="1400" dirty="0">
                <a:solidFill>
                  <a:srgbClr val="FF0000"/>
                </a:solidFill>
              </a:rPr>
              <a:t>) 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3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27961</TotalTime>
  <Words>1017</Words>
  <Application>Microsoft Macintosh PowerPoint</Application>
  <PresentationFormat>와이드스크린</PresentationFormat>
  <Paragraphs>166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NetCache: Balancing Key-Value Stores with Fast In-Network Caching</vt:lpstr>
      <vt:lpstr>Session</vt:lpstr>
      <vt:lpstr>Contents</vt:lpstr>
      <vt:lpstr>Introduction</vt:lpstr>
      <vt:lpstr>Motivation</vt:lpstr>
      <vt:lpstr>Motivation</vt:lpstr>
      <vt:lpstr>Motivation</vt:lpstr>
      <vt:lpstr>Motivation</vt:lpstr>
      <vt:lpstr>Overview</vt:lpstr>
      <vt:lpstr>Overview</vt:lpstr>
      <vt:lpstr>Design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wlee</dc:creator>
  <cp:lastModifiedBy>방지윤</cp:lastModifiedBy>
  <cp:revision>2151</cp:revision>
  <dcterms:created xsi:type="dcterms:W3CDTF">2009-04-17T16:23:49Z</dcterms:created>
  <dcterms:modified xsi:type="dcterms:W3CDTF">2023-01-04T13:30:22Z</dcterms:modified>
</cp:coreProperties>
</file>