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72" r:id="rId5"/>
    <p:sldId id="260" r:id="rId6"/>
    <p:sldId id="259" r:id="rId7"/>
    <p:sldId id="261" r:id="rId8"/>
    <p:sldId id="280" r:id="rId9"/>
    <p:sldId id="277" r:id="rId10"/>
    <p:sldId id="271" r:id="rId11"/>
    <p:sldId id="279" r:id="rId12"/>
    <p:sldId id="263" r:id="rId13"/>
    <p:sldId id="275" r:id="rId14"/>
    <p:sldId id="262" r:id="rId15"/>
    <p:sldId id="264" r:id="rId16"/>
    <p:sldId id="268" r:id="rId17"/>
    <p:sldId id="267" r:id="rId18"/>
    <p:sldId id="265" r:id="rId19"/>
    <p:sldId id="266" r:id="rId20"/>
    <p:sldId id="274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8" autoAdjust="0"/>
    <p:restoredTop sz="86410"/>
  </p:normalViewPr>
  <p:slideViewPr>
    <p:cSldViewPr snapToGrid="0">
      <p:cViewPr varScale="1">
        <p:scale>
          <a:sx n="97" d="100"/>
          <a:sy n="97" d="100"/>
        </p:scale>
        <p:origin x="19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987EB-3404-4726-99FC-333036A167CA}" type="datetimeFigureOut">
              <a:rPr lang="de-DE" smtClean="0"/>
              <a:t>05.10.2017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93FDE-2BAE-4035-BEF0-7CD83D6922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083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AC684-48FC-47D1-BF08-A3B4019960CC}" type="datetimeFigureOut">
              <a:rPr lang="de-DE" smtClean="0"/>
              <a:t>05.10.2017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F4DA4-BA54-492D-B785-97014E304F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10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815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Observables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converted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Ienumarable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vice </a:t>
            </a:r>
            <a:r>
              <a:rPr lang="de-DE" baseline="0" dirty="0" err="1" smtClean="0"/>
              <a:t>versa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>
                <a:solidFill>
                  <a:prstClr val="black"/>
                </a:solidFill>
              </a:rPr>
              <a:pPr/>
              <a:t>11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25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Sample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AlbumsView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JistTV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311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57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Event</a:t>
            </a:r>
            <a:r>
              <a:rPr lang="de-DE" baseline="0" dirty="0" smtClean="0"/>
              <a:t> traps </a:t>
            </a:r>
            <a:r>
              <a:rPr lang="de-DE" baseline="0" dirty="0" err="1" smtClean="0"/>
              <a:t>concisely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143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Create_Bindings</a:t>
            </a:r>
            <a:r>
              <a:rPr lang="de-DE" baseline="0" dirty="0" smtClean="0"/>
              <a:t> I </a:t>
            </a:r>
            <a:endParaRPr lang="de-DE" baseline="0" dirty="0" smtClean="0"/>
          </a:p>
          <a:p>
            <a:r>
              <a:rPr lang="de-DE" baseline="0" dirty="0" smtClean="0"/>
              <a:t>Show </a:t>
            </a:r>
            <a:r>
              <a:rPr lang="de-DE" baseline="0" dirty="0" err="1" smtClean="0"/>
              <a:t>Fody</a:t>
            </a:r>
            <a:endParaRPr lang="de-DE" baseline="0" dirty="0" smtClean="0"/>
          </a:p>
          <a:p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point</a:t>
            </a:r>
            <a:r>
              <a:rPr lang="de-DE" baseline="0" dirty="0" smtClean="0"/>
              <a:t> out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transformations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ViewModel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View (Image URLs)</a:t>
            </a:r>
          </a:p>
          <a:p>
            <a:endParaRPr lang="de-DE" dirty="0" smtClean="0"/>
          </a:p>
          <a:p>
            <a:r>
              <a:rPr lang="de-DE" dirty="0" smtClean="0"/>
              <a:t>Show Binding </a:t>
            </a:r>
            <a:r>
              <a:rPr lang="de-DE" dirty="0" err="1" smtClean="0"/>
              <a:t>debugging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30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Start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Button in </a:t>
            </a:r>
            <a:r>
              <a:rPr lang="de-DE" dirty="0" err="1" smtClean="0"/>
              <a:t>MainPage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binding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MainPage.xaml.cs</a:t>
            </a:r>
            <a:endParaRPr lang="de-DE" baseline="0" dirty="0" smtClean="0"/>
          </a:p>
          <a:p>
            <a:r>
              <a:rPr lang="de-DE" baseline="0" dirty="0" smtClean="0"/>
              <a:t>Show </a:t>
            </a:r>
            <a:r>
              <a:rPr lang="de-DE" baseline="0" dirty="0" err="1" smtClean="0"/>
              <a:t>Debug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output</a:t>
            </a:r>
            <a:r>
              <a:rPr lang="de-DE" baseline="0" dirty="0" smtClean="0"/>
              <a:t> for </a:t>
            </a:r>
            <a:r>
              <a:rPr lang="de-DE" baseline="0" dirty="0" err="1" smtClean="0"/>
              <a:t>IsExceuting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02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Show also </a:t>
            </a:r>
            <a:r>
              <a:rPr lang="de-DE" dirty="0" err="1" smtClean="0"/>
              <a:t>WhenAnyValue</a:t>
            </a:r>
            <a:r>
              <a:rPr lang="de-DE" dirty="0" smtClean="0"/>
              <a:t> in </a:t>
            </a:r>
            <a:r>
              <a:rPr lang="de-DE" dirty="0" err="1" smtClean="0"/>
              <a:t>MainPage.xaml.cs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810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Show also </a:t>
            </a:r>
            <a:r>
              <a:rPr lang="de-DE" dirty="0" err="1" smtClean="0"/>
              <a:t>how</a:t>
            </a:r>
            <a:r>
              <a:rPr lang="de-DE" dirty="0" smtClean="0"/>
              <a:t> Elegant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Filter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UpdateMethod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657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Show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Canfilter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dirty="0" smtClean="0"/>
              <a:t>Output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40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Journey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15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smtClean="0"/>
              <a:t>UI </a:t>
            </a:r>
            <a:r>
              <a:rPr lang="de-DE" dirty="0" err="1" smtClean="0"/>
              <a:t>doesn‘t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err="1" smtClean="0"/>
              <a:t>extensions</a:t>
            </a:r>
            <a:r>
              <a:rPr lang="de-DE" dirty="0" smtClean="0"/>
              <a:t>.</a:t>
            </a:r>
            <a:r>
              <a:rPr lang="de-DE" baseline="0" dirty="0" smtClean="0"/>
              <a:t> So </a:t>
            </a:r>
            <a:r>
              <a:rPr lang="de-DE" baseline="0" dirty="0" err="1" smtClean="0"/>
              <a:t>before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RxUI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Rx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especially</a:t>
            </a:r>
            <a:r>
              <a:rPr lang="de-DE" baseline="0" dirty="0" smtClean="0"/>
              <a:t> in an App </a:t>
            </a:r>
            <a:r>
              <a:rPr lang="de-DE" baseline="0" dirty="0" err="1" smtClean="0"/>
              <a:t>context</a:t>
            </a:r>
            <a:endParaRPr lang="de-DE" baseline="0" dirty="0" smtClean="0"/>
          </a:p>
          <a:p>
            <a:endParaRPr lang="de-D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impossible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teach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Reactive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RxUI</a:t>
            </a:r>
            <a:r>
              <a:rPr lang="de-DE" baseline="0" dirty="0" smtClean="0"/>
              <a:t> in 50 </a:t>
            </a:r>
            <a:r>
              <a:rPr lang="de-DE" baseline="0" dirty="0" err="1" smtClean="0"/>
              <a:t>minutes</a:t>
            </a:r>
            <a:r>
              <a:rPr lang="de-DE" baseline="0" dirty="0" smtClean="0"/>
              <a:t> so I will </a:t>
            </a:r>
            <a:r>
              <a:rPr lang="de-DE" baseline="0" dirty="0" err="1" smtClean="0"/>
              <a:t>give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impression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de-DE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Although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React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JavaRx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known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view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people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Rx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invented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20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Event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publishes</a:t>
            </a:r>
            <a:r>
              <a:rPr lang="de-DE" dirty="0" smtClean="0"/>
              <a:t> an</a:t>
            </a:r>
            <a:r>
              <a:rPr lang="de-DE" baseline="0" dirty="0" smtClean="0"/>
              <a:t> Observable for </a:t>
            </a:r>
            <a:r>
              <a:rPr lang="de-DE" baseline="0" dirty="0" err="1" smtClean="0"/>
              <a:t>it‘s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events</a:t>
            </a:r>
            <a:endParaRPr lang="de-DE" baseline="0" dirty="0" smtClean="0"/>
          </a:p>
          <a:p>
            <a:r>
              <a:rPr lang="de-DE" baseline="0" dirty="0" smtClean="0"/>
              <a:t>The </a:t>
            </a:r>
            <a:r>
              <a:rPr lang="de-DE" baseline="0" dirty="0" err="1" smtClean="0"/>
              <a:t>Rx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pipeline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created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chaining</a:t>
            </a:r>
            <a:r>
              <a:rPr lang="de-DE" baseline="0" dirty="0" smtClean="0"/>
              <a:t> Extension </a:t>
            </a:r>
            <a:r>
              <a:rPr lang="de-DE" baseline="0" dirty="0" err="1" smtClean="0"/>
              <a:t>methods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event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processing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effects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65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Event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subjects</a:t>
            </a:r>
            <a:endParaRPr lang="de-DE" dirty="0" smtClean="0"/>
          </a:p>
          <a:p>
            <a:r>
              <a:rPr lang="de-DE" dirty="0" err="1" smtClean="0"/>
              <a:t>Recognize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Idisposable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subscription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returns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Subscription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canceled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233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Messaging Center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flaws</a:t>
            </a:r>
            <a:r>
              <a:rPr lang="de-DE" dirty="0" smtClean="0"/>
              <a:t>:</a:t>
            </a:r>
          </a:p>
          <a:p>
            <a:r>
              <a:rPr lang="de-DE" dirty="0" smtClean="0"/>
              <a:t>Not </a:t>
            </a:r>
            <a:r>
              <a:rPr lang="de-DE" dirty="0" err="1" smtClean="0"/>
              <a:t>Typed</a:t>
            </a:r>
            <a:endParaRPr lang="de-DE" dirty="0" smtClean="0"/>
          </a:p>
          <a:p>
            <a:r>
              <a:rPr lang="de-DE" dirty="0" smtClean="0"/>
              <a:t>Hard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debug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89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191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Sample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RxMediaPlayer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3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37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F4DA4-BA54-492D-B785-97014E304FE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1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44969"/>
            <a:ext cx="10772775" cy="127803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423002"/>
            <a:ext cx="10753725" cy="484719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135" y="228945"/>
            <a:ext cx="10772775" cy="16581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iveui.ne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iveui.net/docs/resources/video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hungry</a:t>
            </a:r>
            <a:r>
              <a:rPr lang="de-DE" dirty="0" smtClean="0"/>
              <a:t> for </a:t>
            </a:r>
            <a:r>
              <a:rPr lang="de-DE" dirty="0" err="1" smtClean="0"/>
              <a:t>ReactiveUI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…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waiting</a:t>
            </a:r>
            <a:endParaRPr lang="de-DE" dirty="0"/>
          </a:p>
        </p:txBody>
      </p:sp>
      <p:pic>
        <p:nvPicPr>
          <p:cNvPr id="1026" name="Picture 2" descr="https://d33wubrfki0l68.cloudfront.net/7a0d1f14db81231776ff568d2cfc3bff7b69234f/bb5b1/assets/img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260" y="574524"/>
            <a:ext cx="2074441" cy="207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99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Converting</a:t>
            </a:r>
            <a:r>
              <a:rPr lang="de-DE" dirty="0" smtClean="0"/>
              <a:t> </a:t>
            </a:r>
            <a:r>
              <a:rPr lang="de-DE" dirty="0" err="1" smtClean="0"/>
              <a:t>async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57606" y="1423002"/>
            <a:ext cx="10355138" cy="529243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await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restAPI.GetWeather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CityWeatherItemViewModel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list =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CityWeatherItemViewModel</a:t>
            </a:r>
            <a:r>
              <a:rPr lang="en-GB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city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result.Cities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list.Add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CityWeatherItemViewModel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Name =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city.Name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Temperature =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city.Main.Temp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CityWeatherList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de-DE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048568" y="6429889"/>
            <a:ext cx="197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branch</a:t>
            </a:r>
            <a:r>
              <a:rPr lang="de-DE" sz="1200" dirty="0" smtClean="0">
                <a:solidFill>
                  <a:schemeClr val="accent1"/>
                </a:solidFill>
              </a:rPr>
              <a:t>: </a:t>
            </a:r>
            <a:r>
              <a:rPr lang="de-DE" sz="1200" dirty="0" err="1" smtClean="0">
                <a:solidFill>
                  <a:schemeClr val="accent1"/>
                </a:solidFill>
              </a:rPr>
              <a:t>UsingAwait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6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…</a:t>
            </a:r>
            <a:r>
              <a:rPr lang="de-DE" dirty="0" err="1" smtClean="0"/>
              <a:t>to</a:t>
            </a:r>
            <a:r>
              <a:rPr lang="de-DE" dirty="0" smtClean="0"/>
              <a:t> Observables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6657" y="1423002"/>
            <a:ext cx="10355138" cy="529243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restAPI.GetWeather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SelectMany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(result =&gt;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result.Cities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.Select(city =&gt;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CityWeatherItemViewModel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{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Name =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city.Name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Temperature =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city.Main.Temp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})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.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ToList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.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RxApp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.MainThreadScheduler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.Subscribe(list =&gt;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CityWeatherList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list);</a:t>
            </a:r>
            <a:endParaRPr lang="de-D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881419" y="6429889"/>
            <a:ext cx="214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branch:SingleColumnListView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56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Calling </a:t>
            </a:r>
            <a:r>
              <a:rPr lang="de-DE" dirty="0" err="1" smtClean="0"/>
              <a:t>Async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constructors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/>
              <a:t>Calling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constructors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tricks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smtClean="0"/>
              <a:t>Tasks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Rx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wait</a:t>
            </a:r>
            <a:r>
              <a:rPr lang="de-DE" dirty="0" smtClean="0"/>
              <a:t> for a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fo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back!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 marL="754380" lvl="4" indent="0">
              <a:buNone/>
            </a:pPr>
            <a:r>
              <a:rPr lang="de-DE" sz="2800" i="1" dirty="0" err="1" smtClean="0"/>
              <a:t>It‘s</a:t>
            </a:r>
            <a:r>
              <a:rPr lang="de-DE" sz="2800" i="1" dirty="0" smtClean="0"/>
              <a:t> </a:t>
            </a:r>
            <a:r>
              <a:rPr lang="de-DE" sz="2800" i="1" dirty="0" err="1" smtClean="0"/>
              <a:t>more</a:t>
            </a:r>
            <a:r>
              <a:rPr lang="de-DE" sz="2800" i="1" dirty="0" smtClean="0"/>
              <a:t> like </a:t>
            </a:r>
            <a:r>
              <a:rPr lang="de-DE" sz="2800" i="1" dirty="0" err="1" smtClean="0"/>
              <a:t>setting</a:t>
            </a:r>
            <a:r>
              <a:rPr lang="de-DE" sz="2800" i="1" dirty="0" smtClean="0"/>
              <a:t> </a:t>
            </a:r>
            <a:r>
              <a:rPr lang="de-DE" sz="2800" i="1" dirty="0" err="1" smtClean="0"/>
              <a:t>up</a:t>
            </a:r>
            <a:r>
              <a:rPr lang="de-DE" sz="2800" i="1" dirty="0" smtClean="0"/>
              <a:t> a </a:t>
            </a:r>
            <a:r>
              <a:rPr lang="de-DE" sz="2800" i="1" dirty="0" err="1" smtClean="0"/>
              <a:t>trap</a:t>
            </a:r>
            <a:r>
              <a:rPr lang="de-DE" sz="2800" i="1" dirty="0" smtClean="0"/>
              <a:t> for </a:t>
            </a:r>
            <a:r>
              <a:rPr lang="de-DE" sz="2800" i="1" dirty="0" err="1" smtClean="0"/>
              <a:t>data</a:t>
            </a:r>
            <a:r>
              <a:rPr lang="de-DE" sz="2800" i="1" dirty="0" smtClean="0"/>
              <a:t>/</a:t>
            </a:r>
            <a:r>
              <a:rPr lang="de-DE" sz="2800" i="1" dirty="0" err="1" smtClean="0"/>
              <a:t>events</a:t>
            </a:r>
            <a:endParaRPr lang="de-DE" sz="2800" i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in a </a:t>
            </a:r>
            <a:r>
              <a:rPr lang="de-DE" dirty="0" err="1" smtClean="0"/>
              <a:t>constructor</a:t>
            </a:r>
            <a:endParaRPr lang="de-DE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 smtClean="0"/>
              <a:t>The </a:t>
            </a:r>
            <a:r>
              <a:rPr lang="de-DE" dirty="0" err="1" smtClean="0"/>
              <a:t>code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subscription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completely</a:t>
            </a:r>
            <a:r>
              <a:rPr lang="de-DE" dirty="0" smtClean="0"/>
              <a:t> </a:t>
            </a:r>
            <a:r>
              <a:rPr lang="de-DE" dirty="0" err="1" smtClean="0"/>
              <a:t>asyncronously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constructor</a:t>
            </a:r>
            <a:endParaRPr lang="de-DE" dirty="0" smtClean="0"/>
          </a:p>
          <a:p>
            <a:pPr marL="4572" lvl="1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6302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Creating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ItemViewModels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6656" y="1423002"/>
            <a:ext cx="10753725" cy="530226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restAPI.GetWeather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SelectMany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(cities =&gt;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cities.List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.Buffer(2)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.Select(cities =&gt;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CityWeatherItemViewModel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Name = cities[0].Name,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Temperature = cities[0].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Main.Temp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Name2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cities.Count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1 ? cities[1].Name : 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Temperature2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cities.Count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1 ? cities[1].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Main.Temp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0,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})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RxApp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.MainThreadScheduler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.Subscribe(list =&gt;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CityWeatherList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list);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048568" y="6429889"/>
            <a:ext cx="197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branch</a:t>
            </a:r>
            <a:r>
              <a:rPr lang="de-DE" sz="1200" dirty="0" smtClean="0">
                <a:solidFill>
                  <a:schemeClr val="accent1"/>
                </a:solidFill>
              </a:rPr>
              <a:t>: </a:t>
            </a:r>
            <a:r>
              <a:rPr lang="de-DE" sz="1200" dirty="0" err="1" smtClean="0">
                <a:solidFill>
                  <a:schemeClr val="accent1"/>
                </a:solidFill>
              </a:rPr>
              <a:t>DualColumnListView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6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ReactiveUI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cross</a:t>
            </a:r>
            <a:r>
              <a:rPr lang="de-DE" dirty="0" smtClean="0"/>
              <a:t> </a:t>
            </a:r>
            <a:r>
              <a:rPr lang="de-DE" dirty="0" err="1" smtClean="0"/>
              <a:t>platform</a:t>
            </a:r>
            <a:r>
              <a:rPr lang="de-DE" dirty="0" smtClean="0"/>
              <a:t> MVVM </a:t>
            </a:r>
            <a:r>
              <a:rPr lang="de-DE" dirty="0" err="1" smtClean="0"/>
              <a:t>framework</a:t>
            </a:r>
            <a:endParaRPr lang="de-DE" dirty="0" smtClean="0"/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de-DE" dirty="0" err="1" smtClean="0"/>
              <a:t>Xamarin</a:t>
            </a:r>
            <a:r>
              <a:rPr lang="de-DE" dirty="0" smtClean="0"/>
              <a:t> Forms</a:t>
            </a:r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de-DE" dirty="0" err="1" smtClean="0"/>
              <a:t>Xamarin</a:t>
            </a:r>
            <a:r>
              <a:rPr lang="de-DE" dirty="0" smtClean="0"/>
              <a:t> Android</a:t>
            </a:r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de-DE" dirty="0" err="1" smtClean="0"/>
              <a:t>Xamarin</a:t>
            </a:r>
            <a:r>
              <a:rPr lang="de-DE" dirty="0" smtClean="0"/>
              <a:t> iOS</a:t>
            </a:r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de-DE" dirty="0" err="1" smtClean="0"/>
              <a:t>Xamarin</a:t>
            </a:r>
            <a:r>
              <a:rPr lang="de-DE" dirty="0" smtClean="0"/>
              <a:t> Mac</a:t>
            </a:r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de-DE" dirty="0" smtClean="0"/>
              <a:t>Windows Forms</a:t>
            </a:r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de-DE" dirty="0" smtClean="0"/>
              <a:t>WPF</a:t>
            </a:r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de-DE" dirty="0" smtClean="0"/>
              <a:t>UWP</a:t>
            </a:r>
          </a:p>
          <a:p>
            <a:pPr marL="598932" lvl="1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b</a:t>
            </a:r>
            <a:r>
              <a:rPr lang="de-DE" dirty="0" err="1" smtClean="0"/>
              <a:t>ased</a:t>
            </a:r>
            <a:r>
              <a:rPr lang="de-DE" dirty="0" smtClean="0"/>
              <a:t> </a:t>
            </a:r>
            <a:r>
              <a:rPr lang="de-DE" dirty="0" smtClean="0"/>
              <a:t>on </a:t>
            </a:r>
            <a:r>
              <a:rPr lang="de-DE" dirty="0" err="1" smtClean="0"/>
              <a:t>Rx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0315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Stop</a:t>
            </a:r>
            <a:r>
              <a:rPr lang="de-DE" dirty="0" smtClean="0"/>
              <a:t> (a)</a:t>
            </a:r>
            <a:r>
              <a:rPr lang="de-DE" dirty="0" err="1" smtClean="0"/>
              <a:t>waiting</a:t>
            </a:r>
            <a:endParaRPr lang="de-DE" dirty="0"/>
          </a:p>
        </p:txBody>
      </p:sp>
      <p:pic>
        <p:nvPicPr>
          <p:cNvPr id="1026" name="Picture 2" descr="https://www.doublegames.de/images/screenshots/crazy-machines_2_big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34" y="1243613"/>
            <a:ext cx="7177771" cy="538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682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ReactiveObject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power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RxUI</a:t>
            </a:r>
            <a:r>
              <a:rPr lang="de-DE" dirty="0" smtClean="0"/>
              <a:t> </a:t>
            </a:r>
            <a:r>
              <a:rPr lang="de-DE" dirty="0" err="1" smtClean="0"/>
              <a:t>ViewModels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derive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ReactiveObject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/>
              <a:t>and</a:t>
            </a:r>
            <a:r>
              <a:rPr lang="de-DE" dirty="0" smtClean="0"/>
              <a:t> Views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IViewFor</a:t>
            </a:r>
            <a:r>
              <a:rPr lang="de-DE" dirty="0" smtClean="0"/>
              <a:t>&lt;</a:t>
            </a:r>
            <a:r>
              <a:rPr lang="de-DE" dirty="0" err="1" smtClean="0">
                <a:solidFill>
                  <a:schemeClr val="accent1"/>
                </a:solidFill>
              </a:rPr>
              <a:t>ViewModelType</a:t>
            </a:r>
            <a:r>
              <a:rPr lang="de-DE" dirty="0" smtClean="0"/>
              <a:t>&gt;</a:t>
            </a:r>
          </a:p>
          <a:p>
            <a:pPr marL="4572" lvl="1" indent="0">
              <a:buNone/>
            </a:pPr>
            <a:endParaRPr lang="de-DE" dirty="0"/>
          </a:p>
          <a:p>
            <a:pPr marL="4572" lvl="1" indent="0">
              <a:buNone/>
            </a:pP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:</a:t>
            </a:r>
          </a:p>
          <a:p>
            <a:pPr marL="4572" lvl="1" indent="0">
              <a:buNone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err="1" smtClean="0"/>
              <a:t>Bindings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ReactiveCommands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 err="1" smtClean="0"/>
              <a:t>PropertyChange</a:t>
            </a:r>
            <a:r>
              <a:rPr lang="de-DE" dirty="0" smtClean="0"/>
              <a:t> </a:t>
            </a:r>
            <a:r>
              <a:rPr lang="de-DE" dirty="0" err="1" smtClean="0"/>
              <a:t>observation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WhenAnyValue</a:t>
            </a:r>
            <a:r>
              <a:rPr lang="de-DE" dirty="0" smtClean="0"/>
              <a:t>()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ReactiveObject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INotifyPropertyChanged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offers</a:t>
            </a:r>
            <a:r>
              <a:rPr lang="de-DE" dirty="0" smtClean="0"/>
              <a:t> </a:t>
            </a:r>
            <a:r>
              <a:rPr lang="de-DE" dirty="0" err="1" smtClean="0"/>
              <a:t>Helperfunctions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via </a:t>
            </a:r>
            <a:r>
              <a:rPr lang="de-DE" i="1" dirty="0" err="1" smtClean="0"/>
              <a:t>RaiseAndSetIfChanged</a:t>
            </a:r>
            <a:endParaRPr lang="de-DE" i="1" dirty="0" smtClean="0"/>
          </a:p>
          <a:p>
            <a:pPr marL="0" indent="0">
              <a:buNone/>
            </a:pPr>
            <a:r>
              <a:rPr lang="de-DE" i="1" dirty="0" err="1" smtClean="0"/>
              <a:t>ReactiveUI.Fody</a:t>
            </a:r>
            <a:r>
              <a:rPr lang="de-DE" i="1" dirty="0" smtClean="0"/>
              <a:t> </a:t>
            </a:r>
            <a:r>
              <a:rPr lang="de-DE" i="1" dirty="0" err="1" smtClean="0"/>
              <a:t>makes</a:t>
            </a:r>
            <a:r>
              <a:rPr lang="de-DE" i="1" dirty="0" smtClean="0"/>
              <a:t> live </a:t>
            </a:r>
            <a:r>
              <a:rPr lang="de-DE" i="1" dirty="0" err="1" smtClean="0"/>
              <a:t>much</a:t>
            </a:r>
            <a:r>
              <a:rPr lang="de-DE" i="1" dirty="0" smtClean="0"/>
              <a:t> </a:t>
            </a:r>
            <a:r>
              <a:rPr lang="de-DE" i="1" dirty="0" err="1" smtClean="0"/>
              <a:t>easier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04548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err="1" smtClean="0"/>
              <a:t>Bindings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3200" dirty="0" smtClean="0"/>
              <a:t>Are </a:t>
            </a:r>
            <a:r>
              <a:rPr lang="de-DE" sz="3200" dirty="0" err="1" smtClean="0"/>
              <a:t>defined</a:t>
            </a:r>
            <a:r>
              <a:rPr lang="de-DE" sz="3200" dirty="0" smtClean="0"/>
              <a:t> in Code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3200" dirty="0" smtClean="0"/>
              <a:t>Are Type </a:t>
            </a:r>
            <a:r>
              <a:rPr lang="de-DE" sz="3200" dirty="0" err="1" smtClean="0"/>
              <a:t>safe</a:t>
            </a:r>
            <a:endParaRPr lang="de-DE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3200" dirty="0" err="1" smtClean="0"/>
              <a:t>Fully</a:t>
            </a:r>
            <a:r>
              <a:rPr lang="de-DE" sz="3200" dirty="0" smtClean="0"/>
              <a:t> </a:t>
            </a:r>
            <a:r>
              <a:rPr lang="de-DE" sz="3200" dirty="0" err="1" smtClean="0"/>
              <a:t>supported</a:t>
            </a:r>
            <a:r>
              <a:rPr lang="de-DE" sz="3200" dirty="0" smtClean="0"/>
              <a:t> </a:t>
            </a:r>
            <a:r>
              <a:rPr lang="de-DE" sz="3200" dirty="0" err="1" smtClean="0"/>
              <a:t>by</a:t>
            </a:r>
            <a:r>
              <a:rPr lang="de-DE" sz="3200" dirty="0" smtClean="0"/>
              <a:t> </a:t>
            </a:r>
            <a:r>
              <a:rPr lang="de-DE" sz="3200" dirty="0" err="1" smtClean="0"/>
              <a:t>Intellisense</a:t>
            </a:r>
            <a:endParaRPr lang="de-DE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3200" dirty="0" err="1" smtClean="0"/>
              <a:t>Built</a:t>
            </a:r>
            <a:r>
              <a:rPr lang="de-DE" sz="3200" dirty="0" smtClean="0"/>
              <a:t> in Type </a:t>
            </a:r>
            <a:r>
              <a:rPr lang="de-DE" sz="3200" dirty="0" err="1" smtClean="0"/>
              <a:t>Conversion</a:t>
            </a:r>
            <a:endParaRPr lang="de-DE" sz="3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de-DE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3200" dirty="0" smtClean="0"/>
              <a:t>Target Properties must </a:t>
            </a:r>
            <a:r>
              <a:rPr lang="de-DE" sz="3200" dirty="0" err="1" smtClean="0"/>
              <a:t>implement</a:t>
            </a:r>
            <a:r>
              <a:rPr lang="de-DE" sz="3200" dirty="0" smtClean="0"/>
              <a:t> </a:t>
            </a:r>
            <a:r>
              <a:rPr lang="de-DE" sz="3200" dirty="0" err="1" smtClean="0">
                <a:solidFill>
                  <a:schemeClr val="accent1"/>
                </a:solidFill>
              </a:rPr>
              <a:t>INotifyPropertyChanged</a:t>
            </a:r>
            <a:endParaRPr lang="de-DE" sz="3200" dirty="0" smtClean="0">
              <a:solidFill>
                <a:schemeClr val="accent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DE" sz="3200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048568" y="6429889"/>
            <a:ext cx="197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branch</a:t>
            </a:r>
            <a:r>
              <a:rPr lang="de-DE" sz="1200" dirty="0" smtClean="0">
                <a:solidFill>
                  <a:schemeClr val="accent1"/>
                </a:solidFill>
              </a:rPr>
              <a:t>: </a:t>
            </a:r>
            <a:r>
              <a:rPr lang="de-DE" sz="1200" dirty="0" err="1" smtClean="0">
                <a:solidFill>
                  <a:schemeClr val="accent1"/>
                </a:solidFill>
              </a:rPr>
              <a:t>Creating</a:t>
            </a:r>
            <a:r>
              <a:rPr lang="de-DE" sz="1200" dirty="0" smtClean="0">
                <a:solidFill>
                  <a:schemeClr val="accent1"/>
                </a:solidFill>
              </a:rPr>
              <a:t> </a:t>
            </a:r>
            <a:r>
              <a:rPr lang="de-DE" sz="1200" dirty="0" err="1" smtClean="0">
                <a:solidFill>
                  <a:schemeClr val="accent1"/>
                </a:solidFill>
              </a:rPr>
              <a:t>Bindings</a:t>
            </a:r>
            <a:r>
              <a:rPr lang="de-DE" sz="1200" dirty="0">
                <a:solidFill>
                  <a:schemeClr val="accent1"/>
                </a:solidFill>
              </a:rPr>
              <a:t> </a:t>
            </a:r>
            <a:r>
              <a:rPr lang="de-DE" sz="1200" dirty="0" smtClean="0">
                <a:solidFill>
                  <a:schemeClr val="accent1"/>
                </a:solidFill>
              </a:rPr>
              <a:t>I &amp; II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7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ReactiveCommand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6656" y="1423002"/>
            <a:ext cx="11004067" cy="484719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3200" dirty="0" err="1" smtClean="0"/>
              <a:t>Prevents</a:t>
            </a:r>
            <a:r>
              <a:rPr lang="de-DE" sz="3200" dirty="0" smtClean="0"/>
              <a:t> double </a:t>
            </a:r>
            <a:r>
              <a:rPr lang="de-DE" sz="3200" dirty="0" err="1" smtClean="0"/>
              <a:t>invocations</a:t>
            </a:r>
            <a:endParaRPr lang="de-DE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3200" dirty="0" err="1" smtClean="0"/>
              <a:t>Offers</a:t>
            </a:r>
            <a:r>
              <a:rPr lang="de-DE" sz="3200" dirty="0" smtClean="0"/>
              <a:t> Observables for</a:t>
            </a:r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de-DE" sz="3200" dirty="0" err="1" smtClean="0"/>
              <a:t>IsExcuting</a:t>
            </a:r>
            <a:endParaRPr lang="de-DE" sz="3200" dirty="0" smtClean="0"/>
          </a:p>
          <a:p>
            <a:pPr marL="598932" lvl="1">
              <a:buFont typeface="Arial" panose="020B0604020202020204" pitchFamily="34" charset="0"/>
              <a:buChar char="•"/>
            </a:pPr>
            <a:r>
              <a:rPr lang="de-DE" sz="3200" dirty="0" err="1" smtClean="0"/>
              <a:t>ThrownExceptions</a:t>
            </a:r>
            <a:endParaRPr lang="de-DE" sz="3200" dirty="0" smtClean="0"/>
          </a:p>
          <a:p>
            <a:pPr marL="598932" lvl="1">
              <a:buFont typeface="Arial" panose="020B0604020202020204" pitchFamily="34" charset="0"/>
              <a:buChar char="•"/>
            </a:pPr>
            <a:endParaRPr lang="de-DE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3200" dirty="0" smtClean="0"/>
              <a:t> Takes an Observable for </a:t>
            </a:r>
            <a:r>
              <a:rPr lang="de-DE" sz="3200" dirty="0" err="1" smtClean="0"/>
              <a:t>CanExecute</a:t>
            </a:r>
            <a:endParaRPr lang="de-DE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sz="3200" dirty="0" smtClean="0"/>
              <a:t> </a:t>
            </a:r>
            <a:r>
              <a:rPr lang="de-DE" sz="3200" dirty="0" err="1" smtClean="0"/>
              <a:t>Has</a:t>
            </a:r>
            <a:r>
              <a:rPr lang="de-DE" sz="3200" dirty="0" smtClean="0"/>
              <a:t> </a:t>
            </a:r>
            <a:r>
              <a:rPr lang="de-DE" sz="3200" dirty="0" err="1" smtClean="0"/>
              <a:t>overloads</a:t>
            </a:r>
            <a:r>
              <a:rPr lang="de-DE" sz="3200" dirty="0" smtClean="0"/>
              <a:t> for </a:t>
            </a:r>
            <a:r>
              <a:rPr lang="de-DE" sz="3200" dirty="0" err="1" smtClean="0"/>
              <a:t>async</a:t>
            </a:r>
            <a:r>
              <a:rPr lang="de-DE" sz="3200" dirty="0" smtClean="0"/>
              <a:t> </a:t>
            </a:r>
            <a:r>
              <a:rPr lang="de-DE" sz="3200" dirty="0" err="1" smtClean="0"/>
              <a:t>methods</a:t>
            </a:r>
            <a:endParaRPr lang="de-DE" sz="3200" dirty="0"/>
          </a:p>
          <a:p>
            <a:pPr marL="598932" lvl="1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4" name="Textfeld 3"/>
          <p:cNvSpPr txBox="1"/>
          <p:nvPr/>
        </p:nvSpPr>
        <p:spPr>
          <a:xfrm>
            <a:off x="9527458" y="6429889"/>
            <a:ext cx="2497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branch</a:t>
            </a:r>
            <a:r>
              <a:rPr lang="de-DE" sz="1200" dirty="0" smtClean="0">
                <a:solidFill>
                  <a:schemeClr val="accent1"/>
                </a:solidFill>
              </a:rPr>
              <a:t>: </a:t>
            </a:r>
            <a:r>
              <a:rPr lang="de-DE" sz="1200" dirty="0" err="1" smtClean="0">
                <a:solidFill>
                  <a:schemeClr val="accent1"/>
                </a:solidFill>
              </a:rPr>
              <a:t>ReactiveCommandRefresh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43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WhenAnyValue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3200" dirty="0" err="1" smtClean="0"/>
              <a:t>Allows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monitor</a:t>
            </a:r>
            <a:r>
              <a:rPr lang="de-DE" sz="3200" dirty="0" smtClean="0"/>
              <a:t> </a:t>
            </a:r>
            <a:r>
              <a:rPr lang="de-DE" sz="3200" dirty="0" err="1" smtClean="0"/>
              <a:t>any</a:t>
            </a:r>
            <a:r>
              <a:rPr lang="de-DE" sz="3200" dirty="0" smtClean="0"/>
              <a:t> </a:t>
            </a:r>
            <a:r>
              <a:rPr lang="de-DE" sz="3200" dirty="0" err="1" smtClean="0"/>
              <a:t>reactive</a:t>
            </a:r>
            <a:r>
              <a:rPr lang="de-DE" sz="3200" dirty="0" smtClean="0"/>
              <a:t> </a:t>
            </a:r>
            <a:r>
              <a:rPr lang="de-DE" sz="3200" dirty="0" err="1" smtClean="0"/>
              <a:t>property</a:t>
            </a:r>
            <a:endParaRPr lang="de-DE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3200" dirty="0" err="1" smtClean="0"/>
              <a:t>Creates</a:t>
            </a:r>
            <a:r>
              <a:rPr lang="de-DE" sz="3200" dirty="0" smtClean="0"/>
              <a:t> an Observable for </a:t>
            </a:r>
            <a:r>
              <a:rPr lang="de-DE" sz="3200" dirty="0" err="1" smtClean="0"/>
              <a:t>value</a:t>
            </a:r>
            <a:r>
              <a:rPr lang="de-DE" sz="3200" dirty="0" smtClean="0"/>
              <a:t> </a:t>
            </a:r>
            <a:r>
              <a:rPr lang="de-DE" sz="3200" dirty="0" err="1" smtClean="0"/>
              <a:t>changes</a:t>
            </a:r>
            <a:endParaRPr lang="de-DE" sz="3200" dirty="0"/>
          </a:p>
        </p:txBody>
      </p:sp>
      <p:sp>
        <p:nvSpPr>
          <p:cNvPr id="4" name="Textfeld 3"/>
          <p:cNvSpPr txBox="1"/>
          <p:nvPr/>
        </p:nvSpPr>
        <p:spPr>
          <a:xfrm>
            <a:off x="10048568" y="6429889"/>
            <a:ext cx="197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branch</a:t>
            </a:r>
            <a:r>
              <a:rPr lang="de-DE" sz="1200" dirty="0" smtClean="0">
                <a:solidFill>
                  <a:schemeClr val="accent1"/>
                </a:solidFill>
              </a:rPr>
              <a:t>: </a:t>
            </a:r>
            <a:r>
              <a:rPr lang="de-DE" sz="1200" dirty="0" err="1" smtClean="0">
                <a:solidFill>
                  <a:schemeClr val="accent1"/>
                </a:solidFill>
              </a:rPr>
              <a:t>FilterWith</a:t>
            </a:r>
            <a:r>
              <a:rPr lang="de-DE" sz="1200" dirty="0" smtClean="0">
                <a:solidFill>
                  <a:schemeClr val="accent1"/>
                </a:solidFill>
              </a:rPr>
              <a:t> </a:t>
            </a:r>
            <a:r>
              <a:rPr lang="de-DE" sz="1200" dirty="0" err="1" smtClean="0">
                <a:solidFill>
                  <a:schemeClr val="accent1"/>
                </a:solidFill>
              </a:rPr>
              <a:t>WhenAny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9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err="1" smtClean="0"/>
              <a:t>Extensions</a:t>
            </a:r>
            <a:r>
              <a:rPr lang="de-DE" dirty="0" smtClean="0"/>
              <a:t>(</a:t>
            </a:r>
            <a:r>
              <a:rPr lang="de-DE" dirty="0" err="1" smtClean="0"/>
              <a:t>Rx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9033" y="1962177"/>
            <a:ext cx="4649917" cy="304404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422831" y="5545394"/>
            <a:ext cx="924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err="1" smtClean="0"/>
              <a:t>Rx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is</a:t>
            </a:r>
            <a:r>
              <a:rPr lang="de-DE" sz="3600" b="1" dirty="0" smtClean="0"/>
              <a:t> </a:t>
            </a:r>
            <a:r>
              <a:rPr lang="de-DE" sz="3600" b="1" dirty="0" err="1" smtClean="0"/>
              <a:t>Linq</a:t>
            </a:r>
            <a:r>
              <a:rPr lang="de-DE" sz="3600" b="1" dirty="0" smtClean="0"/>
              <a:t> for Events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5990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err="1" smtClean="0"/>
              <a:t>Searchbox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06478" y="1423002"/>
            <a:ext cx="11867536" cy="4847195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[</a:t>
            </a:r>
            <a:r>
              <a:rPr lang="en-GB" sz="2000" dirty="0" smtClean="0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Reactive</a:t>
            </a: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b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GB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public </a:t>
            </a:r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SearchText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GB" sz="2000" dirty="0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Filter changes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IObservable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2000" dirty="0">
                <a:solidFill>
                  <a:schemeClr val="accent1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TextChanging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.WhenAnyValue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(x =&gt;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x.SearchText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.Throttle(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TimeSpan.FromMilliseconds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(500));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TextChanging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InvokeCommand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FilterCommand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2000" dirty="0"/>
          </a:p>
        </p:txBody>
      </p:sp>
      <p:sp>
        <p:nvSpPr>
          <p:cNvPr id="6" name="Textfeld 5"/>
          <p:cNvSpPr txBox="1"/>
          <p:nvPr/>
        </p:nvSpPr>
        <p:spPr>
          <a:xfrm>
            <a:off x="10048568" y="6429889"/>
            <a:ext cx="197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branch</a:t>
            </a:r>
            <a:r>
              <a:rPr lang="de-DE" sz="1200" dirty="0" smtClean="0">
                <a:solidFill>
                  <a:schemeClr val="accent1"/>
                </a:solidFill>
              </a:rPr>
              <a:t>: </a:t>
            </a:r>
            <a:r>
              <a:rPr lang="de-DE" sz="1200" dirty="0" err="1" smtClean="0">
                <a:solidFill>
                  <a:schemeClr val="accent1"/>
                </a:solidFill>
              </a:rPr>
              <a:t>FilterWith</a:t>
            </a:r>
            <a:r>
              <a:rPr lang="de-DE" sz="1200" dirty="0" smtClean="0">
                <a:solidFill>
                  <a:schemeClr val="accent1"/>
                </a:solidFill>
              </a:rPr>
              <a:t> </a:t>
            </a:r>
            <a:r>
              <a:rPr lang="de-DE" sz="1200" dirty="0" err="1" smtClean="0">
                <a:solidFill>
                  <a:schemeClr val="accent1"/>
                </a:solidFill>
              </a:rPr>
              <a:t>WhenAny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7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Merging</a:t>
            </a:r>
            <a:r>
              <a:rPr lang="de-DE" dirty="0" smtClean="0"/>
              <a:t> </a:t>
            </a:r>
            <a:r>
              <a:rPr lang="de-DE" dirty="0" err="1" smtClean="0"/>
              <a:t>Busy</a:t>
            </a:r>
            <a:r>
              <a:rPr lang="de-DE" dirty="0" smtClean="0"/>
              <a:t> Tasks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//we want to prevent that the filter command is executed 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//while one of the others is running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CanFilter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DoSomeImportantOtherTaskCommand.IsExecuting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.Merge(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UpdateCommand.IsExecuting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DistinctUntilChanged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.Select(b =&gt; !b);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399639" y="6429889"/>
            <a:ext cx="2625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branch</a:t>
            </a:r>
            <a:r>
              <a:rPr lang="de-DE" sz="1200" dirty="0" smtClean="0">
                <a:solidFill>
                  <a:schemeClr val="accent1"/>
                </a:solidFill>
              </a:rPr>
              <a:t>: </a:t>
            </a:r>
            <a:r>
              <a:rPr lang="de-DE" sz="1200" dirty="0" err="1" smtClean="0">
                <a:solidFill>
                  <a:schemeClr val="accent1"/>
                </a:solidFill>
              </a:rPr>
              <a:t>DualColumnListView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80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https://reactiveui.net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endParaRPr lang="de-DE" dirty="0"/>
          </a:p>
          <a:p>
            <a:r>
              <a:rPr lang="de-DE" dirty="0">
                <a:hlinkClick r:id="rId4"/>
              </a:rPr>
              <a:t>https://</a:t>
            </a:r>
            <a:r>
              <a:rPr lang="de-DE" dirty="0" smtClean="0">
                <a:hlinkClick r:id="rId4"/>
              </a:rPr>
              <a:t>reactiveui.net/docs/resources/videos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registering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ReactiveUI</a:t>
            </a:r>
            <a:r>
              <a:rPr lang="de-DE" dirty="0" smtClean="0"/>
              <a:t> </a:t>
            </a:r>
            <a:r>
              <a:rPr lang="de-DE" dirty="0" err="1" smtClean="0"/>
              <a:t>newsletter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an </a:t>
            </a:r>
            <a:r>
              <a:rPr lang="de-DE" dirty="0" err="1" smtClean="0"/>
              <a:t>invitation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RxUI</a:t>
            </a:r>
            <a:r>
              <a:rPr lang="de-DE" dirty="0" smtClean="0"/>
              <a:t> </a:t>
            </a:r>
            <a:r>
              <a:rPr lang="de-DE" dirty="0" err="1" smtClean="0"/>
              <a:t>Slack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625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Bildergebnis für blitz symbol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7342" y="1099416"/>
            <a:ext cx="1605817" cy="200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Of</a:t>
            </a:r>
            <a:r>
              <a:rPr lang="de-DE" dirty="0" smtClean="0"/>
              <a:t> Observables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Subscriptions</a:t>
            </a:r>
            <a:endParaRPr lang="de-DE" dirty="0"/>
          </a:p>
        </p:txBody>
      </p:sp>
      <p:pic>
        <p:nvPicPr>
          <p:cNvPr id="2050" name="Picture 2" descr="https://openclipart.org/image/2400px/svg_to_png/189964/1389197729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93924" flipH="1">
            <a:off x="2002602" y="1792131"/>
            <a:ext cx="2634558" cy="249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 rot="1394506">
            <a:off x="1868568" y="2786581"/>
            <a:ext cx="326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chemeClr val="accent1"/>
                </a:solidFill>
              </a:rPr>
              <a:t>Observable</a:t>
            </a:r>
            <a:endParaRPr lang="de-DE" sz="4400" b="1" dirty="0">
              <a:solidFill>
                <a:schemeClr val="accent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050512" y="5966756"/>
            <a:ext cx="1803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1"/>
                </a:solidFill>
              </a:rPr>
              <a:t>Subscriptions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271091" y="6455814"/>
            <a:ext cx="392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e.g.  .</a:t>
            </a:r>
            <a:r>
              <a:rPr lang="en-GB" sz="1200" dirty="0"/>
              <a:t>Subscribe(data =&gt; </a:t>
            </a:r>
            <a:r>
              <a:rPr lang="en-GB" sz="1200" dirty="0" err="1"/>
              <a:t>Console.WriteLine</a:t>
            </a:r>
            <a:r>
              <a:rPr lang="en-GB" sz="1200" dirty="0"/>
              <a:t>(</a:t>
            </a:r>
            <a:r>
              <a:rPr lang="en-GB" sz="1200" dirty="0" err="1"/>
              <a:t>data.ToString</a:t>
            </a:r>
            <a:r>
              <a:rPr lang="en-GB" sz="1200" dirty="0"/>
              <a:t>()));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140742" y="2439473"/>
            <a:ext cx="166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1"/>
                </a:solidFill>
              </a:rPr>
              <a:t>Eventsource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pic>
        <p:nvPicPr>
          <p:cNvPr id="13" name="Picture 4" descr="Ähnliches F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60" y="4949666"/>
            <a:ext cx="1532622" cy="10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Ähnliches F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34" y="5577549"/>
            <a:ext cx="1532622" cy="10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Ähnliches Fo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91" y="4697909"/>
            <a:ext cx="1532622" cy="102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openclipart.org/image/2400px/svg_to_png/189964/13891977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93568" flipH="1">
            <a:off x="5210563" y="2771488"/>
            <a:ext cx="2810029" cy="265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 rot="704574">
            <a:off x="5715644" y="3973684"/>
            <a:ext cx="3266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schemeClr val="accent1"/>
                </a:solidFill>
              </a:rPr>
              <a:t>.</a:t>
            </a:r>
            <a:r>
              <a:rPr lang="de-DE" sz="2800" b="1" dirty="0" err="1" smtClean="0">
                <a:solidFill>
                  <a:schemeClr val="accent1"/>
                </a:solidFill>
              </a:rPr>
              <a:t>SelectMany</a:t>
            </a:r>
            <a:r>
              <a:rPr lang="de-DE" sz="2800" b="1" dirty="0" smtClean="0">
                <a:solidFill>
                  <a:schemeClr val="accent1"/>
                </a:solidFill>
              </a:rPr>
              <a:t>()</a:t>
            </a:r>
            <a:endParaRPr lang="de-DE" sz="3600" b="1" dirty="0">
              <a:solidFill>
                <a:schemeClr val="accent1"/>
              </a:solidFill>
            </a:endParaRPr>
          </a:p>
        </p:txBody>
      </p:sp>
      <p:pic>
        <p:nvPicPr>
          <p:cNvPr id="18" name="Picture 2" descr="https://openclipart.org/image/2400px/svg_to_png/189964/13891977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4946" y="3666008"/>
            <a:ext cx="2292314" cy="168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openclipart.org/image/2400px/svg_to_png/189964/13891977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6436" flipH="1">
            <a:off x="4285263" y="4059516"/>
            <a:ext cx="1732755" cy="127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/>
          <p:cNvSpPr txBox="1"/>
          <p:nvPr/>
        </p:nvSpPr>
        <p:spPr>
          <a:xfrm rot="3589254">
            <a:off x="4527026" y="4573808"/>
            <a:ext cx="136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.</a:t>
            </a:r>
            <a:r>
              <a:rPr lang="de-DE" b="1" dirty="0" err="1" smtClean="0">
                <a:solidFill>
                  <a:schemeClr val="accent1"/>
                </a:solidFill>
              </a:rPr>
              <a:t>Where</a:t>
            </a:r>
            <a:r>
              <a:rPr lang="de-DE" b="1" dirty="0" smtClean="0">
                <a:solidFill>
                  <a:schemeClr val="accent1"/>
                </a:solidFill>
              </a:rPr>
              <a:t>()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858762">
            <a:off x="5071380" y="4729983"/>
            <a:ext cx="3266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chemeClr val="accent1"/>
                </a:solidFill>
              </a:rPr>
              <a:t>.</a:t>
            </a:r>
            <a:r>
              <a:rPr lang="de-DE" sz="2400" b="1" dirty="0" err="1" smtClean="0">
                <a:solidFill>
                  <a:schemeClr val="accent1"/>
                </a:solidFill>
              </a:rPr>
              <a:t>Throttle</a:t>
            </a:r>
            <a:r>
              <a:rPr lang="de-DE" sz="2400" b="1" dirty="0" smtClean="0">
                <a:solidFill>
                  <a:schemeClr val="accent1"/>
                </a:solidFill>
              </a:rPr>
              <a:t>()</a:t>
            </a:r>
            <a:endParaRPr lang="de-DE" sz="3200" b="1" dirty="0">
              <a:solidFill>
                <a:schemeClr val="accent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510535" y="3015262"/>
            <a:ext cx="2870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 smtClean="0">
                <a:solidFill>
                  <a:schemeClr val="accent1"/>
                </a:solidFill>
              </a:rPr>
              <a:t>Rx</a:t>
            </a:r>
            <a:r>
              <a:rPr lang="de-DE" sz="2400" b="1" dirty="0" smtClean="0">
                <a:solidFill>
                  <a:schemeClr val="accent1"/>
                </a:solidFill>
              </a:rPr>
              <a:t> </a:t>
            </a:r>
            <a:r>
              <a:rPr lang="de-DE" sz="2400" b="1" dirty="0" err="1" smtClean="0">
                <a:solidFill>
                  <a:schemeClr val="accent1"/>
                </a:solidFill>
              </a:rPr>
              <a:t>processing</a:t>
            </a:r>
            <a:r>
              <a:rPr lang="de-DE" sz="2400" b="1" dirty="0" smtClean="0">
                <a:solidFill>
                  <a:schemeClr val="accent1"/>
                </a:solidFill>
              </a:rPr>
              <a:t> </a:t>
            </a:r>
            <a:r>
              <a:rPr lang="de-DE" sz="2400" b="1" dirty="0" err="1" smtClean="0">
                <a:solidFill>
                  <a:schemeClr val="accent1"/>
                </a:solidFill>
              </a:rPr>
              <a:t>pipeline</a:t>
            </a:r>
            <a:endParaRPr lang="de-DE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5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Subjects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Subject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IObservable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IObserver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Subscribe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  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OnNext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OnCompleted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de-DE" dirty="0">
                <a:solidFill>
                  <a:srgbClr val="2B91AF"/>
                </a:solidFill>
                <a:latin typeface="Consolas" panose="020B0609020204030204" pitchFamily="49" charset="0"/>
              </a:rPr>
              <a:t>Action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OnError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OnNext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OnCompleted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OnError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884903" y="6420465"/>
            <a:ext cx="925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Simplified</a:t>
            </a:r>
            <a:r>
              <a:rPr lang="de-DE" b="1" dirty="0" smtClean="0"/>
              <a:t> pseudo </a:t>
            </a:r>
            <a:r>
              <a:rPr lang="de-DE" b="1" dirty="0" err="1" smtClean="0"/>
              <a:t>code</a:t>
            </a:r>
            <a:r>
              <a:rPr lang="de-DE" b="1" dirty="0" smtClean="0"/>
              <a:t>!!!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5359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Replacing</a:t>
            </a:r>
            <a:r>
              <a:rPr lang="de-DE" dirty="0" smtClean="0"/>
              <a:t> Message Center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6656" y="2202426"/>
            <a:ext cx="10753725" cy="406777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GB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IMessageBroker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IObservable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Messages {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;}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QueueMessage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918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Splat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310" y="1337188"/>
            <a:ext cx="11808542" cy="235974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messageBroker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MessageBroker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Register a real instance of </a:t>
            </a:r>
            <a:r>
              <a:rPr lang="en-GB" sz="20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MessageBroker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Locator.CurrentMutable.RegisterConstant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IMessageBroker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messageBroker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2000" dirty="0"/>
          </a:p>
        </p:txBody>
      </p:sp>
      <p:sp>
        <p:nvSpPr>
          <p:cNvPr id="4" name="Textfeld 3"/>
          <p:cNvSpPr txBox="1"/>
          <p:nvPr/>
        </p:nvSpPr>
        <p:spPr>
          <a:xfrm>
            <a:off x="412955" y="4424516"/>
            <a:ext cx="11336593" cy="155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Usage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broker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Locator.Current.GetService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00B0F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IMessageBroker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broker.QueueMessage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"From PCL Project"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de-DE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048568" y="6429889"/>
            <a:ext cx="1976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solidFill>
                  <a:schemeClr val="accent1"/>
                </a:solidFill>
              </a:rPr>
              <a:t>branch</a:t>
            </a:r>
            <a:r>
              <a:rPr lang="de-DE" sz="1200" dirty="0" smtClean="0">
                <a:solidFill>
                  <a:schemeClr val="accent1"/>
                </a:solidFill>
              </a:rPr>
              <a:t>: </a:t>
            </a:r>
            <a:r>
              <a:rPr lang="de-DE" sz="1200" dirty="0" err="1" smtClean="0">
                <a:solidFill>
                  <a:schemeClr val="accent1"/>
                </a:solidFill>
              </a:rPr>
              <a:t>MessageBroker</a:t>
            </a:r>
            <a:endParaRPr lang="de-DE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8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Handling OS </a:t>
            </a:r>
            <a:r>
              <a:rPr lang="de-DE" dirty="0" err="1" smtClean="0"/>
              <a:t>Callbacks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6656" y="1179871"/>
            <a:ext cx="10753725" cy="553556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IRxMediaPlayer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IObservable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PlayerError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Errors {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IObservable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PlayerState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PlayerStates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IObservable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PlayPosition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Positions {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IObservable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PlayPosition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BufferStates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InitPlayer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      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SetMediaUrlSource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Play();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Pause();     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Stop();</a:t>
            </a:r>
            <a:endParaRPr lang="de-DE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979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.Net </a:t>
            </a:r>
            <a:r>
              <a:rPr lang="de-DE" dirty="0" err="1" smtClean="0"/>
              <a:t>events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Observable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5303" y="1423002"/>
            <a:ext cx="11680723" cy="4847195"/>
          </a:xfrm>
        </p:spPr>
        <p:txBody>
          <a:bodyPr/>
          <a:lstStyle/>
          <a:p>
            <a:r>
              <a:rPr lang="en-GB" dirty="0" err="1"/>
              <a:t>ConnectionState</a:t>
            </a:r>
            <a:r>
              <a:rPr lang="en-GB" dirty="0"/>
              <a:t> =</a:t>
            </a:r>
            <a:endParaRPr lang="de-DE" dirty="0"/>
          </a:p>
          <a:p>
            <a:r>
              <a:rPr lang="en-GB" dirty="0"/>
              <a:t>    </a:t>
            </a:r>
            <a:r>
              <a:rPr lang="en-GB" dirty="0" err="1"/>
              <a:t>Observable.FromEventPattern</a:t>
            </a:r>
            <a:r>
              <a:rPr lang="en-GB" dirty="0"/>
              <a:t>&lt;</a:t>
            </a:r>
            <a:r>
              <a:rPr lang="en-GB" dirty="0" err="1">
                <a:solidFill>
                  <a:schemeClr val="accent1"/>
                </a:solidFill>
              </a:rPr>
              <a:t>ConnectivityChangedEventHandler</a:t>
            </a:r>
            <a:r>
              <a:rPr lang="en-GB" dirty="0"/>
              <a:t>, </a:t>
            </a:r>
            <a:r>
              <a:rPr lang="en-GB" dirty="0" err="1"/>
              <a:t>ConnectivityChangedEventArgs</a:t>
            </a:r>
            <a:r>
              <a:rPr lang="en-GB" dirty="0"/>
              <a:t>&gt;(</a:t>
            </a:r>
            <a:endParaRPr lang="de-DE" dirty="0"/>
          </a:p>
          <a:p>
            <a:r>
              <a:rPr lang="en-GB" dirty="0"/>
              <a:t>            handler =&gt; </a:t>
            </a:r>
            <a:r>
              <a:rPr lang="en-GB" dirty="0" err="1"/>
              <a:t>handler.Invoke</a:t>
            </a:r>
            <a:r>
              <a:rPr lang="en-GB" dirty="0"/>
              <a:t>,</a:t>
            </a:r>
            <a:endParaRPr lang="de-DE" dirty="0"/>
          </a:p>
          <a:p>
            <a:r>
              <a:rPr lang="en-GB" dirty="0"/>
              <a:t>            h =&gt; </a:t>
            </a:r>
            <a:r>
              <a:rPr lang="en-GB" dirty="0" err="1">
                <a:solidFill>
                  <a:schemeClr val="accent1"/>
                </a:solidFill>
              </a:rPr>
              <a:t>CrossConnectivity</a:t>
            </a:r>
            <a:r>
              <a:rPr lang="en-GB" dirty="0" err="1"/>
              <a:t>.Current.ConnectivityChanged</a:t>
            </a:r>
            <a:r>
              <a:rPr lang="en-GB" dirty="0"/>
              <a:t> += h,</a:t>
            </a:r>
            <a:endParaRPr lang="de-DE" dirty="0"/>
          </a:p>
          <a:p>
            <a:r>
              <a:rPr lang="en-GB" dirty="0"/>
              <a:t>            h =&gt; </a:t>
            </a:r>
            <a:r>
              <a:rPr lang="en-GB" dirty="0" err="1">
                <a:solidFill>
                  <a:schemeClr val="accent1"/>
                </a:solidFill>
              </a:rPr>
              <a:t>CrossConnectivity</a:t>
            </a:r>
            <a:r>
              <a:rPr lang="en-GB" dirty="0" err="1"/>
              <a:t>.Current.ConnectivityChanged</a:t>
            </a:r>
            <a:r>
              <a:rPr lang="en-GB" dirty="0"/>
              <a:t> -= h)</a:t>
            </a:r>
            <a:endParaRPr lang="de-DE" dirty="0"/>
          </a:p>
          <a:p>
            <a:r>
              <a:rPr lang="en-GB" dirty="0"/>
              <a:t>        .Select(x =&gt; </a:t>
            </a:r>
            <a:r>
              <a:rPr lang="en-GB" dirty="0" err="1"/>
              <a:t>x.EventArgs.IsConnected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de-DE" dirty="0"/>
              <a:t> </a:t>
            </a:r>
            <a:r>
              <a:rPr lang="de-DE" dirty="0" err="1">
                <a:solidFill>
                  <a:schemeClr val="accent1"/>
                </a:solidFill>
              </a:rPr>
              <a:t>IDisposable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/>
              <a:t>ConnectSubscription</a:t>
            </a:r>
            <a:r>
              <a:rPr lang="de-DE" dirty="0"/>
              <a:t> =</a:t>
            </a:r>
          </a:p>
          <a:p>
            <a:r>
              <a:rPr lang="de-DE" dirty="0"/>
              <a:t>                </a:t>
            </a:r>
            <a:r>
              <a:rPr lang="de-DE" dirty="0" err="1"/>
              <a:t>ConnectionState.Subscribe</a:t>
            </a:r>
            <a:r>
              <a:rPr lang="de-DE" dirty="0"/>
              <a:t>(</a:t>
            </a:r>
            <a:r>
              <a:rPr lang="de-DE" dirty="0" err="1">
                <a:solidFill>
                  <a:schemeClr val="accent1"/>
                </a:solidFill>
              </a:rPr>
              <a:t>connected</a:t>
            </a:r>
            <a:r>
              <a:rPr lang="de-DE" dirty="0"/>
              <a:t> =&gt; </a:t>
            </a:r>
            <a:r>
              <a:rPr lang="de-DE" dirty="0" err="1"/>
              <a:t>Console.WriteLine</a:t>
            </a:r>
            <a:r>
              <a:rPr lang="de-DE" dirty="0"/>
              <a:t>(</a:t>
            </a:r>
            <a:r>
              <a:rPr lang="de-DE" dirty="0" err="1"/>
              <a:t>connected.ToString</a:t>
            </a:r>
            <a:r>
              <a:rPr lang="de-DE" dirty="0"/>
              <a:t>()));</a:t>
            </a:r>
            <a:endParaRPr lang="en-GB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468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Cold</a:t>
            </a:r>
            <a:r>
              <a:rPr lang="de-DE" dirty="0" smtClean="0"/>
              <a:t> Observables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Hot Observables like:</a:t>
            </a:r>
          </a:p>
          <a:p>
            <a:pPr marL="0" indent="0">
              <a:buNone/>
            </a:pPr>
            <a:endParaRPr lang="de-DE" dirty="0" smtClean="0"/>
          </a:p>
          <a:p>
            <a:pPr lvl="5">
              <a:buFont typeface="Arial" panose="020B0604020202020204" pitchFamily="34" charset="0"/>
              <a:buChar char="•"/>
            </a:pPr>
            <a:r>
              <a:rPr lang="de-DE" dirty="0" smtClean="0"/>
              <a:t>.net Events (Buttons, Mouse)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de-DE" dirty="0" smtClean="0"/>
              <a:t>OS </a:t>
            </a:r>
            <a:r>
              <a:rPr lang="de-DE" dirty="0" err="1" smtClean="0"/>
              <a:t>Callbacks</a:t>
            </a:r>
            <a:endParaRPr lang="de-DE" dirty="0" smtClean="0"/>
          </a:p>
          <a:p>
            <a:pPr lvl="5">
              <a:buFont typeface="Arial" panose="020B0604020202020204" pitchFamily="34" charset="0"/>
              <a:buChar char="•"/>
            </a:pPr>
            <a:r>
              <a:rPr lang="de-DE" dirty="0" err="1" smtClean="0"/>
              <a:t>Subjects</a:t>
            </a:r>
            <a:endParaRPr lang="de-DE" dirty="0" smtClean="0"/>
          </a:p>
          <a:p>
            <a:pPr marL="971400" lvl="5" indent="0">
              <a:buNone/>
            </a:pPr>
            <a:endParaRPr lang="de-DE" dirty="0"/>
          </a:p>
          <a:p>
            <a:pPr marL="594360" lvl="3" indent="0">
              <a:buNone/>
            </a:pPr>
            <a:r>
              <a:rPr lang="de-DE" b="1" dirty="0" err="1" smtClean="0">
                <a:solidFill>
                  <a:schemeClr val="tx1"/>
                </a:solidFill>
              </a:rPr>
              <a:t>issue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events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independend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of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the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existence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of</a:t>
            </a:r>
            <a:r>
              <a:rPr lang="de-DE" b="1" dirty="0" smtClean="0">
                <a:solidFill>
                  <a:schemeClr val="tx1"/>
                </a:solidFill>
              </a:rPr>
              <a:t> a </a:t>
            </a:r>
            <a:r>
              <a:rPr lang="de-DE" b="1" dirty="0" err="1" smtClean="0">
                <a:solidFill>
                  <a:schemeClr val="tx1"/>
                </a:solidFill>
              </a:rPr>
              <a:t>subscription</a:t>
            </a:r>
            <a:endParaRPr lang="de-DE" b="1" dirty="0" smtClean="0">
              <a:solidFill>
                <a:schemeClr val="tx1"/>
              </a:solidFill>
            </a:endParaRPr>
          </a:p>
          <a:p>
            <a:pPr marL="971400" lvl="5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lvl="4"/>
            <a:endParaRPr lang="de-DE" dirty="0"/>
          </a:p>
          <a:p>
            <a:pPr lvl="1"/>
            <a:r>
              <a:rPr lang="de-DE" dirty="0" err="1" smtClean="0"/>
              <a:t>Cold</a:t>
            </a:r>
            <a:r>
              <a:rPr lang="de-DE" dirty="0" smtClean="0"/>
              <a:t> Observables like:</a:t>
            </a:r>
          </a:p>
          <a:p>
            <a:pPr marL="0" lvl="3" indent="0">
              <a:buNone/>
            </a:pPr>
            <a:endParaRPr lang="de-DE" dirty="0" smtClean="0"/>
          </a:p>
          <a:p>
            <a:pPr lvl="5">
              <a:buFont typeface="Arial" pitchFamily="34" charset="0"/>
              <a:buChar char="•"/>
            </a:pPr>
            <a:r>
              <a:rPr lang="de-DE" dirty="0" err="1" smtClean="0"/>
              <a:t>converted</a:t>
            </a:r>
            <a:r>
              <a:rPr lang="de-DE" dirty="0" smtClean="0"/>
              <a:t> </a:t>
            </a:r>
            <a:r>
              <a:rPr lang="de-DE" dirty="0" err="1" smtClean="0"/>
              <a:t>async</a:t>
            </a:r>
            <a:r>
              <a:rPr lang="de-DE" dirty="0" smtClean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calls</a:t>
            </a:r>
            <a:endParaRPr lang="de-DE" dirty="0"/>
          </a:p>
          <a:p>
            <a:pPr marL="0" lvl="3" indent="0">
              <a:buNone/>
            </a:pPr>
            <a:endParaRPr lang="de-DE" dirty="0"/>
          </a:p>
          <a:p>
            <a:pPr marL="594360" lvl="3" indent="0">
              <a:buNone/>
            </a:pPr>
            <a:r>
              <a:rPr lang="de-DE" b="1" dirty="0" err="1" smtClean="0">
                <a:solidFill>
                  <a:schemeClr val="tx1"/>
                </a:solidFill>
              </a:rPr>
              <a:t>are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created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and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issue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b="1" dirty="0" err="1">
                <a:solidFill>
                  <a:schemeClr val="tx1"/>
                </a:solidFill>
              </a:rPr>
              <a:t>events</a:t>
            </a:r>
            <a:r>
              <a:rPr lang="de-DE" b="1" dirty="0">
                <a:solidFill>
                  <a:schemeClr val="tx1"/>
                </a:solidFill>
              </a:rPr>
              <a:t> on </a:t>
            </a:r>
            <a:r>
              <a:rPr lang="de-DE" b="1" dirty="0" err="1" smtClean="0">
                <a:solidFill>
                  <a:schemeClr val="tx1"/>
                </a:solidFill>
              </a:rPr>
              <a:t>every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subscription</a:t>
            </a:r>
            <a:endParaRPr lang="de-DE" b="1" dirty="0">
              <a:solidFill>
                <a:schemeClr val="tx1"/>
              </a:solidFill>
            </a:endParaRPr>
          </a:p>
          <a:p>
            <a:pPr marL="0" lvl="3" indent="0">
              <a:buNone/>
            </a:pPr>
            <a:endParaRPr lang="de-DE" dirty="0" smtClean="0"/>
          </a:p>
          <a:p>
            <a:pPr lvl="3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28614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900</Words>
  <Application>Microsoft Office PowerPoint</Application>
  <PresentationFormat>Breitbild</PresentationFormat>
  <Paragraphs>250</Paragraphs>
  <Slides>22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Wingdings</vt:lpstr>
      <vt:lpstr>Metropolitan</vt:lpstr>
      <vt:lpstr>Get hungry for ReactiveUI</vt:lpstr>
      <vt:lpstr>Reactive Extensions(Rx)</vt:lpstr>
      <vt:lpstr>Of Observables and Subscriptions</vt:lpstr>
      <vt:lpstr>Subjects </vt:lpstr>
      <vt:lpstr>Replacing Message Center with Rx</vt:lpstr>
      <vt:lpstr>Splat</vt:lpstr>
      <vt:lpstr>Handling OS Callbacks with Rx</vt:lpstr>
      <vt:lpstr>.Net events to Observable</vt:lpstr>
      <vt:lpstr>Hot and Cold Observables</vt:lpstr>
      <vt:lpstr>Converting async functions…</vt:lpstr>
      <vt:lpstr>…to Observables</vt:lpstr>
      <vt:lpstr>Calling Async Functions from constructors</vt:lpstr>
      <vt:lpstr>Creating Complex ItemViewModels</vt:lpstr>
      <vt:lpstr>ReactiveUI</vt:lpstr>
      <vt:lpstr>Stop (a)waiting</vt:lpstr>
      <vt:lpstr>ReactiveObject</vt:lpstr>
      <vt:lpstr>Reactive Bindings</vt:lpstr>
      <vt:lpstr>ReactiveCommand</vt:lpstr>
      <vt:lpstr>WhenAnyValue</vt:lpstr>
      <vt:lpstr>Reactive Searchbox </vt:lpstr>
      <vt:lpstr>Merging Busy Tasks</vt:lpstr>
      <vt:lpstr>Ressources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hungry for ReactiveUI</dc:title>
  <dc:creator>Thomas Burkhart</dc:creator>
  <cp:lastModifiedBy>Thomas Burkhart</cp:lastModifiedBy>
  <cp:revision>51</cp:revision>
  <dcterms:created xsi:type="dcterms:W3CDTF">2017-09-20T06:29:06Z</dcterms:created>
  <dcterms:modified xsi:type="dcterms:W3CDTF">2017-10-05T15:43:53Z</dcterms:modified>
</cp:coreProperties>
</file>