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0" r:id="rId3"/>
  </p:sldMasterIdLst>
  <p:notesMasterIdLst>
    <p:notesMasterId r:id="rId31"/>
  </p:notesMasterIdLst>
  <p:handoutMasterIdLst>
    <p:handoutMasterId r:id="rId32"/>
  </p:handoutMasterIdLst>
  <p:sldIdLst>
    <p:sldId id="272" r:id="rId4"/>
    <p:sldId id="290" r:id="rId5"/>
    <p:sldId id="291" r:id="rId6"/>
    <p:sldId id="278" r:id="rId7"/>
    <p:sldId id="314" r:id="rId8"/>
    <p:sldId id="315" r:id="rId9"/>
    <p:sldId id="316" r:id="rId10"/>
    <p:sldId id="292" r:id="rId11"/>
    <p:sldId id="302" r:id="rId12"/>
    <p:sldId id="303" r:id="rId13"/>
    <p:sldId id="293" r:id="rId14"/>
    <p:sldId id="296" r:id="rId15"/>
    <p:sldId id="317" r:id="rId16"/>
    <p:sldId id="318" r:id="rId17"/>
    <p:sldId id="275" r:id="rId18"/>
    <p:sldId id="277" r:id="rId19"/>
    <p:sldId id="276" r:id="rId20"/>
    <p:sldId id="312" r:id="rId21"/>
    <p:sldId id="283" r:id="rId22"/>
    <p:sldId id="309" r:id="rId23"/>
    <p:sldId id="294" r:id="rId24"/>
    <p:sldId id="306" r:id="rId25"/>
    <p:sldId id="307" r:id="rId26"/>
    <p:sldId id="308" r:id="rId27"/>
    <p:sldId id="260" r:id="rId28"/>
    <p:sldId id="311" r:id="rId29"/>
    <p:sldId id="313" r:id="rId30"/>
  </p:sldIdLst>
  <p:sldSz cx="109807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237493B-EE9E-4578-8C50-78D69E5947ED}">
          <p14:sldIdLst>
            <p14:sldId id="272"/>
            <p14:sldId id="290"/>
            <p14:sldId id="291"/>
            <p14:sldId id="278"/>
            <p14:sldId id="314"/>
            <p14:sldId id="315"/>
            <p14:sldId id="316"/>
            <p14:sldId id="292"/>
            <p14:sldId id="302"/>
            <p14:sldId id="303"/>
            <p14:sldId id="293"/>
            <p14:sldId id="296"/>
            <p14:sldId id="317"/>
            <p14:sldId id="318"/>
            <p14:sldId id="275"/>
            <p14:sldId id="277"/>
            <p14:sldId id="276"/>
            <p14:sldId id="312"/>
            <p14:sldId id="283"/>
            <p14:sldId id="309"/>
            <p14:sldId id="294"/>
            <p14:sldId id="306"/>
            <p14:sldId id="307"/>
            <p14:sldId id="308"/>
            <p14:sldId id="260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FFFFFF"/>
    <a:srgbClr val="1F497D"/>
    <a:srgbClr val="4F81BD"/>
    <a:srgbClr val="00E6AA"/>
    <a:srgbClr val="00C421"/>
    <a:srgbClr val="14CA4C"/>
    <a:srgbClr val="8F69FB"/>
    <a:srgbClr val="8366FE"/>
    <a:srgbClr val="715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78" autoAdjust="0"/>
    <p:restoredTop sz="66691" autoAdjust="0"/>
  </p:normalViewPr>
  <p:slideViewPr>
    <p:cSldViewPr>
      <p:cViewPr varScale="1">
        <p:scale>
          <a:sx n="76" d="100"/>
          <a:sy n="76" d="100"/>
        </p:scale>
        <p:origin x="1584" y="90"/>
      </p:cViewPr>
      <p:guideLst>
        <p:guide orient="horz" pos="2160"/>
        <p:guide pos="3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34B2-D815-4D95-BE0F-6329721836E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3E38-A4B9-47E3-9346-8E1EE3A1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9A5B-5940-4F90-A959-5747455D089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3925-DBA6-4339-B321-5E323984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Infinispan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0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7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5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0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63925-DBA6-4339-B321-5E323984B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883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49637" y="1523628"/>
            <a:ext cx="9881465" cy="12573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8716" y="5321433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38716" y="5766716"/>
            <a:ext cx="6303307" cy="431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800" i="1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author@iaas.uni-stuttgart.de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269737" y="3656941"/>
            <a:ext cx="3244992" cy="454055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r>
              <a: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4401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 und Inhalt ohn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5244" y="182588"/>
            <a:ext cx="10463125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-5089" y="857288"/>
            <a:ext cx="10283157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3879132" y="836713"/>
            <a:ext cx="6601588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Foliennummernplatzhalter 2"/>
          <p:cNvSpPr txBox="1">
            <a:spLocks/>
          </p:cNvSpPr>
          <p:nvPr/>
        </p:nvSpPr>
        <p:spPr>
          <a:xfrm>
            <a:off x="10159863" y="6560259"/>
            <a:ext cx="686563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3643" y="990600"/>
            <a:ext cx="10425260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9" name="Author"/>
          <p:cNvSpPr txBox="1">
            <a:spLocks noChangeArrowheads="1"/>
          </p:cNvSpPr>
          <p:nvPr/>
        </p:nvSpPr>
        <p:spPr bwMode="auto">
          <a:xfrm>
            <a:off x="177704" y="6550055"/>
            <a:ext cx="15023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noProof="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Lam, Schäfer, </a:t>
            </a:r>
            <a:r>
              <a:rPr lang="en-US" sz="1000" noProof="0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Stiliadou</a:t>
            </a: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77090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841" y="239440"/>
            <a:ext cx="9784345" cy="586541"/>
          </a:xfrm>
          <a:prstGeom prst="rect">
            <a:avLst/>
          </a:prstGeom>
        </p:spPr>
        <p:txBody>
          <a:bodyPr/>
          <a:lstStyle>
            <a:lvl1pPr>
              <a:defRPr lang="en-US" sz="2600" b="0" noProof="0" dirty="0" smtClean="0">
                <a:solidFill>
                  <a:schemeClr val="tx2">
                    <a:lumMod val="50000"/>
                  </a:schemeClr>
                </a:solidFill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7841" y="1039720"/>
            <a:ext cx="9784345" cy="51845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2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20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77925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7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30362" indent="-28575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de-DE" sz="160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  <a:defRPr lang="en-US" sz="120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</a:lstStyle>
          <a:p>
            <a:pPr marL="355600" lvl="0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Textmasterformat bearbeiten</a:t>
            </a:r>
          </a:p>
          <a:p>
            <a:pPr marL="355600" lvl="1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Zweite Ebene</a:t>
            </a:r>
          </a:p>
          <a:p>
            <a:pPr marL="355600" lvl="2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Dritte Ebene</a:t>
            </a:r>
          </a:p>
          <a:p>
            <a:pPr marL="355600" lvl="3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Vierte Ebene</a:t>
            </a:r>
          </a:p>
          <a:p>
            <a:pPr marL="355600" lvl="4" indent="-355600" fontAlgn="base"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Trennlinie"/>
          <p:cNvCxnSpPr/>
          <p:nvPr userDrawn="1"/>
        </p:nvCxnSpPr>
        <p:spPr>
          <a:xfrm>
            <a:off x="366512" y="874665"/>
            <a:ext cx="1003176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10" name="Gruppieren 9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5" name="Textfeld 24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9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Lecture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Research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BFA2-E80D-4A5D-8542-5C9C8D55CE8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48497" y="2692458"/>
            <a:ext cx="307777" cy="1457716"/>
            <a:chOff x="48497" y="3022938"/>
            <a:chExt cx="307777" cy="1457716"/>
          </a:xfrm>
        </p:grpSpPr>
        <p:grpSp>
          <p:nvGrpSpPr>
            <p:cNvPr id="9" name="Gruppieren 8"/>
            <p:cNvGrpSpPr/>
            <p:nvPr userDrawn="1"/>
          </p:nvGrpSpPr>
          <p:grpSpPr>
            <a:xfrm rot="16200000">
              <a:off x="-46219" y="4083448"/>
              <a:ext cx="540502" cy="253910"/>
              <a:chOff x="884738" y="1329521"/>
              <a:chExt cx="8373465" cy="3927180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11" name="Abgerundetes Rechteck 10"/>
              <p:cNvSpPr/>
              <p:nvPr/>
            </p:nvSpPr>
            <p:spPr>
              <a:xfrm>
                <a:off x="5386965" y="1628788"/>
                <a:ext cx="288028" cy="3312374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884738" y="1329521"/>
                <a:ext cx="1419611" cy="3927165"/>
                <a:chOff x="884734" y="1329521"/>
                <a:chExt cx="1419606" cy="3927165"/>
              </a:xfrm>
              <a:grpFill/>
            </p:grpSpPr>
            <p:sp>
              <p:nvSpPr>
                <p:cNvPr id="23" name="Abgerundetes Rechteck 2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4" name="Abgerundetes Rechteck 2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Abgerundetes Rechteck 12"/>
              <p:cNvSpPr/>
              <p:nvPr/>
            </p:nvSpPr>
            <p:spPr>
              <a:xfrm rot="5400000">
                <a:off x="3731966" y="1044772"/>
                <a:ext cx="196722" cy="4408780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Gleichschenkliges Dreieck 13"/>
              <p:cNvSpPr/>
              <p:nvPr/>
            </p:nvSpPr>
            <p:spPr>
              <a:xfrm rot="5400000">
                <a:off x="5723631" y="2962982"/>
                <a:ext cx="875716" cy="58665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286430" y="2940305"/>
                <a:ext cx="575063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461672" y="2931922"/>
                <a:ext cx="632569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120520" y="1329536"/>
                <a:ext cx="1419608" cy="3927165"/>
                <a:chOff x="884734" y="1329521"/>
                <a:chExt cx="1419606" cy="3927165"/>
              </a:xfrm>
              <a:grpFill/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8" name="Halbbogen 17"/>
              <p:cNvSpPr/>
              <p:nvPr/>
            </p:nvSpPr>
            <p:spPr>
              <a:xfrm>
                <a:off x="6648207" y="1628749"/>
                <a:ext cx="2609996" cy="2320023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9" name="Halbbogen 18"/>
              <p:cNvSpPr/>
              <p:nvPr/>
            </p:nvSpPr>
            <p:spPr>
              <a:xfrm flipH="1" flipV="1">
                <a:off x="4379251" y="2598225"/>
                <a:ext cx="2534674" cy="2343223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6648827" y="2776171"/>
                <a:ext cx="262806" cy="10115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10" name="Textfeld 9"/>
            <p:cNvSpPr txBox="1"/>
            <p:nvPr userDrawn="1"/>
          </p:nvSpPr>
          <p:spPr>
            <a:xfrm rot="16200000">
              <a:off x="-304045" y="3375480"/>
              <a:ext cx="1012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kern="1200" dirty="0">
                  <a:solidFill>
                    <a:schemeClr val="bg1"/>
                  </a:solidFill>
                  <a:effectLst>
                    <a:glow rad="38100">
                      <a:schemeClr val="bg1">
                        <a:alpha val="14000"/>
                      </a:schemeClr>
                    </a:glow>
                  </a:effectLst>
                  <a:latin typeface="Century Gothic" pitchFamily="34" charset="0"/>
                  <a:ea typeface="+mn-ea"/>
                  <a:cs typeface="Calibri" pitchFamily="34" charset="0"/>
                </a:rPr>
                <a:t>Lectures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9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998466" y="1916832"/>
            <a:ext cx="8983807" cy="26951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pPr marL="0" lvl="0" algn="ctr" fontAlgn="base"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702940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-1" y="0"/>
            <a:ext cx="10980739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grpSp>
        <p:nvGrpSpPr>
          <p:cNvPr id="27" name="Logo"/>
          <p:cNvGrpSpPr/>
          <p:nvPr/>
        </p:nvGrpSpPr>
        <p:grpSpPr>
          <a:xfrm>
            <a:off x="4122217" y="3573016"/>
            <a:ext cx="3021914" cy="691789"/>
            <a:chOff x="2267744" y="1756325"/>
            <a:chExt cx="5353509" cy="1225547"/>
          </a:xfrm>
        </p:grpSpPr>
        <p:pic>
          <p:nvPicPr>
            <p:cNvPr id="2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uppieren 28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35" name="Abgerundetes Rechteck 34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6" name="Abgerundetes Rechteck 65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55" name="Abgerundetes Rechteck 54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Gleichschenkliges Dreieck 55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59" name="Gruppieren 58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4" name="Abgerundetes Rechteck 63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60" name="Halbbogen 59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Halbbogen 60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67" name="Author"/>
          <p:cNvSpPr txBox="1">
            <a:spLocks noChangeArrowheads="1"/>
          </p:cNvSpPr>
          <p:nvPr/>
        </p:nvSpPr>
        <p:spPr bwMode="auto">
          <a:xfrm>
            <a:off x="3191888" y="6132960"/>
            <a:ext cx="45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>
                <a:solidFill>
                  <a:srgbClr val="000000"/>
                </a:solidFill>
                <a:latin typeface="Calibri" pitchFamily="34" charset="0"/>
              </a:rPr>
              <a:t>Institute of Architecture of Application Systems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56173" y="5320122"/>
            <a:ext cx="2065320" cy="1161703"/>
            <a:chOff x="324843" y="5248250"/>
            <a:chExt cx="2205037" cy="1240292"/>
          </a:xfrm>
        </p:grpSpPr>
        <p:pic>
          <p:nvPicPr>
            <p:cNvPr id="1026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6" b="31111"/>
            <a:stretch/>
          </p:blipFill>
          <p:spPr bwMode="auto">
            <a:xfrm>
              <a:off x="324843" y="6037730"/>
              <a:ext cx="2205037" cy="450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s://www.tu9.de/media/img/unis/2016_unistuttgart_logo_englisch.jpg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925"/>
            <a:stretch/>
          </p:blipFill>
          <p:spPr bwMode="auto">
            <a:xfrm>
              <a:off x="1013261" y="5248250"/>
              <a:ext cx="895758" cy="87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4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  <p:sldLayoutId id="214748369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nsparent Deck"/>
          <p:cNvSpPr/>
          <p:nvPr/>
        </p:nvSpPr>
        <p:spPr bwMode="auto">
          <a:xfrm>
            <a:off x="3398205" y="854090"/>
            <a:ext cx="7328841" cy="46166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9275" y="6356350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54FC-8FED-40AA-BD89-30FE731A98E4}" type="datetime1">
              <a:rPr lang="en-US" smtClean="0"/>
              <a:t>8/5/2021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51263" y="6356350"/>
            <a:ext cx="3478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20353" y="6368225"/>
            <a:ext cx="2562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ACA2A22D-43A3-4325-8000-B0F614F547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ussdiagramm: Verzögerung 6"/>
          <p:cNvSpPr/>
          <p:nvPr/>
        </p:nvSpPr>
        <p:spPr bwMode="auto">
          <a:xfrm>
            <a:off x="-4522" y="1494"/>
            <a:ext cx="443042" cy="6876785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dirty="0">
              <a:ln>
                <a:noFill/>
              </a:ln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86" r:id="rId3"/>
    <p:sldLayoutId id="214748368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-1" y="-27086"/>
            <a:ext cx="10980739" cy="6912173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luxdata/influxdb-comparis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rianfrankcooper/YCSB" TargetMode="External"/><Relationship Id="rId5" Type="http://schemas.openxmlformats.org/officeDocument/2006/relationships/hyperlink" Target="https://github.com/lmdbjava/benchmarks" TargetMode="External"/><Relationship Id="rId4" Type="http://schemas.openxmlformats.org/officeDocument/2006/relationships/hyperlink" Target="https://github.com/facebook/rocksdb/wiki/Performance-Benchmark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75033854_Performance_Evaluation_of_NoSQL_Databases_A_Case_Study" TargetMode="External"/><Relationship Id="rId3" Type="http://schemas.openxmlformats.org/officeDocument/2006/relationships/hyperlink" Target="https://dl.acm.org/doi/pdf/10.1145/1807128.1807152" TargetMode="External"/><Relationship Id="rId7" Type="http://schemas.openxmlformats.org/officeDocument/2006/relationships/hyperlink" Target="https://www.researchgate.net/publication/292025334_Which_NoSQL_Database_A_Performance_Over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searchgate.net/publication/330653733_Performance_Benchmarking_of_Key-Value_Store_NoSQL_Databases" TargetMode="External"/><Relationship Id="rId5" Type="http://schemas.openxmlformats.org/officeDocument/2006/relationships/hyperlink" Target="https://ieeexplore.ieee.org/document/6625441" TargetMode="External"/><Relationship Id="rId4" Type="http://schemas.openxmlformats.org/officeDocument/2006/relationships/hyperlink" Target="https://www.researchgate.net/publication/332028074_A_Study_over_NoSQL_Performance" TargetMode="External"/><Relationship Id="rId9" Type="http://schemas.openxmlformats.org/officeDocument/2006/relationships/hyperlink" Target="https://www.researchgate.net/publication/265964446_Performance_Study_of_SQL_and_NoSQL_Solutions_for_Analytical_Load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err="1"/>
              <a:t>Performanzanalyse</a:t>
            </a:r>
            <a:r>
              <a:rPr lang="de-DE" sz="4800" dirty="0"/>
              <a:t> von </a:t>
            </a:r>
            <a:br>
              <a:rPr lang="de-DE" sz="4800" dirty="0"/>
            </a:br>
            <a:r>
              <a:rPr lang="de-DE" sz="4800" dirty="0"/>
              <a:t>Key-Value-Datenspeichern</a:t>
            </a:r>
            <a:br>
              <a:rPr lang="de-DE" sz="4800" dirty="0"/>
            </a:br>
            <a:r>
              <a:rPr lang="de-DE" sz="2400" dirty="0"/>
              <a:t>13.08.2021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594551" y="5373216"/>
            <a:ext cx="2247746" cy="431800"/>
          </a:xfrm>
        </p:spPr>
        <p:txBody>
          <a:bodyPr/>
          <a:lstStyle/>
          <a:p>
            <a:r>
              <a:rPr lang="de-DE" sz="2000" b="0" i="1" dirty="0"/>
              <a:t>Kei Wai Lam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F100C0-4B12-49A0-9070-5D6270FC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3284984"/>
            <a:ext cx="10980738" cy="1101809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454FD3F-FB69-4178-B7DE-2E387CEF01F2}"/>
              </a:ext>
            </a:extLst>
          </p:cNvPr>
          <p:cNvSpPr txBox="1">
            <a:spLocks/>
          </p:cNvSpPr>
          <p:nvPr/>
        </p:nvSpPr>
        <p:spPr>
          <a:xfrm>
            <a:off x="4803686" y="5373216"/>
            <a:ext cx="2486883" cy="431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i="1" dirty="0"/>
              <a:t>Alexander Schäfer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055F484-2183-49BE-95DC-FCD6E76B1D37}"/>
              </a:ext>
            </a:extLst>
          </p:cNvPr>
          <p:cNvSpPr txBox="1">
            <a:spLocks/>
          </p:cNvSpPr>
          <p:nvPr/>
        </p:nvSpPr>
        <p:spPr>
          <a:xfrm>
            <a:off x="7074545" y="5373216"/>
            <a:ext cx="3520008" cy="431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b="1" u="none" kern="1200" dirty="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0" i="1" dirty="0"/>
              <a:t>Sharon-Naemi </a:t>
            </a:r>
            <a:r>
              <a:rPr lang="de-DE" sz="2000" b="0" i="1" dirty="0" err="1"/>
              <a:t>Stiliadou</a:t>
            </a:r>
            <a:endParaRPr lang="de-DE" sz="2000" b="0" i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26631A-B6FA-448B-BEB2-9AEE90800698}"/>
              </a:ext>
            </a:extLst>
          </p:cNvPr>
          <p:cNvSpPr/>
          <p:nvPr/>
        </p:nvSpPr>
        <p:spPr>
          <a:xfrm>
            <a:off x="3298952" y="6021288"/>
            <a:ext cx="468052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629562-5BCE-402D-B6C6-A95819864A79}"/>
              </a:ext>
            </a:extLst>
          </p:cNvPr>
          <p:cNvSpPr/>
          <p:nvPr/>
        </p:nvSpPr>
        <p:spPr>
          <a:xfrm>
            <a:off x="89657" y="5049304"/>
            <a:ext cx="2520280" cy="169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69BB874-335C-4FF5-8F9F-2026B19B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60" y="5131909"/>
            <a:ext cx="2070664" cy="13934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DB8938A-E086-456C-9BB3-AA19A29ADA1A}"/>
              </a:ext>
            </a:extLst>
          </p:cNvPr>
          <p:cNvSpPr txBox="1"/>
          <p:nvPr/>
        </p:nvSpPr>
        <p:spPr>
          <a:xfrm>
            <a:off x="2898081" y="5711705"/>
            <a:ext cx="244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st159708@stud.</a:t>
            </a:r>
          </a:p>
          <a:p>
            <a:r>
              <a:rPr lang="de-DE" dirty="0"/>
              <a:t>uni-stuttgart.de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F4D256-8B4F-46F7-952E-2905CEBBCF63}"/>
              </a:ext>
            </a:extLst>
          </p:cNvPr>
          <p:cNvSpPr txBox="1"/>
          <p:nvPr/>
        </p:nvSpPr>
        <p:spPr>
          <a:xfrm>
            <a:off x="5170020" y="569787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st154880@stud.</a:t>
            </a:r>
          </a:p>
          <a:p>
            <a:r>
              <a:rPr lang="de-DE" dirty="0"/>
              <a:t>uni-stuttgart.de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AE7525-C193-4275-A07D-0C86C39AB411}"/>
              </a:ext>
            </a:extLst>
          </p:cNvPr>
          <p:cNvSpPr txBox="1"/>
          <p:nvPr/>
        </p:nvSpPr>
        <p:spPr>
          <a:xfrm>
            <a:off x="8003274" y="571170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st154880@stud.</a:t>
            </a:r>
          </a:p>
          <a:p>
            <a:r>
              <a:rPr lang="de-DE" dirty="0"/>
              <a:t>uni-stuttgart.de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32D9E-98C6-49A3-A7E1-01376F12CED4}"/>
              </a:ext>
            </a:extLst>
          </p:cNvPr>
          <p:cNvSpPr txBox="1"/>
          <p:nvPr/>
        </p:nvSpPr>
        <p:spPr>
          <a:xfrm>
            <a:off x="737841" y="3284984"/>
            <a:ext cx="4432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Prüfer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Prof. Dr.-Ing. habil. Bernhard </a:t>
            </a:r>
            <a:r>
              <a:rPr lang="de-DE" sz="2400" dirty="0" err="1">
                <a:solidFill>
                  <a:schemeClr val="bg1"/>
                </a:solidFill>
              </a:rPr>
              <a:t>Mitschang</a:t>
            </a:r>
            <a:endParaRPr lang="de-DE" sz="2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Bernhard.Mitschang@ipvs.uni-stuttgart.de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F42B6-AAE6-4FE7-83F4-FDADD6756934}"/>
              </a:ext>
            </a:extLst>
          </p:cNvPr>
          <p:cNvSpPr txBox="1"/>
          <p:nvPr/>
        </p:nvSpPr>
        <p:spPr>
          <a:xfrm>
            <a:off x="5810718" y="3284984"/>
            <a:ext cx="443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Betreuer</a:t>
            </a:r>
          </a:p>
          <a:p>
            <a:pPr algn="ctr"/>
            <a:r>
              <a:rPr lang="de-DE" sz="2400" dirty="0">
                <a:solidFill>
                  <a:schemeClr val="bg1"/>
                </a:solidFill>
              </a:rPr>
              <a:t>Dennis </a:t>
            </a:r>
            <a:r>
              <a:rPr lang="de-DE" sz="2400" dirty="0" err="1">
                <a:solidFill>
                  <a:schemeClr val="bg1"/>
                </a:solidFill>
              </a:rPr>
              <a:t>Przytarski</a:t>
            </a:r>
            <a:r>
              <a:rPr lang="de-DE" sz="2400" dirty="0">
                <a:solidFill>
                  <a:schemeClr val="bg1"/>
                </a:solidFill>
              </a:rPr>
              <a:t>, M.Sc.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Dennis.Przytarski@ipvs.uni-stuttgart.de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0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CA26-C5B0-4C7B-B8ED-BDCADB55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F3345-CB4D-467A-988E-9B2CC346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09" y="1196752"/>
            <a:ext cx="4392488" cy="4708153"/>
          </a:xfrm>
        </p:spPr>
        <p:txBody>
          <a:bodyPr/>
          <a:lstStyle/>
          <a:p>
            <a:pPr marL="0" indent="0">
              <a:buNone/>
            </a:pPr>
            <a:r>
              <a:rPr lang="de-DE" sz="2000" b="1" i="1" u="sng" dirty="0">
                <a:latin typeface="+mj-lt"/>
              </a:rPr>
              <a:t>Vorteile:</a:t>
            </a:r>
          </a:p>
          <a:p>
            <a:pPr marL="0" indent="0">
              <a:buNone/>
            </a:pPr>
            <a:endParaRPr lang="de-DE" sz="2000" b="1" i="1" u="sng" dirty="0">
              <a:latin typeface="+mj-lt"/>
            </a:endParaRPr>
          </a:p>
          <a:p>
            <a:r>
              <a:rPr lang="de-DE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DE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eben den „Standard“- Workloads wird zusätzlich Skalierbarkeit untersucht</a:t>
            </a:r>
          </a:p>
          <a:p>
            <a:pPr lvl="0">
              <a:lnSpc>
                <a:spcPct val="107000"/>
              </a:lnSpc>
            </a:pPr>
            <a:r>
              <a:rPr lang="de-DE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„Vorbereitungsphase“ wird getestet</a:t>
            </a:r>
          </a:p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Delete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wird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getestet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latin typeface="+mj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E5746EF-C4EA-49AC-B4FC-5B7BDDF4F9CF}"/>
              </a:ext>
            </a:extLst>
          </p:cNvPr>
          <p:cNvSpPr txBox="1"/>
          <p:nvPr/>
        </p:nvSpPr>
        <p:spPr>
          <a:xfrm>
            <a:off x="5277464" y="1196752"/>
            <a:ext cx="5242169" cy="381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b="1" i="1" u="sng" dirty="0">
                <a:latin typeface="+mj-lt"/>
              </a:rPr>
              <a:t>Nachteile:</a:t>
            </a:r>
          </a:p>
          <a:p>
            <a:pPr marL="0" indent="0">
              <a:buNone/>
            </a:pPr>
            <a:endParaRPr lang="de-DE" b="1" i="1" u="sng" dirty="0">
              <a:latin typeface="+mj-lt"/>
            </a:endParaRPr>
          </a:p>
          <a:p>
            <a:pPr marL="4000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wenig (persistente) Key-Value-Datenbanken werden untersucht</a:t>
            </a:r>
            <a:endParaRPr lang="de-DE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Verfügbarkeit (</a:t>
            </a:r>
            <a:r>
              <a:rPr lang="de-DE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Availability</a:t>
            </a:r>
            <a:r>
              <a:rPr lang="de-DE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wird nicht untersucht </a:t>
            </a:r>
          </a:p>
          <a:p>
            <a:pPr marL="4000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Replizierbarkeit wird nicht untersucht</a:t>
            </a:r>
          </a:p>
          <a:p>
            <a:pPr marL="4000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Implementierungsstrategie wird nicht beachtet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0441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ABEF9129-E1E0-4D49-B2C1-D1204A1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Presentationsverlauf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83CA1-81F1-4D66-9CE0-AC0D2607D533}"/>
              </a:ext>
            </a:extLst>
          </p:cNvPr>
          <p:cNvSpPr/>
          <p:nvPr/>
        </p:nvSpPr>
        <p:spPr>
          <a:xfrm>
            <a:off x="449809" y="2290806"/>
            <a:ext cx="2196000" cy="2196000"/>
          </a:xfrm>
          <a:prstGeom prst="ellipse">
            <a:avLst/>
          </a:prstGeom>
          <a:solidFill>
            <a:srgbClr val="1F497D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8D2E75-A6E8-431B-AFEA-6431505379F1}"/>
              </a:ext>
            </a:extLst>
          </p:cNvPr>
          <p:cNvSpPr/>
          <p:nvPr/>
        </p:nvSpPr>
        <p:spPr>
          <a:xfrm>
            <a:off x="3078345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pic>
        <p:nvPicPr>
          <p:cNvPr id="22" name="Grafik 21" descr="Bücher Silhouette">
            <a:extLst>
              <a:ext uri="{FF2B5EF4-FFF2-40B4-BE49-F238E27FC236}">
                <a16:creationId xmlns:a16="http://schemas.microsoft.com/office/drawing/2014/main" id="{1DE78908-A317-4644-A957-81F22448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733" y="2693044"/>
            <a:ext cx="1384028" cy="138402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5D239ECD-C149-4767-942B-D2A95935588E}"/>
              </a:ext>
            </a:extLst>
          </p:cNvPr>
          <p:cNvSpPr/>
          <p:nvPr/>
        </p:nvSpPr>
        <p:spPr>
          <a:xfrm>
            <a:off x="5687733" y="2276872"/>
            <a:ext cx="2196000" cy="2196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CD8180-BBE1-4C33-AE3F-07C8CE1B91F9}"/>
              </a:ext>
            </a:extLst>
          </p:cNvPr>
          <p:cNvSpPr/>
          <p:nvPr/>
        </p:nvSpPr>
        <p:spPr>
          <a:xfrm>
            <a:off x="8306695" y="2290806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08680C-3C17-4CD5-AAF7-460BC5FF98EA}"/>
              </a:ext>
            </a:extLst>
          </p:cNvPr>
          <p:cNvSpPr txBox="1"/>
          <p:nvPr/>
        </p:nvSpPr>
        <p:spPr>
          <a:xfrm>
            <a:off x="458907" y="4635133"/>
            <a:ext cx="219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+mj-lt"/>
              </a:rPr>
              <a:t>MOTIVATION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E55E9F-705E-4462-8510-5D30C5976EE1}"/>
              </a:ext>
            </a:extLst>
          </p:cNvPr>
          <p:cNvSpPr txBox="1"/>
          <p:nvPr/>
        </p:nvSpPr>
        <p:spPr>
          <a:xfrm>
            <a:off x="3070907" y="4635133"/>
            <a:ext cx="21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VERWANDTE 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A6586-356E-4403-A790-07803686E927}"/>
              </a:ext>
            </a:extLst>
          </p:cNvPr>
          <p:cNvSpPr txBox="1"/>
          <p:nvPr/>
        </p:nvSpPr>
        <p:spPr>
          <a:xfrm>
            <a:off x="5681177" y="4635133"/>
            <a:ext cx="21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ERGEBNISSE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00C333-3BB0-4E15-BAF4-E0A747930B2A}"/>
              </a:ext>
            </a:extLst>
          </p:cNvPr>
          <p:cNvSpPr txBox="1"/>
          <p:nvPr/>
        </p:nvSpPr>
        <p:spPr>
          <a:xfrm>
            <a:off x="8331498" y="4641470"/>
            <a:ext cx="215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AUSBLICK</a:t>
            </a:r>
          </a:p>
        </p:txBody>
      </p:sp>
      <p:pic>
        <p:nvPicPr>
          <p:cNvPr id="6" name="Grafik 5" descr="Klemmbrett Silhouette">
            <a:extLst>
              <a:ext uri="{FF2B5EF4-FFF2-40B4-BE49-F238E27FC236}">
                <a16:creationId xmlns:a16="http://schemas.microsoft.com/office/drawing/2014/main" id="{80C41DDD-342D-4E8A-9E19-76F915EB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6433" y="2636912"/>
            <a:ext cx="1454025" cy="1454025"/>
          </a:xfrm>
          <a:prstGeom prst="rect">
            <a:avLst/>
          </a:prstGeom>
        </p:spPr>
      </p:pic>
      <p:pic>
        <p:nvPicPr>
          <p:cNvPr id="8" name="Grafik 7" descr="Kommentar (wichtig) Silhouette">
            <a:extLst>
              <a:ext uri="{FF2B5EF4-FFF2-40B4-BE49-F238E27FC236}">
                <a16:creationId xmlns:a16="http://schemas.microsoft.com/office/drawing/2014/main" id="{67159B81-B055-4484-8226-6DF30F9AD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841" y="2636912"/>
            <a:ext cx="1576901" cy="1576901"/>
          </a:xfrm>
          <a:prstGeom prst="rect">
            <a:avLst/>
          </a:prstGeom>
        </p:spPr>
      </p:pic>
      <p:pic>
        <p:nvPicPr>
          <p:cNvPr id="7" name="Grafik 6" descr="Teleskop Silhouette">
            <a:extLst>
              <a:ext uri="{FF2B5EF4-FFF2-40B4-BE49-F238E27FC236}">
                <a16:creationId xmlns:a16="http://schemas.microsoft.com/office/drawing/2014/main" id="{57838530-A7B5-45B7-A403-A052B2BE7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4110" y="2636912"/>
            <a:ext cx="1474771" cy="14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BD676-9EC6-4616-8890-335F463E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5A15-4506-4647-B767-3054AB73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400" b="1" i="1" dirty="0"/>
          </a:p>
          <a:p>
            <a:pPr marL="0" indent="0">
              <a:buNone/>
            </a:pPr>
            <a:r>
              <a:rPr lang="de-DE" sz="2600" b="1" i="1" dirty="0"/>
              <a:t>Bibliotheken: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dirty="0"/>
              <a:t>Key-Value Paare sind in dem Datenbank enthalten, die sich einbinden lassen und danach genutzt werden. Diesen Datenbanken sind nicht clusterfähig und nicht/schlecht skalierbar</a:t>
            </a:r>
          </a:p>
          <a:p>
            <a:pPr marL="0" indent="0">
              <a:buNone/>
            </a:pPr>
            <a:r>
              <a:rPr lang="de-DE" sz="2600" b="1" i="1" dirty="0"/>
              <a:t>Skalierbarer Prozess: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dirty="0"/>
              <a:t>Diesen Datenbanken werden mit ihren eigenen Prozesse durchgeführt, können an der abweichende Last adaptieren</a:t>
            </a:r>
          </a:p>
          <a:p>
            <a:pPr marL="0" indent="0">
              <a:buNone/>
            </a:pPr>
            <a:r>
              <a:rPr lang="de-DE" sz="2600" b="1" i="1" dirty="0"/>
              <a:t>Mischform: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dirty="0"/>
              <a:t>Datenbank kann zwar nicht nativ sich an der Last dynamisch anpassen, würde aber mit externe Programme/Methoden ermöglicht </a:t>
            </a:r>
            <a:endParaRPr lang="en-US" sz="2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6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BD676-9EC6-4616-8890-335F463E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5A15-4506-4647-B767-3054AB73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400" b="1" i="1" dirty="0"/>
          </a:p>
          <a:p>
            <a:pPr marL="0" indent="0">
              <a:buNone/>
            </a:pPr>
            <a:r>
              <a:rPr lang="de-DE" sz="2400" b="1" i="1" dirty="0"/>
              <a:t>Bibliothek(A):</a:t>
            </a:r>
          </a:p>
          <a:p>
            <a:r>
              <a:rPr lang="de-DE" sz="2400" dirty="0" err="1"/>
              <a:t>MapDB</a:t>
            </a:r>
            <a:endParaRPr lang="de-DE" sz="2400" dirty="0"/>
          </a:p>
          <a:p>
            <a:r>
              <a:rPr lang="de-DE" sz="2400" dirty="0" err="1"/>
              <a:t>MVStore</a:t>
            </a:r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b="1" i="1" dirty="0"/>
              <a:t>Skalierbarer Prozess(B):</a:t>
            </a:r>
          </a:p>
          <a:p>
            <a:r>
              <a:rPr lang="de-DE" sz="2400" dirty="0"/>
              <a:t>Voldemort</a:t>
            </a:r>
          </a:p>
          <a:p>
            <a:r>
              <a:rPr lang="de-DE" sz="2400" dirty="0" err="1"/>
              <a:t>Riak</a:t>
            </a:r>
            <a:endParaRPr lang="de-DE" sz="2400" dirty="0"/>
          </a:p>
          <a:p>
            <a:r>
              <a:rPr lang="de-DE" sz="2400" dirty="0"/>
              <a:t>Aerospike</a:t>
            </a:r>
          </a:p>
          <a:p>
            <a:endParaRPr lang="de-DE" sz="2400" b="1" i="1" dirty="0"/>
          </a:p>
          <a:p>
            <a:pPr marL="0" indent="0">
              <a:buNone/>
            </a:pPr>
            <a:r>
              <a:rPr lang="de-DE" sz="2400" b="1" i="1" dirty="0"/>
              <a:t>Mischform aus (A) + (B):</a:t>
            </a:r>
            <a:endParaRPr lang="de-DE" sz="2400" dirty="0"/>
          </a:p>
          <a:p>
            <a:r>
              <a:rPr lang="de-DE" sz="2400" dirty="0" err="1"/>
              <a:t>RocksDB</a:t>
            </a:r>
            <a:r>
              <a:rPr lang="de-DE" sz="2400" dirty="0"/>
              <a:t> + </a:t>
            </a:r>
            <a:r>
              <a:rPr lang="de-DE" sz="2400" dirty="0" err="1"/>
              <a:t>Rocksplicator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33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2FBA-A396-437C-A53B-26173D63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Datenbanken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0CE0-FD4E-4FB9-AB60-92F5678F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Clusterfähigkeit:</a:t>
            </a:r>
          </a:p>
          <a:p>
            <a:r>
              <a:rPr lang="de-DE" dirty="0"/>
              <a:t>Integrationskomplexität</a:t>
            </a:r>
          </a:p>
          <a:p>
            <a:r>
              <a:rPr lang="de-DE" dirty="0"/>
              <a:t>Skalierbarkeit</a:t>
            </a:r>
          </a:p>
          <a:p>
            <a:r>
              <a:rPr lang="de-DE" dirty="0"/>
              <a:t>Replizierbarkeit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66956-6C6C-45CB-8A44-0C6EBB0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Datenbanken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A7E3E1A-5C92-494A-971C-4B4B8CFDA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371549"/>
              </p:ext>
            </p:extLst>
          </p:nvPr>
        </p:nvGraphicFramePr>
        <p:xfrm>
          <a:off x="161777" y="1196752"/>
          <a:ext cx="10425110" cy="352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22">
                  <a:extLst>
                    <a:ext uri="{9D8B030D-6E8A-4147-A177-3AD203B41FA5}">
                      <a16:colId xmlns:a16="http://schemas.microsoft.com/office/drawing/2014/main" val="2073433153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4077137032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540476716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2829151604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338483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Datenbank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Clusterfähigkeit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Integrations-</a:t>
                      </a:r>
                    </a:p>
                    <a:p>
                      <a:r>
                        <a:rPr lang="de-DE" sz="2000" b="1" dirty="0">
                          <a:latin typeface="+mj-lt"/>
                        </a:rPr>
                        <a:t>Komplexität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Skalierbarkeit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Replizierbarkeit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1203"/>
                  </a:ext>
                </a:extLst>
              </a:tr>
              <a:tr h="1604802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latin typeface="+mj-lt"/>
                        </a:rPr>
                        <a:t>MapDB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✗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direkt einbinden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z.B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als Maven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basiert auf den Java Collections (Threads)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1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latin typeface="+mj-lt"/>
                        </a:rPr>
                        <a:t>MVStore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✗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direkt einbinden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z.B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als Maven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basiert auf den Java Collections (Threads)</a:t>
                      </a:r>
                    </a:p>
                    <a:p>
                      <a:pPr algn="l" fontAlgn="t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1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66956-6C6C-45CB-8A44-0C6EBB0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A7E3E1A-5C92-494A-971C-4B4B8CFDA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689591"/>
              </p:ext>
            </p:extLst>
          </p:nvPr>
        </p:nvGraphicFramePr>
        <p:xfrm>
          <a:off x="161777" y="1196752"/>
          <a:ext cx="10425110" cy="4977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22">
                  <a:extLst>
                    <a:ext uri="{9D8B030D-6E8A-4147-A177-3AD203B41FA5}">
                      <a16:colId xmlns:a16="http://schemas.microsoft.com/office/drawing/2014/main" val="2073433153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4077137032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540476716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2829151604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338483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Datenbank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Clusterfähigkeit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Integrations-</a:t>
                      </a:r>
                    </a:p>
                    <a:p>
                      <a:r>
                        <a:rPr lang="de-DE" sz="2000" b="1" dirty="0" err="1">
                          <a:latin typeface="+mj-lt"/>
                        </a:rPr>
                        <a:t>komplexität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Skalierbarkeit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Replizierbarkeit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Voldemort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fontAlgn="t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 </a:t>
                      </a:r>
                    </a:p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kann entweder im Programm, durch Kommandozeile oder durch war Datei gestartet werden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r>
                        <a:rPr lang="en-US" sz="2000" dirty="0"/>
                        <a:t>Reads und Writes </a:t>
                      </a:r>
                      <a:r>
                        <a:rPr lang="en-US" sz="2000" dirty="0" err="1"/>
                        <a:t>skalieren</a:t>
                      </a:r>
                      <a:r>
                        <a:rPr lang="en-US" sz="2000" dirty="0"/>
                        <a:t> horizontal</a:t>
                      </a:r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endParaRPr lang="en-US" sz="2000" dirty="0"/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endParaRPr lang="en-US" sz="2000" dirty="0"/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endParaRPr lang="en-US" sz="2000" dirty="0"/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endParaRPr lang="en-US" sz="2000" dirty="0"/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endParaRPr lang="en-US" sz="2000" dirty="0"/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endParaRPr lang="en-US" sz="2000" dirty="0"/>
                    </a:p>
                  </a:txBody>
                  <a:tcPr marL="4763" marR="4763" marT="47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Consistent Hashing</a:t>
                      </a:r>
                    </a:p>
                    <a:p>
                      <a:pPr marL="342900" indent="-342900" algn="l" fontAlgn="b">
                        <a:buFont typeface="Symbol" panose="05050102010706020507" pitchFamily="18" charset="2"/>
                        <a:buChar char="-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Multi-version concurrency control</a:t>
                      </a:r>
                    </a:p>
                    <a:p>
                      <a:pPr algn="l" fontAlgn="t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1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latin typeface="+mj-lt"/>
                        </a:rPr>
                        <a:t>Riak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fontAlgn="t">
                        <a:buFont typeface="Wingdings" panose="05000000000000000000" pitchFamily="2" charset="2"/>
                        <a:buChar char="ü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Hoch</a:t>
                      </a:r>
                    </a:p>
                    <a:p>
                      <a:pPr marL="0" indent="0" algn="l" fontAlgn="t">
                        <a:buFont typeface="Calibri" panose="020F0502020204030204" pitchFamily="34" charset="0"/>
                        <a:buNone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für Windows zusätzliche Virtualisierung nötig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Riak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Ring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Multi-Cluster Replikation</a:t>
                      </a:r>
                    </a:p>
                    <a:p>
                      <a:pPr marL="0" indent="0" algn="l" fontAlgn="t">
                        <a:buFont typeface="Symbol" panose="05050102010706020507" pitchFamily="18" charset="2"/>
                        <a:buNone/>
                      </a:pP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85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66956-6C6C-45CB-8A44-0C6EBB0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A7E3E1A-5C92-494A-971C-4B4B8CFDA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133171"/>
              </p:ext>
            </p:extLst>
          </p:nvPr>
        </p:nvGraphicFramePr>
        <p:xfrm>
          <a:off x="161777" y="1196752"/>
          <a:ext cx="10425110" cy="2839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22">
                  <a:extLst>
                    <a:ext uri="{9D8B030D-6E8A-4147-A177-3AD203B41FA5}">
                      <a16:colId xmlns:a16="http://schemas.microsoft.com/office/drawing/2014/main" val="2073433153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4077137032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540476716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2829151604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338483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Datenbank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Clusterfähigkeit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Integrations-</a:t>
                      </a:r>
                    </a:p>
                    <a:p>
                      <a:r>
                        <a:rPr lang="de-DE" sz="2000" b="1" dirty="0" err="1">
                          <a:latin typeface="+mj-lt"/>
                        </a:rPr>
                        <a:t>komplexität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Skalierbarkeit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Replizierbarkeit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Aerospike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fontAlgn="t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Docker nutzen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threaded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eine oder mehrere Instanzen können auf mehrere Cores verteilt werden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Master-Slave Zuweisung</a:t>
                      </a: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synchronisierte Replikation</a:t>
                      </a:r>
                    </a:p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Rack-Awareness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1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38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66956-6C6C-45CB-8A44-0C6EBB0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A7E3E1A-5C92-494A-971C-4B4B8CFDA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246602"/>
              </p:ext>
            </p:extLst>
          </p:nvPr>
        </p:nvGraphicFramePr>
        <p:xfrm>
          <a:off x="161777" y="1196752"/>
          <a:ext cx="10425110" cy="2229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22">
                  <a:extLst>
                    <a:ext uri="{9D8B030D-6E8A-4147-A177-3AD203B41FA5}">
                      <a16:colId xmlns:a16="http://schemas.microsoft.com/office/drawing/2014/main" val="2073433153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4077137032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540476716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2829151604"/>
                    </a:ext>
                  </a:extLst>
                </a:gridCol>
                <a:gridCol w="2085022">
                  <a:extLst>
                    <a:ext uri="{9D8B030D-6E8A-4147-A177-3AD203B41FA5}">
                      <a16:colId xmlns:a16="http://schemas.microsoft.com/office/drawing/2014/main" val="338483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Datenbank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Clusterfähigkeit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Integrations-</a:t>
                      </a:r>
                    </a:p>
                    <a:p>
                      <a:r>
                        <a:rPr lang="de-DE" sz="2000" b="1" dirty="0" err="1">
                          <a:latin typeface="+mj-lt"/>
                        </a:rPr>
                        <a:t>komplexität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Skalierbarkeit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+mj-lt"/>
                        </a:rPr>
                        <a:t>Replizierbarkeit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latin typeface="+mj-lt"/>
                        </a:rPr>
                        <a:t>RocksDB</a:t>
                      </a:r>
                      <a:r>
                        <a:rPr lang="de-DE" sz="2000" b="1" dirty="0">
                          <a:latin typeface="+mj-lt"/>
                        </a:rPr>
                        <a:t>                  + </a:t>
                      </a:r>
                      <a:r>
                        <a:rPr lang="de-DE" sz="2000" b="1" dirty="0" err="1">
                          <a:latin typeface="+mj-lt"/>
                        </a:rPr>
                        <a:t>Rocksplicator</a:t>
                      </a:r>
                      <a:endParaRPr lang="de-DE" sz="2000" b="1" dirty="0"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fontAlgn="t">
                        <a:buFont typeface="Wingdings" panose="05000000000000000000" pitchFamily="2" charset="2"/>
                        <a:buChar char="ü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Docker nutzen</a:t>
                      </a:r>
                    </a:p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direkt einbinden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z.B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als Maven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t">
                        <a:buFont typeface="Symbol" panose="05050102010706020507" pitchFamily="18" charset="2"/>
                        <a:buChar char="-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mehreren Cores laufen lassen um Workloads zu verteilen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t">
                        <a:buAutoNum type="arabicPeriod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Asynchron </a:t>
                      </a:r>
                    </a:p>
                    <a:p>
                      <a:pPr marL="457200" indent="-457200" algn="l" fontAlgn="t">
                        <a:buAutoNum type="arabicPeriod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Semi-synchron</a:t>
                      </a:r>
                    </a:p>
                    <a:p>
                      <a:pPr marL="457200" indent="-457200" algn="l" fontAlgn="t">
                        <a:buAutoNum type="arabicPeriod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Synchron</a:t>
                      </a:r>
                    </a:p>
                  </a:txBody>
                  <a:tcPr marL="4763" marR="4763" marT="476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6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3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5A814-7F6E-42CF-85AC-D83C2022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EECE4-978B-4F01-AE26-C6E0C4A3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400" u="sng" dirty="0"/>
          </a:p>
          <a:p>
            <a:pPr marL="0" indent="0">
              <a:buNone/>
            </a:pPr>
            <a:r>
              <a:rPr lang="de-DE" sz="2800" u="sng" dirty="0"/>
              <a:t>Generierung von Testdaten:</a:t>
            </a:r>
          </a:p>
          <a:p>
            <a:r>
              <a:rPr lang="de-DE" sz="2800" dirty="0"/>
              <a:t>Key ist 4 Bytes lang</a:t>
            </a:r>
          </a:p>
          <a:p>
            <a:r>
              <a:rPr lang="de-DE" sz="2800" dirty="0"/>
              <a:t>Key </a:t>
            </a:r>
            <a:r>
              <a:rPr lang="de-DE" sz="2800" dirty="0">
                <a:sym typeface="Wingdings" panose="05000000000000000000" pitchFamily="2" charset="2"/>
              </a:rPr>
              <a:t> Hashwert </a:t>
            </a:r>
          </a:p>
          <a:p>
            <a:r>
              <a:rPr lang="de-DE" sz="2800" dirty="0">
                <a:sym typeface="Wingdings" panose="05000000000000000000" pitchFamily="2" charset="2"/>
              </a:rPr>
              <a:t>Value  Byte Array der Länge 4, 8, 16…KB groß</a:t>
            </a:r>
          </a:p>
          <a:p>
            <a:endParaRPr lang="de-DE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Beispiel:</a:t>
            </a:r>
          </a:p>
          <a:p>
            <a:pPr marL="0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Key = SHA256(1)</a:t>
            </a:r>
          </a:p>
          <a:p>
            <a:pPr marL="0" indent="0">
              <a:buNone/>
            </a:pPr>
            <a:r>
              <a:rPr lang="de-DE" sz="2800" dirty="0">
                <a:sym typeface="Wingdings" panose="05000000000000000000" pitchFamily="2" charset="2"/>
              </a:rPr>
              <a:t>Value = SHA256(1), SHA256(1), SHA256(1), SHA256(1)... bis 4KB Größe erreicht ist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651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ABEF9129-E1E0-4D49-B2C1-D1204A1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Presentationsverlauf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83CA1-81F1-4D66-9CE0-AC0D2607D533}"/>
              </a:ext>
            </a:extLst>
          </p:cNvPr>
          <p:cNvSpPr/>
          <p:nvPr/>
        </p:nvSpPr>
        <p:spPr>
          <a:xfrm>
            <a:off x="449809" y="2290806"/>
            <a:ext cx="2196000" cy="2196000"/>
          </a:xfrm>
          <a:prstGeom prst="ellipse">
            <a:avLst/>
          </a:prstGeom>
          <a:solidFill>
            <a:srgbClr val="1F497D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8D2E75-A6E8-431B-AFEA-6431505379F1}"/>
              </a:ext>
            </a:extLst>
          </p:cNvPr>
          <p:cNvSpPr/>
          <p:nvPr/>
        </p:nvSpPr>
        <p:spPr>
          <a:xfrm>
            <a:off x="3078345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pic>
        <p:nvPicPr>
          <p:cNvPr id="22" name="Grafik 21" descr="Bücher Silhouette">
            <a:extLst>
              <a:ext uri="{FF2B5EF4-FFF2-40B4-BE49-F238E27FC236}">
                <a16:creationId xmlns:a16="http://schemas.microsoft.com/office/drawing/2014/main" id="{1DE78908-A317-4644-A957-81F22448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733" y="2693044"/>
            <a:ext cx="1384028" cy="138402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5D239ECD-C149-4767-942B-D2A95935588E}"/>
              </a:ext>
            </a:extLst>
          </p:cNvPr>
          <p:cNvSpPr/>
          <p:nvPr/>
        </p:nvSpPr>
        <p:spPr>
          <a:xfrm>
            <a:off x="5687733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CD8180-BBE1-4C33-AE3F-07C8CE1B91F9}"/>
              </a:ext>
            </a:extLst>
          </p:cNvPr>
          <p:cNvSpPr/>
          <p:nvPr/>
        </p:nvSpPr>
        <p:spPr>
          <a:xfrm>
            <a:off x="8306695" y="2290806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08680C-3C17-4CD5-AAF7-460BC5FF98EA}"/>
              </a:ext>
            </a:extLst>
          </p:cNvPr>
          <p:cNvSpPr txBox="1"/>
          <p:nvPr/>
        </p:nvSpPr>
        <p:spPr>
          <a:xfrm>
            <a:off x="458907" y="4635133"/>
            <a:ext cx="219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+mj-lt"/>
              </a:rPr>
              <a:t>MOTIVATION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E55E9F-705E-4462-8510-5D30C5976EE1}"/>
              </a:ext>
            </a:extLst>
          </p:cNvPr>
          <p:cNvSpPr txBox="1"/>
          <p:nvPr/>
        </p:nvSpPr>
        <p:spPr>
          <a:xfrm>
            <a:off x="3070907" y="4635133"/>
            <a:ext cx="21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VERWANDTE 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A6586-356E-4403-A790-07803686E927}"/>
              </a:ext>
            </a:extLst>
          </p:cNvPr>
          <p:cNvSpPr txBox="1"/>
          <p:nvPr/>
        </p:nvSpPr>
        <p:spPr>
          <a:xfrm>
            <a:off x="5681177" y="4635133"/>
            <a:ext cx="21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ERGEBNISSE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00C333-3BB0-4E15-BAF4-E0A747930B2A}"/>
              </a:ext>
            </a:extLst>
          </p:cNvPr>
          <p:cNvSpPr txBox="1"/>
          <p:nvPr/>
        </p:nvSpPr>
        <p:spPr>
          <a:xfrm>
            <a:off x="8331498" y="4641470"/>
            <a:ext cx="215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AUSBLICK</a:t>
            </a:r>
          </a:p>
        </p:txBody>
      </p:sp>
      <p:pic>
        <p:nvPicPr>
          <p:cNvPr id="6" name="Grafik 5" descr="Klemmbrett Silhouette">
            <a:extLst>
              <a:ext uri="{FF2B5EF4-FFF2-40B4-BE49-F238E27FC236}">
                <a16:creationId xmlns:a16="http://schemas.microsoft.com/office/drawing/2014/main" id="{80C41DDD-342D-4E8A-9E19-76F915EB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6433" y="2636912"/>
            <a:ext cx="1454025" cy="1454025"/>
          </a:xfrm>
          <a:prstGeom prst="rect">
            <a:avLst/>
          </a:prstGeom>
        </p:spPr>
      </p:pic>
      <p:pic>
        <p:nvPicPr>
          <p:cNvPr id="8" name="Grafik 7" descr="Kommentar (wichtig) Silhouette">
            <a:extLst>
              <a:ext uri="{FF2B5EF4-FFF2-40B4-BE49-F238E27FC236}">
                <a16:creationId xmlns:a16="http://schemas.microsoft.com/office/drawing/2014/main" id="{67159B81-B055-4484-8226-6DF30F9AD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841" y="2636912"/>
            <a:ext cx="1576901" cy="1576901"/>
          </a:xfrm>
          <a:prstGeom prst="rect">
            <a:avLst/>
          </a:prstGeom>
        </p:spPr>
      </p:pic>
      <p:pic>
        <p:nvPicPr>
          <p:cNvPr id="7" name="Grafik 6" descr="Teleskop Silhouette">
            <a:extLst>
              <a:ext uri="{FF2B5EF4-FFF2-40B4-BE49-F238E27FC236}">
                <a16:creationId xmlns:a16="http://schemas.microsoft.com/office/drawing/2014/main" id="{57838530-A7B5-45B7-A403-A052B2BE7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4110" y="2636912"/>
            <a:ext cx="1474771" cy="14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A275-A0D6-4F4E-92ED-F851EB3E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Testablauf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B3A8F4C-8D6C-461D-B4FF-8289A11F389C}"/>
              </a:ext>
            </a:extLst>
          </p:cNvPr>
          <p:cNvSpPr/>
          <p:nvPr/>
        </p:nvSpPr>
        <p:spPr>
          <a:xfrm>
            <a:off x="3957375" y="3284984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in die Datenbank schreiben (Test: INSERT)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9BF09B-84B2-412D-88DE-E8A66DFFECA9}"/>
              </a:ext>
            </a:extLst>
          </p:cNvPr>
          <p:cNvSpPr/>
          <p:nvPr/>
        </p:nvSpPr>
        <p:spPr>
          <a:xfrm>
            <a:off x="1169889" y="1632797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Datengenerierung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9853AA3-2D26-4513-B17A-F1B369CEFB69}"/>
              </a:ext>
            </a:extLst>
          </p:cNvPr>
          <p:cNvSpPr/>
          <p:nvPr/>
        </p:nvSpPr>
        <p:spPr>
          <a:xfrm>
            <a:off x="3957375" y="1632797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  <a:p>
            <a:pPr algn="ctr"/>
            <a:r>
              <a:rPr lang="de-DE" dirty="0"/>
              <a:t>starten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2F26D50-8414-4728-A56D-7D1A5E331E1F}"/>
              </a:ext>
            </a:extLst>
          </p:cNvPr>
          <p:cNvSpPr/>
          <p:nvPr/>
        </p:nvSpPr>
        <p:spPr>
          <a:xfrm>
            <a:off x="3957375" y="4937171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Test: GET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B68D02-1E94-486B-817E-430C4FCF1F24}"/>
              </a:ext>
            </a:extLst>
          </p:cNvPr>
          <p:cNvSpPr/>
          <p:nvPr/>
        </p:nvSpPr>
        <p:spPr>
          <a:xfrm>
            <a:off x="1241897" y="4159932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Test: SCAN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RocksDB</a:t>
            </a:r>
            <a:r>
              <a:rPr lang="de-DE" dirty="0"/>
              <a:t>, </a:t>
            </a:r>
            <a:r>
              <a:rPr lang="de-DE" dirty="0" err="1"/>
              <a:t>Riak</a:t>
            </a:r>
            <a:r>
              <a:rPr lang="de-DE" dirty="0"/>
              <a:t>, Aerospike)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6F799F1-E87F-427B-A4A8-BFD8490675E2}"/>
              </a:ext>
            </a:extLst>
          </p:cNvPr>
          <p:cNvSpPr/>
          <p:nvPr/>
        </p:nvSpPr>
        <p:spPr>
          <a:xfrm>
            <a:off x="7586985" y="4937171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Test: WRITE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F1A7910-E8F5-43B1-9D19-EFD7F6BA7703}"/>
              </a:ext>
            </a:extLst>
          </p:cNvPr>
          <p:cNvSpPr/>
          <p:nvPr/>
        </p:nvSpPr>
        <p:spPr>
          <a:xfrm>
            <a:off x="7586985" y="3309744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Test: UPDATE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77A7A79-6CF9-477B-A11A-F45ACBCEDE6B}"/>
              </a:ext>
            </a:extLst>
          </p:cNvPr>
          <p:cNvSpPr/>
          <p:nvPr/>
        </p:nvSpPr>
        <p:spPr>
          <a:xfrm>
            <a:off x="7586985" y="1632797"/>
            <a:ext cx="2367880" cy="1141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Datenbank </a:t>
            </a:r>
          </a:p>
          <a:p>
            <a:pPr algn="ctr"/>
            <a:r>
              <a:rPr lang="de-DE" dirty="0"/>
              <a:t>stoppen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BCCA00D-A6BC-464A-960D-F21ACBD7AD36}"/>
              </a:ext>
            </a:extLst>
          </p:cNvPr>
          <p:cNvCxnSpPr>
            <a:cxnSpLocks/>
          </p:cNvCxnSpPr>
          <p:nvPr/>
        </p:nvCxnSpPr>
        <p:spPr>
          <a:xfrm>
            <a:off x="377801" y="2164099"/>
            <a:ext cx="792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7D55B6B-C26B-4D0D-9751-2F58F361D75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37769" y="2203435"/>
            <a:ext cx="419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93AA7B5-C4CC-4C3D-8D85-0F79537B8E5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41315" y="2774073"/>
            <a:ext cx="0" cy="510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8BBAA99-BA91-481F-B49E-2B53F079B0A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141315" y="4426260"/>
            <a:ext cx="0" cy="510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395387D-6666-4A26-86BE-98752E66518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325255" y="5507809"/>
            <a:ext cx="1261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3549CA8-52B1-4011-A97A-E5F1C6CB2059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8770925" y="4451020"/>
            <a:ext cx="0" cy="486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D424A39-BA9C-4C8A-94EF-FDB9242B3398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8770925" y="2774073"/>
            <a:ext cx="0" cy="535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99C619B-A659-4C01-942E-AA5DB41C179D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6325255" y="2203435"/>
            <a:ext cx="1261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263C3220-AE07-4166-BAF3-392668E073AA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 rot="10800000" flipV="1">
            <a:off x="2425837" y="3855622"/>
            <a:ext cx="1531538" cy="304310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542D9E17-EACA-4B57-8786-3D580F5AC3A7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3088306" y="4638739"/>
            <a:ext cx="206601" cy="153153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2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ABEF9129-E1E0-4D49-B2C1-D1204A1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Presentationsverlauf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83CA1-81F1-4D66-9CE0-AC0D2607D533}"/>
              </a:ext>
            </a:extLst>
          </p:cNvPr>
          <p:cNvSpPr/>
          <p:nvPr/>
        </p:nvSpPr>
        <p:spPr>
          <a:xfrm>
            <a:off x="449809" y="2290806"/>
            <a:ext cx="2196000" cy="2196000"/>
          </a:xfrm>
          <a:prstGeom prst="ellipse">
            <a:avLst/>
          </a:prstGeom>
          <a:solidFill>
            <a:srgbClr val="1F497D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8D2E75-A6E8-431B-AFEA-6431505379F1}"/>
              </a:ext>
            </a:extLst>
          </p:cNvPr>
          <p:cNvSpPr/>
          <p:nvPr/>
        </p:nvSpPr>
        <p:spPr>
          <a:xfrm>
            <a:off x="3078345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pic>
        <p:nvPicPr>
          <p:cNvPr id="22" name="Grafik 21" descr="Bücher Silhouette">
            <a:extLst>
              <a:ext uri="{FF2B5EF4-FFF2-40B4-BE49-F238E27FC236}">
                <a16:creationId xmlns:a16="http://schemas.microsoft.com/office/drawing/2014/main" id="{1DE78908-A317-4644-A957-81F22448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733" y="2693044"/>
            <a:ext cx="1384028" cy="138402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5D239ECD-C149-4767-942B-D2A95935588E}"/>
              </a:ext>
            </a:extLst>
          </p:cNvPr>
          <p:cNvSpPr/>
          <p:nvPr/>
        </p:nvSpPr>
        <p:spPr>
          <a:xfrm>
            <a:off x="5687733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CD8180-BBE1-4C33-AE3F-07C8CE1B91F9}"/>
              </a:ext>
            </a:extLst>
          </p:cNvPr>
          <p:cNvSpPr/>
          <p:nvPr/>
        </p:nvSpPr>
        <p:spPr>
          <a:xfrm>
            <a:off x="8306695" y="2290806"/>
            <a:ext cx="2196000" cy="2196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08680C-3C17-4CD5-AAF7-460BC5FF98EA}"/>
              </a:ext>
            </a:extLst>
          </p:cNvPr>
          <p:cNvSpPr txBox="1"/>
          <p:nvPr/>
        </p:nvSpPr>
        <p:spPr>
          <a:xfrm>
            <a:off x="458907" y="4635133"/>
            <a:ext cx="219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+mj-lt"/>
              </a:rPr>
              <a:t>MOTIVATION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E55E9F-705E-4462-8510-5D30C5976EE1}"/>
              </a:ext>
            </a:extLst>
          </p:cNvPr>
          <p:cNvSpPr txBox="1"/>
          <p:nvPr/>
        </p:nvSpPr>
        <p:spPr>
          <a:xfrm>
            <a:off x="3070907" y="4635133"/>
            <a:ext cx="21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VERWANDTE 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A6586-356E-4403-A790-07803686E927}"/>
              </a:ext>
            </a:extLst>
          </p:cNvPr>
          <p:cNvSpPr txBox="1"/>
          <p:nvPr/>
        </p:nvSpPr>
        <p:spPr>
          <a:xfrm>
            <a:off x="5681177" y="4635133"/>
            <a:ext cx="21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ERGEBNISSE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00C333-3BB0-4E15-BAF4-E0A747930B2A}"/>
              </a:ext>
            </a:extLst>
          </p:cNvPr>
          <p:cNvSpPr txBox="1"/>
          <p:nvPr/>
        </p:nvSpPr>
        <p:spPr>
          <a:xfrm>
            <a:off x="8331498" y="4641470"/>
            <a:ext cx="215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AUSBLICK</a:t>
            </a:r>
          </a:p>
        </p:txBody>
      </p:sp>
      <p:pic>
        <p:nvPicPr>
          <p:cNvPr id="6" name="Grafik 5" descr="Klemmbrett Silhouette">
            <a:extLst>
              <a:ext uri="{FF2B5EF4-FFF2-40B4-BE49-F238E27FC236}">
                <a16:creationId xmlns:a16="http://schemas.microsoft.com/office/drawing/2014/main" id="{80C41DDD-342D-4E8A-9E19-76F915EB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6433" y="2636912"/>
            <a:ext cx="1454025" cy="1454025"/>
          </a:xfrm>
          <a:prstGeom prst="rect">
            <a:avLst/>
          </a:prstGeom>
        </p:spPr>
      </p:pic>
      <p:pic>
        <p:nvPicPr>
          <p:cNvPr id="8" name="Grafik 7" descr="Kommentar (wichtig) Silhouette">
            <a:extLst>
              <a:ext uri="{FF2B5EF4-FFF2-40B4-BE49-F238E27FC236}">
                <a16:creationId xmlns:a16="http://schemas.microsoft.com/office/drawing/2014/main" id="{67159B81-B055-4484-8226-6DF30F9AD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841" y="2636912"/>
            <a:ext cx="1576901" cy="1576901"/>
          </a:xfrm>
          <a:prstGeom prst="rect">
            <a:avLst/>
          </a:prstGeom>
        </p:spPr>
      </p:pic>
      <p:pic>
        <p:nvPicPr>
          <p:cNvPr id="7" name="Grafik 6" descr="Teleskop Silhouette">
            <a:extLst>
              <a:ext uri="{FF2B5EF4-FFF2-40B4-BE49-F238E27FC236}">
                <a16:creationId xmlns:a16="http://schemas.microsoft.com/office/drawing/2014/main" id="{57838530-A7B5-45B7-A403-A052B2BE7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4110" y="2636912"/>
            <a:ext cx="1474771" cy="14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4C67B-41D9-435D-B690-17CBA61E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617170-9DFF-46AF-BDCB-096D2470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57" y="1052736"/>
            <a:ext cx="5330465" cy="551503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75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84023B-B6DB-4E93-9D90-EF4E8A37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57" y="1052736"/>
            <a:ext cx="5400600" cy="5515038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B4C67B-41D9-435D-B690-17CBA61E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453F68C-C5DC-4DB7-9656-08F0EA0F8AB1}"/>
              </a:ext>
            </a:extLst>
          </p:cNvPr>
          <p:cNvSpPr/>
          <p:nvPr/>
        </p:nvSpPr>
        <p:spPr>
          <a:xfrm>
            <a:off x="5922417" y="2780928"/>
            <a:ext cx="648072" cy="36004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49C4FF-8982-4304-913A-873F1F6E7F5F}"/>
              </a:ext>
            </a:extLst>
          </p:cNvPr>
          <p:cNvSpPr txBox="1"/>
          <p:nvPr/>
        </p:nvSpPr>
        <p:spPr>
          <a:xfrm>
            <a:off x="5562377" y="27716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/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generierung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0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E8AE2B-CE0D-4209-B633-15087D55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57" y="1052736"/>
            <a:ext cx="5400600" cy="55188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B4C67B-41D9-435D-B690-17CBA61E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1529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</p:spTree>
    <p:extLst>
      <p:ext uri="{BB962C8B-B14F-4D97-AF65-F5344CB8AC3E}">
        <p14:creationId xmlns:p14="http://schemas.microsoft.com/office/powerpoint/2010/main" val="418852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9DB65-C228-41B8-899C-7A85A2E2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92400-CE06-49F3-B33C-3D9CBE4C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u="sng" dirty="0">
                <a:latin typeface="+mj-lt"/>
              </a:rPr>
              <a:t>Benchmarks: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>
                <a:latin typeface="+mj-lt"/>
              </a:rPr>
              <a:t>InfluxDB</a:t>
            </a:r>
            <a:r>
              <a:rPr lang="de-DE" sz="2000" dirty="0">
                <a:latin typeface="+mj-lt"/>
              </a:rPr>
              <a:t> - </a:t>
            </a:r>
            <a:r>
              <a:rPr lang="en-US" sz="2000" dirty="0" err="1">
                <a:latin typeface="+mj-lt"/>
                <a:hlinkClick r:id="rId3"/>
              </a:rPr>
              <a:t>influxdata</a:t>
            </a:r>
            <a:r>
              <a:rPr lang="en-US" sz="2000" dirty="0">
                <a:latin typeface="+mj-lt"/>
                <a:hlinkClick r:id="rId3"/>
              </a:rPr>
              <a:t>/</a:t>
            </a:r>
            <a:r>
              <a:rPr lang="en-US" sz="2000" dirty="0" err="1">
                <a:latin typeface="+mj-lt"/>
                <a:hlinkClick r:id="rId3"/>
              </a:rPr>
              <a:t>influxdb</a:t>
            </a:r>
            <a:r>
              <a:rPr lang="en-US" sz="2000" dirty="0">
                <a:latin typeface="+mj-lt"/>
                <a:hlinkClick r:id="rId3"/>
              </a:rPr>
              <a:t>-comparisons: Code for comparison write ups of </a:t>
            </a:r>
            <a:r>
              <a:rPr lang="en-US" sz="2000" dirty="0" err="1">
                <a:latin typeface="+mj-lt"/>
                <a:hlinkClick r:id="rId3"/>
              </a:rPr>
              <a:t>InfluxDB</a:t>
            </a:r>
            <a:r>
              <a:rPr lang="en-US" sz="2000" dirty="0">
                <a:latin typeface="+mj-lt"/>
                <a:hlinkClick r:id="rId3"/>
              </a:rPr>
              <a:t> and other solutions (github.com)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letzter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Zugriff</a:t>
            </a:r>
            <a:r>
              <a:rPr lang="en-US" sz="2000" dirty="0">
                <a:latin typeface="+mj-lt"/>
              </a:rPr>
              <a:t>: 01.08.2021)</a:t>
            </a:r>
            <a:endParaRPr lang="de-DE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>
                <a:latin typeface="+mj-lt"/>
              </a:rPr>
              <a:t>RocksDB</a:t>
            </a:r>
            <a:r>
              <a:rPr lang="de-DE" sz="2000" dirty="0">
                <a:latin typeface="+mj-lt"/>
              </a:rPr>
              <a:t> - </a:t>
            </a:r>
            <a:r>
              <a:rPr lang="en-US" sz="2000" dirty="0">
                <a:latin typeface="+mj-lt"/>
                <a:hlinkClick r:id="rId4"/>
              </a:rPr>
              <a:t>Performance Benchmarks · </a:t>
            </a:r>
            <a:r>
              <a:rPr lang="en-US" sz="2000" dirty="0" err="1">
                <a:latin typeface="+mj-lt"/>
                <a:hlinkClick r:id="rId4"/>
              </a:rPr>
              <a:t>facebook</a:t>
            </a:r>
            <a:r>
              <a:rPr lang="en-US" sz="2000" dirty="0">
                <a:latin typeface="+mj-lt"/>
                <a:hlinkClick r:id="rId4"/>
              </a:rPr>
              <a:t>/</a:t>
            </a:r>
            <a:r>
              <a:rPr lang="en-US" sz="2000" dirty="0" err="1">
                <a:latin typeface="+mj-lt"/>
                <a:hlinkClick r:id="rId4"/>
              </a:rPr>
              <a:t>rocksdb</a:t>
            </a:r>
            <a:r>
              <a:rPr lang="en-US" sz="2000" dirty="0">
                <a:latin typeface="+mj-lt"/>
                <a:hlinkClick r:id="rId4"/>
              </a:rPr>
              <a:t> Wiki · GitHub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letzter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Zugriff</a:t>
            </a:r>
            <a:r>
              <a:rPr lang="en-US" sz="2000" dirty="0">
                <a:latin typeface="+mj-lt"/>
              </a:rPr>
              <a:t>: 01.08.2021)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latin typeface="+mj-lt"/>
              </a:rPr>
              <a:t>LMDBJava</a:t>
            </a:r>
            <a:r>
              <a:rPr lang="en-US" sz="2000" dirty="0">
                <a:latin typeface="+mj-lt"/>
              </a:rPr>
              <a:t> - </a:t>
            </a:r>
            <a:r>
              <a:rPr lang="en-US" sz="2000" dirty="0">
                <a:latin typeface="+mj-lt"/>
                <a:hlinkClick r:id="rId5"/>
              </a:rPr>
              <a:t>GitHub - </a:t>
            </a:r>
            <a:r>
              <a:rPr lang="en-US" sz="2000" dirty="0" err="1">
                <a:latin typeface="+mj-lt"/>
                <a:hlinkClick r:id="rId5"/>
              </a:rPr>
              <a:t>lmdbjava</a:t>
            </a:r>
            <a:r>
              <a:rPr lang="en-US" sz="2000" dirty="0">
                <a:latin typeface="+mj-lt"/>
                <a:hlinkClick r:id="rId5"/>
              </a:rPr>
              <a:t>/benchmarks: Benchmark of open source, embedded, memory-mapped, key-value stores available from Java (JMH)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letzter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Zugriff</a:t>
            </a:r>
            <a:r>
              <a:rPr lang="en-US" sz="2000" dirty="0">
                <a:latin typeface="+mj-lt"/>
              </a:rPr>
              <a:t>: 01.08.2021)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+mj-lt"/>
              </a:rPr>
              <a:t>YSCB - </a:t>
            </a:r>
            <a:r>
              <a:rPr lang="de-DE" sz="2000" dirty="0" err="1">
                <a:latin typeface="+mj-lt"/>
                <a:hlinkClick r:id="rId6"/>
              </a:rPr>
              <a:t>brianfrankcooper</a:t>
            </a:r>
            <a:r>
              <a:rPr lang="de-DE" sz="2000" dirty="0">
                <a:latin typeface="+mj-lt"/>
                <a:hlinkClick r:id="rId6"/>
              </a:rPr>
              <a:t>/YCSB: Yahoo! Cloud </a:t>
            </a:r>
            <a:r>
              <a:rPr lang="de-DE" sz="2000" dirty="0" err="1">
                <a:latin typeface="+mj-lt"/>
                <a:hlinkClick r:id="rId6"/>
              </a:rPr>
              <a:t>Serving</a:t>
            </a:r>
            <a:r>
              <a:rPr lang="de-DE" sz="2000" dirty="0">
                <a:latin typeface="+mj-lt"/>
                <a:hlinkClick r:id="rId6"/>
              </a:rPr>
              <a:t> Benchmark (github.com)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letzter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Zugriff</a:t>
            </a:r>
            <a:r>
              <a:rPr lang="en-US" sz="2000" dirty="0">
                <a:latin typeface="+mj-lt"/>
              </a:rPr>
              <a:t>: 01.08.2021)</a:t>
            </a:r>
            <a:endParaRPr lang="de-DE" sz="2000" b="0" i="0" dirty="0">
              <a:solidFill>
                <a:srgbClr val="24292E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420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CD9EF-85CC-40C0-ABC7-97F7A011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26887-836B-48AF-AA31-8C05D16F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u="sng" dirty="0"/>
              <a:t>Verwandte Arbeiten</a:t>
            </a:r>
            <a:r>
              <a:rPr lang="de-DE" sz="2000" b="1" u="sng" dirty="0">
                <a:latin typeface="+mj-lt"/>
              </a:rPr>
              <a:t>: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>
                <a:latin typeface="+mj-lt"/>
              </a:rPr>
              <a:t>Brian F. C., Adam S., Erwin T., Raghu R., Russell S.: Benchmarking </a:t>
            </a:r>
            <a:r>
              <a:rPr lang="de-DE" sz="1600" dirty="0" err="1">
                <a:latin typeface="+mj-lt"/>
              </a:rPr>
              <a:t>cloud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serving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systems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YCSB - </a:t>
            </a:r>
            <a:r>
              <a:rPr lang="de-DE" sz="1600" dirty="0">
                <a:latin typeface="+mj-lt"/>
                <a:hlinkClick r:id="rId3"/>
              </a:rPr>
              <a:t>https://dl.acm.org/doi/pdf/10.1145/1807128.1807152</a:t>
            </a:r>
            <a:r>
              <a:rPr lang="de-DE" sz="1600" dirty="0">
                <a:latin typeface="+mj-lt"/>
              </a:rPr>
              <a:t> , Juni 2010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>
                <a:latin typeface="+mj-lt"/>
              </a:rPr>
              <a:t>Pedro M., Maryam A., Filipe A. S.: A Study </a:t>
            </a:r>
            <a:r>
              <a:rPr lang="de-DE" sz="1600" dirty="0" err="1">
                <a:latin typeface="+mj-lt"/>
              </a:rPr>
              <a:t>over</a:t>
            </a:r>
            <a:r>
              <a:rPr lang="de-DE" sz="1600" dirty="0">
                <a:latin typeface="+mj-lt"/>
              </a:rPr>
              <a:t> NoSQL Performance - </a:t>
            </a:r>
            <a:r>
              <a:rPr lang="de-DE" sz="1600" dirty="0">
                <a:latin typeface="+mj-lt"/>
                <a:hlinkClick r:id="rId4"/>
              </a:rPr>
              <a:t>https://www.researchgate.net/publication/332028074_A_Study_over_NoSQL_Performance</a:t>
            </a:r>
            <a:r>
              <a:rPr lang="de-DE" sz="1600" dirty="0">
                <a:latin typeface="+mj-lt"/>
              </a:rPr>
              <a:t> , April 2019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 err="1">
                <a:latin typeface="+mj-lt"/>
              </a:rPr>
              <a:t>Yishan</a:t>
            </a:r>
            <a:r>
              <a:rPr lang="de-DE" sz="1600" dirty="0">
                <a:latin typeface="+mj-lt"/>
              </a:rPr>
              <a:t> L., </a:t>
            </a:r>
            <a:r>
              <a:rPr lang="de-DE" sz="1600" dirty="0" err="1">
                <a:latin typeface="+mj-lt"/>
              </a:rPr>
              <a:t>Sathiamoorthy</a:t>
            </a:r>
            <a:r>
              <a:rPr lang="de-DE" sz="1600" dirty="0">
                <a:latin typeface="+mj-lt"/>
              </a:rPr>
              <a:t> M.: A </a:t>
            </a:r>
            <a:r>
              <a:rPr lang="de-DE" sz="1600" dirty="0" err="1">
                <a:latin typeface="+mj-lt"/>
              </a:rPr>
              <a:t>performance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comparison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SQL and NoSQL </a:t>
            </a:r>
            <a:r>
              <a:rPr lang="de-DE" sz="1600" dirty="0" err="1">
                <a:latin typeface="+mj-lt"/>
              </a:rPr>
              <a:t>databases</a:t>
            </a:r>
            <a:r>
              <a:rPr lang="de-DE" sz="1600" dirty="0">
                <a:latin typeface="+mj-lt"/>
              </a:rPr>
              <a:t> – </a:t>
            </a:r>
            <a:r>
              <a:rPr lang="de-DE" sz="1600" dirty="0">
                <a:latin typeface="+mj-lt"/>
                <a:hlinkClick r:id="rId5"/>
              </a:rPr>
              <a:t>https://ieeexplore.ieee.org/document/6625441</a:t>
            </a:r>
            <a:r>
              <a:rPr lang="de-DE" sz="1600" dirty="0">
                <a:latin typeface="+mj-lt"/>
              </a:rPr>
              <a:t> , August 2013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 err="1">
                <a:latin typeface="+mj-lt"/>
              </a:rPr>
              <a:t>Omoruyi</a:t>
            </a:r>
            <a:r>
              <a:rPr lang="de-DE" sz="1600" dirty="0">
                <a:latin typeface="+mj-lt"/>
              </a:rPr>
              <a:t> O., Kennedy O., </a:t>
            </a:r>
            <a:r>
              <a:rPr lang="de-DE" sz="1600" dirty="0" err="1">
                <a:latin typeface="+mj-lt"/>
              </a:rPr>
              <a:t>Nsikan</a:t>
            </a:r>
            <a:r>
              <a:rPr lang="de-DE" sz="1600" dirty="0">
                <a:latin typeface="+mj-lt"/>
              </a:rPr>
              <a:t> N., Charles N., Samuel J., </a:t>
            </a:r>
            <a:r>
              <a:rPr lang="de-DE" sz="1600" dirty="0" err="1">
                <a:latin typeface="+mj-lt"/>
              </a:rPr>
              <a:t>Uzairue</a:t>
            </a:r>
            <a:r>
              <a:rPr lang="de-DE" sz="1600" dirty="0">
                <a:latin typeface="+mj-lt"/>
              </a:rPr>
              <a:t> S.: Performance Benchmarking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Key-Value Store NoSQL Databases – </a:t>
            </a:r>
            <a:r>
              <a:rPr lang="de-DE" sz="1600" dirty="0">
                <a:latin typeface="+mj-lt"/>
                <a:hlinkClick r:id="rId6"/>
              </a:rPr>
              <a:t>https://www.researchgate.net/publication/330653733_Performance_Benchmarking_of_Key-Value_Store_NoSQL_Databases</a:t>
            </a:r>
            <a:r>
              <a:rPr lang="de-DE" sz="1600" dirty="0">
                <a:latin typeface="+mj-lt"/>
              </a:rPr>
              <a:t> , Dezember 2018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>
                <a:latin typeface="+mj-lt"/>
              </a:rPr>
              <a:t>Veronika A., Jorge B., Pedro F.: </a:t>
            </a:r>
            <a:r>
              <a:rPr lang="de-DE" sz="1600" dirty="0" err="1">
                <a:latin typeface="+mj-lt"/>
              </a:rPr>
              <a:t>Which</a:t>
            </a:r>
            <a:r>
              <a:rPr lang="de-DE" sz="1600" dirty="0">
                <a:latin typeface="+mj-lt"/>
              </a:rPr>
              <a:t> NoSQL Database? A Performance </a:t>
            </a:r>
            <a:r>
              <a:rPr lang="de-DE" sz="1600" dirty="0" err="1">
                <a:latin typeface="+mj-lt"/>
              </a:rPr>
              <a:t>Overview</a:t>
            </a:r>
            <a:r>
              <a:rPr lang="de-DE" sz="1600" dirty="0">
                <a:latin typeface="+mj-lt"/>
              </a:rPr>
              <a:t> - </a:t>
            </a:r>
            <a:r>
              <a:rPr lang="de-DE" sz="1600" dirty="0">
                <a:latin typeface="+mj-lt"/>
                <a:hlinkClick r:id="rId7"/>
              </a:rPr>
              <a:t>https://www.researchgate.net/publication/292025334_Which_NoSQL_Database_A_Performance_Overview</a:t>
            </a:r>
            <a:r>
              <a:rPr lang="de-DE" sz="1600" dirty="0">
                <a:latin typeface="+mj-lt"/>
              </a:rPr>
              <a:t> , Januar 2014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>
                <a:latin typeface="+mj-lt"/>
              </a:rPr>
              <a:t>John K., Ian G., Neil E., Patrick D., Kim P., </a:t>
            </a:r>
            <a:r>
              <a:rPr lang="de-DE" sz="1600" dirty="0" err="1">
                <a:latin typeface="+mj-lt"/>
              </a:rPr>
              <a:t>Chrisjan</a:t>
            </a:r>
            <a:r>
              <a:rPr lang="de-DE" sz="1600" dirty="0">
                <a:latin typeface="+mj-lt"/>
              </a:rPr>
              <a:t> M.: Performance Evaluation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NoSQL Databases: A Case Study - </a:t>
            </a:r>
            <a:r>
              <a:rPr lang="de-DE" sz="1600" dirty="0">
                <a:latin typeface="+mj-lt"/>
                <a:hlinkClick r:id="rId8"/>
              </a:rPr>
              <a:t>https://www.researchgate.net/publication/275033854_Performance_Evaluation_of_NoSQL_Databases_A_Case_Study</a:t>
            </a:r>
            <a:r>
              <a:rPr lang="de-DE" sz="1600" dirty="0">
                <a:latin typeface="+mj-lt"/>
              </a:rPr>
              <a:t> , Februar 2015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sz="1600" dirty="0">
                <a:latin typeface="+mj-lt"/>
              </a:rPr>
              <a:t>Hristo K., Emanuela M.: Performance Study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SQL and NoSQL Solutions </a:t>
            </a:r>
            <a:r>
              <a:rPr lang="de-DE" sz="1600" dirty="0" err="1">
                <a:latin typeface="+mj-lt"/>
              </a:rPr>
              <a:t>for</a:t>
            </a:r>
            <a:r>
              <a:rPr lang="de-DE" sz="1600" dirty="0">
                <a:latin typeface="+mj-lt"/>
              </a:rPr>
              <a:t> Analytical Loads - </a:t>
            </a:r>
            <a:r>
              <a:rPr lang="de-DE" sz="1600" dirty="0">
                <a:latin typeface="+mj-lt"/>
                <a:hlinkClick r:id="rId9"/>
              </a:rPr>
              <a:t>https://www.researchgate.net/publication/265964446_Performance_Study_of_SQL_and_NoSQL_Solutions_for_Analytical_Loads</a:t>
            </a:r>
            <a:r>
              <a:rPr lang="de-DE" sz="1600" dirty="0">
                <a:latin typeface="+mj-lt"/>
              </a:rPr>
              <a:t> , September 2014</a:t>
            </a:r>
          </a:p>
          <a:p>
            <a:pPr marL="0" indent="0">
              <a:buClr>
                <a:schemeClr val="tx1"/>
              </a:buClr>
              <a:buNone/>
            </a:pPr>
            <a:endParaRPr lang="de-DE" sz="2000" dirty="0">
              <a:solidFill>
                <a:srgbClr val="0000FF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0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ABEF9129-E1E0-4D49-B2C1-D1204A1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Presentationsverlauf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83CA1-81F1-4D66-9CE0-AC0D2607D533}"/>
              </a:ext>
            </a:extLst>
          </p:cNvPr>
          <p:cNvSpPr/>
          <p:nvPr/>
        </p:nvSpPr>
        <p:spPr>
          <a:xfrm>
            <a:off x="449809" y="2290806"/>
            <a:ext cx="2196000" cy="2196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8D2E75-A6E8-431B-AFEA-6431505379F1}"/>
              </a:ext>
            </a:extLst>
          </p:cNvPr>
          <p:cNvSpPr/>
          <p:nvPr/>
        </p:nvSpPr>
        <p:spPr>
          <a:xfrm>
            <a:off x="3078345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pic>
        <p:nvPicPr>
          <p:cNvPr id="22" name="Grafik 21" descr="Bücher Silhouette">
            <a:extLst>
              <a:ext uri="{FF2B5EF4-FFF2-40B4-BE49-F238E27FC236}">
                <a16:creationId xmlns:a16="http://schemas.microsoft.com/office/drawing/2014/main" id="{1DE78908-A317-4644-A957-81F22448D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733" y="2693044"/>
            <a:ext cx="1384028" cy="138402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5D239ECD-C149-4767-942B-D2A95935588E}"/>
              </a:ext>
            </a:extLst>
          </p:cNvPr>
          <p:cNvSpPr/>
          <p:nvPr/>
        </p:nvSpPr>
        <p:spPr>
          <a:xfrm>
            <a:off x="5687733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CD8180-BBE1-4C33-AE3F-07C8CE1B91F9}"/>
              </a:ext>
            </a:extLst>
          </p:cNvPr>
          <p:cNvSpPr/>
          <p:nvPr/>
        </p:nvSpPr>
        <p:spPr>
          <a:xfrm>
            <a:off x="8306695" y="2290806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08680C-3C17-4CD5-AAF7-460BC5FF98EA}"/>
              </a:ext>
            </a:extLst>
          </p:cNvPr>
          <p:cNvSpPr txBox="1"/>
          <p:nvPr/>
        </p:nvSpPr>
        <p:spPr>
          <a:xfrm>
            <a:off x="458907" y="4635133"/>
            <a:ext cx="219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+mj-lt"/>
              </a:rPr>
              <a:t>MOTIVATION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E55E9F-705E-4462-8510-5D30C5976EE1}"/>
              </a:ext>
            </a:extLst>
          </p:cNvPr>
          <p:cNvSpPr txBox="1"/>
          <p:nvPr/>
        </p:nvSpPr>
        <p:spPr>
          <a:xfrm>
            <a:off x="3070907" y="4635133"/>
            <a:ext cx="21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VERWANDTE 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A6586-356E-4403-A790-07803686E927}"/>
              </a:ext>
            </a:extLst>
          </p:cNvPr>
          <p:cNvSpPr txBox="1"/>
          <p:nvPr/>
        </p:nvSpPr>
        <p:spPr>
          <a:xfrm>
            <a:off x="5681177" y="4635133"/>
            <a:ext cx="21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ERGEBNISSE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00C333-3BB0-4E15-BAF4-E0A747930B2A}"/>
              </a:ext>
            </a:extLst>
          </p:cNvPr>
          <p:cNvSpPr txBox="1"/>
          <p:nvPr/>
        </p:nvSpPr>
        <p:spPr>
          <a:xfrm>
            <a:off x="8331498" y="4641470"/>
            <a:ext cx="215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AUSBLICK</a:t>
            </a:r>
          </a:p>
        </p:txBody>
      </p:sp>
      <p:pic>
        <p:nvPicPr>
          <p:cNvPr id="6" name="Grafik 5" descr="Klemmbrett Silhouette">
            <a:extLst>
              <a:ext uri="{FF2B5EF4-FFF2-40B4-BE49-F238E27FC236}">
                <a16:creationId xmlns:a16="http://schemas.microsoft.com/office/drawing/2014/main" id="{80C41DDD-342D-4E8A-9E19-76F915EB2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6433" y="2636912"/>
            <a:ext cx="1454025" cy="1454025"/>
          </a:xfrm>
          <a:prstGeom prst="rect">
            <a:avLst/>
          </a:prstGeom>
        </p:spPr>
      </p:pic>
      <p:pic>
        <p:nvPicPr>
          <p:cNvPr id="8" name="Grafik 7" descr="Kommentar (wichtig) Silhouette">
            <a:extLst>
              <a:ext uri="{FF2B5EF4-FFF2-40B4-BE49-F238E27FC236}">
                <a16:creationId xmlns:a16="http://schemas.microsoft.com/office/drawing/2014/main" id="{67159B81-B055-4484-8226-6DF30F9AD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841" y="2636912"/>
            <a:ext cx="1576901" cy="1576901"/>
          </a:xfrm>
          <a:prstGeom prst="rect">
            <a:avLst/>
          </a:prstGeom>
        </p:spPr>
      </p:pic>
      <p:pic>
        <p:nvPicPr>
          <p:cNvPr id="7" name="Grafik 6" descr="Teleskop Silhouette">
            <a:extLst>
              <a:ext uri="{FF2B5EF4-FFF2-40B4-BE49-F238E27FC236}">
                <a16:creationId xmlns:a16="http://schemas.microsoft.com/office/drawing/2014/main" id="{57838530-A7B5-45B7-A403-A052B2BE71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4110" y="2636912"/>
            <a:ext cx="1474771" cy="14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08E50-9675-4898-B48A-AF39239F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C14EE37-4BEA-4570-B893-A5284C9B2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833" y="1124744"/>
            <a:ext cx="9339077" cy="52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08E50-9675-4898-B48A-AF39239F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C14EE37-4BEA-4570-B893-A5284C9B2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833" y="1124744"/>
            <a:ext cx="9339077" cy="524599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17FAD0-B3D0-41C9-B562-D278CE04B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209" y="2051222"/>
            <a:ext cx="2160240" cy="3199106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7C3EA08-E7B1-4A49-A574-8C221BD4BD8D}"/>
              </a:ext>
            </a:extLst>
          </p:cNvPr>
          <p:cNvCxnSpPr>
            <a:cxnSpLocks/>
          </p:cNvCxnSpPr>
          <p:nvPr/>
        </p:nvCxnSpPr>
        <p:spPr>
          <a:xfrm flipV="1">
            <a:off x="2394025" y="1988840"/>
            <a:ext cx="1656184" cy="1656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7783020-9ACD-4248-9780-C32DCACEFDCE}"/>
              </a:ext>
            </a:extLst>
          </p:cNvPr>
          <p:cNvCxnSpPr>
            <a:cxnSpLocks/>
          </p:cNvCxnSpPr>
          <p:nvPr/>
        </p:nvCxnSpPr>
        <p:spPr>
          <a:xfrm>
            <a:off x="2466033" y="5139334"/>
            <a:ext cx="1584176" cy="1733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BB8F-CE17-4B20-85A3-F4A6D8C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Aufgabestellung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201A-3686-4EC6-89A4-9B689551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NoSQL-Datenbanksysteme – „non-SQL“, „non-relational“ Datenbank</a:t>
            </a:r>
          </a:p>
          <a:p>
            <a:r>
              <a:rPr lang="de-DE" dirty="0"/>
              <a:t>Typen:</a:t>
            </a:r>
          </a:p>
          <a:p>
            <a:pPr marL="633413" lvl="1" indent="-457200">
              <a:buFont typeface="+mj-lt"/>
              <a:buAutoNum type="arabicPeriod"/>
            </a:pPr>
            <a:r>
              <a:rPr lang="de-DE" dirty="0"/>
              <a:t>Dokumentorientierte Datenbanken</a:t>
            </a:r>
          </a:p>
          <a:p>
            <a:pPr marL="633413" lvl="1" indent="-457200">
              <a:buFont typeface="+mj-lt"/>
              <a:buAutoNum type="arabicPeriod"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Key-Value-Datenbanken</a:t>
            </a:r>
          </a:p>
          <a:p>
            <a:pPr marL="633413" lvl="1" indent="-457200">
              <a:buFont typeface="+mj-lt"/>
              <a:buAutoNum type="arabicPeriod"/>
            </a:pPr>
            <a:r>
              <a:rPr lang="de-DE" dirty="0"/>
              <a:t>Spaltenorientierte Datenbanken</a:t>
            </a:r>
          </a:p>
          <a:p>
            <a:pPr marL="633413" lvl="1" indent="-457200">
              <a:buFont typeface="+mj-lt"/>
              <a:buAutoNum type="arabicPeriod"/>
            </a:pPr>
            <a:r>
              <a:rPr lang="de-DE" dirty="0" err="1"/>
              <a:t>Graphdatenbanken</a:t>
            </a:r>
            <a:endParaRPr lang="de-DE" dirty="0"/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K-V-Datenbank</a:t>
            </a:r>
            <a:r>
              <a:rPr lang="de-DE" dirty="0"/>
              <a:t>: Simplere Design mit nur 2 Spalten, gewünschte Daten werden theoretisch schneller als die anderen Typen erzeugt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5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BB8F-CE17-4B20-85A3-F4A6D8C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Aufgabestellung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201A-3686-4EC6-89A4-9B689551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K-V-Datenbanken nach Implementierungsstrategien eingeordnet und nach ihren Eigenschaften kategorisiert, davon persistenten und geeignete Datenbanken aussuchen</a:t>
            </a:r>
          </a:p>
          <a:p>
            <a:r>
              <a:rPr lang="de-DE" dirty="0"/>
              <a:t>Tests mit generierte Testdaten durchführen Performanz von K-V-Datenbanken evaluieren und miteinander vergleichen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ABEF9129-E1E0-4D49-B2C1-D1204A1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Presentationsverlauf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83CA1-81F1-4D66-9CE0-AC0D2607D533}"/>
              </a:ext>
            </a:extLst>
          </p:cNvPr>
          <p:cNvSpPr/>
          <p:nvPr/>
        </p:nvSpPr>
        <p:spPr>
          <a:xfrm>
            <a:off x="449809" y="2290806"/>
            <a:ext cx="2196000" cy="2196000"/>
          </a:xfrm>
          <a:prstGeom prst="ellipse">
            <a:avLst/>
          </a:prstGeom>
          <a:solidFill>
            <a:srgbClr val="1F497D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D8D2E75-A6E8-431B-AFEA-6431505379F1}"/>
              </a:ext>
            </a:extLst>
          </p:cNvPr>
          <p:cNvSpPr/>
          <p:nvPr/>
        </p:nvSpPr>
        <p:spPr>
          <a:xfrm>
            <a:off x="3078345" y="2276872"/>
            <a:ext cx="2196000" cy="2196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pic>
        <p:nvPicPr>
          <p:cNvPr id="22" name="Grafik 21" descr="Bücher Silhouette">
            <a:extLst>
              <a:ext uri="{FF2B5EF4-FFF2-40B4-BE49-F238E27FC236}">
                <a16:creationId xmlns:a16="http://schemas.microsoft.com/office/drawing/2014/main" id="{1DE78908-A317-4644-A957-81F22448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733" y="2693044"/>
            <a:ext cx="1384028" cy="1384028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5D239ECD-C149-4767-942B-D2A95935588E}"/>
              </a:ext>
            </a:extLst>
          </p:cNvPr>
          <p:cNvSpPr/>
          <p:nvPr/>
        </p:nvSpPr>
        <p:spPr>
          <a:xfrm>
            <a:off x="5687733" y="2276872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CD8180-BBE1-4C33-AE3F-07C8CE1B91F9}"/>
              </a:ext>
            </a:extLst>
          </p:cNvPr>
          <p:cNvSpPr/>
          <p:nvPr/>
        </p:nvSpPr>
        <p:spPr>
          <a:xfrm>
            <a:off x="8306695" y="2290806"/>
            <a:ext cx="2196000" cy="2196000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08680C-3C17-4CD5-AAF7-460BC5FF98EA}"/>
              </a:ext>
            </a:extLst>
          </p:cNvPr>
          <p:cNvSpPr txBox="1"/>
          <p:nvPr/>
        </p:nvSpPr>
        <p:spPr>
          <a:xfrm>
            <a:off x="458907" y="4635133"/>
            <a:ext cx="219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+mj-lt"/>
              </a:rPr>
              <a:t>MOTIVATION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E55E9F-705E-4462-8510-5D30C5976EE1}"/>
              </a:ext>
            </a:extLst>
          </p:cNvPr>
          <p:cNvSpPr txBox="1"/>
          <p:nvPr/>
        </p:nvSpPr>
        <p:spPr>
          <a:xfrm>
            <a:off x="3070907" y="4635133"/>
            <a:ext cx="21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VERWANDTE ARBEITEN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A6586-356E-4403-A790-07803686E927}"/>
              </a:ext>
            </a:extLst>
          </p:cNvPr>
          <p:cNvSpPr txBox="1"/>
          <p:nvPr/>
        </p:nvSpPr>
        <p:spPr>
          <a:xfrm>
            <a:off x="5681177" y="4635133"/>
            <a:ext cx="21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ERGEBNISSE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00C333-3BB0-4E15-BAF4-E0A747930B2A}"/>
              </a:ext>
            </a:extLst>
          </p:cNvPr>
          <p:cNvSpPr txBox="1"/>
          <p:nvPr/>
        </p:nvSpPr>
        <p:spPr>
          <a:xfrm>
            <a:off x="8331498" y="4641470"/>
            <a:ext cx="215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AUSBLICK</a:t>
            </a:r>
          </a:p>
        </p:txBody>
      </p:sp>
      <p:pic>
        <p:nvPicPr>
          <p:cNvPr id="6" name="Grafik 5" descr="Klemmbrett Silhouette">
            <a:extLst>
              <a:ext uri="{FF2B5EF4-FFF2-40B4-BE49-F238E27FC236}">
                <a16:creationId xmlns:a16="http://schemas.microsoft.com/office/drawing/2014/main" id="{80C41DDD-342D-4E8A-9E19-76F915EB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6433" y="2636912"/>
            <a:ext cx="1454025" cy="1454025"/>
          </a:xfrm>
          <a:prstGeom prst="rect">
            <a:avLst/>
          </a:prstGeom>
        </p:spPr>
      </p:pic>
      <p:pic>
        <p:nvPicPr>
          <p:cNvPr id="8" name="Grafik 7" descr="Kommentar (wichtig) Silhouette">
            <a:extLst>
              <a:ext uri="{FF2B5EF4-FFF2-40B4-BE49-F238E27FC236}">
                <a16:creationId xmlns:a16="http://schemas.microsoft.com/office/drawing/2014/main" id="{67159B81-B055-4484-8226-6DF30F9AD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841" y="2636912"/>
            <a:ext cx="1576901" cy="1576901"/>
          </a:xfrm>
          <a:prstGeom prst="rect">
            <a:avLst/>
          </a:prstGeom>
        </p:spPr>
      </p:pic>
      <p:pic>
        <p:nvPicPr>
          <p:cNvPr id="7" name="Grafik 6" descr="Teleskop Silhouette">
            <a:extLst>
              <a:ext uri="{FF2B5EF4-FFF2-40B4-BE49-F238E27FC236}">
                <a16:creationId xmlns:a16="http://schemas.microsoft.com/office/drawing/2014/main" id="{57838530-A7B5-45B7-A403-A052B2BE7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4110" y="2636912"/>
            <a:ext cx="1474771" cy="14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4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DC73-14B2-4E5B-85AA-36BB6171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 - Benchmarks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C212E96-71DA-4FC1-B46C-937AB91A4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37614"/>
              </p:ext>
            </p:extLst>
          </p:nvPr>
        </p:nvGraphicFramePr>
        <p:xfrm>
          <a:off x="273050" y="990600"/>
          <a:ext cx="10425108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18">
                  <a:extLst>
                    <a:ext uri="{9D8B030D-6E8A-4147-A177-3AD203B41FA5}">
                      <a16:colId xmlns:a16="http://schemas.microsoft.com/office/drawing/2014/main" val="971053536"/>
                    </a:ext>
                  </a:extLst>
                </a:gridCol>
                <a:gridCol w="1737518">
                  <a:extLst>
                    <a:ext uri="{9D8B030D-6E8A-4147-A177-3AD203B41FA5}">
                      <a16:colId xmlns:a16="http://schemas.microsoft.com/office/drawing/2014/main" val="2504555777"/>
                    </a:ext>
                  </a:extLst>
                </a:gridCol>
                <a:gridCol w="1737518">
                  <a:extLst>
                    <a:ext uri="{9D8B030D-6E8A-4147-A177-3AD203B41FA5}">
                      <a16:colId xmlns:a16="http://schemas.microsoft.com/office/drawing/2014/main" val="2120112722"/>
                    </a:ext>
                  </a:extLst>
                </a:gridCol>
                <a:gridCol w="1737518">
                  <a:extLst>
                    <a:ext uri="{9D8B030D-6E8A-4147-A177-3AD203B41FA5}">
                      <a16:colId xmlns:a16="http://schemas.microsoft.com/office/drawing/2014/main" val="2994773723"/>
                    </a:ext>
                  </a:extLst>
                </a:gridCol>
                <a:gridCol w="1737518">
                  <a:extLst>
                    <a:ext uri="{9D8B030D-6E8A-4147-A177-3AD203B41FA5}">
                      <a16:colId xmlns:a16="http://schemas.microsoft.com/office/drawing/2014/main" val="2554176194"/>
                    </a:ext>
                  </a:extLst>
                </a:gridCol>
                <a:gridCol w="1737518">
                  <a:extLst>
                    <a:ext uri="{9D8B030D-6E8A-4147-A177-3AD203B41FA5}">
                      <a16:colId xmlns:a16="http://schemas.microsoft.com/office/drawing/2014/main" val="38983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Benchmark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Fokus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Letztes Update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Funktionen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Vorteile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Nachteile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4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InfluxDB</a:t>
                      </a:r>
                      <a:r>
                        <a:rPr lang="de-DE" b="1" dirty="0"/>
                        <a:t> Benchmark</a:t>
                      </a:r>
                      <a:r>
                        <a:rPr lang="de-DE" b="1" baseline="30000" dirty="0"/>
                        <a:t>[1]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Dokumenten-orientiert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Juli 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ase">
                        <a:buFont typeface="Symbol" panose="05050102010706020507" pitchFamily="18" charset="2"/>
                        <a:buChar char="-"/>
                      </a:pPr>
                      <a:r>
                        <a:rPr lang="en-US" sz="1800" b="0" dirty="0">
                          <a:effectLst/>
                        </a:rPr>
                        <a:t>Write </a:t>
                      </a:r>
                    </a:p>
                    <a:p>
                      <a:pPr marL="285750" indent="-285750" algn="l" fontAlgn="base">
                        <a:buFont typeface="Symbol" panose="05050102010706020507" pitchFamily="18" charset="2"/>
                        <a:buChar char="-"/>
                      </a:pPr>
                      <a:r>
                        <a:rPr lang="en-US" sz="1800" b="0" dirty="0">
                          <a:effectLst/>
                        </a:rPr>
                        <a:t>Get</a:t>
                      </a:r>
                    </a:p>
                    <a:p>
                      <a:pPr marL="285750" indent="-285750" algn="l" fontAlgn="base">
                        <a:buFont typeface="Symbol" panose="05050102010706020507" pitchFamily="18" charset="2"/>
                        <a:buChar char="-"/>
                      </a:pPr>
                      <a:r>
                        <a:rPr lang="en-US" sz="1800" b="0" dirty="0">
                          <a:effectLst/>
                        </a:rPr>
                        <a:t>Delete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dirty="0"/>
                        <a:t>Vergleicht </a:t>
                      </a:r>
                      <a:r>
                        <a:rPr lang="de-DE" dirty="0" err="1"/>
                        <a:t>LevelDB</a:t>
                      </a:r>
                      <a:endParaRPr lang="de-DE" dirty="0"/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dirty="0"/>
                        <a:t>Delete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 weiteren Key-Value Datenbanken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5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RocksDB</a:t>
                      </a:r>
                      <a:r>
                        <a:rPr lang="de-DE" b="1" dirty="0"/>
                        <a:t> Benchmark</a:t>
                      </a:r>
                      <a:r>
                        <a:rPr lang="de-DE" b="1" baseline="30000" dirty="0"/>
                        <a:t>[2]</a:t>
                      </a:r>
                      <a:endParaRPr lang="de-DE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RocksDB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Juli 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sz="1800" dirty="0"/>
                        <a:t>Read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sz="1800" dirty="0"/>
                        <a:t>Range </a:t>
                      </a:r>
                      <a:r>
                        <a:rPr lang="de-DE" sz="1800" dirty="0" err="1"/>
                        <a:t>scan</a:t>
                      </a:r>
                      <a:endParaRPr lang="de-DE" sz="1800" dirty="0"/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sz="1800" dirty="0"/>
                        <a:t>Write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 pro Release sichtbar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Keine anderen Datenbanken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LMDBJava</a:t>
                      </a:r>
                      <a:r>
                        <a:rPr lang="de-DE" b="1" baseline="30000" dirty="0"/>
                        <a:t>[3]</a:t>
                      </a:r>
                      <a:endParaRPr lang="de-DE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Java Key-Value Datenbanken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Juni 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Symbol" panose="05050102010706020507" pitchFamily="18" charset="2"/>
                        <a:buChar char="-"/>
                      </a:pPr>
                      <a:r>
                        <a:rPr lang="de-DE" sz="1800" b="0" dirty="0">
                          <a:solidFill>
                            <a:srgbClr val="24292E"/>
                          </a:solidFill>
                          <a:effectLst/>
                        </a:rPr>
                        <a:t>Write</a:t>
                      </a:r>
                    </a:p>
                    <a:p>
                      <a:pPr marL="285750" indent="-285750" algn="l">
                        <a:buFont typeface="Symbol" panose="05050102010706020507" pitchFamily="18" charset="2"/>
                        <a:buChar char="-"/>
                      </a:pPr>
                      <a:r>
                        <a:rPr lang="de-DE" sz="1800" b="0" dirty="0" err="1">
                          <a:solidFill>
                            <a:srgbClr val="24292E"/>
                          </a:solidFill>
                          <a:effectLst/>
                        </a:rPr>
                        <a:t>Get</a:t>
                      </a:r>
                      <a:r>
                        <a:rPr lang="de-DE" sz="1800" b="0" dirty="0">
                          <a:solidFill>
                            <a:srgbClr val="24292E"/>
                          </a:solidFill>
                          <a:effectLst/>
                        </a:rPr>
                        <a:t>(</a:t>
                      </a:r>
                      <a:r>
                        <a:rPr lang="de-DE" sz="1800" b="0" dirty="0" err="1">
                          <a:solidFill>
                            <a:srgbClr val="24292E"/>
                          </a:solidFill>
                          <a:effectLst/>
                        </a:rPr>
                        <a:t>key</a:t>
                      </a:r>
                      <a:r>
                        <a:rPr lang="de-DE" sz="1800" b="0" dirty="0">
                          <a:solidFill>
                            <a:srgbClr val="24292E"/>
                          </a:solidFill>
                          <a:effectLst/>
                        </a:rPr>
                        <a:t>)</a:t>
                      </a:r>
                    </a:p>
                    <a:p>
                      <a:pPr marL="285750" indent="-285750" algn="l">
                        <a:buFont typeface="Symbol" panose="05050102010706020507" pitchFamily="18" charset="2"/>
                        <a:buChar char="-"/>
                      </a:pPr>
                      <a:r>
                        <a:rPr lang="de-DE" sz="1800" b="0" dirty="0" err="1">
                          <a:solidFill>
                            <a:srgbClr val="24292E"/>
                          </a:solidFill>
                          <a:effectLst/>
                        </a:rPr>
                        <a:t>Get</a:t>
                      </a:r>
                      <a:r>
                        <a:rPr lang="de-DE" sz="1800" b="0" dirty="0">
                          <a:solidFill>
                            <a:srgbClr val="24292E"/>
                          </a:solidFill>
                          <a:effectLst/>
                        </a:rPr>
                        <a:t>(reverse/ </a:t>
                      </a:r>
                      <a:r>
                        <a:rPr lang="de-DE" sz="1800" b="0" dirty="0" err="1">
                          <a:solidFill>
                            <a:srgbClr val="24292E"/>
                          </a:solidFill>
                          <a:effectLst/>
                        </a:rPr>
                        <a:t>forward</a:t>
                      </a:r>
                      <a:r>
                        <a:rPr lang="de-DE" sz="1800" b="0" dirty="0">
                          <a:solidFill>
                            <a:srgbClr val="24292E"/>
                          </a:solidFill>
                          <a:effectLst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rgbClr val="24292E"/>
                          </a:solidFill>
                          <a:effectLst/>
                        </a:rPr>
                        <a:t>iterator</a:t>
                      </a:r>
                      <a:r>
                        <a:rPr lang="de-DE" sz="1800" b="0" dirty="0">
                          <a:solidFill>
                            <a:srgbClr val="24292E"/>
                          </a:solidFill>
                          <a:effectLst/>
                        </a:rPr>
                        <a:t>)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 Key-Value Datenbanken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Letztes Update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0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</a:rPr>
                        <a:t>Yahoo! Cloud </a:t>
                      </a:r>
                      <a:r>
                        <a:rPr lang="de-DE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Serving</a:t>
                      </a:r>
                      <a:r>
                        <a:rPr lang="de-DE" sz="1800" b="1" kern="1200" dirty="0">
                          <a:solidFill>
                            <a:schemeClr val="dk1"/>
                          </a:solidFill>
                          <a:effectLst/>
                        </a:rPr>
                        <a:t> Benchmark</a:t>
                      </a:r>
                      <a:r>
                        <a:rPr lang="de-DE" b="1" baseline="30000" dirty="0"/>
                        <a:t>[4]</a:t>
                      </a:r>
                      <a:endParaRPr lang="de-DE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NoSQL Systeme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Februar 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dirty="0"/>
                        <a:t>Read 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dirty="0"/>
                        <a:t>Write 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dirty="0"/>
                        <a:t>Insert </a:t>
                      </a:r>
                    </a:p>
                    <a:p>
                      <a:pPr marL="285750" indent="-285750">
                        <a:buFont typeface="Symbol" panose="05050102010706020507" pitchFamily="18" charset="2"/>
                        <a:buChar char="-"/>
                      </a:pPr>
                      <a:r>
                        <a:rPr lang="de-DE" dirty="0"/>
                        <a:t>Scan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Unterstützt viele NoSQL Systeme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Schlechte Dokumentation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8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024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7120AC71-76D9-4B50-9858-9884328E6CA2}"/>
    </a:ext>
  </a:extLst>
</a:theme>
</file>

<file path=ppt/theme/theme2.xml><?xml version="1.0" encoding="utf-8"?>
<a:theme xmlns:a="http://schemas.openxmlformats.org/drawingml/2006/main" name="Content Slide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3998A4DB-FEA0-4B41-939E-A205E19E1291}"/>
    </a:ext>
  </a:extLst>
</a:theme>
</file>

<file path=ppt/theme/theme3.xml><?xml version="1.0" encoding="utf-8"?>
<a:theme xmlns:a="http://schemas.openxmlformats.org/drawingml/2006/main" name="Separator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S_Presentation_Master_16_9.potx" id="{ED833121-4038-478A-96AB-31F1DFFB93E6}" vid="{48465DED-0A5C-46B5-91A4-BEDA4D3838F8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IAAS_Presentation_Master_16_9</Template>
  <TotalTime>88</TotalTime>
  <Words>1105</Words>
  <Application>Microsoft Office PowerPoint</Application>
  <PresentationFormat>Custom</PresentationFormat>
  <Paragraphs>260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Verdana Ref</vt:lpstr>
      <vt:lpstr>Arial</vt:lpstr>
      <vt:lpstr>Calibri</vt:lpstr>
      <vt:lpstr>Century Gothic</vt:lpstr>
      <vt:lpstr>Segoe UI Symbol</vt:lpstr>
      <vt:lpstr>Symbol</vt:lpstr>
      <vt:lpstr>Wingdings</vt:lpstr>
      <vt:lpstr>Title Master</vt:lpstr>
      <vt:lpstr>Content Slide Master</vt:lpstr>
      <vt:lpstr>Separator Master</vt:lpstr>
      <vt:lpstr>Performanzanalyse von  Key-Value-Datenspeichern 13.08.2021</vt:lpstr>
      <vt:lpstr>Presentationsverlauf</vt:lpstr>
      <vt:lpstr>Presentationsverlauf</vt:lpstr>
      <vt:lpstr>Motivation</vt:lpstr>
      <vt:lpstr>Motivation</vt:lpstr>
      <vt:lpstr>Aufgabestellung</vt:lpstr>
      <vt:lpstr>Aufgabestellung</vt:lpstr>
      <vt:lpstr>Presentationsverlauf</vt:lpstr>
      <vt:lpstr>Verwandte Arbeiten - Benchmarks</vt:lpstr>
      <vt:lpstr>Verwandte Arbeiten</vt:lpstr>
      <vt:lpstr>Presentationsverlauf</vt:lpstr>
      <vt:lpstr>Gewählte Datenbanken</vt:lpstr>
      <vt:lpstr>Gewählte Datenbanken</vt:lpstr>
      <vt:lpstr>Eigenschaften der Datenbanken</vt:lpstr>
      <vt:lpstr>Eigenschaften der Datenbanken</vt:lpstr>
      <vt:lpstr>Eigenschaften</vt:lpstr>
      <vt:lpstr>Eigenschaften</vt:lpstr>
      <vt:lpstr>Eigenschaften</vt:lpstr>
      <vt:lpstr>Testablauf</vt:lpstr>
      <vt:lpstr>Testablauf</vt:lpstr>
      <vt:lpstr>Presentationsverlauf</vt:lpstr>
      <vt:lpstr>Ausblick</vt:lpstr>
      <vt:lpstr>Ausblick</vt:lpstr>
      <vt:lpstr>Ausblick</vt:lpstr>
      <vt:lpstr>Vielen Dank für Ihre Aufmerksamkeit !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Performanzanalyse von  Key-Value-Datenspeichern</dc:title>
  <dc:creator>Sharon S.</dc:creator>
  <cp:lastModifiedBy>Anthony Lam</cp:lastModifiedBy>
  <cp:revision>39</cp:revision>
  <dcterms:created xsi:type="dcterms:W3CDTF">2021-07-28T21:10:54Z</dcterms:created>
  <dcterms:modified xsi:type="dcterms:W3CDTF">2021-08-05T15:55:24Z</dcterms:modified>
</cp:coreProperties>
</file>