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media/image2.jpeg" ContentType="image/jpeg"/>
  <Override PartName="/ppt/notesSlides/notesSlide1.xml" ContentType="application/vnd.openxmlformats-officedocument.presentationml.notesSlide+xml"/>
  <Override PartName="/ppt/media/image3.jpeg" ContentType="image/jpeg"/>
  <Override PartName="/ppt/charts/chart1.xml" ContentType="application/vnd.openxmlformats-officedocument.drawingml.chart+xml"/>
  <Override PartName="/ppt/media/image4.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F5E1"/>
          </a:solidFill>
        </a:fill>
      </a:tcStyle>
    </a:wholeTbl>
    <a:band2H>
      <a:tcTxStyle b="def" i="def"/>
      <a:tcStyle>
        <a:tcBdr/>
        <a:fill>
          <a:solidFill>
            <a:srgbClr val="E6FAF1"/>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s>

</file>

<file path=ppt/charts/_rels/chart1.xml.rels><?xml version="1.0" encoding="UTF-8"?>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308124"/>
          <c:y val="0.0780704"/>
          <c:w val="0.954038"/>
          <c:h val="0.859716"/>
        </c:manualLayout>
      </c:layout>
      <c:barChart>
        <c:barDir val="bar"/>
        <c:grouping val="clustered"/>
        <c:varyColors val="0"/>
        <c:ser>
          <c:idx val="0"/>
          <c:order val="0"/>
          <c:tx>
            <c:strRef>
              <c:f>Sheet1!$A$2</c:f>
              <c:strCache>
                <c:ptCount val="1"/>
                <c:pt idx="0">
                  <c:v>Haftalar</c:v>
                </c:pt>
              </c:strCache>
            </c:strRef>
          </c:tx>
          <c:spPr>
            <a:solidFill>
              <a:srgbClr val="00A2FF"/>
            </a:solidFill>
            <a:ln w="12700" cap="flat">
              <a:noFill/>
              <a:miter lim="400000"/>
            </a:ln>
            <a:effectLst/>
          </c:spPr>
          <c:invertIfNegative val="0"/>
          <c:dLbls>
            <c:numFmt formatCode="#,##0" sourceLinked="0"/>
            <c:txPr>
              <a:bodyPr/>
              <a:lstStyle/>
              <a:p>
                <a:pPr>
                  <a:defRPr b="0" i="0" strike="noStrike" sz="1200" u="none">
                    <a:solidFill>
                      <a:srgbClr val="FFFFFF"/>
                    </a:solidFill>
                    <a:latin typeface="Helvetica Neue"/>
                  </a:defRPr>
                </a:pPr>
              </a:p>
            </c:txPr>
            <c:dLblPos val="inEnd"/>
            <c:showLegendKey val="0"/>
            <c:showVal val="0"/>
            <c:showCatName val="0"/>
            <c:showSerName val="0"/>
            <c:showPercent val="0"/>
            <c:showBubbleSize val="0"/>
            <c:showLeaderLines val="0"/>
          </c:dLbls>
          <c:cat>
            <c:strRef>
              <c:f>Sheet1!$B$1:$K$1</c:f>
              <c:strCache>
                <c:ptCount val="10"/>
                <c:pt idx="0">
                  <c:v/>
                </c:pt>
                <c:pt idx="1">
                  <c:v/>
                </c:pt>
                <c:pt idx="2">
                  <c:v/>
                </c:pt>
                <c:pt idx="3">
                  <c:v/>
                </c:pt>
                <c:pt idx="4">
                  <c:v/>
                </c:pt>
                <c:pt idx="5">
                  <c:v/>
                </c:pt>
                <c:pt idx="6">
                  <c:v/>
                </c:pt>
                <c:pt idx="7">
                  <c:v/>
                </c:pt>
                <c:pt idx="8">
                  <c:v/>
                </c:pt>
                <c:pt idx="9">
                  <c:v/>
                </c:pt>
              </c:strCache>
            </c:strRef>
          </c:cat>
          <c:val>
            <c:numRef>
              <c:f>Sheet1!$B$2:$K$2</c:f>
              <c:numCache>
                <c:ptCount val="10"/>
                <c:pt idx="0">
                  <c:v>11.000000</c:v>
                </c:pt>
                <c:pt idx="1">
                  <c:v>10.000000</c:v>
                </c:pt>
                <c:pt idx="2">
                  <c:v>9.000000</c:v>
                </c:pt>
                <c:pt idx="3">
                  <c:v>8.000000</c:v>
                </c:pt>
                <c:pt idx="4">
                  <c:v>7.000000</c:v>
                </c:pt>
                <c:pt idx="5">
                  <c:v>6.000000</c:v>
                </c:pt>
                <c:pt idx="6">
                  <c:v>5.000000</c:v>
                </c:pt>
                <c:pt idx="7">
                  <c:v>4.000000</c:v>
                </c:pt>
                <c:pt idx="8">
                  <c:v>3.000000</c:v>
                </c:pt>
                <c:pt idx="9">
                  <c:v>2.000000</c:v>
                </c:pt>
              </c:numCache>
            </c:numRef>
          </c:val>
        </c:ser>
        <c:ser>
          <c:idx val="1"/>
          <c:order val="1"/>
          <c:tx>
            <c:strRef>
              <c:f>Sheet1!$A$3</c:f>
              <c:strCache>
                <c:ptCount val="1"/>
                <c:pt idx="0">
                  <c:v>Ortalama</c:v>
                </c:pt>
              </c:strCache>
            </c:strRef>
          </c:tx>
          <c:spPr>
            <a:solidFill>
              <a:srgbClr val="61D836"/>
            </a:solidFill>
            <a:ln w="12700" cap="flat">
              <a:noFill/>
              <a:miter lim="400000"/>
            </a:ln>
            <a:effectLst/>
          </c:spPr>
          <c:invertIfNegative val="0"/>
          <c:dLbls>
            <c:numFmt formatCode="#,##0" sourceLinked="0"/>
            <c:txPr>
              <a:bodyPr/>
              <a:lstStyle/>
              <a:p>
                <a:pPr>
                  <a:defRPr b="0" i="0" strike="noStrike" sz="1200" u="none">
                    <a:solidFill>
                      <a:srgbClr val="FFFFFF"/>
                    </a:solidFill>
                    <a:latin typeface="Helvetica Neue"/>
                  </a:defRPr>
                </a:pPr>
              </a:p>
            </c:txPr>
            <c:dLblPos val="inEnd"/>
            <c:showLegendKey val="0"/>
            <c:showVal val="0"/>
            <c:showCatName val="0"/>
            <c:showSerName val="0"/>
            <c:showPercent val="0"/>
            <c:showBubbleSize val="0"/>
            <c:showLeaderLines val="0"/>
          </c:dLbls>
          <c:cat>
            <c:strRef>
              <c:f>Sheet1!$B$1:$K$1</c:f>
              <c:strCache>
                <c:ptCount val="10"/>
                <c:pt idx="0">
                  <c:v/>
                </c:pt>
                <c:pt idx="1">
                  <c:v/>
                </c:pt>
                <c:pt idx="2">
                  <c:v/>
                </c:pt>
                <c:pt idx="3">
                  <c:v/>
                </c:pt>
                <c:pt idx="4">
                  <c:v/>
                </c:pt>
                <c:pt idx="5">
                  <c:v/>
                </c:pt>
                <c:pt idx="6">
                  <c:v/>
                </c:pt>
                <c:pt idx="7">
                  <c:v/>
                </c:pt>
                <c:pt idx="8">
                  <c:v/>
                </c:pt>
                <c:pt idx="9">
                  <c:v/>
                </c:pt>
              </c:strCache>
            </c:strRef>
          </c:cat>
          <c:val>
            <c:numRef>
              <c:f>Sheet1!$B$3:$K$3</c:f>
              <c:numCache>
                <c:ptCount val="10"/>
                <c:pt idx="0">
                  <c:v>53.210000</c:v>
                </c:pt>
                <c:pt idx="1">
                  <c:v>64.860000</c:v>
                </c:pt>
                <c:pt idx="2">
                  <c:v>64.080000</c:v>
                </c:pt>
                <c:pt idx="3">
                  <c:v>73.300000</c:v>
                </c:pt>
                <c:pt idx="4">
                  <c:v>64.910000</c:v>
                </c:pt>
                <c:pt idx="5">
                  <c:v>73.170000</c:v>
                </c:pt>
                <c:pt idx="6">
                  <c:v>75.600000</c:v>
                </c:pt>
                <c:pt idx="7">
                  <c:v>75.090000</c:v>
                </c:pt>
                <c:pt idx="8">
                  <c:v>75.730000</c:v>
                </c:pt>
                <c:pt idx="9">
                  <c:v>81.740000</c:v>
                </c:pt>
              </c:numCache>
            </c:numRef>
          </c:val>
        </c:ser>
        <c:gapWidth val="40"/>
        <c:overlap val="-10"/>
        <c:axId val="2094734552"/>
        <c:axId val="2094734553"/>
      </c:barChart>
      <c:catAx>
        <c:axId val="2094734552"/>
        <c:scaling>
          <c:orientation val="maxMin"/>
        </c:scaling>
        <c:delete val="0"/>
        <c:axPos val="l"/>
        <c:numFmt formatCode="General" sourceLinked="0"/>
        <c:majorTickMark val="none"/>
        <c:minorTickMark val="none"/>
        <c:tickLblPos val="nextTo"/>
        <c:spPr>
          <a:ln w="12700" cap="flat">
            <a:solidFill>
              <a:srgbClr val="000000"/>
            </a:solidFill>
            <a:prstDash val="solid"/>
            <a:miter lim="400000"/>
          </a:ln>
        </c:spPr>
        <c:txPr>
          <a:bodyPr rot="0"/>
          <a:lstStyle/>
          <a:p>
            <a:pPr>
              <a:defRPr b="0" i="0" strike="noStrike" sz="1000" u="none">
                <a:solidFill>
                  <a:srgbClr val="000000"/>
                </a:solidFill>
                <a:latin typeface="Helvetica Neue"/>
              </a:defRPr>
            </a:pPr>
          </a:p>
        </c:txPr>
        <c:crossAx val="2094734553"/>
        <c:crosses val="autoZero"/>
        <c:auto val="1"/>
        <c:lblAlgn val="ctr"/>
        <c:noMultiLvlLbl val="1"/>
      </c:catAx>
      <c:valAx>
        <c:axId val="2094734553"/>
        <c:scaling>
          <c:orientation val="minMax"/>
        </c:scaling>
        <c:delete val="0"/>
        <c:axPos val="b"/>
        <c:majorGridlines>
          <c:spPr>
            <a:ln w="6350" cap="flat">
              <a:solidFill>
                <a:srgbClr val="B8B8B8"/>
              </a:solidFill>
              <a:prstDash val="solid"/>
              <a:miter lim="400000"/>
            </a:ln>
          </c:spPr>
        </c:majorGridlines>
        <c:numFmt formatCode="General" sourceLinked="0"/>
        <c:majorTickMark val="none"/>
        <c:minorTickMark val="none"/>
        <c:tickLblPos val="high"/>
        <c:spPr>
          <a:ln w="12700" cap="flat">
            <a:noFill/>
            <a:prstDash val="solid"/>
            <a:miter lim="400000"/>
          </a:ln>
        </c:spPr>
        <c:txPr>
          <a:bodyPr rot="0"/>
          <a:lstStyle/>
          <a:p>
            <a:pPr>
              <a:defRPr b="0" i="0" strike="noStrike" sz="1000" u="none">
                <a:solidFill>
                  <a:srgbClr val="000000"/>
                </a:solidFill>
                <a:latin typeface="Helvetica Neue"/>
              </a:defRPr>
            </a:pPr>
          </a:p>
        </c:txPr>
        <c:crossAx val="2094734552"/>
        <c:crosses val="autoZero"/>
        <c:crossBetween val="between"/>
        <c:majorUnit val="22.5"/>
        <c:minorUnit val="11.25"/>
      </c:valAx>
      <c:spPr>
        <a:noFill/>
        <a:ln w="12700" cap="flat">
          <a:noFill/>
          <a:miter lim="400000"/>
        </a:ln>
        <a:effectLst/>
      </c:spPr>
    </c:plotArea>
    <c:legend>
      <c:legendPos val="t"/>
      <c:layout>
        <c:manualLayout>
          <c:xMode val="edge"/>
          <c:yMode val="edge"/>
          <c:x val="0.026375"/>
          <c:y val="0"/>
          <c:w val="0.9"/>
          <c:h val="0.062481"/>
        </c:manualLayout>
      </c:layout>
      <c:overlay val="1"/>
      <c:spPr>
        <a:noFill/>
        <a:ln w="12700" cap="flat">
          <a:noFill/>
          <a:miter lim="400000"/>
        </a:ln>
        <a:effectLst/>
      </c:spPr>
      <c:txPr>
        <a:bodyPr rot="0"/>
        <a:lstStyle/>
        <a:p>
          <a:pPr>
            <a:defRPr b="0" i="0" strike="noStrike" sz="1000" u="none">
              <a:solidFill>
                <a:srgbClr val="000000"/>
              </a:solidFill>
              <a:latin typeface="Helvetica Neue"/>
            </a:defRPr>
          </a:pPr>
        </a:p>
      </c:txPr>
    </c:legend>
    <c:plotVisOnly val="1"/>
    <c:dispBlanksAs val="gap"/>
  </c:chart>
  <c:spPr>
    <a:noFill/>
    <a:ln>
      <a:noFill/>
    </a:ln>
    <a:effectLst/>
  </c:spPr>
  <c:externalData r:id="rId1">
    <c:autoUpdate val="0"/>
  </c:externalData>
</c:chartSpace>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1" name="Shape 51"/>
          <p:cNvSpPr/>
          <p:nvPr>
            <p:ph type="sldImg"/>
          </p:nvPr>
        </p:nvSpPr>
        <p:spPr>
          <a:xfrm>
            <a:off x="1143000" y="685800"/>
            <a:ext cx="4572000" cy="3429000"/>
          </a:xfrm>
          <a:prstGeom prst="rect">
            <a:avLst/>
          </a:prstGeom>
        </p:spPr>
        <p:txBody>
          <a:bodyPr/>
          <a:lstStyle/>
          <a:p>
            <a:pPr/>
          </a:p>
        </p:txBody>
      </p:sp>
      <p:sp>
        <p:nvSpPr>
          <p:cNvPr id="52" name="Shape 5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9" name="Shape 1219"/>
          <p:cNvSpPr/>
          <p:nvPr>
            <p:ph type="sldImg"/>
          </p:nvPr>
        </p:nvSpPr>
        <p:spPr>
          <a:prstGeom prst="rect">
            <a:avLst/>
          </a:prstGeom>
        </p:spPr>
        <p:txBody>
          <a:bodyPr/>
          <a:lstStyle/>
          <a:p>
            <a:pPr/>
          </a:p>
        </p:txBody>
      </p:sp>
      <p:sp>
        <p:nvSpPr>
          <p:cNvPr id="1220" name="Shape 1220"/>
          <p:cNvSpPr/>
          <p:nvPr>
            <p:ph type="body" sz="quarter" idx="1"/>
          </p:nvPr>
        </p:nvSpPr>
        <p:spPr>
          <a:prstGeom prst="rect">
            <a:avLst/>
          </a:prstGeom>
        </p:spPr>
        <p:txBody>
          <a:bodyPr/>
          <a:lstStyle/>
          <a:p>
            <a:pPr/>
            <a:r>
              <a:t>Example 12.4</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efault">
    <p:spTree>
      <p:nvGrpSpPr>
        <p:cNvPr id="1" name=""/>
        <p:cNvGrpSpPr/>
        <p:nvPr/>
      </p:nvGrpSpPr>
      <p:grpSpPr>
        <a:xfrm>
          <a:off x="0" y="0"/>
          <a:ext cx="0" cy="0"/>
          <a:chOff x="0" y="0"/>
          <a:chExt cx="0" cy="0"/>
        </a:xfrm>
      </p:grpSpPr>
      <p:pic>
        <p:nvPicPr>
          <p:cNvPr id="22" name="WP138" descr="WP138"/>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23" name="Line"/>
          <p:cNvSpPr/>
          <p:nvPr/>
        </p:nvSpPr>
        <p:spPr>
          <a:xfrm>
            <a:off x="250825" y="2852737"/>
            <a:ext cx="11495088" cy="1"/>
          </a:xfrm>
          <a:prstGeom prst="line">
            <a:avLst/>
          </a:prstGeom>
          <a:ln w="28575">
            <a:solidFill>
              <a:srgbClr val="FF9900"/>
            </a:solidFill>
            <a:miter/>
            <a:headEnd type="oval"/>
            <a:tailEnd type="oval"/>
          </a:ln>
        </p:spPr>
        <p:txBody>
          <a:bodyPr lIns="45719" rIns="45719"/>
          <a:lstStyle/>
          <a:p>
            <a:pPr/>
          </a:p>
        </p:txBody>
      </p:sp>
      <p:pic>
        <p:nvPicPr>
          <p:cNvPr id="24" name="More Dukes – silveira neto" descr="More Dukes – silveira neto"/>
          <p:cNvPicPr>
            <a:picLocks noChangeAspect="1"/>
          </p:cNvPicPr>
          <p:nvPr/>
        </p:nvPicPr>
        <p:blipFill>
          <a:blip r:embed="rId3">
            <a:extLst/>
          </a:blip>
          <a:stretch>
            <a:fillRect/>
          </a:stretch>
        </p:blipFill>
        <p:spPr>
          <a:xfrm>
            <a:off x="0" y="714375"/>
            <a:ext cx="2381250" cy="2071688"/>
          </a:xfrm>
          <a:prstGeom prst="rect">
            <a:avLst/>
          </a:prstGeom>
          <a:ln w="12700">
            <a:miter lim="400000"/>
          </a:ln>
        </p:spPr>
      </p:pic>
      <p:sp>
        <p:nvSpPr>
          <p:cNvPr id="25" name="Slide Number"/>
          <p:cNvSpPr txBox="1"/>
          <p:nvPr>
            <p:ph type="sldNum" sz="quarter" idx="2"/>
          </p:nvPr>
        </p:nvSpPr>
        <p:spPr>
          <a:xfrm>
            <a:off x="11425376" y="6457295"/>
            <a:ext cx="258624" cy="248306"/>
          </a:xfrm>
          <a:prstGeom prst="rect">
            <a:avLst/>
          </a:prstGeom>
        </p:spPr>
        <p:txBody>
          <a:bodyPr/>
          <a:lstStyle>
            <a:lvl1pPr>
              <a:defRPr>
                <a:solidFill>
                  <a:srgbClr val="1C1C1C"/>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32" name="Body Level One…"/>
          <p:cNvSpPr txBox="1"/>
          <p:nvPr>
            <p:ph type="body" idx="1"/>
          </p:nvPr>
        </p:nvSpPr>
        <p:spPr>
          <a:xfrm>
            <a:off x="301625" y="1268412"/>
            <a:ext cx="11580813" cy="4824413"/>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33" name="Title Text"/>
          <p:cNvSpPr txBox="1"/>
          <p:nvPr>
            <p:ph type="title"/>
          </p:nvPr>
        </p:nvSpPr>
        <p:spPr>
          <a:xfrm>
            <a:off x="1422400" y="53975"/>
            <a:ext cx="10502900" cy="1030288"/>
          </a:xfrm>
          <a:prstGeom prst="rect">
            <a:avLst/>
          </a:prstGeom>
        </p:spPr>
        <p:txBody>
          <a:bodyPr>
            <a:normAutofit fontScale="100000" lnSpcReduction="0"/>
          </a:bodyPr>
          <a:lstStyle/>
          <a:p>
            <a:pPr/>
            <a:r>
              <a:t>Title Text</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sp>
        <p:nvSpPr>
          <p:cNvPr id="41" name="CustomShape 2"/>
          <p:cNvSpPr/>
          <p:nvPr/>
        </p:nvSpPr>
        <p:spPr>
          <a:xfrm>
            <a:off x="1526247" y="6007868"/>
            <a:ext cx="9142621" cy="852716"/>
          </a:xfrm>
          <a:prstGeom prst="rect">
            <a:avLst/>
          </a:prstGeom>
          <a:gradFill>
            <a:gsLst>
              <a:gs pos="0">
                <a:srgbClr val="DFF2FC"/>
              </a:gs>
              <a:gs pos="100000">
                <a:srgbClr val="009BDD"/>
              </a:gs>
            </a:gsLst>
            <a:lin ang="10800000"/>
          </a:gradFill>
          <a:ln w="12700">
            <a:miter lim="400000"/>
          </a:ln>
        </p:spPr>
        <p:txBody>
          <a:bodyPr lIns="41493" tIns="41493" rIns="41493" bIns="41493"/>
          <a:lstStyle/>
          <a:p>
            <a:pPr defTabSz="829875">
              <a:defRPr b="0" sz="1600"/>
            </a:pPr>
          </a:p>
        </p:txBody>
      </p:sp>
      <p:sp>
        <p:nvSpPr>
          <p:cNvPr id="42" name="CustomShape 1"/>
          <p:cNvSpPr/>
          <p:nvPr/>
        </p:nvSpPr>
        <p:spPr>
          <a:xfrm>
            <a:off x="1522982" y="-1"/>
            <a:ext cx="9142621" cy="852716"/>
          </a:xfrm>
          <a:prstGeom prst="rect">
            <a:avLst/>
          </a:prstGeom>
          <a:gradFill>
            <a:gsLst>
              <a:gs pos="0">
                <a:srgbClr val="DFF2FC"/>
              </a:gs>
              <a:gs pos="100000">
                <a:srgbClr val="009BDD"/>
              </a:gs>
            </a:gsLst>
            <a:lin ang="10800000"/>
          </a:gradFill>
          <a:ln w="12700">
            <a:miter lim="400000"/>
          </a:ln>
        </p:spPr>
        <p:txBody>
          <a:bodyPr lIns="41493" tIns="41493" rIns="41493" bIns="41493"/>
          <a:lstStyle/>
          <a:p>
            <a:pPr defTabSz="829875">
              <a:defRPr b="0" sz="1600"/>
            </a:pPr>
          </a:p>
        </p:txBody>
      </p:sp>
      <p:sp>
        <p:nvSpPr>
          <p:cNvPr id="43" name="Title Text"/>
          <p:cNvSpPr txBox="1"/>
          <p:nvPr>
            <p:ph type="title"/>
          </p:nvPr>
        </p:nvSpPr>
        <p:spPr>
          <a:xfrm>
            <a:off x="1982786" y="-4345"/>
            <a:ext cx="8235076" cy="757503"/>
          </a:xfrm>
          <a:prstGeom prst="rect">
            <a:avLst/>
          </a:prstGeom>
        </p:spPr>
        <p:txBody>
          <a:bodyPr lIns="41493" tIns="41493" rIns="41493" bIns="41493" anchor="ctr">
            <a:normAutofit fontScale="100000" lnSpcReduction="0"/>
          </a:bodyPr>
          <a:lstStyle>
            <a:lvl1pPr algn="ctr" defTabSz="829875">
              <a:defRPr b="0" sz="3800">
                <a:solidFill>
                  <a:srgbClr val="FFFFFF"/>
                </a:solidFill>
                <a:latin typeface="Arial"/>
                <a:ea typeface="Arial"/>
                <a:cs typeface="Arial"/>
                <a:sym typeface="Arial"/>
              </a:defRPr>
            </a:lvl1pPr>
          </a:lstStyle>
          <a:p>
            <a:pPr/>
            <a:r>
              <a:t>Title Text</a:t>
            </a:r>
          </a:p>
        </p:txBody>
      </p:sp>
      <p:sp>
        <p:nvSpPr>
          <p:cNvPr id="44" name="Body Level One…"/>
          <p:cNvSpPr txBox="1"/>
          <p:nvPr>
            <p:ph type="body" idx="1"/>
          </p:nvPr>
        </p:nvSpPr>
        <p:spPr>
          <a:xfrm>
            <a:off x="1982786" y="967766"/>
            <a:ext cx="8235076" cy="5161521"/>
          </a:xfrm>
          <a:prstGeom prst="rect">
            <a:avLst/>
          </a:prstGeom>
        </p:spPr>
        <p:txBody>
          <a:bodyPr lIns="41493" tIns="41493" rIns="41493" bIns="41493">
            <a:normAutofit fontScale="100000" lnSpcReduction="0"/>
          </a:bodyPr>
          <a:lstStyle>
            <a:lvl1pPr marL="300037" indent="-300037" defTabSz="829875">
              <a:spcBef>
                <a:spcPts val="600"/>
              </a:spcBef>
              <a:buClrTx/>
              <a:buSzPct val="100000"/>
              <a:buFont typeface="Arial"/>
              <a:buChar char="•"/>
              <a:defRPr sz="2800">
                <a:latin typeface="Arial"/>
                <a:ea typeface="Arial"/>
                <a:cs typeface="Arial"/>
                <a:sym typeface="Arial"/>
              </a:defRPr>
            </a:lvl1pPr>
            <a:lvl2pPr marL="742950" indent="-285750" defTabSz="829875">
              <a:spcBef>
                <a:spcPts val="600"/>
              </a:spcBef>
              <a:buClrTx/>
              <a:buSzPct val="100000"/>
              <a:buFont typeface="Arial"/>
              <a:buChar char="✓"/>
              <a:defRPr sz="2800">
                <a:latin typeface="Arial"/>
                <a:ea typeface="Arial"/>
                <a:cs typeface="Arial"/>
                <a:sym typeface="Arial"/>
              </a:defRPr>
            </a:lvl2pPr>
            <a:lvl3pPr marL="1181100" indent="-266700" defTabSz="829875">
              <a:spcBef>
                <a:spcPts val="600"/>
              </a:spcBef>
              <a:buClrTx/>
              <a:buSzPct val="100000"/>
              <a:buFont typeface="Arial"/>
              <a:buChar char="-"/>
              <a:defRPr sz="2800">
                <a:latin typeface="Arial"/>
                <a:ea typeface="Arial"/>
                <a:cs typeface="Arial"/>
                <a:sym typeface="Arial"/>
              </a:defRPr>
            </a:lvl3pPr>
            <a:lvl4pPr marL="1691639" indent="-320039" defTabSz="829875">
              <a:spcBef>
                <a:spcPts val="600"/>
              </a:spcBef>
              <a:buClrTx/>
              <a:buSzPct val="100000"/>
              <a:buFont typeface="Arial"/>
              <a:buChar char="o"/>
              <a:defRPr sz="2800">
                <a:latin typeface="Arial"/>
                <a:ea typeface="Arial"/>
                <a:cs typeface="Arial"/>
                <a:sym typeface="Arial"/>
              </a:defRPr>
            </a:lvl4pPr>
            <a:lvl5pPr marL="2148839" indent="-320039" defTabSz="829875">
              <a:spcBef>
                <a:spcPts val="600"/>
              </a:spcBef>
              <a:buClrTx/>
              <a:buSzPct val="100000"/>
              <a:buFont typeface="Arial"/>
              <a:buChar char="*"/>
              <a:defRPr sz="2800">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xfrm>
            <a:off x="9980911" y="6432621"/>
            <a:ext cx="236951" cy="218533"/>
          </a:xfrm>
          <a:prstGeom prst="rect">
            <a:avLst/>
          </a:prstGeom>
        </p:spPr>
        <p:txBody>
          <a:bodyPr lIns="41493" tIns="41493" rIns="41493" bIns="41493" anchor="ctr"/>
          <a:lstStyle>
            <a:lvl1pPr defTabSz="829875">
              <a:defRPr sz="1000">
                <a:solidFill>
                  <a:srgbClr val="888888"/>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WP138" descr="WP138"/>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3" name="Line"/>
          <p:cNvSpPr/>
          <p:nvPr/>
        </p:nvSpPr>
        <p:spPr>
          <a:xfrm>
            <a:off x="163512" y="1171617"/>
            <a:ext cx="11674477" cy="25316"/>
          </a:xfrm>
          <a:prstGeom prst="line">
            <a:avLst/>
          </a:prstGeom>
          <a:ln w="38100">
            <a:solidFill>
              <a:srgbClr val="FF9900"/>
            </a:solidFill>
            <a:miter/>
            <a:headEnd type="oval"/>
            <a:tailEnd type="oval"/>
          </a:ln>
        </p:spPr>
        <p:txBody>
          <a:bodyPr lIns="45719" rIns="45719"/>
          <a:lstStyle/>
          <a:p>
            <a:pPr/>
          </a:p>
        </p:txBody>
      </p:sp>
      <p:sp>
        <p:nvSpPr>
          <p:cNvPr id="4" name="Line"/>
          <p:cNvSpPr/>
          <p:nvPr/>
        </p:nvSpPr>
        <p:spPr>
          <a:xfrm>
            <a:off x="153987" y="6454457"/>
            <a:ext cx="11596688" cy="1"/>
          </a:xfrm>
          <a:prstGeom prst="line">
            <a:avLst/>
          </a:prstGeom>
          <a:ln w="19050">
            <a:solidFill>
              <a:srgbClr val="FF9900"/>
            </a:solidFill>
            <a:miter/>
            <a:headEnd type="oval"/>
            <a:tailEnd type="oval"/>
          </a:ln>
        </p:spPr>
        <p:txBody>
          <a:bodyPr lIns="45719" rIns="45719"/>
          <a:lstStyle/>
          <a:p>
            <a:pPr/>
          </a:p>
        </p:txBody>
      </p:sp>
      <p:pic>
        <p:nvPicPr>
          <p:cNvPr id="5" name="A quarter century of Java | Strange Quarks" descr="A quarter century of Java | Strange Quarks"/>
          <p:cNvPicPr>
            <a:picLocks noChangeAspect="1"/>
          </p:cNvPicPr>
          <p:nvPr/>
        </p:nvPicPr>
        <p:blipFill>
          <a:blip r:embed="rId3">
            <a:extLst/>
          </a:blip>
          <a:stretch>
            <a:fillRect/>
          </a:stretch>
        </p:blipFill>
        <p:spPr>
          <a:xfrm>
            <a:off x="95250" y="0"/>
            <a:ext cx="1044575" cy="1214438"/>
          </a:xfrm>
          <a:prstGeom prst="rect">
            <a:avLst/>
          </a:prstGeom>
          <a:ln w="12700">
            <a:miter lim="400000"/>
          </a:ln>
        </p:spPr>
      </p:pic>
      <p:sp>
        <p:nvSpPr>
          <p:cNvPr id="6" name="Slide Number"/>
          <p:cNvSpPr txBox="1"/>
          <p:nvPr>
            <p:ph type="sldNum" sz="quarter" idx="2"/>
          </p:nvPr>
        </p:nvSpPr>
        <p:spPr>
          <a:xfrm>
            <a:off x="11598413" y="6533495"/>
            <a:ext cx="258625" cy="248306"/>
          </a:xfrm>
          <a:prstGeom prst="rect">
            <a:avLst/>
          </a:prstGeom>
          <a:ln w="12700">
            <a:miter lim="400000"/>
          </a:ln>
        </p:spPr>
        <p:txBody>
          <a:bodyPr wrap="none" lIns="45719" rIns="45719" anchor="b">
            <a:spAutoFit/>
          </a:bodyPr>
          <a:lstStyle>
            <a:lvl1pPr algn="r">
              <a:defRPr b="0" sz="1200"/>
            </a:lvl1pPr>
          </a:lstStyle>
          <a:p>
            <a:pPr/>
            <a:fld id="{86CB4B4D-7CA3-9044-876B-883B54F8677D}" type="slidenum"/>
          </a:p>
        </p:txBody>
      </p:sp>
      <p:sp>
        <p:nvSpPr>
          <p:cNvPr id="7" name="Title Text"/>
          <p:cNvSpPr txBox="1"/>
          <p:nvPr>
            <p:ph type="title"/>
          </p:nvPr>
        </p:nvSpPr>
        <p:spPr>
          <a:xfrm>
            <a:off x="609600" y="0"/>
            <a:ext cx="10972800" cy="1417638"/>
          </a:xfrm>
          <a:prstGeom prst="rect">
            <a:avLst/>
          </a:prstGeom>
          <a:ln w="12700">
            <a:miter lim="400000"/>
          </a:ln>
          <a:extLst>
            <a:ext uri="{C572A759-6A51-4108-AA02-DFA0A04FC94B}">
              <ma14:wrappingTextBoxFlag xmlns:ma14="http://schemas.microsoft.com/office/mac/drawingml/2011/main" val="1"/>
            </a:ext>
          </a:extLst>
        </p:spPr>
        <p:txBody>
          <a:bodyPr lIns="45719" rIns="45719" anchor="b"/>
          <a:lstStyle/>
          <a:p>
            <a:pPr/>
            <a:r>
              <a:t>Title Text</a:t>
            </a:r>
          </a:p>
        </p:txBody>
      </p:sp>
      <p:sp>
        <p:nvSpPr>
          <p:cNvPr id="8"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4000" u="none">
          <a:solidFill>
            <a:srgbClr val="333399"/>
          </a:solidFill>
          <a:uFillTx/>
          <a:latin typeface="+mn-lt"/>
          <a:ea typeface="+mn-ea"/>
          <a:cs typeface="+mn-cs"/>
          <a:sym typeface="Calibri"/>
        </a:defRPr>
      </a:lvl1pPr>
      <a:lvl2pPr marL="0" marR="0" indent="0" algn="l" defTabSz="914400" rtl="0" latinLnBrk="0">
        <a:lnSpc>
          <a:spcPct val="100000"/>
        </a:lnSpc>
        <a:spcBef>
          <a:spcPts val="0"/>
        </a:spcBef>
        <a:spcAft>
          <a:spcPts val="0"/>
        </a:spcAft>
        <a:buClrTx/>
        <a:buSzTx/>
        <a:buFontTx/>
        <a:buNone/>
        <a:tabLst/>
        <a:defRPr b="1" baseline="0" cap="none" i="0" spc="0" strike="noStrike" sz="4000" u="none">
          <a:solidFill>
            <a:srgbClr val="333399"/>
          </a:solidFill>
          <a:uFillTx/>
          <a:latin typeface="+mn-lt"/>
          <a:ea typeface="+mn-ea"/>
          <a:cs typeface="+mn-cs"/>
          <a:sym typeface="Calibri"/>
        </a:defRPr>
      </a:lvl2pPr>
      <a:lvl3pPr marL="0" marR="0" indent="0" algn="l" defTabSz="914400" rtl="0" latinLnBrk="0">
        <a:lnSpc>
          <a:spcPct val="100000"/>
        </a:lnSpc>
        <a:spcBef>
          <a:spcPts val="0"/>
        </a:spcBef>
        <a:spcAft>
          <a:spcPts val="0"/>
        </a:spcAft>
        <a:buClrTx/>
        <a:buSzTx/>
        <a:buFontTx/>
        <a:buNone/>
        <a:tabLst/>
        <a:defRPr b="1" baseline="0" cap="none" i="0" spc="0" strike="noStrike" sz="4000" u="none">
          <a:solidFill>
            <a:srgbClr val="333399"/>
          </a:solidFill>
          <a:uFillTx/>
          <a:latin typeface="+mn-lt"/>
          <a:ea typeface="+mn-ea"/>
          <a:cs typeface="+mn-cs"/>
          <a:sym typeface="Calibri"/>
        </a:defRPr>
      </a:lvl3pPr>
      <a:lvl4pPr marL="0" marR="0" indent="0" algn="l" defTabSz="914400" rtl="0" latinLnBrk="0">
        <a:lnSpc>
          <a:spcPct val="100000"/>
        </a:lnSpc>
        <a:spcBef>
          <a:spcPts val="0"/>
        </a:spcBef>
        <a:spcAft>
          <a:spcPts val="0"/>
        </a:spcAft>
        <a:buClrTx/>
        <a:buSzTx/>
        <a:buFontTx/>
        <a:buNone/>
        <a:tabLst/>
        <a:defRPr b="1" baseline="0" cap="none" i="0" spc="0" strike="noStrike" sz="4000" u="none">
          <a:solidFill>
            <a:srgbClr val="333399"/>
          </a:solidFill>
          <a:uFillTx/>
          <a:latin typeface="+mn-lt"/>
          <a:ea typeface="+mn-ea"/>
          <a:cs typeface="+mn-cs"/>
          <a:sym typeface="Calibri"/>
        </a:defRPr>
      </a:lvl4pPr>
      <a:lvl5pPr marL="0" marR="0" indent="0" algn="l" defTabSz="914400" rtl="0" latinLnBrk="0">
        <a:lnSpc>
          <a:spcPct val="100000"/>
        </a:lnSpc>
        <a:spcBef>
          <a:spcPts val="0"/>
        </a:spcBef>
        <a:spcAft>
          <a:spcPts val="0"/>
        </a:spcAft>
        <a:buClrTx/>
        <a:buSzTx/>
        <a:buFontTx/>
        <a:buNone/>
        <a:tabLst/>
        <a:defRPr b="1" baseline="0" cap="none" i="0" spc="0" strike="noStrike" sz="4000" u="none">
          <a:solidFill>
            <a:srgbClr val="333399"/>
          </a:solidFill>
          <a:uFillTx/>
          <a:latin typeface="+mn-lt"/>
          <a:ea typeface="+mn-ea"/>
          <a:cs typeface="+mn-cs"/>
          <a:sym typeface="Calibri"/>
        </a:defRPr>
      </a:lvl5pPr>
      <a:lvl6pPr marL="0" marR="0" indent="457200" algn="l" defTabSz="914400" rtl="0" latinLnBrk="0">
        <a:lnSpc>
          <a:spcPct val="100000"/>
        </a:lnSpc>
        <a:spcBef>
          <a:spcPts val="0"/>
        </a:spcBef>
        <a:spcAft>
          <a:spcPts val="0"/>
        </a:spcAft>
        <a:buClrTx/>
        <a:buSzTx/>
        <a:buFontTx/>
        <a:buNone/>
        <a:tabLst/>
        <a:defRPr b="1" baseline="0" cap="none" i="0" spc="0" strike="noStrike" sz="4000" u="none">
          <a:solidFill>
            <a:srgbClr val="333399"/>
          </a:solidFill>
          <a:uFillTx/>
          <a:latin typeface="+mn-lt"/>
          <a:ea typeface="+mn-ea"/>
          <a:cs typeface="+mn-cs"/>
          <a:sym typeface="Calibri"/>
        </a:defRPr>
      </a:lvl6pPr>
      <a:lvl7pPr marL="0" marR="0" indent="914400" algn="l" defTabSz="914400" rtl="0" latinLnBrk="0">
        <a:lnSpc>
          <a:spcPct val="100000"/>
        </a:lnSpc>
        <a:spcBef>
          <a:spcPts val="0"/>
        </a:spcBef>
        <a:spcAft>
          <a:spcPts val="0"/>
        </a:spcAft>
        <a:buClrTx/>
        <a:buSzTx/>
        <a:buFontTx/>
        <a:buNone/>
        <a:tabLst/>
        <a:defRPr b="1" baseline="0" cap="none" i="0" spc="0" strike="noStrike" sz="4000" u="none">
          <a:solidFill>
            <a:srgbClr val="333399"/>
          </a:solidFill>
          <a:uFillTx/>
          <a:latin typeface="+mn-lt"/>
          <a:ea typeface="+mn-ea"/>
          <a:cs typeface="+mn-cs"/>
          <a:sym typeface="Calibri"/>
        </a:defRPr>
      </a:lvl7pPr>
      <a:lvl8pPr marL="0" marR="0" indent="1371600" algn="l" defTabSz="914400" rtl="0" latinLnBrk="0">
        <a:lnSpc>
          <a:spcPct val="100000"/>
        </a:lnSpc>
        <a:spcBef>
          <a:spcPts val="0"/>
        </a:spcBef>
        <a:spcAft>
          <a:spcPts val="0"/>
        </a:spcAft>
        <a:buClrTx/>
        <a:buSzTx/>
        <a:buFontTx/>
        <a:buNone/>
        <a:tabLst/>
        <a:defRPr b="1" baseline="0" cap="none" i="0" spc="0" strike="noStrike" sz="4000" u="none">
          <a:solidFill>
            <a:srgbClr val="333399"/>
          </a:solidFill>
          <a:uFillTx/>
          <a:latin typeface="+mn-lt"/>
          <a:ea typeface="+mn-ea"/>
          <a:cs typeface="+mn-cs"/>
          <a:sym typeface="Calibri"/>
        </a:defRPr>
      </a:lvl8pPr>
      <a:lvl9pPr marL="0" marR="0" indent="1828800" algn="l" defTabSz="914400" rtl="0" latinLnBrk="0">
        <a:lnSpc>
          <a:spcPct val="100000"/>
        </a:lnSpc>
        <a:spcBef>
          <a:spcPts val="0"/>
        </a:spcBef>
        <a:spcAft>
          <a:spcPts val="0"/>
        </a:spcAft>
        <a:buClrTx/>
        <a:buSzTx/>
        <a:buFontTx/>
        <a:buNone/>
        <a:tabLst/>
        <a:defRPr b="1" baseline="0" cap="none" i="0" spc="0" strike="noStrike" sz="4000" u="none">
          <a:solidFill>
            <a:srgbClr val="333399"/>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
          <a:srgbClr val="3333CC"/>
        </a:buClr>
        <a:buSzPct val="60000"/>
        <a:buFontTx/>
        <a:buChar char="■"/>
        <a:tabLst/>
        <a:defRPr b="0" baseline="0" cap="none" i="0" spc="0" strike="noStrike" sz="3200" u="none">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
          <a:srgbClr val="3333CC"/>
        </a:buClr>
        <a:buSzPct val="55000"/>
        <a:buFontTx/>
        <a:buChar char="■"/>
        <a:tabLst/>
        <a:defRPr b="0" baseline="0" cap="none" i="0" spc="0" strike="noStrike" sz="3200" u="none">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
          <a:srgbClr val="3333CC"/>
        </a:buClr>
        <a:buSzPct val="50000"/>
        <a:buFontTx/>
        <a:buChar char="■"/>
        <a:tabLst/>
        <a:defRPr b="0" baseline="0" cap="none" i="0" spc="0" strike="noStrike" sz="3200" u="none">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
          <a:srgbClr val="3333CC"/>
        </a:buClr>
        <a:buSzPct val="55000"/>
        <a:buFontTx/>
        <a:buChar char="■"/>
        <a:tabLst/>
        <a:defRPr b="0" baseline="0" cap="none" i="0" spc="0" strike="noStrike" sz="3200" u="none">
          <a:solidFill>
            <a:srgbClr val="000000"/>
          </a:solidFill>
          <a:uFillTx/>
          <a:latin typeface="+mn-lt"/>
          <a:ea typeface="+mn-ea"/>
          <a:cs typeface="+mn-cs"/>
          <a:sym typeface="Calibri"/>
        </a:defRPr>
      </a:lvl4pPr>
      <a:lvl5pPr marL="2235200" marR="0" indent="-406400" algn="l" defTabSz="914400" rtl="0" latinLnBrk="0">
        <a:lnSpc>
          <a:spcPct val="100000"/>
        </a:lnSpc>
        <a:spcBef>
          <a:spcPts val="700"/>
        </a:spcBef>
        <a:spcAft>
          <a:spcPts val="0"/>
        </a:spcAft>
        <a:buClr>
          <a:srgbClr val="3333CC"/>
        </a:buClr>
        <a:buSzPct val="50000"/>
        <a:buFontTx/>
        <a:buChar char="■"/>
        <a:tabLst/>
        <a:defRPr b="0" baseline="0" cap="none" i="0" spc="0" strike="noStrike" sz="3200" u="none">
          <a:solidFill>
            <a:srgbClr val="000000"/>
          </a:solidFill>
          <a:uFillTx/>
          <a:latin typeface="+mn-lt"/>
          <a:ea typeface="+mn-ea"/>
          <a:cs typeface="+mn-cs"/>
          <a:sym typeface="Calibri"/>
        </a:defRPr>
      </a:lvl5pPr>
      <a:lvl6pPr marL="2692400" marR="0" indent="-406400" algn="l" defTabSz="914400" rtl="0" latinLnBrk="0">
        <a:lnSpc>
          <a:spcPct val="100000"/>
        </a:lnSpc>
        <a:spcBef>
          <a:spcPts val="700"/>
        </a:spcBef>
        <a:spcAft>
          <a:spcPts val="0"/>
        </a:spcAft>
        <a:buClr>
          <a:srgbClr val="3333CC"/>
        </a:buClr>
        <a:buSzPct val="50000"/>
        <a:buFont typeface="Wingdings"/>
        <a:buChar char=""/>
        <a:tabLst/>
        <a:defRPr b="0" baseline="0" cap="none" i="0" spc="0" strike="noStrike" sz="3200" u="none">
          <a:solidFill>
            <a:srgbClr val="000000"/>
          </a:solidFill>
          <a:uFillTx/>
          <a:latin typeface="+mn-lt"/>
          <a:ea typeface="+mn-ea"/>
          <a:cs typeface="+mn-cs"/>
          <a:sym typeface="Calibri"/>
        </a:defRPr>
      </a:lvl6pPr>
      <a:lvl7pPr marL="3149600" marR="0" indent="-406400" algn="l" defTabSz="914400" rtl="0" latinLnBrk="0">
        <a:lnSpc>
          <a:spcPct val="100000"/>
        </a:lnSpc>
        <a:spcBef>
          <a:spcPts val="700"/>
        </a:spcBef>
        <a:spcAft>
          <a:spcPts val="0"/>
        </a:spcAft>
        <a:buClr>
          <a:srgbClr val="3333CC"/>
        </a:buClr>
        <a:buSzPct val="50000"/>
        <a:buFont typeface="Wingdings"/>
        <a:buChar char=""/>
        <a:tabLst/>
        <a:defRPr b="0" baseline="0" cap="none" i="0" spc="0" strike="noStrike" sz="3200" u="none">
          <a:solidFill>
            <a:srgbClr val="000000"/>
          </a:solidFill>
          <a:uFillTx/>
          <a:latin typeface="+mn-lt"/>
          <a:ea typeface="+mn-ea"/>
          <a:cs typeface="+mn-cs"/>
          <a:sym typeface="Calibri"/>
        </a:defRPr>
      </a:lvl7pPr>
      <a:lvl8pPr marL="3606800" marR="0" indent="-406400" algn="l" defTabSz="914400" rtl="0" latinLnBrk="0">
        <a:lnSpc>
          <a:spcPct val="100000"/>
        </a:lnSpc>
        <a:spcBef>
          <a:spcPts val="700"/>
        </a:spcBef>
        <a:spcAft>
          <a:spcPts val="0"/>
        </a:spcAft>
        <a:buClr>
          <a:srgbClr val="3333CC"/>
        </a:buClr>
        <a:buSzPct val="50000"/>
        <a:buFont typeface="Wingdings"/>
        <a:buChar char=""/>
        <a:tabLst/>
        <a:defRPr b="0" baseline="0" cap="none" i="0" spc="0" strike="noStrike" sz="3200" u="none">
          <a:solidFill>
            <a:srgbClr val="000000"/>
          </a:solidFill>
          <a:uFillTx/>
          <a:latin typeface="+mn-lt"/>
          <a:ea typeface="+mn-ea"/>
          <a:cs typeface="+mn-cs"/>
          <a:sym typeface="Calibri"/>
        </a:defRPr>
      </a:lvl8pPr>
      <a:lvl9pPr marL="4064000" marR="0" indent="-406400" algn="l" defTabSz="914400" rtl="0" latinLnBrk="0">
        <a:lnSpc>
          <a:spcPct val="100000"/>
        </a:lnSpc>
        <a:spcBef>
          <a:spcPts val="700"/>
        </a:spcBef>
        <a:spcAft>
          <a:spcPts val="0"/>
        </a:spcAft>
        <a:buClr>
          <a:srgbClr val="3333CC"/>
        </a:buClr>
        <a:buSzPct val="50000"/>
        <a:buFont typeface="Wingdings"/>
        <a:buChar char=""/>
        <a:tabLst/>
        <a:defRPr b="0" baseline="0" cap="none" i="0" spc="0" strike="noStrike" sz="32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iveexample.pearsoncmg.com/html/AnalyzeNumbers.html" TargetMode="Externa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iveexample.pearsoncmg.com/html/DeckOfCards.html" TargetMode="Externa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hyperlink" Target="https://liveexample.pearsoncmg.com/html/DeckOfCards.html" TargetMode="Externa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hyperlink" Target="https://liveexample.pearsoncmg.com/dsanimation/24Point.html" TargetMode="Externa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iveexample.pearsoncmg.com/html/TestPassArray.html" TargetMode="Externa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hyperlink" Target="https://liveexample.pearsoncmg.com/html/CountLettersInArray.html" TargetMode="External"/></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iveexample.pearsoncmg.com/html/VarArgsDemo.html" TargetMode="External"/></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s>

</file>

<file path=ppt/slides/_rels/slide5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iveexample.pearsoncmg.com/dsanimation/LinearSearcheBook.html" TargetMode="External"/></Relationships>

</file>

<file path=ppt/slides/_rels/slide5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s>

</file>

<file path=ppt/slides/_rels/slide5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iveexample.pearsoncmg.com/html/Calculator.html"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s>

</file>

<file path=ppt/slides/_rels/slide6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s>

</file>

<file path=ppt/slides/_rels/slide6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s>

</file>

<file path=ppt/slides/_rels/slide6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s>

</file>

<file path=ppt/slides/_rels/slide6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7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s>

</file>

<file path=ppt/slides/_rels/slide7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iveexample.pearsoncmg.com/html/PassTwoDimensionalArray.html" TargetMode="External"/></Relationships>

</file>

<file path=ppt/slides/_rels/slide7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hyperlink" Target="https://liveexample.pearsoncmg.com/html/GradeExam.html"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8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hyperlink" Target="https://liveexample.pearsoncmg.com/dsanimation/ClosestPaireBook.html" TargetMode="External"/><Relationship Id="rId4" Type="http://schemas.openxmlformats.org/officeDocument/2006/relationships/hyperlink" Target="https://liveexample.pearsoncmg.com/html/FindNearestPoints.html" TargetMode="External"/></Relationships>

</file>

<file path=ppt/slides/_rels/slide8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hyperlink" Target="https://liveexample.pearsoncmg.com/dsanimation/Sudoku.html" TargetMode="External"/><Relationship Id="rId4" Type="http://schemas.openxmlformats.org/officeDocument/2006/relationships/hyperlink" Target="http://www.cs.armstrong.edu/liang/animation/web/Sudoku.html" TargetMode="External"/></Relationships>

</file>

<file path=ppt/slides/_rels/slide8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26.png"/></Relationships>

</file>

<file path=ppt/slides/_rels/slide8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s>

</file>

<file path=ppt/slides/_rels/slide8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s>

</file>

<file path=ppt/slides/_rels/slide8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27.png"/><Relationship Id="rId4" Type="http://schemas.openxmlformats.org/officeDocument/2006/relationships/hyperlink" Target="https://liveexample.pearsoncmg.com/html/CheckSudokuSolution.html" TargetMode="External"/></Relationships>

</file>

<file path=ppt/slides/_rels/slide8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s>

</file>

<file path=ppt/slides/_rels/slide8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iveexample.pearsoncmg.com/html/TotalScore.html" TargetMode="External"/></Relationships>

</file>

<file path=ppt/slides/_rels/slide8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hyperlink" Target="https://liveexample.pearsoncmg.com/html/Weather.html" TargetMode="Externa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9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iveexample.pearsoncmg.com/html/GuessBirthdayUsingArray.html" TargetMode="External"/></Relationships>

</file>

<file path=ppt/slides/_rels/slide9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9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9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s>

</file>

<file path=ppt/slides/_rels/slide9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1.xml"/><Relationship Id="rId3" Type="http://schemas.openxmlformats.org/officeDocument/2006/relationships/image" Target="../media/image32.png"/></Relationships>

</file>

<file path=ppt/slides/_rels/slide9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eg"/></Relationships>

</file>

<file path=ppt/slides/_rels/slide98.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 name="Programlama Dillerine Giriş BLM 101  Diziler"/>
          <p:cNvSpPr txBox="1"/>
          <p:nvPr>
            <p:ph type="title" idx="4294967295"/>
          </p:nvPr>
        </p:nvSpPr>
        <p:spPr>
          <a:xfrm>
            <a:off x="2695575" y="857250"/>
            <a:ext cx="6927850" cy="2016125"/>
          </a:xfrm>
          <a:prstGeom prst="rect">
            <a:avLst/>
          </a:prstGeom>
        </p:spPr>
        <p:txBody>
          <a:bodyPr>
            <a:normAutofit fontScale="100000" lnSpcReduction="0"/>
          </a:bodyPr>
          <a:lstStyle/>
          <a:p>
            <a:pPr algn="ctr">
              <a:defRPr sz="4400">
                <a:solidFill>
                  <a:srgbClr val="800000"/>
                </a:solidFill>
              </a:defRPr>
            </a:pPr>
            <a:r>
              <a:t>Programlama Dillerine Giriş</a:t>
            </a:r>
            <a:br/>
            <a:r>
              <a:t>BLM 101</a:t>
            </a:r>
            <a:br/>
            <a:r>
              <a:t> </a:t>
            </a:r>
            <a:r>
              <a:rPr>
                <a:solidFill>
                  <a:srgbClr val="333399"/>
                </a:solidFill>
              </a:rPr>
              <a:t>Diziler</a:t>
            </a:r>
          </a:p>
        </p:txBody>
      </p:sp>
      <p:sp>
        <p:nvSpPr>
          <p:cNvPr id="55" name="Perihan PEHLİVANOĞLU…"/>
          <p:cNvSpPr txBox="1"/>
          <p:nvPr>
            <p:ph type="body" idx="4294967295"/>
          </p:nvPr>
        </p:nvSpPr>
        <p:spPr>
          <a:xfrm>
            <a:off x="550862" y="2924175"/>
            <a:ext cx="11209338" cy="3648075"/>
          </a:xfrm>
          <a:prstGeom prst="rect">
            <a:avLst/>
          </a:prstGeom>
        </p:spPr>
        <p:txBody>
          <a:bodyPr>
            <a:normAutofit fontScale="100000" lnSpcReduction="0"/>
          </a:bodyPr>
          <a:lstStyle/>
          <a:p>
            <a:pPr marL="0" indent="0" algn="ctr">
              <a:buSzTx/>
              <a:buFont typeface="Wingdings"/>
              <a:buNone/>
              <a:defRPr sz="1100"/>
            </a:pPr>
          </a:p>
          <a:p>
            <a:pPr marL="0" indent="0" algn="ctr">
              <a:buSzTx/>
              <a:buFont typeface="Wingdings"/>
              <a:buNone/>
              <a:defRPr>
                <a:solidFill>
                  <a:srgbClr val="800000"/>
                </a:solidFill>
                <a:effectLst>
                  <a:outerShdw sx="100000" sy="100000" kx="0" ky="0" algn="b" rotWithShape="0" blurRad="12700" dist="25400" dir="2700000">
                    <a:srgbClr val="DDDDDD"/>
                  </a:outerShdw>
                </a:effectLst>
                <a:latin typeface="Comic Sans MS"/>
                <a:ea typeface="Comic Sans MS"/>
                <a:cs typeface="Comic Sans MS"/>
                <a:sym typeface="Comic Sans MS"/>
              </a:defRPr>
            </a:pPr>
            <a:r>
              <a:t>Perihan PEHLİVANOĞLU</a:t>
            </a:r>
          </a:p>
          <a:p>
            <a:pPr marL="0" indent="0" algn="ctr">
              <a:buSzTx/>
              <a:buFont typeface="Wingdings"/>
              <a:buNone/>
              <a:defRPr>
                <a:solidFill>
                  <a:srgbClr val="800000"/>
                </a:solidFill>
                <a:effectLst>
                  <a:outerShdw sx="100000" sy="100000" kx="0" ky="0" algn="b" rotWithShape="0" blurRad="12700" dist="25400" dir="2700000">
                    <a:srgbClr val="DDDDDD"/>
                  </a:outerShdw>
                </a:effectLst>
                <a:latin typeface="Comic Sans MS"/>
                <a:ea typeface="Comic Sans MS"/>
                <a:cs typeface="Comic Sans MS"/>
                <a:sym typeface="Comic Sans MS"/>
              </a:defRPr>
            </a:pPr>
            <a:r>
              <a:t>Dr.Öğretim Üyesi</a:t>
            </a:r>
          </a:p>
          <a:p>
            <a:pPr marL="0" indent="0" algn="ctr">
              <a:spcBef>
                <a:spcPts val="500"/>
              </a:spcBef>
              <a:buSzTx/>
              <a:buFont typeface="Wingdings"/>
              <a:buNone/>
              <a:defRPr sz="2400">
                <a:solidFill>
                  <a:srgbClr val="333399"/>
                </a:solidFill>
                <a:effectLst>
                  <a:outerShdw sx="100000" sy="100000" kx="0" ky="0" algn="b" rotWithShape="0" blurRad="12700" dist="25400" dir="2700000">
                    <a:srgbClr val="DDDDDD"/>
                  </a:outerShdw>
                </a:effectLst>
              </a:defRPr>
            </a:pPr>
            <a:r>
              <a:t>Biruni Üniversitesi</a:t>
            </a:r>
          </a:p>
          <a:p>
            <a:pPr marL="0" indent="0" algn="ctr">
              <a:spcBef>
                <a:spcPts val="500"/>
              </a:spcBef>
              <a:buSzTx/>
              <a:buFont typeface="Wingdings"/>
              <a:buNone/>
              <a:defRPr sz="2400">
                <a:solidFill>
                  <a:srgbClr val="333399"/>
                </a:solidFill>
                <a:effectLst>
                  <a:outerShdw sx="100000" sy="100000" kx="0" ky="0" algn="b" rotWithShape="0" blurRad="12700" dist="25400" dir="2700000">
                    <a:srgbClr val="DDDDDD"/>
                  </a:outerShdw>
                </a:effectLst>
              </a:defRPr>
            </a:pPr>
            <a:r>
              <a:t>Bilgisayar Mühendisliği Bölümü</a:t>
            </a:r>
          </a:p>
          <a:p>
            <a:pPr marL="0" indent="0" algn="ctr">
              <a:spcBef>
                <a:spcPts val="500"/>
              </a:spcBef>
              <a:buSzTx/>
              <a:buFont typeface="Wingdings"/>
              <a:buNone/>
              <a:defRPr sz="2400"/>
            </a:pPr>
            <a:r>
              <a:t>2022-2023  Eğitim – Öğretim Yılı </a:t>
            </a:r>
          </a:p>
          <a:p>
            <a:pPr marL="0" indent="0" algn="ctr">
              <a:spcBef>
                <a:spcPts val="0"/>
              </a:spcBef>
              <a:buSzTx/>
              <a:buFont typeface="Wingdings"/>
              <a:buNone/>
              <a:defRPr sz="2400"/>
            </a:pPr>
            <a:r>
              <a:t>Güz Dönemi</a:t>
            </a:r>
          </a:p>
          <a:p>
            <a:pPr marL="0" indent="0" algn="ctr">
              <a:spcBef>
                <a:spcPts val="0"/>
              </a:spcBef>
              <a:buSzTx/>
              <a:buFont typeface="Wingdings"/>
              <a:buNone/>
              <a:defRPr sz="1200">
                <a:solidFill>
                  <a:srgbClr val="FF0000"/>
                </a:solidFill>
              </a:defRPr>
            </a:pPr>
            <a:r>
              <a:t>Ders slaytlarının hakları Biruni Üniversitesine aittir. İnternet ortamında </a:t>
            </a:r>
            <a:r>
              <a:rPr b="1" sz="1400"/>
              <a:t>paylaşılamaz.</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Sayı Analizi"/>
          <p:cNvSpPr txBox="1"/>
          <p:nvPr>
            <p:ph type="title" idx="4294967295"/>
          </p:nvPr>
        </p:nvSpPr>
        <p:spPr>
          <a:xfrm>
            <a:off x="1422400" y="53975"/>
            <a:ext cx="10502900" cy="1030288"/>
          </a:xfrm>
          <a:prstGeom prst="rect">
            <a:avLst/>
          </a:prstGeom>
        </p:spPr>
        <p:txBody>
          <a:bodyPr>
            <a:normAutofit fontScale="100000" lnSpcReduction="0"/>
          </a:bodyPr>
          <a:lstStyle>
            <a:lvl1pPr>
              <a:defRPr>
                <a:effectLst>
                  <a:outerShdw sx="100000" sy="100000" kx="0" ky="0" algn="b" rotWithShape="0" blurRad="12700" dist="25400" dir="2700000">
                    <a:srgbClr val="DDDDDD"/>
                  </a:outerShdw>
                </a:effectLst>
              </a:defRPr>
            </a:lvl1pPr>
          </a:lstStyle>
          <a:p>
            <a:pPr/>
            <a:r>
              <a:t>Sayı Analizi</a:t>
            </a:r>
          </a:p>
        </p:txBody>
      </p:sp>
      <p:sp>
        <p:nvSpPr>
          <p:cNvPr id="113" name="Yüz tane sayı okuyunuz, ortalamasını hesaplayınız, kaç sayının ortalamadan büyük olduğunu hesaplayınız."/>
          <p:cNvSpPr txBox="1"/>
          <p:nvPr>
            <p:ph type="body" idx="4294967295"/>
          </p:nvPr>
        </p:nvSpPr>
        <p:spPr>
          <a:xfrm>
            <a:off x="301625" y="1268412"/>
            <a:ext cx="11580813" cy="4824413"/>
          </a:xfrm>
          <a:prstGeom prst="rect">
            <a:avLst/>
          </a:prstGeom>
        </p:spPr>
        <p:txBody>
          <a:bodyPr>
            <a:normAutofit fontScale="100000" lnSpcReduction="0"/>
          </a:bodyPr>
          <a:lstStyle>
            <a:lvl1pPr marL="0" indent="0">
              <a:spcBef>
                <a:spcPts val="800"/>
              </a:spcBef>
              <a:buSzTx/>
              <a:buFont typeface="Wingdings"/>
              <a:buNone/>
              <a:defRPr sz="3500"/>
            </a:lvl1pPr>
          </a:lstStyle>
          <a:p>
            <a:pPr/>
            <a:r>
              <a:t>Yüz tane sayı okuyunuz, ortalamasını hesaplayınız, kaç sayının ortalamadan büyük olduğunu hesaplayınız.</a:t>
            </a:r>
          </a:p>
        </p:txBody>
      </p:sp>
      <p:sp>
        <p:nvSpPr>
          <p:cNvPr id="114" name="Slide Number"/>
          <p:cNvSpPr txBox="1"/>
          <p:nvPr>
            <p:ph type="sldNum" sz="quarter" idx="2"/>
          </p:nvPr>
        </p:nvSpPr>
        <p:spPr>
          <a:xfrm>
            <a:off x="3578860" y="6494713"/>
            <a:ext cx="281941" cy="287088"/>
          </a:xfrm>
          <a:prstGeom prst="rect">
            <a:avLst/>
          </a:prstGeom>
          <a:extLst>
            <a:ext uri="{C572A759-6A51-4108-AA02-DFA0A04FC94B}">
              <ma14:wrappingTextBoxFlag xmlns:ma14="http://schemas.microsoft.com/office/mac/drawingml/2011/main" val="1"/>
            </a:ext>
          </a:extLst>
        </p:spPr>
        <p:txBody>
          <a:bodyPr/>
          <a:lstStyle>
            <a:lvl1pPr>
              <a:defRPr sz="1400">
                <a:latin typeface="Times New Roman"/>
                <a:ea typeface="Times New Roman"/>
                <a:cs typeface="Times New Roman"/>
                <a:sym typeface="Times New Roman"/>
              </a:defRPr>
            </a:lvl1pPr>
          </a:lstStyle>
          <a:p>
            <a:pPr/>
            <a:fld id="{86CB4B4D-7CA3-9044-876B-883B54F8677D}" type="slidenum"/>
          </a:p>
        </p:txBody>
      </p:sp>
      <p:grpSp>
        <p:nvGrpSpPr>
          <p:cNvPr id="117" name="Group">
            <a:hlinkClick r:id="rId2" invalidUrl="" action="" tgtFrame="" tooltip="" history="1" highlightClick="0" endSnd="0"/>
          </p:cNvPr>
          <p:cNvGrpSpPr/>
          <p:nvPr/>
        </p:nvGrpSpPr>
        <p:grpSpPr>
          <a:xfrm>
            <a:off x="5773737" y="5118099"/>
            <a:ext cx="2066926" cy="381001"/>
            <a:chOff x="0" y="0"/>
            <a:chExt cx="2066925" cy="381000"/>
          </a:xfrm>
        </p:grpSpPr>
        <p:sp>
          <p:nvSpPr>
            <p:cNvPr id="115" name="Rectangle"/>
            <p:cNvSpPr/>
            <p:nvPr/>
          </p:nvSpPr>
          <p:spPr>
            <a:xfrm>
              <a:off x="0" y="0"/>
              <a:ext cx="2066925" cy="381000"/>
            </a:xfrm>
            <a:prstGeom prst="rect">
              <a:avLst/>
            </a:prstGeom>
            <a:solidFill>
              <a:srgbClr val="92D050"/>
            </a:solidFill>
            <a:ln w="12700" cap="flat">
              <a:noFill/>
              <a:miter lim="400000"/>
            </a:ln>
            <a:effectLst/>
          </p:spPr>
          <p:txBody>
            <a:bodyPr wrap="square" lIns="45719" tIns="45719" rIns="45719" bIns="45719" numCol="1" anchor="t">
              <a:noAutofit/>
            </a:bodyPr>
            <a:lstStyle/>
            <a:p>
              <a:pPr algn="ctr">
                <a:defRPr b="0" sz="1800">
                  <a:latin typeface="Times New Roman"/>
                  <a:ea typeface="Times New Roman"/>
                  <a:cs typeface="Times New Roman"/>
                  <a:sym typeface="Times New Roman"/>
                </a:defRPr>
              </a:pPr>
            </a:p>
          </p:txBody>
        </p:sp>
        <p:sp>
          <p:nvSpPr>
            <p:cNvPr id="116" name="AnalyzeNumbers"/>
            <p:cNvSpPr txBox="1"/>
            <p:nvPr/>
          </p:nvSpPr>
          <p:spPr>
            <a:xfrm>
              <a:off x="45719" y="0"/>
              <a:ext cx="1975487" cy="3484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0" sz="1800">
                  <a:latin typeface="Times New Roman"/>
                  <a:ea typeface="Times New Roman"/>
                  <a:cs typeface="Times New Roman"/>
                  <a:sym typeface="Times New Roman"/>
                </a:defRPr>
              </a:lvl1pPr>
            </a:lstStyle>
            <a:p>
              <a:pPr/>
              <a:r>
                <a:t>AnalyzeNumbers</a:t>
              </a:r>
            </a:p>
          </p:txBody>
        </p:sp>
      </p:grpSp>
      <p:grpSp>
        <p:nvGrpSpPr>
          <p:cNvPr id="125" name="Group"/>
          <p:cNvGrpSpPr/>
          <p:nvPr/>
        </p:nvGrpSpPr>
        <p:grpSpPr>
          <a:xfrm>
            <a:off x="7977187" y="5118099"/>
            <a:ext cx="700088" cy="381001"/>
            <a:chOff x="0" y="0"/>
            <a:chExt cx="700087" cy="381000"/>
          </a:xfrm>
        </p:grpSpPr>
        <p:grpSp>
          <p:nvGrpSpPr>
            <p:cNvPr id="123" name="Group"/>
            <p:cNvGrpSpPr/>
            <p:nvPr/>
          </p:nvGrpSpPr>
          <p:grpSpPr>
            <a:xfrm>
              <a:off x="-1" y="-1"/>
              <a:ext cx="700089" cy="381001"/>
              <a:chOff x="0" y="0"/>
              <a:chExt cx="700087" cy="381000"/>
            </a:xfrm>
          </p:grpSpPr>
          <p:sp>
            <p:nvSpPr>
              <p:cNvPr id="118" name="Rectangle"/>
              <p:cNvSpPr/>
              <p:nvPr/>
            </p:nvSpPr>
            <p:spPr>
              <a:xfrm>
                <a:off x="0" y="0"/>
                <a:ext cx="700088" cy="381000"/>
              </a:xfrm>
              <a:prstGeom prst="rect">
                <a:avLst/>
              </a:prstGeom>
              <a:solidFill>
                <a:srgbClr val="38A1BA"/>
              </a:solidFill>
              <a:ln w="12700" cap="flat">
                <a:noFill/>
                <a:miter lim="400000"/>
              </a:ln>
              <a:effectLst>
                <a:outerShdw sx="100000" sy="100000" kx="0" ky="0" algn="b" rotWithShape="0" blurRad="63500" dist="17960" dir="2700000">
                  <a:srgbClr val="226170"/>
                </a:outerShdw>
              </a:effectLst>
            </p:spPr>
            <p:txBody>
              <a:bodyPr wrap="square" lIns="45719" tIns="45719" rIns="45719" bIns="45719" numCol="1" anchor="ctr">
                <a:noAutofit/>
              </a:bodyPr>
              <a:lstStyle/>
              <a:p>
                <a:pPr algn="ctr">
                  <a:defRPr b="0" sz="1600">
                    <a:latin typeface="Times New Roman"/>
                    <a:ea typeface="Times New Roman"/>
                    <a:cs typeface="Times New Roman"/>
                    <a:sym typeface="Times New Roman"/>
                  </a:defRPr>
                </a:pPr>
              </a:p>
            </p:txBody>
          </p:sp>
          <p:sp>
            <p:nvSpPr>
              <p:cNvPr id="119" name="Shape"/>
              <p:cNvSpPr/>
              <p:nvPr/>
            </p:nvSpPr>
            <p:spPr>
              <a:xfrm>
                <a:off x="0" y="-1"/>
                <a:ext cx="700088"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 y="21600"/>
                    </a:lnTo>
                    <a:lnTo>
                      <a:pt x="20865" y="21600"/>
                    </a:lnTo>
                    <a:lnTo>
                      <a:pt x="21600" y="0"/>
                    </a:lnTo>
                    <a:close/>
                  </a:path>
                </a:pathLst>
              </a:custGeom>
              <a:solidFill>
                <a:srgbClr val="60B4C8"/>
              </a:solidFill>
              <a:ln w="12700" cap="flat">
                <a:noFill/>
                <a:miter lim="400000"/>
              </a:ln>
              <a:effectLst/>
            </p:spPr>
            <p:txBody>
              <a:bodyPr wrap="square" lIns="45719" tIns="45719" rIns="45719" bIns="45719" numCol="1" anchor="ctr">
                <a:noAutofit/>
              </a:bodyPr>
              <a:lstStyle/>
              <a:p>
                <a:pPr algn="ctr">
                  <a:defRPr b="0" sz="1600">
                    <a:latin typeface="Times New Roman"/>
                    <a:ea typeface="Times New Roman"/>
                    <a:cs typeface="Times New Roman"/>
                    <a:sym typeface="Times New Roman"/>
                  </a:defRPr>
                </a:pPr>
              </a:p>
            </p:txBody>
          </p:sp>
          <p:sp>
            <p:nvSpPr>
              <p:cNvPr id="120" name="Shape"/>
              <p:cNvSpPr/>
              <p:nvPr/>
            </p:nvSpPr>
            <p:spPr>
              <a:xfrm>
                <a:off x="-1" y="0"/>
                <a:ext cx="23814" cy="381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350"/>
                    </a:lnTo>
                    <a:lnTo>
                      <a:pt x="21600" y="20250"/>
                    </a:lnTo>
                    <a:lnTo>
                      <a:pt x="0" y="21600"/>
                    </a:lnTo>
                    <a:close/>
                  </a:path>
                </a:pathLst>
              </a:custGeom>
              <a:solidFill>
                <a:srgbClr val="88C7D6"/>
              </a:solidFill>
              <a:ln w="12700" cap="flat">
                <a:noFill/>
                <a:miter lim="400000"/>
              </a:ln>
              <a:effectLst/>
            </p:spPr>
            <p:txBody>
              <a:bodyPr wrap="square" lIns="45719" tIns="45719" rIns="45719" bIns="45719" numCol="1" anchor="ctr">
                <a:noAutofit/>
              </a:bodyPr>
              <a:lstStyle/>
              <a:p>
                <a:pPr algn="ctr">
                  <a:defRPr b="0" sz="1600">
                    <a:latin typeface="Times New Roman"/>
                    <a:ea typeface="Times New Roman"/>
                    <a:cs typeface="Times New Roman"/>
                    <a:sym typeface="Times New Roman"/>
                  </a:defRPr>
                </a:pPr>
              </a:p>
            </p:txBody>
          </p:sp>
          <p:sp>
            <p:nvSpPr>
              <p:cNvPr id="121" name="Shape"/>
              <p:cNvSpPr/>
              <p:nvPr/>
            </p:nvSpPr>
            <p:spPr>
              <a:xfrm>
                <a:off x="676275" y="0"/>
                <a:ext cx="23813" cy="381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350"/>
                    </a:lnTo>
                    <a:lnTo>
                      <a:pt x="0" y="20250"/>
                    </a:lnTo>
                    <a:lnTo>
                      <a:pt x="21600" y="21600"/>
                    </a:lnTo>
                    <a:close/>
                  </a:path>
                </a:pathLst>
              </a:custGeom>
              <a:solidFill>
                <a:srgbClr val="226170"/>
              </a:solidFill>
              <a:ln w="12700" cap="flat">
                <a:noFill/>
                <a:miter lim="400000"/>
              </a:ln>
              <a:effectLst/>
            </p:spPr>
            <p:txBody>
              <a:bodyPr wrap="square" lIns="45719" tIns="45719" rIns="45719" bIns="45719" numCol="1" anchor="ctr">
                <a:noAutofit/>
              </a:bodyPr>
              <a:lstStyle/>
              <a:p>
                <a:pPr algn="ctr">
                  <a:defRPr b="0" sz="1600">
                    <a:latin typeface="Times New Roman"/>
                    <a:ea typeface="Times New Roman"/>
                    <a:cs typeface="Times New Roman"/>
                    <a:sym typeface="Times New Roman"/>
                  </a:defRPr>
                </a:pPr>
              </a:p>
            </p:txBody>
          </p:sp>
          <p:sp>
            <p:nvSpPr>
              <p:cNvPr id="122" name="Shape"/>
              <p:cNvSpPr/>
              <p:nvPr/>
            </p:nvSpPr>
            <p:spPr>
              <a:xfrm>
                <a:off x="0" y="357187"/>
                <a:ext cx="700088" cy="238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0865" y="0"/>
                    </a:lnTo>
                    <a:lnTo>
                      <a:pt x="735" y="0"/>
                    </a:lnTo>
                    <a:lnTo>
                      <a:pt x="0" y="21600"/>
                    </a:lnTo>
                    <a:close/>
                  </a:path>
                </a:pathLst>
              </a:custGeom>
              <a:solidFill>
                <a:srgbClr val="2D8195"/>
              </a:solidFill>
              <a:ln w="12700" cap="flat">
                <a:noFill/>
                <a:miter lim="400000"/>
              </a:ln>
              <a:effectLst/>
            </p:spPr>
            <p:txBody>
              <a:bodyPr wrap="square" lIns="45719" tIns="45719" rIns="45719" bIns="45719" numCol="1" anchor="ctr">
                <a:noAutofit/>
              </a:bodyPr>
              <a:lstStyle/>
              <a:p>
                <a:pPr algn="ctr">
                  <a:defRPr b="0" sz="1600">
                    <a:latin typeface="Times New Roman"/>
                    <a:ea typeface="Times New Roman"/>
                    <a:cs typeface="Times New Roman"/>
                    <a:sym typeface="Times New Roman"/>
                  </a:defRPr>
                </a:pPr>
              </a:p>
            </p:txBody>
          </p:sp>
        </p:grpSp>
        <p:sp>
          <p:nvSpPr>
            <p:cNvPr id="124" name="Run"/>
            <p:cNvSpPr txBox="1"/>
            <p:nvPr/>
          </p:nvSpPr>
          <p:spPr>
            <a:xfrm>
              <a:off x="109706" y="17779"/>
              <a:ext cx="480676" cy="34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b="0" sz="1600">
                  <a:latin typeface="Book Antiqua"/>
                  <a:ea typeface="Book Antiqua"/>
                  <a:cs typeface="Book Antiqua"/>
                  <a:sym typeface="Book Antiqua"/>
                </a:defRPr>
              </a:lvl1pPr>
            </a:lstStyle>
            <a:p>
              <a:pPr/>
              <a:r>
                <a:t>Run</a:t>
              </a:r>
            </a:p>
          </p:txBody>
        </p:sp>
      </p:gr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Problem: Deck of Cards"/>
          <p:cNvSpPr txBox="1"/>
          <p:nvPr>
            <p:ph type="title" idx="4294967295"/>
          </p:nvPr>
        </p:nvSpPr>
        <p:spPr>
          <a:xfrm>
            <a:off x="1422400" y="53975"/>
            <a:ext cx="10502900" cy="1030288"/>
          </a:xfrm>
          <a:prstGeom prst="rect">
            <a:avLst/>
          </a:prstGeom>
        </p:spPr>
        <p:txBody>
          <a:bodyPr>
            <a:normAutofit fontScale="100000" lnSpcReduction="0"/>
          </a:bodyPr>
          <a:lstStyle>
            <a:lvl1pPr>
              <a:defRPr>
                <a:effectLst>
                  <a:outerShdw sx="100000" sy="100000" kx="0" ky="0" algn="b" rotWithShape="0" blurRad="12700" dist="25400" dir="2700000">
                    <a:srgbClr val="DDDDDD"/>
                  </a:outerShdw>
                </a:effectLst>
              </a:defRPr>
            </a:lvl1pPr>
          </a:lstStyle>
          <a:p>
            <a:pPr/>
            <a:r>
              <a:t>Problem: Deck of Cards</a:t>
            </a:r>
          </a:p>
        </p:txBody>
      </p:sp>
      <p:sp>
        <p:nvSpPr>
          <p:cNvPr id="128" name="İskambil kağıtları ile ilgili problem."/>
          <p:cNvSpPr txBox="1"/>
          <p:nvPr>
            <p:ph type="body" idx="4294967295"/>
          </p:nvPr>
        </p:nvSpPr>
        <p:spPr>
          <a:xfrm>
            <a:off x="301625" y="1268412"/>
            <a:ext cx="11580813" cy="4824413"/>
          </a:xfrm>
          <a:prstGeom prst="rect">
            <a:avLst/>
          </a:prstGeom>
        </p:spPr>
        <p:txBody>
          <a:bodyPr>
            <a:normAutofit fontScale="100000" lnSpcReduction="0"/>
          </a:bodyPr>
          <a:lstStyle>
            <a:lvl1pPr marL="0" indent="0">
              <a:spcBef>
                <a:spcPts val="600"/>
              </a:spcBef>
              <a:buSzTx/>
              <a:buFont typeface="Wingdings"/>
              <a:buNone/>
              <a:defRPr sz="2800"/>
            </a:lvl1pPr>
          </a:lstStyle>
          <a:p>
            <a:pPr/>
            <a:r>
              <a:t>İskambil kağıtları ile ilgili problem.</a:t>
            </a:r>
          </a:p>
        </p:txBody>
      </p:sp>
      <p:sp>
        <p:nvSpPr>
          <p:cNvPr id="129" name="Slide Number"/>
          <p:cNvSpPr txBox="1"/>
          <p:nvPr>
            <p:ph type="sldNum" sz="quarter" idx="2"/>
          </p:nvPr>
        </p:nvSpPr>
        <p:spPr>
          <a:xfrm>
            <a:off x="3585458" y="6494713"/>
            <a:ext cx="275343" cy="287088"/>
          </a:xfrm>
          <a:prstGeom prst="rect">
            <a:avLst/>
          </a:prstGeom>
          <a:extLst>
            <a:ext uri="{C572A759-6A51-4108-AA02-DFA0A04FC94B}">
              <ma14:wrappingTextBoxFlag xmlns:ma14="http://schemas.microsoft.com/office/mac/drawingml/2011/main" val="1"/>
            </a:ext>
          </a:extLst>
        </p:spPr>
        <p:txBody>
          <a:bodyPr/>
          <a:lstStyle>
            <a:lvl1pPr>
              <a:defRPr sz="1400">
                <a:latin typeface="Times New Roman"/>
                <a:ea typeface="Times New Roman"/>
                <a:cs typeface="Times New Roman"/>
                <a:sym typeface="Times New Roman"/>
              </a:defRPr>
            </a:lvl1pPr>
          </a:lstStyle>
          <a:p>
            <a:pPr/>
            <a:fld id="{86CB4B4D-7CA3-9044-876B-883B54F8677D}" type="slidenum"/>
          </a:p>
        </p:txBody>
      </p:sp>
      <p:sp>
        <p:nvSpPr>
          <p:cNvPr id="130" name="int[] deck = new int[52];…"/>
          <p:cNvSpPr txBox="1"/>
          <p:nvPr/>
        </p:nvSpPr>
        <p:spPr>
          <a:xfrm>
            <a:off x="2224086" y="3352800"/>
            <a:ext cx="7013577" cy="1443357"/>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p>
            <a:pPr lvl="1" marL="285750" indent="171450">
              <a:spcBef>
                <a:spcPts val="400"/>
              </a:spcBef>
              <a:defRPr b="0" sz="2000">
                <a:latin typeface="Courier New"/>
                <a:ea typeface="Courier New"/>
                <a:cs typeface="Courier New"/>
                <a:sym typeface="Courier New"/>
              </a:defRPr>
            </a:pPr>
            <a:r>
              <a:t>int[] deck = new int[52];</a:t>
            </a:r>
          </a:p>
          <a:p>
            <a:pPr lvl="1" marL="285750" indent="171450">
              <a:spcBef>
                <a:spcPts val="400"/>
              </a:spcBef>
              <a:defRPr b="0" sz="2000">
                <a:latin typeface="Courier New"/>
                <a:ea typeface="Courier New"/>
                <a:cs typeface="Courier New"/>
                <a:sym typeface="Courier New"/>
              </a:defRPr>
            </a:pPr>
            <a:r>
              <a:t>// Initialize cards</a:t>
            </a:r>
          </a:p>
          <a:p>
            <a:pPr lvl="1" marL="285750" indent="171450">
              <a:spcBef>
                <a:spcPts val="400"/>
              </a:spcBef>
              <a:defRPr b="0" sz="2000">
                <a:latin typeface="Courier New"/>
                <a:ea typeface="Courier New"/>
                <a:cs typeface="Courier New"/>
                <a:sym typeface="Courier New"/>
              </a:defRPr>
            </a:pPr>
            <a:r>
              <a:t>for (int i = 0; i &lt; deck.length; i++)</a:t>
            </a:r>
          </a:p>
          <a:p>
            <a:pPr lvl="1" marL="285750" indent="171450">
              <a:spcBef>
                <a:spcPts val="400"/>
              </a:spcBef>
              <a:defRPr b="0" sz="2000">
                <a:latin typeface="Courier New"/>
                <a:ea typeface="Courier New"/>
                <a:cs typeface="Courier New"/>
                <a:sym typeface="Courier New"/>
              </a:defRPr>
            </a:pPr>
            <a:r>
              <a:t>  deck[i] = i;</a:t>
            </a:r>
          </a:p>
        </p:txBody>
      </p:sp>
      <p:grpSp>
        <p:nvGrpSpPr>
          <p:cNvPr id="133" name="Group">
            <a:hlinkClick r:id="rId2" invalidUrl="" action="" tgtFrame="" tooltip="" history="1" highlightClick="0" endSnd="0"/>
          </p:cNvPr>
          <p:cNvGrpSpPr/>
          <p:nvPr/>
        </p:nvGrpSpPr>
        <p:grpSpPr>
          <a:xfrm>
            <a:off x="6484937" y="5349874"/>
            <a:ext cx="1706563" cy="381001"/>
            <a:chOff x="0" y="0"/>
            <a:chExt cx="1706562" cy="381000"/>
          </a:xfrm>
        </p:grpSpPr>
        <p:sp>
          <p:nvSpPr>
            <p:cNvPr id="131" name="Rectangle"/>
            <p:cNvSpPr/>
            <p:nvPr/>
          </p:nvSpPr>
          <p:spPr>
            <a:xfrm>
              <a:off x="0" y="0"/>
              <a:ext cx="1706563" cy="381000"/>
            </a:xfrm>
            <a:prstGeom prst="rect">
              <a:avLst/>
            </a:prstGeom>
            <a:solidFill>
              <a:srgbClr val="92D050"/>
            </a:solidFill>
            <a:ln w="12700" cap="flat">
              <a:noFill/>
              <a:miter lim="400000"/>
            </a:ln>
            <a:effectLst/>
          </p:spPr>
          <p:txBody>
            <a:bodyPr wrap="square" lIns="45719" tIns="45719" rIns="45719" bIns="45719" numCol="1" anchor="t">
              <a:noAutofit/>
            </a:bodyPr>
            <a:lstStyle/>
            <a:p>
              <a:pPr algn="ctr">
                <a:defRPr b="0" sz="1800">
                  <a:latin typeface="Times New Roman"/>
                  <a:ea typeface="Times New Roman"/>
                  <a:cs typeface="Times New Roman"/>
                  <a:sym typeface="Times New Roman"/>
                </a:defRPr>
              </a:pPr>
            </a:p>
          </p:txBody>
        </p:sp>
        <p:sp>
          <p:nvSpPr>
            <p:cNvPr id="132" name="DeckOfCards"/>
            <p:cNvSpPr txBox="1"/>
            <p:nvPr/>
          </p:nvSpPr>
          <p:spPr>
            <a:xfrm>
              <a:off x="45719" y="0"/>
              <a:ext cx="1615124" cy="3484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0" sz="1800">
                  <a:latin typeface="Times New Roman"/>
                  <a:ea typeface="Times New Roman"/>
                  <a:cs typeface="Times New Roman"/>
                  <a:sym typeface="Times New Roman"/>
                </a:defRPr>
              </a:lvl1pPr>
            </a:lstStyle>
            <a:p>
              <a:pPr/>
              <a:r>
                <a:t>DeckOfCards</a:t>
              </a:r>
            </a:p>
          </p:txBody>
        </p:sp>
      </p:grpSp>
      <p:grpSp>
        <p:nvGrpSpPr>
          <p:cNvPr id="141" name="Group"/>
          <p:cNvGrpSpPr/>
          <p:nvPr/>
        </p:nvGrpSpPr>
        <p:grpSpPr>
          <a:xfrm>
            <a:off x="8328024" y="5349874"/>
            <a:ext cx="698501" cy="381001"/>
            <a:chOff x="0" y="0"/>
            <a:chExt cx="698500" cy="381000"/>
          </a:xfrm>
        </p:grpSpPr>
        <p:grpSp>
          <p:nvGrpSpPr>
            <p:cNvPr id="139" name="Group"/>
            <p:cNvGrpSpPr/>
            <p:nvPr/>
          </p:nvGrpSpPr>
          <p:grpSpPr>
            <a:xfrm>
              <a:off x="-1" y="-1"/>
              <a:ext cx="698501" cy="381001"/>
              <a:chOff x="0" y="0"/>
              <a:chExt cx="698500" cy="381000"/>
            </a:xfrm>
          </p:grpSpPr>
          <p:sp>
            <p:nvSpPr>
              <p:cNvPr id="134" name="Rectangle"/>
              <p:cNvSpPr/>
              <p:nvPr/>
            </p:nvSpPr>
            <p:spPr>
              <a:xfrm>
                <a:off x="0" y="0"/>
                <a:ext cx="698500" cy="381000"/>
              </a:xfrm>
              <a:prstGeom prst="rect">
                <a:avLst/>
              </a:prstGeom>
              <a:solidFill>
                <a:srgbClr val="38A1BA"/>
              </a:solidFill>
              <a:ln w="12700" cap="flat">
                <a:noFill/>
                <a:miter lim="400000"/>
              </a:ln>
              <a:effectLst>
                <a:outerShdw sx="100000" sy="100000" kx="0" ky="0" algn="b" rotWithShape="0" blurRad="63500" dist="17960" dir="2700000">
                  <a:srgbClr val="226170"/>
                </a:outerShdw>
              </a:effectLst>
            </p:spPr>
            <p:txBody>
              <a:bodyPr wrap="square" lIns="45719" tIns="45719" rIns="45719" bIns="45719" numCol="1" anchor="ctr">
                <a:noAutofit/>
              </a:bodyPr>
              <a:lstStyle/>
              <a:p>
                <a:pPr algn="ctr">
                  <a:defRPr b="0" sz="1600">
                    <a:latin typeface="Times New Roman"/>
                    <a:ea typeface="Times New Roman"/>
                    <a:cs typeface="Times New Roman"/>
                    <a:sym typeface="Times New Roman"/>
                  </a:defRPr>
                </a:pPr>
              </a:p>
            </p:txBody>
          </p:sp>
          <p:sp>
            <p:nvSpPr>
              <p:cNvPr id="135" name="Shape"/>
              <p:cNvSpPr/>
              <p:nvPr/>
            </p:nvSpPr>
            <p:spPr>
              <a:xfrm>
                <a:off x="0" y="-1"/>
                <a:ext cx="698500"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6" y="21600"/>
                    </a:lnTo>
                    <a:lnTo>
                      <a:pt x="20864" y="21600"/>
                    </a:lnTo>
                    <a:lnTo>
                      <a:pt x="21600" y="0"/>
                    </a:lnTo>
                    <a:close/>
                  </a:path>
                </a:pathLst>
              </a:custGeom>
              <a:solidFill>
                <a:srgbClr val="60B4C8"/>
              </a:solidFill>
              <a:ln w="12700" cap="flat">
                <a:noFill/>
                <a:miter lim="400000"/>
              </a:ln>
              <a:effectLst/>
            </p:spPr>
            <p:txBody>
              <a:bodyPr wrap="square" lIns="45719" tIns="45719" rIns="45719" bIns="45719" numCol="1" anchor="ctr">
                <a:noAutofit/>
              </a:bodyPr>
              <a:lstStyle/>
              <a:p>
                <a:pPr algn="ctr">
                  <a:defRPr b="0" sz="1600">
                    <a:latin typeface="Times New Roman"/>
                    <a:ea typeface="Times New Roman"/>
                    <a:cs typeface="Times New Roman"/>
                    <a:sym typeface="Times New Roman"/>
                  </a:defRPr>
                </a:pPr>
              </a:p>
            </p:txBody>
          </p:sp>
          <p:sp>
            <p:nvSpPr>
              <p:cNvPr id="136" name="Shape"/>
              <p:cNvSpPr/>
              <p:nvPr/>
            </p:nvSpPr>
            <p:spPr>
              <a:xfrm>
                <a:off x="-1" y="0"/>
                <a:ext cx="23814" cy="381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350"/>
                    </a:lnTo>
                    <a:lnTo>
                      <a:pt x="21600" y="20250"/>
                    </a:lnTo>
                    <a:lnTo>
                      <a:pt x="0" y="21600"/>
                    </a:lnTo>
                    <a:close/>
                  </a:path>
                </a:pathLst>
              </a:custGeom>
              <a:solidFill>
                <a:srgbClr val="88C7D6"/>
              </a:solidFill>
              <a:ln w="12700" cap="flat">
                <a:noFill/>
                <a:miter lim="400000"/>
              </a:ln>
              <a:effectLst/>
            </p:spPr>
            <p:txBody>
              <a:bodyPr wrap="square" lIns="45719" tIns="45719" rIns="45719" bIns="45719" numCol="1" anchor="ctr">
                <a:noAutofit/>
              </a:bodyPr>
              <a:lstStyle/>
              <a:p>
                <a:pPr algn="ctr">
                  <a:defRPr b="0" sz="1600">
                    <a:latin typeface="Times New Roman"/>
                    <a:ea typeface="Times New Roman"/>
                    <a:cs typeface="Times New Roman"/>
                    <a:sym typeface="Times New Roman"/>
                  </a:defRPr>
                </a:pPr>
              </a:p>
            </p:txBody>
          </p:sp>
          <p:sp>
            <p:nvSpPr>
              <p:cNvPr id="137" name="Shape"/>
              <p:cNvSpPr/>
              <p:nvPr/>
            </p:nvSpPr>
            <p:spPr>
              <a:xfrm>
                <a:off x="674687" y="0"/>
                <a:ext cx="23813" cy="381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350"/>
                    </a:lnTo>
                    <a:lnTo>
                      <a:pt x="0" y="20250"/>
                    </a:lnTo>
                    <a:lnTo>
                      <a:pt x="21600" y="21600"/>
                    </a:lnTo>
                    <a:close/>
                  </a:path>
                </a:pathLst>
              </a:custGeom>
              <a:solidFill>
                <a:srgbClr val="226170"/>
              </a:solidFill>
              <a:ln w="12700" cap="flat">
                <a:noFill/>
                <a:miter lim="400000"/>
              </a:ln>
              <a:effectLst/>
            </p:spPr>
            <p:txBody>
              <a:bodyPr wrap="square" lIns="45719" tIns="45719" rIns="45719" bIns="45719" numCol="1" anchor="ctr">
                <a:noAutofit/>
              </a:bodyPr>
              <a:lstStyle/>
              <a:p>
                <a:pPr algn="ctr">
                  <a:defRPr b="0" sz="1600">
                    <a:latin typeface="Times New Roman"/>
                    <a:ea typeface="Times New Roman"/>
                    <a:cs typeface="Times New Roman"/>
                    <a:sym typeface="Times New Roman"/>
                  </a:defRPr>
                </a:pPr>
              </a:p>
            </p:txBody>
          </p:sp>
          <p:sp>
            <p:nvSpPr>
              <p:cNvPr id="138" name="Shape"/>
              <p:cNvSpPr/>
              <p:nvPr/>
            </p:nvSpPr>
            <p:spPr>
              <a:xfrm>
                <a:off x="0" y="357187"/>
                <a:ext cx="698500" cy="238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0864" y="0"/>
                    </a:lnTo>
                    <a:lnTo>
                      <a:pt x="736" y="0"/>
                    </a:lnTo>
                    <a:lnTo>
                      <a:pt x="0" y="21600"/>
                    </a:lnTo>
                    <a:close/>
                  </a:path>
                </a:pathLst>
              </a:custGeom>
              <a:solidFill>
                <a:srgbClr val="2D8195"/>
              </a:solidFill>
              <a:ln w="12700" cap="flat">
                <a:noFill/>
                <a:miter lim="400000"/>
              </a:ln>
              <a:effectLst/>
            </p:spPr>
            <p:txBody>
              <a:bodyPr wrap="square" lIns="45719" tIns="45719" rIns="45719" bIns="45719" numCol="1" anchor="ctr">
                <a:noAutofit/>
              </a:bodyPr>
              <a:lstStyle/>
              <a:p>
                <a:pPr algn="ctr">
                  <a:defRPr b="0" sz="1600">
                    <a:latin typeface="Times New Roman"/>
                    <a:ea typeface="Times New Roman"/>
                    <a:cs typeface="Times New Roman"/>
                    <a:sym typeface="Times New Roman"/>
                  </a:defRPr>
                </a:pPr>
              </a:p>
            </p:txBody>
          </p:sp>
        </p:grpSp>
        <p:sp>
          <p:nvSpPr>
            <p:cNvPr id="140" name="Run"/>
            <p:cNvSpPr txBox="1"/>
            <p:nvPr/>
          </p:nvSpPr>
          <p:spPr>
            <a:xfrm>
              <a:off x="108912" y="17779"/>
              <a:ext cx="480676" cy="34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b="0" sz="1600">
                  <a:latin typeface="Book Antiqua"/>
                  <a:ea typeface="Book Antiqua"/>
                  <a:cs typeface="Book Antiqua"/>
                  <a:sym typeface="Book Antiqua"/>
                </a:defRPr>
              </a:lvl1pPr>
            </a:lstStyle>
            <a:p>
              <a:pPr/>
              <a:r>
                <a:t>Run</a:t>
              </a:r>
            </a:p>
          </p:txBody>
        </p:sp>
      </p:gr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Problem: Deck of Cards, cont."/>
          <p:cNvSpPr txBox="1"/>
          <p:nvPr>
            <p:ph type="title" idx="4294967295"/>
          </p:nvPr>
        </p:nvSpPr>
        <p:spPr>
          <a:xfrm>
            <a:off x="1422400" y="53975"/>
            <a:ext cx="10502900" cy="1030288"/>
          </a:xfrm>
          <a:prstGeom prst="rect">
            <a:avLst/>
          </a:prstGeom>
        </p:spPr>
        <p:txBody>
          <a:bodyPr>
            <a:normAutofit fontScale="100000" lnSpcReduction="0"/>
          </a:bodyPr>
          <a:lstStyle>
            <a:lvl1pPr>
              <a:defRPr>
                <a:effectLst>
                  <a:outerShdw sx="100000" sy="100000" kx="0" ky="0" algn="b" rotWithShape="0" blurRad="12700" dist="25400" dir="2700000">
                    <a:srgbClr val="DDDDDD"/>
                  </a:outerShdw>
                </a:effectLst>
              </a:defRPr>
            </a:lvl1pPr>
          </a:lstStyle>
          <a:p>
            <a:pPr/>
            <a:r>
              <a:t>Problem: Deck of Cards, cont.</a:t>
            </a:r>
          </a:p>
        </p:txBody>
      </p:sp>
      <p:sp>
        <p:nvSpPr>
          <p:cNvPr id="144" name="Slide Number"/>
          <p:cNvSpPr txBox="1"/>
          <p:nvPr>
            <p:ph type="sldNum" sz="quarter" idx="2"/>
          </p:nvPr>
        </p:nvSpPr>
        <p:spPr>
          <a:xfrm>
            <a:off x="3578860" y="6494713"/>
            <a:ext cx="281941" cy="287088"/>
          </a:xfrm>
          <a:prstGeom prst="rect">
            <a:avLst/>
          </a:prstGeom>
          <a:extLst>
            <a:ext uri="{C572A759-6A51-4108-AA02-DFA0A04FC94B}">
              <ma14:wrappingTextBoxFlag xmlns:ma14="http://schemas.microsoft.com/office/mac/drawingml/2011/main" val="1"/>
            </a:ext>
          </a:extLst>
        </p:spPr>
        <p:txBody>
          <a:bodyPr/>
          <a:lstStyle>
            <a:lvl1pPr>
              <a:defRPr sz="1400">
                <a:latin typeface="Times New Roman"/>
                <a:ea typeface="Times New Roman"/>
                <a:cs typeface="Times New Roman"/>
                <a:sym typeface="Times New Roman"/>
              </a:defRPr>
            </a:lvl1pPr>
          </a:lstStyle>
          <a:p>
            <a:pPr/>
            <a:fld id="{86CB4B4D-7CA3-9044-876B-883B54F8677D}" type="slidenum"/>
          </a:p>
        </p:txBody>
      </p:sp>
      <p:pic>
        <p:nvPicPr>
          <p:cNvPr id="145" name="image.png" descr="image.png"/>
          <p:cNvPicPr>
            <a:picLocks noChangeAspect="1"/>
          </p:cNvPicPr>
          <p:nvPr/>
        </p:nvPicPr>
        <p:blipFill>
          <a:blip r:embed="rId2">
            <a:extLst/>
          </a:blip>
          <a:stretch>
            <a:fillRect/>
          </a:stretch>
        </p:blipFill>
        <p:spPr>
          <a:xfrm>
            <a:off x="2084853" y="1284287"/>
            <a:ext cx="8541872" cy="456723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Problem: Deck of Cards, cont."/>
          <p:cNvSpPr txBox="1"/>
          <p:nvPr>
            <p:ph type="title" idx="4294967295"/>
          </p:nvPr>
        </p:nvSpPr>
        <p:spPr>
          <a:xfrm>
            <a:off x="1422400" y="53975"/>
            <a:ext cx="10502900" cy="1030288"/>
          </a:xfrm>
          <a:prstGeom prst="rect">
            <a:avLst/>
          </a:prstGeom>
        </p:spPr>
        <p:txBody>
          <a:bodyPr>
            <a:normAutofit fontScale="100000" lnSpcReduction="0"/>
          </a:bodyPr>
          <a:lstStyle>
            <a:lvl1pPr>
              <a:defRPr>
                <a:effectLst>
                  <a:outerShdw sx="100000" sy="100000" kx="0" ky="0" algn="b" rotWithShape="0" blurRad="12700" dist="25400" dir="2700000">
                    <a:srgbClr val="DDDDDD"/>
                  </a:outerShdw>
                </a:effectLst>
              </a:defRPr>
            </a:lvl1pPr>
          </a:lstStyle>
          <a:p>
            <a:pPr/>
            <a:r>
              <a:t>Problem: Deck of Cards, cont.</a:t>
            </a:r>
          </a:p>
        </p:txBody>
      </p:sp>
      <p:sp>
        <p:nvSpPr>
          <p:cNvPr id="148" name="Slide Number"/>
          <p:cNvSpPr txBox="1"/>
          <p:nvPr>
            <p:ph type="sldNum" sz="quarter" idx="2"/>
          </p:nvPr>
        </p:nvSpPr>
        <p:spPr>
          <a:xfrm>
            <a:off x="3578860" y="6494713"/>
            <a:ext cx="281941" cy="287088"/>
          </a:xfrm>
          <a:prstGeom prst="rect">
            <a:avLst/>
          </a:prstGeom>
          <a:extLst>
            <a:ext uri="{C572A759-6A51-4108-AA02-DFA0A04FC94B}">
              <ma14:wrappingTextBoxFlag xmlns:ma14="http://schemas.microsoft.com/office/mac/drawingml/2011/main" val="1"/>
            </a:ext>
          </a:extLst>
        </p:spPr>
        <p:txBody>
          <a:bodyPr/>
          <a:lstStyle>
            <a:lvl1pPr>
              <a:defRPr sz="1400">
                <a:latin typeface="Times New Roman"/>
                <a:ea typeface="Times New Roman"/>
                <a:cs typeface="Times New Roman"/>
                <a:sym typeface="Times New Roman"/>
              </a:defRPr>
            </a:lvl1pPr>
          </a:lstStyle>
          <a:p>
            <a:pPr/>
            <a:fld id="{86CB4B4D-7CA3-9044-876B-883B54F8677D}" type="slidenum"/>
          </a:p>
        </p:txBody>
      </p:sp>
      <p:pic>
        <p:nvPicPr>
          <p:cNvPr id="149" name="image.png" descr="image.png"/>
          <p:cNvPicPr>
            <a:picLocks noChangeAspect="1"/>
          </p:cNvPicPr>
          <p:nvPr/>
        </p:nvPicPr>
        <p:blipFill>
          <a:blip r:embed="rId2">
            <a:extLst/>
          </a:blip>
          <a:stretch>
            <a:fillRect/>
          </a:stretch>
        </p:blipFill>
        <p:spPr>
          <a:xfrm>
            <a:off x="1489075" y="1355725"/>
            <a:ext cx="9178925" cy="3265488"/>
          </a:xfrm>
          <a:prstGeom prst="rect">
            <a:avLst/>
          </a:prstGeom>
          <a:ln w="12700">
            <a:miter lim="400000"/>
          </a:ln>
        </p:spPr>
      </p:pic>
      <p:grpSp>
        <p:nvGrpSpPr>
          <p:cNvPr id="152" name="Group">
            <a:hlinkClick r:id="rId3" invalidUrl="" action="" tgtFrame="" tooltip="" history="1" highlightClick="0" endSnd="0"/>
          </p:cNvPr>
          <p:cNvGrpSpPr/>
          <p:nvPr/>
        </p:nvGrpSpPr>
        <p:grpSpPr>
          <a:xfrm>
            <a:off x="6484937" y="5349874"/>
            <a:ext cx="1706563" cy="381001"/>
            <a:chOff x="0" y="0"/>
            <a:chExt cx="1706562" cy="381000"/>
          </a:xfrm>
        </p:grpSpPr>
        <p:sp>
          <p:nvSpPr>
            <p:cNvPr id="150" name="Rectangle"/>
            <p:cNvSpPr/>
            <p:nvPr/>
          </p:nvSpPr>
          <p:spPr>
            <a:xfrm>
              <a:off x="0" y="0"/>
              <a:ext cx="1706563" cy="381000"/>
            </a:xfrm>
            <a:prstGeom prst="rect">
              <a:avLst/>
            </a:prstGeom>
            <a:solidFill>
              <a:srgbClr val="92D050"/>
            </a:solidFill>
            <a:ln w="12700" cap="flat">
              <a:noFill/>
              <a:miter lim="400000"/>
            </a:ln>
            <a:effectLst/>
          </p:spPr>
          <p:txBody>
            <a:bodyPr wrap="square" lIns="45719" tIns="45719" rIns="45719" bIns="45719" numCol="1" anchor="t">
              <a:noAutofit/>
            </a:bodyPr>
            <a:lstStyle/>
            <a:p>
              <a:pPr algn="ctr">
                <a:defRPr b="0" sz="1800">
                  <a:latin typeface="Times New Roman"/>
                  <a:ea typeface="Times New Roman"/>
                  <a:cs typeface="Times New Roman"/>
                  <a:sym typeface="Times New Roman"/>
                </a:defRPr>
              </a:pPr>
            </a:p>
          </p:txBody>
        </p:sp>
        <p:sp>
          <p:nvSpPr>
            <p:cNvPr id="151" name="DeckOfCards"/>
            <p:cNvSpPr txBox="1"/>
            <p:nvPr/>
          </p:nvSpPr>
          <p:spPr>
            <a:xfrm>
              <a:off x="45719" y="0"/>
              <a:ext cx="1615124" cy="3484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0" sz="1800">
                  <a:latin typeface="Times New Roman"/>
                  <a:ea typeface="Times New Roman"/>
                  <a:cs typeface="Times New Roman"/>
                  <a:sym typeface="Times New Roman"/>
                </a:defRPr>
              </a:lvl1pPr>
            </a:lstStyle>
            <a:p>
              <a:pPr/>
              <a:r>
                <a:t>DeckOfCards</a:t>
              </a:r>
            </a:p>
          </p:txBody>
        </p:sp>
      </p:grpSp>
      <p:grpSp>
        <p:nvGrpSpPr>
          <p:cNvPr id="160" name="Group"/>
          <p:cNvGrpSpPr/>
          <p:nvPr/>
        </p:nvGrpSpPr>
        <p:grpSpPr>
          <a:xfrm>
            <a:off x="8328024" y="5349874"/>
            <a:ext cx="698501" cy="381001"/>
            <a:chOff x="0" y="0"/>
            <a:chExt cx="698500" cy="381000"/>
          </a:xfrm>
        </p:grpSpPr>
        <p:grpSp>
          <p:nvGrpSpPr>
            <p:cNvPr id="158" name="Group"/>
            <p:cNvGrpSpPr/>
            <p:nvPr/>
          </p:nvGrpSpPr>
          <p:grpSpPr>
            <a:xfrm>
              <a:off x="-1" y="-1"/>
              <a:ext cx="698501" cy="381001"/>
              <a:chOff x="0" y="0"/>
              <a:chExt cx="698500" cy="381000"/>
            </a:xfrm>
          </p:grpSpPr>
          <p:sp>
            <p:nvSpPr>
              <p:cNvPr id="153" name="Rectangle"/>
              <p:cNvSpPr/>
              <p:nvPr/>
            </p:nvSpPr>
            <p:spPr>
              <a:xfrm>
                <a:off x="0" y="0"/>
                <a:ext cx="698500" cy="381000"/>
              </a:xfrm>
              <a:prstGeom prst="rect">
                <a:avLst/>
              </a:prstGeom>
              <a:solidFill>
                <a:srgbClr val="38A1BA"/>
              </a:solidFill>
              <a:ln w="12700" cap="flat">
                <a:noFill/>
                <a:miter lim="400000"/>
              </a:ln>
              <a:effectLst>
                <a:outerShdw sx="100000" sy="100000" kx="0" ky="0" algn="b" rotWithShape="0" blurRad="63500" dist="17960" dir="2700000">
                  <a:srgbClr val="226170"/>
                </a:outerShdw>
              </a:effectLst>
            </p:spPr>
            <p:txBody>
              <a:bodyPr wrap="square" lIns="45719" tIns="45719" rIns="45719" bIns="45719" numCol="1" anchor="ctr">
                <a:noAutofit/>
              </a:bodyPr>
              <a:lstStyle/>
              <a:p>
                <a:pPr algn="ctr">
                  <a:defRPr b="0" sz="1600">
                    <a:latin typeface="Times New Roman"/>
                    <a:ea typeface="Times New Roman"/>
                    <a:cs typeface="Times New Roman"/>
                    <a:sym typeface="Times New Roman"/>
                  </a:defRPr>
                </a:pPr>
              </a:p>
            </p:txBody>
          </p:sp>
          <p:sp>
            <p:nvSpPr>
              <p:cNvPr id="154" name="Shape"/>
              <p:cNvSpPr/>
              <p:nvPr/>
            </p:nvSpPr>
            <p:spPr>
              <a:xfrm>
                <a:off x="0" y="-1"/>
                <a:ext cx="698500"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6" y="21600"/>
                    </a:lnTo>
                    <a:lnTo>
                      <a:pt x="20864" y="21600"/>
                    </a:lnTo>
                    <a:lnTo>
                      <a:pt x="21600" y="0"/>
                    </a:lnTo>
                    <a:close/>
                  </a:path>
                </a:pathLst>
              </a:custGeom>
              <a:solidFill>
                <a:srgbClr val="60B4C8"/>
              </a:solidFill>
              <a:ln w="12700" cap="flat">
                <a:noFill/>
                <a:miter lim="400000"/>
              </a:ln>
              <a:effectLst/>
            </p:spPr>
            <p:txBody>
              <a:bodyPr wrap="square" lIns="45719" tIns="45719" rIns="45719" bIns="45719" numCol="1" anchor="ctr">
                <a:noAutofit/>
              </a:bodyPr>
              <a:lstStyle/>
              <a:p>
                <a:pPr algn="ctr">
                  <a:defRPr b="0" sz="1600">
                    <a:latin typeface="Times New Roman"/>
                    <a:ea typeface="Times New Roman"/>
                    <a:cs typeface="Times New Roman"/>
                    <a:sym typeface="Times New Roman"/>
                  </a:defRPr>
                </a:pPr>
              </a:p>
            </p:txBody>
          </p:sp>
          <p:sp>
            <p:nvSpPr>
              <p:cNvPr id="155" name="Shape"/>
              <p:cNvSpPr/>
              <p:nvPr/>
            </p:nvSpPr>
            <p:spPr>
              <a:xfrm>
                <a:off x="-1" y="0"/>
                <a:ext cx="23814" cy="381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350"/>
                    </a:lnTo>
                    <a:lnTo>
                      <a:pt x="21600" y="20250"/>
                    </a:lnTo>
                    <a:lnTo>
                      <a:pt x="0" y="21600"/>
                    </a:lnTo>
                    <a:close/>
                  </a:path>
                </a:pathLst>
              </a:custGeom>
              <a:solidFill>
                <a:srgbClr val="88C7D6"/>
              </a:solidFill>
              <a:ln w="12700" cap="flat">
                <a:noFill/>
                <a:miter lim="400000"/>
              </a:ln>
              <a:effectLst/>
            </p:spPr>
            <p:txBody>
              <a:bodyPr wrap="square" lIns="45719" tIns="45719" rIns="45719" bIns="45719" numCol="1" anchor="ctr">
                <a:noAutofit/>
              </a:bodyPr>
              <a:lstStyle/>
              <a:p>
                <a:pPr algn="ctr">
                  <a:defRPr b="0" sz="1600">
                    <a:latin typeface="Times New Roman"/>
                    <a:ea typeface="Times New Roman"/>
                    <a:cs typeface="Times New Roman"/>
                    <a:sym typeface="Times New Roman"/>
                  </a:defRPr>
                </a:pPr>
              </a:p>
            </p:txBody>
          </p:sp>
          <p:sp>
            <p:nvSpPr>
              <p:cNvPr id="156" name="Shape"/>
              <p:cNvSpPr/>
              <p:nvPr/>
            </p:nvSpPr>
            <p:spPr>
              <a:xfrm>
                <a:off x="674687" y="0"/>
                <a:ext cx="23813" cy="381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350"/>
                    </a:lnTo>
                    <a:lnTo>
                      <a:pt x="0" y="20250"/>
                    </a:lnTo>
                    <a:lnTo>
                      <a:pt x="21600" y="21600"/>
                    </a:lnTo>
                    <a:close/>
                  </a:path>
                </a:pathLst>
              </a:custGeom>
              <a:solidFill>
                <a:srgbClr val="226170"/>
              </a:solidFill>
              <a:ln w="12700" cap="flat">
                <a:noFill/>
                <a:miter lim="400000"/>
              </a:ln>
              <a:effectLst/>
            </p:spPr>
            <p:txBody>
              <a:bodyPr wrap="square" lIns="45719" tIns="45719" rIns="45719" bIns="45719" numCol="1" anchor="ctr">
                <a:noAutofit/>
              </a:bodyPr>
              <a:lstStyle/>
              <a:p>
                <a:pPr algn="ctr">
                  <a:defRPr b="0" sz="1600">
                    <a:latin typeface="Times New Roman"/>
                    <a:ea typeface="Times New Roman"/>
                    <a:cs typeface="Times New Roman"/>
                    <a:sym typeface="Times New Roman"/>
                  </a:defRPr>
                </a:pPr>
              </a:p>
            </p:txBody>
          </p:sp>
          <p:sp>
            <p:nvSpPr>
              <p:cNvPr id="157" name="Shape"/>
              <p:cNvSpPr/>
              <p:nvPr/>
            </p:nvSpPr>
            <p:spPr>
              <a:xfrm>
                <a:off x="0" y="357187"/>
                <a:ext cx="698500" cy="238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0864" y="0"/>
                    </a:lnTo>
                    <a:lnTo>
                      <a:pt x="736" y="0"/>
                    </a:lnTo>
                    <a:lnTo>
                      <a:pt x="0" y="21600"/>
                    </a:lnTo>
                    <a:close/>
                  </a:path>
                </a:pathLst>
              </a:custGeom>
              <a:solidFill>
                <a:srgbClr val="2D8195"/>
              </a:solidFill>
              <a:ln w="12700" cap="flat">
                <a:noFill/>
                <a:miter lim="400000"/>
              </a:ln>
              <a:effectLst/>
            </p:spPr>
            <p:txBody>
              <a:bodyPr wrap="square" lIns="45719" tIns="45719" rIns="45719" bIns="45719" numCol="1" anchor="ctr">
                <a:noAutofit/>
              </a:bodyPr>
              <a:lstStyle/>
              <a:p>
                <a:pPr algn="ctr">
                  <a:defRPr b="0" sz="1600">
                    <a:latin typeface="Times New Roman"/>
                    <a:ea typeface="Times New Roman"/>
                    <a:cs typeface="Times New Roman"/>
                    <a:sym typeface="Times New Roman"/>
                  </a:defRPr>
                </a:pPr>
              </a:p>
            </p:txBody>
          </p:sp>
        </p:grpSp>
        <p:sp>
          <p:nvSpPr>
            <p:cNvPr id="159" name="Run"/>
            <p:cNvSpPr txBox="1"/>
            <p:nvPr/>
          </p:nvSpPr>
          <p:spPr>
            <a:xfrm>
              <a:off x="108912" y="17779"/>
              <a:ext cx="480676" cy="34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b="0" sz="1600">
                  <a:latin typeface="Book Antiqua"/>
                  <a:ea typeface="Book Antiqua"/>
                  <a:cs typeface="Book Antiqua"/>
                  <a:sym typeface="Book Antiqua"/>
                </a:defRPr>
              </a:lvl1pPr>
            </a:lstStyle>
            <a:p>
              <a:pPr/>
              <a:r>
                <a:t>Run</a:t>
              </a:r>
            </a:p>
          </p:txBody>
        </p:sp>
      </p:gr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Problem: Deck of Cards"/>
          <p:cNvSpPr txBox="1"/>
          <p:nvPr>
            <p:ph type="title" idx="4294967295"/>
          </p:nvPr>
        </p:nvSpPr>
        <p:spPr>
          <a:xfrm>
            <a:off x="1422400" y="53975"/>
            <a:ext cx="10502900" cy="1030288"/>
          </a:xfrm>
          <a:prstGeom prst="rect">
            <a:avLst/>
          </a:prstGeom>
        </p:spPr>
        <p:txBody>
          <a:bodyPr>
            <a:normAutofit fontScale="100000" lnSpcReduction="0"/>
          </a:bodyPr>
          <a:lstStyle>
            <a:lvl1pPr>
              <a:defRPr>
                <a:effectLst>
                  <a:outerShdw sx="100000" sy="100000" kx="0" ky="0" algn="b" rotWithShape="0" blurRad="12700" dist="25400" dir="2700000">
                    <a:srgbClr val="DDDDDD"/>
                  </a:outerShdw>
                </a:effectLst>
              </a:defRPr>
            </a:lvl1pPr>
          </a:lstStyle>
          <a:p>
            <a:pPr/>
            <a:r>
              <a:t>Problem: Deck of Cards</a:t>
            </a:r>
          </a:p>
        </p:txBody>
      </p:sp>
      <p:sp>
        <p:nvSpPr>
          <p:cNvPr id="163" name="Gerçek zamanlı uygulamalar için temel oluşturuyor. Bu nedenle bu örnek ders sunusundadır.…"/>
          <p:cNvSpPr txBox="1"/>
          <p:nvPr>
            <p:ph type="body" idx="4294967295"/>
          </p:nvPr>
        </p:nvSpPr>
        <p:spPr>
          <a:xfrm>
            <a:off x="301625" y="1268412"/>
            <a:ext cx="11580813" cy="4824413"/>
          </a:xfrm>
          <a:prstGeom prst="rect">
            <a:avLst/>
          </a:prstGeom>
        </p:spPr>
        <p:txBody>
          <a:bodyPr>
            <a:normAutofit fontScale="100000" lnSpcReduction="0"/>
          </a:bodyPr>
          <a:lstStyle/>
          <a:p>
            <a:pPr marL="0" indent="0">
              <a:spcBef>
                <a:spcPts val="500"/>
              </a:spcBef>
              <a:buSzTx/>
              <a:buFont typeface="Wingdings"/>
              <a:buNone/>
              <a:defRPr sz="2400"/>
            </a:pPr>
            <a:r>
              <a:t>Gerçek zamanlı uygulamalar için temel oluşturuyor. Bu nedenle bu örnek ders sunusundadır.</a:t>
            </a:r>
          </a:p>
          <a:p>
            <a:pPr marL="0" indent="0">
              <a:buSzTx/>
              <a:buFont typeface="Wingdings"/>
              <a:buNone/>
              <a:defRPr sz="2400"/>
            </a:pPr>
          </a:p>
          <a:p>
            <a:pPr marL="0" indent="0">
              <a:spcBef>
                <a:spcPts val="500"/>
              </a:spcBef>
              <a:buSzTx/>
              <a:buFont typeface="Wingdings"/>
              <a:buNone/>
              <a:defRPr sz="2400"/>
            </a:pPr>
            <a:r>
              <a:t>Exercise 20.15.</a:t>
            </a:r>
          </a:p>
        </p:txBody>
      </p:sp>
      <p:sp>
        <p:nvSpPr>
          <p:cNvPr id="164" name="Slide Number"/>
          <p:cNvSpPr txBox="1"/>
          <p:nvPr>
            <p:ph type="sldNum" sz="quarter" idx="2"/>
          </p:nvPr>
        </p:nvSpPr>
        <p:spPr>
          <a:xfrm>
            <a:off x="3578860" y="6494713"/>
            <a:ext cx="281941" cy="287088"/>
          </a:xfrm>
          <a:prstGeom prst="rect">
            <a:avLst/>
          </a:prstGeom>
          <a:extLst>
            <a:ext uri="{C572A759-6A51-4108-AA02-DFA0A04FC94B}">
              <ma14:wrappingTextBoxFlag xmlns:ma14="http://schemas.microsoft.com/office/mac/drawingml/2011/main" val="1"/>
            </a:ext>
          </a:extLst>
        </p:spPr>
        <p:txBody>
          <a:bodyPr/>
          <a:lstStyle>
            <a:lvl1pPr>
              <a:defRPr sz="1400">
                <a:latin typeface="Times New Roman"/>
                <a:ea typeface="Times New Roman"/>
                <a:cs typeface="Times New Roman"/>
                <a:sym typeface="Times New Roman"/>
              </a:defRPr>
            </a:lvl1pPr>
          </a:lstStyle>
          <a:p>
            <a:pPr/>
            <a:fld id="{86CB4B4D-7CA3-9044-876B-883B54F8677D}" type="slidenum"/>
          </a:p>
        </p:txBody>
      </p:sp>
      <p:pic>
        <p:nvPicPr>
          <p:cNvPr id="165" name="image.png" descr="image.png"/>
          <p:cNvPicPr>
            <a:picLocks noChangeAspect="1"/>
          </p:cNvPicPr>
          <p:nvPr/>
        </p:nvPicPr>
        <p:blipFill>
          <a:blip r:embed="rId2">
            <a:extLst/>
          </a:blip>
          <a:stretch>
            <a:fillRect/>
          </a:stretch>
        </p:blipFill>
        <p:spPr>
          <a:xfrm>
            <a:off x="1833562" y="2776537"/>
            <a:ext cx="5146676" cy="3087688"/>
          </a:xfrm>
          <a:prstGeom prst="rect">
            <a:avLst/>
          </a:prstGeom>
          <a:ln w="12700">
            <a:miter lim="400000"/>
          </a:ln>
        </p:spPr>
      </p:pic>
      <p:sp>
        <p:nvSpPr>
          <p:cNvPr id="166" name="https://liveexample.pearsoncmg.com/dsanimation/24Point.html"/>
          <p:cNvSpPr txBox="1"/>
          <p:nvPr/>
        </p:nvSpPr>
        <p:spPr>
          <a:xfrm>
            <a:off x="5238432" y="1739900"/>
            <a:ext cx="5113973" cy="6648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2000">
                <a:latin typeface="Times New Roman"/>
                <a:ea typeface="Times New Roman"/>
                <a:cs typeface="Times New Roman"/>
                <a:sym typeface="Times New Roman"/>
              </a:defRPr>
            </a:lvl1pPr>
          </a:lstStyle>
          <a:p>
            <a:pPr/>
            <a:r>
              <a:t>https://liveexample.pearsoncmg.com/dsanimation/24Point.html</a:t>
            </a:r>
          </a:p>
        </p:txBody>
      </p:sp>
      <p:grpSp>
        <p:nvGrpSpPr>
          <p:cNvPr id="174" name="Group">
            <a:hlinkClick r:id="rId3" invalidUrl="" action="" tgtFrame="" tooltip="" history="1" highlightClick="0" endSnd="0"/>
          </p:cNvPr>
          <p:cNvGrpSpPr/>
          <p:nvPr/>
        </p:nvGrpSpPr>
        <p:grpSpPr>
          <a:xfrm>
            <a:off x="8328024" y="2630487"/>
            <a:ext cx="468314" cy="576263"/>
            <a:chOff x="0" y="0"/>
            <a:chExt cx="468312" cy="576262"/>
          </a:xfrm>
        </p:grpSpPr>
        <p:sp>
          <p:nvSpPr>
            <p:cNvPr id="167" name="Rectangle"/>
            <p:cNvSpPr/>
            <p:nvPr/>
          </p:nvSpPr>
          <p:spPr>
            <a:xfrm>
              <a:off x="0" y="0"/>
              <a:ext cx="468313" cy="576263"/>
            </a:xfrm>
            <a:prstGeom prst="rect">
              <a:avLst/>
            </a:prstGeom>
            <a:solidFill>
              <a:srgbClr val="92D050"/>
            </a:solidFill>
            <a:ln w="12700" cap="flat">
              <a:noFill/>
              <a:miter lim="400000"/>
            </a:ln>
            <a:effectLst/>
          </p:spPr>
          <p:txBody>
            <a:bodyPr wrap="square" lIns="45719" tIns="45719" rIns="45719" bIns="45719" numCol="1" anchor="ctr">
              <a:noAutofit/>
            </a:bodyPr>
            <a:lstStyle/>
            <a:p>
              <a:pPr>
                <a:defRPr b="0" sz="2000">
                  <a:latin typeface="Times New Roman"/>
                  <a:ea typeface="Times New Roman"/>
                  <a:cs typeface="Times New Roman"/>
                  <a:sym typeface="Times New Roman"/>
                </a:defRPr>
              </a:pPr>
            </a:p>
          </p:txBody>
        </p:sp>
        <p:sp>
          <p:nvSpPr>
            <p:cNvPr id="168" name="Shape"/>
            <p:cNvSpPr/>
            <p:nvPr/>
          </p:nvSpPr>
          <p:spPr>
            <a:xfrm>
              <a:off x="0" y="0"/>
              <a:ext cx="468313" cy="292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350" y="21600"/>
                  </a:lnTo>
                  <a:lnTo>
                    <a:pt x="20250" y="21600"/>
                  </a:lnTo>
                  <a:lnTo>
                    <a:pt x="21600" y="0"/>
                  </a:lnTo>
                  <a:close/>
                </a:path>
              </a:pathLst>
            </a:custGeom>
            <a:solidFill>
              <a:srgbClr val="A8D973"/>
            </a:solidFill>
            <a:ln w="12700" cap="flat">
              <a:noFill/>
              <a:miter lim="400000"/>
            </a:ln>
            <a:effectLst/>
          </p:spPr>
          <p:txBody>
            <a:bodyPr wrap="square" lIns="45719" tIns="45719" rIns="45719" bIns="45719" numCol="1" anchor="ctr">
              <a:noAutofit/>
            </a:bodyPr>
            <a:lstStyle/>
            <a:p>
              <a:pPr>
                <a:defRPr b="0" sz="2000">
                  <a:latin typeface="Times New Roman"/>
                  <a:ea typeface="Times New Roman"/>
                  <a:cs typeface="Times New Roman"/>
                  <a:sym typeface="Times New Roman"/>
                </a:defRPr>
              </a:pPr>
            </a:p>
          </p:txBody>
        </p:sp>
        <p:sp>
          <p:nvSpPr>
            <p:cNvPr id="169" name="Shape"/>
            <p:cNvSpPr/>
            <p:nvPr/>
          </p:nvSpPr>
          <p:spPr>
            <a:xfrm>
              <a:off x="-1" y="0"/>
              <a:ext cx="29271" cy="5762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097"/>
                  </a:lnTo>
                  <a:lnTo>
                    <a:pt x="21600" y="20503"/>
                  </a:lnTo>
                  <a:lnTo>
                    <a:pt x="0" y="21600"/>
                  </a:lnTo>
                  <a:close/>
                </a:path>
              </a:pathLst>
            </a:custGeom>
            <a:solidFill>
              <a:srgbClr val="BEE396"/>
            </a:solidFill>
            <a:ln w="12700" cap="flat">
              <a:noFill/>
              <a:miter lim="400000"/>
            </a:ln>
            <a:effectLst/>
          </p:spPr>
          <p:txBody>
            <a:bodyPr wrap="square" lIns="45719" tIns="45719" rIns="45719" bIns="45719" numCol="1" anchor="ctr">
              <a:noAutofit/>
            </a:bodyPr>
            <a:lstStyle/>
            <a:p>
              <a:pPr>
                <a:defRPr b="0" sz="2000">
                  <a:latin typeface="Times New Roman"/>
                  <a:ea typeface="Times New Roman"/>
                  <a:cs typeface="Times New Roman"/>
                  <a:sym typeface="Times New Roman"/>
                </a:defRPr>
              </a:pPr>
            </a:p>
          </p:txBody>
        </p:sp>
        <p:sp>
          <p:nvSpPr>
            <p:cNvPr id="170" name="Shape"/>
            <p:cNvSpPr/>
            <p:nvPr/>
          </p:nvSpPr>
          <p:spPr>
            <a:xfrm>
              <a:off x="439042" y="0"/>
              <a:ext cx="29271" cy="5762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097"/>
                  </a:lnTo>
                  <a:lnTo>
                    <a:pt x="0" y="20503"/>
                  </a:lnTo>
                  <a:lnTo>
                    <a:pt x="21600" y="21600"/>
                  </a:lnTo>
                  <a:close/>
                </a:path>
              </a:pathLst>
            </a:custGeom>
            <a:solidFill>
              <a:srgbClr val="587D30"/>
            </a:solidFill>
            <a:ln w="12700" cap="flat">
              <a:noFill/>
              <a:miter lim="400000"/>
            </a:ln>
            <a:effectLst/>
          </p:spPr>
          <p:txBody>
            <a:bodyPr wrap="square" lIns="45719" tIns="45719" rIns="45719" bIns="45719" numCol="1" anchor="ctr">
              <a:noAutofit/>
            </a:bodyPr>
            <a:lstStyle/>
            <a:p>
              <a:pPr>
                <a:defRPr b="0" sz="2000">
                  <a:latin typeface="Times New Roman"/>
                  <a:ea typeface="Times New Roman"/>
                  <a:cs typeface="Times New Roman"/>
                  <a:sym typeface="Times New Roman"/>
                </a:defRPr>
              </a:pPr>
            </a:p>
          </p:txBody>
        </p:sp>
        <p:sp>
          <p:nvSpPr>
            <p:cNvPr id="171" name="Shape"/>
            <p:cNvSpPr/>
            <p:nvPr/>
          </p:nvSpPr>
          <p:spPr>
            <a:xfrm>
              <a:off x="0" y="546992"/>
              <a:ext cx="468313" cy="292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0250" y="0"/>
                  </a:lnTo>
                  <a:lnTo>
                    <a:pt x="1350" y="0"/>
                  </a:lnTo>
                  <a:lnTo>
                    <a:pt x="0" y="21600"/>
                  </a:lnTo>
                  <a:close/>
                </a:path>
              </a:pathLst>
            </a:custGeom>
            <a:solidFill>
              <a:srgbClr val="75A640"/>
            </a:solidFill>
            <a:ln w="12700" cap="flat">
              <a:noFill/>
              <a:miter lim="400000"/>
            </a:ln>
            <a:effectLst/>
          </p:spPr>
          <p:txBody>
            <a:bodyPr wrap="square" lIns="45719" tIns="45719" rIns="45719" bIns="45719" numCol="1" anchor="ctr">
              <a:noAutofit/>
            </a:bodyPr>
            <a:lstStyle/>
            <a:p>
              <a:pPr>
                <a:defRPr b="0" sz="2000">
                  <a:latin typeface="Times New Roman"/>
                  <a:ea typeface="Times New Roman"/>
                  <a:cs typeface="Times New Roman"/>
                  <a:sym typeface="Times New Roman"/>
                </a:defRPr>
              </a:pPr>
            </a:p>
          </p:txBody>
        </p:sp>
        <p:sp>
          <p:nvSpPr>
            <p:cNvPr id="172" name="Shape"/>
            <p:cNvSpPr/>
            <p:nvPr/>
          </p:nvSpPr>
          <p:spPr>
            <a:xfrm>
              <a:off x="124406" y="141794"/>
              <a:ext cx="219522" cy="2926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5400"/>
                  </a:lnTo>
                  <a:lnTo>
                    <a:pt x="14400" y="0"/>
                  </a:lnTo>
                  <a:close/>
                </a:path>
              </a:pathLst>
            </a:custGeom>
            <a:solidFill>
              <a:srgbClr val="75A640"/>
            </a:solidFill>
            <a:ln w="12700" cap="flat">
              <a:noFill/>
              <a:miter lim="400000"/>
            </a:ln>
            <a:effectLst/>
          </p:spPr>
          <p:txBody>
            <a:bodyPr wrap="square" lIns="45719" tIns="45719" rIns="45719" bIns="45719" numCol="1" anchor="ctr">
              <a:noAutofit/>
            </a:bodyPr>
            <a:lstStyle/>
            <a:p>
              <a:pPr>
                <a:defRPr b="0" sz="2000">
                  <a:latin typeface="Times New Roman"/>
                  <a:ea typeface="Times New Roman"/>
                  <a:cs typeface="Times New Roman"/>
                  <a:sym typeface="Times New Roman"/>
                </a:defRPr>
              </a:pPr>
            </a:p>
          </p:txBody>
        </p:sp>
        <p:sp>
          <p:nvSpPr>
            <p:cNvPr id="173" name="Triangle"/>
            <p:cNvSpPr/>
            <p:nvPr/>
          </p:nvSpPr>
          <p:spPr>
            <a:xfrm>
              <a:off x="270754" y="141794"/>
              <a:ext cx="73174" cy="731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lnTo>
                    <a:pt x="0" y="21600"/>
                  </a:lnTo>
                  <a:close/>
                </a:path>
              </a:pathLst>
            </a:custGeom>
            <a:solidFill>
              <a:srgbClr val="587D30"/>
            </a:solidFill>
            <a:ln w="12700" cap="flat">
              <a:noFill/>
              <a:miter lim="400000"/>
            </a:ln>
            <a:effectLst/>
          </p:spPr>
          <p:txBody>
            <a:bodyPr wrap="square" lIns="45719" tIns="45719" rIns="45719" bIns="45719" numCol="1" anchor="ctr">
              <a:noAutofit/>
            </a:bodyPr>
            <a:lstStyle/>
            <a:p>
              <a:pPr>
                <a:defRPr b="0" sz="2000">
                  <a:latin typeface="Times New Roman"/>
                  <a:ea typeface="Times New Roman"/>
                  <a:cs typeface="Times New Roman"/>
                  <a:sym typeface="Times New Roman"/>
                </a:defRPr>
              </a:pPr>
            </a:p>
          </p:txBody>
        </p:sp>
      </p:gr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Dizileri Kopyalama"/>
          <p:cNvSpPr txBox="1"/>
          <p:nvPr>
            <p:ph type="title" idx="4294967295"/>
          </p:nvPr>
        </p:nvSpPr>
        <p:spPr>
          <a:xfrm>
            <a:off x="1422400" y="53975"/>
            <a:ext cx="10502900" cy="1030288"/>
          </a:xfrm>
          <a:prstGeom prst="rect">
            <a:avLst/>
          </a:prstGeom>
        </p:spPr>
        <p:txBody>
          <a:bodyPr>
            <a:normAutofit fontScale="100000" lnSpcReduction="0"/>
          </a:bodyPr>
          <a:lstStyle>
            <a:lvl1pPr>
              <a:defRPr sz="4100">
                <a:effectLst>
                  <a:outerShdw sx="100000" sy="100000" kx="0" ky="0" algn="b" rotWithShape="0" blurRad="12700" dist="25400" dir="2700000">
                    <a:srgbClr val="DDDDDD"/>
                  </a:outerShdw>
                </a:effectLst>
              </a:defRPr>
            </a:lvl1pPr>
          </a:lstStyle>
          <a:p>
            <a:pPr/>
            <a:r>
              <a:t>Dizileri Kopyalama</a:t>
            </a:r>
          </a:p>
        </p:txBody>
      </p:sp>
      <p:sp>
        <p:nvSpPr>
          <p:cNvPr id="177" name="Bazen bir diziyi başka bir diziye kopyalamak zorunda kalabiliriz. Bu durumda atama ifadesi ile bunu yapmaya çalışabilirsiniz:…"/>
          <p:cNvSpPr txBox="1"/>
          <p:nvPr>
            <p:ph type="body" idx="4294967295"/>
          </p:nvPr>
        </p:nvSpPr>
        <p:spPr>
          <a:xfrm>
            <a:off x="301625" y="1268412"/>
            <a:ext cx="11580813" cy="4824413"/>
          </a:xfrm>
          <a:prstGeom prst="rect">
            <a:avLst/>
          </a:prstGeom>
        </p:spPr>
        <p:txBody>
          <a:bodyPr>
            <a:normAutofit fontScale="100000" lnSpcReduction="0"/>
          </a:bodyPr>
          <a:lstStyle/>
          <a:p>
            <a:pPr marL="0" indent="0">
              <a:lnSpc>
                <a:spcPct val="90000"/>
              </a:lnSpc>
              <a:spcBef>
                <a:spcPts val="500"/>
              </a:spcBef>
              <a:buSzTx/>
              <a:buFont typeface="Wingdings"/>
              <a:buNone/>
              <a:defRPr sz="2300"/>
            </a:pPr>
            <a:r>
              <a:t>Bazen bir diziyi başka bir diziye kopyalamak zorunda kalabiliriz. Bu durumda atama ifadesi ile bunu yapmaya çalışabilirsiniz</a:t>
            </a:r>
            <a:r>
              <a:t>:</a:t>
            </a:r>
          </a:p>
          <a:p>
            <a:pPr marL="0" indent="0">
              <a:lnSpc>
                <a:spcPct val="90000"/>
              </a:lnSpc>
              <a:spcBef>
                <a:spcPts val="500"/>
              </a:spcBef>
              <a:buSzTx/>
              <a:buFont typeface="Wingdings"/>
              <a:buNone/>
              <a:defRPr sz="2300"/>
            </a:pPr>
            <a:r>
              <a:t> list2 = list1;</a:t>
            </a:r>
          </a:p>
          <a:p>
            <a:pPr marL="0" indent="0">
              <a:lnSpc>
                <a:spcPct val="90000"/>
              </a:lnSpc>
              <a:spcBef>
                <a:spcPts val="500"/>
              </a:spcBef>
              <a:buSzTx/>
              <a:buFont typeface="Wingdings"/>
              <a:buNone/>
              <a:defRPr sz="2300"/>
            </a:pPr>
            <a:r>
              <a:t> </a:t>
            </a:r>
            <a:r>
              <a:rPr>
                <a:solidFill>
                  <a:srgbClr val="FF2600"/>
                </a:solidFill>
              </a:rPr>
              <a:t>Fakat, kopyalama bu şekilde gerçekleştirilmez.</a:t>
            </a:r>
          </a:p>
        </p:txBody>
      </p:sp>
      <p:sp>
        <p:nvSpPr>
          <p:cNvPr id="178" name="Slide Number"/>
          <p:cNvSpPr txBox="1"/>
          <p:nvPr>
            <p:ph type="sldNum" sz="quarter" idx="2"/>
          </p:nvPr>
        </p:nvSpPr>
        <p:spPr>
          <a:xfrm>
            <a:off x="3578860" y="6494713"/>
            <a:ext cx="281941" cy="287088"/>
          </a:xfrm>
          <a:prstGeom prst="rect">
            <a:avLst/>
          </a:prstGeom>
          <a:extLst>
            <a:ext uri="{C572A759-6A51-4108-AA02-DFA0A04FC94B}">
              <ma14:wrappingTextBoxFlag xmlns:ma14="http://schemas.microsoft.com/office/mac/drawingml/2011/main" val="1"/>
            </a:ext>
          </a:extLst>
        </p:spPr>
        <p:txBody>
          <a:bodyPr/>
          <a:lstStyle>
            <a:lvl1pPr>
              <a:defRPr sz="1400">
                <a:latin typeface="Times New Roman"/>
                <a:ea typeface="Times New Roman"/>
                <a:cs typeface="Times New Roman"/>
                <a:sym typeface="Times New Roman"/>
              </a:defRPr>
            </a:lvl1pPr>
          </a:lstStyle>
          <a:p>
            <a:pPr/>
            <a:fld id="{86CB4B4D-7CA3-9044-876B-883B54F8677D}" type="slidenum"/>
          </a:p>
        </p:txBody>
      </p:sp>
      <p:pic>
        <p:nvPicPr>
          <p:cNvPr id="179" name="image.png" descr="image.png"/>
          <p:cNvPicPr>
            <a:picLocks noChangeAspect="1"/>
          </p:cNvPicPr>
          <p:nvPr/>
        </p:nvPicPr>
        <p:blipFill>
          <a:blip r:embed="rId2">
            <a:extLst/>
          </a:blip>
          <a:stretch>
            <a:fillRect/>
          </a:stretch>
        </p:blipFill>
        <p:spPr>
          <a:xfrm>
            <a:off x="2178050" y="3006725"/>
            <a:ext cx="8369300" cy="34036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Dizileri Kopyalama"/>
          <p:cNvSpPr txBox="1"/>
          <p:nvPr>
            <p:ph type="title" idx="4294967295"/>
          </p:nvPr>
        </p:nvSpPr>
        <p:spPr>
          <a:xfrm>
            <a:off x="1422400" y="53975"/>
            <a:ext cx="10502900" cy="1030288"/>
          </a:xfrm>
          <a:prstGeom prst="rect">
            <a:avLst/>
          </a:prstGeom>
        </p:spPr>
        <p:txBody>
          <a:bodyPr>
            <a:normAutofit fontScale="100000" lnSpcReduction="0"/>
          </a:bodyPr>
          <a:lstStyle>
            <a:lvl1pPr>
              <a:defRPr>
                <a:effectLst>
                  <a:outerShdw sx="100000" sy="100000" kx="0" ky="0" algn="b" rotWithShape="0" blurRad="12700" dist="25400" dir="2700000">
                    <a:srgbClr val="DDDDDD"/>
                  </a:outerShdw>
                </a:effectLst>
              </a:defRPr>
            </a:lvl1pPr>
          </a:lstStyle>
          <a:p>
            <a:pPr/>
            <a:r>
              <a:t>Dizileri Kopyalama</a:t>
            </a:r>
          </a:p>
        </p:txBody>
      </p:sp>
      <p:sp>
        <p:nvSpPr>
          <p:cNvPr id="182" name="Döngü kullanarak:…"/>
          <p:cNvSpPr txBox="1"/>
          <p:nvPr>
            <p:ph type="body" idx="4294967295"/>
          </p:nvPr>
        </p:nvSpPr>
        <p:spPr>
          <a:xfrm>
            <a:off x="301625" y="1268412"/>
            <a:ext cx="11580813" cy="4824413"/>
          </a:xfrm>
          <a:prstGeom prst="rect">
            <a:avLst/>
          </a:prstGeom>
        </p:spPr>
        <p:txBody>
          <a:bodyPr>
            <a:normAutofit fontScale="100000" lnSpcReduction="0"/>
          </a:bodyPr>
          <a:lstStyle/>
          <a:p>
            <a:pPr>
              <a:buSzTx/>
              <a:buFont typeface="Wingdings"/>
              <a:buNone/>
              <a:defRPr sz="3000">
                <a:solidFill>
                  <a:srgbClr val="FF40FF"/>
                </a:solidFill>
              </a:defRPr>
            </a:pPr>
            <a:r>
              <a:t>Döngü kullanarak</a:t>
            </a:r>
            <a:r>
              <a:t>:</a:t>
            </a:r>
          </a:p>
          <a:p>
            <a:pPr>
              <a:spcBef>
                <a:spcPts val="1400"/>
              </a:spcBef>
              <a:buSzTx/>
              <a:buFont typeface="Wingdings"/>
              <a:buNone/>
              <a:defRPr b="1" sz="2400">
                <a:latin typeface="Courier New"/>
                <a:ea typeface="Courier New"/>
                <a:cs typeface="Courier New"/>
                <a:sym typeface="Courier New"/>
              </a:defRPr>
            </a:pPr>
            <a:r>
              <a:t>int[] sourceArray = {2, 3, 1, 5, 10};</a:t>
            </a:r>
          </a:p>
          <a:p>
            <a:pPr>
              <a:spcBef>
                <a:spcPts val="500"/>
              </a:spcBef>
              <a:buSzTx/>
              <a:buFont typeface="Wingdings"/>
              <a:buNone/>
              <a:defRPr b="1" sz="2400">
                <a:latin typeface="Courier New"/>
                <a:ea typeface="Courier New"/>
                <a:cs typeface="Courier New"/>
                <a:sym typeface="Courier New"/>
              </a:defRPr>
            </a:pPr>
            <a:r>
              <a:t>int[] targetArray = new int[sourceArray.length];</a:t>
            </a:r>
          </a:p>
          <a:p>
            <a:pPr>
              <a:buSzTx/>
              <a:buFont typeface="Wingdings"/>
              <a:buNone/>
              <a:defRPr b="1" sz="2400">
                <a:latin typeface="Courier New"/>
                <a:ea typeface="Courier New"/>
                <a:cs typeface="Courier New"/>
                <a:sym typeface="Courier New"/>
              </a:defRPr>
            </a:pPr>
          </a:p>
          <a:p>
            <a:pPr>
              <a:spcBef>
                <a:spcPts val="500"/>
              </a:spcBef>
              <a:buSzTx/>
              <a:buFont typeface="Wingdings"/>
              <a:buNone/>
              <a:defRPr b="1" sz="2400">
                <a:latin typeface="Courier New"/>
                <a:ea typeface="Courier New"/>
                <a:cs typeface="Courier New"/>
                <a:sym typeface="Courier New"/>
              </a:defRPr>
            </a:pPr>
            <a:r>
              <a:t>for (int i = 0; i &lt; sourceArrays.length; i++)</a:t>
            </a:r>
          </a:p>
          <a:p>
            <a:pPr>
              <a:spcBef>
                <a:spcPts val="500"/>
              </a:spcBef>
              <a:buSzTx/>
              <a:buFont typeface="Wingdings"/>
              <a:buNone/>
              <a:defRPr b="1" sz="2400">
                <a:latin typeface="Courier New"/>
                <a:ea typeface="Courier New"/>
                <a:cs typeface="Courier New"/>
                <a:sym typeface="Courier New"/>
              </a:defRPr>
            </a:pPr>
            <a:r>
              <a:t>   targetArray[i] = sourceArray[i];</a:t>
            </a:r>
          </a:p>
        </p:txBody>
      </p:sp>
      <p:sp>
        <p:nvSpPr>
          <p:cNvPr id="183" name="Slide Number"/>
          <p:cNvSpPr txBox="1"/>
          <p:nvPr>
            <p:ph type="sldNum" sz="quarter" idx="2"/>
          </p:nvPr>
        </p:nvSpPr>
        <p:spPr>
          <a:xfrm>
            <a:off x="3578860" y="6494713"/>
            <a:ext cx="281941" cy="287088"/>
          </a:xfrm>
          <a:prstGeom prst="rect">
            <a:avLst/>
          </a:prstGeom>
          <a:extLst>
            <a:ext uri="{C572A759-6A51-4108-AA02-DFA0A04FC94B}">
              <ma14:wrappingTextBoxFlag xmlns:ma14="http://schemas.microsoft.com/office/mac/drawingml/2011/main" val="1"/>
            </a:ext>
          </a:extLst>
        </p:spPr>
        <p:txBody>
          <a:bodyPr/>
          <a:lstStyle>
            <a:lvl1pPr>
              <a:defRPr sz="1400">
                <a:latin typeface="Times New Roman"/>
                <a:ea typeface="Times New Roman"/>
                <a:cs typeface="Times New Roman"/>
                <a:sym typeface="Times New Roman"/>
              </a:defRPr>
            </a:lvl1p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arraycopy Metodu"/>
          <p:cNvSpPr txBox="1"/>
          <p:nvPr>
            <p:ph type="title" idx="4294967295"/>
          </p:nvPr>
        </p:nvSpPr>
        <p:spPr>
          <a:xfrm>
            <a:off x="1422400" y="53975"/>
            <a:ext cx="10502900" cy="1030288"/>
          </a:xfrm>
          <a:prstGeom prst="rect">
            <a:avLst/>
          </a:prstGeom>
        </p:spPr>
        <p:txBody>
          <a:bodyPr>
            <a:normAutofit fontScale="100000" lnSpcReduction="0"/>
          </a:bodyPr>
          <a:lstStyle/>
          <a:p>
            <a:pPr>
              <a:defRPr sz="4200">
                <a:effectLst>
                  <a:outerShdw sx="100000" sy="100000" kx="0" ky="0" algn="b" rotWithShape="0" blurRad="12700" dist="25400" dir="2700000">
                    <a:srgbClr val="DDDDDD"/>
                  </a:outerShdw>
                </a:effectLst>
                <a:latin typeface="Courier New"/>
                <a:ea typeface="Courier New"/>
                <a:cs typeface="Courier New"/>
                <a:sym typeface="Courier New"/>
              </a:defRPr>
            </a:pPr>
            <a:r>
              <a:t>arraycopy</a:t>
            </a:r>
            <a:r>
              <a:rPr sz="4000">
                <a:latin typeface="+mn-lt"/>
                <a:ea typeface="+mn-ea"/>
                <a:cs typeface="+mn-cs"/>
                <a:sym typeface="Calibri"/>
              </a:rPr>
              <a:t> </a:t>
            </a:r>
            <a:r>
              <a:rPr sz="4000">
                <a:latin typeface="+mn-lt"/>
                <a:ea typeface="+mn-ea"/>
                <a:cs typeface="+mn-cs"/>
                <a:sym typeface="Calibri"/>
              </a:rPr>
              <a:t>Metodu</a:t>
            </a:r>
          </a:p>
        </p:txBody>
      </p:sp>
      <p:sp>
        <p:nvSpPr>
          <p:cNvPr id="186" name="arraycopy(sourceArray, src_pos, targetArray, tar_pos, length);…"/>
          <p:cNvSpPr txBox="1"/>
          <p:nvPr>
            <p:ph type="body" idx="4294967295"/>
          </p:nvPr>
        </p:nvSpPr>
        <p:spPr>
          <a:xfrm>
            <a:off x="301625" y="1268412"/>
            <a:ext cx="11580813" cy="4824413"/>
          </a:xfrm>
          <a:prstGeom prst="rect">
            <a:avLst/>
          </a:prstGeom>
        </p:spPr>
        <p:txBody>
          <a:bodyPr>
            <a:normAutofit fontScale="100000" lnSpcReduction="0"/>
          </a:bodyPr>
          <a:lstStyle/>
          <a:p>
            <a:pPr>
              <a:spcBef>
                <a:spcPts val="600"/>
              </a:spcBef>
              <a:buSzTx/>
              <a:buFont typeface="Wingdings"/>
              <a:buNone/>
              <a:defRPr b="1" sz="2800">
                <a:latin typeface="Courier New"/>
                <a:ea typeface="Courier New"/>
                <a:cs typeface="Courier New"/>
                <a:sym typeface="Courier New"/>
              </a:defRPr>
            </a:pPr>
            <a:r>
              <a:rPr>
                <a:solidFill>
                  <a:srgbClr val="FF40FF"/>
                </a:solidFill>
              </a:rPr>
              <a:t>arraycopy</a:t>
            </a:r>
            <a:r>
              <a:t>(sourceArray, src_pos, targetArray, tar_pos, length);</a:t>
            </a:r>
            <a:endParaRPr sz="2600">
              <a:latin typeface="Book Antiqua"/>
              <a:ea typeface="Book Antiqua"/>
              <a:cs typeface="Book Antiqua"/>
              <a:sym typeface="Book Antiqua"/>
            </a:endParaRPr>
          </a:p>
          <a:p>
            <a:pPr algn="just">
              <a:buSzTx/>
              <a:buFont typeface="Wingdings"/>
              <a:buNone/>
              <a:defRPr sz="2400"/>
            </a:pPr>
          </a:p>
          <a:p>
            <a:pPr algn="just">
              <a:spcBef>
                <a:spcPts val="0"/>
              </a:spcBef>
              <a:buSzTx/>
              <a:buFont typeface="Wingdings"/>
              <a:buNone/>
              <a:defRPr sz="2800">
                <a:solidFill>
                  <a:srgbClr val="FF2600"/>
                </a:solidFill>
              </a:defRPr>
            </a:pPr>
            <a:r>
              <a:t>Example:</a:t>
            </a:r>
            <a:endParaRPr sz="2400"/>
          </a:p>
          <a:p>
            <a:pPr>
              <a:spcBef>
                <a:spcPts val="600"/>
              </a:spcBef>
              <a:buSzTx/>
              <a:buFont typeface="Wingdings"/>
              <a:buNone/>
              <a:defRPr b="1" sz="2600">
                <a:latin typeface="Courier New"/>
                <a:ea typeface="Courier New"/>
                <a:cs typeface="Courier New"/>
                <a:sym typeface="Courier New"/>
              </a:defRPr>
            </a:pPr>
            <a:r>
              <a:rPr>
                <a:solidFill>
                  <a:srgbClr val="7A81FF"/>
                </a:solidFill>
              </a:rPr>
              <a:t>System.arraycopy</a:t>
            </a:r>
            <a:r>
              <a:t>(sourceArray, 0, targetArray, 0, sourceArray.length);</a:t>
            </a:r>
            <a:r>
              <a:rPr sz="2400"/>
              <a:t> </a:t>
            </a:r>
          </a:p>
        </p:txBody>
      </p:sp>
      <p:sp>
        <p:nvSpPr>
          <p:cNvPr id="187" name="Slide Number"/>
          <p:cNvSpPr txBox="1"/>
          <p:nvPr>
            <p:ph type="sldNum" sz="quarter" idx="2"/>
          </p:nvPr>
        </p:nvSpPr>
        <p:spPr>
          <a:xfrm>
            <a:off x="3578860" y="6494713"/>
            <a:ext cx="281941" cy="287088"/>
          </a:xfrm>
          <a:prstGeom prst="rect">
            <a:avLst/>
          </a:prstGeom>
          <a:extLst>
            <a:ext uri="{C572A759-6A51-4108-AA02-DFA0A04FC94B}">
              <ma14:wrappingTextBoxFlag xmlns:ma14="http://schemas.microsoft.com/office/mac/drawingml/2011/main" val="1"/>
            </a:ext>
          </a:extLst>
        </p:spPr>
        <p:txBody>
          <a:bodyPr/>
          <a:lstStyle>
            <a:lvl1pPr>
              <a:defRPr sz="1400">
                <a:latin typeface="Times New Roman"/>
                <a:ea typeface="Times New Roman"/>
                <a:cs typeface="Times New Roman"/>
                <a:sym typeface="Times New Roman"/>
              </a:defRPr>
            </a:lvl1p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Slide Number"/>
          <p:cNvSpPr txBox="1"/>
          <p:nvPr>
            <p:ph type="sldNum" sz="quarter" idx="2"/>
          </p:nvPr>
        </p:nvSpPr>
        <p:spPr>
          <a:xfrm>
            <a:off x="5797867" y="6494713"/>
            <a:ext cx="281941" cy="287088"/>
          </a:xfrm>
          <a:prstGeom prst="rect">
            <a:avLst/>
          </a:prstGeom>
          <a:extLst>
            <a:ext uri="{C572A759-6A51-4108-AA02-DFA0A04FC94B}">
              <ma14:wrappingTextBoxFlag xmlns:ma14="http://schemas.microsoft.com/office/mac/drawingml/2011/main" val="1"/>
            </a:ext>
          </a:extLst>
        </p:spPr>
        <p:txBody>
          <a:bodyPr/>
          <a:lstStyle>
            <a:lvl1pPr algn="ctr">
              <a:defRPr sz="1400">
                <a:latin typeface="Times New Roman"/>
                <a:ea typeface="Times New Roman"/>
                <a:cs typeface="Times New Roman"/>
                <a:sym typeface="Times New Roman"/>
              </a:defRPr>
            </a:lvl1pPr>
          </a:lstStyle>
          <a:p>
            <a:pPr/>
            <a:fld id="{86CB4B4D-7CA3-9044-876B-883B54F8677D}" type="slidenum"/>
          </a:p>
        </p:txBody>
      </p:sp>
      <p:sp>
        <p:nvSpPr>
          <p:cNvPr id="190" name="Metotlara Diziyi Gönderme"/>
          <p:cNvSpPr txBox="1"/>
          <p:nvPr>
            <p:ph type="title" idx="4294967295"/>
          </p:nvPr>
        </p:nvSpPr>
        <p:spPr>
          <a:xfrm>
            <a:off x="1487487" y="153987"/>
            <a:ext cx="7772401" cy="838201"/>
          </a:xfrm>
          <a:prstGeom prst="rect">
            <a:avLst/>
          </a:prstGeom>
        </p:spPr>
        <p:txBody>
          <a:bodyPr>
            <a:normAutofit fontScale="100000" lnSpcReduction="0"/>
          </a:bodyPr>
          <a:lstStyle>
            <a:lvl1pPr>
              <a:defRPr>
                <a:effectLst>
                  <a:outerShdw sx="100000" sy="100000" kx="0" ky="0" algn="b" rotWithShape="0" blurRad="12700" dist="25400" dir="2700000">
                    <a:srgbClr val="DDDDDD"/>
                  </a:outerShdw>
                </a:effectLst>
              </a:defRPr>
            </a:lvl1pPr>
          </a:lstStyle>
          <a:p>
            <a:pPr/>
            <a:r>
              <a:t>Metotlara Diziyi Gönderme</a:t>
            </a:r>
          </a:p>
        </p:txBody>
      </p:sp>
      <p:sp>
        <p:nvSpPr>
          <p:cNvPr id="191" name="public static void printArray(int[] array) {…"/>
          <p:cNvSpPr txBox="1"/>
          <p:nvPr>
            <p:ph type="body" sz="quarter" idx="4294967295"/>
          </p:nvPr>
        </p:nvSpPr>
        <p:spPr>
          <a:xfrm>
            <a:off x="1828800" y="1143000"/>
            <a:ext cx="6400800" cy="1676400"/>
          </a:xfrm>
          <a:prstGeom prst="rect">
            <a:avLst/>
          </a:prstGeom>
        </p:spPr>
        <p:txBody>
          <a:bodyPr>
            <a:normAutofit fontScale="100000" lnSpcReduction="0"/>
          </a:bodyPr>
          <a:lstStyle/>
          <a:p>
            <a:pPr marL="0" indent="0">
              <a:lnSpc>
                <a:spcPct val="90000"/>
              </a:lnSpc>
              <a:spcBef>
                <a:spcPts val="400"/>
              </a:spcBef>
              <a:buSzTx/>
              <a:buFont typeface="Wingdings"/>
              <a:buNone/>
              <a:defRPr b="1" sz="1800">
                <a:latin typeface="Courier New"/>
                <a:ea typeface="Courier New"/>
                <a:cs typeface="Courier New"/>
                <a:sym typeface="Courier New"/>
              </a:defRPr>
            </a:pPr>
            <a:r>
              <a:t>public static void printArray(</a:t>
            </a:r>
            <a:r>
              <a:rPr>
                <a:solidFill>
                  <a:srgbClr val="FF40FF"/>
                </a:solidFill>
              </a:rPr>
              <a:t>int[] array</a:t>
            </a:r>
            <a:r>
              <a:t>) {</a:t>
            </a:r>
            <a:endParaRPr>
              <a:latin typeface="Courier"/>
              <a:ea typeface="Courier"/>
              <a:cs typeface="Courier"/>
              <a:sym typeface="Courier"/>
            </a:endParaRPr>
          </a:p>
          <a:p>
            <a:pPr marL="0" indent="0">
              <a:lnSpc>
                <a:spcPct val="90000"/>
              </a:lnSpc>
              <a:spcBef>
                <a:spcPts val="400"/>
              </a:spcBef>
              <a:buSzTx/>
              <a:buFont typeface="Wingdings"/>
              <a:buNone/>
              <a:defRPr b="1" sz="1800">
                <a:latin typeface="Courier New"/>
                <a:ea typeface="Courier New"/>
                <a:cs typeface="Courier New"/>
                <a:sym typeface="Courier New"/>
              </a:defRPr>
            </a:pPr>
            <a:r>
              <a:t>  for (int i = 0; i &lt; array.length; i++) {</a:t>
            </a:r>
            <a:endParaRPr>
              <a:latin typeface="Courier"/>
              <a:ea typeface="Courier"/>
              <a:cs typeface="Courier"/>
              <a:sym typeface="Courier"/>
            </a:endParaRPr>
          </a:p>
          <a:p>
            <a:pPr marL="0" indent="0">
              <a:lnSpc>
                <a:spcPct val="90000"/>
              </a:lnSpc>
              <a:spcBef>
                <a:spcPts val="400"/>
              </a:spcBef>
              <a:buSzTx/>
              <a:buFont typeface="Wingdings"/>
              <a:buNone/>
              <a:defRPr b="1" sz="1800">
                <a:latin typeface="Courier New"/>
                <a:ea typeface="Courier New"/>
                <a:cs typeface="Courier New"/>
                <a:sym typeface="Courier New"/>
              </a:defRPr>
            </a:pPr>
            <a:r>
              <a:t>    System.out.print(array[i] + " ");</a:t>
            </a:r>
            <a:endParaRPr>
              <a:latin typeface="Courier"/>
              <a:ea typeface="Courier"/>
              <a:cs typeface="Courier"/>
              <a:sym typeface="Courier"/>
            </a:endParaRPr>
          </a:p>
          <a:p>
            <a:pPr marL="0" indent="0">
              <a:lnSpc>
                <a:spcPct val="90000"/>
              </a:lnSpc>
              <a:spcBef>
                <a:spcPts val="400"/>
              </a:spcBef>
              <a:buSzTx/>
              <a:buFont typeface="Wingdings"/>
              <a:buNone/>
              <a:defRPr b="1" sz="1800">
                <a:latin typeface="Courier New"/>
                <a:ea typeface="Courier New"/>
                <a:cs typeface="Courier New"/>
                <a:sym typeface="Courier New"/>
              </a:defRPr>
            </a:pPr>
            <a:r>
              <a:t>  }</a:t>
            </a:r>
            <a:endParaRPr>
              <a:latin typeface="Courier"/>
              <a:ea typeface="Courier"/>
              <a:cs typeface="Courier"/>
              <a:sym typeface="Courier"/>
            </a:endParaRPr>
          </a:p>
          <a:p>
            <a:pPr marL="0" indent="0">
              <a:lnSpc>
                <a:spcPct val="90000"/>
              </a:lnSpc>
              <a:spcBef>
                <a:spcPts val="400"/>
              </a:spcBef>
              <a:buSzTx/>
              <a:buFont typeface="Wingdings"/>
              <a:buNone/>
              <a:defRPr b="1" sz="1800">
                <a:latin typeface="Courier New"/>
                <a:ea typeface="Courier New"/>
                <a:cs typeface="Courier New"/>
                <a:sym typeface="Courier New"/>
              </a:defRPr>
            </a:pPr>
            <a:r>
              <a:t>}</a:t>
            </a:r>
            <a:r>
              <a:rPr>
                <a:latin typeface="+mn-lt"/>
                <a:ea typeface="+mn-ea"/>
                <a:cs typeface="+mn-cs"/>
                <a:sym typeface="Calibri"/>
              </a:rPr>
              <a:t> </a:t>
            </a:r>
          </a:p>
        </p:txBody>
      </p:sp>
      <p:sp>
        <p:nvSpPr>
          <p:cNvPr id="192" name="Invoke the method…"/>
          <p:cNvSpPr txBox="1"/>
          <p:nvPr/>
        </p:nvSpPr>
        <p:spPr>
          <a:xfrm>
            <a:off x="2941636" y="3124200"/>
            <a:ext cx="6842127" cy="1196468"/>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p>
            <a:pPr>
              <a:lnSpc>
                <a:spcPct val="90000"/>
              </a:lnSpc>
              <a:spcBef>
                <a:spcPts val="400"/>
              </a:spcBef>
              <a:defRPr sz="1800">
                <a:solidFill>
                  <a:srgbClr val="FF7E79"/>
                </a:solidFill>
                <a:latin typeface="Courier New"/>
                <a:ea typeface="Courier New"/>
                <a:cs typeface="Courier New"/>
                <a:sym typeface="Courier New"/>
              </a:defRPr>
            </a:pPr>
            <a:r>
              <a:t>Invoke the method</a:t>
            </a:r>
          </a:p>
          <a:p>
            <a:pPr>
              <a:lnSpc>
                <a:spcPct val="90000"/>
              </a:lnSpc>
              <a:spcBef>
                <a:spcPts val="400"/>
              </a:spcBef>
              <a:defRPr b="0" sz="1800">
                <a:latin typeface="Courier New"/>
                <a:ea typeface="Courier New"/>
                <a:cs typeface="Courier New"/>
                <a:sym typeface="Courier New"/>
              </a:defRPr>
            </a:pPr>
          </a:p>
          <a:p>
            <a:pPr>
              <a:lnSpc>
                <a:spcPct val="90000"/>
              </a:lnSpc>
              <a:spcBef>
                <a:spcPts val="400"/>
              </a:spcBef>
              <a:defRPr b="0" sz="1800">
                <a:latin typeface="Courier New"/>
                <a:ea typeface="Courier New"/>
                <a:cs typeface="Courier New"/>
                <a:sym typeface="Courier New"/>
              </a:defRPr>
            </a:pPr>
            <a:r>
              <a:t>int[] list = {3, 1, 2, 6, 4, 2};</a:t>
            </a:r>
          </a:p>
          <a:p>
            <a:pPr>
              <a:lnSpc>
                <a:spcPct val="90000"/>
              </a:lnSpc>
              <a:spcBef>
                <a:spcPts val="400"/>
              </a:spcBef>
              <a:defRPr b="0" sz="1800">
                <a:latin typeface="Courier New"/>
                <a:ea typeface="Courier New"/>
                <a:cs typeface="Courier New"/>
                <a:sym typeface="Courier New"/>
              </a:defRPr>
            </a:pPr>
            <a:r>
              <a:t>printArray(list);</a:t>
            </a:r>
          </a:p>
        </p:txBody>
      </p:sp>
      <p:sp>
        <p:nvSpPr>
          <p:cNvPr id="193" name="Line"/>
          <p:cNvSpPr/>
          <p:nvPr/>
        </p:nvSpPr>
        <p:spPr>
          <a:xfrm flipV="1">
            <a:off x="4800599" y="1447800"/>
            <a:ext cx="2286001" cy="2667000"/>
          </a:xfrm>
          <a:prstGeom prst="line">
            <a:avLst/>
          </a:prstGeom>
          <a:ln w="12700">
            <a:solidFill>
              <a:srgbClr val="FF0000"/>
            </a:solidFill>
            <a:tailEnd type="stealth"/>
          </a:ln>
        </p:spPr>
        <p:txBody>
          <a:bodyPr lIns="45719" rIns="45719"/>
          <a:lstStyle/>
          <a:p>
            <a:pPr/>
          </a:p>
        </p:txBody>
      </p:sp>
      <p:sp>
        <p:nvSpPr>
          <p:cNvPr id="194" name="Invoke the method…"/>
          <p:cNvSpPr txBox="1"/>
          <p:nvPr/>
        </p:nvSpPr>
        <p:spPr>
          <a:xfrm>
            <a:off x="4008437" y="4724400"/>
            <a:ext cx="6842126" cy="629540"/>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p>
            <a:pPr>
              <a:lnSpc>
                <a:spcPct val="90000"/>
              </a:lnSpc>
              <a:spcBef>
                <a:spcPts val="400"/>
              </a:spcBef>
              <a:defRPr sz="1800">
                <a:solidFill>
                  <a:srgbClr val="0433FF"/>
                </a:solidFill>
                <a:latin typeface="Courier New"/>
                <a:ea typeface="Courier New"/>
                <a:cs typeface="Courier New"/>
                <a:sym typeface="Courier New"/>
              </a:defRPr>
            </a:pPr>
            <a:r>
              <a:t>Invoke the method</a:t>
            </a:r>
          </a:p>
          <a:p>
            <a:pPr>
              <a:lnSpc>
                <a:spcPct val="90000"/>
              </a:lnSpc>
              <a:spcBef>
                <a:spcPts val="400"/>
              </a:spcBef>
              <a:defRPr b="0" sz="1800">
                <a:latin typeface="Courier New"/>
                <a:ea typeface="Courier New"/>
                <a:cs typeface="Courier New"/>
                <a:sym typeface="Courier New"/>
              </a:defRPr>
            </a:pPr>
            <a:r>
              <a:t>printArray(new int[]{3, 1, 2, 6, 4, 2});</a:t>
            </a:r>
          </a:p>
        </p:txBody>
      </p:sp>
      <p:sp>
        <p:nvSpPr>
          <p:cNvPr id="195" name="Line"/>
          <p:cNvSpPr/>
          <p:nvPr/>
        </p:nvSpPr>
        <p:spPr>
          <a:xfrm flipH="1" flipV="1">
            <a:off x="7239000" y="1447799"/>
            <a:ext cx="609600" cy="3505202"/>
          </a:xfrm>
          <a:prstGeom prst="line">
            <a:avLst/>
          </a:prstGeom>
          <a:ln w="12700">
            <a:solidFill>
              <a:srgbClr val="FF0000"/>
            </a:solidFill>
            <a:tailEnd type="stealth"/>
          </a:ln>
        </p:spPr>
        <p:txBody>
          <a:bodyPr lIns="45719" rIns="45719"/>
          <a:lstStyle/>
          <a:p>
            <a:pPr/>
          </a:p>
        </p:txBody>
      </p:sp>
      <p:sp>
        <p:nvSpPr>
          <p:cNvPr id="196" name="Line"/>
          <p:cNvSpPr/>
          <p:nvPr/>
        </p:nvSpPr>
        <p:spPr>
          <a:xfrm flipV="1">
            <a:off x="7468869" y="5410200"/>
            <a:ext cx="1" cy="228600"/>
          </a:xfrm>
          <a:prstGeom prst="line">
            <a:avLst/>
          </a:prstGeom>
          <a:ln w="12700">
            <a:solidFill>
              <a:srgbClr val="FF0000"/>
            </a:solidFill>
            <a:tailEnd type="stealth"/>
          </a:ln>
        </p:spPr>
        <p:txBody>
          <a:bodyPr lIns="45719" rIns="45719"/>
          <a:lstStyle/>
          <a:p>
            <a:pPr/>
          </a:p>
        </p:txBody>
      </p:sp>
      <p:sp>
        <p:nvSpPr>
          <p:cNvPr id="197" name="Line"/>
          <p:cNvSpPr/>
          <p:nvPr/>
        </p:nvSpPr>
        <p:spPr>
          <a:xfrm>
            <a:off x="5562600" y="5410200"/>
            <a:ext cx="3581400" cy="0"/>
          </a:xfrm>
          <a:prstGeom prst="line">
            <a:avLst/>
          </a:prstGeom>
          <a:ln w="12700">
            <a:solidFill>
              <a:srgbClr val="FF0000"/>
            </a:solidFill>
          </a:ln>
        </p:spPr>
        <p:txBody>
          <a:bodyPr lIns="45719" rIns="45719"/>
          <a:lstStyle/>
          <a:p>
            <a:pPr/>
          </a:p>
        </p:txBody>
      </p:sp>
      <p:sp>
        <p:nvSpPr>
          <p:cNvPr id="198" name="Anonymous array"/>
          <p:cNvSpPr txBox="1"/>
          <p:nvPr/>
        </p:nvSpPr>
        <p:spPr>
          <a:xfrm>
            <a:off x="6370637" y="5715000"/>
            <a:ext cx="2270127" cy="346076"/>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lvl1pPr>
              <a:lnSpc>
                <a:spcPct val="90000"/>
              </a:lnSpc>
              <a:spcBef>
                <a:spcPts val="400"/>
              </a:spcBef>
              <a:defRPr sz="1800">
                <a:solidFill>
                  <a:srgbClr val="929000"/>
                </a:solidFill>
                <a:latin typeface="Courier New"/>
                <a:ea typeface="Courier New"/>
                <a:cs typeface="Courier New"/>
                <a:sym typeface="Courier New"/>
              </a:defRPr>
            </a:lvl1pPr>
          </a:lstStyle>
          <a:p>
            <a:pPr/>
            <a:r>
              <a:t>Anonymous array</a:t>
            </a:r>
          </a:p>
        </p:txBody>
      </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Anonymous Array"/>
          <p:cNvSpPr txBox="1"/>
          <p:nvPr>
            <p:ph type="title" idx="4294967295"/>
          </p:nvPr>
        </p:nvSpPr>
        <p:spPr>
          <a:xfrm>
            <a:off x="1422400" y="53975"/>
            <a:ext cx="10502900" cy="1030288"/>
          </a:xfrm>
          <a:prstGeom prst="rect">
            <a:avLst/>
          </a:prstGeom>
        </p:spPr>
        <p:txBody>
          <a:bodyPr>
            <a:normAutofit fontScale="100000" lnSpcReduction="0"/>
          </a:bodyPr>
          <a:lstStyle>
            <a:lvl1pPr>
              <a:defRPr sz="4800">
                <a:effectLst>
                  <a:outerShdw sx="100000" sy="100000" kx="0" ky="0" algn="b" rotWithShape="0" blurRad="12700" dist="25400" dir="2700000">
                    <a:srgbClr val="DDDDDD"/>
                  </a:outerShdw>
                </a:effectLst>
              </a:defRPr>
            </a:lvl1pPr>
          </a:lstStyle>
          <a:p>
            <a:pPr/>
            <a:r>
              <a:t>Anonymous Array</a:t>
            </a:r>
          </a:p>
        </p:txBody>
      </p:sp>
      <p:sp>
        <p:nvSpPr>
          <p:cNvPr id="201" name="Aşağıdaki ifade;…"/>
          <p:cNvSpPr txBox="1"/>
          <p:nvPr>
            <p:ph type="body" idx="4294967295"/>
          </p:nvPr>
        </p:nvSpPr>
        <p:spPr>
          <a:xfrm>
            <a:off x="305593" y="1284287"/>
            <a:ext cx="11580814" cy="4824413"/>
          </a:xfrm>
          <a:prstGeom prst="rect">
            <a:avLst/>
          </a:prstGeom>
        </p:spPr>
        <p:txBody>
          <a:bodyPr>
            <a:normAutofit fontScale="100000" lnSpcReduction="0"/>
          </a:bodyPr>
          <a:lstStyle/>
          <a:p>
            <a:pPr lvl="1" marL="0" indent="114300">
              <a:spcBef>
                <a:spcPts val="1900"/>
              </a:spcBef>
              <a:buSzTx/>
              <a:buFont typeface="Wingdings"/>
              <a:buNone/>
            </a:pPr>
            <a:r>
              <a:t>Aşağıdaki ifade;</a:t>
            </a:r>
          </a:p>
          <a:p>
            <a:pPr lvl="2" marL="228600" indent="685800">
              <a:spcBef>
                <a:spcPts val="1600"/>
              </a:spcBef>
              <a:buSzTx/>
              <a:buFont typeface="Wingdings"/>
              <a:buNone/>
              <a:defRPr sz="2800"/>
            </a:pPr>
            <a:r>
              <a:t>printArray(</a:t>
            </a:r>
            <a:r>
              <a:rPr b="1">
                <a:solidFill>
                  <a:srgbClr val="929000"/>
                </a:solidFill>
              </a:rPr>
              <a:t>new int[]{3, 1, 2, 6, 4, 2}</a:t>
            </a:r>
            <a:r>
              <a:t>); </a:t>
            </a:r>
          </a:p>
          <a:p>
            <a:pPr lvl="1" marL="0" indent="114300">
              <a:spcBef>
                <a:spcPts val="1900"/>
              </a:spcBef>
              <a:buSzTx/>
              <a:buFont typeface="Wingdings"/>
              <a:buNone/>
            </a:pPr>
            <a:r>
              <a:rPr sz="2800"/>
              <a:t>Aşağıdaki sözdizimi ile bir dizi oluşturur.</a:t>
            </a:r>
            <a:r>
              <a:t> </a:t>
            </a:r>
          </a:p>
          <a:p>
            <a:pPr lvl="2" marL="228600" indent="685800">
              <a:spcBef>
                <a:spcPts val="1600"/>
              </a:spcBef>
              <a:buSzTx/>
              <a:buFont typeface="Wingdings"/>
              <a:buNone/>
              <a:defRPr sz="2800"/>
            </a:pPr>
            <a:r>
              <a:rPr>
                <a:solidFill>
                  <a:srgbClr val="FF7E79"/>
                </a:solidFill>
              </a:rPr>
              <a:t>new dataType[]</a:t>
            </a:r>
            <a:r>
              <a:rPr b="1">
                <a:solidFill>
                  <a:srgbClr val="FF9300"/>
                </a:solidFill>
              </a:rPr>
              <a:t>{literal0, literal1, ..., literalk};</a:t>
            </a:r>
            <a:endParaRPr b="1">
              <a:solidFill>
                <a:srgbClr val="FF9300"/>
              </a:solidFill>
            </a:endParaRPr>
          </a:p>
          <a:p>
            <a:pPr lvl="1" marL="0" indent="114300">
              <a:spcBef>
                <a:spcPts val="1900"/>
              </a:spcBef>
              <a:buSzTx/>
              <a:buFont typeface="Wingdings"/>
              <a:buNone/>
              <a:defRPr sz="2800"/>
            </a:pPr>
            <a:r>
              <a:t>Dizi ismi ile erişilemediği için bu tip diziler </a:t>
            </a:r>
            <a:r>
              <a:rPr i="1">
                <a:solidFill>
                  <a:srgbClr val="0433FF"/>
                </a:solidFill>
              </a:rPr>
              <a:t>anonymous array </a:t>
            </a:r>
            <a:r>
              <a:t>olarak adlandırılır</a:t>
            </a:r>
            <a:r>
              <a:t>. </a:t>
            </a:r>
          </a:p>
        </p:txBody>
      </p:sp>
      <p:sp>
        <p:nvSpPr>
          <p:cNvPr id="202" name="Slide Number"/>
          <p:cNvSpPr txBox="1"/>
          <p:nvPr>
            <p:ph type="sldNum" sz="quarter" idx="2"/>
          </p:nvPr>
        </p:nvSpPr>
        <p:spPr>
          <a:xfrm>
            <a:off x="3578860" y="6494713"/>
            <a:ext cx="281941" cy="287088"/>
          </a:xfrm>
          <a:prstGeom prst="rect">
            <a:avLst/>
          </a:prstGeom>
          <a:extLst>
            <a:ext uri="{C572A759-6A51-4108-AA02-DFA0A04FC94B}">
              <ma14:wrappingTextBoxFlag xmlns:ma14="http://schemas.microsoft.com/office/mac/drawingml/2011/main" val="1"/>
            </a:ext>
          </a:extLst>
        </p:spPr>
        <p:txBody>
          <a:bodyPr/>
          <a:lstStyle>
            <a:lvl1pPr>
              <a:defRPr sz="1400">
                <a:latin typeface="Times New Roman"/>
                <a:ea typeface="Times New Roman"/>
                <a:cs typeface="Times New Roman"/>
                <a:sym typeface="Times New Roman"/>
              </a:defRPr>
            </a:lvl1p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 name="Ders İçeriği"/>
          <p:cNvSpPr txBox="1"/>
          <p:nvPr>
            <p:ph type="title" idx="4294967295"/>
          </p:nvPr>
        </p:nvSpPr>
        <p:spPr>
          <a:xfrm>
            <a:off x="1422400" y="53975"/>
            <a:ext cx="10502900" cy="1030288"/>
          </a:xfrm>
          <a:prstGeom prst="rect">
            <a:avLst/>
          </a:prstGeom>
        </p:spPr>
        <p:txBody>
          <a:bodyPr>
            <a:normAutofit fontScale="100000" lnSpcReduction="0"/>
          </a:bodyPr>
          <a:lstStyle/>
          <a:p>
            <a:pPr/>
            <a:r>
              <a:t>Ders İçeriği</a:t>
            </a:r>
          </a:p>
        </p:txBody>
      </p:sp>
      <p:sp>
        <p:nvSpPr>
          <p:cNvPr id="58" name="Bilgisayarlara, Programlara ve Java'ya Giriş…"/>
          <p:cNvSpPr txBox="1"/>
          <p:nvPr>
            <p:ph type="body" idx="4294967295"/>
          </p:nvPr>
        </p:nvSpPr>
        <p:spPr>
          <a:xfrm>
            <a:off x="666750" y="1268412"/>
            <a:ext cx="11201400" cy="4824413"/>
          </a:xfrm>
          <a:prstGeom prst="rect">
            <a:avLst/>
          </a:prstGeom>
        </p:spPr>
        <p:txBody>
          <a:bodyPr>
            <a:normAutofit fontScale="100000" lnSpcReduction="0"/>
          </a:bodyPr>
          <a:lstStyle/>
          <a:p>
            <a:pPr marL="315468" indent="-315468" defTabSz="841247">
              <a:spcBef>
                <a:spcPts val="600"/>
              </a:spcBef>
              <a:defRPr sz="2576"/>
            </a:pPr>
            <a:r>
              <a:t>Bilgisayarlara, Programlara ve Java'ya Giriş</a:t>
            </a:r>
          </a:p>
          <a:p>
            <a:pPr marL="315468" indent="-315468" defTabSz="841247">
              <a:spcBef>
                <a:spcPts val="600"/>
              </a:spcBef>
              <a:defRPr sz="2576"/>
            </a:pPr>
            <a:r>
              <a:t>Temel Programlama</a:t>
            </a:r>
          </a:p>
          <a:p>
            <a:pPr marL="315468" indent="-315468" defTabSz="841247">
              <a:spcBef>
                <a:spcPts val="600"/>
              </a:spcBef>
              <a:defRPr sz="2576"/>
            </a:pPr>
            <a:r>
              <a:t>Seçimler</a:t>
            </a:r>
          </a:p>
          <a:p>
            <a:pPr marL="315468" indent="-315468" defTabSz="841247">
              <a:spcBef>
                <a:spcPts val="600"/>
              </a:spcBef>
              <a:defRPr sz="2576"/>
            </a:pPr>
            <a:r>
              <a:t>Matematiksel Fonksiyonlar, Karakterler ve Diziler</a:t>
            </a:r>
          </a:p>
          <a:p>
            <a:pPr marL="315468" indent="-315468" defTabSz="841247">
              <a:spcBef>
                <a:spcPts val="600"/>
              </a:spcBef>
              <a:defRPr b="1" sz="2576">
                <a:solidFill>
                  <a:srgbClr val="FF0000"/>
                </a:solidFill>
              </a:defRPr>
            </a:pPr>
            <a:r>
              <a:t>ARA SINAV</a:t>
            </a:r>
          </a:p>
          <a:p>
            <a:pPr marL="315468" indent="-315468" defTabSz="841247">
              <a:spcBef>
                <a:spcPts val="600"/>
              </a:spcBef>
              <a:defRPr sz="2576"/>
            </a:pPr>
            <a:r>
              <a:t>Döngüler</a:t>
            </a:r>
          </a:p>
          <a:p>
            <a:pPr marL="315468" indent="-315468" defTabSz="841247">
              <a:spcBef>
                <a:spcPts val="600"/>
              </a:spcBef>
              <a:defRPr sz="2576"/>
            </a:pPr>
            <a:r>
              <a:t>Metotlar</a:t>
            </a:r>
          </a:p>
          <a:p>
            <a:pPr marL="315468" indent="-315468" defTabSz="841247">
              <a:spcBef>
                <a:spcPts val="600"/>
              </a:spcBef>
              <a:defRPr sz="2576"/>
            </a:pPr>
            <a:r>
              <a:t>Tek Boyutlu Diziler</a:t>
            </a:r>
          </a:p>
          <a:p>
            <a:pPr marL="315468" indent="-315468" defTabSz="841247">
              <a:spcBef>
                <a:spcPts val="600"/>
              </a:spcBef>
              <a:defRPr sz="2576">
                <a:solidFill>
                  <a:srgbClr val="0066FF"/>
                </a:solidFill>
              </a:defRPr>
            </a:pPr>
            <a:r>
              <a:t>Çok Boyutlu Diziler</a:t>
            </a:r>
          </a:p>
          <a:p>
            <a:pPr marL="315468" indent="-315468" defTabSz="841247">
              <a:spcBef>
                <a:spcPts val="600"/>
              </a:spcBef>
              <a:defRPr b="1" sz="2576">
                <a:solidFill>
                  <a:srgbClr val="FF0000"/>
                </a:solidFill>
              </a:defRPr>
            </a:pPr>
            <a:r>
              <a:t>FİNAL</a:t>
            </a:r>
          </a:p>
        </p:txBody>
      </p:sp>
      <p:sp>
        <p:nvSpPr>
          <p:cNvPr id="59" name="Slide Number"/>
          <p:cNvSpPr txBox="1"/>
          <p:nvPr>
            <p:ph type="sldNum" sz="quarter" idx="2"/>
          </p:nvPr>
        </p:nvSpPr>
        <p:spPr>
          <a:xfrm>
            <a:off x="11675655" y="6533495"/>
            <a:ext cx="181383" cy="248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Pass By Value"/>
          <p:cNvSpPr txBox="1"/>
          <p:nvPr>
            <p:ph type="title" idx="4294967295"/>
          </p:nvPr>
        </p:nvSpPr>
        <p:spPr>
          <a:xfrm>
            <a:off x="1422400" y="53975"/>
            <a:ext cx="10502900" cy="1030288"/>
          </a:xfrm>
          <a:prstGeom prst="rect">
            <a:avLst/>
          </a:prstGeom>
        </p:spPr>
        <p:txBody>
          <a:bodyPr>
            <a:normAutofit fontScale="100000" lnSpcReduction="0"/>
          </a:bodyPr>
          <a:lstStyle>
            <a:lvl1pPr>
              <a:defRPr>
                <a:effectLst>
                  <a:outerShdw sx="100000" sy="100000" kx="0" ky="0" algn="b" rotWithShape="0" blurRad="12700" dist="25400" dir="2700000">
                    <a:srgbClr val="DDDDDD"/>
                  </a:outerShdw>
                </a:effectLst>
              </a:defRPr>
            </a:lvl1pPr>
          </a:lstStyle>
          <a:p>
            <a:pPr/>
            <a:r>
              <a:t>Pass By Value</a:t>
            </a:r>
          </a:p>
        </p:txBody>
      </p:sp>
      <p:sp>
        <p:nvSpPr>
          <p:cNvPr id="205" name="Java’da argümanlar  pass by value olarak metotlara aktarılır. Değişken değerlerini aktarırken önemli farklar vardır. Şöyle ki;…"/>
          <p:cNvSpPr txBox="1"/>
          <p:nvPr>
            <p:ph type="body" idx="4294967295"/>
          </p:nvPr>
        </p:nvSpPr>
        <p:spPr>
          <a:xfrm>
            <a:off x="301625" y="1268412"/>
            <a:ext cx="11580813" cy="4824413"/>
          </a:xfrm>
          <a:prstGeom prst="rect">
            <a:avLst/>
          </a:prstGeom>
        </p:spPr>
        <p:txBody>
          <a:bodyPr>
            <a:normAutofit fontScale="100000" lnSpcReduction="0"/>
          </a:bodyPr>
          <a:lstStyle/>
          <a:p>
            <a:pPr marL="0" indent="0">
              <a:lnSpc>
                <a:spcPct val="90000"/>
              </a:lnSpc>
              <a:spcBef>
                <a:spcPts val="600"/>
              </a:spcBef>
              <a:buSzTx/>
              <a:buFont typeface="Wingdings"/>
              <a:buNone/>
              <a:defRPr sz="2600"/>
            </a:pPr>
            <a:r>
              <a:t>Java’da argümanlar </a:t>
            </a:r>
            <a:r>
              <a:rPr>
                <a:solidFill>
                  <a:srgbClr val="FF40FF"/>
                </a:solidFill>
              </a:rPr>
              <a:t> </a:t>
            </a:r>
            <a:r>
              <a:rPr i="1">
                <a:solidFill>
                  <a:srgbClr val="FF40FF"/>
                </a:solidFill>
              </a:rPr>
              <a:t>pass by value</a:t>
            </a:r>
            <a:r>
              <a:rPr>
                <a:solidFill>
                  <a:srgbClr val="FF40FF"/>
                </a:solidFill>
              </a:rPr>
              <a:t> </a:t>
            </a:r>
            <a:r>
              <a:t>olarak metotlara aktarılır. Değişken değerlerini aktarırken önemli farklar vardır. Şöyle ki;</a:t>
            </a:r>
          </a:p>
          <a:p>
            <a:pPr marL="0" indent="0">
              <a:lnSpc>
                <a:spcPct val="90000"/>
              </a:lnSpc>
              <a:spcBef>
                <a:spcPts val="600"/>
              </a:spcBef>
              <a:buSzTx/>
              <a:buFont typeface="Wingdings"/>
              <a:buNone/>
              <a:defRPr sz="2600"/>
            </a:pPr>
          </a:p>
          <a:p>
            <a:pPr marL="0" indent="0">
              <a:lnSpc>
                <a:spcPct val="90000"/>
              </a:lnSpc>
              <a:spcBef>
                <a:spcPts val="600"/>
              </a:spcBef>
              <a:defRPr sz="2600"/>
            </a:pPr>
            <a:r>
              <a:t> İlkel tipli değer için, </a:t>
            </a:r>
            <a:r>
              <a:rPr>
                <a:solidFill>
                  <a:srgbClr val="929000"/>
                </a:solidFill>
              </a:rPr>
              <a:t>gerçek değer </a:t>
            </a:r>
            <a:r>
              <a:t>aktarılır. Yerel (local) olarak değişken değerini değiştirme, </a:t>
            </a:r>
            <a:r>
              <a:rPr>
                <a:solidFill>
                  <a:srgbClr val="0433FF"/>
                </a:solidFill>
              </a:rPr>
              <a:t>metodun dışında değişken değerini değiştirmeyecektir.</a:t>
            </a:r>
            <a:endParaRPr>
              <a:solidFill>
                <a:srgbClr val="0433FF"/>
              </a:solidFill>
            </a:endParaRPr>
          </a:p>
          <a:p>
            <a:pPr marL="0" indent="0">
              <a:lnSpc>
                <a:spcPct val="90000"/>
              </a:lnSpc>
              <a:spcBef>
                <a:spcPts val="600"/>
              </a:spcBef>
              <a:defRPr sz="2600"/>
            </a:pPr>
          </a:p>
          <a:p>
            <a:pPr marL="0" indent="0">
              <a:lnSpc>
                <a:spcPct val="90000"/>
              </a:lnSpc>
              <a:spcBef>
                <a:spcPts val="600"/>
              </a:spcBef>
              <a:defRPr sz="2600"/>
            </a:pPr>
            <a:r>
              <a:t> Dizi tipli bir parametre için parametrenin değeri </a:t>
            </a:r>
            <a:r>
              <a:rPr>
                <a:solidFill>
                  <a:srgbClr val="009051"/>
                </a:solidFill>
              </a:rPr>
              <a:t>diziye bir referanstır</a:t>
            </a:r>
            <a:r>
              <a:t>. Bu referans metoda aktarılır. Dizinin metottaki herhangi değişikliği, </a:t>
            </a:r>
            <a:r>
              <a:rPr>
                <a:solidFill>
                  <a:srgbClr val="FF7E79"/>
                </a:solidFill>
              </a:rPr>
              <a:t>orijinal dizide de değişikliğe neden olacaktır.</a:t>
            </a:r>
          </a:p>
        </p:txBody>
      </p:sp>
      <p:sp>
        <p:nvSpPr>
          <p:cNvPr id="206" name="Slide Number"/>
          <p:cNvSpPr txBox="1"/>
          <p:nvPr>
            <p:ph type="sldNum" sz="quarter" idx="2"/>
          </p:nvPr>
        </p:nvSpPr>
        <p:spPr>
          <a:xfrm>
            <a:off x="3578860" y="6494713"/>
            <a:ext cx="281941" cy="287088"/>
          </a:xfrm>
          <a:prstGeom prst="rect">
            <a:avLst/>
          </a:prstGeom>
          <a:extLst>
            <a:ext uri="{C572A759-6A51-4108-AA02-DFA0A04FC94B}">
              <ma14:wrappingTextBoxFlag xmlns:ma14="http://schemas.microsoft.com/office/mac/drawingml/2011/main" val="1"/>
            </a:ext>
          </a:extLst>
        </p:spPr>
        <p:txBody>
          <a:bodyPr/>
          <a:lstStyle>
            <a:lvl1pPr>
              <a:defRPr sz="1400">
                <a:latin typeface="Times New Roman"/>
                <a:ea typeface="Times New Roman"/>
                <a:cs typeface="Times New Roman"/>
                <a:sym typeface="Times New Roman"/>
              </a:defRPr>
            </a:lvl1p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Slide Number"/>
          <p:cNvSpPr txBox="1"/>
          <p:nvPr>
            <p:ph type="sldNum" sz="quarter" idx="2"/>
          </p:nvPr>
        </p:nvSpPr>
        <p:spPr>
          <a:xfrm>
            <a:off x="5797867" y="6494713"/>
            <a:ext cx="281941" cy="287088"/>
          </a:xfrm>
          <a:prstGeom prst="rect">
            <a:avLst/>
          </a:prstGeom>
          <a:extLst>
            <a:ext uri="{C572A759-6A51-4108-AA02-DFA0A04FC94B}">
              <ma14:wrappingTextBoxFlag xmlns:ma14="http://schemas.microsoft.com/office/mac/drawingml/2011/main" val="1"/>
            </a:ext>
          </a:extLst>
        </p:spPr>
        <p:txBody>
          <a:bodyPr/>
          <a:lstStyle>
            <a:lvl1pPr algn="ctr">
              <a:defRPr sz="1400">
                <a:latin typeface="Times New Roman"/>
                <a:ea typeface="Times New Roman"/>
                <a:cs typeface="Times New Roman"/>
                <a:sym typeface="Times New Roman"/>
              </a:defRPr>
            </a:lvl1pPr>
          </a:lstStyle>
          <a:p>
            <a:pPr/>
            <a:fld id="{86CB4B4D-7CA3-9044-876B-883B54F8677D}" type="slidenum"/>
          </a:p>
        </p:txBody>
      </p:sp>
      <p:sp>
        <p:nvSpPr>
          <p:cNvPr id="209" name="public class aa {…"/>
          <p:cNvSpPr txBox="1"/>
          <p:nvPr>
            <p:ph type="body" idx="4294967295"/>
          </p:nvPr>
        </p:nvSpPr>
        <p:spPr>
          <a:xfrm>
            <a:off x="832661" y="1254560"/>
            <a:ext cx="10526678" cy="5410200"/>
          </a:xfrm>
          <a:prstGeom prst="rect">
            <a:avLst/>
          </a:prstGeom>
          <a:ln w="9525">
            <a:solidFill>
              <a:srgbClr val="FFFFFF"/>
            </a:solidFill>
            <a:round/>
          </a:ln>
        </p:spPr>
        <p:txBody>
          <a:bodyPr>
            <a:normAutofit fontScale="100000" lnSpcReduction="0"/>
          </a:bodyPr>
          <a:lstStyle/>
          <a:p>
            <a:pPr marL="0" indent="0" defTabSz="448055">
              <a:spcBef>
                <a:spcPts val="0"/>
              </a:spcBef>
              <a:buClrTx/>
              <a:buSzTx/>
              <a:buNone/>
              <a:defRPr sz="1960">
                <a:solidFill>
                  <a:srgbClr val="0033B3"/>
                </a:solidFill>
                <a:latin typeface="Courier"/>
                <a:ea typeface="Courier"/>
                <a:cs typeface="Courier"/>
                <a:sym typeface="Courier"/>
              </a:defRPr>
            </a:pPr>
            <a:r>
              <a:t>public class </a:t>
            </a:r>
            <a:r>
              <a:rPr>
                <a:solidFill>
                  <a:srgbClr val="000000"/>
                </a:solidFill>
              </a:rPr>
              <a:t>aa </a:t>
            </a:r>
            <a:r>
              <a:rPr>
                <a:solidFill>
                  <a:srgbClr val="080808"/>
                </a:solidFill>
              </a:rPr>
              <a:t>{</a:t>
            </a:r>
            <a:endParaRPr>
              <a:solidFill>
                <a:srgbClr val="080808"/>
              </a:solidFill>
            </a:endParaRPr>
          </a:p>
          <a:p>
            <a:pPr marL="0" indent="0" defTabSz="448055">
              <a:spcBef>
                <a:spcPts val="0"/>
              </a:spcBef>
              <a:buClrTx/>
              <a:buSzTx/>
              <a:buNone/>
              <a:defRPr sz="1960">
                <a:solidFill>
                  <a:srgbClr val="0033B3"/>
                </a:solidFill>
                <a:latin typeface="Courier"/>
                <a:ea typeface="Courier"/>
                <a:cs typeface="Courier"/>
                <a:sym typeface="Courier"/>
              </a:defRPr>
            </a:pPr>
            <a:r>
              <a:rPr>
                <a:solidFill>
                  <a:srgbClr val="080808"/>
                </a:solidFill>
              </a:rPr>
              <a:t>    </a:t>
            </a:r>
            <a:r>
              <a:t>public static void </a:t>
            </a:r>
            <a:r>
              <a:rPr>
                <a:solidFill>
                  <a:srgbClr val="00627A"/>
                </a:solidFill>
              </a:rPr>
              <a:t>main</a:t>
            </a:r>
            <a:r>
              <a:rPr>
                <a:solidFill>
                  <a:srgbClr val="080808"/>
                </a:solidFill>
              </a:rPr>
              <a:t>(</a:t>
            </a:r>
            <a:r>
              <a:rPr>
                <a:solidFill>
                  <a:srgbClr val="000000"/>
                </a:solidFill>
              </a:rPr>
              <a:t>String</a:t>
            </a:r>
            <a:r>
              <a:rPr>
                <a:solidFill>
                  <a:srgbClr val="080808"/>
                </a:solidFill>
              </a:rPr>
              <a:t>[] args) {</a:t>
            </a:r>
            <a:endParaRPr>
              <a:solidFill>
                <a:srgbClr val="080808"/>
              </a:solidFill>
            </a:endParaRPr>
          </a:p>
          <a:p>
            <a:pPr marL="0" indent="0" defTabSz="448055">
              <a:spcBef>
                <a:spcPts val="0"/>
              </a:spcBef>
              <a:buClrTx/>
              <a:buSzTx/>
              <a:buNone/>
              <a:defRPr i="1" sz="1960">
                <a:solidFill>
                  <a:srgbClr val="8C8C8C"/>
                </a:solidFill>
                <a:latin typeface="Courier"/>
                <a:ea typeface="Courier"/>
                <a:cs typeface="Courier"/>
                <a:sym typeface="Courier"/>
              </a:defRPr>
            </a:pPr>
            <a:r>
              <a:rPr i="0">
                <a:solidFill>
                  <a:srgbClr val="080808"/>
                </a:solidFill>
              </a:rPr>
              <a:t>        </a:t>
            </a:r>
            <a:r>
              <a:rPr i="0">
                <a:solidFill>
                  <a:srgbClr val="0033B3"/>
                </a:solidFill>
              </a:rPr>
              <a:t>int </a:t>
            </a:r>
            <a:r>
              <a:rPr i="0">
                <a:solidFill>
                  <a:srgbClr val="000000"/>
                </a:solidFill>
              </a:rPr>
              <a:t>x </a:t>
            </a:r>
            <a:r>
              <a:rPr i="0">
                <a:solidFill>
                  <a:srgbClr val="080808"/>
                </a:solidFill>
              </a:rPr>
              <a:t>= </a:t>
            </a:r>
            <a:r>
              <a:rPr i="0">
                <a:solidFill>
                  <a:srgbClr val="1750EB"/>
                </a:solidFill>
              </a:rPr>
              <a:t>1</a:t>
            </a:r>
            <a:r>
              <a:rPr i="0">
                <a:solidFill>
                  <a:srgbClr val="080808"/>
                </a:solidFill>
              </a:rPr>
              <a:t>; </a:t>
            </a:r>
            <a:r>
              <a:t>// x represents an int value</a:t>
            </a:r>
          </a:p>
          <a:p>
            <a:pPr marL="0" indent="0" defTabSz="448055">
              <a:spcBef>
                <a:spcPts val="0"/>
              </a:spcBef>
              <a:buClrTx/>
              <a:buSzTx/>
              <a:buNone/>
              <a:defRPr i="1" sz="1960">
                <a:solidFill>
                  <a:srgbClr val="8C8C8C"/>
                </a:solidFill>
                <a:latin typeface="Courier"/>
                <a:ea typeface="Courier"/>
                <a:cs typeface="Courier"/>
                <a:sym typeface="Courier"/>
              </a:defRPr>
            </a:pPr>
            <a:r>
              <a:t>        </a:t>
            </a:r>
            <a:r>
              <a:rPr i="0">
                <a:solidFill>
                  <a:srgbClr val="0033B3"/>
                </a:solidFill>
              </a:rPr>
              <a:t>int</a:t>
            </a:r>
            <a:r>
              <a:rPr i="0">
                <a:solidFill>
                  <a:srgbClr val="080808"/>
                </a:solidFill>
              </a:rPr>
              <a:t>[] </a:t>
            </a:r>
            <a:r>
              <a:rPr i="0">
                <a:solidFill>
                  <a:srgbClr val="000000"/>
                </a:solidFill>
              </a:rPr>
              <a:t>y </a:t>
            </a:r>
            <a:r>
              <a:rPr i="0">
                <a:solidFill>
                  <a:srgbClr val="080808"/>
                </a:solidFill>
              </a:rPr>
              <a:t>= </a:t>
            </a:r>
            <a:r>
              <a:rPr i="0">
                <a:solidFill>
                  <a:srgbClr val="0033B3"/>
                </a:solidFill>
              </a:rPr>
              <a:t>new int</a:t>
            </a:r>
            <a:r>
              <a:rPr i="0">
                <a:solidFill>
                  <a:srgbClr val="080808"/>
                </a:solidFill>
              </a:rPr>
              <a:t>[</a:t>
            </a:r>
            <a:r>
              <a:rPr i="0">
                <a:solidFill>
                  <a:srgbClr val="1750EB"/>
                </a:solidFill>
              </a:rPr>
              <a:t>10</a:t>
            </a:r>
            <a:r>
              <a:rPr i="0">
                <a:solidFill>
                  <a:srgbClr val="080808"/>
                </a:solidFill>
              </a:rPr>
              <a:t>]; </a:t>
            </a:r>
            <a:r>
              <a:t>// y represents an array of int values</a:t>
            </a:r>
          </a:p>
          <a:p>
            <a:pPr marL="0" indent="0" defTabSz="448055">
              <a:spcBef>
                <a:spcPts val="0"/>
              </a:spcBef>
              <a:buClrTx/>
              <a:buSzTx/>
              <a:buNone/>
              <a:defRPr i="1" sz="1960">
                <a:solidFill>
                  <a:srgbClr val="8C8C8C"/>
                </a:solidFill>
                <a:latin typeface="Courier"/>
                <a:ea typeface="Courier"/>
                <a:cs typeface="Courier"/>
                <a:sym typeface="Courier"/>
              </a:defRPr>
            </a:pPr>
          </a:p>
          <a:p>
            <a:pPr marL="0" indent="0" defTabSz="448055">
              <a:spcBef>
                <a:spcPts val="0"/>
              </a:spcBef>
              <a:buClrTx/>
              <a:buSzTx/>
              <a:buNone/>
              <a:defRPr i="1" sz="1960">
                <a:solidFill>
                  <a:srgbClr val="8C8C8C"/>
                </a:solidFill>
                <a:latin typeface="Courier"/>
                <a:ea typeface="Courier"/>
                <a:cs typeface="Courier"/>
                <a:sym typeface="Courier"/>
              </a:defRPr>
            </a:pPr>
            <a:r>
              <a:t>        </a:t>
            </a:r>
            <a:r>
              <a:rPr>
                <a:solidFill>
                  <a:srgbClr val="080808"/>
                </a:solidFill>
              </a:rPr>
              <a:t>m</a:t>
            </a:r>
            <a:r>
              <a:rPr i="0">
                <a:solidFill>
                  <a:srgbClr val="080808"/>
                </a:solidFill>
              </a:rPr>
              <a:t>(</a:t>
            </a:r>
            <a:r>
              <a:rPr i="0">
                <a:solidFill>
                  <a:srgbClr val="000000"/>
                </a:solidFill>
              </a:rPr>
              <a:t>x</a:t>
            </a:r>
            <a:r>
              <a:rPr i="0">
                <a:solidFill>
                  <a:srgbClr val="080808"/>
                </a:solidFill>
              </a:rPr>
              <a:t>, </a:t>
            </a:r>
            <a:r>
              <a:rPr i="0">
                <a:solidFill>
                  <a:srgbClr val="000000"/>
                </a:solidFill>
              </a:rPr>
              <a:t>y</a:t>
            </a:r>
            <a:r>
              <a:rPr i="0">
                <a:solidFill>
                  <a:srgbClr val="080808"/>
                </a:solidFill>
              </a:rPr>
              <a:t>); </a:t>
            </a:r>
            <a:r>
              <a:t>// Invoke m with arguments x and y</a:t>
            </a:r>
          </a:p>
          <a:p>
            <a:pPr marL="0" indent="0" defTabSz="448055">
              <a:spcBef>
                <a:spcPts val="0"/>
              </a:spcBef>
              <a:buClrTx/>
              <a:buSzTx/>
              <a:buNone/>
              <a:defRPr i="1" sz="1960">
                <a:solidFill>
                  <a:srgbClr val="8C8C8C"/>
                </a:solidFill>
                <a:latin typeface="Courier"/>
                <a:ea typeface="Courier"/>
                <a:cs typeface="Courier"/>
                <a:sym typeface="Courier"/>
              </a:defRPr>
            </a:pPr>
          </a:p>
          <a:p>
            <a:pPr marL="0" indent="0" defTabSz="448055">
              <a:spcBef>
                <a:spcPts val="0"/>
              </a:spcBef>
              <a:buClrTx/>
              <a:buSzTx/>
              <a:buNone/>
              <a:defRPr sz="1960">
                <a:solidFill>
                  <a:srgbClr val="080808"/>
                </a:solidFill>
                <a:latin typeface="Courier"/>
                <a:ea typeface="Courier"/>
                <a:cs typeface="Courier"/>
                <a:sym typeface="Courier"/>
              </a:defRPr>
            </a:pPr>
            <a:r>
              <a:rPr i="1">
                <a:solidFill>
                  <a:srgbClr val="8C8C8C"/>
                </a:solidFill>
              </a:rPr>
              <a:t>        </a:t>
            </a:r>
            <a:r>
              <a:rPr>
                <a:solidFill>
                  <a:srgbClr val="000000"/>
                </a:solidFill>
              </a:rPr>
              <a:t>System</a:t>
            </a:r>
            <a:r>
              <a:t>.</a:t>
            </a:r>
            <a:r>
              <a:rPr i="1">
                <a:solidFill>
                  <a:srgbClr val="872094"/>
                </a:solidFill>
              </a:rPr>
              <a:t>out</a:t>
            </a:r>
            <a:r>
              <a:t>.println(</a:t>
            </a:r>
            <a:r>
              <a:rPr>
                <a:solidFill>
                  <a:srgbClr val="077D16"/>
                </a:solidFill>
              </a:rPr>
              <a:t>"x is " </a:t>
            </a:r>
            <a:r>
              <a:t>+ </a:t>
            </a:r>
            <a:r>
              <a:rPr>
                <a:solidFill>
                  <a:srgbClr val="000000"/>
                </a:solidFill>
              </a:rPr>
              <a:t>x</a:t>
            </a:r>
            <a:r>
              <a:t>);</a:t>
            </a:r>
          </a:p>
          <a:p>
            <a:pPr marL="0" indent="0" defTabSz="448055">
              <a:spcBef>
                <a:spcPts val="0"/>
              </a:spcBef>
              <a:buClrTx/>
              <a:buSzTx/>
              <a:buNone/>
              <a:defRPr sz="1960">
                <a:solidFill>
                  <a:srgbClr val="077D16"/>
                </a:solidFill>
                <a:latin typeface="Courier"/>
                <a:ea typeface="Courier"/>
                <a:cs typeface="Courier"/>
                <a:sym typeface="Courier"/>
              </a:defRPr>
            </a:pPr>
            <a:r>
              <a:rPr>
                <a:solidFill>
                  <a:srgbClr val="080808"/>
                </a:solidFill>
              </a:rPr>
              <a:t>        </a:t>
            </a:r>
            <a:r>
              <a:rPr>
                <a:solidFill>
                  <a:srgbClr val="000000"/>
                </a:solidFill>
              </a:rPr>
              <a:t>System</a:t>
            </a:r>
            <a:r>
              <a:rPr>
                <a:solidFill>
                  <a:srgbClr val="080808"/>
                </a:solidFill>
              </a:rPr>
              <a:t>.</a:t>
            </a:r>
            <a:r>
              <a:rPr i="1">
                <a:solidFill>
                  <a:srgbClr val="872094"/>
                </a:solidFill>
              </a:rPr>
              <a:t>out</a:t>
            </a:r>
            <a:r>
              <a:rPr>
                <a:solidFill>
                  <a:srgbClr val="080808"/>
                </a:solidFill>
              </a:rPr>
              <a:t>.println(</a:t>
            </a:r>
            <a:r>
              <a:t>"y[0] is " </a:t>
            </a:r>
            <a:r>
              <a:rPr>
                <a:solidFill>
                  <a:srgbClr val="080808"/>
                </a:solidFill>
              </a:rPr>
              <a:t>+ </a:t>
            </a:r>
            <a:r>
              <a:rPr>
                <a:solidFill>
                  <a:srgbClr val="000000"/>
                </a:solidFill>
              </a:rPr>
              <a:t>y</a:t>
            </a:r>
            <a:r>
              <a:rPr>
                <a:solidFill>
                  <a:srgbClr val="080808"/>
                </a:solidFill>
              </a:rPr>
              <a:t>[</a:t>
            </a:r>
            <a:r>
              <a:rPr>
                <a:solidFill>
                  <a:srgbClr val="1750EB"/>
                </a:solidFill>
              </a:rPr>
              <a:t>0</a:t>
            </a:r>
            <a:r>
              <a:rPr>
                <a:solidFill>
                  <a:srgbClr val="080808"/>
                </a:solidFill>
              </a:rPr>
              <a:t>]);</a:t>
            </a:r>
            <a:endParaRPr>
              <a:solidFill>
                <a:srgbClr val="080808"/>
              </a:solidFill>
            </a:endParaRPr>
          </a:p>
          <a:p>
            <a:pPr marL="0" indent="0" defTabSz="448055">
              <a:spcBef>
                <a:spcPts val="0"/>
              </a:spcBef>
              <a:buClrTx/>
              <a:buSzTx/>
              <a:buNone/>
              <a:defRPr sz="1960">
                <a:solidFill>
                  <a:srgbClr val="080808"/>
                </a:solidFill>
                <a:latin typeface="Courier"/>
                <a:ea typeface="Courier"/>
                <a:cs typeface="Courier"/>
                <a:sym typeface="Courier"/>
              </a:defRPr>
            </a:pPr>
            <a:r>
              <a:t>    }</a:t>
            </a:r>
          </a:p>
          <a:p>
            <a:pPr marL="0" indent="0" defTabSz="448055">
              <a:spcBef>
                <a:spcPts val="0"/>
              </a:spcBef>
              <a:buClrTx/>
              <a:buSzTx/>
              <a:buNone/>
              <a:defRPr sz="1960">
                <a:solidFill>
                  <a:srgbClr val="080808"/>
                </a:solidFill>
                <a:latin typeface="Courier"/>
                <a:ea typeface="Courier"/>
                <a:cs typeface="Courier"/>
                <a:sym typeface="Courier"/>
              </a:defRPr>
            </a:pPr>
          </a:p>
          <a:p>
            <a:pPr marL="0" indent="0" defTabSz="448055">
              <a:spcBef>
                <a:spcPts val="0"/>
              </a:spcBef>
              <a:buClrTx/>
              <a:buSzTx/>
              <a:buNone/>
              <a:defRPr sz="1960">
                <a:solidFill>
                  <a:srgbClr val="0033B3"/>
                </a:solidFill>
                <a:latin typeface="Courier"/>
                <a:ea typeface="Courier"/>
                <a:cs typeface="Courier"/>
                <a:sym typeface="Courier"/>
              </a:defRPr>
            </a:pPr>
            <a:r>
              <a:rPr>
                <a:solidFill>
                  <a:srgbClr val="080808"/>
                </a:solidFill>
              </a:rPr>
              <a:t>    </a:t>
            </a:r>
            <a:r>
              <a:t>public static void </a:t>
            </a:r>
            <a:r>
              <a:rPr>
                <a:solidFill>
                  <a:srgbClr val="00627A"/>
                </a:solidFill>
              </a:rPr>
              <a:t>m</a:t>
            </a:r>
            <a:r>
              <a:rPr>
                <a:solidFill>
                  <a:srgbClr val="080808"/>
                </a:solidFill>
              </a:rPr>
              <a:t>(</a:t>
            </a:r>
            <a:r>
              <a:t>int </a:t>
            </a:r>
            <a:r>
              <a:rPr>
                <a:solidFill>
                  <a:srgbClr val="080808"/>
                </a:solidFill>
              </a:rPr>
              <a:t>number, </a:t>
            </a:r>
            <a:r>
              <a:t>int</a:t>
            </a:r>
            <a:r>
              <a:rPr>
                <a:solidFill>
                  <a:srgbClr val="080808"/>
                </a:solidFill>
              </a:rPr>
              <a:t>[] numbers) {</a:t>
            </a:r>
            <a:endParaRPr>
              <a:solidFill>
                <a:srgbClr val="080808"/>
              </a:solidFill>
            </a:endParaRPr>
          </a:p>
          <a:p>
            <a:pPr marL="0" indent="0" defTabSz="448055">
              <a:spcBef>
                <a:spcPts val="0"/>
              </a:spcBef>
              <a:buClrTx/>
              <a:buSzTx/>
              <a:buNone/>
              <a:defRPr i="1" sz="1960">
                <a:solidFill>
                  <a:srgbClr val="8C8C8C"/>
                </a:solidFill>
                <a:latin typeface="Courier"/>
                <a:ea typeface="Courier"/>
                <a:cs typeface="Courier"/>
                <a:sym typeface="Courier"/>
              </a:defRPr>
            </a:pPr>
            <a:r>
              <a:rPr i="0">
                <a:solidFill>
                  <a:srgbClr val="080808"/>
                </a:solidFill>
              </a:rPr>
              <a:t>        number = </a:t>
            </a:r>
            <a:r>
              <a:rPr i="0">
                <a:solidFill>
                  <a:srgbClr val="1750EB"/>
                </a:solidFill>
              </a:rPr>
              <a:t>1001</a:t>
            </a:r>
            <a:r>
              <a:rPr i="0">
                <a:solidFill>
                  <a:srgbClr val="080808"/>
                </a:solidFill>
              </a:rPr>
              <a:t>; </a:t>
            </a:r>
            <a:r>
              <a:t>// Assign a new value to number</a:t>
            </a:r>
          </a:p>
          <a:p>
            <a:pPr marL="0" indent="0" defTabSz="448055">
              <a:spcBef>
                <a:spcPts val="0"/>
              </a:spcBef>
              <a:buClrTx/>
              <a:buSzTx/>
              <a:buNone/>
              <a:defRPr i="1" sz="1960">
                <a:solidFill>
                  <a:srgbClr val="8C8C8C"/>
                </a:solidFill>
                <a:latin typeface="Courier"/>
                <a:ea typeface="Courier"/>
                <a:cs typeface="Courier"/>
                <a:sym typeface="Courier"/>
              </a:defRPr>
            </a:pPr>
            <a:r>
              <a:t>        </a:t>
            </a:r>
            <a:r>
              <a:rPr i="0">
                <a:solidFill>
                  <a:srgbClr val="080808"/>
                </a:solidFill>
              </a:rPr>
              <a:t>numbers[</a:t>
            </a:r>
            <a:r>
              <a:rPr i="0">
                <a:solidFill>
                  <a:srgbClr val="1750EB"/>
                </a:solidFill>
              </a:rPr>
              <a:t>0</a:t>
            </a:r>
            <a:r>
              <a:rPr i="0">
                <a:solidFill>
                  <a:srgbClr val="080808"/>
                </a:solidFill>
              </a:rPr>
              <a:t>] = </a:t>
            </a:r>
            <a:r>
              <a:rPr i="0">
                <a:solidFill>
                  <a:srgbClr val="1750EB"/>
                </a:solidFill>
              </a:rPr>
              <a:t>5555</a:t>
            </a:r>
            <a:r>
              <a:rPr i="0">
                <a:solidFill>
                  <a:srgbClr val="080808"/>
                </a:solidFill>
              </a:rPr>
              <a:t>; </a:t>
            </a:r>
            <a:r>
              <a:t>// Assign a new value to numbers[0]</a:t>
            </a:r>
          </a:p>
          <a:p>
            <a:pPr marL="0" indent="0" defTabSz="448055">
              <a:spcBef>
                <a:spcPts val="0"/>
              </a:spcBef>
              <a:buClrTx/>
              <a:buSzTx/>
              <a:buNone/>
              <a:defRPr i="1" sz="1960">
                <a:solidFill>
                  <a:srgbClr val="8C8C8C"/>
                </a:solidFill>
                <a:latin typeface="Courier"/>
                <a:ea typeface="Courier"/>
                <a:cs typeface="Courier"/>
                <a:sym typeface="Courier"/>
              </a:defRPr>
            </a:pPr>
            <a:r>
              <a:t>    </a:t>
            </a:r>
            <a:r>
              <a:rPr i="0">
                <a:solidFill>
                  <a:srgbClr val="080808"/>
                </a:solidFill>
              </a:rPr>
              <a:t>}</a:t>
            </a:r>
            <a:endParaRPr i="0">
              <a:solidFill>
                <a:srgbClr val="080808"/>
              </a:solidFill>
            </a:endParaRPr>
          </a:p>
          <a:p>
            <a:pPr marL="0" indent="0" defTabSz="448055">
              <a:spcBef>
                <a:spcPts val="0"/>
              </a:spcBef>
              <a:buClrTx/>
              <a:buSzTx/>
              <a:buNone/>
              <a:defRPr sz="1960">
                <a:solidFill>
                  <a:srgbClr val="080808"/>
                </a:solidFill>
                <a:latin typeface="Courier"/>
                <a:ea typeface="Courier"/>
                <a:cs typeface="Courier"/>
                <a:sym typeface="Courier"/>
              </a:defRPr>
            </a:pPr>
            <a:r>
              <a:t>}</a:t>
            </a:r>
          </a:p>
        </p:txBody>
      </p:sp>
      <p:sp>
        <p:nvSpPr>
          <p:cNvPr id="210" name="Simple Example"/>
          <p:cNvSpPr txBox="1"/>
          <p:nvPr>
            <p:ph type="title" idx="4294967295"/>
          </p:nvPr>
        </p:nvSpPr>
        <p:spPr>
          <a:xfrm>
            <a:off x="1524000" y="390525"/>
            <a:ext cx="7772400" cy="533400"/>
          </a:xfrm>
          <a:prstGeom prst="rect">
            <a:avLst/>
          </a:prstGeom>
        </p:spPr>
        <p:txBody>
          <a:bodyPr>
            <a:normAutofit fontScale="100000" lnSpcReduction="0"/>
          </a:bodyPr>
          <a:lstStyle>
            <a:lvl1pPr defTabSz="768095">
              <a:defRPr sz="3359">
                <a:effectLst>
                  <a:outerShdw sx="100000" sy="100000" kx="0" ky="0" algn="b" rotWithShape="0" blurRad="10668" dist="21336" dir="2700000">
                    <a:srgbClr val="DDDDDD"/>
                  </a:outerShdw>
                </a:effectLst>
              </a:defRPr>
            </a:lvl1pPr>
          </a:lstStyle>
          <a:p>
            <a:pPr/>
            <a:r>
              <a:t>Simple Example</a:t>
            </a:r>
          </a:p>
        </p:txBody>
      </p:sp>
      <p:sp>
        <p:nvSpPr>
          <p:cNvPr id="211" name="Line"/>
          <p:cNvSpPr/>
          <p:nvPr/>
        </p:nvSpPr>
        <p:spPr>
          <a:xfrm>
            <a:off x="2514600" y="3047999"/>
            <a:ext cx="3124200" cy="1828802"/>
          </a:xfrm>
          <a:prstGeom prst="line">
            <a:avLst/>
          </a:prstGeom>
          <a:ln w="12700">
            <a:solidFill>
              <a:srgbClr val="FF0000"/>
            </a:solidFill>
            <a:tailEnd type="stealth"/>
          </a:ln>
        </p:spPr>
        <p:txBody>
          <a:bodyPr lIns="45719" rIns="45719"/>
          <a:lstStyle/>
          <a:p>
            <a:pPr/>
          </a:p>
        </p:txBody>
      </p:sp>
      <p:sp>
        <p:nvSpPr>
          <p:cNvPr id="212" name="Line"/>
          <p:cNvSpPr/>
          <p:nvPr/>
        </p:nvSpPr>
        <p:spPr>
          <a:xfrm>
            <a:off x="2971800" y="3124200"/>
            <a:ext cx="4648200" cy="1752600"/>
          </a:xfrm>
          <a:prstGeom prst="line">
            <a:avLst/>
          </a:prstGeom>
          <a:ln w="12700">
            <a:solidFill>
              <a:srgbClr val="FF0000"/>
            </a:solidFill>
            <a:tailEnd type="stealth"/>
          </a:ln>
        </p:spPr>
        <p:txBody>
          <a:bodyPr lIns="45719" rIns="45719"/>
          <a:lstStyle/>
          <a:p>
            <a:pPr/>
          </a:p>
        </p:txBody>
      </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Slide Number"/>
          <p:cNvSpPr txBox="1"/>
          <p:nvPr>
            <p:ph type="sldNum" sz="quarter" idx="2"/>
          </p:nvPr>
        </p:nvSpPr>
        <p:spPr>
          <a:xfrm>
            <a:off x="5797867" y="6494713"/>
            <a:ext cx="281941" cy="287088"/>
          </a:xfrm>
          <a:prstGeom prst="rect">
            <a:avLst/>
          </a:prstGeom>
          <a:extLst>
            <a:ext uri="{C572A759-6A51-4108-AA02-DFA0A04FC94B}">
              <ma14:wrappingTextBoxFlag xmlns:ma14="http://schemas.microsoft.com/office/mac/drawingml/2011/main" val="1"/>
            </a:ext>
          </a:extLst>
        </p:spPr>
        <p:txBody>
          <a:bodyPr/>
          <a:lstStyle>
            <a:lvl1pPr algn="ctr">
              <a:defRPr sz="1400">
                <a:latin typeface="Times New Roman"/>
                <a:ea typeface="Times New Roman"/>
                <a:cs typeface="Times New Roman"/>
                <a:sym typeface="Times New Roman"/>
              </a:defRPr>
            </a:lvl1pPr>
          </a:lstStyle>
          <a:p>
            <a:pPr/>
            <a:fld id="{86CB4B4D-7CA3-9044-876B-883B54F8677D}" type="slidenum"/>
          </a:p>
        </p:txBody>
      </p:sp>
      <p:sp>
        <p:nvSpPr>
          <p:cNvPr id="215" name="Call Stack"/>
          <p:cNvSpPr txBox="1"/>
          <p:nvPr>
            <p:ph type="title" idx="4294967295"/>
          </p:nvPr>
        </p:nvSpPr>
        <p:spPr>
          <a:xfrm>
            <a:off x="1416050" y="381000"/>
            <a:ext cx="7772400" cy="533400"/>
          </a:xfrm>
          <a:prstGeom prst="rect">
            <a:avLst/>
          </a:prstGeom>
        </p:spPr>
        <p:txBody>
          <a:bodyPr>
            <a:normAutofit fontScale="100000" lnSpcReduction="0"/>
          </a:bodyPr>
          <a:lstStyle>
            <a:lvl1pPr defTabSz="768095">
              <a:defRPr sz="3359">
                <a:effectLst>
                  <a:outerShdw sx="100000" sy="100000" kx="0" ky="0" algn="b" rotWithShape="0" blurRad="10668" dist="21336" dir="2700000">
                    <a:srgbClr val="DDDDDD"/>
                  </a:outerShdw>
                </a:effectLst>
              </a:defRPr>
            </a:lvl1pPr>
          </a:lstStyle>
          <a:p>
            <a:pPr/>
            <a:r>
              <a:t>Call Stack</a:t>
            </a:r>
          </a:p>
        </p:txBody>
      </p:sp>
      <p:sp>
        <p:nvSpPr>
          <p:cNvPr id="216" name="Metot m(x, y) çağrıldığında, x ve y değerleri number ve  numbers’a aktarılır. Değişken y diziye referans içerdiği için numbers aynı diziye aynı referans değeri içerir."/>
          <p:cNvSpPr txBox="1"/>
          <p:nvPr>
            <p:ph type="body" sz="half" idx="4294967295"/>
          </p:nvPr>
        </p:nvSpPr>
        <p:spPr>
          <a:xfrm>
            <a:off x="1611312" y="4273550"/>
            <a:ext cx="8832851" cy="1963738"/>
          </a:xfrm>
          <a:prstGeom prst="rect">
            <a:avLst/>
          </a:prstGeom>
        </p:spPr>
        <p:txBody>
          <a:bodyPr>
            <a:normAutofit fontScale="100000" lnSpcReduction="0"/>
          </a:bodyPr>
          <a:lstStyle>
            <a:lvl1pPr marL="0" indent="0" defTabSz="905255">
              <a:buSzTx/>
              <a:buFont typeface="Wingdings"/>
              <a:buNone/>
              <a:defRPr sz="2970"/>
            </a:lvl1pPr>
          </a:lstStyle>
          <a:p>
            <a:pPr/>
            <a:r>
              <a:t>Metot m(x, y) çağrıldığında, x ve y değerleri number ve  numbers’a aktarılır. Değişken y diziye referans içerdiği için numbers aynı diziye aynı referans değeri içerir.</a:t>
            </a:r>
          </a:p>
        </p:txBody>
      </p:sp>
      <p:pic>
        <p:nvPicPr>
          <p:cNvPr id="217" name="image.png" descr="image.png"/>
          <p:cNvPicPr>
            <a:picLocks noChangeAspect="1"/>
          </p:cNvPicPr>
          <p:nvPr/>
        </p:nvPicPr>
        <p:blipFill>
          <a:blip r:embed="rId2">
            <a:extLst/>
          </a:blip>
          <a:stretch>
            <a:fillRect/>
          </a:stretch>
        </p:blipFill>
        <p:spPr>
          <a:xfrm>
            <a:off x="1524000" y="1085850"/>
            <a:ext cx="8988425" cy="289401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9" name="image.png" descr="image.png"/>
          <p:cNvPicPr>
            <a:picLocks noChangeAspect="1"/>
          </p:cNvPicPr>
          <p:nvPr/>
        </p:nvPicPr>
        <p:blipFill>
          <a:blip r:embed="rId2">
            <a:extLst/>
          </a:blip>
          <a:stretch>
            <a:fillRect/>
          </a:stretch>
        </p:blipFill>
        <p:spPr>
          <a:xfrm>
            <a:off x="1535112" y="890587"/>
            <a:ext cx="8939213" cy="3705226"/>
          </a:xfrm>
          <a:prstGeom prst="rect">
            <a:avLst/>
          </a:prstGeom>
          <a:ln w="12700">
            <a:miter lim="400000"/>
          </a:ln>
        </p:spPr>
      </p:pic>
      <p:sp>
        <p:nvSpPr>
          <p:cNvPr id="220" name="Slide Number"/>
          <p:cNvSpPr txBox="1"/>
          <p:nvPr>
            <p:ph type="sldNum" sz="quarter" idx="2"/>
          </p:nvPr>
        </p:nvSpPr>
        <p:spPr>
          <a:xfrm>
            <a:off x="5797867" y="6494713"/>
            <a:ext cx="281941" cy="287088"/>
          </a:xfrm>
          <a:prstGeom prst="rect">
            <a:avLst/>
          </a:prstGeom>
          <a:extLst>
            <a:ext uri="{C572A759-6A51-4108-AA02-DFA0A04FC94B}">
              <ma14:wrappingTextBoxFlag xmlns:ma14="http://schemas.microsoft.com/office/mac/drawingml/2011/main" val="1"/>
            </a:ext>
          </a:extLst>
        </p:spPr>
        <p:txBody>
          <a:bodyPr/>
          <a:lstStyle>
            <a:lvl1pPr algn="ctr">
              <a:defRPr sz="1400">
                <a:latin typeface="Times New Roman"/>
                <a:ea typeface="Times New Roman"/>
                <a:cs typeface="Times New Roman"/>
                <a:sym typeface="Times New Roman"/>
              </a:defRPr>
            </a:lvl1pPr>
          </a:lstStyle>
          <a:p>
            <a:pPr/>
            <a:fld id="{86CB4B4D-7CA3-9044-876B-883B54F8677D}" type="slidenum"/>
          </a:p>
        </p:txBody>
      </p:sp>
      <p:sp>
        <p:nvSpPr>
          <p:cNvPr id="221" name="Call Stack"/>
          <p:cNvSpPr txBox="1"/>
          <p:nvPr>
            <p:ph type="title" idx="4294967295"/>
          </p:nvPr>
        </p:nvSpPr>
        <p:spPr>
          <a:xfrm>
            <a:off x="1535112" y="396875"/>
            <a:ext cx="7772401" cy="533400"/>
          </a:xfrm>
          <a:prstGeom prst="rect">
            <a:avLst/>
          </a:prstGeom>
        </p:spPr>
        <p:txBody>
          <a:bodyPr>
            <a:normAutofit fontScale="100000" lnSpcReduction="0"/>
          </a:bodyPr>
          <a:lstStyle>
            <a:lvl1pPr defTabSz="768095">
              <a:defRPr sz="3359">
                <a:effectLst>
                  <a:outerShdw sx="100000" sy="100000" kx="0" ky="0" algn="b" rotWithShape="0" blurRad="10668" dist="21336" dir="2700000">
                    <a:srgbClr val="DDDDDD"/>
                  </a:outerShdw>
                </a:effectLst>
              </a:defRPr>
            </a:lvl1pPr>
          </a:lstStyle>
          <a:p>
            <a:pPr/>
            <a:r>
              <a:t>Call Stack</a:t>
            </a:r>
          </a:p>
        </p:txBody>
      </p:sp>
      <p:sp>
        <p:nvSpPr>
          <p:cNvPr id="222" name="Metot m(x, y) çağrıldığında, x ve y değerleri number ve  numbers’a aktarılır. Değişken y diziye referans içerdiği için numbers aynı diziye aynı referans değeri içerir."/>
          <p:cNvSpPr txBox="1"/>
          <p:nvPr>
            <p:ph type="body" sz="half" idx="4294967295"/>
          </p:nvPr>
        </p:nvSpPr>
        <p:spPr>
          <a:xfrm>
            <a:off x="1755775" y="4427537"/>
            <a:ext cx="8607425" cy="1997076"/>
          </a:xfrm>
          <a:prstGeom prst="rect">
            <a:avLst/>
          </a:prstGeom>
        </p:spPr>
        <p:txBody>
          <a:bodyPr>
            <a:normAutofit fontScale="100000" lnSpcReduction="0"/>
          </a:bodyPr>
          <a:lstStyle>
            <a:lvl1pPr marL="0" indent="0" defTabSz="905255">
              <a:buSzTx/>
              <a:buFont typeface="Wingdings"/>
              <a:buNone/>
              <a:defRPr sz="2970"/>
            </a:lvl1pPr>
          </a:lstStyle>
          <a:p>
            <a:pPr/>
            <a:r>
              <a:t>Metot m(x, y) çağrıldığında, x ve y değerleri number ve  numbers’a aktarılır. Değişken y diziye referans içerdiği için numbers aynı diziye aynı referans değeri içerir.</a:t>
            </a:r>
          </a:p>
        </p:txBody>
      </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Slide Number"/>
          <p:cNvSpPr txBox="1"/>
          <p:nvPr>
            <p:ph type="sldNum" sz="quarter" idx="2"/>
          </p:nvPr>
        </p:nvSpPr>
        <p:spPr>
          <a:xfrm>
            <a:off x="5797867" y="6494713"/>
            <a:ext cx="281941" cy="287088"/>
          </a:xfrm>
          <a:prstGeom prst="rect">
            <a:avLst/>
          </a:prstGeom>
          <a:extLst>
            <a:ext uri="{C572A759-6A51-4108-AA02-DFA0A04FC94B}">
              <ma14:wrappingTextBoxFlag xmlns:ma14="http://schemas.microsoft.com/office/mac/drawingml/2011/main" val="1"/>
            </a:ext>
          </a:extLst>
        </p:spPr>
        <p:txBody>
          <a:bodyPr/>
          <a:lstStyle>
            <a:lvl1pPr algn="ctr">
              <a:defRPr sz="1400">
                <a:latin typeface="Times New Roman"/>
                <a:ea typeface="Times New Roman"/>
                <a:cs typeface="Times New Roman"/>
                <a:sym typeface="Times New Roman"/>
              </a:defRPr>
            </a:lvl1pPr>
          </a:lstStyle>
          <a:p>
            <a:pPr/>
            <a:fld id="{86CB4B4D-7CA3-9044-876B-883B54F8677D}" type="slidenum"/>
          </a:p>
        </p:txBody>
      </p:sp>
      <p:sp>
        <p:nvSpPr>
          <p:cNvPr id="225" name="Heap"/>
          <p:cNvSpPr txBox="1"/>
          <p:nvPr>
            <p:ph type="title" idx="4294967295"/>
          </p:nvPr>
        </p:nvSpPr>
        <p:spPr>
          <a:xfrm>
            <a:off x="1487487" y="420687"/>
            <a:ext cx="7772401" cy="533401"/>
          </a:xfrm>
          <a:prstGeom prst="rect">
            <a:avLst/>
          </a:prstGeom>
        </p:spPr>
        <p:txBody>
          <a:bodyPr>
            <a:normAutofit fontScale="100000" lnSpcReduction="0"/>
          </a:bodyPr>
          <a:lstStyle>
            <a:lvl1pPr defTabSz="731520">
              <a:defRPr sz="3520">
                <a:effectLst>
                  <a:outerShdw sx="100000" sy="100000" kx="0" ky="0" algn="b" rotWithShape="0" blurRad="10160" dist="20320" dir="2700000">
                    <a:srgbClr val="DDDDDD"/>
                  </a:outerShdw>
                </a:effectLst>
              </a:defRPr>
            </a:lvl1pPr>
          </a:lstStyle>
          <a:p>
            <a:pPr/>
            <a:r>
              <a:t>Heap</a:t>
            </a:r>
          </a:p>
        </p:txBody>
      </p:sp>
      <p:pic>
        <p:nvPicPr>
          <p:cNvPr id="226" name="image.pdf" descr="image.pdf"/>
          <p:cNvPicPr>
            <a:picLocks noChangeAspect="1"/>
          </p:cNvPicPr>
          <p:nvPr/>
        </p:nvPicPr>
        <p:blipFill>
          <a:blip r:embed="rId2">
            <a:extLst/>
          </a:blip>
          <a:stretch>
            <a:fillRect/>
          </a:stretch>
        </p:blipFill>
        <p:spPr>
          <a:xfrm>
            <a:off x="1905000" y="1066800"/>
            <a:ext cx="8305800" cy="2768600"/>
          </a:xfrm>
          <a:prstGeom prst="rect">
            <a:avLst/>
          </a:prstGeom>
          <a:ln w="12700">
            <a:miter lim="400000"/>
          </a:ln>
        </p:spPr>
      </p:pic>
      <p:sp>
        <p:nvSpPr>
          <p:cNvPr id="227" name="JVM ile diziler belleğin bir bölümünde (heap olarak Adlandırılır) saklanır. Heap, dinamik bellek tahsisi için kullanılır. Böylece bellek tahsisi ve bırakılması gerçekleştirilir."/>
          <p:cNvSpPr txBox="1"/>
          <p:nvPr>
            <p:ph type="body" sz="half" idx="4294967295"/>
          </p:nvPr>
        </p:nvSpPr>
        <p:spPr>
          <a:xfrm>
            <a:off x="1905000" y="4081462"/>
            <a:ext cx="8382000" cy="2074863"/>
          </a:xfrm>
          <a:prstGeom prst="rect">
            <a:avLst/>
          </a:prstGeom>
        </p:spPr>
        <p:txBody>
          <a:bodyPr>
            <a:normAutofit fontScale="100000" lnSpcReduction="0"/>
          </a:bodyPr>
          <a:lstStyle>
            <a:lvl1pPr marL="0" indent="0" defTabSz="813816">
              <a:spcBef>
                <a:spcPts val="600"/>
              </a:spcBef>
              <a:buSzTx/>
              <a:buFont typeface="Wingdings"/>
              <a:buNone/>
              <a:defRPr sz="2670"/>
            </a:lvl1pPr>
          </a:lstStyle>
          <a:p>
            <a:pPr/>
            <a:r>
              <a:t>JVM ile diziler belleğin bir bölümünde (heap olarak Adlandırılır) saklanır. Heap, dinamik bellek tahsisi için kullanılır. Böylece bellek tahsisi ve bırakılması gerçekleştirilir.</a:t>
            </a:r>
          </a:p>
        </p:txBody>
      </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Argüman olarak diziler"/>
          <p:cNvSpPr txBox="1"/>
          <p:nvPr>
            <p:ph type="title" idx="4294967295"/>
          </p:nvPr>
        </p:nvSpPr>
        <p:spPr>
          <a:xfrm>
            <a:off x="1422400" y="53975"/>
            <a:ext cx="10502900" cy="1030288"/>
          </a:xfrm>
          <a:prstGeom prst="rect">
            <a:avLst/>
          </a:prstGeom>
        </p:spPr>
        <p:txBody>
          <a:bodyPr>
            <a:normAutofit fontScale="100000" lnSpcReduction="0"/>
          </a:bodyPr>
          <a:lstStyle>
            <a:lvl1pPr>
              <a:defRPr>
                <a:effectLst>
                  <a:outerShdw sx="100000" sy="100000" kx="0" ky="0" algn="b" rotWithShape="0" blurRad="12700" dist="25400" dir="2700000">
                    <a:srgbClr val="DDDDDD"/>
                  </a:outerShdw>
                </a:effectLst>
              </a:defRPr>
            </a:lvl1pPr>
          </a:lstStyle>
          <a:p>
            <a:pPr/>
            <a:r>
              <a:t>Argüman olarak diziler</a:t>
            </a:r>
          </a:p>
        </p:txBody>
      </p:sp>
      <p:sp>
        <p:nvSpPr>
          <p:cNvPr id="230" name="Değişken aktarımlarını gösterme."/>
          <p:cNvSpPr txBox="1"/>
          <p:nvPr>
            <p:ph type="body" idx="4294967295"/>
          </p:nvPr>
        </p:nvSpPr>
        <p:spPr>
          <a:xfrm>
            <a:off x="301625" y="1268412"/>
            <a:ext cx="11580813" cy="4824413"/>
          </a:xfrm>
          <a:prstGeom prst="rect">
            <a:avLst/>
          </a:prstGeom>
        </p:spPr>
        <p:txBody>
          <a:bodyPr>
            <a:normAutofit fontScale="100000" lnSpcReduction="0"/>
          </a:bodyPr>
          <a:lstStyle>
            <a:lvl1pPr>
              <a:spcBef>
                <a:spcPts val="800"/>
              </a:spcBef>
              <a:defRPr sz="3500"/>
            </a:lvl1pPr>
          </a:lstStyle>
          <a:p>
            <a:pPr/>
            <a:r>
              <a:t>Değişken aktarımlarını gösterme.</a:t>
            </a:r>
          </a:p>
        </p:txBody>
      </p:sp>
      <p:sp>
        <p:nvSpPr>
          <p:cNvPr id="231" name="Slide Number"/>
          <p:cNvSpPr txBox="1"/>
          <p:nvPr>
            <p:ph type="sldNum" sz="quarter" idx="2"/>
          </p:nvPr>
        </p:nvSpPr>
        <p:spPr>
          <a:xfrm>
            <a:off x="3578860" y="6494713"/>
            <a:ext cx="281941" cy="287088"/>
          </a:xfrm>
          <a:prstGeom prst="rect">
            <a:avLst/>
          </a:prstGeom>
          <a:extLst>
            <a:ext uri="{C572A759-6A51-4108-AA02-DFA0A04FC94B}">
              <ma14:wrappingTextBoxFlag xmlns:ma14="http://schemas.microsoft.com/office/mac/drawingml/2011/main" val="1"/>
            </a:ext>
          </a:extLst>
        </p:spPr>
        <p:txBody>
          <a:bodyPr/>
          <a:lstStyle>
            <a:lvl1pPr>
              <a:defRPr sz="1400">
                <a:latin typeface="Times New Roman"/>
                <a:ea typeface="Times New Roman"/>
                <a:cs typeface="Times New Roman"/>
                <a:sym typeface="Times New Roman"/>
              </a:defRPr>
            </a:lvl1pPr>
          </a:lstStyle>
          <a:p>
            <a:pPr/>
            <a:fld id="{86CB4B4D-7CA3-9044-876B-883B54F8677D}" type="slidenum"/>
          </a:p>
        </p:txBody>
      </p:sp>
      <p:grpSp>
        <p:nvGrpSpPr>
          <p:cNvPr id="234" name="Group">
            <a:hlinkClick r:id="rId2" invalidUrl="" action="" tgtFrame="" tooltip="" history="1" highlightClick="0" endSnd="0"/>
          </p:cNvPr>
          <p:cNvGrpSpPr/>
          <p:nvPr/>
        </p:nvGrpSpPr>
        <p:grpSpPr>
          <a:xfrm>
            <a:off x="6727825" y="5257799"/>
            <a:ext cx="1706563" cy="381001"/>
            <a:chOff x="0" y="0"/>
            <a:chExt cx="1706562" cy="381000"/>
          </a:xfrm>
        </p:grpSpPr>
        <p:sp>
          <p:nvSpPr>
            <p:cNvPr id="232" name="Rectangle"/>
            <p:cNvSpPr/>
            <p:nvPr/>
          </p:nvSpPr>
          <p:spPr>
            <a:xfrm>
              <a:off x="0" y="0"/>
              <a:ext cx="1706563" cy="381000"/>
            </a:xfrm>
            <a:prstGeom prst="rect">
              <a:avLst/>
            </a:prstGeom>
            <a:solidFill>
              <a:srgbClr val="92D050"/>
            </a:solidFill>
            <a:ln w="12700" cap="flat">
              <a:noFill/>
              <a:miter lim="400000"/>
            </a:ln>
            <a:effectLst/>
          </p:spPr>
          <p:txBody>
            <a:bodyPr wrap="square" lIns="45719" tIns="45719" rIns="45719" bIns="45719" numCol="1" anchor="t">
              <a:noAutofit/>
            </a:bodyPr>
            <a:lstStyle/>
            <a:p>
              <a:pPr algn="ctr">
                <a:defRPr b="0" sz="1800">
                  <a:latin typeface="Times New Roman"/>
                  <a:ea typeface="Times New Roman"/>
                  <a:cs typeface="Times New Roman"/>
                  <a:sym typeface="Times New Roman"/>
                </a:defRPr>
              </a:pPr>
            </a:p>
          </p:txBody>
        </p:sp>
        <p:sp>
          <p:nvSpPr>
            <p:cNvPr id="233" name="TestPassArray"/>
            <p:cNvSpPr txBox="1"/>
            <p:nvPr/>
          </p:nvSpPr>
          <p:spPr>
            <a:xfrm>
              <a:off x="45719" y="0"/>
              <a:ext cx="1615124" cy="3484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0" sz="1800">
                  <a:latin typeface="Times New Roman"/>
                  <a:ea typeface="Times New Roman"/>
                  <a:cs typeface="Times New Roman"/>
                  <a:sym typeface="Times New Roman"/>
                </a:defRPr>
              </a:lvl1pPr>
            </a:lstStyle>
            <a:p>
              <a:pPr/>
              <a:r>
                <a:t>TestPassArray</a:t>
              </a:r>
            </a:p>
          </p:txBody>
        </p:sp>
      </p:grpSp>
      <p:grpSp>
        <p:nvGrpSpPr>
          <p:cNvPr id="242" name="Group"/>
          <p:cNvGrpSpPr/>
          <p:nvPr/>
        </p:nvGrpSpPr>
        <p:grpSpPr>
          <a:xfrm>
            <a:off x="8570912" y="5257799"/>
            <a:ext cx="700088" cy="381001"/>
            <a:chOff x="0" y="0"/>
            <a:chExt cx="700087" cy="381000"/>
          </a:xfrm>
        </p:grpSpPr>
        <p:grpSp>
          <p:nvGrpSpPr>
            <p:cNvPr id="240" name="Group"/>
            <p:cNvGrpSpPr/>
            <p:nvPr/>
          </p:nvGrpSpPr>
          <p:grpSpPr>
            <a:xfrm>
              <a:off x="-1" y="-1"/>
              <a:ext cx="700089" cy="381001"/>
              <a:chOff x="0" y="0"/>
              <a:chExt cx="700087" cy="381000"/>
            </a:xfrm>
          </p:grpSpPr>
          <p:sp>
            <p:nvSpPr>
              <p:cNvPr id="235" name="Rectangle"/>
              <p:cNvSpPr/>
              <p:nvPr/>
            </p:nvSpPr>
            <p:spPr>
              <a:xfrm>
                <a:off x="0" y="0"/>
                <a:ext cx="700088" cy="381000"/>
              </a:xfrm>
              <a:prstGeom prst="rect">
                <a:avLst/>
              </a:prstGeom>
              <a:solidFill>
                <a:srgbClr val="38A1BA"/>
              </a:solidFill>
              <a:ln w="12700" cap="flat">
                <a:noFill/>
                <a:miter lim="400000"/>
              </a:ln>
              <a:effectLst>
                <a:outerShdw sx="100000" sy="100000" kx="0" ky="0" algn="b" rotWithShape="0" blurRad="63500" dist="17960" dir="2700000">
                  <a:srgbClr val="226170"/>
                </a:outerShdw>
              </a:effectLst>
            </p:spPr>
            <p:txBody>
              <a:bodyPr wrap="square" lIns="45719" tIns="45719" rIns="45719" bIns="45719" numCol="1" anchor="ctr">
                <a:noAutofit/>
              </a:bodyPr>
              <a:lstStyle/>
              <a:p>
                <a:pPr algn="ctr">
                  <a:defRPr b="0" sz="1600">
                    <a:latin typeface="Times New Roman"/>
                    <a:ea typeface="Times New Roman"/>
                    <a:cs typeface="Times New Roman"/>
                    <a:sym typeface="Times New Roman"/>
                  </a:defRPr>
                </a:pPr>
              </a:p>
            </p:txBody>
          </p:sp>
          <p:sp>
            <p:nvSpPr>
              <p:cNvPr id="236" name="Shape"/>
              <p:cNvSpPr/>
              <p:nvPr/>
            </p:nvSpPr>
            <p:spPr>
              <a:xfrm>
                <a:off x="0" y="-1"/>
                <a:ext cx="700088"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 y="21600"/>
                    </a:lnTo>
                    <a:lnTo>
                      <a:pt x="20865" y="21600"/>
                    </a:lnTo>
                    <a:lnTo>
                      <a:pt x="21600" y="0"/>
                    </a:lnTo>
                    <a:close/>
                  </a:path>
                </a:pathLst>
              </a:custGeom>
              <a:solidFill>
                <a:srgbClr val="60B4C8"/>
              </a:solidFill>
              <a:ln w="12700" cap="flat">
                <a:noFill/>
                <a:miter lim="400000"/>
              </a:ln>
              <a:effectLst/>
            </p:spPr>
            <p:txBody>
              <a:bodyPr wrap="square" lIns="45719" tIns="45719" rIns="45719" bIns="45719" numCol="1" anchor="ctr">
                <a:noAutofit/>
              </a:bodyPr>
              <a:lstStyle/>
              <a:p>
                <a:pPr algn="ctr">
                  <a:defRPr b="0" sz="1600">
                    <a:latin typeface="Times New Roman"/>
                    <a:ea typeface="Times New Roman"/>
                    <a:cs typeface="Times New Roman"/>
                    <a:sym typeface="Times New Roman"/>
                  </a:defRPr>
                </a:pPr>
              </a:p>
            </p:txBody>
          </p:sp>
          <p:sp>
            <p:nvSpPr>
              <p:cNvPr id="237" name="Shape"/>
              <p:cNvSpPr/>
              <p:nvPr/>
            </p:nvSpPr>
            <p:spPr>
              <a:xfrm>
                <a:off x="-1" y="0"/>
                <a:ext cx="23814" cy="381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350"/>
                    </a:lnTo>
                    <a:lnTo>
                      <a:pt x="21600" y="20250"/>
                    </a:lnTo>
                    <a:lnTo>
                      <a:pt x="0" y="21600"/>
                    </a:lnTo>
                    <a:close/>
                  </a:path>
                </a:pathLst>
              </a:custGeom>
              <a:solidFill>
                <a:srgbClr val="88C7D6"/>
              </a:solidFill>
              <a:ln w="12700" cap="flat">
                <a:noFill/>
                <a:miter lim="400000"/>
              </a:ln>
              <a:effectLst/>
            </p:spPr>
            <p:txBody>
              <a:bodyPr wrap="square" lIns="45719" tIns="45719" rIns="45719" bIns="45719" numCol="1" anchor="ctr">
                <a:noAutofit/>
              </a:bodyPr>
              <a:lstStyle/>
              <a:p>
                <a:pPr algn="ctr">
                  <a:defRPr b="0" sz="1600">
                    <a:latin typeface="Times New Roman"/>
                    <a:ea typeface="Times New Roman"/>
                    <a:cs typeface="Times New Roman"/>
                    <a:sym typeface="Times New Roman"/>
                  </a:defRPr>
                </a:pPr>
              </a:p>
            </p:txBody>
          </p:sp>
          <p:sp>
            <p:nvSpPr>
              <p:cNvPr id="238" name="Shape"/>
              <p:cNvSpPr/>
              <p:nvPr/>
            </p:nvSpPr>
            <p:spPr>
              <a:xfrm>
                <a:off x="676275" y="0"/>
                <a:ext cx="23813" cy="381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350"/>
                    </a:lnTo>
                    <a:lnTo>
                      <a:pt x="0" y="20250"/>
                    </a:lnTo>
                    <a:lnTo>
                      <a:pt x="21600" y="21600"/>
                    </a:lnTo>
                    <a:close/>
                  </a:path>
                </a:pathLst>
              </a:custGeom>
              <a:solidFill>
                <a:srgbClr val="226170"/>
              </a:solidFill>
              <a:ln w="12700" cap="flat">
                <a:noFill/>
                <a:miter lim="400000"/>
              </a:ln>
              <a:effectLst/>
            </p:spPr>
            <p:txBody>
              <a:bodyPr wrap="square" lIns="45719" tIns="45719" rIns="45719" bIns="45719" numCol="1" anchor="ctr">
                <a:noAutofit/>
              </a:bodyPr>
              <a:lstStyle/>
              <a:p>
                <a:pPr algn="ctr">
                  <a:defRPr b="0" sz="1600">
                    <a:latin typeface="Times New Roman"/>
                    <a:ea typeface="Times New Roman"/>
                    <a:cs typeface="Times New Roman"/>
                    <a:sym typeface="Times New Roman"/>
                  </a:defRPr>
                </a:pPr>
              </a:p>
            </p:txBody>
          </p:sp>
          <p:sp>
            <p:nvSpPr>
              <p:cNvPr id="239" name="Shape"/>
              <p:cNvSpPr/>
              <p:nvPr/>
            </p:nvSpPr>
            <p:spPr>
              <a:xfrm>
                <a:off x="0" y="357187"/>
                <a:ext cx="700088" cy="238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0865" y="0"/>
                    </a:lnTo>
                    <a:lnTo>
                      <a:pt x="735" y="0"/>
                    </a:lnTo>
                    <a:lnTo>
                      <a:pt x="0" y="21600"/>
                    </a:lnTo>
                    <a:close/>
                  </a:path>
                </a:pathLst>
              </a:custGeom>
              <a:solidFill>
                <a:srgbClr val="2D8195"/>
              </a:solidFill>
              <a:ln w="12700" cap="flat">
                <a:noFill/>
                <a:miter lim="400000"/>
              </a:ln>
              <a:effectLst/>
            </p:spPr>
            <p:txBody>
              <a:bodyPr wrap="square" lIns="45719" tIns="45719" rIns="45719" bIns="45719" numCol="1" anchor="ctr">
                <a:noAutofit/>
              </a:bodyPr>
              <a:lstStyle/>
              <a:p>
                <a:pPr algn="ctr">
                  <a:defRPr b="0" sz="1600">
                    <a:latin typeface="Times New Roman"/>
                    <a:ea typeface="Times New Roman"/>
                    <a:cs typeface="Times New Roman"/>
                    <a:sym typeface="Times New Roman"/>
                  </a:defRPr>
                </a:pPr>
              </a:p>
            </p:txBody>
          </p:sp>
        </p:grpSp>
        <p:sp>
          <p:nvSpPr>
            <p:cNvPr id="241" name="Run"/>
            <p:cNvSpPr txBox="1"/>
            <p:nvPr/>
          </p:nvSpPr>
          <p:spPr>
            <a:xfrm>
              <a:off x="109706" y="17779"/>
              <a:ext cx="480676" cy="34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b="0" sz="1600">
                  <a:latin typeface="Book Antiqua"/>
                  <a:ea typeface="Book Antiqua"/>
                  <a:cs typeface="Book Antiqua"/>
                  <a:sym typeface="Book Antiqua"/>
                </a:defRPr>
              </a:lvl1pPr>
            </a:lstStyle>
            <a:p>
              <a:pPr/>
              <a:r>
                <a:t>Run</a:t>
              </a:r>
            </a:p>
          </p:txBody>
        </p:sp>
      </p:gr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Slide Number"/>
          <p:cNvSpPr txBox="1"/>
          <p:nvPr>
            <p:ph type="sldNum" sz="quarter" idx="2"/>
          </p:nvPr>
        </p:nvSpPr>
        <p:spPr>
          <a:xfrm>
            <a:off x="5797867" y="6494713"/>
            <a:ext cx="281941" cy="287088"/>
          </a:xfrm>
          <a:prstGeom prst="rect">
            <a:avLst/>
          </a:prstGeom>
          <a:extLst>
            <a:ext uri="{C572A759-6A51-4108-AA02-DFA0A04FC94B}">
              <ma14:wrappingTextBoxFlag xmlns:ma14="http://schemas.microsoft.com/office/mac/drawingml/2011/main" val="1"/>
            </a:ext>
          </a:extLst>
        </p:spPr>
        <p:txBody>
          <a:bodyPr/>
          <a:lstStyle>
            <a:lvl1pPr algn="ctr">
              <a:defRPr sz="1400">
                <a:latin typeface="Times New Roman"/>
                <a:ea typeface="Times New Roman"/>
                <a:cs typeface="Times New Roman"/>
                <a:sym typeface="Times New Roman"/>
              </a:defRPr>
            </a:lvl1pPr>
          </a:lstStyle>
          <a:p>
            <a:pPr/>
            <a:fld id="{86CB4B4D-7CA3-9044-876B-883B54F8677D}" type="slidenum"/>
          </a:p>
        </p:txBody>
      </p:sp>
      <p:sp>
        <p:nvSpPr>
          <p:cNvPr id="245" name="Example, cont."/>
          <p:cNvSpPr txBox="1"/>
          <p:nvPr>
            <p:ph type="title" idx="4294967295"/>
          </p:nvPr>
        </p:nvSpPr>
        <p:spPr>
          <a:xfrm>
            <a:off x="1558925" y="171450"/>
            <a:ext cx="7772400" cy="838200"/>
          </a:xfrm>
          <a:prstGeom prst="rect">
            <a:avLst/>
          </a:prstGeom>
        </p:spPr>
        <p:txBody>
          <a:bodyPr>
            <a:normAutofit fontScale="100000" lnSpcReduction="0"/>
          </a:bodyPr>
          <a:lstStyle>
            <a:lvl1pPr>
              <a:defRPr>
                <a:effectLst>
                  <a:outerShdw sx="100000" sy="100000" kx="0" ky="0" algn="b" rotWithShape="0" blurRad="12700" dist="25400" dir="2700000">
                    <a:srgbClr val="DDDDDD"/>
                  </a:outerShdw>
                </a:effectLst>
              </a:defRPr>
            </a:lvl1pPr>
          </a:lstStyle>
          <a:p>
            <a:pPr/>
            <a:r>
              <a:t>Example, cont.</a:t>
            </a:r>
          </a:p>
        </p:txBody>
      </p:sp>
      <p:pic>
        <p:nvPicPr>
          <p:cNvPr id="246" name="image.pdf" descr="image.pdf"/>
          <p:cNvPicPr>
            <a:picLocks noChangeAspect="1"/>
          </p:cNvPicPr>
          <p:nvPr/>
        </p:nvPicPr>
        <p:blipFill>
          <a:blip r:embed="rId2">
            <a:extLst/>
          </a:blip>
          <a:stretch>
            <a:fillRect/>
          </a:stretch>
        </p:blipFill>
        <p:spPr>
          <a:xfrm>
            <a:off x="1752600" y="1676400"/>
            <a:ext cx="8763000" cy="397033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Slide Number"/>
          <p:cNvSpPr txBox="1"/>
          <p:nvPr>
            <p:ph type="sldNum" sz="quarter" idx="2"/>
          </p:nvPr>
        </p:nvSpPr>
        <p:spPr>
          <a:xfrm>
            <a:off x="5797867" y="6494713"/>
            <a:ext cx="281941" cy="287088"/>
          </a:xfrm>
          <a:prstGeom prst="rect">
            <a:avLst/>
          </a:prstGeom>
          <a:extLst>
            <a:ext uri="{C572A759-6A51-4108-AA02-DFA0A04FC94B}">
              <ma14:wrappingTextBoxFlag xmlns:ma14="http://schemas.microsoft.com/office/mac/drawingml/2011/main" val="1"/>
            </a:ext>
          </a:extLst>
        </p:spPr>
        <p:txBody>
          <a:bodyPr/>
          <a:lstStyle>
            <a:lvl1pPr algn="ctr">
              <a:defRPr sz="1400">
                <a:latin typeface="Times New Roman"/>
                <a:ea typeface="Times New Roman"/>
                <a:cs typeface="Times New Roman"/>
                <a:sym typeface="Times New Roman"/>
              </a:defRPr>
            </a:lvl1pPr>
          </a:lstStyle>
          <a:p>
            <a:pPr/>
            <a:fld id="{86CB4B4D-7CA3-9044-876B-883B54F8677D}" type="slidenum"/>
          </a:p>
        </p:txBody>
      </p:sp>
      <p:sp>
        <p:nvSpPr>
          <p:cNvPr id="249" name="Returning an Array from a Method"/>
          <p:cNvSpPr txBox="1"/>
          <p:nvPr>
            <p:ph type="title" idx="4294967295"/>
          </p:nvPr>
        </p:nvSpPr>
        <p:spPr>
          <a:xfrm>
            <a:off x="1487487" y="419100"/>
            <a:ext cx="10848976" cy="533400"/>
          </a:xfrm>
          <a:prstGeom prst="rect">
            <a:avLst/>
          </a:prstGeom>
        </p:spPr>
        <p:txBody>
          <a:bodyPr>
            <a:normAutofit fontScale="100000" lnSpcReduction="0"/>
          </a:bodyPr>
          <a:lstStyle/>
          <a:p>
            <a:pPr defTabSz="768095">
              <a:defRPr sz="3359">
                <a:effectLst>
                  <a:outerShdw sx="100000" sy="100000" kx="0" ky="0" algn="b" rotWithShape="0" blurRad="10668" dist="21336" dir="2700000">
                    <a:srgbClr val="DDDDDD"/>
                  </a:outerShdw>
                </a:effectLst>
              </a:defRPr>
            </a:pPr>
            <a:r>
              <a:t>Returning an Array from a</a:t>
            </a:r>
            <a:r>
              <a:t> </a:t>
            </a:r>
            <a:r>
              <a:t>Method</a:t>
            </a:r>
          </a:p>
        </p:txBody>
      </p:sp>
      <p:sp>
        <p:nvSpPr>
          <p:cNvPr id="250" name="public static int[] reverse(int[] list) {…"/>
          <p:cNvSpPr txBox="1"/>
          <p:nvPr/>
        </p:nvSpPr>
        <p:spPr>
          <a:xfrm>
            <a:off x="1874836" y="1206500"/>
            <a:ext cx="8442327" cy="3432176"/>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p>
            <a:pPr defTabSz="457200">
              <a:defRPr b="0" sz="2000">
                <a:solidFill>
                  <a:srgbClr val="0033B3"/>
                </a:solidFill>
                <a:latin typeface="Courier"/>
                <a:ea typeface="Courier"/>
                <a:cs typeface="Courier"/>
                <a:sym typeface="Courier"/>
              </a:defRPr>
            </a:pPr>
            <a:r>
              <a:t>public static int</a:t>
            </a:r>
            <a:r>
              <a:rPr>
                <a:solidFill>
                  <a:srgbClr val="080808"/>
                </a:solidFill>
              </a:rPr>
              <a:t>[] </a:t>
            </a:r>
            <a:r>
              <a:rPr>
                <a:solidFill>
                  <a:srgbClr val="00627A"/>
                </a:solidFill>
              </a:rPr>
              <a:t>reverse</a:t>
            </a:r>
            <a:r>
              <a:rPr>
                <a:solidFill>
                  <a:srgbClr val="080808"/>
                </a:solidFill>
              </a:rPr>
              <a:t>(</a:t>
            </a:r>
            <a:r>
              <a:t>int</a:t>
            </a:r>
            <a:r>
              <a:rPr>
                <a:solidFill>
                  <a:srgbClr val="080808"/>
                </a:solidFill>
              </a:rPr>
              <a:t>[] list) {</a:t>
            </a:r>
            <a:endParaRPr>
              <a:solidFill>
                <a:srgbClr val="080808"/>
              </a:solidFill>
            </a:endParaRPr>
          </a:p>
          <a:p>
            <a:pPr defTabSz="457200">
              <a:defRPr b="0" sz="2000">
                <a:latin typeface="Courier"/>
                <a:ea typeface="Courier"/>
                <a:cs typeface="Courier"/>
                <a:sym typeface="Courier"/>
              </a:defRPr>
            </a:pPr>
            <a:r>
              <a:rPr>
                <a:solidFill>
                  <a:srgbClr val="080808"/>
                </a:solidFill>
              </a:rPr>
              <a:t>    </a:t>
            </a:r>
            <a:r>
              <a:rPr>
                <a:solidFill>
                  <a:srgbClr val="0033B3"/>
                </a:solidFill>
              </a:rPr>
              <a:t>int</a:t>
            </a:r>
            <a:r>
              <a:rPr>
                <a:solidFill>
                  <a:srgbClr val="080808"/>
                </a:solidFill>
              </a:rPr>
              <a:t>[] </a:t>
            </a:r>
            <a:r>
              <a:t>result </a:t>
            </a:r>
            <a:r>
              <a:rPr>
                <a:solidFill>
                  <a:srgbClr val="080808"/>
                </a:solidFill>
              </a:rPr>
              <a:t>= </a:t>
            </a:r>
            <a:r>
              <a:rPr>
                <a:solidFill>
                  <a:srgbClr val="0033B3"/>
                </a:solidFill>
              </a:rPr>
              <a:t>new int</a:t>
            </a:r>
            <a:r>
              <a:rPr>
                <a:solidFill>
                  <a:srgbClr val="080808"/>
                </a:solidFill>
              </a:rPr>
              <a:t>[list.</a:t>
            </a:r>
            <a:r>
              <a:rPr>
                <a:solidFill>
                  <a:srgbClr val="872094"/>
                </a:solidFill>
              </a:rPr>
              <a:t>length</a:t>
            </a:r>
            <a:r>
              <a:rPr>
                <a:solidFill>
                  <a:srgbClr val="080808"/>
                </a:solidFill>
              </a:rPr>
              <a:t>];</a:t>
            </a:r>
            <a:endParaRPr>
              <a:solidFill>
                <a:srgbClr val="080808"/>
              </a:solidFill>
            </a:endParaRPr>
          </a:p>
          <a:p>
            <a:pPr defTabSz="457200">
              <a:defRPr b="0" sz="2000">
                <a:solidFill>
                  <a:srgbClr val="080808"/>
                </a:solidFill>
                <a:latin typeface="Courier"/>
                <a:ea typeface="Courier"/>
                <a:cs typeface="Courier"/>
                <a:sym typeface="Courier"/>
              </a:defRPr>
            </a:pPr>
          </a:p>
          <a:p>
            <a:pPr defTabSz="457200">
              <a:defRPr b="0" sz="2000">
                <a:solidFill>
                  <a:srgbClr val="872094"/>
                </a:solidFill>
                <a:latin typeface="Courier"/>
                <a:ea typeface="Courier"/>
                <a:cs typeface="Courier"/>
                <a:sym typeface="Courier"/>
              </a:defRPr>
            </a:pPr>
            <a:r>
              <a:rPr>
                <a:solidFill>
                  <a:srgbClr val="080808"/>
                </a:solidFill>
              </a:rPr>
              <a:t>    </a:t>
            </a:r>
            <a:r>
              <a:rPr>
                <a:solidFill>
                  <a:srgbClr val="0033B3"/>
                </a:solidFill>
              </a:rPr>
              <a:t>for </a:t>
            </a:r>
            <a:r>
              <a:rPr>
                <a:solidFill>
                  <a:srgbClr val="080808"/>
                </a:solidFill>
              </a:rPr>
              <a:t>(</a:t>
            </a:r>
            <a:r>
              <a:rPr>
                <a:solidFill>
                  <a:srgbClr val="0033B3"/>
                </a:solidFill>
              </a:rPr>
              <a:t>int </a:t>
            </a:r>
            <a:r>
              <a:rPr>
                <a:solidFill>
                  <a:srgbClr val="000000"/>
                </a:solidFill>
              </a:rPr>
              <a:t>i </a:t>
            </a:r>
            <a:r>
              <a:rPr>
                <a:solidFill>
                  <a:srgbClr val="080808"/>
                </a:solidFill>
              </a:rPr>
              <a:t>= </a:t>
            </a:r>
            <a:r>
              <a:rPr>
                <a:solidFill>
                  <a:srgbClr val="1750EB"/>
                </a:solidFill>
              </a:rPr>
              <a:t>0</a:t>
            </a:r>
            <a:r>
              <a:rPr>
                <a:solidFill>
                  <a:srgbClr val="080808"/>
                </a:solidFill>
              </a:rPr>
              <a:t>, </a:t>
            </a:r>
            <a:r>
              <a:rPr>
                <a:solidFill>
                  <a:srgbClr val="000000"/>
                </a:solidFill>
              </a:rPr>
              <a:t>j </a:t>
            </a:r>
            <a:r>
              <a:rPr>
                <a:solidFill>
                  <a:srgbClr val="080808"/>
                </a:solidFill>
              </a:rPr>
              <a:t>= </a:t>
            </a:r>
            <a:r>
              <a:rPr>
                <a:solidFill>
                  <a:srgbClr val="000000"/>
                </a:solidFill>
              </a:rPr>
              <a:t>result</a:t>
            </a:r>
            <a:r>
              <a:rPr>
                <a:solidFill>
                  <a:srgbClr val="080808"/>
                </a:solidFill>
              </a:rPr>
              <a:t>.</a:t>
            </a:r>
            <a:r>
              <a:t>length </a:t>
            </a:r>
            <a:r>
              <a:rPr>
                <a:solidFill>
                  <a:srgbClr val="080808"/>
                </a:solidFill>
              </a:rPr>
              <a:t>- </a:t>
            </a:r>
            <a:r>
              <a:rPr>
                <a:solidFill>
                  <a:srgbClr val="1750EB"/>
                </a:solidFill>
              </a:rPr>
              <a:t>1</a:t>
            </a:r>
            <a:r>
              <a:rPr>
                <a:solidFill>
                  <a:srgbClr val="080808"/>
                </a:solidFill>
              </a:rPr>
              <a:t>;</a:t>
            </a:r>
            <a:endParaRPr>
              <a:solidFill>
                <a:srgbClr val="080808"/>
              </a:solidFill>
            </a:endParaRPr>
          </a:p>
          <a:p>
            <a:pPr defTabSz="457200">
              <a:defRPr b="0" sz="2000">
                <a:solidFill>
                  <a:srgbClr val="080808"/>
                </a:solidFill>
                <a:latin typeface="Courier"/>
                <a:ea typeface="Courier"/>
                <a:cs typeface="Courier"/>
                <a:sym typeface="Courier"/>
              </a:defRPr>
            </a:pPr>
            <a:r>
              <a:t>         </a:t>
            </a:r>
            <a:r>
              <a:rPr>
                <a:solidFill>
                  <a:srgbClr val="000000"/>
                </a:solidFill>
              </a:rPr>
              <a:t>i </a:t>
            </a:r>
            <a:r>
              <a:t>&lt; list.</a:t>
            </a:r>
            <a:r>
              <a:rPr>
                <a:solidFill>
                  <a:srgbClr val="872094"/>
                </a:solidFill>
              </a:rPr>
              <a:t>length</a:t>
            </a:r>
            <a:r>
              <a:t>; </a:t>
            </a:r>
            <a:r>
              <a:rPr>
                <a:solidFill>
                  <a:srgbClr val="000000"/>
                </a:solidFill>
              </a:rPr>
              <a:t>i</a:t>
            </a:r>
            <a:r>
              <a:t>++, </a:t>
            </a:r>
            <a:r>
              <a:rPr>
                <a:solidFill>
                  <a:srgbClr val="000000"/>
                </a:solidFill>
              </a:rPr>
              <a:t>j</a:t>
            </a:r>
            <a:r>
              <a:t>--) {</a:t>
            </a:r>
          </a:p>
          <a:p>
            <a:pPr defTabSz="457200">
              <a:defRPr b="0" sz="2000">
                <a:solidFill>
                  <a:srgbClr val="080808"/>
                </a:solidFill>
                <a:latin typeface="Courier"/>
                <a:ea typeface="Courier"/>
                <a:cs typeface="Courier"/>
                <a:sym typeface="Courier"/>
              </a:defRPr>
            </a:pPr>
            <a:r>
              <a:t>        </a:t>
            </a:r>
            <a:r>
              <a:rPr>
                <a:solidFill>
                  <a:srgbClr val="000000"/>
                </a:solidFill>
              </a:rPr>
              <a:t>result</a:t>
            </a:r>
            <a:r>
              <a:t>[</a:t>
            </a:r>
            <a:r>
              <a:rPr>
                <a:solidFill>
                  <a:srgbClr val="000000"/>
                </a:solidFill>
              </a:rPr>
              <a:t>j</a:t>
            </a:r>
            <a:r>
              <a:t>] = list[</a:t>
            </a:r>
            <a:r>
              <a:rPr>
                <a:solidFill>
                  <a:srgbClr val="000000"/>
                </a:solidFill>
              </a:rPr>
              <a:t>i</a:t>
            </a:r>
            <a:r>
              <a:t>];</a:t>
            </a:r>
          </a:p>
          <a:p>
            <a:pPr defTabSz="457200">
              <a:defRPr b="0" sz="2000">
                <a:solidFill>
                  <a:srgbClr val="080808"/>
                </a:solidFill>
                <a:latin typeface="Courier"/>
                <a:ea typeface="Courier"/>
                <a:cs typeface="Courier"/>
                <a:sym typeface="Courier"/>
              </a:defRPr>
            </a:pPr>
            <a:r>
              <a:t>    }</a:t>
            </a:r>
          </a:p>
          <a:p>
            <a:pPr defTabSz="457200">
              <a:defRPr b="0" sz="2000">
                <a:solidFill>
                  <a:srgbClr val="080808"/>
                </a:solidFill>
                <a:latin typeface="Courier"/>
                <a:ea typeface="Courier"/>
                <a:cs typeface="Courier"/>
                <a:sym typeface="Courier"/>
              </a:defRPr>
            </a:pPr>
          </a:p>
          <a:p>
            <a:pPr defTabSz="457200">
              <a:defRPr b="0" sz="2000">
                <a:solidFill>
                  <a:srgbClr val="0033B3"/>
                </a:solidFill>
                <a:latin typeface="Courier"/>
                <a:ea typeface="Courier"/>
                <a:cs typeface="Courier"/>
                <a:sym typeface="Courier"/>
              </a:defRPr>
            </a:pPr>
            <a:r>
              <a:rPr>
                <a:solidFill>
                  <a:srgbClr val="080808"/>
                </a:solidFill>
              </a:rPr>
              <a:t>    </a:t>
            </a:r>
            <a:r>
              <a:t>return </a:t>
            </a:r>
            <a:r>
              <a:rPr>
                <a:solidFill>
                  <a:srgbClr val="000000"/>
                </a:solidFill>
              </a:rPr>
              <a:t>result</a:t>
            </a:r>
            <a:r>
              <a:rPr>
                <a:solidFill>
                  <a:srgbClr val="080808"/>
                </a:solidFill>
              </a:rPr>
              <a:t>;</a:t>
            </a:r>
            <a:endParaRPr>
              <a:solidFill>
                <a:srgbClr val="080808"/>
              </a:solidFill>
            </a:endParaRPr>
          </a:p>
          <a:p>
            <a:pPr defTabSz="457200">
              <a:defRPr b="0" sz="2000">
                <a:solidFill>
                  <a:srgbClr val="080808"/>
                </a:solidFill>
                <a:latin typeface="Courier"/>
                <a:ea typeface="Courier"/>
                <a:cs typeface="Courier"/>
                <a:sym typeface="Courier"/>
              </a:defRPr>
            </a:pPr>
            <a:r>
              <a:t>}</a:t>
            </a:r>
          </a:p>
        </p:txBody>
      </p:sp>
      <p:sp>
        <p:nvSpPr>
          <p:cNvPr id="251" name="int[] list1 = {1, 2, 3, 4, 5, 6};…"/>
          <p:cNvSpPr txBox="1"/>
          <p:nvPr>
            <p:ph type="body" sz="quarter" idx="4294967295"/>
          </p:nvPr>
        </p:nvSpPr>
        <p:spPr>
          <a:xfrm>
            <a:off x="3733800" y="4940300"/>
            <a:ext cx="6705600" cy="685800"/>
          </a:xfrm>
          <a:prstGeom prst="rect">
            <a:avLst/>
          </a:prstGeom>
        </p:spPr>
        <p:txBody>
          <a:bodyPr>
            <a:normAutofit fontScale="100000" lnSpcReduction="0"/>
          </a:bodyPr>
          <a:lstStyle/>
          <a:p>
            <a:pPr>
              <a:lnSpc>
                <a:spcPct val="90000"/>
              </a:lnSpc>
              <a:spcBef>
                <a:spcPts val="400"/>
              </a:spcBef>
              <a:buSzTx/>
              <a:buFont typeface="Wingdings"/>
              <a:buNone/>
              <a:defRPr b="1" sz="1800">
                <a:latin typeface="Courier New"/>
                <a:ea typeface="Courier New"/>
                <a:cs typeface="Courier New"/>
                <a:sym typeface="Courier New"/>
              </a:defRPr>
            </a:pPr>
            <a:r>
              <a:t>int[] list1 = {1, 2, 3, 4, 5, 6};</a:t>
            </a:r>
            <a:endParaRPr>
              <a:latin typeface="Courier"/>
              <a:ea typeface="Courier"/>
              <a:cs typeface="Courier"/>
              <a:sym typeface="Courier"/>
            </a:endParaRPr>
          </a:p>
          <a:p>
            <a:pPr>
              <a:lnSpc>
                <a:spcPct val="90000"/>
              </a:lnSpc>
              <a:spcBef>
                <a:spcPts val="400"/>
              </a:spcBef>
              <a:buSzTx/>
              <a:buFont typeface="Wingdings"/>
              <a:buNone/>
              <a:defRPr b="1" sz="1800">
                <a:latin typeface="Courier New"/>
                <a:ea typeface="Courier New"/>
                <a:cs typeface="Courier New"/>
                <a:sym typeface="Courier New"/>
              </a:defRPr>
            </a:pPr>
            <a:r>
              <a:t>int[] list2 = reverse(list1);</a:t>
            </a:r>
          </a:p>
        </p:txBody>
      </p:sp>
      <p:sp>
        <p:nvSpPr>
          <p:cNvPr id="252" name="Line"/>
          <p:cNvSpPr/>
          <p:nvPr/>
        </p:nvSpPr>
        <p:spPr>
          <a:xfrm flipV="1">
            <a:off x="7162799" y="1511299"/>
            <a:ext cx="457202" cy="3810002"/>
          </a:xfrm>
          <a:prstGeom prst="line">
            <a:avLst/>
          </a:prstGeom>
          <a:ln w="12700">
            <a:solidFill>
              <a:srgbClr val="FF0000"/>
            </a:solidFill>
            <a:tailEnd type="stealth"/>
          </a:ln>
        </p:spPr>
        <p:txBody>
          <a:bodyPr lIns="45719" rIns="45719"/>
          <a:lstStyle/>
          <a:p>
            <a:pPr/>
          </a:p>
        </p:txBody>
      </p:sp>
      <p:sp>
        <p:nvSpPr>
          <p:cNvPr id="253" name="Line"/>
          <p:cNvSpPr/>
          <p:nvPr/>
        </p:nvSpPr>
        <p:spPr>
          <a:xfrm>
            <a:off x="4648200" y="1511299"/>
            <a:ext cx="381000" cy="3429002"/>
          </a:xfrm>
          <a:prstGeom prst="line">
            <a:avLst/>
          </a:prstGeom>
          <a:ln w="12700">
            <a:solidFill>
              <a:srgbClr val="FF0000"/>
            </a:solidFill>
            <a:tailEnd type="stealth"/>
          </a:ln>
        </p:spPr>
        <p:txBody>
          <a:bodyPr lIns="45719" rIns="45719"/>
          <a:lstStyle/>
          <a:p>
            <a:pPr/>
          </a:p>
        </p:txBody>
      </p:sp>
      <p:sp>
        <p:nvSpPr>
          <p:cNvPr id="254" name="Rectangle"/>
          <p:cNvSpPr/>
          <p:nvPr/>
        </p:nvSpPr>
        <p:spPr>
          <a:xfrm>
            <a:off x="6400800" y="3187700"/>
            <a:ext cx="3733800" cy="457200"/>
          </a:xfrm>
          <a:prstGeom prst="rect">
            <a:avLst/>
          </a:prstGeom>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255" name="Rectangle"/>
          <p:cNvSpPr/>
          <p:nvPr/>
        </p:nvSpPr>
        <p:spPr>
          <a:xfrm>
            <a:off x="6400800" y="4102100"/>
            <a:ext cx="3733800" cy="457200"/>
          </a:xfrm>
          <a:prstGeom prst="rect">
            <a:avLst/>
          </a:prstGeom>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256" name="Line"/>
          <p:cNvSpPr/>
          <p:nvPr/>
        </p:nvSpPr>
        <p:spPr>
          <a:xfrm>
            <a:off x="6781800" y="3187700"/>
            <a:ext cx="0" cy="457200"/>
          </a:xfrm>
          <a:prstGeom prst="line">
            <a:avLst/>
          </a:prstGeom>
          <a:ln w="12700">
            <a:solidFill>
              <a:srgbClr val="000000"/>
            </a:solidFill>
          </a:ln>
        </p:spPr>
        <p:txBody>
          <a:bodyPr lIns="45719" rIns="45719"/>
          <a:lstStyle/>
          <a:p>
            <a:pPr/>
          </a:p>
        </p:txBody>
      </p:sp>
      <p:sp>
        <p:nvSpPr>
          <p:cNvPr id="257" name="Line"/>
          <p:cNvSpPr/>
          <p:nvPr/>
        </p:nvSpPr>
        <p:spPr>
          <a:xfrm>
            <a:off x="6781800" y="4102100"/>
            <a:ext cx="0" cy="381000"/>
          </a:xfrm>
          <a:prstGeom prst="line">
            <a:avLst/>
          </a:prstGeom>
          <a:ln w="12700">
            <a:solidFill>
              <a:srgbClr val="000000"/>
            </a:solidFill>
          </a:ln>
        </p:spPr>
        <p:txBody>
          <a:bodyPr lIns="45719" rIns="45719"/>
          <a:lstStyle/>
          <a:p>
            <a:pPr/>
          </a:p>
        </p:txBody>
      </p:sp>
      <p:sp>
        <p:nvSpPr>
          <p:cNvPr id="258" name="Line"/>
          <p:cNvSpPr/>
          <p:nvPr/>
        </p:nvSpPr>
        <p:spPr>
          <a:xfrm>
            <a:off x="9677400" y="4102100"/>
            <a:ext cx="0" cy="457200"/>
          </a:xfrm>
          <a:prstGeom prst="line">
            <a:avLst/>
          </a:prstGeom>
          <a:ln w="12700">
            <a:solidFill>
              <a:srgbClr val="000000"/>
            </a:solidFill>
          </a:ln>
        </p:spPr>
        <p:txBody>
          <a:bodyPr lIns="45719" rIns="45719"/>
          <a:lstStyle/>
          <a:p>
            <a:pPr/>
          </a:p>
        </p:txBody>
      </p:sp>
      <p:sp>
        <p:nvSpPr>
          <p:cNvPr id="259" name="Line"/>
          <p:cNvSpPr/>
          <p:nvPr/>
        </p:nvSpPr>
        <p:spPr>
          <a:xfrm>
            <a:off x="9677400" y="3187700"/>
            <a:ext cx="0" cy="381000"/>
          </a:xfrm>
          <a:prstGeom prst="line">
            <a:avLst/>
          </a:prstGeom>
          <a:ln w="12700">
            <a:solidFill>
              <a:srgbClr val="000000"/>
            </a:solidFill>
          </a:ln>
        </p:spPr>
        <p:txBody>
          <a:bodyPr lIns="45719" rIns="45719"/>
          <a:lstStyle/>
          <a:p>
            <a:pPr/>
          </a:p>
        </p:txBody>
      </p:sp>
      <p:sp>
        <p:nvSpPr>
          <p:cNvPr id="260" name="list"/>
          <p:cNvSpPr txBox="1"/>
          <p:nvPr/>
        </p:nvSpPr>
        <p:spPr>
          <a:xfrm>
            <a:off x="5379720" y="3263900"/>
            <a:ext cx="670561" cy="34842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0" sz="1800">
                <a:latin typeface="Times New Roman"/>
                <a:ea typeface="Times New Roman"/>
                <a:cs typeface="Times New Roman"/>
                <a:sym typeface="Times New Roman"/>
              </a:defRPr>
            </a:lvl1pPr>
          </a:lstStyle>
          <a:p>
            <a:pPr/>
            <a:r>
              <a:t>list</a:t>
            </a:r>
          </a:p>
        </p:txBody>
      </p:sp>
      <p:sp>
        <p:nvSpPr>
          <p:cNvPr id="261" name="result"/>
          <p:cNvSpPr txBox="1"/>
          <p:nvPr/>
        </p:nvSpPr>
        <p:spPr>
          <a:xfrm>
            <a:off x="5151120" y="4102100"/>
            <a:ext cx="975361" cy="34842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0" sz="1800">
                <a:latin typeface="Times New Roman"/>
                <a:ea typeface="Times New Roman"/>
                <a:cs typeface="Times New Roman"/>
                <a:sym typeface="Times New Roman"/>
              </a:defRPr>
            </a:lvl1pPr>
          </a:lstStyle>
          <a:p>
            <a:pPr/>
            <a:r>
              <a:t>result</a:t>
            </a:r>
          </a:p>
        </p:txBody>
      </p:sp>
      <p:sp>
        <p:nvSpPr>
          <p:cNvPr id="262" name="Line"/>
          <p:cNvSpPr/>
          <p:nvPr/>
        </p:nvSpPr>
        <p:spPr>
          <a:xfrm>
            <a:off x="6629399" y="3492500"/>
            <a:ext cx="3276602" cy="762000"/>
          </a:xfrm>
          <a:prstGeom prst="line">
            <a:avLst/>
          </a:prstGeom>
          <a:ln w="12700">
            <a:solidFill>
              <a:srgbClr val="000000"/>
            </a:solidFill>
            <a:tailEnd type="stealth"/>
          </a:ln>
        </p:spPr>
        <p:txBody>
          <a:bodyPr lIns="45719" rIns="45719"/>
          <a:lstStyle/>
          <a:p>
            <a:pPr/>
          </a:p>
        </p:txBody>
      </p:sp>
      <p:sp>
        <p:nvSpPr>
          <p:cNvPr id="263" name="Line"/>
          <p:cNvSpPr/>
          <p:nvPr/>
        </p:nvSpPr>
        <p:spPr>
          <a:xfrm>
            <a:off x="7010399" y="3492500"/>
            <a:ext cx="2514601" cy="838200"/>
          </a:xfrm>
          <a:prstGeom prst="line">
            <a:avLst/>
          </a:prstGeom>
          <a:ln w="12700">
            <a:solidFill>
              <a:srgbClr val="000000"/>
            </a:solidFill>
            <a:tailEnd type="stealth"/>
          </a:ln>
        </p:spPr>
        <p:txBody>
          <a:bodyPr lIns="45719" rIns="45719"/>
          <a:lstStyle/>
          <a:p>
            <a:pPr/>
          </a:p>
        </p:txBody>
      </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Slide Number"/>
          <p:cNvSpPr txBox="1"/>
          <p:nvPr>
            <p:ph type="sldNum" sz="quarter" idx="2"/>
          </p:nvPr>
        </p:nvSpPr>
        <p:spPr>
          <a:xfrm>
            <a:off x="5797867" y="6494713"/>
            <a:ext cx="281941" cy="287088"/>
          </a:xfrm>
          <a:prstGeom prst="rect">
            <a:avLst/>
          </a:prstGeom>
          <a:extLst>
            <a:ext uri="{C572A759-6A51-4108-AA02-DFA0A04FC94B}">
              <ma14:wrappingTextBoxFlag xmlns:ma14="http://schemas.microsoft.com/office/mac/drawingml/2011/main" val="1"/>
            </a:ext>
          </a:extLst>
        </p:spPr>
        <p:txBody>
          <a:bodyPr/>
          <a:lstStyle>
            <a:lvl1pPr algn="ctr">
              <a:defRPr sz="1400">
                <a:latin typeface="Times New Roman"/>
                <a:ea typeface="Times New Roman"/>
                <a:cs typeface="Times New Roman"/>
                <a:sym typeface="Times New Roman"/>
              </a:defRPr>
            </a:lvl1pPr>
          </a:lstStyle>
          <a:p>
            <a:pPr/>
            <a:fld id="{86CB4B4D-7CA3-9044-876B-883B54F8677D}" type="slidenum"/>
          </a:p>
        </p:txBody>
      </p:sp>
      <p:sp>
        <p:nvSpPr>
          <p:cNvPr id="266" name="Trace the reverse Method"/>
          <p:cNvSpPr txBox="1"/>
          <p:nvPr>
            <p:ph type="title" idx="4294967295"/>
          </p:nvPr>
        </p:nvSpPr>
        <p:spPr>
          <a:xfrm>
            <a:off x="2133600" y="304800"/>
            <a:ext cx="7772400" cy="533400"/>
          </a:xfrm>
          <a:prstGeom prst="rect">
            <a:avLst/>
          </a:prstGeom>
        </p:spPr>
        <p:txBody>
          <a:bodyPr>
            <a:normAutofit fontScale="100000" lnSpcReduction="0"/>
          </a:bodyPr>
          <a:lstStyle>
            <a:lvl1pPr defTabSz="768095">
              <a:defRPr sz="3359">
                <a:effectLst>
                  <a:outerShdw sx="100000" sy="100000" kx="0" ky="0" algn="b" rotWithShape="0" blurRad="10668" dist="21336" dir="2700000">
                    <a:srgbClr val="DDDDDD"/>
                  </a:outerShdw>
                </a:effectLst>
              </a:defRPr>
            </a:lvl1pPr>
          </a:lstStyle>
          <a:p>
            <a:pPr/>
            <a:r>
              <a:t>Trace the reverse Method</a:t>
            </a:r>
          </a:p>
        </p:txBody>
      </p:sp>
      <p:sp>
        <p:nvSpPr>
          <p:cNvPr id="267" name="public static int[] reverse(int[] list) {…"/>
          <p:cNvSpPr txBox="1"/>
          <p:nvPr/>
        </p:nvSpPr>
        <p:spPr>
          <a:xfrm>
            <a:off x="2071686" y="2198687"/>
            <a:ext cx="5173665" cy="2378077"/>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p>
            <a:pPr>
              <a:defRPr b="0" sz="1600">
                <a:latin typeface="Courier New"/>
                <a:ea typeface="Courier New"/>
                <a:cs typeface="Courier New"/>
                <a:sym typeface="Courier New"/>
              </a:defRPr>
            </a:pPr>
            <a:r>
              <a:t>public static int[] reverse(int[] list) {</a:t>
            </a:r>
            <a:endParaRPr>
              <a:latin typeface="Courier"/>
              <a:ea typeface="Courier"/>
              <a:cs typeface="Courier"/>
              <a:sym typeface="Courier"/>
            </a:endParaRPr>
          </a:p>
          <a:p>
            <a:pPr>
              <a:defRPr b="0" sz="1600">
                <a:latin typeface="Courier New"/>
                <a:ea typeface="Courier New"/>
                <a:cs typeface="Courier New"/>
                <a:sym typeface="Courier New"/>
              </a:defRPr>
            </a:pPr>
            <a:r>
              <a:t>  int[] result = new int[list.length];</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for (int i = 0, j = result.length - 1; </a:t>
            </a:r>
            <a:endParaRPr>
              <a:latin typeface="Courier"/>
              <a:ea typeface="Courier"/>
              <a:cs typeface="Courier"/>
              <a:sym typeface="Courier"/>
            </a:endParaRPr>
          </a:p>
          <a:p>
            <a:pPr>
              <a:defRPr b="0" sz="1600">
                <a:latin typeface="Courier New"/>
                <a:ea typeface="Courier New"/>
                <a:cs typeface="Courier New"/>
                <a:sym typeface="Courier New"/>
              </a:defRPr>
            </a:pPr>
            <a:r>
              <a:t>       i &lt; list.length; i++, j--) {</a:t>
            </a:r>
            <a:endParaRPr>
              <a:latin typeface="Courier"/>
              <a:ea typeface="Courier"/>
              <a:cs typeface="Courier"/>
              <a:sym typeface="Courier"/>
            </a:endParaRPr>
          </a:p>
          <a:p>
            <a:pPr>
              <a:defRPr b="0" sz="1600">
                <a:latin typeface="Courier New"/>
                <a:ea typeface="Courier New"/>
                <a:cs typeface="Courier New"/>
                <a:sym typeface="Courier New"/>
              </a:defRPr>
            </a:pPr>
            <a:r>
              <a:t>    result[j] = list[i];</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return result;</a:t>
            </a:r>
            <a:endParaRPr>
              <a:latin typeface="Courier"/>
              <a:ea typeface="Courier"/>
              <a:cs typeface="Courier"/>
              <a:sym typeface="Courier"/>
            </a:endParaRPr>
          </a:p>
          <a:p>
            <a:pPr>
              <a:defRPr b="0" sz="1600">
                <a:latin typeface="Courier New"/>
                <a:ea typeface="Courier New"/>
                <a:cs typeface="Courier New"/>
                <a:sym typeface="Courier New"/>
              </a:defRPr>
            </a:pPr>
            <a:r>
              <a:t>}</a:t>
            </a:r>
          </a:p>
        </p:txBody>
      </p:sp>
      <p:sp>
        <p:nvSpPr>
          <p:cNvPr id="268" name="int[] list1 = {1, 2, 3, 4, 5, 6};…"/>
          <p:cNvSpPr txBox="1"/>
          <p:nvPr>
            <p:ph type="body" sz="quarter" idx="4294967295"/>
          </p:nvPr>
        </p:nvSpPr>
        <p:spPr>
          <a:xfrm>
            <a:off x="1717675" y="1162050"/>
            <a:ext cx="6705600" cy="685800"/>
          </a:xfrm>
          <a:prstGeom prst="rect">
            <a:avLst/>
          </a:prstGeom>
        </p:spPr>
        <p:txBody>
          <a:bodyPr>
            <a:normAutofit fontScale="100000" lnSpcReduction="0"/>
          </a:bodyPr>
          <a:lstStyle/>
          <a:p>
            <a:pPr>
              <a:lnSpc>
                <a:spcPct val="90000"/>
              </a:lnSpc>
              <a:spcBef>
                <a:spcPts val="400"/>
              </a:spcBef>
              <a:buSzTx/>
              <a:buFont typeface="Wingdings"/>
              <a:buNone/>
              <a:defRPr b="1" sz="1800">
                <a:latin typeface="Courier New"/>
                <a:ea typeface="Courier New"/>
                <a:cs typeface="Courier New"/>
                <a:sym typeface="Courier New"/>
              </a:defRPr>
            </a:pPr>
            <a:r>
              <a:t>int[] list1 = {1, 2, 3, 4, 5, 6};</a:t>
            </a:r>
            <a:endParaRPr>
              <a:latin typeface="Courier"/>
              <a:ea typeface="Courier"/>
              <a:cs typeface="Courier"/>
              <a:sym typeface="Courier"/>
            </a:endParaRPr>
          </a:p>
          <a:p>
            <a:pPr>
              <a:lnSpc>
                <a:spcPct val="90000"/>
              </a:lnSpc>
              <a:spcBef>
                <a:spcPts val="400"/>
              </a:spcBef>
              <a:buSzTx/>
              <a:buFont typeface="Wingdings"/>
              <a:buNone/>
              <a:defRPr b="1" sz="1800">
                <a:latin typeface="Courier New"/>
                <a:ea typeface="Courier New"/>
                <a:cs typeface="Courier New"/>
                <a:sym typeface="Courier New"/>
              </a:defRPr>
            </a:pPr>
            <a:r>
              <a:t>int[] list2 = reverse(list1);</a:t>
            </a:r>
          </a:p>
        </p:txBody>
      </p:sp>
      <p:sp>
        <p:nvSpPr>
          <p:cNvPr id="269" name="Rectangle"/>
          <p:cNvSpPr/>
          <p:nvPr/>
        </p:nvSpPr>
        <p:spPr>
          <a:xfrm>
            <a:off x="5059362" y="5078412"/>
            <a:ext cx="2535239" cy="457201"/>
          </a:xfrm>
          <a:prstGeom prst="rect">
            <a:avLst/>
          </a:prstGeom>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270" name="Line"/>
          <p:cNvSpPr/>
          <p:nvPr/>
        </p:nvSpPr>
        <p:spPr>
          <a:xfrm>
            <a:off x="5440362" y="5078412"/>
            <a:ext cx="1" cy="457201"/>
          </a:xfrm>
          <a:prstGeom prst="line">
            <a:avLst/>
          </a:prstGeom>
          <a:ln w="12700">
            <a:solidFill>
              <a:srgbClr val="000000"/>
            </a:solidFill>
          </a:ln>
        </p:spPr>
        <p:txBody>
          <a:bodyPr lIns="45719" rIns="45719"/>
          <a:lstStyle/>
          <a:p>
            <a:pPr/>
          </a:p>
        </p:txBody>
      </p:sp>
      <p:sp>
        <p:nvSpPr>
          <p:cNvPr id="271" name="list"/>
          <p:cNvSpPr txBox="1"/>
          <p:nvPr/>
        </p:nvSpPr>
        <p:spPr>
          <a:xfrm>
            <a:off x="4038282" y="5154612"/>
            <a:ext cx="670561"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0" sz="1800">
                <a:latin typeface="Times New Roman"/>
                <a:ea typeface="Times New Roman"/>
                <a:cs typeface="Times New Roman"/>
                <a:sym typeface="Times New Roman"/>
              </a:defRPr>
            </a:lvl1pPr>
          </a:lstStyle>
          <a:p>
            <a:pPr/>
            <a:r>
              <a:t>list</a:t>
            </a:r>
          </a:p>
        </p:txBody>
      </p:sp>
      <p:sp>
        <p:nvSpPr>
          <p:cNvPr id="272" name="result"/>
          <p:cNvSpPr txBox="1"/>
          <p:nvPr/>
        </p:nvSpPr>
        <p:spPr>
          <a:xfrm>
            <a:off x="3809682" y="5992812"/>
            <a:ext cx="975361"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0" sz="1800">
                <a:latin typeface="Times New Roman"/>
                <a:ea typeface="Times New Roman"/>
                <a:cs typeface="Times New Roman"/>
                <a:sym typeface="Times New Roman"/>
              </a:defRPr>
            </a:lvl1pPr>
          </a:lstStyle>
          <a:p>
            <a:pPr/>
            <a:r>
              <a:t>result</a:t>
            </a:r>
          </a:p>
        </p:txBody>
      </p:sp>
      <p:sp>
        <p:nvSpPr>
          <p:cNvPr id="273" name="1"/>
          <p:cNvSpPr txBox="1"/>
          <p:nvPr/>
        </p:nvSpPr>
        <p:spPr>
          <a:xfrm>
            <a:off x="5181282" y="51562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1</a:t>
            </a:r>
          </a:p>
        </p:txBody>
      </p:sp>
      <p:sp>
        <p:nvSpPr>
          <p:cNvPr id="274" name="Line"/>
          <p:cNvSpPr/>
          <p:nvPr/>
        </p:nvSpPr>
        <p:spPr>
          <a:xfrm>
            <a:off x="5827712" y="5078412"/>
            <a:ext cx="1" cy="457201"/>
          </a:xfrm>
          <a:prstGeom prst="line">
            <a:avLst/>
          </a:prstGeom>
          <a:ln w="12700">
            <a:solidFill>
              <a:srgbClr val="000000"/>
            </a:solidFill>
          </a:ln>
        </p:spPr>
        <p:txBody>
          <a:bodyPr lIns="45719" rIns="45719"/>
          <a:lstStyle/>
          <a:p>
            <a:pPr/>
          </a:p>
        </p:txBody>
      </p:sp>
      <p:sp>
        <p:nvSpPr>
          <p:cNvPr id="275" name="Line"/>
          <p:cNvSpPr/>
          <p:nvPr/>
        </p:nvSpPr>
        <p:spPr>
          <a:xfrm>
            <a:off x="6249987" y="5078412"/>
            <a:ext cx="1" cy="457201"/>
          </a:xfrm>
          <a:prstGeom prst="line">
            <a:avLst/>
          </a:prstGeom>
          <a:ln w="12700">
            <a:solidFill>
              <a:srgbClr val="000000"/>
            </a:solidFill>
          </a:ln>
        </p:spPr>
        <p:txBody>
          <a:bodyPr lIns="45719" rIns="45719"/>
          <a:lstStyle/>
          <a:p>
            <a:pPr/>
          </a:p>
        </p:txBody>
      </p:sp>
      <p:sp>
        <p:nvSpPr>
          <p:cNvPr id="276" name="Line"/>
          <p:cNvSpPr/>
          <p:nvPr/>
        </p:nvSpPr>
        <p:spPr>
          <a:xfrm>
            <a:off x="6672262" y="5078412"/>
            <a:ext cx="1" cy="457201"/>
          </a:xfrm>
          <a:prstGeom prst="line">
            <a:avLst/>
          </a:prstGeom>
          <a:ln w="12700">
            <a:solidFill>
              <a:srgbClr val="000000"/>
            </a:solidFill>
          </a:ln>
        </p:spPr>
        <p:txBody>
          <a:bodyPr lIns="45719" rIns="45719"/>
          <a:lstStyle/>
          <a:p>
            <a:pPr/>
          </a:p>
        </p:txBody>
      </p:sp>
      <p:sp>
        <p:nvSpPr>
          <p:cNvPr id="277" name="Line"/>
          <p:cNvSpPr/>
          <p:nvPr/>
        </p:nvSpPr>
        <p:spPr>
          <a:xfrm>
            <a:off x="7170737" y="5078412"/>
            <a:ext cx="1" cy="457201"/>
          </a:xfrm>
          <a:prstGeom prst="line">
            <a:avLst/>
          </a:prstGeom>
          <a:ln w="12700">
            <a:solidFill>
              <a:srgbClr val="000000"/>
            </a:solidFill>
          </a:ln>
        </p:spPr>
        <p:txBody>
          <a:bodyPr lIns="45719" rIns="45719"/>
          <a:lstStyle/>
          <a:p>
            <a:pPr/>
          </a:p>
        </p:txBody>
      </p:sp>
      <p:sp>
        <p:nvSpPr>
          <p:cNvPr id="278" name="2"/>
          <p:cNvSpPr txBox="1"/>
          <p:nvPr/>
        </p:nvSpPr>
        <p:spPr>
          <a:xfrm>
            <a:off x="5565457" y="51562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2</a:t>
            </a:r>
          </a:p>
        </p:txBody>
      </p:sp>
      <p:sp>
        <p:nvSpPr>
          <p:cNvPr id="279" name="3"/>
          <p:cNvSpPr txBox="1"/>
          <p:nvPr/>
        </p:nvSpPr>
        <p:spPr>
          <a:xfrm>
            <a:off x="5949632" y="51562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3</a:t>
            </a:r>
          </a:p>
        </p:txBody>
      </p:sp>
      <p:sp>
        <p:nvSpPr>
          <p:cNvPr id="280" name="4"/>
          <p:cNvSpPr txBox="1"/>
          <p:nvPr/>
        </p:nvSpPr>
        <p:spPr>
          <a:xfrm>
            <a:off x="6371907" y="51562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4</a:t>
            </a:r>
          </a:p>
        </p:txBody>
      </p:sp>
      <p:sp>
        <p:nvSpPr>
          <p:cNvPr id="281" name="5"/>
          <p:cNvSpPr txBox="1"/>
          <p:nvPr/>
        </p:nvSpPr>
        <p:spPr>
          <a:xfrm>
            <a:off x="6832282" y="5156200"/>
            <a:ext cx="138748"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5</a:t>
            </a:r>
          </a:p>
        </p:txBody>
      </p:sp>
      <p:sp>
        <p:nvSpPr>
          <p:cNvPr id="282" name="6"/>
          <p:cNvSpPr txBox="1"/>
          <p:nvPr/>
        </p:nvSpPr>
        <p:spPr>
          <a:xfrm>
            <a:off x="7294244" y="51562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6</a:t>
            </a:r>
          </a:p>
        </p:txBody>
      </p:sp>
      <p:sp>
        <p:nvSpPr>
          <p:cNvPr id="283" name="Rectangle"/>
          <p:cNvSpPr/>
          <p:nvPr/>
        </p:nvSpPr>
        <p:spPr>
          <a:xfrm>
            <a:off x="5059362" y="6000750"/>
            <a:ext cx="2535239" cy="457200"/>
          </a:xfrm>
          <a:prstGeom prst="rect">
            <a:avLst/>
          </a:prstGeom>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284" name="Line"/>
          <p:cNvSpPr/>
          <p:nvPr/>
        </p:nvSpPr>
        <p:spPr>
          <a:xfrm>
            <a:off x="5440362" y="6000750"/>
            <a:ext cx="1" cy="457200"/>
          </a:xfrm>
          <a:prstGeom prst="line">
            <a:avLst/>
          </a:prstGeom>
          <a:ln w="12700">
            <a:solidFill>
              <a:srgbClr val="000000"/>
            </a:solidFill>
          </a:ln>
        </p:spPr>
        <p:txBody>
          <a:bodyPr lIns="45719" rIns="45719"/>
          <a:lstStyle/>
          <a:p>
            <a:pPr/>
          </a:p>
        </p:txBody>
      </p:sp>
      <p:sp>
        <p:nvSpPr>
          <p:cNvPr id="285" name="0"/>
          <p:cNvSpPr txBox="1"/>
          <p:nvPr/>
        </p:nvSpPr>
        <p:spPr>
          <a:xfrm>
            <a:off x="5181282" y="60785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286" name="Line"/>
          <p:cNvSpPr/>
          <p:nvPr/>
        </p:nvSpPr>
        <p:spPr>
          <a:xfrm>
            <a:off x="5827712" y="6000750"/>
            <a:ext cx="1" cy="457200"/>
          </a:xfrm>
          <a:prstGeom prst="line">
            <a:avLst/>
          </a:prstGeom>
          <a:ln w="12700">
            <a:solidFill>
              <a:srgbClr val="000000"/>
            </a:solidFill>
          </a:ln>
        </p:spPr>
        <p:txBody>
          <a:bodyPr lIns="45719" rIns="45719"/>
          <a:lstStyle/>
          <a:p>
            <a:pPr/>
          </a:p>
        </p:txBody>
      </p:sp>
      <p:sp>
        <p:nvSpPr>
          <p:cNvPr id="287" name="Line"/>
          <p:cNvSpPr/>
          <p:nvPr/>
        </p:nvSpPr>
        <p:spPr>
          <a:xfrm>
            <a:off x="6249987" y="6000750"/>
            <a:ext cx="1" cy="457200"/>
          </a:xfrm>
          <a:prstGeom prst="line">
            <a:avLst/>
          </a:prstGeom>
          <a:ln w="12700">
            <a:solidFill>
              <a:srgbClr val="000000"/>
            </a:solidFill>
          </a:ln>
        </p:spPr>
        <p:txBody>
          <a:bodyPr lIns="45719" rIns="45719"/>
          <a:lstStyle/>
          <a:p>
            <a:pPr/>
          </a:p>
        </p:txBody>
      </p:sp>
      <p:sp>
        <p:nvSpPr>
          <p:cNvPr id="288" name="Line"/>
          <p:cNvSpPr/>
          <p:nvPr/>
        </p:nvSpPr>
        <p:spPr>
          <a:xfrm>
            <a:off x="6672262" y="6000750"/>
            <a:ext cx="1" cy="457200"/>
          </a:xfrm>
          <a:prstGeom prst="line">
            <a:avLst/>
          </a:prstGeom>
          <a:ln w="12700">
            <a:solidFill>
              <a:srgbClr val="000000"/>
            </a:solidFill>
          </a:ln>
        </p:spPr>
        <p:txBody>
          <a:bodyPr lIns="45719" rIns="45719"/>
          <a:lstStyle/>
          <a:p>
            <a:pPr/>
          </a:p>
        </p:txBody>
      </p:sp>
      <p:sp>
        <p:nvSpPr>
          <p:cNvPr id="289" name="Line"/>
          <p:cNvSpPr/>
          <p:nvPr/>
        </p:nvSpPr>
        <p:spPr>
          <a:xfrm>
            <a:off x="7170737" y="6000750"/>
            <a:ext cx="1" cy="457200"/>
          </a:xfrm>
          <a:prstGeom prst="line">
            <a:avLst/>
          </a:prstGeom>
          <a:ln w="12700">
            <a:solidFill>
              <a:srgbClr val="000000"/>
            </a:solidFill>
          </a:ln>
        </p:spPr>
        <p:txBody>
          <a:bodyPr lIns="45719" rIns="45719"/>
          <a:lstStyle/>
          <a:p>
            <a:pPr/>
          </a:p>
        </p:txBody>
      </p:sp>
      <p:sp>
        <p:nvSpPr>
          <p:cNvPr id="290" name="0"/>
          <p:cNvSpPr txBox="1"/>
          <p:nvPr/>
        </p:nvSpPr>
        <p:spPr>
          <a:xfrm>
            <a:off x="5565457" y="60785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291" name="0"/>
          <p:cNvSpPr txBox="1"/>
          <p:nvPr/>
        </p:nvSpPr>
        <p:spPr>
          <a:xfrm>
            <a:off x="5949632" y="60785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292" name="0"/>
          <p:cNvSpPr txBox="1"/>
          <p:nvPr/>
        </p:nvSpPr>
        <p:spPr>
          <a:xfrm>
            <a:off x="6371907" y="60785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293" name="0"/>
          <p:cNvSpPr txBox="1"/>
          <p:nvPr/>
        </p:nvSpPr>
        <p:spPr>
          <a:xfrm>
            <a:off x="6832282" y="6078537"/>
            <a:ext cx="138748"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294" name="0"/>
          <p:cNvSpPr txBox="1"/>
          <p:nvPr/>
        </p:nvSpPr>
        <p:spPr>
          <a:xfrm>
            <a:off x="7294244" y="60785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grpSp>
        <p:nvGrpSpPr>
          <p:cNvPr id="297" name="Group"/>
          <p:cNvGrpSpPr/>
          <p:nvPr/>
        </p:nvGrpSpPr>
        <p:grpSpPr>
          <a:xfrm>
            <a:off x="6873936" y="1776412"/>
            <a:ext cx="3794064" cy="814381"/>
            <a:chOff x="0" y="0"/>
            <a:chExt cx="3794063" cy="814379"/>
          </a:xfrm>
        </p:grpSpPr>
        <p:sp>
          <p:nvSpPr>
            <p:cNvPr id="295" name="Shape"/>
            <p:cNvSpPr/>
            <p:nvPr/>
          </p:nvSpPr>
          <p:spPr>
            <a:xfrm>
              <a:off x="0" y="0"/>
              <a:ext cx="3794064" cy="8143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35" y="0"/>
                  </a:moveTo>
                  <a:cubicBezTo>
                    <a:pt x="2983" y="0"/>
                    <a:pt x="1482" y="760"/>
                    <a:pt x="1482" y="1698"/>
                  </a:cubicBezTo>
                  <a:lnTo>
                    <a:pt x="1482" y="8491"/>
                  </a:lnTo>
                  <a:cubicBezTo>
                    <a:pt x="1482" y="9429"/>
                    <a:pt x="2983" y="10190"/>
                    <a:pt x="4835" y="10190"/>
                  </a:cubicBezTo>
                  <a:lnTo>
                    <a:pt x="0" y="21600"/>
                  </a:lnTo>
                  <a:lnTo>
                    <a:pt x="9864" y="10190"/>
                  </a:lnTo>
                  <a:lnTo>
                    <a:pt x="18247" y="10190"/>
                  </a:lnTo>
                  <a:cubicBezTo>
                    <a:pt x="20099" y="10190"/>
                    <a:pt x="21600" y="9429"/>
                    <a:pt x="21600" y="8491"/>
                  </a:cubicBezTo>
                  <a:lnTo>
                    <a:pt x="21600" y="1698"/>
                  </a:lnTo>
                  <a:cubicBezTo>
                    <a:pt x="21600" y="760"/>
                    <a:pt x="20099" y="0"/>
                    <a:pt x="18247" y="0"/>
                  </a:cubicBezTo>
                  <a:lnTo>
                    <a:pt x="4835" y="0"/>
                  </a:lnTo>
                  <a:close/>
                </a:path>
              </a:pathLst>
            </a:custGeom>
            <a:solidFill>
              <a:schemeClr val="accent1"/>
            </a:solidFill>
            <a:ln w="12700" cap="flat">
              <a:solidFill>
                <a:srgbClr val="000000"/>
              </a:solidFill>
              <a:prstDash val="solid"/>
              <a:round/>
            </a:ln>
            <a:effectLst/>
          </p:spPr>
          <p:txBody>
            <a:bodyPr wrap="square" lIns="45719" tIns="45719" rIns="45719" bIns="45719" numCol="1" anchor="t">
              <a:noAutofit/>
            </a:bodyPr>
            <a:lstStyle/>
            <a:p>
              <a:pPr algn="ctr">
                <a:defRPr b="0" sz="1800">
                  <a:latin typeface="Times New Roman"/>
                  <a:ea typeface="Times New Roman"/>
                  <a:cs typeface="Times New Roman"/>
                  <a:sym typeface="Times New Roman"/>
                </a:defRPr>
              </a:pPr>
            </a:p>
          </p:txBody>
        </p:sp>
        <p:sp>
          <p:nvSpPr>
            <p:cNvPr id="296" name="Declare result and create array"/>
            <p:cNvSpPr txBox="1"/>
            <p:nvPr/>
          </p:nvSpPr>
          <p:spPr>
            <a:xfrm>
              <a:off x="441766" y="20418"/>
              <a:ext cx="3170820" cy="3484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0" sz="1800">
                  <a:latin typeface="Times New Roman"/>
                  <a:ea typeface="Times New Roman"/>
                  <a:cs typeface="Times New Roman"/>
                  <a:sym typeface="Times New Roman"/>
                </a:defRPr>
              </a:lvl1pPr>
            </a:lstStyle>
            <a:p>
              <a:pPr/>
              <a:r>
                <a:t>Declare result and create array</a:t>
              </a:r>
            </a:p>
          </p:txBody>
        </p:sp>
      </p:grpSp>
      <p:sp>
        <p:nvSpPr>
          <p:cNvPr id="298" name="Rectangle"/>
          <p:cNvSpPr/>
          <p:nvPr/>
        </p:nvSpPr>
        <p:spPr>
          <a:xfrm>
            <a:off x="2370137" y="2505075"/>
            <a:ext cx="4416426" cy="231775"/>
          </a:xfrm>
          <a:prstGeom prst="rect">
            <a:avLst/>
          </a:prstGeom>
          <a:solidFill>
            <a:schemeClr val="accent1">
              <a:alpha val="45097"/>
            </a:schemeClr>
          </a:solidFill>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299" name="Line"/>
          <p:cNvSpPr/>
          <p:nvPr/>
        </p:nvSpPr>
        <p:spPr>
          <a:xfrm>
            <a:off x="3216275" y="2697162"/>
            <a:ext cx="1843088" cy="3303589"/>
          </a:xfrm>
          <a:prstGeom prst="line">
            <a:avLst/>
          </a:prstGeom>
          <a:ln w="12700">
            <a:solidFill>
              <a:srgbClr val="FF0000"/>
            </a:solidFill>
            <a:tailEnd type="stealth"/>
          </a:ln>
        </p:spPr>
        <p:txBody>
          <a:bodyPr lIns="45719" rIns="45719"/>
          <a:lstStyle/>
          <a:p>
            <a:pPr/>
          </a:p>
        </p:txBody>
      </p:sp>
      <p:grpSp>
        <p:nvGrpSpPr>
          <p:cNvPr id="302" name="Group"/>
          <p:cNvGrpSpPr/>
          <p:nvPr/>
        </p:nvGrpSpPr>
        <p:grpSpPr>
          <a:xfrm>
            <a:off x="1524000" y="-37656"/>
            <a:ext cx="1524000" cy="456312"/>
            <a:chOff x="0" y="0"/>
            <a:chExt cx="1524000" cy="456311"/>
          </a:xfrm>
        </p:grpSpPr>
        <p:sp>
          <p:nvSpPr>
            <p:cNvPr id="300" name="Rectangle"/>
            <p:cNvSpPr/>
            <p:nvPr/>
          </p:nvSpPr>
          <p:spPr>
            <a:xfrm>
              <a:off x="0" y="37655"/>
              <a:ext cx="1524000" cy="381001"/>
            </a:xfrm>
            <a:prstGeom prst="rect">
              <a:avLst/>
            </a:prstGeom>
            <a:noFill/>
            <a:ln w="12700" cap="flat">
              <a:solidFill>
                <a:srgbClr val="FF0000"/>
              </a:solidFill>
              <a:prstDash val="solid"/>
              <a:round/>
            </a:ln>
            <a:effectLst/>
          </p:spPr>
          <p:txBody>
            <a:bodyPr wrap="square" lIns="45719" tIns="45719" rIns="45719" bIns="45719" numCol="1" anchor="ctr">
              <a:noAutofit/>
            </a:bodyPr>
            <a:lstStyle/>
            <a:p>
              <a:pPr algn="ctr">
                <a:defRPr b="0" sz="1800">
                  <a:solidFill>
                    <a:srgbClr val="1C1C1C"/>
                  </a:solidFill>
                  <a:latin typeface="Forte"/>
                  <a:ea typeface="Forte"/>
                  <a:cs typeface="Forte"/>
                  <a:sym typeface="Forte"/>
                </a:defRPr>
              </a:pPr>
            </a:p>
          </p:txBody>
        </p:sp>
        <p:sp>
          <p:nvSpPr>
            <p:cNvPr id="301" name="animation"/>
            <p:cNvSpPr txBox="1"/>
            <p:nvPr/>
          </p:nvSpPr>
          <p:spPr>
            <a:xfrm>
              <a:off x="299164" y="0"/>
              <a:ext cx="925672" cy="4563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b="0" sz="1800">
                  <a:solidFill>
                    <a:srgbClr val="1C1C1C"/>
                  </a:solidFill>
                  <a:latin typeface="Forte"/>
                  <a:ea typeface="Forte"/>
                  <a:cs typeface="Forte"/>
                  <a:sym typeface="Forte"/>
                </a:defRPr>
              </a:lvl1pPr>
            </a:lstStyle>
            <a:p>
              <a:pPr/>
              <a:r>
                <a:t>animation</a:t>
              </a:r>
            </a:p>
          </p:txBody>
        </p:sp>
      </p:gr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4" name="Slide Number"/>
          <p:cNvSpPr txBox="1"/>
          <p:nvPr>
            <p:ph type="sldNum" sz="quarter" idx="2"/>
          </p:nvPr>
        </p:nvSpPr>
        <p:spPr>
          <a:xfrm>
            <a:off x="5797867" y="6494713"/>
            <a:ext cx="281941" cy="287088"/>
          </a:xfrm>
          <a:prstGeom prst="rect">
            <a:avLst/>
          </a:prstGeom>
          <a:extLst>
            <a:ext uri="{C572A759-6A51-4108-AA02-DFA0A04FC94B}">
              <ma14:wrappingTextBoxFlag xmlns:ma14="http://schemas.microsoft.com/office/mac/drawingml/2011/main" val="1"/>
            </a:ext>
          </a:extLst>
        </p:spPr>
        <p:txBody>
          <a:bodyPr/>
          <a:lstStyle>
            <a:lvl1pPr algn="ctr">
              <a:defRPr sz="1400">
                <a:latin typeface="Times New Roman"/>
                <a:ea typeface="Times New Roman"/>
                <a:cs typeface="Times New Roman"/>
                <a:sym typeface="Times New Roman"/>
              </a:defRPr>
            </a:lvl1pPr>
          </a:lstStyle>
          <a:p>
            <a:pPr/>
            <a:fld id="{86CB4B4D-7CA3-9044-876B-883B54F8677D}" type="slidenum"/>
          </a:p>
        </p:txBody>
      </p:sp>
      <p:sp>
        <p:nvSpPr>
          <p:cNvPr id="305" name="Trace the reverse Method, cont."/>
          <p:cNvSpPr txBox="1"/>
          <p:nvPr>
            <p:ph type="title" idx="4294967295"/>
          </p:nvPr>
        </p:nvSpPr>
        <p:spPr>
          <a:xfrm>
            <a:off x="2133600" y="304800"/>
            <a:ext cx="10848975" cy="533400"/>
          </a:xfrm>
          <a:prstGeom prst="rect">
            <a:avLst/>
          </a:prstGeom>
        </p:spPr>
        <p:txBody>
          <a:bodyPr>
            <a:normAutofit fontScale="100000" lnSpcReduction="0"/>
          </a:bodyPr>
          <a:lstStyle>
            <a:lvl1pPr defTabSz="768095">
              <a:defRPr sz="3359">
                <a:effectLst>
                  <a:outerShdw sx="100000" sy="100000" kx="0" ky="0" algn="b" rotWithShape="0" blurRad="10668" dist="21336" dir="2700000">
                    <a:srgbClr val="DDDDDD"/>
                  </a:outerShdw>
                </a:effectLst>
              </a:defRPr>
            </a:lvl1pPr>
          </a:lstStyle>
          <a:p>
            <a:pPr/>
            <a:r>
              <a:t>Trace the reverse Method, cont.</a:t>
            </a:r>
          </a:p>
        </p:txBody>
      </p:sp>
      <p:sp>
        <p:nvSpPr>
          <p:cNvPr id="306" name="public static int[] reverse(int[] list) {…"/>
          <p:cNvSpPr txBox="1"/>
          <p:nvPr/>
        </p:nvSpPr>
        <p:spPr>
          <a:xfrm>
            <a:off x="2071686" y="2185987"/>
            <a:ext cx="5173665" cy="2378077"/>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p>
            <a:pPr>
              <a:defRPr b="0" sz="1600">
                <a:latin typeface="Courier New"/>
                <a:ea typeface="Courier New"/>
                <a:cs typeface="Courier New"/>
                <a:sym typeface="Courier New"/>
              </a:defRPr>
            </a:pPr>
            <a:r>
              <a:t>public static int[] reverse(int[] list) {</a:t>
            </a:r>
            <a:endParaRPr>
              <a:latin typeface="Courier"/>
              <a:ea typeface="Courier"/>
              <a:cs typeface="Courier"/>
              <a:sym typeface="Courier"/>
            </a:endParaRPr>
          </a:p>
          <a:p>
            <a:pPr>
              <a:defRPr b="0" sz="1600">
                <a:latin typeface="Courier New"/>
                <a:ea typeface="Courier New"/>
                <a:cs typeface="Courier New"/>
                <a:sym typeface="Courier New"/>
              </a:defRPr>
            </a:pPr>
            <a:r>
              <a:t>  int[] result = new int[list.length];</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for (int i = 0, j = result.length - 1; </a:t>
            </a:r>
            <a:endParaRPr>
              <a:latin typeface="Courier"/>
              <a:ea typeface="Courier"/>
              <a:cs typeface="Courier"/>
              <a:sym typeface="Courier"/>
            </a:endParaRPr>
          </a:p>
          <a:p>
            <a:pPr>
              <a:defRPr b="0" sz="1600">
                <a:latin typeface="Courier New"/>
                <a:ea typeface="Courier New"/>
                <a:cs typeface="Courier New"/>
                <a:sym typeface="Courier New"/>
              </a:defRPr>
            </a:pPr>
            <a:r>
              <a:t>       i &lt; list.length; i++, j--) {</a:t>
            </a:r>
            <a:endParaRPr>
              <a:latin typeface="Courier"/>
              <a:ea typeface="Courier"/>
              <a:cs typeface="Courier"/>
              <a:sym typeface="Courier"/>
            </a:endParaRPr>
          </a:p>
          <a:p>
            <a:pPr>
              <a:defRPr b="0" sz="1600">
                <a:latin typeface="Courier New"/>
                <a:ea typeface="Courier New"/>
                <a:cs typeface="Courier New"/>
                <a:sym typeface="Courier New"/>
              </a:defRPr>
            </a:pPr>
            <a:r>
              <a:t>    result[j] = list[i];</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return result;</a:t>
            </a:r>
            <a:endParaRPr>
              <a:latin typeface="Courier"/>
              <a:ea typeface="Courier"/>
              <a:cs typeface="Courier"/>
              <a:sym typeface="Courier"/>
            </a:endParaRPr>
          </a:p>
          <a:p>
            <a:pPr>
              <a:defRPr b="0" sz="1600">
                <a:latin typeface="Courier New"/>
                <a:ea typeface="Courier New"/>
                <a:cs typeface="Courier New"/>
                <a:sym typeface="Courier New"/>
              </a:defRPr>
            </a:pPr>
            <a:r>
              <a:t>}</a:t>
            </a:r>
          </a:p>
        </p:txBody>
      </p:sp>
      <p:sp>
        <p:nvSpPr>
          <p:cNvPr id="307" name="int[] list1 = {1, 2, 3, 4, 5, 6};…"/>
          <p:cNvSpPr txBox="1"/>
          <p:nvPr>
            <p:ph type="body" sz="quarter" idx="4294967295"/>
          </p:nvPr>
        </p:nvSpPr>
        <p:spPr>
          <a:xfrm>
            <a:off x="1717675" y="1149350"/>
            <a:ext cx="6705600" cy="685800"/>
          </a:xfrm>
          <a:prstGeom prst="rect">
            <a:avLst/>
          </a:prstGeom>
        </p:spPr>
        <p:txBody>
          <a:bodyPr>
            <a:normAutofit fontScale="100000" lnSpcReduction="0"/>
          </a:bodyPr>
          <a:lstStyle/>
          <a:p>
            <a:pPr>
              <a:lnSpc>
                <a:spcPct val="90000"/>
              </a:lnSpc>
              <a:spcBef>
                <a:spcPts val="400"/>
              </a:spcBef>
              <a:buSzTx/>
              <a:buFont typeface="Wingdings"/>
              <a:buNone/>
              <a:defRPr b="1" sz="1800">
                <a:latin typeface="Courier New"/>
                <a:ea typeface="Courier New"/>
                <a:cs typeface="Courier New"/>
                <a:sym typeface="Courier New"/>
              </a:defRPr>
            </a:pPr>
            <a:r>
              <a:t>int[] list1 = {1, 2, 3, 4, 5, 6};</a:t>
            </a:r>
            <a:endParaRPr>
              <a:latin typeface="Courier"/>
              <a:ea typeface="Courier"/>
              <a:cs typeface="Courier"/>
              <a:sym typeface="Courier"/>
            </a:endParaRPr>
          </a:p>
          <a:p>
            <a:pPr>
              <a:lnSpc>
                <a:spcPct val="90000"/>
              </a:lnSpc>
              <a:spcBef>
                <a:spcPts val="400"/>
              </a:spcBef>
              <a:buSzTx/>
              <a:buFont typeface="Wingdings"/>
              <a:buNone/>
              <a:defRPr b="1" sz="1800">
                <a:latin typeface="Courier New"/>
                <a:ea typeface="Courier New"/>
                <a:cs typeface="Courier New"/>
                <a:sym typeface="Courier New"/>
              </a:defRPr>
            </a:pPr>
            <a:r>
              <a:t>int[] list2 = reverse(list1);</a:t>
            </a:r>
          </a:p>
        </p:txBody>
      </p:sp>
      <p:sp>
        <p:nvSpPr>
          <p:cNvPr id="308" name="Rectangle"/>
          <p:cNvSpPr/>
          <p:nvPr/>
        </p:nvSpPr>
        <p:spPr>
          <a:xfrm>
            <a:off x="5059362" y="5065712"/>
            <a:ext cx="2535239" cy="457201"/>
          </a:xfrm>
          <a:prstGeom prst="rect">
            <a:avLst/>
          </a:prstGeom>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309" name="Line"/>
          <p:cNvSpPr/>
          <p:nvPr/>
        </p:nvSpPr>
        <p:spPr>
          <a:xfrm>
            <a:off x="5440362" y="5065712"/>
            <a:ext cx="1" cy="457201"/>
          </a:xfrm>
          <a:prstGeom prst="line">
            <a:avLst/>
          </a:prstGeom>
          <a:ln w="12700">
            <a:solidFill>
              <a:srgbClr val="000000"/>
            </a:solidFill>
          </a:ln>
        </p:spPr>
        <p:txBody>
          <a:bodyPr lIns="45719" rIns="45719"/>
          <a:lstStyle/>
          <a:p>
            <a:pPr/>
          </a:p>
        </p:txBody>
      </p:sp>
      <p:sp>
        <p:nvSpPr>
          <p:cNvPr id="310" name="list"/>
          <p:cNvSpPr txBox="1"/>
          <p:nvPr/>
        </p:nvSpPr>
        <p:spPr>
          <a:xfrm>
            <a:off x="4038282" y="5141912"/>
            <a:ext cx="670561"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0" sz="1800">
                <a:latin typeface="Times New Roman"/>
                <a:ea typeface="Times New Roman"/>
                <a:cs typeface="Times New Roman"/>
                <a:sym typeface="Times New Roman"/>
              </a:defRPr>
            </a:lvl1pPr>
          </a:lstStyle>
          <a:p>
            <a:pPr/>
            <a:r>
              <a:t>list</a:t>
            </a:r>
          </a:p>
        </p:txBody>
      </p:sp>
      <p:sp>
        <p:nvSpPr>
          <p:cNvPr id="311" name="result"/>
          <p:cNvSpPr txBox="1"/>
          <p:nvPr/>
        </p:nvSpPr>
        <p:spPr>
          <a:xfrm>
            <a:off x="3809682" y="5980112"/>
            <a:ext cx="975361"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0" sz="1800">
                <a:latin typeface="Times New Roman"/>
                <a:ea typeface="Times New Roman"/>
                <a:cs typeface="Times New Roman"/>
                <a:sym typeface="Times New Roman"/>
              </a:defRPr>
            </a:lvl1pPr>
          </a:lstStyle>
          <a:p>
            <a:pPr/>
            <a:r>
              <a:t>result</a:t>
            </a:r>
          </a:p>
        </p:txBody>
      </p:sp>
      <p:sp>
        <p:nvSpPr>
          <p:cNvPr id="312" name="1"/>
          <p:cNvSpPr txBox="1"/>
          <p:nvPr/>
        </p:nvSpPr>
        <p:spPr>
          <a:xfrm>
            <a:off x="5181282" y="51435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1</a:t>
            </a:r>
          </a:p>
        </p:txBody>
      </p:sp>
      <p:sp>
        <p:nvSpPr>
          <p:cNvPr id="313" name="Line"/>
          <p:cNvSpPr/>
          <p:nvPr/>
        </p:nvSpPr>
        <p:spPr>
          <a:xfrm>
            <a:off x="5827712" y="5065712"/>
            <a:ext cx="1" cy="457201"/>
          </a:xfrm>
          <a:prstGeom prst="line">
            <a:avLst/>
          </a:prstGeom>
          <a:ln w="12700">
            <a:solidFill>
              <a:srgbClr val="000000"/>
            </a:solidFill>
          </a:ln>
        </p:spPr>
        <p:txBody>
          <a:bodyPr lIns="45719" rIns="45719"/>
          <a:lstStyle/>
          <a:p>
            <a:pPr/>
          </a:p>
        </p:txBody>
      </p:sp>
      <p:sp>
        <p:nvSpPr>
          <p:cNvPr id="314" name="Line"/>
          <p:cNvSpPr/>
          <p:nvPr/>
        </p:nvSpPr>
        <p:spPr>
          <a:xfrm>
            <a:off x="6249987" y="5065712"/>
            <a:ext cx="1" cy="457201"/>
          </a:xfrm>
          <a:prstGeom prst="line">
            <a:avLst/>
          </a:prstGeom>
          <a:ln w="12700">
            <a:solidFill>
              <a:srgbClr val="000000"/>
            </a:solidFill>
          </a:ln>
        </p:spPr>
        <p:txBody>
          <a:bodyPr lIns="45719" rIns="45719"/>
          <a:lstStyle/>
          <a:p>
            <a:pPr/>
          </a:p>
        </p:txBody>
      </p:sp>
      <p:sp>
        <p:nvSpPr>
          <p:cNvPr id="315" name="Line"/>
          <p:cNvSpPr/>
          <p:nvPr/>
        </p:nvSpPr>
        <p:spPr>
          <a:xfrm>
            <a:off x="6672262" y="5065712"/>
            <a:ext cx="1" cy="457201"/>
          </a:xfrm>
          <a:prstGeom prst="line">
            <a:avLst/>
          </a:prstGeom>
          <a:ln w="12700">
            <a:solidFill>
              <a:srgbClr val="000000"/>
            </a:solidFill>
          </a:ln>
        </p:spPr>
        <p:txBody>
          <a:bodyPr lIns="45719" rIns="45719"/>
          <a:lstStyle/>
          <a:p>
            <a:pPr/>
          </a:p>
        </p:txBody>
      </p:sp>
      <p:sp>
        <p:nvSpPr>
          <p:cNvPr id="316" name="Line"/>
          <p:cNvSpPr/>
          <p:nvPr/>
        </p:nvSpPr>
        <p:spPr>
          <a:xfrm>
            <a:off x="7170737" y="5065712"/>
            <a:ext cx="1" cy="457201"/>
          </a:xfrm>
          <a:prstGeom prst="line">
            <a:avLst/>
          </a:prstGeom>
          <a:ln w="12700">
            <a:solidFill>
              <a:srgbClr val="000000"/>
            </a:solidFill>
          </a:ln>
        </p:spPr>
        <p:txBody>
          <a:bodyPr lIns="45719" rIns="45719"/>
          <a:lstStyle/>
          <a:p>
            <a:pPr/>
          </a:p>
        </p:txBody>
      </p:sp>
      <p:sp>
        <p:nvSpPr>
          <p:cNvPr id="317" name="2"/>
          <p:cNvSpPr txBox="1"/>
          <p:nvPr/>
        </p:nvSpPr>
        <p:spPr>
          <a:xfrm>
            <a:off x="5565457" y="51435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2</a:t>
            </a:r>
          </a:p>
        </p:txBody>
      </p:sp>
      <p:sp>
        <p:nvSpPr>
          <p:cNvPr id="318" name="3"/>
          <p:cNvSpPr txBox="1"/>
          <p:nvPr/>
        </p:nvSpPr>
        <p:spPr>
          <a:xfrm>
            <a:off x="5949632" y="51435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3</a:t>
            </a:r>
          </a:p>
        </p:txBody>
      </p:sp>
      <p:sp>
        <p:nvSpPr>
          <p:cNvPr id="319" name="4"/>
          <p:cNvSpPr txBox="1"/>
          <p:nvPr/>
        </p:nvSpPr>
        <p:spPr>
          <a:xfrm>
            <a:off x="6371907" y="51435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4</a:t>
            </a:r>
          </a:p>
        </p:txBody>
      </p:sp>
      <p:sp>
        <p:nvSpPr>
          <p:cNvPr id="320" name="5"/>
          <p:cNvSpPr txBox="1"/>
          <p:nvPr/>
        </p:nvSpPr>
        <p:spPr>
          <a:xfrm>
            <a:off x="6832282" y="5143500"/>
            <a:ext cx="138748"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5</a:t>
            </a:r>
          </a:p>
        </p:txBody>
      </p:sp>
      <p:sp>
        <p:nvSpPr>
          <p:cNvPr id="321" name="6"/>
          <p:cNvSpPr txBox="1"/>
          <p:nvPr/>
        </p:nvSpPr>
        <p:spPr>
          <a:xfrm>
            <a:off x="7294244" y="51435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6</a:t>
            </a:r>
          </a:p>
        </p:txBody>
      </p:sp>
      <p:sp>
        <p:nvSpPr>
          <p:cNvPr id="322" name="Rectangle"/>
          <p:cNvSpPr/>
          <p:nvPr/>
        </p:nvSpPr>
        <p:spPr>
          <a:xfrm>
            <a:off x="5059362" y="5988050"/>
            <a:ext cx="2535239" cy="457200"/>
          </a:xfrm>
          <a:prstGeom prst="rect">
            <a:avLst/>
          </a:prstGeom>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323" name="Line"/>
          <p:cNvSpPr/>
          <p:nvPr/>
        </p:nvSpPr>
        <p:spPr>
          <a:xfrm>
            <a:off x="5440362" y="5988050"/>
            <a:ext cx="1" cy="457200"/>
          </a:xfrm>
          <a:prstGeom prst="line">
            <a:avLst/>
          </a:prstGeom>
          <a:ln w="12700">
            <a:solidFill>
              <a:srgbClr val="000000"/>
            </a:solidFill>
          </a:ln>
        </p:spPr>
        <p:txBody>
          <a:bodyPr lIns="45719" rIns="45719"/>
          <a:lstStyle/>
          <a:p>
            <a:pPr/>
          </a:p>
        </p:txBody>
      </p:sp>
      <p:sp>
        <p:nvSpPr>
          <p:cNvPr id="324" name="0"/>
          <p:cNvSpPr txBox="1"/>
          <p:nvPr/>
        </p:nvSpPr>
        <p:spPr>
          <a:xfrm>
            <a:off x="5181282" y="60658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325" name="Line"/>
          <p:cNvSpPr/>
          <p:nvPr/>
        </p:nvSpPr>
        <p:spPr>
          <a:xfrm>
            <a:off x="5827712" y="5988050"/>
            <a:ext cx="1" cy="457200"/>
          </a:xfrm>
          <a:prstGeom prst="line">
            <a:avLst/>
          </a:prstGeom>
          <a:ln w="12700">
            <a:solidFill>
              <a:srgbClr val="000000"/>
            </a:solidFill>
          </a:ln>
        </p:spPr>
        <p:txBody>
          <a:bodyPr lIns="45719" rIns="45719"/>
          <a:lstStyle/>
          <a:p>
            <a:pPr/>
          </a:p>
        </p:txBody>
      </p:sp>
      <p:sp>
        <p:nvSpPr>
          <p:cNvPr id="326" name="Line"/>
          <p:cNvSpPr/>
          <p:nvPr/>
        </p:nvSpPr>
        <p:spPr>
          <a:xfrm>
            <a:off x="6249987" y="5988050"/>
            <a:ext cx="1" cy="457200"/>
          </a:xfrm>
          <a:prstGeom prst="line">
            <a:avLst/>
          </a:prstGeom>
          <a:ln w="12700">
            <a:solidFill>
              <a:srgbClr val="000000"/>
            </a:solidFill>
          </a:ln>
        </p:spPr>
        <p:txBody>
          <a:bodyPr lIns="45719" rIns="45719"/>
          <a:lstStyle/>
          <a:p>
            <a:pPr/>
          </a:p>
        </p:txBody>
      </p:sp>
      <p:sp>
        <p:nvSpPr>
          <p:cNvPr id="327" name="Line"/>
          <p:cNvSpPr/>
          <p:nvPr/>
        </p:nvSpPr>
        <p:spPr>
          <a:xfrm>
            <a:off x="6672262" y="5988050"/>
            <a:ext cx="1" cy="457200"/>
          </a:xfrm>
          <a:prstGeom prst="line">
            <a:avLst/>
          </a:prstGeom>
          <a:ln w="12700">
            <a:solidFill>
              <a:srgbClr val="000000"/>
            </a:solidFill>
          </a:ln>
        </p:spPr>
        <p:txBody>
          <a:bodyPr lIns="45719" rIns="45719"/>
          <a:lstStyle/>
          <a:p>
            <a:pPr/>
          </a:p>
        </p:txBody>
      </p:sp>
      <p:sp>
        <p:nvSpPr>
          <p:cNvPr id="328" name="Line"/>
          <p:cNvSpPr/>
          <p:nvPr/>
        </p:nvSpPr>
        <p:spPr>
          <a:xfrm>
            <a:off x="7170737" y="5988050"/>
            <a:ext cx="1" cy="457200"/>
          </a:xfrm>
          <a:prstGeom prst="line">
            <a:avLst/>
          </a:prstGeom>
          <a:ln w="12700">
            <a:solidFill>
              <a:srgbClr val="000000"/>
            </a:solidFill>
          </a:ln>
        </p:spPr>
        <p:txBody>
          <a:bodyPr lIns="45719" rIns="45719"/>
          <a:lstStyle/>
          <a:p>
            <a:pPr/>
          </a:p>
        </p:txBody>
      </p:sp>
      <p:sp>
        <p:nvSpPr>
          <p:cNvPr id="329" name="0"/>
          <p:cNvSpPr txBox="1"/>
          <p:nvPr/>
        </p:nvSpPr>
        <p:spPr>
          <a:xfrm>
            <a:off x="5565457" y="60658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330" name="0"/>
          <p:cNvSpPr txBox="1"/>
          <p:nvPr/>
        </p:nvSpPr>
        <p:spPr>
          <a:xfrm>
            <a:off x="5949632" y="60658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331" name="0"/>
          <p:cNvSpPr txBox="1"/>
          <p:nvPr/>
        </p:nvSpPr>
        <p:spPr>
          <a:xfrm>
            <a:off x="6371907" y="60658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332" name="0"/>
          <p:cNvSpPr txBox="1"/>
          <p:nvPr/>
        </p:nvSpPr>
        <p:spPr>
          <a:xfrm>
            <a:off x="6832282" y="6065837"/>
            <a:ext cx="138748"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333" name="0"/>
          <p:cNvSpPr txBox="1"/>
          <p:nvPr/>
        </p:nvSpPr>
        <p:spPr>
          <a:xfrm>
            <a:off x="7294244" y="60658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grpSp>
        <p:nvGrpSpPr>
          <p:cNvPr id="336" name="Group"/>
          <p:cNvGrpSpPr/>
          <p:nvPr/>
        </p:nvGrpSpPr>
        <p:grpSpPr>
          <a:xfrm>
            <a:off x="6896022" y="1763712"/>
            <a:ext cx="3771979" cy="1271585"/>
            <a:chOff x="0" y="0"/>
            <a:chExt cx="3771977" cy="1271583"/>
          </a:xfrm>
        </p:grpSpPr>
        <p:sp>
          <p:nvSpPr>
            <p:cNvPr id="334" name="Shape"/>
            <p:cNvSpPr/>
            <p:nvPr/>
          </p:nvSpPr>
          <p:spPr>
            <a:xfrm>
              <a:off x="0" y="0"/>
              <a:ext cx="3771978" cy="12715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737" y="0"/>
                  </a:moveTo>
                  <a:cubicBezTo>
                    <a:pt x="2874" y="0"/>
                    <a:pt x="1364" y="487"/>
                    <a:pt x="1364" y="1088"/>
                  </a:cubicBezTo>
                  <a:lnTo>
                    <a:pt x="1364" y="5438"/>
                  </a:lnTo>
                  <a:cubicBezTo>
                    <a:pt x="1364" y="6039"/>
                    <a:pt x="2874" y="6526"/>
                    <a:pt x="4737" y="6526"/>
                  </a:cubicBezTo>
                  <a:lnTo>
                    <a:pt x="0" y="21600"/>
                  </a:lnTo>
                  <a:lnTo>
                    <a:pt x="9796" y="6526"/>
                  </a:lnTo>
                  <a:lnTo>
                    <a:pt x="18227" y="6526"/>
                  </a:lnTo>
                  <a:cubicBezTo>
                    <a:pt x="20090" y="6526"/>
                    <a:pt x="21600" y="6039"/>
                    <a:pt x="21600" y="5438"/>
                  </a:cubicBezTo>
                  <a:lnTo>
                    <a:pt x="21600" y="1088"/>
                  </a:lnTo>
                  <a:cubicBezTo>
                    <a:pt x="21600" y="487"/>
                    <a:pt x="20090" y="0"/>
                    <a:pt x="18227" y="0"/>
                  </a:cubicBezTo>
                  <a:lnTo>
                    <a:pt x="4737" y="0"/>
                  </a:lnTo>
                  <a:close/>
                </a:path>
              </a:pathLst>
            </a:custGeom>
            <a:solidFill>
              <a:schemeClr val="accent1"/>
            </a:solidFill>
            <a:ln w="12700" cap="flat">
              <a:solidFill>
                <a:srgbClr val="000000"/>
              </a:solidFill>
              <a:prstDash val="solid"/>
              <a:round/>
            </a:ln>
            <a:effectLst/>
          </p:spPr>
          <p:txBody>
            <a:bodyPr wrap="square" lIns="45719" tIns="45719" rIns="45719" bIns="45719" numCol="1" anchor="t">
              <a:noAutofit/>
            </a:bodyPr>
            <a:lstStyle/>
            <a:p>
              <a:pPr algn="ctr">
                <a:defRPr b="0" sz="1800">
                  <a:latin typeface="Times New Roman"/>
                  <a:ea typeface="Times New Roman"/>
                  <a:cs typeface="Times New Roman"/>
                  <a:sym typeface="Times New Roman"/>
                </a:defRPr>
              </a:pPr>
            </a:p>
          </p:txBody>
        </p:sp>
        <p:sp>
          <p:nvSpPr>
            <p:cNvPr id="335" name="i = 0 and j = 5"/>
            <p:cNvSpPr txBox="1"/>
            <p:nvPr/>
          </p:nvSpPr>
          <p:spPr>
            <a:xfrm>
              <a:off x="419680" y="20418"/>
              <a:ext cx="3170820" cy="3484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0" sz="1800">
                  <a:latin typeface="Times New Roman"/>
                  <a:ea typeface="Times New Roman"/>
                  <a:cs typeface="Times New Roman"/>
                  <a:sym typeface="Times New Roman"/>
                </a:defRPr>
              </a:lvl1pPr>
            </a:lstStyle>
            <a:p>
              <a:pPr/>
              <a:r>
                <a:t>i = 0 and j = 5</a:t>
              </a:r>
            </a:p>
          </p:txBody>
        </p:sp>
      </p:grpSp>
      <p:sp>
        <p:nvSpPr>
          <p:cNvPr id="337" name="Rectangle"/>
          <p:cNvSpPr/>
          <p:nvPr/>
        </p:nvSpPr>
        <p:spPr>
          <a:xfrm>
            <a:off x="2984500" y="2941637"/>
            <a:ext cx="4033838" cy="231776"/>
          </a:xfrm>
          <a:prstGeom prst="rect">
            <a:avLst/>
          </a:prstGeom>
          <a:solidFill>
            <a:schemeClr val="accent1">
              <a:alpha val="45097"/>
            </a:schemeClr>
          </a:solidFill>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338" name="Line"/>
          <p:cNvSpPr/>
          <p:nvPr/>
        </p:nvSpPr>
        <p:spPr>
          <a:xfrm>
            <a:off x="3216275" y="2684462"/>
            <a:ext cx="1843088" cy="3303589"/>
          </a:xfrm>
          <a:prstGeom prst="line">
            <a:avLst/>
          </a:prstGeom>
          <a:ln w="12700">
            <a:solidFill>
              <a:srgbClr val="FF0000"/>
            </a:solidFill>
            <a:tailEnd type="stealth"/>
          </a:ln>
        </p:spPr>
        <p:txBody>
          <a:bodyPr lIns="45719" rIns="45719"/>
          <a:lstStyle/>
          <a:p>
            <a:pPr/>
          </a:p>
        </p:txBody>
      </p:sp>
      <p:grpSp>
        <p:nvGrpSpPr>
          <p:cNvPr id="341" name="Group"/>
          <p:cNvGrpSpPr/>
          <p:nvPr/>
        </p:nvGrpSpPr>
        <p:grpSpPr>
          <a:xfrm>
            <a:off x="1524000" y="-37656"/>
            <a:ext cx="1524000" cy="456312"/>
            <a:chOff x="0" y="0"/>
            <a:chExt cx="1524000" cy="456311"/>
          </a:xfrm>
        </p:grpSpPr>
        <p:sp>
          <p:nvSpPr>
            <p:cNvPr id="339" name="Rectangle"/>
            <p:cNvSpPr/>
            <p:nvPr/>
          </p:nvSpPr>
          <p:spPr>
            <a:xfrm>
              <a:off x="0" y="37655"/>
              <a:ext cx="1524000" cy="381001"/>
            </a:xfrm>
            <a:prstGeom prst="rect">
              <a:avLst/>
            </a:prstGeom>
            <a:noFill/>
            <a:ln w="12700" cap="flat">
              <a:solidFill>
                <a:srgbClr val="FF0000"/>
              </a:solidFill>
              <a:prstDash val="solid"/>
              <a:round/>
            </a:ln>
            <a:effectLst/>
          </p:spPr>
          <p:txBody>
            <a:bodyPr wrap="square" lIns="45719" tIns="45719" rIns="45719" bIns="45719" numCol="1" anchor="ctr">
              <a:noAutofit/>
            </a:bodyPr>
            <a:lstStyle/>
            <a:p>
              <a:pPr algn="ctr">
                <a:defRPr b="0" sz="1800">
                  <a:solidFill>
                    <a:srgbClr val="1C1C1C"/>
                  </a:solidFill>
                  <a:latin typeface="Forte"/>
                  <a:ea typeface="Forte"/>
                  <a:cs typeface="Forte"/>
                  <a:sym typeface="Forte"/>
                </a:defRPr>
              </a:pPr>
            </a:p>
          </p:txBody>
        </p:sp>
        <p:sp>
          <p:nvSpPr>
            <p:cNvPr id="340" name="animation"/>
            <p:cNvSpPr txBox="1"/>
            <p:nvPr/>
          </p:nvSpPr>
          <p:spPr>
            <a:xfrm>
              <a:off x="299164" y="0"/>
              <a:ext cx="925672" cy="4563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b="0" sz="1800">
                  <a:solidFill>
                    <a:srgbClr val="1C1C1C"/>
                  </a:solidFill>
                  <a:latin typeface="Forte"/>
                  <a:ea typeface="Forte"/>
                  <a:cs typeface="Forte"/>
                  <a:sym typeface="Forte"/>
                </a:defRPr>
              </a:lvl1pPr>
            </a:lstStyle>
            <a:p>
              <a:pPr/>
              <a:r>
                <a:t>animation</a:t>
              </a:r>
            </a:p>
          </p:txBody>
        </p:sp>
      </p:gr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 name="Geçen Haftaki Dersimizi Hatırlayalım"/>
          <p:cNvSpPr txBox="1"/>
          <p:nvPr>
            <p:ph type="title" idx="4294967295"/>
          </p:nvPr>
        </p:nvSpPr>
        <p:spPr>
          <a:xfrm>
            <a:off x="1422400" y="53975"/>
            <a:ext cx="10502900" cy="1030288"/>
          </a:xfrm>
          <a:prstGeom prst="rect">
            <a:avLst/>
          </a:prstGeom>
        </p:spPr>
        <p:txBody>
          <a:bodyPr>
            <a:normAutofit fontScale="100000" lnSpcReduction="0"/>
          </a:bodyPr>
          <a:lstStyle/>
          <a:p>
            <a:pPr/>
            <a:r>
              <a:t>Geçen Haftaki Dersimizi Hatırlayalım</a:t>
            </a:r>
          </a:p>
        </p:txBody>
      </p:sp>
      <p:sp>
        <p:nvSpPr>
          <p:cNvPr id="62" name="Geçen derste, diziler konusunu öğrendik."/>
          <p:cNvSpPr txBox="1"/>
          <p:nvPr>
            <p:ph type="body" idx="4294967295"/>
          </p:nvPr>
        </p:nvSpPr>
        <p:spPr>
          <a:xfrm>
            <a:off x="4381500" y="1268412"/>
            <a:ext cx="7500938" cy="4824413"/>
          </a:xfrm>
          <a:prstGeom prst="rect">
            <a:avLst/>
          </a:prstGeom>
        </p:spPr>
        <p:txBody>
          <a:bodyPr>
            <a:normAutofit fontScale="100000" lnSpcReduction="0"/>
          </a:bodyPr>
          <a:lstStyle>
            <a:lvl1pPr marL="0" indent="0">
              <a:buSzTx/>
              <a:buFont typeface="Wingdings"/>
              <a:buNone/>
            </a:lvl1pPr>
          </a:lstStyle>
          <a:p>
            <a:pPr/>
            <a:r>
              <a:t>Geçen derste, diziler konusunu öğrendik.</a:t>
            </a:r>
          </a:p>
        </p:txBody>
      </p:sp>
      <p:pic>
        <p:nvPicPr>
          <p:cNvPr id="63" name="The Java Community Process(SM) Program - java-in-education - index" descr="The Java Community Process(SM) Program - java-in-education - index"/>
          <p:cNvPicPr>
            <a:picLocks noChangeAspect="1"/>
          </p:cNvPicPr>
          <p:nvPr/>
        </p:nvPicPr>
        <p:blipFill>
          <a:blip r:embed="rId2">
            <a:extLst/>
          </a:blip>
          <a:stretch>
            <a:fillRect/>
          </a:stretch>
        </p:blipFill>
        <p:spPr>
          <a:xfrm>
            <a:off x="381000" y="1643062"/>
            <a:ext cx="3502025" cy="2767013"/>
          </a:xfrm>
          <a:prstGeom prst="rect">
            <a:avLst/>
          </a:prstGeom>
          <a:ln w="12700">
            <a:miter lim="400000"/>
          </a:ln>
        </p:spPr>
      </p:pic>
      <p:sp>
        <p:nvSpPr>
          <p:cNvPr id="64" name="Slide Number"/>
          <p:cNvSpPr txBox="1"/>
          <p:nvPr>
            <p:ph type="sldNum" sz="quarter" idx="2"/>
          </p:nvPr>
        </p:nvSpPr>
        <p:spPr>
          <a:xfrm>
            <a:off x="11675655" y="6533495"/>
            <a:ext cx="181383" cy="248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3" name="Slide Number"/>
          <p:cNvSpPr txBox="1"/>
          <p:nvPr>
            <p:ph type="sldNum" sz="quarter" idx="2"/>
          </p:nvPr>
        </p:nvSpPr>
        <p:spPr>
          <a:xfrm>
            <a:off x="5797867" y="6494713"/>
            <a:ext cx="281941" cy="287088"/>
          </a:xfrm>
          <a:prstGeom prst="rect">
            <a:avLst/>
          </a:prstGeom>
          <a:extLst>
            <a:ext uri="{C572A759-6A51-4108-AA02-DFA0A04FC94B}">
              <ma14:wrappingTextBoxFlag xmlns:ma14="http://schemas.microsoft.com/office/mac/drawingml/2011/main" val="1"/>
            </a:ext>
          </a:extLst>
        </p:spPr>
        <p:txBody>
          <a:bodyPr/>
          <a:lstStyle>
            <a:lvl1pPr algn="ctr">
              <a:defRPr sz="1400">
                <a:latin typeface="Times New Roman"/>
                <a:ea typeface="Times New Roman"/>
                <a:cs typeface="Times New Roman"/>
                <a:sym typeface="Times New Roman"/>
              </a:defRPr>
            </a:lvl1pPr>
          </a:lstStyle>
          <a:p>
            <a:pPr/>
            <a:fld id="{86CB4B4D-7CA3-9044-876B-883B54F8677D}" type="slidenum"/>
          </a:p>
        </p:txBody>
      </p:sp>
      <p:sp>
        <p:nvSpPr>
          <p:cNvPr id="344" name="Trace the reverse Method, cont."/>
          <p:cNvSpPr txBox="1"/>
          <p:nvPr>
            <p:ph type="title" idx="4294967295"/>
          </p:nvPr>
        </p:nvSpPr>
        <p:spPr>
          <a:xfrm>
            <a:off x="2133600" y="304800"/>
            <a:ext cx="11379200" cy="533400"/>
          </a:xfrm>
          <a:prstGeom prst="rect">
            <a:avLst/>
          </a:prstGeom>
        </p:spPr>
        <p:txBody>
          <a:bodyPr>
            <a:normAutofit fontScale="100000" lnSpcReduction="0"/>
          </a:bodyPr>
          <a:lstStyle>
            <a:lvl1pPr defTabSz="768095">
              <a:defRPr sz="3359">
                <a:effectLst>
                  <a:outerShdw sx="100000" sy="100000" kx="0" ky="0" algn="b" rotWithShape="0" blurRad="10668" dist="21336" dir="2700000">
                    <a:srgbClr val="DDDDDD"/>
                  </a:outerShdw>
                </a:effectLst>
              </a:defRPr>
            </a:lvl1pPr>
          </a:lstStyle>
          <a:p>
            <a:pPr/>
            <a:r>
              <a:t>Trace the reverse Method, cont.</a:t>
            </a:r>
          </a:p>
        </p:txBody>
      </p:sp>
      <p:sp>
        <p:nvSpPr>
          <p:cNvPr id="345" name="public static int[] reverse(int[] list) {…"/>
          <p:cNvSpPr txBox="1"/>
          <p:nvPr/>
        </p:nvSpPr>
        <p:spPr>
          <a:xfrm>
            <a:off x="2071686" y="2198687"/>
            <a:ext cx="5173665" cy="2378077"/>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p>
            <a:pPr>
              <a:defRPr b="0" sz="1600">
                <a:latin typeface="Courier New"/>
                <a:ea typeface="Courier New"/>
                <a:cs typeface="Courier New"/>
                <a:sym typeface="Courier New"/>
              </a:defRPr>
            </a:pPr>
            <a:r>
              <a:t>public static int[] reverse(int[] list) {</a:t>
            </a:r>
            <a:endParaRPr>
              <a:latin typeface="Courier"/>
              <a:ea typeface="Courier"/>
              <a:cs typeface="Courier"/>
              <a:sym typeface="Courier"/>
            </a:endParaRPr>
          </a:p>
          <a:p>
            <a:pPr>
              <a:defRPr b="0" sz="1600">
                <a:latin typeface="Courier New"/>
                <a:ea typeface="Courier New"/>
                <a:cs typeface="Courier New"/>
                <a:sym typeface="Courier New"/>
              </a:defRPr>
            </a:pPr>
            <a:r>
              <a:t>  int[] result = new int[list.length];</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for (int i = 0, j = result.length - 1; </a:t>
            </a:r>
            <a:endParaRPr>
              <a:latin typeface="Courier"/>
              <a:ea typeface="Courier"/>
              <a:cs typeface="Courier"/>
              <a:sym typeface="Courier"/>
            </a:endParaRPr>
          </a:p>
          <a:p>
            <a:pPr>
              <a:defRPr b="0" sz="1600">
                <a:latin typeface="Courier New"/>
                <a:ea typeface="Courier New"/>
                <a:cs typeface="Courier New"/>
                <a:sym typeface="Courier New"/>
              </a:defRPr>
            </a:pPr>
            <a:r>
              <a:t>       i &lt; list.length; i++, j--) {</a:t>
            </a:r>
            <a:endParaRPr>
              <a:latin typeface="Courier"/>
              <a:ea typeface="Courier"/>
              <a:cs typeface="Courier"/>
              <a:sym typeface="Courier"/>
            </a:endParaRPr>
          </a:p>
          <a:p>
            <a:pPr>
              <a:defRPr b="0" sz="1600">
                <a:latin typeface="Courier New"/>
                <a:ea typeface="Courier New"/>
                <a:cs typeface="Courier New"/>
                <a:sym typeface="Courier New"/>
              </a:defRPr>
            </a:pPr>
            <a:r>
              <a:t>    result[j] = list[i];</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return result;</a:t>
            </a:r>
            <a:endParaRPr>
              <a:latin typeface="Courier"/>
              <a:ea typeface="Courier"/>
              <a:cs typeface="Courier"/>
              <a:sym typeface="Courier"/>
            </a:endParaRPr>
          </a:p>
          <a:p>
            <a:pPr>
              <a:defRPr b="0" sz="1600">
                <a:latin typeface="Courier New"/>
                <a:ea typeface="Courier New"/>
                <a:cs typeface="Courier New"/>
                <a:sym typeface="Courier New"/>
              </a:defRPr>
            </a:pPr>
            <a:r>
              <a:t>}</a:t>
            </a:r>
          </a:p>
        </p:txBody>
      </p:sp>
      <p:sp>
        <p:nvSpPr>
          <p:cNvPr id="346" name="int[] list1 = {1, 2, 3, 4, 5, 6};…"/>
          <p:cNvSpPr txBox="1"/>
          <p:nvPr>
            <p:ph type="body" sz="quarter" idx="4294967295"/>
          </p:nvPr>
        </p:nvSpPr>
        <p:spPr>
          <a:xfrm>
            <a:off x="1717675" y="1162050"/>
            <a:ext cx="6705600" cy="685800"/>
          </a:xfrm>
          <a:prstGeom prst="rect">
            <a:avLst/>
          </a:prstGeom>
        </p:spPr>
        <p:txBody>
          <a:bodyPr>
            <a:normAutofit fontScale="100000" lnSpcReduction="0"/>
          </a:bodyPr>
          <a:lstStyle/>
          <a:p>
            <a:pPr>
              <a:lnSpc>
                <a:spcPct val="90000"/>
              </a:lnSpc>
              <a:spcBef>
                <a:spcPts val="400"/>
              </a:spcBef>
              <a:buSzTx/>
              <a:buFont typeface="Wingdings"/>
              <a:buNone/>
              <a:defRPr b="1" sz="1800">
                <a:latin typeface="Courier New"/>
                <a:ea typeface="Courier New"/>
                <a:cs typeface="Courier New"/>
                <a:sym typeface="Courier New"/>
              </a:defRPr>
            </a:pPr>
            <a:r>
              <a:t>int[] list1 = {1, 2, 3, 4, 5, 6};</a:t>
            </a:r>
            <a:endParaRPr>
              <a:latin typeface="Courier"/>
              <a:ea typeface="Courier"/>
              <a:cs typeface="Courier"/>
              <a:sym typeface="Courier"/>
            </a:endParaRPr>
          </a:p>
          <a:p>
            <a:pPr>
              <a:lnSpc>
                <a:spcPct val="90000"/>
              </a:lnSpc>
              <a:spcBef>
                <a:spcPts val="400"/>
              </a:spcBef>
              <a:buSzTx/>
              <a:buFont typeface="Wingdings"/>
              <a:buNone/>
              <a:defRPr b="1" sz="1800">
                <a:latin typeface="Courier New"/>
                <a:ea typeface="Courier New"/>
                <a:cs typeface="Courier New"/>
                <a:sym typeface="Courier New"/>
              </a:defRPr>
            </a:pPr>
            <a:r>
              <a:t>int[] list2 = reverse(list1);</a:t>
            </a:r>
          </a:p>
        </p:txBody>
      </p:sp>
      <p:sp>
        <p:nvSpPr>
          <p:cNvPr id="347" name="Rectangle"/>
          <p:cNvSpPr/>
          <p:nvPr/>
        </p:nvSpPr>
        <p:spPr>
          <a:xfrm>
            <a:off x="5059362" y="5078412"/>
            <a:ext cx="2535239" cy="457201"/>
          </a:xfrm>
          <a:prstGeom prst="rect">
            <a:avLst/>
          </a:prstGeom>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348" name="Line"/>
          <p:cNvSpPr/>
          <p:nvPr/>
        </p:nvSpPr>
        <p:spPr>
          <a:xfrm>
            <a:off x="5440362" y="5078412"/>
            <a:ext cx="1" cy="457201"/>
          </a:xfrm>
          <a:prstGeom prst="line">
            <a:avLst/>
          </a:prstGeom>
          <a:ln w="12700">
            <a:solidFill>
              <a:srgbClr val="000000"/>
            </a:solidFill>
          </a:ln>
        </p:spPr>
        <p:txBody>
          <a:bodyPr lIns="45719" rIns="45719"/>
          <a:lstStyle/>
          <a:p>
            <a:pPr/>
          </a:p>
        </p:txBody>
      </p:sp>
      <p:sp>
        <p:nvSpPr>
          <p:cNvPr id="349" name="list"/>
          <p:cNvSpPr txBox="1"/>
          <p:nvPr/>
        </p:nvSpPr>
        <p:spPr>
          <a:xfrm>
            <a:off x="4038282" y="5154612"/>
            <a:ext cx="670561"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0" sz="1800">
                <a:latin typeface="Times New Roman"/>
                <a:ea typeface="Times New Roman"/>
                <a:cs typeface="Times New Roman"/>
                <a:sym typeface="Times New Roman"/>
              </a:defRPr>
            </a:lvl1pPr>
          </a:lstStyle>
          <a:p>
            <a:pPr/>
            <a:r>
              <a:t>list</a:t>
            </a:r>
          </a:p>
        </p:txBody>
      </p:sp>
      <p:sp>
        <p:nvSpPr>
          <p:cNvPr id="350" name="result"/>
          <p:cNvSpPr txBox="1"/>
          <p:nvPr/>
        </p:nvSpPr>
        <p:spPr>
          <a:xfrm>
            <a:off x="3809682" y="5992812"/>
            <a:ext cx="975361"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0" sz="1800">
                <a:latin typeface="Times New Roman"/>
                <a:ea typeface="Times New Roman"/>
                <a:cs typeface="Times New Roman"/>
                <a:sym typeface="Times New Roman"/>
              </a:defRPr>
            </a:lvl1pPr>
          </a:lstStyle>
          <a:p>
            <a:pPr/>
            <a:r>
              <a:t>result</a:t>
            </a:r>
          </a:p>
        </p:txBody>
      </p:sp>
      <p:sp>
        <p:nvSpPr>
          <p:cNvPr id="351" name="1"/>
          <p:cNvSpPr txBox="1"/>
          <p:nvPr/>
        </p:nvSpPr>
        <p:spPr>
          <a:xfrm>
            <a:off x="5181282" y="51562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1</a:t>
            </a:r>
          </a:p>
        </p:txBody>
      </p:sp>
      <p:sp>
        <p:nvSpPr>
          <p:cNvPr id="352" name="Line"/>
          <p:cNvSpPr/>
          <p:nvPr/>
        </p:nvSpPr>
        <p:spPr>
          <a:xfrm>
            <a:off x="5827712" y="5078412"/>
            <a:ext cx="1" cy="457201"/>
          </a:xfrm>
          <a:prstGeom prst="line">
            <a:avLst/>
          </a:prstGeom>
          <a:ln w="12700">
            <a:solidFill>
              <a:srgbClr val="000000"/>
            </a:solidFill>
          </a:ln>
        </p:spPr>
        <p:txBody>
          <a:bodyPr lIns="45719" rIns="45719"/>
          <a:lstStyle/>
          <a:p>
            <a:pPr/>
          </a:p>
        </p:txBody>
      </p:sp>
      <p:sp>
        <p:nvSpPr>
          <p:cNvPr id="353" name="Line"/>
          <p:cNvSpPr/>
          <p:nvPr/>
        </p:nvSpPr>
        <p:spPr>
          <a:xfrm>
            <a:off x="6249987" y="5078412"/>
            <a:ext cx="1" cy="457201"/>
          </a:xfrm>
          <a:prstGeom prst="line">
            <a:avLst/>
          </a:prstGeom>
          <a:ln w="12700">
            <a:solidFill>
              <a:srgbClr val="000000"/>
            </a:solidFill>
          </a:ln>
        </p:spPr>
        <p:txBody>
          <a:bodyPr lIns="45719" rIns="45719"/>
          <a:lstStyle/>
          <a:p>
            <a:pPr/>
          </a:p>
        </p:txBody>
      </p:sp>
      <p:sp>
        <p:nvSpPr>
          <p:cNvPr id="354" name="Line"/>
          <p:cNvSpPr/>
          <p:nvPr/>
        </p:nvSpPr>
        <p:spPr>
          <a:xfrm>
            <a:off x="6672262" y="5078412"/>
            <a:ext cx="1" cy="457201"/>
          </a:xfrm>
          <a:prstGeom prst="line">
            <a:avLst/>
          </a:prstGeom>
          <a:ln w="12700">
            <a:solidFill>
              <a:srgbClr val="000000"/>
            </a:solidFill>
          </a:ln>
        </p:spPr>
        <p:txBody>
          <a:bodyPr lIns="45719" rIns="45719"/>
          <a:lstStyle/>
          <a:p>
            <a:pPr/>
          </a:p>
        </p:txBody>
      </p:sp>
      <p:sp>
        <p:nvSpPr>
          <p:cNvPr id="355" name="Line"/>
          <p:cNvSpPr/>
          <p:nvPr/>
        </p:nvSpPr>
        <p:spPr>
          <a:xfrm>
            <a:off x="7170737" y="5078412"/>
            <a:ext cx="1" cy="457201"/>
          </a:xfrm>
          <a:prstGeom prst="line">
            <a:avLst/>
          </a:prstGeom>
          <a:ln w="12700">
            <a:solidFill>
              <a:srgbClr val="000000"/>
            </a:solidFill>
          </a:ln>
        </p:spPr>
        <p:txBody>
          <a:bodyPr lIns="45719" rIns="45719"/>
          <a:lstStyle/>
          <a:p>
            <a:pPr/>
          </a:p>
        </p:txBody>
      </p:sp>
      <p:sp>
        <p:nvSpPr>
          <p:cNvPr id="356" name="2"/>
          <p:cNvSpPr txBox="1"/>
          <p:nvPr/>
        </p:nvSpPr>
        <p:spPr>
          <a:xfrm>
            <a:off x="5565457" y="51562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2</a:t>
            </a:r>
          </a:p>
        </p:txBody>
      </p:sp>
      <p:sp>
        <p:nvSpPr>
          <p:cNvPr id="357" name="3"/>
          <p:cNvSpPr txBox="1"/>
          <p:nvPr/>
        </p:nvSpPr>
        <p:spPr>
          <a:xfrm>
            <a:off x="5949632" y="51562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3</a:t>
            </a:r>
          </a:p>
        </p:txBody>
      </p:sp>
      <p:sp>
        <p:nvSpPr>
          <p:cNvPr id="358" name="4"/>
          <p:cNvSpPr txBox="1"/>
          <p:nvPr/>
        </p:nvSpPr>
        <p:spPr>
          <a:xfrm>
            <a:off x="6371907" y="51562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4</a:t>
            </a:r>
          </a:p>
        </p:txBody>
      </p:sp>
      <p:sp>
        <p:nvSpPr>
          <p:cNvPr id="359" name="5"/>
          <p:cNvSpPr txBox="1"/>
          <p:nvPr/>
        </p:nvSpPr>
        <p:spPr>
          <a:xfrm>
            <a:off x="6832282" y="5156200"/>
            <a:ext cx="138748"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5</a:t>
            </a:r>
          </a:p>
        </p:txBody>
      </p:sp>
      <p:sp>
        <p:nvSpPr>
          <p:cNvPr id="360" name="6"/>
          <p:cNvSpPr txBox="1"/>
          <p:nvPr/>
        </p:nvSpPr>
        <p:spPr>
          <a:xfrm>
            <a:off x="7294244" y="51562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6</a:t>
            </a:r>
          </a:p>
        </p:txBody>
      </p:sp>
      <p:sp>
        <p:nvSpPr>
          <p:cNvPr id="361" name="Rectangle"/>
          <p:cNvSpPr/>
          <p:nvPr/>
        </p:nvSpPr>
        <p:spPr>
          <a:xfrm>
            <a:off x="5059362" y="6000750"/>
            <a:ext cx="2535239" cy="457200"/>
          </a:xfrm>
          <a:prstGeom prst="rect">
            <a:avLst/>
          </a:prstGeom>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362" name="Line"/>
          <p:cNvSpPr/>
          <p:nvPr/>
        </p:nvSpPr>
        <p:spPr>
          <a:xfrm>
            <a:off x="5440362" y="6000750"/>
            <a:ext cx="1" cy="457200"/>
          </a:xfrm>
          <a:prstGeom prst="line">
            <a:avLst/>
          </a:prstGeom>
          <a:ln w="12700">
            <a:solidFill>
              <a:srgbClr val="000000"/>
            </a:solidFill>
          </a:ln>
        </p:spPr>
        <p:txBody>
          <a:bodyPr lIns="45719" rIns="45719"/>
          <a:lstStyle/>
          <a:p>
            <a:pPr/>
          </a:p>
        </p:txBody>
      </p:sp>
      <p:sp>
        <p:nvSpPr>
          <p:cNvPr id="363" name="0"/>
          <p:cNvSpPr txBox="1"/>
          <p:nvPr/>
        </p:nvSpPr>
        <p:spPr>
          <a:xfrm>
            <a:off x="5181282" y="60785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364" name="Line"/>
          <p:cNvSpPr/>
          <p:nvPr/>
        </p:nvSpPr>
        <p:spPr>
          <a:xfrm>
            <a:off x="5827712" y="6000750"/>
            <a:ext cx="1" cy="457200"/>
          </a:xfrm>
          <a:prstGeom prst="line">
            <a:avLst/>
          </a:prstGeom>
          <a:ln w="12700">
            <a:solidFill>
              <a:srgbClr val="000000"/>
            </a:solidFill>
          </a:ln>
        </p:spPr>
        <p:txBody>
          <a:bodyPr lIns="45719" rIns="45719"/>
          <a:lstStyle/>
          <a:p>
            <a:pPr/>
          </a:p>
        </p:txBody>
      </p:sp>
      <p:sp>
        <p:nvSpPr>
          <p:cNvPr id="365" name="Line"/>
          <p:cNvSpPr/>
          <p:nvPr/>
        </p:nvSpPr>
        <p:spPr>
          <a:xfrm>
            <a:off x="6249987" y="6000750"/>
            <a:ext cx="1" cy="457200"/>
          </a:xfrm>
          <a:prstGeom prst="line">
            <a:avLst/>
          </a:prstGeom>
          <a:ln w="12700">
            <a:solidFill>
              <a:srgbClr val="000000"/>
            </a:solidFill>
          </a:ln>
        </p:spPr>
        <p:txBody>
          <a:bodyPr lIns="45719" rIns="45719"/>
          <a:lstStyle/>
          <a:p>
            <a:pPr/>
          </a:p>
        </p:txBody>
      </p:sp>
      <p:sp>
        <p:nvSpPr>
          <p:cNvPr id="366" name="Line"/>
          <p:cNvSpPr/>
          <p:nvPr/>
        </p:nvSpPr>
        <p:spPr>
          <a:xfrm>
            <a:off x="6672262" y="6000750"/>
            <a:ext cx="1" cy="457200"/>
          </a:xfrm>
          <a:prstGeom prst="line">
            <a:avLst/>
          </a:prstGeom>
          <a:ln w="12700">
            <a:solidFill>
              <a:srgbClr val="000000"/>
            </a:solidFill>
          </a:ln>
        </p:spPr>
        <p:txBody>
          <a:bodyPr lIns="45719" rIns="45719"/>
          <a:lstStyle/>
          <a:p>
            <a:pPr/>
          </a:p>
        </p:txBody>
      </p:sp>
      <p:sp>
        <p:nvSpPr>
          <p:cNvPr id="367" name="Line"/>
          <p:cNvSpPr/>
          <p:nvPr/>
        </p:nvSpPr>
        <p:spPr>
          <a:xfrm>
            <a:off x="7170737" y="6000750"/>
            <a:ext cx="1" cy="457200"/>
          </a:xfrm>
          <a:prstGeom prst="line">
            <a:avLst/>
          </a:prstGeom>
          <a:ln w="12700">
            <a:solidFill>
              <a:srgbClr val="000000"/>
            </a:solidFill>
          </a:ln>
        </p:spPr>
        <p:txBody>
          <a:bodyPr lIns="45719" rIns="45719"/>
          <a:lstStyle/>
          <a:p>
            <a:pPr/>
          </a:p>
        </p:txBody>
      </p:sp>
      <p:sp>
        <p:nvSpPr>
          <p:cNvPr id="368" name="0"/>
          <p:cNvSpPr txBox="1"/>
          <p:nvPr/>
        </p:nvSpPr>
        <p:spPr>
          <a:xfrm>
            <a:off x="5565457" y="60785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369" name="0"/>
          <p:cNvSpPr txBox="1"/>
          <p:nvPr/>
        </p:nvSpPr>
        <p:spPr>
          <a:xfrm>
            <a:off x="5949632" y="60785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370" name="0"/>
          <p:cNvSpPr txBox="1"/>
          <p:nvPr/>
        </p:nvSpPr>
        <p:spPr>
          <a:xfrm>
            <a:off x="6371907" y="60785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371" name="0"/>
          <p:cNvSpPr txBox="1"/>
          <p:nvPr/>
        </p:nvSpPr>
        <p:spPr>
          <a:xfrm>
            <a:off x="6832282" y="6078537"/>
            <a:ext cx="138748"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372" name="0"/>
          <p:cNvSpPr txBox="1"/>
          <p:nvPr/>
        </p:nvSpPr>
        <p:spPr>
          <a:xfrm>
            <a:off x="7294244" y="60785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grpSp>
        <p:nvGrpSpPr>
          <p:cNvPr id="375" name="Group"/>
          <p:cNvGrpSpPr/>
          <p:nvPr/>
        </p:nvGrpSpPr>
        <p:grpSpPr>
          <a:xfrm>
            <a:off x="4614937" y="1776412"/>
            <a:ext cx="6053063" cy="1460506"/>
            <a:chOff x="0" y="0"/>
            <a:chExt cx="6053062" cy="1460505"/>
          </a:xfrm>
        </p:grpSpPr>
        <p:sp>
          <p:nvSpPr>
            <p:cNvPr id="373" name="Shape"/>
            <p:cNvSpPr/>
            <p:nvPr/>
          </p:nvSpPr>
          <p:spPr>
            <a:xfrm>
              <a:off x="0" y="0"/>
              <a:ext cx="6053063" cy="1460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092" y="0"/>
                  </a:moveTo>
                  <a:cubicBezTo>
                    <a:pt x="9931" y="0"/>
                    <a:pt x="8990" y="424"/>
                    <a:pt x="8990" y="947"/>
                  </a:cubicBezTo>
                  <a:lnTo>
                    <a:pt x="8990" y="4735"/>
                  </a:lnTo>
                  <a:cubicBezTo>
                    <a:pt x="8990" y="5258"/>
                    <a:pt x="9931" y="5682"/>
                    <a:pt x="11092" y="5682"/>
                  </a:cubicBezTo>
                  <a:lnTo>
                    <a:pt x="0" y="21600"/>
                  </a:lnTo>
                  <a:lnTo>
                    <a:pt x="14244" y="5682"/>
                  </a:lnTo>
                  <a:lnTo>
                    <a:pt x="19498" y="5682"/>
                  </a:lnTo>
                  <a:cubicBezTo>
                    <a:pt x="20659" y="5682"/>
                    <a:pt x="21600" y="5258"/>
                    <a:pt x="21600" y="4735"/>
                  </a:cubicBezTo>
                  <a:lnTo>
                    <a:pt x="21600" y="947"/>
                  </a:lnTo>
                  <a:cubicBezTo>
                    <a:pt x="21600" y="424"/>
                    <a:pt x="20659" y="0"/>
                    <a:pt x="19498" y="0"/>
                  </a:cubicBezTo>
                  <a:lnTo>
                    <a:pt x="11092" y="0"/>
                  </a:lnTo>
                  <a:close/>
                </a:path>
              </a:pathLst>
            </a:custGeom>
            <a:solidFill>
              <a:schemeClr val="accent1"/>
            </a:solidFill>
            <a:ln w="12700" cap="flat">
              <a:solidFill>
                <a:srgbClr val="000000"/>
              </a:solidFill>
              <a:prstDash val="solid"/>
              <a:round/>
            </a:ln>
            <a:effectLst/>
          </p:spPr>
          <p:txBody>
            <a:bodyPr wrap="square" lIns="45719" tIns="45719" rIns="45719" bIns="45719" numCol="1" anchor="t">
              <a:noAutofit/>
            </a:bodyPr>
            <a:lstStyle/>
            <a:p>
              <a:pPr algn="ctr">
                <a:defRPr b="0" sz="1800">
                  <a:latin typeface="Times New Roman"/>
                  <a:ea typeface="Times New Roman"/>
                  <a:cs typeface="Times New Roman"/>
                  <a:sym typeface="Times New Roman"/>
                </a:defRPr>
              </a:pPr>
            </a:p>
          </p:txBody>
        </p:sp>
        <p:sp>
          <p:nvSpPr>
            <p:cNvPr id="374" name="i (= 0) is less than 6"/>
            <p:cNvSpPr txBox="1"/>
            <p:nvPr/>
          </p:nvSpPr>
          <p:spPr>
            <a:xfrm>
              <a:off x="2700765" y="20418"/>
              <a:ext cx="3170820" cy="3484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0" sz="1800">
                  <a:latin typeface="Times New Roman"/>
                  <a:ea typeface="Times New Roman"/>
                  <a:cs typeface="Times New Roman"/>
                  <a:sym typeface="Times New Roman"/>
                </a:defRPr>
              </a:lvl1pPr>
            </a:lstStyle>
            <a:p>
              <a:pPr/>
              <a:r>
                <a:t>i (= 0) is less than 6</a:t>
              </a:r>
            </a:p>
          </p:txBody>
        </p:sp>
      </p:grpSp>
      <p:sp>
        <p:nvSpPr>
          <p:cNvPr id="376" name="Rectangle"/>
          <p:cNvSpPr/>
          <p:nvPr/>
        </p:nvSpPr>
        <p:spPr>
          <a:xfrm>
            <a:off x="2946400" y="3159125"/>
            <a:ext cx="1882775" cy="231775"/>
          </a:xfrm>
          <a:prstGeom prst="rect">
            <a:avLst/>
          </a:prstGeom>
          <a:solidFill>
            <a:schemeClr val="accent1">
              <a:alpha val="45097"/>
            </a:schemeClr>
          </a:solidFill>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377" name="Line"/>
          <p:cNvSpPr/>
          <p:nvPr/>
        </p:nvSpPr>
        <p:spPr>
          <a:xfrm>
            <a:off x="3216275" y="2697162"/>
            <a:ext cx="1843088" cy="3303589"/>
          </a:xfrm>
          <a:prstGeom prst="line">
            <a:avLst/>
          </a:prstGeom>
          <a:ln w="12700">
            <a:solidFill>
              <a:srgbClr val="FF0000"/>
            </a:solidFill>
            <a:tailEnd type="stealth"/>
          </a:ln>
        </p:spPr>
        <p:txBody>
          <a:bodyPr lIns="45719" rIns="45719"/>
          <a:lstStyle/>
          <a:p>
            <a:pPr/>
          </a:p>
        </p:txBody>
      </p:sp>
      <p:grpSp>
        <p:nvGrpSpPr>
          <p:cNvPr id="380" name="Group"/>
          <p:cNvGrpSpPr/>
          <p:nvPr/>
        </p:nvGrpSpPr>
        <p:grpSpPr>
          <a:xfrm>
            <a:off x="1524000" y="-37656"/>
            <a:ext cx="1524000" cy="456312"/>
            <a:chOff x="0" y="0"/>
            <a:chExt cx="1524000" cy="456311"/>
          </a:xfrm>
        </p:grpSpPr>
        <p:sp>
          <p:nvSpPr>
            <p:cNvPr id="378" name="Rectangle"/>
            <p:cNvSpPr/>
            <p:nvPr/>
          </p:nvSpPr>
          <p:spPr>
            <a:xfrm>
              <a:off x="0" y="37655"/>
              <a:ext cx="1524000" cy="381001"/>
            </a:xfrm>
            <a:prstGeom prst="rect">
              <a:avLst/>
            </a:prstGeom>
            <a:noFill/>
            <a:ln w="12700" cap="flat">
              <a:solidFill>
                <a:srgbClr val="FF0000"/>
              </a:solidFill>
              <a:prstDash val="solid"/>
              <a:round/>
            </a:ln>
            <a:effectLst/>
          </p:spPr>
          <p:txBody>
            <a:bodyPr wrap="square" lIns="45719" tIns="45719" rIns="45719" bIns="45719" numCol="1" anchor="ctr">
              <a:noAutofit/>
            </a:bodyPr>
            <a:lstStyle/>
            <a:p>
              <a:pPr algn="ctr">
                <a:defRPr b="0" sz="1800">
                  <a:solidFill>
                    <a:srgbClr val="1C1C1C"/>
                  </a:solidFill>
                  <a:latin typeface="Forte"/>
                  <a:ea typeface="Forte"/>
                  <a:cs typeface="Forte"/>
                  <a:sym typeface="Forte"/>
                </a:defRPr>
              </a:pPr>
            </a:p>
          </p:txBody>
        </p:sp>
        <p:sp>
          <p:nvSpPr>
            <p:cNvPr id="379" name="animation"/>
            <p:cNvSpPr txBox="1"/>
            <p:nvPr/>
          </p:nvSpPr>
          <p:spPr>
            <a:xfrm>
              <a:off x="299164" y="0"/>
              <a:ext cx="925672" cy="4563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b="0" sz="1800">
                  <a:solidFill>
                    <a:srgbClr val="1C1C1C"/>
                  </a:solidFill>
                  <a:latin typeface="Forte"/>
                  <a:ea typeface="Forte"/>
                  <a:cs typeface="Forte"/>
                  <a:sym typeface="Forte"/>
                </a:defRPr>
              </a:lvl1pPr>
            </a:lstStyle>
            <a:p>
              <a:pPr/>
              <a:r>
                <a:t>animation</a:t>
              </a:r>
            </a:p>
          </p:txBody>
        </p:sp>
      </p:gr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2" name="Slide Number"/>
          <p:cNvSpPr txBox="1"/>
          <p:nvPr>
            <p:ph type="sldNum" sz="quarter" idx="2"/>
          </p:nvPr>
        </p:nvSpPr>
        <p:spPr>
          <a:xfrm>
            <a:off x="5797867" y="6494713"/>
            <a:ext cx="281941" cy="287088"/>
          </a:xfrm>
          <a:prstGeom prst="rect">
            <a:avLst/>
          </a:prstGeom>
          <a:extLst>
            <a:ext uri="{C572A759-6A51-4108-AA02-DFA0A04FC94B}">
              <ma14:wrappingTextBoxFlag xmlns:ma14="http://schemas.microsoft.com/office/mac/drawingml/2011/main" val="1"/>
            </a:ext>
          </a:extLst>
        </p:spPr>
        <p:txBody>
          <a:bodyPr/>
          <a:lstStyle>
            <a:lvl1pPr algn="ctr">
              <a:defRPr sz="1400">
                <a:latin typeface="Times New Roman"/>
                <a:ea typeface="Times New Roman"/>
                <a:cs typeface="Times New Roman"/>
                <a:sym typeface="Times New Roman"/>
              </a:defRPr>
            </a:lvl1pPr>
          </a:lstStyle>
          <a:p>
            <a:pPr/>
            <a:fld id="{86CB4B4D-7CA3-9044-876B-883B54F8677D}" type="slidenum"/>
          </a:p>
        </p:txBody>
      </p:sp>
      <p:sp>
        <p:nvSpPr>
          <p:cNvPr id="383" name="Trace the reverse Method, cont."/>
          <p:cNvSpPr txBox="1"/>
          <p:nvPr>
            <p:ph type="title" idx="4294967295"/>
          </p:nvPr>
        </p:nvSpPr>
        <p:spPr>
          <a:xfrm>
            <a:off x="2133600" y="304800"/>
            <a:ext cx="10371138" cy="533400"/>
          </a:xfrm>
          <a:prstGeom prst="rect">
            <a:avLst/>
          </a:prstGeom>
        </p:spPr>
        <p:txBody>
          <a:bodyPr>
            <a:normAutofit fontScale="100000" lnSpcReduction="0"/>
          </a:bodyPr>
          <a:lstStyle>
            <a:lvl1pPr defTabSz="768095">
              <a:defRPr sz="3359">
                <a:effectLst>
                  <a:outerShdw sx="100000" sy="100000" kx="0" ky="0" algn="b" rotWithShape="0" blurRad="10668" dist="21336" dir="2700000">
                    <a:srgbClr val="DDDDDD"/>
                  </a:outerShdw>
                </a:effectLst>
              </a:defRPr>
            </a:lvl1pPr>
          </a:lstStyle>
          <a:p>
            <a:pPr/>
            <a:r>
              <a:t>Trace the reverse Method, cont.</a:t>
            </a:r>
          </a:p>
        </p:txBody>
      </p:sp>
      <p:sp>
        <p:nvSpPr>
          <p:cNvPr id="384" name="public static int[] reverse(int[] list) {…"/>
          <p:cNvSpPr txBox="1"/>
          <p:nvPr/>
        </p:nvSpPr>
        <p:spPr>
          <a:xfrm>
            <a:off x="2071686" y="2198687"/>
            <a:ext cx="5173665" cy="2378077"/>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p>
            <a:pPr>
              <a:defRPr b="0" sz="1600">
                <a:latin typeface="Courier New"/>
                <a:ea typeface="Courier New"/>
                <a:cs typeface="Courier New"/>
                <a:sym typeface="Courier New"/>
              </a:defRPr>
            </a:pPr>
            <a:r>
              <a:t>public static int[] reverse(int[] list) {</a:t>
            </a:r>
            <a:endParaRPr>
              <a:latin typeface="Courier"/>
              <a:ea typeface="Courier"/>
              <a:cs typeface="Courier"/>
              <a:sym typeface="Courier"/>
            </a:endParaRPr>
          </a:p>
          <a:p>
            <a:pPr>
              <a:defRPr b="0" sz="1600">
                <a:latin typeface="Courier New"/>
                <a:ea typeface="Courier New"/>
                <a:cs typeface="Courier New"/>
                <a:sym typeface="Courier New"/>
              </a:defRPr>
            </a:pPr>
            <a:r>
              <a:t>  int[] result = new int[list.length];</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for (int i = 0, j = result.length - 1; </a:t>
            </a:r>
            <a:endParaRPr>
              <a:latin typeface="Courier"/>
              <a:ea typeface="Courier"/>
              <a:cs typeface="Courier"/>
              <a:sym typeface="Courier"/>
            </a:endParaRPr>
          </a:p>
          <a:p>
            <a:pPr>
              <a:defRPr b="0" sz="1600">
                <a:latin typeface="Courier New"/>
                <a:ea typeface="Courier New"/>
                <a:cs typeface="Courier New"/>
                <a:sym typeface="Courier New"/>
              </a:defRPr>
            </a:pPr>
            <a:r>
              <a:t>       i &lt; list.length; i++, j--) {</a:t>
            </a:r>
            <a:endParaRPr>
              <a:latin typeface="Courier"/>
              <a:ea typeface="Courier"/>
              <a:cs typeface="Courier"/>
              <a:sym typeface="Courier"/>
            </a:endParaRPr>
          </a:p>
          <a:p>
            <a:pPr>
              <a:defRPr b="0" sz="1600">
                <a:latin typeface="Courier New"/>
                <a:ea typeface="Courier New"/>
                <a:cs typeface="Courier New"/>
                <a:sym typeface="Courier New"/>
              </a:defRPr>
            </a:pPr>
            <a:r>
              <a:t>    result[j] = list[i];</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return result;</a:t>
            </a:r>
            <a:endParaRPr>
              <a:latin typeface="Courier"/>
              <a:ea typeface="Courier"/>
              <a:cs typeface="Courier"/>
              <a:sym typeface="Courier"/>
            </a:endParaRPr>
          </a:p>
          <a:p>
            <a:pPr>
              <a:defRPr b="0" sz="1600">
                <a:latin typeface="Courier New"/>
                <a:ea typeface="Courier New"/>
                <a:cs typeface="Courier New"/>
                <a:sym typeface="Courier New"/>
              </a:defRPr>
            </a:pPr>
            <a:r>
              <a:t>}</a:t>
            </a:r>
          </a:p>
        </p:txBody>
      </p:sp>
      <p:sp>
        <p:nvSpPr>
          <p:cNvPr id="385" name="int[] list1 = {1, 2, 3, 4, 5, 6};…"/>
          <p:cNvSpPr txBox="1"/>
          <p:nvPr>
            <p:ph type="body" sz="quarter" idx="4294967295"/>
          </p:nvPr>
        </p:nvSpPr>
        <p:spPr>
          <a:xfrm>
            <a:off x="1717675" y="1162050"/>
            <a:ext cx="6705600" cy="685800"/>
          </a:xfrm>
          <a:prstGeom prst="rect">
            <a:avLst/>
          </a:prstGeom>
        </p:spPr>
        <p:txBody>
          <a:bodyPr>
            <a:normAutofit fontScale="100000" lnSpcReduction="0"/>
          </a:bodyPr>
          <a:lstStyle/>
          <a:p>
            <a:pPr>
              <a:lnSpc>
                <a:spcPct val="90000"/>
              </a:lnSpc>
              <a:spcBef>
                <a:spcPts val="400"/>
              </a:spcBef>
              <a:buSzTx/>
              <a:buFont typeface="Wingdings"/>
              <a:buNone/>
              <a:defRPr b="1" sz="1800">
                <a:latin typeface="Courier New"/>
                <a:ea typeface="Courier New"/>
                <a:cs typeface="Courier New"/>
                <a:sym typeface="Courier New"/>
              </a:defRPr>
            </a:pPr>
            <a:r>
              <a:t>int[] list1 = {1, 2, 3, 4, 5, 6};</a:t>
            </a:r>
            <a:endParaRPr>
              <a:latin typeface="Courier"/>
              <a:ea typeface="Courier"/>
              <a:cs typeface="Courier"/>
              <a:sym typeface="Courier"/>
            </a:endParaRPr>
          </a:p>
          <a:p>
            <a:pPr>
              <a:lnSpc>
                <a:spcPct val="90000"/>
              </a:lnSpc>
              <a:spcBef>
                <a:spcPts val="400"/>
              </a:spcBef>
              <a:buSzTx/>
              <a:buFont typeface="Wingdings"/>
              <a:buNone/>
              <a:defRPr b="1" sz="1800">
                <a:latin typeface="Courier New"/>
                <a:ea typeface="Courier New"/>
                <a:cs typeface="Courier New"/>
                <a:sym typeface="Courier New"/>
              </a:defRPr>
            </a:pPr>
            <a:r>
              <a:t>int[] list2 = reverse(list1);</a:t>
            </a:r>
          </a:p>
        </p:txBody>
      </p:sp>
      <p:sp>
        <p:nvSpPr>
          <p:cNvPr id="386" name="Rectangle"/>
          <p:cNvSpPr/>
          <p:nvPr/>
        </p:nvSpPr>
        <p:spPr>
          <a:xfrm>
            <a:off x="5059362" y="5078412"/>
            <a:ext cx="2535239" cy="457201"/>
          </a:xfrm>
          <a:prstGeom prst="rect">
            <a:avLst/>
          </a:prstGeom>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387" name="Line"/>
          <p:cNvSpPr/>
          <p:nvPr/>
        </p:nvSpPr>
        <p:spPr>
          <a:xfrm>
            <a:off x="5440362" y="5078412"/>
            <a:ext cx="1" cy="457201"/>
          </a:xfrm>
          <a:prstGeom prst="line">
            <a:avLst/>
          </a:prstGeom>
          <a:ln w="12700">
            <a:solidFill>
              <a:srgbClr val="000000"/>
            </a:solidFill>
          </a:ln>
        </p:spPr>
        <p:txBody>
          <a:bodyPr lIns="45719" rIns="45719"/>
          <a:lstStyle/>
          <a:p>
            <a:pPr/>
          </a:p>
        </p:txBody>
      </p:sp>
      <p:sp>
        <p:nvSpPr>
          <p:cNvPr id="388" name="list"/>
          <p:cNvSpPr txBox="1"/>
          <p:nvPr/>
        </p:nvSpPr>
        <p:spPr>
          <a:xfrm>
            <a:off x="4038282" y="5154612"/>
            <a:ext cx="670561"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0" sz="1800">
                <a:latin typeface="Times New Roman"/>
                <a:ea typeface="Times New Roman"/>
                <a:cs typeface="Times New Roman"/>
                <a:sym typeface="Times New Roman"/>
              </a:defRPr>
            </a:lvl1pPr>
          </a:lstStyle>
          <a:p>
            <a:pPr/>
            <a:r>
              <a:t>list</a:t>
            </a:r>
          </a:p>
        </p:txBody>
      </p:sp>
      <p:sp>
        <p:nvSpPr>
          <p:cNvPr id="389" name="result"/>
          <p:cNvSpPr txBox="1"/>
          <p:nvPr/>
        </p:nvSpPr>
        <p:spPr>
          <a:xfrm>
            <a:off x="3809682" y="5992812"/>
            <a:ext cx="975361"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0" sz="1800">
                <a:latin typeface="Times New Roman"/>
                <a:ea typeface="Times New Roman"/>
                <a:cs typeface="Times New Roman"/>
                <a:sym typeface="Times New Roman"/>
              </a:defRPr>
            </a:lvl1pPr>
          </a:lstStyle>
          <a:p>
            <a:pPr/>
            <a:r>
              <a:t>result</a:t>
            </a:r>
          </a:p>
        </p:txBody>
      </p:sp>
      <p:sp>
        <p:nvSpPr>
          <p:cNvPr id="390" name="1"/>
          <p:cNvSpPr txBox="1"/>
          <p:nvPr/>
        </p:nvSpPr>
        <p:spPr>
          <a:xfrm>
            <a:off x="5181282" y="51562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1</a:t>
            </a:r>
          </a:p>
        </p:txBody>
      </p:sp>
      <p:sp>
        <p:nvSpPr>
          <p:cNvPr id="391" name="Line"/>
          <p:cNvSpPr/>
          <p:nvPr/>
        </p:nvSpPr>
        <p:spPr>
          <a:xfrm>
            <a:off x="5827712" y="5078412"/>
            <a:ext cx="1" cy="457201"/>
          </a:xfrm>
          <a:prstGeom prst="line">
            <a:avLst/>
          </a:prstGeom>
          <a:ln w="12700">
            <a:solidFill>
              <a:srgbClr val="000000"/>
            </a:solidFill>
          </a:ln>
        </p:spPr>
        <p:txBody>
          <a:bodyPr lIns="45719" rIns="45719"/>
          <a:lstStyle/>
          <a:p>
            <a:pPr/>
          </a:p>
        </p:txBody>
      </p:sp>
      <p:sp>
        <p:nvSpPr>
          <p:cNvPr id="392" name="Line"/>
          <p:cNvSpPr/>
          <p:nvPr/>
        </p:nvSpPr>
        <p:spPr>
          <a:xfrm>
            <a:off x="6249987" y="5078412"/>
            <a:ext cx="1" cy="457201"/>
          </a:xfrm>
          <a:prstGeom prst="line">
            <a:avLst/>
          </a:prstGeom>
          <a:ln w="12700">
            <a:solidFill>
              <a:srgbClr val="000000"/>
            </a:solidFill>
          </a:ln>
        </p:spPr>
        <p:txBody>
          <a:bodyPr lIns="45719" rIns="45719"/>
          <a:lstStyle/>
          <a:p>
            <a:pPr/>
          </a:p>
        </p:txBody>
      </p:sp>
      <p:sp>
        <p:nvSpPr>
          <p:cNvPr id="393" name="Line"/>
          <p:cNvSpPr/>
          <p:nvPr/>
        </p:nvSpPr>
        <p:spPr>
          <a:xfrm>
            <a:off x="6672262" y="5078412"/>
            <a:ext cx="1" cy="457201"/>
          </a:xfrm>
          <a:prstGeom prst="line">
            <a:avLst/>
          </a:prstGeom>
          <a:ln w="12700">
            <a:solidFill>
              <a:srgbClr val="000000"/>
            </a:solidFill>
          </a:ln>
        </p:spPr>
        <p:txBody>
          <a:bodyPr lIns="45719" rIns="45719"/>
          <a:lstStyle/>
          <a:p>
            <a:pPr/>
          </a:p>
        </p:txBody>
      </p:sp>
      <p:sp>
        <p:nvSpPr>
          <p:cNvPr id="394" name="Line"/>
          <p:cNvSpPr/>
          <p:nvPr/>
        </p:nvSpPr>
        <p:spPr>
          <a:xfrm>
            <a:off x="7170737" y="5078412"/>
            <a:ext cx="1" cy="457201"/>
          </a:xfrm>
          <a:prstGeom prst="line">
            <a:avLst/>
          </a:prstGeom>
          <a:ln w="12700">
            <a:solidFill>
              <a:srgbClr val="000000"/>
            </a:solidFill>
          </a:ln>
        </p:spPr>
        <p:txBody>
          <a:bodyPr lIns="45719" rIns="45719"/>
          <a:lstStyle/>
          <a:p>
            <a:pPr/>
          </a:p>
        </p:txBody>
      </p:sp>
      <p:sp>
        <p:nvSpPr>
          <p:cNvPr id="395" name="2"/>
          <p:cNvSpPr txBox="1"/>
          <p:nvPr/>
        </p:nvSpPr>
        <p:spPr>
          <a:xfrm>
            <a:off x="5565457" y="51562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2</a:t>
            </a:r>
          </a:p>
        </p:txBody>
      </p:sp>
      <p:sp>
        <p:nvSpPr>
          <p:cNvPr id="396" name="3"/>
          <p:cNvSpPr txBox="1"/>
          <p:nvPr/>
        </p:nvSpPr>
        <p:spPr>
          <a:xfrm>
            <a:off x="5949632" y="51562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3</a:t>
            </a:r>
          </a:p>
        </p:txBody>
      </p:sp>
      <p:sp>
        <p:nvSpPr>
          <p:cNvPr id="397" name="4"/>
          <p:cNvSpPr txBox="1"/>
          <p:nvPr/>
        </p:nvSpPr>
        <p:spPr>
          <a:xfrm>
            <a:off x="6371907" y="51562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4</a:t>
            </a:r>
          </a:p>
        </p:txBody>
      </p:sp>
      <p:sp>
        <p:nvSpPr>
          <p:cNvPr id="398" name="5"/>
          <p:cNvSpPr txBox="1"/>
          <p:nvPr/>
        </p:nvSpPr>
        <p:spPr>
          <a:xfrm>
            <a:off x="6832282" y="5156200"/>
            <a:ext cx="138748"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5</a:t>
            </a:r>
          </a:p>
        </p:txBody>
      </p:sp>
      <p:sp>
        <p:nvSpPr>
          <p:cNvPr id="399" name="6"/>
          <p:cNvSpPr txBox="1"/>
          <p:nvPr/>
        </p:nvSpPr>
        <p:spPr>
          <a:xfrm>
            <a:off x="7294244" y="51562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6</a:t>
            </a:r>
          </a:p>
        </p:txBody>
      </p:sp>
      <p:sp>
        <p:nvSpPr>
          <p:cNvPr id="400" name="Rectangle"/>
          <p:cNvSpPr/>
          <p:nvPr/>
        </p:nvSpPr>
        <p:spPr>
          <a:xfrm>
            <a:off x="5059362" y="6000750"/>
            <a:ext cx="2535239" cy="457200"/>
          </a:xfrm>
          <a:prstGeom prst="rect">
            <a:avLst/>
          </a:prstGeom>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401" name="Line"/>
          <p:cNvSpPr/>
          <p:nvPr/>
        </p:nvSpPr>
        <p:spPr>
          <a:xfrm>
            <a:off x="5440362" y="6000750"/>
            <a:ext cx="1" cy="457200"/>
          </a:xfrm>
          <a:prstGeom prst="line">
            <a:avLst/>
          </a:prstGeom>
          <a:ln w="12700">
            <a:solidFill>
              <a:srgbClr val="000000"/>
            </a:solidFill>
          </a:ln>
        </p:spPr>
        <p:txBody>
          <a:bodyPr lIns="45719" rIns="45719"/>
          <a:lstStyle/>
          <a:p>
            <a:pPr/>
          </a:p>
        </p:txBody>
      </p:sp>
      <p:sp>
        <p:nvSpPr>
          <p:cNvPr id="402" name="0"/>
          <p:cNvSpPr txBox="1"/>
          <p:nvPr/>
        </p:nvSpPr>
        <p:spPr>
          <a:xfrm>
            <a:off x="5181282" y="60785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403" name="Line"/>
          <p:cNvSpPr/>
          <p:nvPr/>
        </p:nvSpPr>
        <p:spPr>
          <a:xfrm>
            <a:off x="5827712" y="6000750"/>
            <a:ext cx="1" cy="457200"/>
          </a:xfrm>
          <a:prstGeom prst="line">
            <a:avLst/>
          </a:prstGeom>
          <a:ln w="12700">
            <a:solidFill>
              <a:srgbClr val="000000"/>
            </a:solidFill>
          </a:ln>
        </p:spPr>
        <p:txBody>
          <a:bodyPr lIns="45719" rIns="45719"/>
          <a:lstStyle/>
          <a:p>
            <a:pPr/>
          </a:p>
        </p:txBody>
      </p:sp>
      <p:sp>
        <p:nvSpPr>
          <p:cNvPr id="404" name="Line"/>
          <p:cNvSpPr/>
          <p:nvPr/>
        </p:nvSpPr>
        <p:spPr>
          <a:xfrm>
            <a:off x="6249987" y="6000750"/>
            <a:ext cx="1" cy="457200"/>
          </a:xfrm>
          <a:prstGeom prst="line">
            <a:avLst/>
          </a:prstGeom>
          <a:ln w="12700">
            <a:solidFill>
              <a:srgbClr val="000000"/>
            </a:solidFill>
          </a:ln>
        </p:spPr>
        <p:txBody>
          <a:bodyPr lIns="45719" rIns="45719"/>
          <a:lstStyle/>
          <a:p>
            <a:pPr/>
          </a:p>
        </p:txBody>
      </p:sp>
      <p:sp>
        <p:nvSpPr>
          <p:cNvPr id="405" name="Line"/>
          <p:cNvSpPr/>
          <p:nvPr/>
        </p:nvSpPr>
        <p:spPr>
          <a:xfrm>
            <a:off x="6672262" y="6000750"/>
            <a:ext cx="1" cy="457200"/>
          </a:xfrm>
          <a:prstGeom prst="line">
            <a:avLst/>
          </a:prstGeom>
          <a:ln w="12700">
            <a:solidFill>
              <a:srgbClr val="000000"/>
            </a:solidFill>
          </a:ln>
        </p:spPr>
        <p:txBody>
          <a:bodyPr lIns="45719" rIns="45719"/>
          <a:lstStyle/>
          <a:p>
            <a:pPr/>
          </a:p>
        </p:txBody>
      </p:sp>
      <p:sp>
        <p:nvSpPr>
          <p:cNvPr id="406" name="Line"/>
          <p:cNvSpPr/>
          <p:nvPr/>
        </p:nvSpPr>
        <p:spPr>
          <a:xfrm>
            <a:off x="7170737" y="6000750"/>
            <a:ext cx="1" cy="457200"/>
          </a:xfrm>
          <a:prstGeom prst="line">
            <a:avLst/>
          </a:prstGeom>
          <a:ln w="12700">
            <a:solidFill>
              <a:srgbClr val="000000"/>
            </a:solidFill>
          </a:ln>
        </p:spPr>
        <p:txBody>
          <a:bodyPr lIns="45719" rIns="45719"/>
          <a:lstStyle/>
          <a:p>
            <a:pPr/>
          </a:p>
        </p:txBody>
      </p:sp>
      <p:sp>
        <p:nvSpPr>
          <p:cNvPr id="407" name="0"/>
          <p:cNvSpPr txBox="1"/>
          <p:nvPr/>
        </p:nvSpPr>
        <p:spPr>
          <a:xfrm>
            <a:off x="5565457" y="60785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408" name="0"/>
          <p:cNvSpPr txBox="1"/>
          <p:nvPr/>
        </p:nvSpPr>
        <p:spPr>
          <a:xfrm>
            <a:off x="5949632" y="60785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409" name="0"/>
          <p:cNvSpPr txBox="1"/>
          <p:nvPr/>
        </p:nvSpPr>
        <p:spPr>
          <a:xfrm>
            <a:off x="6371907" y="60785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410" name="0"/>
          <p:cNvSpPr txBox="1"/>
          <p:nvPr/>
        </p:nvSpPr>
        <p:spPr>
          <a:xfrm>
            <a:off x="6832282" y="6078537"/>
            <a:ext cx="138748"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411" name="1"/>
          <p:cNvSpPr txBox="1"/>
          <p:nvPr/>
        </p:nvSpPr>
        <p:spPr>
          <a:xfrm>
            <a:off x="7294244" y="60785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1</a:t>
            </a:r>
          </a:p>
        </p:txBody>
      </p:sp>
      <p:grpSp>
        <p:nvGrpSpPr>
          <p:cNvPr id="414" name="Group"/>
          <p:cNvGrpSpPr/>
          <p:nvPr/>
        </p:nvGrpSpPr>
        <p:grpSpPr>
          <a:xfrm>
            <a:off x="6035636" y="1776412"/>
            <a:ext cx="4362489" cy="1831986"/>
            <a:chOff x="0" y="0"/>
            <a:chExt cx="4362488" cy="1831985"/>
          </a:xfrm>
        </p:grpSpPr>
        <p:sp>
          <p:nvSpPr>
            <p:cNvPr id="412" name="Shape"/>
            <p:cNvSpPr/>
            <p:nvPr/>
          </p:nvSpPr>
          <p:spPr>
            <a:xfrm>
              <a:off x="0" y="0"/>
              <a:ext cx="4362489" cy="18319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9" y="0"/>
                  </a:moveTo>
                  <a:cubicBezTo>
                    <a:pt x="8573" y="0"/>
                    <a:pt x="7522" y="710"/>
                    <a:pt x="7522" y="1585"/>
                  </a:cubicBezTo>
                  <a:lnTo>
                    <a:pt x="7522" y="7924"/>
                  </a:lnTo>
                  <a:cubicBezTo>
                    <a:pt x="7522" y="8799"/>
                    <a:pt x="8573" y="9508"/>
                    <a:pt x="9869" y="9508"/>
                  </a:cubicBezTo>
                  <a:lnTo>
                    <a:pt x="0" y="21600"/>
                  </a:lnTo>
                  <a:lnTo>
                    <a:pt x="13388" y="9508"/>
                  </a:lnTo>
                  <a:lnTo>
                    <a:pt x="19254" y="9508"/>
                  </a:lnTo>
                  <a:cubicBezTo>
                    <a:pt x="20550" y="9508"/>
                    <a:pt x="21600" y="8799"/>
                    <a:pt x="21600" y="7924"/>
                  </a:cubicBezTo>
                  <a:lnTo>
                    <a:pt x="21600" y="1585"/>
                  </a:lnTo>
                  <a:cubicBezTo>
                    <a:pt x="21600" y="710"/>
                    <a:pt x="20550" y="0"/>
                    <a:pt x="19254" y="0"/>
                  </a:cubicBezTo>
                  <a:lnTo>
                    <a:pt x="9869" y="0"/>
                  </a:lnTo>
                  <a:close/>
                </a:path>
              </a:pathLst>
            </a:custGeom>
            <a:solidFill>
              <a:schemeClr val="accent1"/>
            </a:solidFill>
            <a:ln w="12700" cap="flat">
              <a:solidFill>
                <a:srgbClr val="000000"/>
              </a:solidFill>
              <a:prstDash val="solid"/>
              <a:round/>
            </a:ln>
            <a:effectLst/>
          </p:spPr>
          <p:txBody>
            <a:bodyPr wrap="square" lIns="45719" tIns="45719" rIns="45719" bIns="45719" numCol="1" anchor="t">
              <a:noAutofit/>
            </a:bodyPr>
            <a:lstStyle/>
            <a:p>
              <a:pPr algn="ctr">
                <a:defRPr b="0" sz="1800">
                  <a:latin typeface="Times New Roman"/>
                  <a:ea typeface="Times New Roman"/>
                  <a:cs typeface="Times New Roman"/>
                  <a:sym typeface="Times New Roman"/>
                </a:defRPr>
              </a:pPr>
            </a:p>
          </p:txBody>
        </p:sp>
        <p:sp>
          <p:nvSpPr>
            <p:cNvPr id="413" name="i = 0 and j = 5…"/>
            <p:cNvSpPr txBox="1"/>
            <p:nvPr/>
          </p:nvSpPr>
          <p:spPr>
            <a:xfrm>
              <a:off x="1675465" y="35882"/>
              <a:ext cx="2530835" cy="6151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ctr">
                <a:defRPr b="0" sz="1800">
                  <a:latin typeface="Times New Roman"/>
                  <a:ea typeface="Times New Roman"/>
                  <a:cs typeface="Times New Roman"/>
                  <a:sym typeface="Times New Roman"/>
                </a:defRPr>
              </a:pPr>
              <a:r>
                <a:t>i = 0 and j = 5 </a:t>
              </a:r>
            </a:p>
            <a:p>
              <a:pPr algn="ctr">
                <a:defRPr b="0" sz="1800">
                  <a:latin typeface="Times New Roman"/>
                  <a:ea typeface="Times New Roman"/>
                  <a:cs typeface="Times New Roman"/>
                  <a:sym typeface="Times New Roman"/>
                </a:defRPr>
              </a:pPr>
              <a:r>
                <a:t>Assign list[0] to result[5]</a:t>
              </a:r>
            </a:p>
          </p:txBody>
        </p:sp>
      </p:grpSp>
      <p:sp>
        <p:nvSpPr>
          <p:cNvPr id="415" name="Rectangle"/>
          <p:cNvSpPr/>
          <p:nvPr/>
        </p:nvSpPr>
        <p:spPr>
          <a:xfrm>
            <a:off x="2562225" y="3402012"/>
            <a:ext cx="3802063" cy="231776"/>
          </a:xfrm>
          <a:prstGeom prst="rect">
            <a:avLst/>
          </a:prstGeom>
          <a:solidFill>
            <a:schemeClr val="accent1">
              <a:alpha val="45097"/>
            </a:schemeClr>
          </a:solidFill>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416" name="Line"/>
          <p:cNvSpPr/>
          <p:nvPr/>
        </p:nvSpPr>
        <p:spPr>
          <a:xfrm>
            <a:off x="5289549" y="5462587"/>
            <a:ext cx="2151064" cy="654051"/>
          </a:xfrm>
          <a:prstGeom prst="line">
            <a:avLst/>
          </a:prstGeom>
          <a:ln w="44450">
            <a:solidFill>
              <a:srgbClr val="FF0000"/>
            </a:solidFill>
            <a:tailEnd type="stealth"/>
          </a:ln>
        </p:spPr>
        <p:txBody>
          <a:bodyPr lIns="45719" rIns="45719"/>
          <a:lstStyle/>
          <a:p>
            <a:pPr/>
          </a:p>
        </p:txBody>
      </p:sp>
      <p:grpSp>
        <p:nvGrpSpPr>
          <p:cNvPr id="419" name="Group"/>
          <p:cNvGrpSpPr/>
          <p:nvPr/>
        </p:nvGrpSpPr>
        <p:grpSpPr>
          <a:xfrm>
            <a:off x="1524000" y="-37656"/>
            <a:ext cx="1524000" cy="456312"/>
            <a:chOff x="0" y="0"/>
            <a:chExt cx="1524000" cy="456311"/>
          </a:xfrm>
        </p:grpSpPr>
        <p:sp>
          <p:nvSpPr>
            <p:cNvPr id="417" name="Rectangle"/>
            <p:cNvSpPr/>
            <p:nvPr/>
          </p:nvSpPr>
          <p:spPr>
            <a:xfrm>
              <a:off x="0" y="37655"/>
              <a:ext cx="1524000" cy="381001"/>
            </a:xfrm>
            <a:prstGeom prst="rect">
              <a:avLst/>
            </a:prstGeom>
            <a:noFill/>
            <a:ln w="12700" cap="flat">
              <a:solidFill>
                <a:srgbClr val="FF0000"/>
              </a:solidFill>
              <a:prstDash val="solid"/>
              <a:round/>
            </a:ln>
            <a:effectLst/>
          </p:spPr>
          <p:txBody>
            <a:bodyPr wrap="square" lIns="45719" tIns="45719" rIns="45719" bIns="45719" numCol="1" anchor="ctr">
              <a:noAutofit/>
            </a:bodyPr>
            <a:lstStyle/>
            <a:p>
              <a:pPr algn="ctr">
                <a:defRPr b="0" sz="1800">
                  <a:solidFill>
                    <a:srgbClr val="1C1C1C"/>
                  </a:solidFill>
                  <a:latin typeface="Forte"/>
                  <a:ea typeface="Forte"/>
                  <a:cs typeface="Forte"/>
                  <a:sym typeface="Forte"/>
                </a:defRPr>
              </a:pPr>
            </a:p>
          </p:txBody>
        </p:sp>
        <p:sp>
          <p:nvSpPr>
            <p:cNvPr id="418" name="animation"/>
            <p:cNvSpPr txBox="1"/>
            <p:nvPr/>
          </p:nvSpPr>
          <p:spPr>
            <a:xfrm>
              <a:off x="299164" y="0"/>
              <a:ext cx="925672" cy="4563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b="0" sz="1800">
                  <a:solidFill>
                    <a:srgbClr val="1C1C1C"/>
                  </a:solidFill>
                  <a:latin typeface="Forte"/>
                  <a:ea typeface="Forte"/>
                  <a:cs typeface="Forte"/>
                  <a:sym typeface="Forte"/>
                </a:defRPr>
              </a:lvl1pPr>
            </a:lstStyle>
            <a:p>
              <a:pPr/>
              <a:r>
                <a:t>animation</a:t>
              </a:r>
            </a:p>
          </p:txBody>
        </p:sp>
      </p:gr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1" name="Slide Number"/>
          <p:cNvSpPr txBox="1"/>
          <p:nvPr>
            <p:ph type="sldNum" sz="quarter" idx="2"/>
          </p:nvPr>
        </p:nvSpPr>
        <p:spPr>
          <a:xfrm>
            <a:off x="5797867" y="6494713"/>
            <a:ext cx="281941" cy="287088"/>
          </a:xfrm>
          <a:prstGeom prst="rect">
            <a:avLst/>
          </a:prstGeom>
          <a:extLst>
            <a:ext uri="{C572A759-6A51-4108-AA02-DFA0A04FC94B}">
              <ma14:wrappingTextBoxFlag xmlns:ma14="http://schemas.microsoft.com/office/mac/drawingml/2011/main" val="1"/>
            </a:ext>
          </a:extLst>
        </p:spPr>
        <p:txBody>
          <a:bodyPr/>
          <a:lstStyle>
            <a:lvl1pPr algn="ctr">
              <a:defRPr sz="1400">
                <a:latin typeface="Times New Roman"/>
                <a:ea typeface="Times New Roman"/>
                <a:cs typeface="Times New Roman"/>
                <a:sym typeface="Times New Roman"/>
              </a:defRPr>
            </a:lvl1pPr>
          </a:lstStyle>
          <a:p>
            <a:pPr/>
            <a:fld id="{86CB4B4D-7CA3-9044-876B-883B54F8677D}" type="slidenum"/>
          </a:p>
        </p:txBody>
      </p:sp>
      <p:sp>
        <p:nvSpPr>
          <p:cNvPr id="422" name="Trace the reverse Method, cont."/>
          <p:cNvSpPr txBox="1"/>
          <p:nvPr>
            <p:ph type="title" idx="4294967295"/>
          </p:nvPr>
        </p:nvSpPr>
        <p:spPr>
          <a:xfrm>
            <a:off x="2133600" y="304800"/>
            <a:ext cx="11018838" cy="533400"/>
          </a:xfrm>
          <a:prstGeom prst="rect">
            <a:avLst/>
          </a:prstGeom>
        </p:spPr>
        <p:txBody>
          <a:bodyPr>
            <a:normAutofit fontScale="100000" lnSpcReduction="0"/>
          </a:bodyPr>
          <a:lstStyle>
            <a:lvl1pPr defTabSz="768095">
              <a:defRPr sz="3359">
                <a:effectLst>
                  <a:outerShdw sx="100000" sy="100000" kx="0" ky="0" algn="b" rotWithShape="0" blurRad="10668" dist="21336" dir="2700000">
                    <a:srgbClr val="DDDDDD"/>
                  </a:outerShdw>
                </a:effectLst>
              </a:defRPr>
            </a:lvl1pPr>
          </a:lstStyle>
          <a:p>
            <a:pPr/>
            <a:r>
              <a:t>Trace the reverse Method, cont.</a:t>
            </a:r>
          </a:p>
        </p:txBody>
      </p:sp>
      <p:sp>
        <p:nvSpPr>
          <p:cNvPr id="423" name="public static int[] reverse(int[] list) {…"/>
          <p:cNvSpPr txBox="1"/>
          <p:nvPr/>
        </p:nvSpPr>
        <p:spPr>
          <a:xfrm>
            <a:off x="2071686" y="2198687"/>
            <a:ext cx="5173665" cy="2378077"/>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p>
            <a:pPr>
              <a:defRPr b="0" sz="1600">
                <a:latin typeface="Courier New"/>
                <a:ea typeface="Courier New"/>
                <a:cs typeface="Courier New"/>
                <a:sym typeface="Courier New"/>
              </a:defRPr>
            </a:pPr>
            <a:r>
              <a:t>public static int[] reverse(int[] list) {</a:t>
            </a:r>
            <a:endParaRPr>
              <a:latin typeface="Courier"/>
              <a:ea typeface="Courier"/>
              <a:cs typeface="Courier"/>
              <a:sym typeface="Courier"/>
            </a:endParaRPr>
          </a:p>
          <a:p>
            <a:pPr>
              <a:defRPr b="0" sz="1600">
                <a:latin typeface="Courier New"/>
                <a:ea typeface="Courier New"/>
                <a:cs typeface="Courier New"/>
                <a:sym typeface="Courier New"/>
              </a:defRPr>
            </a:pPr>
            <a:r>
              <a:t>  int[] result = new int[list.length];</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for (int i = 0, j = result.length - 1; </a:t>
            </a:r>
            <a:endParaRPr>
              <a:latin typeface="Courier"/>
              <a:ea typeface="Courier"/>
              <a:cs typeface="Courier"/>
              <a:sym typeface="Courier"/>
            </a:endParaRPr>
          </a:p>
          <a:p>
            <a:pPr>
              <a:defRPr b="0" sz="1600">
                <a:latin typeface="Courier New"/>
                <a:ea typeface="Courier New"/>
                <a:cs typeface="Courier New"/>
                <a:sym typeface="Courier New"/>
              </a:defRPr>
            </a:pPr>
            <a:r>
              <a:t>       i &lt; list.length; i++, j--) {</a:t>
            </a:r>
            <a:endParaRPr>
              <a:latin typeface="Courier"/>
              <a:ea typeface="Courier"/>
              <a:cs typeface="Courier"/>
              <a:sym typeface="Courier"/>
            </a:endParaRPr>
          </a:p>
          <a:p>
            <a:pPr>
              <a:defRPr b="0" sz="1600">
                <a:latin typeface="Courier New"/>
                <a:ea typeface="Courier New"/>
                <a:cs typeface="Courier New"/>
                <a:sym typeface="Courier New"/>
              </a:defRPr>
            </a:pPr>
            <a:r>
              <a:t>    result[j] = list[i];</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return result;</a:t>
            </a:r>
            <a:endParaRPr>
              <a:latin typeface="Courier"/>
              <a:ea typeface="Courier"/>
              <a:cs typeface="Courier"/>
              <a:sym typeface="Courier"/>
            </a:endParaRPr>
          </a:p>
          <a:p>
            <a:pPr>
              <a:defRPr b="0" sz="1600">
                <a:latin typeface="Courier New"/>
                <a:ea typeface="Courier New"/>
                <a:cs typeface="Courier New"/>
                <a:sym typeface="Courier New"/>
              </a:defRPr>
            </a:pPr>
            <a:r>
              <a:t>}</a:t>
            </a:r>
          </a:p>
        </p:txBody>
      </p:sp>
      <p:sp>
        <p:nvSpPr>
          <p:cNvPr id="424" name="int[] list1 = {1, 2, 3, 4, 5, 6};…"/>
          <p:cNvSpPr txBox="1"/>
          <p:nvPr>
            <p:ph type="body" sz="quarter" idx="4294967295"/>
          </p:nvPr>
        </p:nvSpPr>
        <p:spPr>
          <a:xfrm>
            <a:off x="1717675" y="1162050"/>
            <a:ext cx="6705600" cy="685800"/>
          </a:xfrm>
          <a:prstGeom prst="rect">
            <a:avLst/>
          </a:prstGeom>
        </p:spPr>
        <p:txBody>
          <a:bodyPr>
            <a:normAutofit fontScale="100000" lnSpcReduction="0"/>
          </a:bodyPr>
          <a:lstStyle/>
          <a:p>
            <a:pPr>
              <a:lnSpc>
                <a:spcPct val="90000"/>
              </a:lnSpc>
              <a:spcBef>
                <a:spcPts val="400"/>
              </a:spcBef>
              <a:buSzTx/>
              <a:buFont typeface="Wingdings"/>
              <a:buNone/>
              <a:defRPr b="1" sz="1800">
                <a:latin typeface="Courier New"/>
                <a:ea typeface="Courier New"/>
                <a:cs typeface="Courier New"/>
                <a:sym typeface="Courier New"/>
              </a:defRPr>
            </a:pPr>
            <a:r>
              <a:t>int[] list1 = {1, 2, 3, 4, 5, 6};</a:t>
            </a:r>
            <a:endParaRPr>
              <a:latin typeface="Courier"/>
              <a:ea typeface="Courier"/>
              <a:cs typeface="Courier"/>
              <a:sym typeface="Courier"/>
            </a:endParaRPr>
          </a:p>
          <a:p>
            <a:pPr>
              <a:lnSpc>
                <a:spcPct val="90000"/>
              </a:lnSpc>
              <a:spcBef>
                <a:spcPts val="400"/>
              </a:spcBef>
              <a:buSzTx/>
              <a:buFont typeface="Wingdings"/>
              <a:buNone/>
              <a:defRPr b="1" sz="1800">
                <a:latin typeface="Courier New"/>
                <a:ea typeface="Courier New"/>
                <a:cs typeface="Courier New"/>
                <a:sym typeface="Courier New"/>
              </a:defRPr>
            </a:pPr>
            <a:r>
              <a:t>int[] list2 = reverse(list1);</a:t>
            </a:r>
          </a:p>
        </p:txBody>
      </p:sp>
      <p:sp>
        <p:nvSpPr>
          <p:cNvPr id="425" name="Rectangle"/>
          <p:cNvSpPr/>
          <p:nvPr/>
        </p:nvSpPr>
        <p:spPr>
          <a:xfrm>
            <a:off x="5059362" y="5078412"/>
            <a:ext cx="2535239" cy="457201"/>
          </a:xfrm>
          <a:prstGeom prst="rect">
            <a:avLst/>
          </a:prstGeom>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426" name="Line"/>
          <p:cNvSpPr/>
          <p:nvPr/>
        </p:nvSpPr>
        <p:spPr>
          <a:xfrm>
            <a:off x="5440362" y="5078412"/>
            <a:ext cx="1" cy="457201"/>
          </a:xfrm>
          <a:prstGeom prst="line">
            <a:avLst/>
          </a:prstGeom>
          <a:ln w="12700">
            <a:solidFill>
              <a:srgbClr val="000000"/>
            </a:solidFill>
          </a:ln>
        </p:spPr>
        <p:txBody>
          <a:bodyPr lIns="45719" rIns="45719"/>
          <a:lstStyle/>
          <a:p>
            <a:pPr/>
          </a:p>
        </p:txBody>
      </p:sp>
      <p:sp>
        <p:nvSpPr>
          <p:cNvPr id="427" name="list"/>
          <p:cNvSpPr txBox="1"/>
          <p:nvPr/>
        </p:nvSpPr>
        <p:spPr>
          <a:xfrm>
            <a:off x="4038282" y="5154612"/>
            <a:ext cx="670561"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0" sz="1800">
                <a:latin typeface="Times New Roman"/>
                <a:ea typeface="Times New Roman"/>
                <a:cs typeface="Times New Roman"/>
                <a:sym typeface="Times New Roman"/>
              </a:defRPr>
            </a:lvl1pPr>
          </a:lstStyle>
          <a:p>
            <a:pPr/>
            <a:r>
              <a:t>list</a:t>
            </a:r>
          </a:p>
        </p:txBody>
      </p:sp>
      <p:sp>
        <p:nvSpPr>
          <p:cNvPr id="428" name="result"/>
          <p:cNvSpPr txBox="1"/>
          <p:nvPr/>
        </p:nvSpPr>
        <p:spPr>
          <a:xfrm>
            <a:off x="3809682" y="5992812"/>
            <a:ext cx="975361"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0" sz="1800">
                <a:latin typeface="Times New Roman"/>
                <a:ea typeface="Times New Roman"/>
                <a:cs typeface="Times New Roman"/>
                <a:sym typeface="Times New Roman"/>
              </a:defRPr>
            </a:lvl1pPr>
          </a:lstStyle>
          <a:p>
            <a:pPr/>
            <a:r>
              <a:t>result</a:t>
            </a:r>
          </a:p>
        </p:txBody>
      </p:sp>
      <p:sp>
        <p:nvSpPr>
          <p:cNvPr id="429" name="1"/>
          <p:cNvSpPr txBox="1"/>
          <p:nvPr/>
        </p:nvSpPr>
        <p:spPr>
          <a:xfrm>
            <a:off x="5181282" y="51562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1</a:t>
            </a:r>
          </a:p>
        </p:txBody>
      </p:sp>
      <p:sp>
        <p:nvSpPr>
          <p:cNvPr id="430" name="Line"/>
          <p:cNvSpPr/>
          <p:nvPr/>
        </p:nvSpPr>
        <p:spPr>
          <a:xfrm>
            <a:off x="5827712" y="5078412"/>
            <a:ext cx="1" cy="457201"/>
          </a:xfrm>
          <a:prstGeom prst="line">
            <a:avLst/>
          </a:prstGeom>
          <a:ln w="12700">
            <a:solidFill>
              <a:srgbClr val="000000"/>
            </a:solidFill>
          </a:ln>
        </p:spPr>
        <p:txBody>
          <a:bodyPr lIns="45719" rIns="45719"/>
          <a:lstStyle/>
          <a:p>
            <a:pPr/>
          </a:p>
        </p:txBody>
      </p:sp>
      <p:sp>
        <p:nvSpPr>
          <p:cNvPr id="431" name="Line"/>
          <p:cNvSpPr/>
          <p:nvPr/>
        </p:nvSpPr>
        <p:spPr>
          <a:xfrm>
            <a:off x="6249987" y="5078412"/>
            <a:ext cx="1" cy="457201"/>
          </a:xfrm>
          <a:prstGeom prst="line">
            <a:avLst/>
          </a:prstGeom>
          <a:ln w="12700">
            <a:solidFill>
              <a:srgbClr val="000000"/>
            </a:solidFill>
          </a:ln>
        </p:spPr>
        <p:txBody>
          <a:bodyPr lIns="45719" rIns="45719"/>
          <a:lstStyle/>
          <a:p>
            <a:pPr/>
          </a:p>
        </p:txBody>
      </p:sp>
      <p:sp>
        <p:nvSpPr>
          <p:cNvPr id="432" name="Line"/>
          <p:cNvSpPr/>
          <p:nvPr/>
        </p:nvSpPr>
        <p:spPr>
          <a:xfrm>
            <a:off x="6672262" y="5078412"/>
            <a:ext cx="1" cy="457201"/>
          </a:xfrm>
          <a:prstGeom prst="line">
            <a:avLst/>
          </a:prstGeom>
          <a:ln w="12700">
            <a:solidFill>
              <a:srgbClr val="000000"/>
            </a:solidFill>
          </a:ln>
        </p:spPr>
        <p:txBody>
          <a:bodyPr lIns="45719" rIns="45719"/>
          <a:lstStyle/>
          <a:p>
            <a:pPr/>
          </a:p>
        </p:txBody>
      </p:sp>
      <p:sp>
        <p:nvSpPr>
          <p:cNvPr id="433" name="Line"/>
          <p:cNvSpPr/>
          <p:nvPr/>
        </p:nvSpPr>
        <p:spPr>
          <a:xfrm>
            <a:off x="7170737" y="5078412"/>
            <a:ext cx="1" cy="457201"/>
          </a:xfrm>
          <a:prstGeom prst="line">
            <a:avLst/>
          </a:prstGeom>
          <a:ln w="12700">
            <a:solidFill>
              <a:srgbClr val="000000"/>
            </a:solidFill>
          </a:ln>
        </p:spPr>
        <p:txBody>
          <a:bodyPr lIns="45719" rIns="45719"/>
          <a:lstStyle/>
          <a:p>
            <a:pPr/>
          </a:p>
        </p:txBody>
      </p:sp>
      <p:sp>
        <p:nvSpPr>
          <p:cNvPr id="434" name="2"/>
          <p:cNvSpPr txBox="1"/>
          <p:nvPr/>
        </p:nvSpPr>
        <p:spPr>
          <a:xfrm>
            <a:off x="5565457" y="51562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2</a:t>
            </a:r>
          </a:p>
        </p:txBody>
      </p:sp>
      <p:sp>
        <p:nvSpPr>
          <p:cNvPr id="435" name="3"/>
          <p:cNvSpPr txBox="1"/>
          <p:nvPr/>
        </p:nvSpPr>
        <p:spPr>
          <a:xfrm>
            <a:off x="5949632" y="51562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3</a:t>
            </a:r>
          </a:p>
        </p:txBody>
      </p:sp>
      <p:sp>
        <p:nvSpPr>
          <p:cNvPr id="436" name="4"/>
          <p:cNvSpPr txBox="1"/>
          <p:nvPr/>
        </p:nvSpPr>
        <p:spPr>
          <a:xfrm>
            <a:off x="6371907" y="51562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4</a:t>
            </a:r>
          </a:p>
        </p:txBody>
      </p:sp>
      <p:sp>
        <p:nvSpPr>
          <p:cNvPr id="437" name="5"/>
          <p:cNvSpPr txBox="1"/>
          <p:nvPr/>
        </p:nvSpPr>
        <p:spPr>
          <a:xfrm>
            <a:off x="6832282" y="5156200"/>
            <a:ext cx="138748"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5</a:t>
            </a:r>
          </a:p>
        </p:txBody>
      </p:sp>
      <p:sp>
        <p:nvSpPr>
          <p:cNvPr id="438" name="6"/>
          <p:cNvSpPr txBox="1"/>
          <p:nvPr/>
        </p:nvSpPr>
        <p:spPr>
          <a:xfrm>
            <a:off x="7294244" y="51562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6</a:t>
            </a:r>
          </a:p>
        </p:txBody>
      </p:sp>
      <p:sp>
        <p:nvSpPr>
          <p:cNvPr id="439" name="Rectangle"/>
          <p:cNvSpPr/>
          <p:nvPr/>
        </p:nvSpPr>
        <p:spPr>
          <a:xfrm>
            <a:off x="5059362" y="6000750"/>
            <a:ext cx="2535239" cy="457200"/>
          </a:xfrm>
          <a:prstGeom prst="rect">
            <a:avLst/>
          </a:prstGeom>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440" name="Line"/>
          <p:cNvSpPr/>
          <p:nvPr/>
        </p:nvSpPr>
        <p:spPr>
          <a:xfrm>
            <a:off x="5440362" y="6000750"/>
            <a:ext cx="1" cy="457200"/>
          </a:xfrm>
          <a:prstGeom prst="line">
            <a:avLst/>
          </a:prstGeom>
          <a:ln w="12700">
            <a:solidFill>
              <a:srgbClr val="000000"/>
            </a:solidFill>
          </a:ln>
        </p:spPr>
        <p:txBody>
          <a:bodyPr lIns="45719" rIns="45719"/>
          <a:lstStyle/>
          <a:p>
            <a:pPr/>
          </a:p>
        </p:txBody>
      </p:sp>
      <p:sp>
        <p:nvSpPr>
          <p:cNvPr id="441" name="0"/>
          <p:cNvSpPr txBox="1"/>
          <p:nvPr/>
        </p:nvSpPr>
        <p:spPr>
          <a:xfrm>
            <a:off x="5181282" y="60785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442" name="Line"/>
          <p:cNvSpPr/>
          <p:nvPr/>
        </p:nvSpPr>
        <p:spPr>
          <a:xfrm>
            <a:off x="5827712" y="6000750"/>
            <a:ext cx="1" cy="457200"/>
          </a:xfrm>
          <a:prstGeom prst="line">
            <a:avLst/>
          </a:prstGeom>
          <a:ln w="12700">
            <a:solidFill>
              <a:srgbClr val="000000"/>
            </a:solidFill>
          </a:ln>
        </p:spPr>
        <p:txBody>
          <a:bodyPr lIns="45719" rIns="45719"/>
          <a:lstStyle/>
          <a:p>
            <a:pPr/>
          </a:p>
        </p:txBody>
      </p:sp>
      <p:sp>
        <p:nvSpPr>
          <p:cNvPr id="443" name="Line"/>
          <p:cNvSpPr/>
          <p:nvPr/>
        </p:nvSpPr>
        <p:spPr>
          <a:xfrm>
            <a:off x="6249987" y="6000750"/>
            <a:ext cx="1" cy="457200"/>
          </a:xfrm>
          <a:prstGeom prst="line">
            <a:avLst/>
          </a:prstGeom>
          <a:ln w="12700">
            <a:solidFill>
              <a:srgbClr val="000000"/>
            </a:solidFill>
          </a:ln>
        </p:spPr>
        <p:txBody>
          <a:bodyPr lIns="45719" rIns="45719"/>
          <a:lstStyle/>
          <a:p>
            <a:pPr/>
          </a:p>
        </p:txBody>
      </p:sp>
      <p:sp>
        <p:nvSpPr>
          <p:cNvPr id="444" name="Line"/>
          <p:cNvSpPr/>
          <p:nvPr/>
        </p:nvSpPr>
        <p:spPr>
          <a:xfrm>
            <a:off x="6672262" y="6000750"/>
            <a:ext cx="1" cy="457200"/>
          </a:xfrm>
          <a:prstGeom prst="line">
            <a:avLst/>
          </a:prstGeom>
          <a:ln w="12700">
            <a:solidFill>
              <a:srgbClr val="000000"/>
            </a:solidFill>
          </a:ln>
        </p:spPr>
        <p:txBody>
          <a:bodyPr lIns="45719" rIns="45719"/>
          <a:lstStyle/>
          <a:p>
            <a:pPr/>
          </a:p>
        </p:txBody>
      </p:sp>
      <p:sp>
        <p:nvSpPr>
          <p:cNvPr id="445" name="Line"/>
          <p:cNvSpPr/>
          <p:nvPr/>
        </p:nvSpPr>
        <p:spPr>
          <a:xfrm>
            <a:off x="7170737" y="6000750"/>
            <a:ext cx="1" cy="457200"/>
          </a:xfrm>
          <a:prstGeom prst="line">
            <a:avLst/>
          </a:prstGeom>
          <a:ln w="12700">
            <a:solidFill>
              <a:srgbClr val="000000"/>
            </a:solidFill>
          </a:ln>
        </p:spPr>
        <p:txBody>
          <a:bodyPr lIns="45719" rIns="45719"/>
          <a:lstStyle/>
          <a:p>
            <a:pPr/>
          </a:p>
        </p:txBody>
      </p:sp>
      <p:sp>
        <p:nvSpPr>
          <p:cNvPr id="446" name="0"/>
          <p:cNvSpPr txBox="1"/>
          <p:nvPr/>
        </p:nvSpPr>
        <p:spPr>
          <a:xfrm>
            <a:off x="5565457" y="60785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447" name="0"/>
          <p:cNvSpPr txBox="1"/>
          <p:nvPr/>
        </p:nvSpPr>
        <p:spPr>
          <a:xfrm>
            <a:off x="5949632" y="60785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448" name="0"/>
          <p:cNvSpPr txBox="1"/>
          <p:nvPr/>
        </p:nvSpPr>
        <p:spPr>
          <a:xfrm>
            <a:off x="6371907" y="60785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449" name="0"/>
          <p:cNvSpPr txBox="1"/>
          <p:nvPr/>
        </p:nvSpPr>
        <p:spPr>
          <a:xfrm>
            <a:off x="6832282" y="6078537"/>
            <a:ext cx="138748"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450" name="1"/>
          <p:cNvSpPr txBox="1"/>
          <p:nvPr/>
        </p:nvSpPr>
        <p:spPr>
          <a:xfrm>
            <a:off x="7294244" y="60785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1</a:t>
            </a:r>
          </a:p>
        </p:txBody>
      </p:sp>
      <p:grpSp>
        <p:nvGrpSpPr>
          <p:cNvPr id="453" name="Group"/>
          <p:cNvGrpSpPr/>
          <p:nvPr/>
        </p:nvGrpSpPr>
        <p:grpSpPr>
          <a:xfrm>
            <a:off x="6008652" y="1930400"/>
            <a:ext cx="4389473" cy="1328728"/>
            <a:chOff x="0" y="0"/>
            <a:chExt cx="4389472" cy="1328727"/>
          </a:xfrm>
        </p:grpSpPr>
        <p:sp>
          <p:nvSpPr>
            <p:cNvPr id="451" name="Shape"/>
            <p:cNvSpPr/>
            <p:nvPr/>
          </p:nvSpPr>
          <p:spPr>
            <a:xfrm>
              <a:off x="0" y="0"/>
              <a:ext cx="4389473" cy="13287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941" y="0"/>
                  </a:moveTo>
                  <a:cubicBezTo>
                    <a:pt x="8653" y="0"/>
                    <a:pt x="7609" y="791"/>
                    <a:pt x="7609" y="1768"/>
                  </a:cubicBezTo>
                  <a:lnTo>
                    <a:pt x="7609" y="8839"/>
                  </a:lnTo>
                  <a:cubicBezTo>
                    <a:pt x="7609" y="9815"/>
                    <a:pt x="8653" y="10607"/>
                    <a:pt x="9941" y="10607"/>
                  </a:cubicBezTo>
                  <a:lnTo>
                    <a:pt x="0" y="21600"/>
                  </a:lnTo>
                  <a:lnTo>
                    <a:pt x="13439" y="10607"/>
                  </a:lnTo>
                  <a:lnTo>
                    <a:pt x="19268" y="10607"/>
                  </a:lnTo>
                  <a:cubicBezTo>
                    <a:pt x="20556" y="10607"/>
                    <a:pt x="21600" y="9815"/>
                    <a:pt x="21600" y="8839"/>
                  </a:cubicBezTo>
                  <a:lnTo>
                    <a:pt x="21600" y="1768"/>
                  </a:lnTo>
                  <a:cubicBezTo>
                    <a:pt x="21600" y="791"/>
                    <a:pt x="20556" y="0"/>
                    <a:pt x="19268" y="0"/>
                  </a:cubicBezTo>
                  <a:lnTo>
                    <a:pt x="9941" y="0"/>
                  </a:lnTo>
                  <a:close/>
                </a:path>
              </a:pathLst>
            </a:custGeom>
            <a:solidFill>
              <a:schemeClr val="accent1"/>
            </a:solidFill>
            <a:ln w="12700" cap="flat">
              <a:solidFill>
                <a:srgbClr val="000000"/>
              </a:solidFill>
              <a:prstDash val="solid"/>
              <a:round/>
            </a:ln>
            <a:effectLst/>
          </p:spPr>
          <p:txBody>
            <a:bodyPr wrap="square" lIns="45719" tIns="45719" rIns="45719" bIns="45719" numCol="1" anchor="t">
              <a:noAutofit/>
            </a:bodyPr>
            <a:lstStyle/>
            <a:p>
              <a:pPr algn="ctr">
                <a:defRPr b="0" sz="1800">
                  <a:latin typeface="Times New Roman"/>
                  <a:ea typeface="Times New Roman"/>
                  <a:cs typeface="Times New Roman"/>
                  <a:sym typeface="Times New Roman"/>
                </a:defRPr>
              </a:pPr>
            </a:p>
          </p:txBody>
        </p:sp>
        <p:sp>
          <p:nvSpPr>
            <p:cNvPr id="452" name="After this, i becomes 1 and j becomes 4"/>
            <p:cNvSpPr txBox="1"/>
            <p:nvPr/>
          </p:nvSpPr>
          <p:spPr>
            <a:xfrm>
              <a:off x="1702449" y="30243"/>
              <a:ext cx="2530835" cy="6151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0" sz="1800">
                  <a:latin typeface="Times New Roman"/>
                  <a:ea typeface="Times New Roman"/>
                  <a:cs typeface="Times New Roman"/>
                  <a:sym typeface="Times New Roman"/>
                </a:defRPr>
              </a:lvl1pPr>
            </a:lstStyle>
            <a:p>
              <a:pPr/>
              <a:r>
                <a:t>After this, i becomes 1 and j becomes 4 </a:t>
              </a:r>
            </a:p>
          </p:txBody>
        </p:sp>
      </p:grpSp>
      <p:sp>
        <p:nvSpPr>
          <p:cNvPr id="454" name="Rectangle"/>
          <p:cNvSpPr/>
          <p:nvPr/>
        </p:nvSpPr>
        <p:spPr>
          <a:xfrm>
            <a:off x="4981575" y="3171825"/>
            <a:ext cx="1076325" cy="231775"/>
          </a:xfrm>
          <a:prstGeom prst="rect">
            <a:avLst/>
          </a:prstGeom>
          <a:solidFill>
            <a:schemeClr val="accent1">
              <a:alpha val="45097"/>
            </a:schemeClr>
          </a:solidFill>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grpSp>
        <p:nvGrpSpPr>
          <p:cNvPr id="457" name="Group"/>
          <p:cNvGrpSpPr/>
          <p:nvPr/>
        </p:nvGrpSpPr>
        <p:grpSpPr>
          <a:xfrm>
            <a:off x="1524000" y="-37656"/>
            <a:ext cx="1524000" cy="456312"/>
            <a:chOff x="0" y="0"/>
            <a:chExt cx="1524000" cy="456311"/>
          </a:xfrm>
        </p:grpSpPr>
        <p:sp>
          <p:nvSpPr>
            <p:cNvPr id="455" name="Rectangle"/>
            <p:cNvSpPr/>
            <p:nvPr/>
          </p:nvSpPr>
          <p:spPr>
            <a:xfrm>
              <a:off x="0" y="37655"/>
              <a:ext cx="1524000" cy="381001"/>
            </a:xfrm>
            <a:prstGeom prst="rect">
              <a:avLst/>
            </a:prstGeom>
            <a:noFill/>
            <a:ln w="12700" cap="flat">
              <a:solidFill>
                <a:srgbClr val="FF0000"/>
              </a:solidFill>
              <a:prstDash val="solid"/>
              <a:round/>
            </a:ln>
            <a:effectLst/>
          </p:spPr>
          <p:txBody>
            <a:bodyPr wrap="square" lIns="45719" tIns="45719" rIns="45719" bIns="45719" numCol="1" anchor="ctr">
              <a:noAutofit/>
            </a:bodyPr>
            <a:lstStyle/>
            <a:p>
              <a:pPr algn="ctr">
                <a:defRPr b="0" sz="1800">
                  <a:solidFill>
                    <a:srgbClr val="1C1C1C"/>
                  </a:solidFill>
                  <a:latin typeface="Forte"/>
                  <a:ea typeface="Forte"/>
                  <a:cs typeface="Forte"/>
                  <a:sym typeface="Forte"/>
                </a:defRPr>
              </a:pPr>
            </a:p>
          </p:txBody>
        </p:sp>
        <p:sp>
          <p:nvSpPr>
            <p:cNvPr id="456" name="animation"/>
            <p:cNvSpPr txBox="1"/>
            <p:nvPr/>
          </p:nvSpPr>
          <p:spPr>
            <a:xfrm>
              <a:off x="299164" y="0"/>
              <a:ext cx="925672" cy="4563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b="0" sz="1800">
                  <a:solidFill>
                    <a:srgbClr val="1C1C1C"/>
                  </a:solidFill>
                  <a:latin typeface="Forte"/>
                  <a:ea typeface="Forte"/>
                  <a:cs typeface="Forte"/>
                  <a:sym typeface="Forte"/>
                </a:defRPr>
              </a:lvl1pPr>
            </a:lstStyle>
            <a:p>
              <a:pPr/>
              <a:r>
                <a:t>animation</a:t>
              </a:r>
            </a:p>
          </p:txBody>
        </p:sp>
      </p:gr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9" name="Slide Number"/>
          <p:cNvSpPr txBox="1"/>
          <p:nvPr>
            <p:ph type="sldNum" sz="quarter" idx="2"/>
          </p:nvPr>
        </p:nvSpPr>
        <p:spPr>
          <a:xfrm>
            <a:off x="5797867" y="6494713"/>
            <a:ext cx="281941" cy="287088"/>
          </a:xfrm>
          <a:prstGeom prst="rect">
            <a:avLst/>
          </a:prstGeom>
          <a:extLst>
            <a:ext uri="{C572A759-6A51-4108-AA02-DFA0A04FC94B}">
              <ma14:wrappingTextBoxFlag xmlns:ma14="http://schemas.microsoft.com/office/mac/drawingml/2011/main" val="1"/>
            </a:ext>
          </a:extLst>
        </p:spPr>
        <p:txBody>
          <a:bodyPr/>
          <a:lstStyle>
            <a:lvl1pPr algn="ctr">
              <a:defRPr sz="1400">
                <a:latin typeface="Times New Roman"/>
                <a:ea typeface="Times New Roman"/>
                <a:cs typeface="Times New Roman"/>
                <a:sym typeface="Times New Roman"/>
              </a:defRPr>
            </a:lvl1pPr>
          </a:lstStyle>
          <a:p>
            <a:pPr/>
            <a:fld id="{86CB4B4D-7CA3-9044-876B-883B54F8677D}" type="slidenum"/>
          </a:p>
        </p:txBody>
      </p:sp>
      <p:sp>
        <p:nvSpPr>
          <p:cNvPr id="460" name="Trace the reverse Method, cont."/>
          <p:cNvSpPr txBox="1"/>
          <p:nvPr>
            <p:ph type="title" idx="4294967295"/>
          </p:nvPr>
        </p:nvSpPr>
        <p:spPr>
          <a:xfrm>
            <a:off x="2133600" y="304800"/>
            <a:ext cx="9794875" cy="533400"/>
          </a:xfrm>
          <a:prstGeom prst="rect">
            <a:avLst/>
          </a:prstGeom>
        </p:spPr>
        <p:txBody>
          <a:bodyPr>
            <a:normAutofit fontScale="100000" lnSpcReduction="0"/>
          </a:bodyPr>
          <a:lstStyle>
            <a:lvl1pPr defTabSz="768095">
              <a:defRPr sz="3359">
                <a:effectLst>
                  <a:outerShdw sx="100000" sy="100000" kx="0" ky="0" algn="b" rotWithShape="0" blurRad="10668" dist="21336" dir="2700000">
                    <a:srgbClr val="DDDDDD"/>
                  </a:outerShdw>
                </a:effectLst>
              </a:defRPr>
            </a:lvl1pPr>
          </a:lstStyle>
          <a:p>
            <a:pPr/>
            <a:r>
              <a:t>Trace the reverse Method, cont.</a:t>
            </a:r>
          </a:p>
        </p:txBody>
      </p:sp>
      <p:sp>
        <p:nvSpPr>
          <p:cNvPr id="461" name="public static int[] reverse(int[] list) {…"/>
          <p:cNvSpPr txBox="1"/>
          <p:nvPr/>
        </p:nvSpPr>
        <p:spPr>
          <a:xfrm>
            <a:off x="2071686" y="2211387"/>
            <a:ext cx="5173665" cy="2378077"/>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p>
            <a:pPr>
              <a:defRPr b="0" sz="1600">
                <a:latin typeface="Courier New"/>
                <a:ea typeface="Courier New"/>
                <a:cs typeface="Courier New"/>
                <a:sym typeface="Courier New"/>
              </a:defRPr>
            </a:pPr>
            <a:r>
              <a:t>public static int[] reverse(int[] list) {</a:t>
            </a:r>
            <a:endParaRPr>
              <a:latin typeface="Courier"/>
              <a:ea typeface="Courier"/>
              <a:cs typeface="Courier"/>
              <a:sym typeface="Courier"/>
            </a:endParaRPr>
          </a:p>
          <a:p>
            <a:pPr>
              <a:defRPr b="0" sz="1600">
                <a:latin typeface="Courier New"/>
                <a:ea typeface="Courier New"/>
                <a:cs typeface="Courier New"/>
                <a:sym typeface="Courier New"/>
              </a:defRPr>
            </a:pPr>
            <a:r>
              <a:t>  int[] result = new int[list.length];</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for (int i = 0, j = result.length - 1; </a:t>
            </a:r>
            <a:endParaRPr>
              <a:latin typeface="Courier"/>
              <a:ea typeface="Courier"/>
              <a:cs typeface="Courier"/>
              <a:sym typeface="Courier"/>
            </a:endParaRPr>
          </a:p>
          <a:p>
            <a:pPr>
              <a:defRPr b="0" sz="1600">
                <a:latin typeface="Courier New"/>
                <a:ea typeface="Courier New"/>
                <a:cs typeface="Courier New"/>
                <a:sym typeface="Courier New"/>
              </a:defRPr>
            </a:pPr>
            <a:r>
              <a:t>       i &lt; list.length; i++, j--) {</a:t>
            </a:r>
            <a:endParaRPr>
              <a:latin typeface="Courier"/>
              <a:ea typeface="Courier"/>
              <a:cs typeface="Courier"/>
              <a:sym typeface="Courier"/>
            </a:endParaRPr>
          </a:p>
          <a:p>
            <a:pPr>
              <a:defRPr b="0" sz="1600">
                <a:latin typeface="Courier New"/>
                <a:ea typeface="Courier New"/>
                <a:cs typeface="Courier New"/>
                <a:sym typeface="Courier New"/>
              </a:defRPr>
            </a:pPr>
            <a:r>
              <a:t>    result[j] = list[i];</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return result;</a:t>
            </a:r>
            <a:endParaRPr>
              <a:latin typeface="Courier"/>
              <a:ea typeface="Courier"/>
              <a:cs typeface="Courier"/>
              <a:sym typeface="Courier"/>
            </a:endParaRPr>
          </a:p>
          <a:p>
            <a:pPr>
              <a:defRPr b="0" sz="1600">
                <a:latin typeface="Courier New"/>
                <a:ea typeface="Courier New"/>
                <a:cs typeface="Courier New"/>
                <a:sym typeface="Courier New"/>
              </a:defRPr>
            </a:pPr>
            <a:r>
              <a:t>}</a:t>
            </a:r>
          </a:p>
        </p:txBody>
      </p:sp>
      <p:sp>
        <p:nvSpPr>
          <p:cNvPr id="462" name="int[] list1 = {1, 2, 3, 4, 5, 6};…"/>
          <p:cNvSpPr txBox="1"/>
          <p:nvPr>
            <p:ph type="body" sz="quarter" idx="4294967295"/>
          </p:nvPr>
        </p:nvSpPr>
        <p:spPr>
          <a:xfrm>
            <a:off x="1717675" y="1174750"/>
            <a:ext cx="6705600" cy="685800"/>
          </a:xfrm>
          <a:prstGeom prst="rect">
            <a:avLst/>
          </a:prstGeom>
        </p:spPr>
        <p:txBody>
          <a:bodyPr>
            <a:normAutofit fontScale="100000" lnSpcReduction="0"/>
          </a:bodyPr>
          <a:lstStyle/>
          <a:p>
            <a:pPr>
              <a:lnSpc>
                <a:spcPct val="90000"/>
              </a:lnSpc>
              <a:spcBef>
                <a:spcPts val="400"/>
              </a:spcBef>
              <a:buSzTx/>
              <a:buFont typeface="Wingdings"/>
              <a:buNone/>
              <a:defRPr b="1" sz="1800">
                <a:latin typeface="Courier New"/>
                <a:ea typeface="Courier New"/>
                <a:cs typeface="Courier New"/>
                <a:sym typeface="Courier New"/>
              </a:defRPr>
            </a:pPr>
            <a:r>
              <a:t>int[] list1 = {1, 2, 3, 4, 5, 6};</a:t>
            </a:r>
            <a:endParaRPr>
              <a:latin typeface="Courier"/>
              <a:ea typeface="Courier"/>
              <a:cs typeface="Courier"/>
              <a:sym typeface="Courier"/>
            </a:endParaRPr>
          </a:p>
          <a:p>
            <a:pPr>
              <a:lnSpc>
                <a:spcPct val="90000"/>
              </a:lnSpc>
              <a:spcBef>
                <a:spcPts val="400"/>
              </a:spcBef>
              <a:buSzTx/>
              <a:buFont typeface="Wingdings"/>
              <a:buNone/>
              <a:defRPr b="1" sz="1800">
                <a:latin typeface="Courier New"/>
                <a:ea typeface="Courier New"/>
                <a:cs typeface="Courier New"/>
                <a:sym typeface="Courier New"/>
              </a:defRPr>
            </a:pPr>
            <a:r>
              <a:t>int[] list2 = reverse(list1);</a:t>
            </a:r>
          </a:p>
        </p:txBody>
      </p:sp>
      <p:sp>
        <p:nvSpPr>
          <p:cNvPr id="463" name="Rectangle"/>
          <p:cNvSpPr/>
          <p:nvPr/>
        </p:nvSpPr>
        <p:spPr>
          <a:xfrm>
            <a:off x="5059362" y="5091112"/>
            <a:ext cx="2535239" cy="457201"/>
          </a:xfrm>
          <a:prstGeom prst="rect">
            <a:avLst/>
          </a:prstGeom>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464" name="Line"/>
          <p:cNvSpPr/>
          <p:nvPr/>
        </p:nvSpPr>
        <p:spPr>
          <a:xfrm>
            <a:off x="5440362" y="5091112"/>
            <a:ext cx="1" cy="457201"/>
          </a:xfrm>
          <a:prstGeom prst="line">
            <a:avLst/>
          </a:prstGeom>
          <a:ln w="12700">
            <a:solidFill>
              <a:srgbClr val="000000"/>
            </a:solidFill>
          </a:ln>
        </p:spPr>
        <p:txBody>
          <a:bodyPr lIns="45719" rIns="45719"/>
          <a:lstStyle/>
          <a:p>
            <a:pPr/>
          </a:p>
        </p:txBody>
      </p:sp>
      <p:sp>
        <p:nvSpPr>
          <p:cNvPr id="465" name="list"/>
          <p:cNvSpPr txBox="1"/>
          <p:nvPr/>
        </p:nvSpPr>
        <p:spPr>
          <a:xfrm>
            <a:off x="4038282" y="5167312"/>
            <a:ext cx="670561"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0" sz="1800">
                <a:latin typeface="Times New Roman"/>
                <a:ea typeface="Times New Roman"/>
                <a:cs typeface="Times New Roman"/>
                <a:sym typeface="Times New Roman"/>
              </a:defRPr>
            </a:lvl1pPr>
          </a:lstStyle>
          <a:p>
            <a:pPr/>
            <a:r>
              <a:t>list</a:t>
            </a:r>
          </a:p>
        </p:txBody>
      </p:sp>
      <p:sp>
        <p:nvSpPr>
          <p:cNvPr id="466" name="result"/>
          <p:cNvSpPr txBox="1"/>
          <p:nvPr/>
        </p:nvSpPr>
        <p:spPr>
          <a:xfrm>
            <a:off x="3809682" y="6005512"/>
            <a:ext cx="975361"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0" sz="1800">
                <a:latin typeface="Times New Roman"/>
                <a:ea typeface="Times New Roman"/>
                <a:cs typeface="Times New Roman"/>
                <a:sym typeface="Times New Roman"/>
              </a:defRPr>
            </a:lvl1pPr>
          </a:lstStyle>
          <a:p>
            <a:pPr/>
            <a:r>
              <a:t>result</a:t>
            </a:r>
          </a:p>
        </p:txBody>
      </p:sp>
      <p:sp>
        <p:nvSpPr>
          <p:cNvPr id="467" name="1"/>
          <p:cNvSpPr txBox="1"/>
          <p:nvPr/>
        </p:nvSpPr>
        <p:spPr>
          <a:xfrm>
            <a:off x="5181282" y="51689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1</a:t>
            </a:r>
          </a:p>
        </p:txBody>
      </p:sp>
      <p:sp>
        <p:nvSpPr>
          <p:cNvPr id="468" name="Line"/>
          <p:cNvSpPr/>
          <p:nvPr/>
        </p:nvSpPr>
        <p:spPr>
          <a:xfrm>
            <a:off x="5827712" y="5091112"/>
            <a:ext cx="1" cy="457201"/>
          </a:xfrm>
          <a:prstGeom prst="line">
            <a:avLst/>
          </a:prstGeom>
          <a:ln w="12700">
            <a:solidFill>
              <a:srgbClr val="000000"/>
            </a:solidFill>
          </a:ln>
        </p:spPr>
        <p:txBody>
          <a:bodyPr lIns="45719" rIns="45719"/>
          <a:lstStyle/>
          <a:p>
            <a:pPr/>
          </a:p>
        </p:txBody>
      </p:sp>
      <p:sp>
        <p:nvSpPr>
          <p:cNvPr id="469" name="Line"/>
          <p:cNvSpPr/>
          <p:nvPr/>
        </p:nvSpPr>
        <p:spPr>
          <a:xfrm>
            <a:off x="6249987" y="5091112"/>
            <a:ext cx="1" cy="457201"/>
          </a:xfrm>
          <a:prstGeom prst="line">
            <a:avLst/>
          </a:prstGeom>
          <a:ln w="12700">
            <a:solidFill>
              <a:srgbClr val="000000"/>
            </a:solidFill>
          </a:ln>
        </p:spPr>
        <p:txBody>
          <a:bodyPr lIns="45719" rIns="45719"/>
          <a:lstStyle/>
          <a:p>
            <a:pPr/>
          </a:p>
        </p:txBody>
      </p:sp>
      <p:sp>
        <p:nvSpPr>
          <p:cNvPr id="470" name="Line"/>
          <p:cNvSpPr/>
          <p:nvPr/>
        </p:nvSpPr>
        <p:spPr>
          <a:xfrm>
            <a:off x="6672262" y="5091112"/>
            <a:ext cx="1" cy="457201"/>
          </a:xfrm>
          <a:prstGeom prst="line">
            <a:avLst/>
          </a:prstGeom>
          <a:ln w="12700">
            <a:solidFill>
              <a:srgbClr val="000000"/>
            </a:solidFill>
          </a:ln>
        </p:spPr>
        <p:txBody>
          <a:bodyPr lIns="45719" rIns="45719"/>
          <a:lstStyle/>
          <a:p>
            <a:pPr/>
          </a:p>
        </p:txBody>
      </p:sp>
      <p:sp>
        <p:nvSpPr>
          <p:cNvPr id="471" name="Line"/>
          <p:cNvSpPr/>
          <p:nvPr/>
        </p:nvSpPr>
        <p:spPr>
          <a:xfrm>
            <a:off x="7170737" y="5091112"/>
            <a:ext cx="1" cy="457201"/>
          </a:xfrm>
          <a:prstGeom prst="line">
            <a:avLst/>
          </a:prstGeom>
          <a:ln w="12700">
            <a:solidFill>
              <a:srgbClr val="000000"/>
            </a:solidFill>
          </a:ln>
        </p:spPr>
        <p:txBody>
          <a:bodyPr lIns="45719" rIns="45719"/>
          <a:lstStyle/>
          <a:p>
            <a:pPr/>
          </a:p>
        </p:txBody>
      </p:sp>
      <p:sp>
        <p:nvSpPr>
          <p:cNvPr id="472" name="2"/>
          <p:cNvSpPr txBox="1"/>
          <p:nvPr/>
        </p:nvSpPr>
        <p:spPr>
          <a:xfrm>
            <a:off x="5565457" y="51689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2</a:t>
            </a:r>
          </a:p>
        </p:txBody>
      </p:sp>
      <p:sp>
        <p:nvSpPr>
          <p:cNvPr id="473" name="3"/>
          <p:cNvSpPr txBox="1"/>
          <p:nvPr/>
        </p:nvSpPr>
        <p:spPr>
          <a:xfrm>
            <a:off x="5949632" y="51689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3</a:t>
            </a:r>
          </a:p>
        </p:txBody>
      </p:sp>
      <p:sp>
        <p:nvSpPr>
          <p:cNvPr id="474" name="4"/>
          <p:cNvSpPr txBox="1"/>
          <p:nvPr/>
        </p:nvSpPr>
        <p:spPr>
          <a:xfrm>
            <a:off x="6371907" y="51689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4</a:t>
            </a:r>
          </a:p>
        </p:txBody>
      </p:sp>
      <p:sp>
        <p:nvSpPr>
          <p:cNvPr id="475" name="5"/>
          <p:cNvSpPr txBox="1"/>
          <p:nvPr/>
        </p:nvSpPr>
        <p:spPr>
          <a:xfrm>
            <a:off x="6832282" y="5168900"/>
            <a:ext cx="138748"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5</a:t>
            </a:r>
          </a:p>
        </p:txBody>
      </p:sp>
      <p:sp>
        <p:nvSpPr>
          <p:cNvPr id="476" name="6"/>
          <p:cNvSpPr txBox="1"/>
          <p:nvPr/>
        </p:nvSpPr>
        <p:spPr>
          <a:xfrm>
            <a:off x="7294244" y="51689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6</a:t>
            </a:r>
          </a:p>
        </p:txBody>
      </p:sp>
      <p:sp>
        <p:nvSpPr>
          <p:cNvPr id="477" name="Rectangle"/>
          <p:cNvSpPr/>
          <p:nvPr/>
        </p:nvSpPr>
        <p:spPr>
          <a:xfrm>
            <a:off x="5059362" y="6013450"/>
            <a:ext cx="2535239" cy="457200"/>
          </a:xfrm>
          <a:prstGeom prst="rect">
            <a:avLst/>
          </a:prstGeom>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478" name="Line"/>
          <p:cNvSpPr/>
          <p:nvPr/>
        </p:nvSpPr>
        <p:spPr>
          <a:xfrm>
            <a:off x="5440362" y="6013450"/>
            <a:ext cx="1" cy="457200"/>
          </a:xfrm>
          <a:prstGeom prst="line">
            <a:avLst/>
          </a:prstGeom>
          <a:ln w="12700">
            <a:solidFill>
              <a:srgbClr val="000000"/>
            </a:solidFill>
          </a:ln>
        </p:spPr>
        <p:txBody>
          <a:bodyPr lIns="45719" rIns="45719"/>
          <a:lstStyle/>
          <a:p>
            <a:pPr/>
          </a:p>
        </p:txBody>
      </p:sp>
      <p:sp>
        <p:nvSpPr>
          <p:cNvPr id="479" name="0"/>
          <p:cNvSpPr txBox="1"/>
          <p:nvPr/>
        </p:nvSpPr>
        <p:spPr>
          <a:xfrm>
            <a:off x="5181282" y="60912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480" name="Line"/>
          <p:cNvSpPr/>
          <p:nvPr/>
        </p:nvSpPr>
        <p:spPr>
          <a:xfrm>
            <a:off x="5827712" y="6013450"/>
            <a:ext cx="1" cy="457200"/>
          </a:xfrm>
          <a:prstGeom prst="line">
            <a:avLst/>
          </a:prstGeom>
          <a:ln w="12700">
            <a:solidFill>
              <a:srgbClr val="000000"/>
            </a:solidFill>
          </a:ln>
        </p:spPr>
        <p:txBody>
          <a:bodyPr lIns="45719" rIns="45719"/>
          <a:lstStyle/>
          <a:p>
            <a:pPr/>
          </a:p>
        </p:txBody>
      </p:sp>
      <p:sp>
        <p:nvSpPr>
          <p:cNvPr id="481" name="Line"/>
          <p:cNvSpPr/>
          <p:nvPr/>
        </p:nvSpPr>
        <p:spPr>
          <a:xfrm>
            <a:off x="6249987" y="6013450"/>
            <a:ext cx="1" cy="457200"/>
          </a:xfrm>
          <a:prstGeom prst="line">
            <a:avLst/>
          </a:prstGeom>
          <a:ln w="12700">
            <a:solidFill>
              <a:srgbClr val="000000"/>
            </a:solidFill>
          </a:ln>
        </p:spPr>
        <p:txBody>
          <a:bodyPr lIns="45719" rIns="45719"/>
          <a:lstStyle/>
          <a:p>
            <a:pPr/>
          </a:p>
        </p:txBody>
      </p:sp>
      <p:sp>
        <p:nvSpPr>
          <p:cNvPr id="482" name="Line"/>
          <p:cNvSpPr/>
          <p:nvPr/>
        </p:nvSpPr>
        <p:spPr>
          <a:xfrm>
            <a:off x="6672262" y="6013450"/>
            <a:ext cx="1" cy="457200"/>
          </a:xfrm>
          <a:prstGeom prst="line">
            <a:avLst/>
          </a:prstGeom>
          <a:ln w="12700">
            <a:solidFill>
              <a:srgbClr val="000000"/>
            </a:solidFill>
          </a:ln>
        </p:spPr>
        <p:txBody>
          <a:bodyPr lIns="45719" rIns="45719"/>
          <a:lstStyle/>
          <a:p>
            <a:pPr/>
          </a:p>
        </p:txBody>
      </p:sp>
      <p:sp>
        <p:nvSpPr>
          <p:cNvPr id="483" name="Line"/>
          <p:cNvSpPr/>
          <p:nvPr/>
        </p:nvSpPr>
        <p:spPr>
          <a:xfrm>
            <a:off x="7170737" y="6013450"/>
            <a:ext cx="1" cy="457200"/>
          </a:xfrm>
          <a:prstGeom prst="line">
            <a:avLst/>
          </a:prstGeom>
          <a:ln w="12700">
            <a:solidFill>
              <a:srgbClr val="000000"/>
            </a:solidFill>
          </a:ln>
        </p:spPr>
        <p:txBody>
          <a:bodyPr lIns="45719" rIns="45719"/>
          <a:lstStyle/>
          <a:p>
            <a:pPr/>
          </a:p>
        </p:txBody>
      </p:sp>
      <p:sp>
        <p:nvSpPr>
          <p:cNvPr id="484" name="0"/>
          <p:cNvSpPr txBox="1"/>
          <p:nvPr/>
        </p:nvSpPr>
        <p:spPr>
          <a:xfrm>
            <a:off x="5565457" y="60912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485" name="0"/>
          <p:cNvSpPr txBox="1"/>
          <p:nvPr/>
        </p:nvSpPr>
        <p:spPr>
          <a:xfrm>
            <a:off x="5949632" y="60912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486" name="0"/>
          <p:cNvSpPr txBox="1"/>
          <p:nvPr/>
        </p:nvSpPr>
        <p:spPr>
          <a:xfrm>
            <a:off x="6371907" y="60912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487" name="0"/>
          <p:cNvSpPr txBox="1"/>
          <p:nvPr/>
        </p:nvSpPr>
        <p:spPr>
          <a:xfrm>
            <a:off x="6832282" y="6091237"/>
            <a:ext cx="138748"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488" name="1"/>
          <p:cNvSpPr txBox="1"/>
          <p:nvPr/>
        </p:nvSpPr>
        <p:spPr>
          <a:xfrm>
            <a:off x="7294244" y="60912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1</a:t>
            </a:r>
          </a:p>
        </p:txBody>
      </p:sp>
      <p:grpSp>
        <p:nvGrpSpPr>
          <p:cNvPr id="491" name="Group"/>
          <p:cNvGrpSpPr/>
          <p:nvPr/>
        </p:nvGrpSpPr>
        <p:grpSpPr>
          <a:xfrm>
            <a:off x="4829113" y="1943100"/>
            <a:ext cx="5569012" cy="1300153"/>
            <a:chOff x="0" y="0"/>
            <a:chExt cx="5569011" cy="1300152"/>
          </a:xfrm>
        </p:grpSpPr>
        <p:sp>
          <p:nvSpPr>
            <p:cNvPr id="489" name="Shape"/>
            <p:cNvSpPr/>
            <p:nvPr/>
          </p:nvSpPr>
          <p:spPr>
            <a:xfrm>
              <a:off x="0" y="0"/>
              <a:ext cx="5569012" cy="13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0" y="0"/>
                  </a:moveTo>
                  <a:cubicBezTo>
                    <a:pt x="11395" y="0"/>
                    <a:pt x="10572" y="809"/>
                    <a:pt x="10572" y="1807"/>
                  </a:cubicBezTo>
                  <a:lnTo>
                    <a:pt x="10572" y="9033"/>
                  </a:lnTo>
                  <a:cubicBezTo>
                    <a:pt x="10572" y="10031"/>
                    <a:pt x="11395" y="10840"/>
                    <a:pt x="12410" y="10840"/>
                  </a:cubicBezTo>
                  <a:lnTo>
                    <a:pt x="0" y="21600"/>
                  </a:lnTo>
                  <a:lnTo>
                    <a:pt x="15167" y="10840"/>
                  </a:lnTo>
                  <a:lnTo>
                    <a:pt x="19762" y="10840"/>
                  </a:lnTo>
                  <a:cubicBezTo>
                    <a:pt x="20777" y="10840"/>
                    <a:pt x="21600" y="10031"/>
                    <a:pt x="21600" y="9033"/>
                  </a:cubicBezTo>
                  <a:lnTo>
                    <a:pt x="21600" y="1807"/>
                  </a:lnTo>
                  <a:cubicBezTo>
                    <a:pt x="21600" y="809"/>
                    <a:pt x="20777" y="0"/>
                    <a:pt x="19762" y="0"/>
                  </a:cubicBezTo>
                  <a:lnTo>
                    <a:pt x="12410" y="0"/>
                  </a:lnTo>
                  <a:close/>
                </a:path>
              </a:pathLst>
            </a:custGeom>
            <a:solidFill>
              <a:schemeClr val="accent1"/>
            </a:solidFill>
            <a:ln w="12700" cap="flat">
              <a:solidFill>
                <a:srgbClr val="000000"/>
              </a:solidFill>
              <a:prstDash val="solid"/>
              <a:round/>
            </a:ln>
            <a:effectLst/>
          </p:spPr>
          <p:txBody>
            <a:bodyPr wrap="square" lIns="45719" tIns="45719" rIns="45719" bIns="45719" numCol="1" anchor="t">
              <a:noAutofit/>
            </a:bodyPr>
            <a:lstStyle/>
            <a:p>
              <a:pPr algn="ctr">
                <a:defRPr b="0" sz="1800">
                  <a:latin typeface="Times New Roman"/>
                  <a:ea typeface="Times New Roman"/>
                  <a:cs typeface="Times New Roman"/>
                  <a:sym typeface="Times New Roman"/>
                </a:defRPr>
              </a:pPr>
            </a:p>
          </p:txBody>
        </p:sp>
        <p:sp>
          <p:nvSpPr>
            <p:cNvPr id="490" name="i  (=1) is less than 6"/>
            <p:cNvSpPr txBox="1"/>
            <p:nvPr/>
          </p:nvSpPr>
          <p:spPr>
            <a:xfrm>
              <a:off x="2881988" y="30243"/>
              <a:ext cx="2530834" cy="3484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0" sz="1800">
                  <a:latin typeface="Times New Roman"/>
                  <a:ea typeface="Times New Roman"/>
                  <a:cs typeface="Times New Roman"/>
                  <a:sym typeface="Times New Roman"/>
                </a:defRPr>
              </a:lvl1pPr>
            </a:lstStyle>
            <a:p>
              <a:pPr/>
              <a:r>
                <a:t>i  (=1) is less than 6</a:t>
              </a:r>
            </a:p>
          </p:txBody>
        </p:sp>
      </p:grpSp>
      <p:sp>
        <p:nvSpPr>
          <p:cNvPr id="492" name="Rectangle"/>
          <p:cNvSpPr/>
          <p:nvPr/>
        </p:nvSpPr>
        <p:spPr>
          <a:xfrm>
            <a:off x="2984500" y="3184525"/>
            <a:ext cx="1882775" cy="231775"/>
          </a:xfrm>
          <a:prstGeom prst="rect">
            <a:avLst/>
          </a:prstGeom>
          <a:solidFill>
            <a:schemeClr val="accent1">
              <a:alpha val="45097"/>
            </a:schemeClr>
          </a:solidFill>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grpSp>
        <p:nvGrpSpPr>
          <p:cNvPr id="495" name="Group"/>
          <p:cNvGrpSpPr/>
          <p:nvPr/>
        </p:nvGrpSpPr>
        <p:grpSpPr>
          <a:xfrm>
            <a:off x="1524000" y="-37656"/>
            <a:ext cx="1524000" cy="456312"/>
            <a:chOff x="0" y="0"/>
            <a:chExt cx="1524000" cy="456311"/>
          </a:xfrm>
        </p:grpSpPr>
        <p:sp>
          <p:nvSpPr>
            <p:cNvPr id="493" name="Rectangle"/>
            <p:cNvSpPr/>
            <p:nvPr/>
          </p:nvSpPr>
          <p:spPr>
            <a:xfrm>
              <a:off x="0" y="37655"/>
              <a:ext cx="1524000" cy="381001"/>
            </a:xfrm>
            <a:prstGeom prst="rect">
              <a:avLst/>
            </a:prstGeom>
            <a:noFill/>
            <a:ln w="12700" cap="flat">
              <a:solidFill>
                <a:srgbClr val="FF0000"/>
              </a:solidFill>
              <a:prstDash val="solid"/>
              <a:round/>
            </a:ln>
            <a:effectLst/>
          </p:spPr>
          <p:txBody>
            <a:bodyPr wrap="square" lIns="45719" tIns="45719" rIns="45719" bIns="45719" numCol="1" anchor="ctr">
              <a:noAutofit/>
            </a:bodyPr>
            <a:lstStyle/>
            <a:p>
              <a:pPr algn="ctr">
                <a:defRPr b="0" sz="1800">
                  <a:solidFill>
                    <a:srgbClr val="1C1C1C"/>
                  </a:solidFill>
                  <a:latin typeface="Forte"/>
                  <a:ea typeface="Forte"/>
                  <a:cs typeface="Forte"/>
                  <a:sym typeface="Forte"/>
                </a:defRPr>
              </a:pPr>
            </a:p>
          </p:txBody>
        </p:sp>
        <p:sp>
          <p:nvSpPr>
            <p:cNvPr id="494" name="animation"/>
            <p:cNvSpPr txBox="1"/>
            <p:nvPr/>
          </p:nvSpPr>
          <p:spPr>
            <a:xfrm>
              <a:off x="299164" y="0"/>
              <a:ext cx="925672" cy="4563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b="0" sz="1800">
                  <a:solidFill>
                    <a:srgbClr val="1C1C1C"/>
                  </a:solidFill>
                  <a:latin typeface="Forte"/>
                  <a:ea typeface="Forte"/>
                  <a:cs typeface="Forte"/>
                  <a:sym typeface="Forte"/>
                </a:defRPr>
              </a:lvl1pPr>
            </a:lstStyle>
            <a:p>
              <a:pPr/>
              <a:r>
                <a:t>animation</a:t>
              </a:r>
            </a:p>
          </p:txBody>
        </p:sp>
      </p:gr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7" name="Slide Number"/>
          <p:cNvSpPr txBox="1"/>
          <p:nvPr>
            <p:ph type="sldNum" sz="quarter" idx="2"/>
          </p:nvPr>
        </p:nvSpPr>
        <p:spPr>
          <a:xfrm>
            <a:off x="5797867" y="6494713"/>
            <a:ext cx="281941" cy="287088"/>
          </a:xfrm>
          <a:prstGeom prst="rect">
            <a:avLst/>
          </a:prstGeom>
          <a:extLst>
            <a:ext uri="{C572A759-6A51-4108-AA02-DFA0A04FC94B}">
              <ma14:wrappingTextBoxFlag xmlns:ma14="http://schemas.microsoft.com/office/mac/drawingml/2011/main" val="1"/>
            </a:ext>
          </a:extLst>
        </p:spPr>
        <p:txBody>
          <a:bodyPr/>
          <a:lstStyle>
            <a:lvl1pPr algn="ctr">
              <a:defRPr sz="1400">
                <a:latin typeface="Times New Roman"/>
                <a:ea typeface="Times New Roman"/>
                <a:cs typeface="Times New Roman"/>
                <a:sym typeface="Times New Roman"/>
              </a:defRPr>
            </a:lvl1pPr>
          </a:lstStyle>
          <a:p>
            <a:pPr/>
            <a:fld id="{86CB4B4D-7CA3-9044-876B-883B54F8677D}" type="slidenum"/>
          </a:p>
        </p:txBody>
      </p:sp>
      <p:sp>
        <p:nvSpPr>
          <p:cNvPr id="498" name="Trace the reverse Method, cont."/>
          <p:cNvSpPr txBox="1"/>
          <p:nvPr>
            <p:ph type="title" idx="4294967295"/>
          </p:nvPr>
        </p:nvSpPr>
        <p:spPr>
          <a:xfrm>
            <a:off x="2133600" y="304800"/>
            <a:ext cx="9434513" cy="533400"/>
          </a:xfrm>
          <a:prstGeom prst="rect">
            <a:avLst/>
          </a:prstGeom>
        </p:spPr>
        <p:txBody>
          <a:bodyPr>
            <a:normAutofit fontScale="100000" lnSpcReduction="0"/>
          </a:bodyPr>
          <a:lstStyle>
            <a:lvl1pPr defTabSz="768095">
              <a:defRPr sz="3359">
                <a:effectLst>
                  <a:outerShdw sx="100000" sy="100000" kx="0" ky="0" algn="b" rotWithShape="0" blurRad="10668" dist="21336" dir="2700000">
                    <a:srgbClr val="DDDDDD"/>
                  </a:outerShdw>
                </a:effectLst>
              </a:defRPr>
            </a:lvl1pPr>
          </a:lstStyle>
          <a:p>
            <a:pPr/>
            <a:r>
              <a:t>Trace the reverse Method, cont.</a:t>
            </a:r>
          </a:p>
        </p:txBody>
      </p:sp>
      <p:sp>
        <p:nvSpPr>
          <p:cNvPr id="499" name="public static int[] reverse(int[] list) {…"/>
          <p:cNvSpPr txBox="1"/>
          <p:nvPr/>
        </p:nvSpPr>
        <p:spPr>
          <a:xfrm>
            <a:off x="2071686" y="2211387"/>
            <a:ext cx="5173665" cy="2378077"/>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p>
            <a:pPr>
              <a:defRPr b="0" sz="1600">
                <a:latin typeface="Courier New"/>
                <a:ea typeface="Courier New"/>
                <a:cs typeface="Courier New"/>
                <a:sym typeface="Courier New"/>
              </a:defRPr>
            </a:pPr>
            <a:r>
              <a:t>public static int[] reverse(int[] list) {</a:t>
            </a:r>
            <a:endParaRPr>
              <a:latin typeface="Courier"/>
              <a:ea typeface="Courier"/>
              <a:cs typeface="Courier"/>
              <a:sym typeface="Courier"/>
            </a:endParaRPr>
          </a:p>
          <a:p>
            <a:pPr>
              <a:defRPr b="0" sz="1600">
                <a:latin typeface="Courier New"/>
                <a:ea typeface="Courier New"/>
                <a:cs typeface="Courier New"/>
                <a:sym typeface="Courier New"/>
              </a:defRPr>
            </a:pPr>
            <a:r>
              <a:t>  int[] result = new int[list.length];</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for (int i = 0, j = result.length - 1; </a:t>
            </a:r>
            <a:endParaRPr>
              <a:latin typeface="Courier"/>
              <a:ea typeface="Courier"/>
              <a:cs typeface="Courier"/>
              <a:sym typeface="Courier"/>
            </a:endParaRPr>
          </a:p>
          <a:p>
            <a:pPr>
              <a:defRPr b="0" sz="1600">
                <a:latin typeface="Courier New"/>
                <a:ea typeface="Courier New"/>
                <a:cs typeface="Courier New"/>
                <a:sym typeface="Courier New"/>
              </a:defRPr>
            </a:pPr>
            <a:r>
              <a:t>       i &lt; list.length; i++, j--) {</a:t>
            </a:r>
            <a:endParaRPr>
              <a:latin typeface="Courier"/>
              <a:ea typeface="Courier"/>
              <a:cs typeface="Courier"/>
              <a:sym typeface="Courier"/>
            </a:endParaRPr>
          </a:p>
          <a:p>
            <a:pPr>
              <a:defRPr b="0" sz="1600">
                <a:latin typeface="Courier New"/>
                <a:ea typeface="Courier New"/>
                <a:cs typeface="Courier New"/>
                <a:sym typeface="Courier New"/>
              </a:defRPr>
            </a:pPr>
            <a:r>
              <a:t>    result[j] = list[i];</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return result;</a:t>
            </a:r>
            <a:endParaRPr>
              <a:latin typeface="Courier"/>
              <a:ea typeface="Courier"/>
              <a:cs typeface="Courier"/>
              <a:sym typeface="Courier"/>
            </a:endParaRPr>
          </a:p>
          <a:p>
            <a:pPr>
              <a:defRPr b="0" sz="1600">
                <a:latin typeface="Courier New"/>
                <a:ea typeface="Courier New"/>
                <a:cs typeface="Courier New"/>
                <a:sym typeface="Courier New"/>
              </a:defRPr>
            </a:pPr>
            <a:r>
              <a:t>}</a:t>
            </a:r>
          </a:p>
        </p:txBody>
      </p:sp>
      <p:sp>
        <p:nvSpPr>
          <p:cNvPr id="500" name="int[] list1 = {1, 2, 3, 4, 5, 6};…"/>
          <p:cNvSpPr txBox="1"/>
          <p:nvPr>
            <p:ph type="body" sz="quarter" idx="4294967295"/>
          </p:nvPr>
        </p:nvSpPr>
        <p:spPr>
          <a:xfrm>
            <a:off x="1717675" y="1174750"/>
            <a:ext cx="6705600" cy="685800"/>
          </a:xfrm>
          <a:prstGeom prst="rect">
            <a:avLst/>
          </a:prstGeom>
        </p:spPr>
        <p:txBody>
          <a:bodyPr>
            <a:normAutofit fontScale="100000" lnSpcReduction="0"/>
          </a:bodyPr>
          <a:lstStyle/>
          <a:p>
            <a:pPr>
              <a:lnSpc>
                <a:spcPct val="90000"/>
              </a:lnSpc>
              <a:spcBef>
                <a:spcPts val="400"/>
              </a:spcBef>
              <a:buSzTx/>
              <a:buFont typeface="Wingdings"/>
              <a:buNone/>
              <a:defRPr b="1" sz="1800">
                <a:latin typeface="Courier New"/>
                <a:ea typeface="Courier New"/>
                <a:cs typeface="Courier New"/>
                <a:sym typeface="Courier New"/>
              </a:defRPr>
            </a:pPr>
            <a:r>
              <a:t>int[] list1 = {1, 2, 3, 4, 5, 6};</a:t>
            </a:r>
            <a:endParaRPr>
              <a:latin typeface="Courier"/>
              <a:ea typeface="Courier"/>
              <a:cs typeface="Courier"/>
              <a:sym typeface="Courier"/>
            </a:endParaRPr>
          </a:p>
          <a:p>
            <a:pPr>
              <a:lnSpc>
                <a:spcPct val="90000"/>
              </a:lnSpc>
              <a:spcBef>
                <a:spcPts val="400"/>
              </a:spcBef>
              <a:buSzTx/>
              <a:buFont typeface="Wingdings"/>
              <a:buNone/>
              <a:defRPr b="1" sz="1800">
                <a:latin typeface="Courier New"/>
                <a:ea typeface="Courier New"/>
                <a:cs typeface="Courier New"/>
                <a:sym typeface="Courier New"/>
              </a:defRPr>
            </a:pPr>
            <a:r>
              <a:t>int[] list2 = reverse(list1);</a:t>
            </a:r>
          </a:p>
        </p:txBody>
      </p:sp>
      <p:sp>
        <p:nvSpPr>
          <p:cNvPr id="501" name="Rectangle"/>
          <p:cNvSpPr/>
          <p:nvPr/>
        </p:nvSpPr>
        <p:spPr>
          <a:xfrm>
            <a:off x="5059362" y="5091112"/>
            <a:ext cx="2535239" cy="457201"/>
          </a:xfrm>
          <a:prstGeom prst="rect">
            <a:avLst/>
          </a:prstGeom>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502" name="Line"/>
          <p:cNvSpPr/>
          <p:nvPr/>
        </p:nvSpPr>
        <p:spPr>
          <a:xfrm>
            <a:off x="5440362" y="5091112"/>
            <a:ext cx="1" cy="457201"/>
          </a:xfrm>
          <a:prstGeom prst="line">
            <a:avLst/>
          </a:prstGeom>
          <a:ln w="12700">
            <a:solidFill>
              <a:srgbClr val="000000"/>
            </a:solidFill>
          </a:ln>
        </p:spPr>
        <p:txBody>
          <a:bodyPr lIns="45719" rIns="45719"/>
          <a:lstStyle/>
          <a:p>
            <a:pPr/>
          </a:p>
        </p:txBody>
      </p:sp>
      <p:sp>
        <p:nvSpPr>
          <p:cNvPr id="503" name="list"/>
          <p:cNvSpPr txBox="1"/>
          <p:nvPr/>
        </p:nvSpPr>
        <p:spPr>
          <a:xfrm>
            <a:off x="4038282" y="5167312"/>
            <a:ext cx="670561"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0" sz="1800">
                <a:latin typeface="Times New Roman"/>
                <a:ea typeface="Times New Roman"/>
                <a:cs typeface="Times New Roman"/>
                <a:sym typeface="Times New Roman"/>
              </a:defRPr>
            </a:lvl1pPr>
          </a:lstStyle>
          <a:p>
            <a:pPr/>
            <a:r>
              <a:t>list</a:t>
            </a:r>
          </a:p>
        </p:txBody>
      </p:sp>
      <p:sp>
        <p:nvSpPr>
          <p:cNvPr id="504" name="result"/>
          <p:cNvSpPr txBox="1"/>
          <p:nvPr/>
        </p:nvSpPr>
        <p:spPr>
          <a:xfrm>
            <a:off x="3809682" y="6005512"/>
            <a:ext cx="975361"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0" sz="1800">
                <a:latin typeface="Times New Roman"/>
                <a:ea typeface="Times New Roman"/>
                <a:cs typeface="Times New Roman"/>
                <a:sym typeface="Times New Roman"/>
              </a:defRPr>
            </a:lvl1pPr>
          </a:lstStyle>
          <a:p>
            <a:pPr/>
            <a:r>
              <a:t>result</a:t>
            </a:r>
          </a:p>
        </p:txBody>
      </p:sp>
      <p:sp>
        <p:nvSpPr>
          <p:cNvPr id="505" name="1"/>
          <p:cNvSpPr txBox="1"/>
          <p:nvPr/>
        </p:nvSpPr>
        <p:spPr>
          <a:xfrm>
            <a:off x="5181282" y="51689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1</a:t>
            </a:r>
          </a:p>
        </p:txBody>
      </p:sp>
      <p:sp>
        <p:nvSpPr>
          <p:cNvPr id="506" name="Line"/>
          <p:cNvSpPr/>
          <p:nvPr/>
        </p:nvSpPr>
        <p:spPr>
          <a:xfrm>
            <a:off x="5827712" y="5091112"/>
            <a:ext cx="1" cy="457201"/>
          </a:xfrm>
          <a:prstGeom prst="line">
            <a:avLst/>
          </a:prstGeom>
          <a:ln w="12700">
            <a:solidFill>
              <a:srgbClr val="000000"/>
            </a:solidFill>
          </a:ln>
        </p:spPr>
        <p:txBody>
          <a:bodyPr lIns="45719" rIns="45719"/>
          <a:lstStyle/>
          <a:p>
            <a:pPr/>
          </a:p>
        </p:txBody>
      </p:sp>
      <p:sp>
        <p:nvSpPr>
          <p:cNvPr id="507" name="Line"/>
          <p:cNvSpPr/>
          <p:nvPr/>
        </p:nvSpPr>
        <p:spPr>
          <a:xfrm>
            <a:off x="6249987" y="5091112"/>
            <a:ext cx="1" cy="457201"/>
          </a:xfrm>
          <a:prstGeom prst="line">
            <a:avLst/>
          </a:prstGeom>
          <a:ln w="12700">
            <a:solidFill>
              <a:srgbClr val="000000"/>
            </a:solidFill>
          </a:ln>
        </p:spPr>
        <p:txBody>
          <a:bodyPr lIns="45719" rIns="45719"/>
          <a:lstStyle/>
          <a:p>
            <a:pPr/>
          </a:p>
        </p:txBody>
      </p:sp>
      <p:sp>
        <p:nvSpPr>
          <p:cNvPr id="508" name="Line"/>
          <p:cNvSpPr/>
          <p:nvPr/>
        </p:nvSpPr>
        <p:spPr>
          <a:xfrm>
            <a:off x="6672262" y="5091112"/>
            <a:ext cx="1" cy="457201"/>
          </a:xfrm>
          <a:prstGeom prst="line">
            <a:avLst/>
          </a:prstGeom>
          <a:ln w="12700">
            <a:solidFill>
              <a:srgbClr val="000000"/>
            </a:solidFill>
          </a:ln>
        </p:spPr>
        <p:txBody>
          <a:bodyPr lIns="45719" rIns="45719"/>
          <a:lstStyle/>
          <a:p>
            <a:pPr/>
          </a:p>
        </p:txBody>
      </p:sp>
      <p:sp>
        <p:nvSpPr>
          <p:cNvPr id="509" name="Line"/>
          <p:cNvSpPr/>
          <p:nvPr/>
        </p:nvSpPr>
        <p:spPr>
          <a:xfrm>
            <a:off x="7170737" y="5091112"/>
            <a:ext cx="1" cy="457201"/>
          </a:xfrm>
          <a:prstGeom prst="line">
            <a:avLst/>
          </a:prstGeom>
          <a:ln w="12700">
            <a:solidFill>
              <a:srgbClr val="000000"/>
            </a:solidFill>
          </a:ln>
        </p:spPr>
        <p:txBody>
          <a:bodyPr lIns="45719" rIns="45719"/>
          <a:lstStyle/>
          <a:p>
            <a:pPr/>
          </a:p>
        </p:txBody>
      </p:sp>
      <p:sp>
        <p:nvSpPr>
          <p:cNvPr id="510" name="2"/>
          <p:cNvSpPr txBox="1"/>
          <p:nvPr/>
        </p:nvSpPr>
        <p:spPr>
          <a:xfrm>
            <a:off x="5565457" y="51689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2</a:t>
            </a:r>
          </a:p>
        </p:txBody>
      </p:sp>
      <p:sp>
        <p:nvSpPr>
          <p:cNvPr id="511" name="3"/>
          <p:cNvSpPr txBox="1"/>
          <p:nvPr/>
        </p:nvSpPr>
        <p:spPr>
          <a:xfrm>
            <a:off x="5949632" y="51689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3</a:t>
            </a:r>
          </a:p>
        </p:txBody>
      </p:sp>
      <p:sp>
        <p:nvSpPr>
          <p:cNvPr id="512" name="4"/>
          <p:cNvSpPr txBox="1"/>
          <p:nvPr/>
        </p:nvSpPr>
        <p:spPr>
          <a:xfrm>
            <a:off x="6371907" y="51689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4</a:t>
            </a:r>
          </a:p>
        </p:txBody>
      </p:sp>
      <p:sp>
        <p:nvSpPr>
          <p:cNvPr id="513" name="5"/>
          <p:cNvSpPr txBox="1"/>
          <p:nvPr/>
        </p:nvSpPr>
        <p:spPr>
          <a:xfrm>
            <a:off x="6832282" y="5168900"/>
            <a:ext cx="138748"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5</a:t>
            </a:r>
          </a:p>
        </p:txBody>
      </p:sp>
      <p:sp>
        <p:nvSpPr>
          <p:cNvPr id="514" name="6"/>
          <p:cNvSpPr txBox="1"/>
          <p:nvPr/>
        </p:nvSpPr>
        <p:spPr>
          <a:xfrm>
            <a:off x="7294244" y="51689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6</a:t>
            </a:r>
          </a:p>
        </p:txBody>
      </p:sp>
      <p:sp>
        <p:nvSpPr>
          <p:cNvPr id="515" name="Rectangle"/>
          <p:cNvSpPr/>
          <p:nvPr/>
        </p:nvSpPr>
        <p:spPr>
          <a:xfrm>
            <a:off x="5059362" y="6013450"/>
            <a:ext cx="2535239" cy="457200"/>
          </a:xfrm>
          <a:prstGeom prst="rect">
            <a:avLst/>
          </a:prstGeom>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516" name="Line"/>
          <p:cNvSpPr/>
          <p:nvPr/>
        </p:nvSpPr>
        <p:spPr>
          <a:xfrm>
            <a:off x="5440362" y="6013450"/>
            <a:ext cx="1" cy="457200"/>
          </a:xfrm>
          <a:prstGeom prst="line">
            <a:avLst/>
          </a:prstGeom>
          <a:ln w="12700">
            <a:solidFill>
              <a:srgbClr val="000000"/>
            </a:solidFill>
          </a:ln>
        </p:spPr>
        <p:txBody>
          <a:bodyPr lIns="45719" rIns="45719"/>
          <a:lstStyle/>
          <a:p>
            <a:pPr/>
          </a:p>
        </p:txBody>
      </p:sp>
      <p:sp>
        <p:nvSpPr>
          <p:cNvPr id="517" name="0"/>
          <p:cNvSpPr txBox="1"/>
          <p:nvPr/>
        </p:nvSpPr>
        <p:spPr>
          <a:xfrm>
            <a:off x="5181282" y="60912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518" name="Line"/>
          <p:cNvSpPr/>
          <p:nvPr/>
        </p:nvSpPr>
        <p:spPr>
          <a:xfrm>
            <a:off x="5827712" y="6013450"/>
            <a:ext cx="1" cy="457200"/>
          </a:xfrm>
          <a:prstGeom prst="line">
            <a:avLst/>
          </a:prstGeom>
          <a:ln w="12700">
            <a:solidFill>
              <a:srgbClr val="000000"/>
            </a:solidFill>
          </a:ln>
        </p:spPr>
        <p:txBody>
          <a:bodyPr lIns="45719" rIns="45719"/>
          <a:lstStyle/>
          <a:p>
            <a:pPr/>
          </a:p>
        </p:txBody>
      </p:sp>
      <p:sp>
        <p:nvSpPr>
          <p:cNvPr id="519" name="Line"/>
          <p:cNvSpPr/>
          <p:nvPr/>
        </p:nvSpPr>
        <p:spPr>
          <a:xfrm>
            <a:off x="6249987" y="6013450"/>
            <a:ext cx="1" cy="457200"/>
          </a:xfrm>
          <a:prstGeom prst="line">
            <a:avLst/>
          </a:prstGeom>
          <a:ln w="12700">
            <a:solidFill>
              <a:srgbClr val="000000"/>
            </a:solidFill>
          </a:ln>
        </p:spPr>
        <p:txBody>
          <a:bodyPr lIns="45719" rIns="45719"/>
          <a:lstStyle/>
          <a:p>
            <a:pPr/>
          </a:p>
        </p:txBody>
      </p:sp>
      <p:sp>
        <p:nvSpPr>
          <p:cNvPr id="520" name="Line"/>
          <p:cNvSpPr/>
          <p:nvPr/>
        </p:nvSpPr>
        <p:spPr>
          <a:xfrm>
            <a:off x="6672262" y="6013450"/>
            <a:ext cx="1" cy="457200"/>
          </a:xfrm>
          <a:prstGeom prst="line">
            <a:avLst/>
          </a:prstGeom>
          <a:ln w="12700">
            <a:solidFill>
              <a:srgbClr val="000000"/>
            </a:solidFill>
          </a:ln>
        </p:spPr>
        <p:txBody>
          <a:bodyPr lIns="45719" rIns="45719"/>
          <a:lstStyle/>
          <a:p>
            <a:pPr/>
          </a:p>
        </p:txBody>
      </p:sp>
      <p:sp>
        <p:nvSpPr>
          <p:cNvPr id="521" name="Line"/>
          <p:cNvSpPr/>
          <p:nvPr/>
        </p:nvSpPr>
        <p:spPr>
          <a:xfrm>
            <a:off x="7170737" y="6013450"/>
            <a:ext cx="1" cy="457200"/>
          </a:xfrm>
          <a:prstGeom prst="line">
            <a:avLst/>
          </a:prstGeom>
          <a:ln w="12700">
            <a:solidFill>
              <a:srgbClr val="000000"/>
            </a:solidFill>
          </a:ln>
        </p:spPr>
        <p:txBody>
          <a:bodyPr lIns="45719" rIns="45719"/>
          <a:lstStyle/>
          <a:p>
            <a:pPr/>
          </a:p>
        </p:txBody>
      </p:sp>
      <p:sp>
        <p:nvSpPr>
          <p:cNvPr id="522" name="0"/>
          <p:cNvSpPr txBox="1"/>
          <p:nvPr/>
        </p:nvSpPr>
        <p:spPr>
          <a:xfrm>
            <a:off x="5565457" y="60912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523" name="0"/>
          <p:cNvSpPr txBox="1"/>
          <p:nvPr/>
        </p:nvSpPr>
        <p:spPr>
          <a:xfrm>
            <a:off x="5949632" y="60912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524" name="0"/>
          <p:cNvSpPr txBox="1"/>
          <p:nvPr/>
        </p:nvSpPr>
        <p:spPr>
          <a:xfrm>
            <a:off x="6371907" y="60912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525" name="2"/>
          <p:cNvSpPr txBox="1"/>
          <p:nvPr/>
        </p:nvSpPr>
        <p:spPr>
          <a:xfrm>
            <a:off x="6832282" y="6091237"/>
            <a:ext cx="138748"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2</a:t>
            </a:r>
          </a:p>
        </p:txBody>
      </p:sp>
      <p:sp>
        <p:nvSpPr>
          <p:cNvPr id="526" name="1"/>
          <p:cNvSpPr txBox="1"/>
          <p:nvPr/>
        </p:nvSpPr>
        <p:spPr>
          <a:xfrm>
            <a:off x="7294244" y="60912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1</a:t>
            </a:r>
          </a:p>
        </p:txBody>
      </p:sp>
      <p:grpSp>
        <p:nvGrpSpPr>
          <p:cNvPr id="529" name="Group"/>
          <p:cNvGrpSpPr/>
          <p:nvPr/>
        </p:nvGrpSpPr>
        <p:grpSpPr>
          <a:xfrm>
            <a:off x="6035636" y="1789112"/>
            <a:ext cx="4362489" cy="1831986"/>
            <a:chOff x="0" y="0"/>
            <a:chExt cx="4362488" cy="1831985"/>
          </a:xfrm>
        </p:grpSpPr>
        <p:sp>
          <p:nvSpPr>
            <p:cNvPr id="527" name="Shape"/>
            <p:cNvSpPr/>
            <p:nvPr/>
          </p:nvSpPr>
          <p:spPr>
            <a:xfrm>
              <a:off x="0" y="0"/>
              <a:ext cx="4362489" cy="18319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9" y="0"/>
                  </a:moveTo>
                  <a:cubicBezTo>
                    <a:pt x="8573" y="0"/>
                    <a:pt x="7522" y="710"/>
                    <a:pt x="7522" y="1585"/>
                  </a:cubicBezTo>
                  <a:lnTo>
                    <a:pt x="7522" y="7924"/>
                  </a:lnTo>
                  <a:cubicBezTo>
                    <a:pt x="7522" y="8799"/>
                    <a:pt x="8573" y="9508"/>
                    <a:pt x="9869" y="9508"/>
                  </a:cubicBezTo>
                  <a:lnTo>
                    <a:pt x="0" y="21600"/>
                  </a:lnTo>
                  <a:lnTo>
                    <a:pt x="13388" y="9508"/>
                  </a:lnTo>
                  <a:lnTo>
                    <a:pt x="19254" y="9508"/>
                  </a:lnTo>
                  <a:cubicBezTo>
                    <a:pt x="20550" y="9508"/>
                    <a:pt x="21600" y="8799"/>
                    <a:pt x="21600" y="7924"/>
                  </a:cubicBezTo>
                  <a:lnTo>
                    <a:pt x="21600" y="1585"/>
                  </a:lnTo>
                  <a:cubicBezTo>
                    <a:pt x="21600" y="710"/>
                    <a:pt x="20550" y="0"/>
                    <a:pt x="19254" y="0"/>
                  </a:cubicBezTo>
                  <a:lnTo>
                    <a:pt x="9869" y="0"/>
                  </a:lnTo>
                  <a:close/>
                </a:path>
              </a:pathLst>
            </a:custGeom>
            <a:solidFill>
              <a:schemeClr val="accent1"/>
            </a:solidFill>
            <a:ln w="12700" cap="flat">
              <a:solidFill>
                <a:srgbClr val="000000"/>
              </a:solidFill>
              <a:prstDash val="solid"/>
              <a:round/>
            </a:ln>
            <a:effectLst/>
          </p:spPr>
          <p:txBody>
            <a:bodyPr wrap="square" lIns="45719" tIns="45719" rIns="45719" bIns="45719" numCol="1" anchor="t">
              <a:noAutofit/>
            </a:bodyPr>
            <a:lstStyle/>
            <a:p>
              <a:pPr algn="ctr">
                <a:defRPr b="0" sz="1800">
                  <a:latin typeface="Times New Roman"/>
                  <a:ea typeface="Times New Roman"/>
                  <a:cs typeface="Times New Roman"/>
                  <a:sym typeface="Times New Roman"/>
                </a:defRPr>
              </a:pPr>
            </a:p>
          </p:txBody>
        </p:sp>
        <p:sp>
          <p:nvSpPr>
            <p:cNvPr id="528" name="i = 1 and j = 4…"/>
            <p:cNvSpPr txBox="1"/>
            <p:nvPr/>
          </p:nvSpPr>
          <p:spPr>
            <a:xfrm>
              <a:off x="1675465" y="35882"/>
              <a:ext cx="2530835" cy="6151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ctr">
                <a:defRPr b="0" sz="1800">
                  <a:latin typeface="Times New Roman"/>
                  <a:ea typeface="Times New Roman"/>
                  <a:cs typeface="Times New Roman"/>
                  <a:sym typeface="Times New Roman"/>
                </a:defRPr>
              </a:pPr>
              <a:r>
                <a:t>i = 1 and j = 4 </a:t>
              </a:r>
            </a:p>
            <a:p>
              <a:pPr algn="ctr">
                <a:defRPr b="0" sz="1800">
                  <a:latin typeface="Times New Roman"/>
                  <a:ea typeface="Times New Roman"/>
                  <a:cs typeface="Times New Roman"/>
                  <a:sym typeface="Times New Roman"/>
                </a:defRPr>
              </a:pPr>
              <a:r>
                <a:t>Assign list[1] to result[4]</a:t>
              </a:r>
            </a:p>
          </p:txBody>
        </p:sp>
      </p:grpSp>
      <p:sp>
        <p:nvSpPr>
          <p:cNvPr id="530" name="Rectangle"/>
          <p:cNvSpPr/>
          <p:nvPr/>
        </p:nvSpPr>
        <p:spPr>
          <a:xfrm>
            <a:off x="2562225" y="3414712"/>
            <a:ext cx="3802063" cy="231776"/>
          </a:xfrm>
          <a:prstGeom prst="rect">
            <a:avLst/>
          </a:prstGeom>
          <a:solidFill>
            <a:schemeClr val="accent1">
              <a:alpha val="45097"/>
            </a:schemeClr>
          </a:solidFill>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531" name="Line"/>
          <p:cNvSpPr/>
          <p:nvPr/>
        </p:nvSpPr>
        <p:spPr>
          <a:xfrm>
            <a:off x="5635624" y="5513387"/>
            <a:ext cx="1266826" cy="576263"/>
          </a:xfrm>
          <a:prstGeom prst="line">
            <a:avLst/>
          </a:prstGeom>
          <a:ln w="44450">
            <a:solidFill>
              <a:srgbClr val="FF0000"/>
            </a:solidFill>
            <a:tailEnd type="stealth"/>
          </a:ln>
        </p:spPr>
        <p:txBody>
          <a:bodyPr lIns="45719" rIns="45719"/>
          <a:lstStyle/>
          <a:p>
            <a:pPr/>
          </a:p>
        </p:txBody>
      </p:sp>
      <p:grpSp>
        <p:nvGrpSpPr>
          <p:cNvPr id="534" name="Group"/>
          <p:cNvGrpSpPr/>
          <p:nvPr/>
        </p:nvGrpSpPr>
        <p:grpSpPr>
          <a:xfrm>
            <a:off x="1524000" y="-37656"/>
            <a:ext cx="1524000" cy="456312"/>
            <a:chOff x="0" y="0"/>
            <a:chExt cx="1524000" cy="456311"/>
          </a:xfrm>
        </p:grpSpPr>
        <p:sp>
          <p:nvSpPr>
            <p:cNvPr id="532" name="Rectangle"/>
            <p:cNvSpPr/>
            <p:nvPr/>
          </p:nvSpPr>
          <p:spPr>
            <a:xfrm>
              <a:off x="0" y="37655"/>
              <a:ext cx="1524000" cy="381001"/>
            </a:xfrm>
            <a:prstGeom prst="rect">
              <a:avLst/>
            </a:prstGeom>
            <a:noFill/>
            <a:ln w="12700" cap="flat">
              <a:solidFill>
                <a:srgbClr val="FF0000"/>
              </a:solidFill>
              <a:prstDash val="solid"/>
              <a:round/>
            </a:ln>
            <a:effectLst/>
          </p:spPr>
          <p:txBody>
            <a:bodyPr wrap="square" lIns="45719" tIns="45719" rIns="45719" bIns="45719" numCol="1" anchor="ctr">
              <a:noAutofit/>
            </a:bodyPr>
            <a:lstStyle/>
            <a:p>
              <a:pPr algn="ctr">
                <a:defRPr b="0" sz="1800">
                  <a:solidFill>
                    <a:srgbClr val="1C1C1C"/>
                  </a:solidFill>
                  <a:latin typeface="Forte"/>
                  <a:ea typeface="Forte"/>
                  <a:cs typeface="Forte"/>
                  <a:sym typeface="Forte"/>
                </a:defRPr>
              </a:pPr>
            </a:p>
          </p:txBody>
        </p:sp>
        <p:sp>
          <p:nvSpPr>
            <p:cNvPr id="533" name="animation"/>
            <p:cNvSpPr txBox="1"/>
            <p:nvPr/>
          </p:nvSpPr>
          <p:spPr>
            <a:xfrm>
              <a:off x="299164" y="0"/>
              <a:ext cx="925672" cy="4563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b="0" sz="1800">
                  <a:solidFill>
                    <a:srgbClr val="1C1C1C"/>
                  </a:solidFill>
                  <a:latin typeface="Forte"/>
                  <a:ea typeface="Forte"/>
                  <a:cs typeface="Forte"/>
                  <a:sym typeface="Forte"/>
                </a:defRPr>
              </a:lvl1pPr>
            </a:lstStyle>
            <a:p>
              <a:pPr/>
              <a:r>
                <a:t>animation</a:t>
              </a:r>
            </a:p>
          </p:txBody>
        </p:sp>
      </p:gr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6" name="Slide Number"/>
          <p:cNvSpPr txBox="1"/>
          <p:nvPr>
            <p:ph type="sldNum" sz="quarter" idx="2"/>
          </p:nvPr>
        </p:nvSpPr>
        <p:spPr>
          <a:xfrm>
            <a:off x="5797867" y="6494713"/>
            <a:ext cx="281941" cy="287088"/>
          </a:xfrm>
          <a:prstGeom prst="rect">
            <a:avLst/>
          </a:prstGeom>
          <a:extLst>
            <a:ext uri="{C572A759-6A51-4108-AA02-DFA0A04FC94B}">
              <ma14:wrappingTextBoxFlag xmlns:ma14="http://schemas.microsoft.com/office/mac/drawingml/2011/main" val="1"/>
            </a:ext>
          </a:extLst>
        </p:spPr>
        <p:txBody>
          <a:bodyPr/>
          <a:lstStyle>
            <a:lvl1pPr algn="ctr">
              <a:defRPr sz="1400">
                <a:latin typeface="Times New Roman"/>
                <a:ea typeface="Times New Roman"/>
                <a:cs typeface="Times New Roman"/>
                <a:sym typeface="Times New Roman"/>
              </a:defRPr>
            </a:lvl1pPr>
          </a:lstStyle>
          <a:p>
            <a:pPr/>
            <a:fld id="{86CB4B4D-7CA3-9044-876B-883B54F8677D}" type="slidenum"/>
          </a:p>
        </p:txBody>
      </p:sp>
      <p:sp>
        <p:nvSpPr>
          <p:cNvPr id="537" name="Trace the reverse Method, cont."/>
          <p:cNvSpPr txBox="1"/>
          <p:nvPr>
            <p:ph type="title" idx="4294967295"/>
          </p:nvPr>
        </p:nvSpPr>
        <p:spPr>
          <a:xfrm>
            <a:off x="2133600" y="304800"/>
            <a:ext cx="9578975" cy="533400"/>
          </a:xfrm>
          <a:prstGeom prst="rect">
            <a:avLst/>
          </a:prstGeom>
        </p:spPr>
        <p:txBody>
          <a:bodyPr>
            <a:normAutofit fontScale="100000" lnSpcReduction="0"/>
          </a:bodyPr>
          <a:lstStyle>
            <a:lvl1pPr defTabSz="768095">
              <a:defRPr sz="3359">
                <a:effectLst>
                  <a:outerShdw sx="100000" sy="100000" kx="0" ky="0" algn="b" rotWithShape="0" blurRad="10668" dist="21336" dir="2700000">
                    <a:srgbClr val="DDDDDD"/>
                  </a:outerShdw>
                </a:effectLst>
              </a:defRPr>
            </a:lvl1pPr>
          </a:lstStyle>
          <a:p>
            <a:pPr/>
            <a:r>
              <a:t>Trace the reverse Method, cont.</a:t>
            </a:r>
          </a:p>
        </p:txBody>
      </p:sp>
      <p:sp>
        <p:nvSpPr>
          <p:cNvPr id="538" name="public static int[] reverse(int[] list) {…"/>
          <p:cNvSpPr txBox="1"/>
          <p:nvPr/>
        </p:nvSpPr>
        <p:spPr>
          <a:xfrm>
            <a:off x="2071686" y="2185987"/>
            <a:ext cx="5173665" cy="2378077"/>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p>
            <a:pPr>
              <a:defRPr b="0" sz="1600">
                <a:latin typeface="Courier New"/>
                <a:ea typeface="Courier New"/>
                <a:cs typeface="Courier New"/>
                <a:sym typeface="Courier New"/>
              </a:defRPr>
            </a:pPr>
            <a:r>
              <a:t>public static int[] reverse(int[] list) {</a:t>
            </a:r>
            <a:endParaRPr>
              <a:latin typeface="Courier"/>
              <a:ea typeface="Courier"/>
              <a:cs typeface="Courier"/>
              <a:sym typeface="Courier"/>
            </a:endParaRPr>
          </a:p>
          <a:p>
            <a:pPr>
              <a:defRPr b="0" sz="1600">
                <a:latin typeface="Courier New"/>
                <a:ea typeface="Courier New"/>
                <a:cs typeface="Courier New"/>
                <a:sym typeface="Courier New"/>
              </a:defRPr>
            </a:pPr>
            <a:r>
              <a:t>  int[] result = new int[list.length];</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for (int i = 0, j = result.length - 1; </a:t>
            </a:r>
            <a:endParaRPr>
              <a:latin typeface="Courier"/>
              <a:ea typeface="Courier"/>
              <a:cs typeface="Courier"/>
              <a:sym typeface="Courier"/>
            </a:endParaRPr>
          </a:p>
          <a:p>
            <a:pPr>
              <a:defRPr b="0" sz="1600">
                <a:latin typeface="Courier New"/>
                <a:ea typeface="Courier New"/>
                <a:cs typeface="Courier New"/>
                <a:sym typeface="Courier New"/>
              </a:defRPr>
            </a:pPr>
            <a:r>
              <a:t>       i &lt; list.length; i++, j--) {</a:t>
            </a:r>
            <a:endParaRPr>
              <a:latin typeface="Courier"/>
              <a:ea typeface="Courier"/>
              <a:cs typeface="Courier"/>
              <a:sym typeface="Courier"/>
            </a:endParaRPr>
          </a:p>
          <a:p>
            <a:pPr>
              <a:defRPr b="0" sz="1600">
                <a:latin typeface="Courier New"/>
                <a:ea typeface="Courier New"/>
                <a:cs typeface="Courier New"/>
                <a:sym typeface="Courier New"/>
              </a:defRPr>
            </a:pPr>
            <a:r>
              <a:t>    result[j] = list[i];</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return result;</a:t>
            </a:r>
            <a:endParaRPr>
              <a:latin typeface="Courier"/>
              <a:ea typeface="Courier"/>
              <a:cs typeface="Courier"/>
              <a:sym typeface="Courier"/>
            </a:endParaRPr>
          </a:p>
          <a:p>
            <a:pPr>
              <a:defRPr b="0" sz="1600">
                <a:latin typeface="Courier New"/>
                <a:ea typeface="Courier New"/>
                <a:cs typeface="Courier New"/>
                <a:sym typeface="Courier New"/>
              </a:defRPr>
            </a:pPr>
            <a:r>
              <a:t>}</a:t>
            </a:r>
          </a:p>
        </p:txBody>
      </p:sp>
      <p:sp>
        <p:nvSpPr>
          <p:cNvPr id="539" name="int[] list1 = {1, 2, 3, 4, 5, 6};…"/>
          <p:cNvSpPr txBox="1"/>
          <p:nvPr>
            <p:ph type="body" sz="quarter" idx="4294967295"/>
          </p:nvPr>
        </p:nvSpPr>
        <p:spPr>
          <a:xfrm>
            <a:off x="1717675" y="1149350"/>
            <a:ext cx="6705600" cy="685800"/>
          </a:xfrm>
          <a:prstGeom prst="rect">
            <a:avLst/>
          </a:prstGeom>
        </p:spPr>
        <p:txBody>
          <a:bodyPr>
            <a:normAutofit fontScale="100000" lnSpcReduction="0"/>
          </a:bodyPr>
          <a:lstStyle/>
          <a:p>
            <a:pPr>
              <a:lnSpc>
                <a:spcPct val="90000"/>
              </a:lnSpc>
              <a:spcBef>
                <a:spcPts val="400"/>
              </a:spcBef>
              <a:buSzTx/>
              <a:buFont typeface="Wingdings"/>
              <a:buNone/>
              <a:defRPr b="1" sz="1800">
                <a:latin typeface="Courier New"/>
                <a:ea typeface="Courier New"/>
                <a:cs typeface="Courier New"/>
                <a:sym typeface="Courier New"/>
              </a:defRPr>
            </a:pPr>
            <a:r>
              <a:t>int[] list1 = {1, 2, 3, 4, 5, 6};</a:t>
            </a:r>
            <a:endParaRPr>
              <a:latin typeface="Courier"/>
              <a:ea typeface="Courier"/>
              <a:cs typeface="Courier"/>
              <a:sym typeface="Courier"/>
            </a:endParaRPr>
          </a:p>
          <a:p>
            <a:pPr>
              <a:lnSpc>
                <a:spcPct val="90000"/>
              </a:lnSpc>
              <a:spcBef>
                <a:spcPts val="400"/>
              </a:spcBef>
              <a:buSzTx/>
              <a:buFont typeface="Wingdings"/>
              <a:buNone/>
              <a:defRPr b="1" sz="1800">
                <a:latin typeface="Courier New"/>
                <a:ea typeface="Courier New"/>
                <a:cs typeface="Courier New"/>
                <a:sym typeface="Courier New"/>
              </a:defRPr>
            </a:pPr>
            <a:r>
              <a:t>int[] list2 = reverse(list1);</a:t>
            </a:r>
          </a:p>
        </p:txBody>
      </p:sp>
      <p:sp>
        <p:nvSpPr>
          <p:cNvPr id="540" name="Rectangle"/>
          <p:cNvSpPr/>
          <p:nvPr/>
        </p:nvSpPr>
        <p:spPr>
          <a:xfrm>
            <a:off x="5059362" y="5065712"/>
            <a:ext cx="2535239" cy="457201"/>
          </a:xfrm>
          <a:prstGeom prst="rect">
            <a:avLst/>
          </a:prstGeom>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541" name="Line"/>
          <p:cNvSpPr/>
          <p:nvPr/>
        </p:nvSpPr>
        <p:spPr>
          <a:xfrm>
            <a:off x="5440362" y="5065712"/>
            <a:ext cx="1" cy="457201"/>
          </a:xfrm>
          <a:prstGeom prst="line">
            <a:avLst/>
          </a:prstGeom>
          <a:ln w="12700">
            <a:solidFill>
              <a:srgbClr val="000000"/>
            </a:solidFill>
          </a:ln>
        </p:spPr>
        <p:txBody>
          <a:bodyPr lIns="45719" rIns="45719"/>
          <a:lstStyle/>
          <a:p>
            <a:pPr/>
          </a:p>
        </p:txBody>
      </p:sp>
      <p:sp>
        <p:nvSpPr>
          <p:cNvPr id="542" name="list"/>
          <p:cNvSpPr txBox="1"/>
          <p:nvPr/>
        </p:nvSpPr>
        <p:spPr>
          <a:xfrm>
            <a:off x="4038282" y="5141912"/>
            <a:ext cx="670561"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0" sz="1800">
                <a:latin typeface="Times New Roman"/>
                <a:ea typeface="Times New Roman"/>
                <a:cs typeface="Times New Roman"/>
                <a:sym typeface="Times New Roman"/>
              </a:defRPr>
            </a:lvl1pPr>
          </a:lstStyle>
          <a:p>
            <a:pPr/>
            <a:r>
              <a:t>list</a:t>
            </a:r>
          </a:p>
        </p:txBody>
      </p:sp>
      <p:sp>
        <p:nvSpPr>
          <p:cNvPr id="543" name="result"/>
          <p:cNvSpPr txBox="1"/>
          <p:nvPr/>
        </p:nvSpPr>
        <p:spPr>
          <a:xfrm>
            <a:off x="3809682" y="5980112"/>
            <a:ext cx="975361"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0" sz="1800">
                <a:latin typeface="Times New Roman"/>
                <a:ea typeface="Times New Roman"/>
                <a:cs typeface="Times New Roman"/>
                <a:sym typeface="Times New Roman"/>
              </a:defRPr>
            </a:lvl1pPr>
          </a:lstStyle>
          <a:p>
            <a:pPr/>
            <a:r>
              <a:t>result</a:t>
            </a:r>
          </a:p>
        </p:txBody>
      </p:sp>
      <p:sp>
        <p:nvSpPr>
          <p:cNvPr id="544" name="1"/>
          <p:cNvSpPr txBox="1"/>
          <p:nvPr/>
        </p:nvSpPr>
        <p:spPr>
          <a:xfrm>
            <a:off x="5181282" y="51435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1</a:t>
            </a:r>
          </a:p>
        </p:txBody>
      </p:sp>
      <p:sp>
        <p:nvSpPr>
          <p:cNvPr id="545" name="Line"/>
          <p:cNvSpPr/>
          <p:nvPr/>
        </p:nvSpPr>
        <p:spPr>
          <a:xfrm>
            <a:off x="5827712" y="5065712"/>
            <a:ext cx="1" cy="457201"/>
          </a:xfrm>
          <a:prstGeom prst="line">
            <a:avLst/>
          </a:prstGeom>
          <a:ln w="12700">
            <a:solidFill>
              <a:srgbClr val="000000"/>
            </a:solidFill>
          </a:ln>
        </p:spPr>
        <p:txBody>
          <a:bodyPr lIns="45719" rIns="45719"/>
          <a:lstStyle/>
          <a:p>
            <a:pPr/>
          </a:p>
        </p:txBody>
      </p:sp>
      <p:sp>
        <p:nvSpPr>
          <p:cNvPr id="546" name="Line"/>
          <p:cNvSpPr/>
          <p:nvPr/>
        </p:nvSpPr>
        <p:spPr>
          <a:xfrm>
            <a:off x="6249987" y="5065712"/>
            <a:ext cx="1" cy="457201"/>
          </a:xfrm>
          <a:prstGeom prst="line">
            <a:avLst/>
          </a:prstGeom>
          <a:ln w="12700">
            <a:solidFill>
              <a:srgbClr val="000000"/>
            </a:solidFill>
          </a:ln>
        </p:spPr>
        <p:txBody>
          <a:bodyPr lIns="45719" rIns="45719"/>
          <a:lstStyle/>
          <a:p>
            <a:pPr/>
          </a:p>
        </p:txBody>
      </p:sp>
      <p:sp>
        <p:nvSpPr>
          <p:cNvPr id="547" name="Line"/>
          <p:cNvSpPr/>
          <p:nvPr/>
        </p:nvSpPr>
        <p:spPr>
          <a:xfrm>
            <a:off x="6672262" y="5065712"/>
            <a:ext cx="1" cy="457201"/>
          </a:xfrm>
          <a:prstGeom prst="line">
            <a:avLst/>
          </a:prstGeom>
          <a:ln w="12700">
            <a:solidFill>
              <a:srgbClr val="000000"/>
            </a:solidFill>
          </a:ln>
        </p:spPr>
        <p:txBody>
          <a:bodyPr lIns="45719" rIns="45719"/>
          <a:lstStyle/>
          <a:p>
            <a:pPr/>
          </a:p>
        </p:txBody>
      </p:sp>
      <p:sp>
        <p:nvSpPr>
          <p:cNvPr id="548" name="Line"/>
          <p:cNvSpPr/>
          <p:nvPr/>
        </p:nvSpPr>
        <p:spPr>
          <a:xfrm>
            <a:off x="7170737" y="5065712"/>
            <a:ext cx="1" cy="457201"/>
          </a:xfrm>
          <a:prstGeom prst="line">
            <a:avLst/>
          </a:prstGeom>
          <a:ln w="12700">
            <a:solidFill>
              <a:srgbClr val="000000"/>
            </a:solidFill>
          </a:ln>
        </p:spPr>
        <p:txBody>
          <a:bodyPr lIns="45719" rIns="45719"/>
          <a:lstStyle/>
          <a:p>
            <a:pPr/>
          </a:p>
        </p:txBody>
      </p:sp>
      <p:sp>
        <p:nvSpPr>
          <p:cNvPr id="549" name="2"/>
          <p:cNvSpPr txBox="1"/>
          <p:nvPr/>
        </p:nvSpPr>
        <p:spPr>
          <a:xfrm>
            <a:off x="5565457" y="51435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2</a:t>
            </a:r>
          </a:p>
        </p:txBody>
      </p:sp>
      <p:sp>
        <p:nvSpPr>
          <p:cNvPr id="550" name="3"/>
          <p:cNvSpPr txBox="1"/>
          <p:nvPr/>
        </p:nvSpPr>
        <p:spPr>
          <a:xfrm>
            <a:off x="5949632" y="51435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3</a:t>
            </a:r>
          </a:p>
        </p:txBody>
      </p:sp>
      <p:sp>
        <p:nvSpPr>
          <p:cNvPr id="551" name="4"/>
          <p:cNvSpPr txBox="1"/>
          <p:nvPr/>
        </p:nvSpPr>
        <p:spPr>
          <a:xfrm>
            <a:off x="6371907" y="51435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4</a:t>
            </a:r>
          </a:p>
        </p:txBody>
      </p:sp>
      <p:sp>
        <p:nvSpPr>
          <p:cNvPr id="552" name="5"/>
          <p:cNvSpPr txBox="1"/>
          <p:nvPr/>
        </p:nvSpPr>
        <p:spPr>
          <a:xfrm>
            <a:off x="6832282" y="5143500"/>
            <a:ext cx="138748"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5</a:t>
            </a:r>
          </a:p>
        </p:txBody>
      </p:sp>
      <p:sp>
        <p:nvSpPr>
          <p:cNvPr id="553" name="6"/>
          <p:cNvSpPr txBox="1"/>
          <p:nvPr/>
        </p:nvSpPr>
        <p:spPr>
          <a:xfrm>
            <a:off x="7294244" y="51435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6</a:t>
            </a:r>
          </a:p>
        </p:txBody>
      </p:sp>
      <p:sp>
        <p:nvSpPr>
          <p:cNvPr id="554" name="Rectangle"/>
          <p:cNvSpPr/>
          <p:nvPr/>
        </p:nvSpPr>
        <p:spPr>
          <a:xfrm>
            <a:off x="5059362" y="5988050"/>
            <a:ext cx="2535239" cy="457200"/>
          </a:xfrm>
          <a:prstGeom prst="rect">
            <a:avLst/>
          </a:prstGeom>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555" name="Line"/>
          <p:cNvSpPr/>
          <p:nvPr/>
        </p:nvSpPr>
        <p:spPr>
          <a:xfrm>
            <a:off x="5440362" y="5988050"/>
            <a:ext cx="1" cy="457200"/>
          </a:xfrm>
          <a:prstGeom prst="line">
            <a:avLst/>
          </a:prstGeom>
          <a:ln w="12700">
            <a:solidFill>
              <a:srgbClr val="000000"/>
            </a:solidFill>
          </a:ln>
        </p:spPr>
        <p:txBody>
          <a:bodyPr lIns="45719" rIns="45719"/>
          <a:lstStyle/>
          <a:p>
            <a:pPr/>
          </a:p>
        </p:txBody>
      </p:sp>
      <p:sp>
        <p:nvSpPr>
          <p:cNvPr id="556" name="0"/>
          <p:cNvSpPr txBox="1"/>
          <p:nvPr/>
        </p:nvSpPr>
        <p:spPr>
          <a:xfrm>
            <a:off x="5181282" y="60658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557" name="Line"/>
          <p:cNvSpPr/>
          <p:nvPr/>
        </p:nvSpPr>
        <p:spPr>
          <a:xfrm>
            <a:off x="5827712" y="5988050"/>
            <a:ext cx="1" cy="457200"/>
          </a:xfrm>
          <a:prstGeom prst="line">
            <a:avLst/>
          </a:prstGeom>
          <a:ln w="12700">
            <a:solidFill>
              <a:srgbClr val="000000"/>
            </a:solidFill>
          </a:ln>
        </p:spPr>
        <p:txBody>
          <a:bodyPr lIns="45719" rIns="45719"/>
          <a:lstStyle/>
          <a:p>
            <a:pPr/>
          </a:p>
        </p:txBody>
      </p:sp>
      <p:sp>
        <p:nvSpPr>
          <p:cNvPr id="558" name="Line"/>
          <p:cNvSpPr/>
          <p:nvPr/>
        </p:nvSpPr>
        <p:spPr>
          <a:xfrm>
            <a:off x="6249987" y="5988050"/>
            <a:ext cx="1" cy="457200"/>
          </a:xfrm>
          <a:prstGeom prst="line">
            <a:avLst/>
          </a:prstGeom>
          <a:ln w="12700">
            <a:solidFill>
              <a:srgbClr val="000000"/>
            </a:solidFill>
          </a:ln>
        </p:spPr>
        <p:txBody>
          <a:bodyPr lIns="45719" rIns="45719"/>
          <a:lstStyle/>
          <a:p>
            <a:pPr/>
          </a:p>
        </p:txBody>
      </p:sp>
      <p:sp>
        <p:nvSpPr>
          <p:cNvPr id="559" name="Line"/>
          <p:cNvSpPr/>
          <p:nvPr/>
        </p:nvSpPr>
        <p:spPr>
          <a:xfrm>
            <a:off x="6672262" y="5988050"/>
            <a:ext cx="1" cy="457200"/>
          </a:xfrm>
          <a:prstGeom prst="line">
            <a:avLst/>
          </a:prstGeom>
          <a:ln w="12700">
            <a:solidFill>
              <a:srgbClr val="000000"/>
            </a:solidFill>
          </a:ln>
        </p:spPr>
        <p:txBody>
          <a:bodyPr lIns="45719" rIns="45719"/>
          <a:lstStyle/>
          <a:p>
            <a:pPr/>
          </a:p>
        </p:txBody>
      </p:sp>
      <p:sp>
        <p:nvSpPr>
          <p:cNvPr id="560" name="Line"/>
          <p:cNvSpPr/>
          <p:nvPr/>
        </p:nvSpPr>
        <p:spPr>
          <a:xfrm>
            <a:off x="7170737" y="5988050"/>
            <a:ext cx="1" cy="457200"/>
          </a:xfrm>
          <a:prstGeom prst="line">
            <a:avLst/>
          </a:prstGeom>
          <a:ln w="12700">
            <a:solidFill>
              <a:srgbClr val="000000"/>
            </a:solidFill>
          </a:ln>
        </p:spPr>
        <p:txBody>
          <a:bodyPr lIns="45719" rIns="45719"/>
          <a:lstStyle/>
          <a:p>
            <a:pPr/>
          </a:p>
        </p:txBody>
      </p:sp>
      <p:sp>
        <p:nvSpPr>
          <p:cNvPr id="561" name="0"/>
          <p:cNvSpPr txBox="1"/>
          <p:nvPr/>
        </p:nvSpPr>
        <p:spPr>
          <a:xfrm>
            <a:off x="5565457" y="60658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562" name="0"/>
          <p:cNvSpPr txBox="1"/>
          <p:nvPr/>
        </p:nvSpPr>
        <p:spPr>
          <a:xfrm>
            <a:off x="5949632" y="60658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563" name="0"/>
          <p:cNvSpPr txBox="1"/>
          <p:nvPr/>
        </p:nvSpPr>
        <p:spPr>
          <a:xfrm>
            <a:off x="6371907" y="60658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564" name="2"/>
          <p:cNvSpPr txBox="1"/>
          <p:nvPr/>
        </p:nvSpPr>
        <p:spPr>
          <a:xfrm>
            <a:off x="6832282" y="6065837"/>
            <a:ext cx="138748"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2</a:t>
            </a:r>
          </a:p>
        </p:txBody>
      </p:sp>
      <p:sp>
        <p:nvSpPr>
          <p:cNvPr id="565" name="1"/>
          <p:cNvSpPr txBox="1"/>
          <p:nvPr/>
        </p:nvSpPr>
        <p:spPr>
          <a:xfrm>
            <a:off x="7294244" y="60658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1</a:t>
            </a:r>
          </a:p>
        </p:txBody>
      </p:sp>
      <p:grpSp>
        <p:nvGrpSpPr>
          <p:cNvPr id="568" name="Group"/>
          <p:cNvGrpSpPr/>
          <p:nvPr/>
        </p:nvGrpSpPr>
        <p:grpSpPr>
          <a:xfrm>
            <a:off x="5942047" y="1763712"/>
            <a:ext cx="4456078" cy="1492270"/>
            <a:chOff x="0" y="0"/>
            <a:chExt cx="4456077" cy="1492268"/>
          </a:xfrm>
        </p:grpSpPr>
        <p:sp>
          <p:nvSpPr>
            <p:cNvPr id="566" name="Shape"/>
            <p:cNvSpPr/>
            <p:nvPr/>
          </p:nvSpPr>
          <p:spPr>
            <a:xfrm>
              <a:off x="0" y="0"/>
              <a:ext cx="4456078" cy="14922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115" y="0"/>
                  </a:moveTo>
                  <a:cubicBezTo>
                    <a:pt x="8846" y="0"/>
                    <a:pt x="7818" y="871"/>
                    <a:pt x="7818" y="1946"/>
                  </a:cubicBezTo>
                  <a:lnTo>
                    <a:pt x="7818" y="9728"/>
                  </a:lnTo>
                  <a:cubicBezTo>
                    <a:pt x="7818" y="10802"/>
                    <a:pt x="8846" y="11673"/>
                    <a:pt x="10115" y="11673"/>
                  </a:cubicBezTo>
                  <a:lnTo>
                    <a:pt x="0" y="21600"/>
                  </a:lnTo>
                  <a:lnTo>
                    <a:pt x="13561" y="11673"/>
                  </a:lnTo>
                  <a:lnTo>
                    <a:pt x="19303" y="11673"/>
                  </a:lnTo>
                  <a:cubicBezTo>
                    <a:pt x="20572" y="11673"/>
                    <a:pt x="21600" y="10802"/>
                    <a:pt x="21600" y="9728"/>
                  </a:cubicBezTo>
                  <a:lnTo>
                    <a:pt x="21600" y="1946"/>
                  </a:lnTo>
                  <a:cubicBezTo>
                    <a:pt x="21600" y="871"/>
                    <a:pt x="20572" y="0"/>
                    <a:pt x="19303" y="0"/>
                  </a:cubicBezTo>
                  <a:lnTo>
                    <a:pt x="10115" y="0"/>
                  </a:lnTo>
                  <a:close/>
                </a:path>
              </a:pathLst>
            </a:custGeom>
            <a:solidFill>
              <a:schemeClr val="accent1"/>
            </a:solidFill>
            <a:ln w="12700" cap="flat">
              <a:solidFill>
                <a:srgbClr val="000000"/>
              </a:solidFill>
              <a:prstDash val="solid"/>
              <a:round/>
            </a:ln>
            <a:effectLst/>
          </p:spPr>
          <p:txBody>
            <a:bodyPr wrap="square" lIns="45719" tIns="45719" rIns="45719" bIns="45719" numCol="1" anchor="t">
              <a:noAutofit/>
            </a:bodyPr>
            <a:lstStyle/>
            <a:p>
              <a:pPr algn="ctr">
                <a:defRPr b="0" sz="1800">
                  <a:latin typeface="Times New Roman"/>
                  <a:ea typeface="Times New Roman"/>
                  <a:cs typeface="Times New Roman"/>
                  <a:sym typeface="Times New Roman"/>
                </a:defRPr>
              </a:pPr>
            </a:p>
          </p:txBody>
        </p:sp>
        <p:sp>
          <p:nvSpPr>
            <p:cNvPr id="567" name="After this, i becomes 2 and j becomes 3"/>
            <p:cNvSpPr txBox="1"/>
            <p:nvPr/>
          </p:nvSpPr>
          <p:spPr>
            <a:xfrm>
              <a:off x="1769054" y="35882"/>
              <a:ext cx="2530835" cy="6151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0" sz="1800">
                  <a:latin typeface="Times New Roman"/>
                  <a:ea typeface="Times New Roman"/>
                  <a:cs typeface="Times New Roman"/>
                  <a:sym typeface="Times New Roman"/>
                </a:defRPr>
              </a:lvl1pPr>
            </a:lstStyle>
            <a:p>
              <a:pPr/>
              <a:r>
                <a:t>After this, i becomes 2 and j becomes 3</a:t>
              </a:r>
            </a:p>
          </p:txBody>
        </p:sp>
      </p:grpSp>
      <p:sp>
        <p:nvSpPr>
          <p:cNvPr id="569" name="Rectangle"/>
          <p:cNvSpPr/>
          <p:nvPr/>
        </p:nvSpPr>
        <p:spPr>
          <a:xfrm>
            <a:off x="5021262" y="3171825"/>
            <a:ext cx="1036638" cy="231775"/>
          </a:xfrm>
          <a:prstGeom prst="rect">
            <a:avLst/>
          </a:prstGeom>
          <a:solidFill>
            <a:schemeClr val="accent1">
              <a:alpha val="45097"/>
            </a:schemeClr>
          </a:solidFill>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grpSp>
        <p:nvGrpSpPr>
          <p:cNvPr id="572" name="Group"/>
          <p:cNvGrpSpPr/>
          <p:nvPr/>
        </p:nvGrpSpPr>
        <p:grpSpPr>
          <a:xfrm>
            <a:off x="1524000" y="-37656"/>
            <a:ext cx="1524000" cy="456312"/>
            <a:chOff x="0" y="0"/>
            <a:chExt cx="1524000" cy="456311"/>
          </a:xfrm>
        </p:grpSpPr>
        <p:sp>
          <p:nvSpPr>
            <p:cNvPr id="570" name="Rectangle"/>
            <p:cNvSpPr/>
            <p:nvPr/>
          </p:nvSpPr>
          <p:spPr>
            <a:xfrm>
              <a:off x="0" y="37655"/>
              <a:ext cx="1524000" cy="381001"/>
            </a:xfrm>
            <a:prstGeom prst="rect">
              <a:avLst/>
            </a:prstGeom>
            <a:noFill/>
            <a:ln w="12700" cap="flat">
              <a:solidFill>
                <a:srgbClr val="FF0000"/>
              </a:solidFill>
              <a:prstDash val="solid"/>
              <a:round/>
            </a:ln>
            <a:effectLst/>
          </p:spPr>
          <p:txBody>
            <a:bodyPr wrap="square" lIns="45719" tIns="45719" rIns="45719" bIns="45719" numCol="1" anchor="ctr">
              <a:noAutofit/>
            </a:bodyPr>
            <a:lstStyle/>
            <a:p>
              <a:pPr algn="ctr">
                <a:defRPr b="0" sz="1800">
                  <a:solidFill>
                    <a:srgbClr val="1C1C1C"/>
                  </a:solidFill>
                  <a:latin typeface="Forte"/>
                  <a:ea typeface="Forte"/>
                  <a:cs typeface="Forte"/>
                  <a:sym typeface="Forte"/>
                </a:defRPr>
              </a:pPr>
            </a:p>
          </p:txBody>
        </p:sp>
        <p:sp>
          <p:nvSpPr>
            <p:cNvPr id="571" name="animation"/>
            <p:cNvSpPr txBox="1"/>
            <p:nvPr/>
          </p:nvSpPr>
          <p:spPr>
            <a:xfrm>
              <a:off x="299164" y="0"/>
              <a:ext cx="925672" cy="4563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b="0" sz="1800">
                  <a:solidFill>
                    <a:srgbClr val="1C1C1C"/>
                  </a:solidFill>
                  <a:latin typeface="Forte"/>
                  <a:ea typeface="Forte"/>
                  <a:cs typeface="Forte"/>
                  <a:sym typeface="Forte"/>
                </a:defRPr>
              </a:lvl1pPr>
            </a:lstStyle>
            <a:p>
              <a:pPr/>
              <a:r>
                <a:t>animation</a:t>
              </a:r>
            </a:p>
          </p:txBody>
        </p:sp>
      </p:gr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4" name="Slide Number"/>
          <p:cNvSpPr txBox="1"/>
          <p:nvPr>
            <p:ph type="sldNum" sz="quarter" idx="2"/>
          </p:nvPr>
        </p:nvSpPr>
        <p:spPr>
          <a:xfrm>
            <a:off x="5797867" y="6494713"/>
            <a:ext cx="281941" cy="287088"/>
          </a:xfrm>
          <a:prstGeom prst="rect">
            <a:avLst/>
          </a:prstGeom>
          <a:extLst>
            <a:ext uri="{C572A759-6A51-4108-AA02-DFA0A04FC94B}">
              <ma14:wrappingTextBoxFlag xmlns:ma14="http://schemas.microsoft.com/office/mac/drawingml/2011/main" val="1"/>
            </a:ext>
          </a:extLst>
        </p:spPr>
        <p:txBody>
          <a:bodyPr/>
          <a:lstStyle>
            <a:lvl1pPr algn="ctr">
              <a:defRPr sz="1400">
                <a:latin typeface="Times New Roman"/>
                <a:ea typeface="Times New Roman"/>
                <a:cs typeface="Times New Roman"/>
                <a:sym typeface="Times New Roman"/>
              </a:defRPr>
            </a:lvl1pPr>
          </a:lstStyle>
          <a:p>
            <a:pPr/>
            <a:fld id="{86CB4B4D-7CA3-9044-876B-883B54F8677D}" type="slidenum"/>
          </a:p>
        </p:txBody>
      </p:sp>
      <p:sp>
        <p:nvSpPr>
          <p:cNvPr id="575" name="Trace the reverse Method, cont."/>
          <p:cNvSpPr txBox="1"/>
          <p:nvPr>
            <p:ph type="title" idx="4294967295"/>
          </p:nvPr>
        </p:nvSpPr>
        <p:spPr>
          <a:xfrm>
            <a:off x="2133600" y="304800"/>
            <a:ext cx="9939338" cy="533400"/>
          </a:xfrm>
          <a:prstGeom prst="rect">
            <a:avLst/>
          </a:prstGeom>
        </p:spPr>
        <p:txBody>
          <a:bodyPr>
            <a:normAutofit fontScale="100000" lnSpcReduction="0"/>
          </a:bodyPr>
          <a:lstStyle>
            <a:lvl1pPr defTabSz="768095">
              <a:defRPr sz="3359">
                <a:effectLst>
                  <a:outerShdw sx="100000" sy="100000" kx="0" ky="0" algn="b" rotWithShape="0" blurRad="10668" dist="21336" dir="2700000">
                    <a:srgbClr val="DDDDDD"/>
                  </a:outerShdw>
                </a:effectLst>
              </a:defRPr>
            </a:lvl1pPr>
          </a:lstStyle>
          <a:p>
            <a:pPr/>
            <a:r>
              <a:t>Trace the reverse Method, cont.</a:t>
            </a:r>
          </a:p>
        </p:txBody>
      </p:sp>
      <p:sp>
        <p:nvSpPr>
          <p:cNvPr id="576" name="public static int[] reverse(int[] list) {…"/>
          <p:cNvSpPr txBox="1"/>
          <p:nvPr/>
        </p:nvSpPr>
        <p:spPr>
          <a:xfrm>
            <a:off x="2071686" y="2211387"/>
            <a:ext cx="5173665" cy="2378077"/>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p>
            <a:pPr>
              <a:defRPr b="0" sz="1600">
                <a:latin typeface="Courier New"/>
                <a:ea typeface="Courier New"/>
                <a:cs typeface="Courier New"/>
                <a:sym typeface="Courier New"/>
              </a:defRPr>
            </a:pPr>
            <a:r>
              <a:t>public static int[] reverse(int[] list) {</a:t>
            </a:r>
            <a:endParaRPr>
              <a:latin typeface="Courier"/>
              <a:ea typeface="Courier"/>
              <a:cs typeface="Courier"/>
              <a:sym typeface="Courier"/>
            </a:endParaRPr>
          </a:p>
          <a:p>
            <a:pPr>
              <a:defRPr b="0" sz="1600">
                <a:latin typeface="Courier New"/>
                <a:ea typeface="Courier New"/>
                <a:cs typeface="Courier New"/>
                <a:sym typeface="Courier New"/>
              </a:defRPr>
            </a:pPr>
            <a:r>
              <a:t>  int[] result = new int[list.length];</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for (int i = 0, j = result.length - 1; </a:t>
            </a:r>
            <a:endParaRPr>
              <a:latin typeface="Courier"/>
              <a:ea typeface="Courier"/>
              <a:cs typeface="Courier"/>
              <a:sym typeface="Courier"/>
            </a:endParaRPr>
          </a:p>
          <a:p>
            <a:pPr>
              <a:defRPr b="0" sz="1600">
                <a:latin typeface="Courier New"/>
                <a:ea typeface="Courier New"/>
                <a:cs typeface="Courier New"/>
                <a:sym typeface="Courier New"/>
              </a:defRPr>
            </a:pPr>
            <a:r>
              <a:t>       i &lt; list.length; i++, j--) {</a:t>
            </a:r>
            <a:endParaRPr>
              <a:latin typeface="Courier"/>
              <a:ea typeface="Courier"/>
              <a:cs typeface="Courier"/>
              <a:sym typeface="Courier"/>
            </a:endParaRPr>
          </a:p>
          <a:p>
            <a:pPr>
              <a:defRPr b="0" sz="1600">
                <a:latin typeface="Courier New"/>
                <a:ea typeface="Courier New"/>
                <a:cs typeface="Courier New"/>
                <a:sym typeface="Courier New"/>
              </a:defRPr>
            </a:pPr>
            <a:r>
              <a:t>    result[j] = list[i];</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return result;</a:t>
            </a:r>
            <a:endParaRPr>
              <a:latin typeface="Courier"/>
              <a:ea typeface="Courier"/>
              <a:cs typeface="Courier"/>
              <a:sym typeface="Courier"/>
            </a:endParaRPr>
          </a:p>
          <a:p>
            <a:pPr>
              <a:defRPr b="0" sz="1600">
                <a:latin typeface="Courier New"/>
                <a:ea typeface="Courier New"/>
                <a:cs typeface="Courier New"/>
                <a:sym typeface="Courier New"/>
              </a:defRPr>
            </a:pPr>
            <a:r>
              <a:t>}</a:t>
            </a:r>
          </a:p>
        </p:txBody>
      </p:sp>
      <p:sp>
        <p:nvSpPr>
          <p:cNvPr id="577" name="int[] list1 = {1, 2, 3, 4, 5, 6};…"/>
          <p:cNvSpPr txBox="1"/>
          <p:nvPr>
            <p:ph type="body" sz="quarter" idx="4294967295"/>
          </p:nvPr>
        </p:nvSpPr>
        <p:spPr>
          <a:xfrm>
            <a:off x="1717675" y="1174750"/>
            <a:ext cx="6705600" cy="685800"/>
          </a:xfrm>
          <a:prstGeom prst="rect">
            <a:avLst/>
          </a:prstGeom>
        </p:spPr>
        <p:txBody>
          <a:bodyPr>
            <a:normAutofit fontScale="100000" lnSpcReduction="0"/>
          </a:bodyPr>
          <a:lstStyle/>
          <a:p>
            <a:pPr>
              <a:lnSpc>
                <a:spcPct val="90000"/>
              </a:lnSpc>
              <a:spcBef>
                <a:spcPts val="400"/>
              </a:spcBef>
              <a:buSzTx/>
              <a:buFont typeface="Wingdings"/>
              <a:buNone/>
              <a:defRPr b="1" sz="1800">
                <a:latin typeface="Courier New"/>
                <a:ea typeface="Courier New"/>
                <a:cs typeface="Courier New"/>
                <a:sym typeface="Courier New"/>
              </a:defRPr>
            </a:pPr>
            <a:r>
              <a:t>int[] list1 = {1, 2, 3, 4, 5, 6};</a:t>
            </a:r>
            <a:endParaRPr>
              <a:latin typeface="Courier"/>
              <a:ea typeface="Courier"/>
              <a:cs typeface="Courier"/>
              <a:sym typeface="Courier"/>
            </a:endParaRPr>
          </a:p>
          <a:p>
            <a:pPr>
              <a:lnSpc>
                <a:spcPct val="90000"/>
              </a:lnSpc>
              <a:spcBef>
                <a:spcPts val="400"/>
              </a:spcBef>
              <a:buSzTx/>
              <a:buFont typeface="Wingdings"/>
              <a:buNone/>
              <a:defRPr b="1" sz="1800">
                <a:latin typeface="Courier New"/>
                <a:ea typeface="Courier New"/>
                <a:cs typeface="Courier New"/>
                <a:sym typeface="Courier New"/>
              </a:defRPr>
            </a:pPr>
            <a:r>
              <a:t>int[] list2 = reverse(list1);</a:t>
            </a:r>
          </a:p>
        </p:txBody>
      </p:sp>
      <p:sp>
        <p:nvSpPr>
          <p:cNvPr id="578" name="Rectangle"/>
          <p:cNvSpPr/>
          <p:nvPr/>
        </p:nvSpPr>
        <p:spPr>
          <a:xfrm>
            <a:off x="5059362" y="5091112"/>
            <a:ext cx="2535239" cy="457201"/>
          </a:xfrm>
          <a:prstGeom prst="rect">
            <a:avLst/>
          </a:prstGeom>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579" name="Line"/>
          <p:cNvSpPr/>
          <p:nvPr/>
        </p:nvSpPr>
        <p:spPr>
          <a:xfrm>
            <a:off x="5440362" y="5091112"/>
            <a:ext cx="1" cy="457201"/>
          </a:xfrm>
          <a:prstGeom prst="line">
            <a:avLst/>
          </a:prstGeom>
          <a:ln w="12700">
            <a:solidFill>
              <a:srgbClr val="000000"/>
            </a:solidFill>
          </a:ln>
        </p:spPr>
        <p:txBody>
          <a:bodyPr lIns="45719" rIns="45719"/>
          <a:lstStyle/>
          <a:p>
            <a:pPr/>
          </a:p>
        </p:txBody>
      </p:sp>
      <p:sp>
        <p:nvSpPr>
          <p:cNvPr id="580" name="list"/>
          <p:cNvSpPr txBox="1"/>
          <p:nvPr/>
        </p:nvSpPr>
        <p:spPr>
          <a:xfrm>
            <a:off x="4038282" y="5167312"/>
            <a:ext cx="670561"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0" sz="1800">
                <a:latin typeface="Times New Roman"/>
                <a:ea typeface="Times New Roman"/>
                <a:cs typeface="Times New Roman"/>
                <a:sym typeface="Times New Roman"/>
              </a:defRPr>
            </a:lvl1pPr>
          </a:lstStyle>
          <a:p>
            <a:pPr/>
            <a:r>
              <a:t>list</a:t>
            </a:r>
          </a:p>
        </p:txBody>
      </p:sp>
      <p:sp>
        <p:nvSpPr>
          <p:cNvPr id="581" name="result"/>
          <p:cNvSpPr txBox="1"/>
          <p:nvPr/>
        </p:nvSpPr>
        <p:spPr>
          <a:xfrm>
            <a:off x="3809682" y="6005512"/>
            <a:ext cx="975361"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0" sz="1800">
                <a:latin typeface="Times New Roman"/>
                <a:ea typeface="Times New Roman"/>
                <a:cs typeface="Times New Roman"/>
                <a:sym typeface="Times New Roman"/>
              </a:defRPr>
            </a:lvl1pPr>
          </a:lstStyle>
          <a:p>
            <a:pPr/>
            <a:r>
              <a:t>result</a:t>
            </a:r>
          </a:p>
        </p:txBody>
      </p:sp>
      <p:sp>
        <p:nvSpPr>
          <p:cNvPr id="582" name="1"/>
          <p:cNvSpPr txBox="1"/>
          <p:nvPr/>
        </p:nvSpPr>
        <p:spPr>
          <a:xfrm>
            <a:off x="5181282" y="51689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1</a:t>
            </a:r>
          </a:p>
        </p:txBody>
      </p:sp>
      <p:sp>
        <p:nvSpPr>
          <p:cNvPr id="583" name="Line"/>
          <p:cNvSpPr/>
          <p:nvPr/>
        </p:nvSpPr>
        <p:spPr>
          <a:xfrm>
            <a:off x="5827712" y="5091112"/>
            <a:ext cx="1" cy="457201"/>
          </a:xfrm>
          <a:prstGeom prst="line">
            <a:avLst/>
          </a:prstGeom>
          <a:ln w="12700">
            <a:solidFill>
              <a:srgbClr val="000000"/>
            </a:solidFill>
          </a:ln>
        </p:spPr>
        <p:txBody>
          <a:bodyPr lIns="45719" rIns="45719"/>
          <a:lstStyle/>
          <a:p>
            <a:pPr/>
          </a:p>
        </p:txBody>
      </p:sp>
      <p:sp>
        <p:nvSpPr>
          <p:cNvPr id="584" name="Line"/>
          <p:cNvSpPr/>
          <p:nvPr/>
        </p:nvSpPr>
        <p:spPr>
          <a:xfrm>
            <a:off x="6249987" y="5091112"/>
            <a:ext cx="1" cy="457201"/>
          </a:xfrm>
          <a:prstGeom prst="line">
            <a:avLst/>
          </a:prstGeom>
          <a:ln w="12700">
            <a:solidFill>
              <a:srgbClr val="000000"/>
            </a:solidFill>
          </a:ln>
        </p:spPr>
        <p:txBody>
          <a:bodyPr lIns="45719" rIns="45719"/>
          <a:lstStyle/>
          <a:p>
            <a:pPr/>
          </a:p>
        </p:txBody>
      </p:sp>
      <p:sp>
        <p:nvSpPr>
          <p:cNvPr id="585" name="Line"/>
          <p:cNvSpPr/>
          <p:nvPr/>
        </p:nvSpPr>
        <p:spPr>
          <a:xfrm>
            <a:off x="6672262" y="5091112"/>
            <a:ext cx="1" cy="457201"/>
          </a:xfrm>
          <a:prstGeom prst="line">
            <a:avLst/>
          </a:prstGeom>
          <a:ln w="12700">
            <a:solidFill>
              <a:srgbClr val="000000"/>
            </a:solidFill>
          </a:ln>
        </p:spPr>
        <p:txBody>
          <a:bodyPr lIns="45719" rIns="45719"/>
          <a:lstStyle/>
          <a:p>
            <a:pPr/>
          </a:p>
        </p:txBody>
      </p:sp>
      <p:sp>
        <p:nvSpPr>
          <p:cNvPr id="586" name="Line"/>
          <p:cNvSpPr/>
          <p:nvPr/>
        </p:nvSpPr>
        <p:spPr>
          <a:xfrm>
            <a:off x="7170737" y="5091112"/>
            <a:ext cx="1" cy="457201"/>
          </a:xfrm>
          <a:prstGeom prst="line">
            <a:avLst/>
          </a:prstGeom>
          <a:ln w="12700">
            <a:solidFill>
              <a:srgbClr val="000000"/>
            </a:solidFill>
          </a:ln>
        </p:spPr>
        <p:txBody>
          <a:bodyPr lIns="45719" rIns="45719"/>
          <a:lstStyle/>
          <a:p>
            <a:pPr/>
          </a:p>
        </p:txBody>
      </p:sp>
      <p:sp>
        <p:nvSpPr>
          <p:cNvPr id="587" name="2"/>
          <p:cNvSpPr txBox="1"/>
          <p:nvPr/>
        </p:nvSpPr>
        <p:spPr>
          <a:xfrm>
            <a:off x="5565457" y="51689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2</a:t>
            </a:r>
          </a:p>
        </p:txBody>
      </p:sp>
      <p:sp>
        <p:nvSpPr>
          <p:cNvPr id="588" name="3"/>
          <p:cNvSpPr txBox="1"/>
          <p:nvPr/>
        </p:nvSpPr>
        <p:spPr>
          <a:xfrm>
            <a:off x="5949632" y="51689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3</a:t>
            </a:r>
          </a:p>
        </p:txBody>
      </p:sp>
      <p:sp>
        <p:nvSpPr>
          <p:cNvPr id="589" name="4"/>
          <p:cNvSpPr txBox="1"/>
          <p:nvPr/>
        </p:nvSpPr>
        <p:spPr>
          <a:xfrm>
            <a:off x="6371907" y="51689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4</a:t>
            </a:r>
          </a:p>
        </p:txBody>
      </p:sp>
      <p:sp>
        <p:nvSpPr>
          <p:cNvPr id="590" name="5"/>
          <p:cNvSpPr txBox="1"/>
          <p:nvPr/>
        </p:nvSpPr>
        <p:spPr>
          <a:xfrm>
            <a:off x="6832282" y="5168900"/>
            <a:ext cx="138748"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5</a:t>
            </a:r>
          </a:p>
        </p:txBody>
      </p:sp>
      <p:sp>
        <p:nvSpPr>
          <p:cNvPr id="591" name="6"/>
          <p:cNvSpPr txBox="1"/>
          <p:nvPr/>
        </p:nvSpPr>
        <p:spPr>
          <a:xfrm>
            <a:off x="7294244" y="51689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6</a:t>
            </a:r>
          </a:p>
        </p:txBody>
      </p:sp>
      <p:sp>
        <p:nvSpPr>
          <p:cNvPr id="592" name="Rectangle"/>
          <p:cNvSpPr/>
          <p:nvPr/>
        </p:nvSpPr>
        <p:spPr>
          <a:xfrm>
            <a:off x="5059362" y="6013450"/>
            <a:ext cx="2535239" cy="457200"/>
          </a:xfrm>
          <a:prstGeom prst="rect">
            <a:avLst/>
          </a:prstGeom>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593" name="Line"/>
          <p:cNvSpPr/>
          <p:nvPr/>
        </p:nvSpPr>
        <p:spPr>
          <a:xfrm>
            <a:off x="5440362" y="6013450"/>
            <a:ext cx="1" cy="457200"/>
          </a:xfrm>
          <a:prstGeom prst="line">
            <a:avLst/>
          </a:prstGeom>
          <a:ln w="12700">
            <a:solidFill>
              <a:srgbClr val="000000"/>
            </a:solidFill>
          </a:ln>
        </p:spPr>
        <p:txBody>
          <a:bodyPr lIns="45719" rIns="45719"/>
          <a:lstStyle/>
          <a:p>
            <a:pPr/>
          </a:p>
        </p:txBody>
      </p:sp>
      <p:sp>
        <p:nvSpPr>
          <p:cNvPr id="594" name="0"/>
          <p:cNvSpPr txBox="1"/>
          <p:nvPr/>
        </p:nvSpPr>
        <p:spPr>
          <a:xfrm>
            <a:off x="5181282" y="60912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595" name="Line"/>
          <p:cNvSpPr/>
          <p:nvPr/>
        </p:nvSpPr>
        <p:spPr>
          <a:xfrm>
            <a:off x="5827712" y="6013450"/>
            <a:ext cx="1" cy="457200"/>
          </a:xfrm>
          <a:prstGeom prst="line">
            <a:avLst/>
          </a:prstGeom>
          <a:ln w="12700">
            <a:solidFill>
              <a:srgbClr val="000000"/>
            </a:solidFill>
          </a:ln>
        </p:spPr>
        <p:txBody>
          <a:bodyPr lIns="45719" rIns="45719"/>
          <a:lstStyle/>
          <a:p>
            <a:pPr/>
          </a:p>
        </p:txBody>
      </p:sp>
      <p:sp>
        <p:nvSpPr>
          <p:cNvPr id="596" name="Line"/>
          <p:cNvSpPr/>
          <p:nvPr/>
        </p:nvSpPr>
        <p:spPr>
          <a:xfrm>
            <a:off x="6249987" y="6013450"/>
            <a:ext cx="1" cy="457200"/>
          </a:xfrm>
          <a:prstGeom prst="line">
            <a:avLst/>
          </a:prstGeom>
          <a:ln w="12700">
            <a:solidFill>
              <a:srgbClr val="000000"/>
            </a:solidFill>
          </a:ln>
        </p:spPr>
        <p:txBody>
          <a:bodyPr lIns="45719" rIns="45719"/>
          <a:lstStyle/>
          <a:p>
            <a:pPr/>
          </a:p>
        </p:txBody>
      </p:sp>
      <p:sp>
        <p:nvSpPr>
          <p:cNvPr id="597" name="Line"/>
          <p:cNvSpPr/>
          <p:nvPr/>
        </p:nvSpPr>
        <p:spPr>
          <a:xfrm>
            <a:off x="6672262" y="6013450"/>
            <a:ext cx="1" cy="457200"/>
          </a:xfrm>
          <a:prstGeom prst="line">
            <a:avLst/>
          </a:prstGeom>
          <a:ln w="12700">
            <a:solidFill>
              <a:srgbClr val="000000"/>
            </a:solidFill>
          </a:ln>
        </p:spPr>
        <p:txBody>
          <a:bodyPr lIns="45719" rIns="45719"/>
          <a:lstStyle/>
          <a:p>
            <a:pPr/>
          </a:p>
        </p:txBody>
      </p:sp>
      <p:sp>
        <p:nvSpPr>
          <p:cNvPr id="598" name="Line"/>
          <p:cNvSpPr/>
          <p:nvPr/>
        </p:nvSpPr>
        <p:spPr>
          <a:xfrm>
            <a:off x="7170737" y="6013450"/>
            <a:ext cx="1" cy="457200"/>
          </a:xfrm>
          <a:prstGeom prst="line">
            <a:avLst/>
          </a:prstGeom>
          <a:ln w="12700">
            <a:solidFill>
              <a:srgbClr val="000000"/>
            </a:solidFill>
          </a:ln>
        </p:spPr>
        <p:txBody>
          <a:bodyPr lIns="45719" rIns="45719"/>
          <a:lstStyle/>
          <a:p>
            <a:pPr/>
          </a:p>
        </p:txBody>
      </p:sp>
      <p:sp>
        <p:nvSpPr>
          <p:cNvPr id="599" name="0"/>
          <p:cNvSpPr txBox="1"/>
          <p:nvPr/>
        </p:nvSpPr>
        <p:spPr>
          <a:xfrm>
            <a:off x="5565457" y="60912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600" name="0"/>
          <p:cNvSpPr txBox="1"/>
          <p:nvPr/>
        </p:nvSpPr>
        <p:spPr>
          <a:xfrm>
            <a:off x="5949632" y="60912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601" name="0"/>
          <p:cNvSpPr txBox="1"/>
          <p:nvPr/>
        </p:nvSpPr>
        <p:spPr>
          <a:xfrm>
            <a:off x="6371907" y="60912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602" name="2"/>
          <p:cNvSpPr txBox="1"/>
          <p:nvPr/>
        </p:nvSpPr>
        <p:spPr>
          <a:xfrm>
            <a:off x="6832282" y="6091237"/>
            <a:ext cx="138748"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2</a:t>
            </a:r>
          </a:p>
        </p:txBody>
      </p:sp>
      <p:sp>
        <p:nvSpPr>
          <p:cNvPr id="603" name="1"/>
          <p:cNvSpPr txBox="1"/>
          <p:nvPr/>
        </p:nvSpPr>
        <p:spPr>
          <a:xfrm>
            <a:off x="7294244" y="60912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1</a:t>
            </a:r>
          </a:p>
        </p:txBody>
      </p:sp>
      <p:grpSp>
        <p:nvGrpSpPr>
          <p:cNvPr id="606" name="Group"/>
          <p:cNvGrpSpPr/>
          <p:nvPr/>
        </p:nvGrpSpPr>
        <p:grpSpPr>
          <a:xfrm>
            <a:off x="4632326" y="1789112"/>
            <a:ext cx="5765799" cy="1482712"/>
            <a:chOff x="0" y="0"/>
            <a:chExt cx="5765798" cy="1482710"/>
          </a:xfrm>
        </p:grpSpPr>
        <p:sp>
          <p:nvSpPr>
            <p:cNvPr id="604" name="Shape"/>
            <p:cNvSpPr/>
            <p:nvPr/>
          </p:nvSpPr>
          <p:spPr>
            <a:xfrm>
              <a:off x="0" y="0"/>
              <a:ext cx="5765799" cy="14827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724" y="0"/>
                  </a:moveTo>
                  <a:cubicBezTo>
                    <a:pt x="11743" y="0"/>
                    <a:pt x="10949" y="877"/>
                    <a:pt x="10949" y="1958"/>
                  </a:cubicBezTo>
                  <a:lnTo>
                    <a:pt x="10949" y="6853"/>
                  </a:lnTo>
                  <a:lnTo>
                    <a:pt x="0" y="21600"/>
                  </a:lnTo>
                  <a:lnTo>
                    <a:pt x="10949" y="9790"/>
                  </a:lnTo>
                  <a:cubicBezTo>
                    <a:pt x="10949" y="10872"/>
                    <a:pt x="11743" y="11748"/>
                    <a:pt x="12724" y="11748"/>
                  </a:cubicBezTo>
                  <a:lnTo>
                    <a:pt x="19825" y="11748"/>
                  </a:lnTo>
                  <a:cubicBezTo>
                    <a:pt x="20805" y="11748"/>
                    <a:pt x="21600" y="10872"/>
                    <a:pt x="21600" y="9790"/>
                  </a:cubicBezTo>
                  <a:lnTo>
                    <a:pt x="21600" y="1958"/>
                  </a:lnTo>
                  <a:cubicBezTo>
                    <a:pt x="21600" y="877"/>
                    <a:pt x="20805" y="0"/>
                    <a:pt x="19825" y="0"/>
                  </a:cubicBezTo>
                  <a:lnTo>
                    <a:pt x="12724" y="0"/>
                  </a:lnTo>
                  <a:close/>
                </a:path>
              </a:pathLst>
            </a:custGeom>
            <a:solidFill>
              <a:schemeClr val="accent1"/>
            </a:solidFill>
            <a:ln w="12700" cap="flat">
              <a:solidFill>
                <a:srgbClr val="000000"/>
              </a:solidFill>
              <a:prstDash val="solid"/>
              <a:round/>
            </a:ln>
            <a:effectLst/>
          </p:spPr>
          <p:txBody>
            <a:bodyPr wrap="square" lIns="45719" tIns="45719" rIns="45719" bIns="45719" numCol="1" anchor="t">
              <a:noAutofit/>
            </a:bodyPr>
            <a:lstStyle/>
            <a:p>
              <a:pPr algn="ctr">
                <a:defRPr b="0" sz="1800">
                  <a:latin typeface="Times New Roman"/>
                  <a:ea typeface="Times New Roman"/>
                  <a:cs typeface="Times New Roman"/>
                  <a:sym typeface="Times New Roman"/>
                </a:defRPr>
              </a:pPr>
            </a:p>
          </p:txBody>
        </p:sp>
        <p:sp>
          <p:nvSpPr>
            <p:cNvPr id="605" name="i  (=2) is still less than 6"/>
            <p:cNvSpPr txBox="1"/>
            <p:nvPr/>
          </p:nvSpPr>
          <p:spPr>
            <a:xfrm>
              <a:off x="3078775" y="35882"/>
              <a:ext cx="2530834" cy="3484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0" sz="1800">
                  <a:latin typeface="Times New Roman"/>
                  <a:ea typeface="Times New Roman"/>
                  <a:cs typeface="Times New Roman"/>
                  <a:sym typeface="Times New Roman"/>
                </a:defRPr>
              </a:lvl1pPr>
            </a:lstStyle>
            <a:p>
              <a:pPr/>
              <a:r>
                <a:t>i  (=2) is still less than 6</a:t>
              </a:r>
            </a:p>
          </p:txBody>
        </p:sp>
      </p:grpSp>
      <p:sp>
        <p:nvSpPr>
          <p:cNvPr id="607" name="Rectangle"/>
          <p:cNvSpPr/>
          <p:nvPr/>
        </p:nvSpPr>
        <p:spPr>
          <a:xfrm>
            <a:off x="2946400" y="3184525"/>
            <a:ext cx="1882775" cy="231775"/>
          </a:xfrm>
          <a:prstGeom prst="rect">
            <a:avLst/>
          </a:prstGeom>
          <a:solidFill>
            <a:schemeClr val="accent1">
              <a:alpha val="45097"/>
            </a:schemeClr>
          </a:solidFill>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grpSp>
        <p:nvGrpSpPr>
          <p:cNvPr id="610" name="Group"/>
          <p:cNvGrpSpPr/>
          <p:nvPr/>
        </p:nvGrpSpPr>
        <p:grpSpPr>
          <a:xfrm>
            <a:off x="1524000" y="-37656"/>
            <a:ext cx="1524000" cy="456312"/>
            <a:chOff x="0" y="0"/>
            <a:chExt cx="1524000" cy="456311"/>
          </a:xfrm>
        </p:grpSpPr>
        <p:sp>
          <p:nvSpPr>
            <p:cNvPr id="608" name="Rectangle"/>
            <p:cNvSpPr/>
            <p:nvPr/>
          </p:nvSpPr>
          <p:spPr>
            <a:xfrm>
              <a:off x="0" y="37655"/>
              <a:ext cx="1524000" cy="381001"/>
            </a:xfrm>
            <a:prstGeom prst="rect">
              <a:avLst/>
            </a:prstGeom>
            <a:noFill/>
            <a:ln w="12700" cap="flat">
              <a:solidFill>
                <a:srgbClr val="FF0000"/>
              </a:solidFill>
              <a:prstDash val="solid"/>
              <a:round/>
            </a:ln>
            <a:effectLst/>
          </p:spPr>
          <p:txBody>
            <a:bodyPr wrap="square" lIns="45719" tIns="45719" rIns="45719" bIns="45719" numCol="1" anchor="ctr">
              <a:noAutofit/>
            </a:bodyPr>
            <a:lstStyle/>
            <a:p>
              <a:pPr algn="ctr">
                <a:defRPr b="0" sz="1800">
                  <a:solidFill>
                    <a:srgbClr val="1C1C1C"/>
                  </a:solidFill>
                  <a:latin typeface="Forte"/>
                  <a:ea typeface="Forte"/>
                  <a:cs typeface="Forte"/>
                  <a:sym typeface="Forte"/>
                </a:defRPr>
              </a:pPr>
            </a:p>
          </p:txBody>
        </p:sp>
        <p:sp>
          <p:nvSpPr>
            <p:cNvPr id="609" name="animation"/>
            <p:cNvSpPr txBox="1"/>
            <p:nvPr/>
          </p:nvSpPr>
          <p:spPr>
            <a:xfrm>
              <a:off x="299164" y="0"/>
              <a:ext cx="925672" cy="4563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b="0" sz="1800">
                  <a:solidFill>
                    <a:srgbClr val="1C1C1C"/>
                  </a:solidFill>
                  <a:latin typeface="Forte"/>
                  <a:ea typeface="Forte"/>
                  <a:cs typeface="Forte"/>
                  <a:sym typeface="Forte"/>
                </a:defRPr>
              </a:lvl1pPr>
            </a:lstStyle>
            <a:p>
              <a:pPr/>
              <a:r>
                <a:t>animation</a:t>
              </a:r>
            </a:p>
          </p:txBody>
        </p:sp>
      </p:gr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2" name="Slide Number"/>
          <p:cNvSpPr txBox="1"/>
          <p:nvPr>
            <p:ph type="sldNum" sz="quarter" idx="2"/>
          </p:nvPr>
        </p:nvSpPr>
        <p:spPr>
          <a:xfrm>
            <a:off x="5797867" y="6494713"/>
            <a:ext cx="281941" cy="287088"/>
          </a:xfrm>
          <a:prstGeom prst="rect">
            <a:avLst/>
          </a:prstGeom>
          <a:extLst>
            <a:ext uri="{C572A759-6A51-4108-AA02-DFA0A04FC94B}">
              <ma14:wrappingTextBoxFlag xmlns:ma14="http://schemas.microsoft.com/office/mac/drawingml/2011/main" val="1"/>
            </a:ext>
          </a:extLst>
        </p:spPr>
        <p:txBody>
          <a:bodyPr/>
          <a:lstStyle>
            <a:lvl1pPr algn="ctr">
              <a:defRPr sz="1400">
                <a:latin typeface="Times New Roman"/>
                <a:ea typeface="Times New Roman"/>
                <a:cs typeface="Times New Roman"/>
                <a:sym typeface="Times New Roman"/>
              </a:defRPr>
            </a:lvl1pPr>
          </a:lstStyle>
          <a:p>
            <a:pPr/>
            <a:fld id="{86CB4B4D-7CA3-9044-876B-883B54F8677D}" type="slidenum"/>
          </a:p>
        </p:txBody>
      </p:sp>
      <p:sp>
        <p:nvSpPr>
          <p:cNvPr id="613" name="Trace the reverse Method, cont."/>
          <p:cNvSpPr txBox="1"/>
          <p:nvPr>
            <p:ph type="title" idx="4294967295"/>
          </p:nvPr>
        </p:nvSpPr>
        <p:spPr>
          <a:xfrm>
            <a:off x="2133599" y="304800"/>
            <a:ext cx="10155239" cy="533400"/>
          </a:xfrm>
          <a:prstGeom prst="rect">
            <a:avLst/>
          </a:prstGeom>
        </p:spPr>
        <p:txBody>
          <a:bodyPr>
            <a:normAutofit fontScale="100000" lnSpcReduction="0"/>
          </a:bodyPr>
          <a:lstStyle>
            <a:lvl1pPr defTabSz="768095">
              <a:defRPr sz="3359">
                <a:effectLst>
                  <a:outerShdw sx="100000" sy="100000" kx="0" ky="0" algn="b" rotWithShape="0" blurRad="10668" dist="21336" dir="2700000">
                    <a:srgbClr val="DDDDDD"/>
                  </a:outerShdw>
                </a:effectLst>
              </a:defRPr>
            </a:lvl1pPr>
          </a:lstStyle>
          <a:p>
            <a:pPr/>
            <a:r>
              <a:t>Trace the reverse Method, cont.</a:t>
            </a:r>
          </a:p>
        </p:txBody>
      </p:sp>
      <p:sp>
        <p:nvSpPr>
          <p:cNvPr id="614" name="public static int[] reverse(int[] list) {…"/>
          <p:cNvSpPr txBox="1"/>
          <p:nvPr/>
        </p:nvSpPr>
        <p:spPr>
          <a:xfrm>
            <a:off x="2071686" y="2185987"/>
            <a:ext cx="5173665" cy="2378077"/>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p>
            <a:pPr>
              <a:defRPr b="0" sz="1600">
                <a:latin typeface="Courier New"/>
                <a:ea typeface="Courier New"/>
                <a:cs typeface="Courier New"/>
                <a:sym typeface="Courier New"/>
              </a:defRPr>
            </a:pPr>
            <a:r>
              <a:t>public static int[] reverse(int[] list) {</a:t>
            </a:r>
            <a:endParaRPr>
              <a:latin typeface="Courier"/>
              <a:ea typeface="Courier"/>
              <a:cs typeface="Courier"/>
              <a:sym typeface="Courier"/>
            </a:endParaRPr>
          </a:p>
          <a:p>
            <a:pPr>
              <a:defRPr b="0" sz="1600">
                <a:latin typeface="Courier New"/>
                <a:ea typeface="Courier New"/>
                <a:cs typeface="Courier New"/>
                <a:sym typeface="Courier New"/>
              </a:defRPr>
            </a:pPr>
            <a:r>
              <a:t>  int[] result = new int[list.length];</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for (int i = 0, j = result.length - 1; </a:t>
            </a:r>
            <a:endParaRPr>
              <a:latin typeface="Courier"/>
              <a:ea typeface="Courier"/>
              <a:cs typeface="Courier"/>
              <a:sym typeface="Courier"/>
            </a:endParaRPr>
          </a:p>
          <a:p>
            <a:pPr>
              <a:defRPr b="0" sz="1600">
                <a:latin typeface="Courier New"/>
                <a:ea typeface="Courier New"/>
                <a:cs typeface="Courier New"/>
                <a:sym typeface="Courier New"/>
              </a:defRPr>
            </a:pPr>
            <a:r>
              <a:t>       i &lt; list.length; i++, j--) {</a:t>
            </a:r>
            <a:endParaRPr>
              <a:latin typeface="Courier"/>
              <a:ea typeface="Courier"/>
              <a:cs typeface="Courier"/>
              <a:sym typeface="Courier"/>
            </a:endParaRPr>
          </a:p>
          <a:p>
            <a:pPr>
              <a:defRPr b="0" sz="1600">
                <a:latin typeface="Courier New"/>
                <a:ea typeface="Courier New"/>
                <a:cs typeface="Courier New"/>
                <a:sym typeface="Courier New"/>
              </a:defRPr>
            </a:pPr>
            <a:r>
              <a:t>    result[j] = list[i];</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return result;</a:t>
            </a:r>
            <a:endParaRPr>
              <a:latin typeface="Courier"/>
              <a:ea typeface="Courier"/>
              <a:cs typeface="Courier"/>
              <a:sym typeface="Courier"/>
            </a:endParaRPr>
          </a:p>
          <a:p>
            <a:pPr>
              <a:defRPr b="0" sz="1600">
                <a:latin typeface="Courier New"/>
                <a:ea typeface="Courier New"/>
                <a:cs typeface="Courier New"/>
                <a:sym typeface="Courier New"/>
              </a:defRPr>
            </a:pPr>
            <a:r>
              <a:t>}</a:t>
            </a:r>
          </a:p>
        </p:txBody>
      </p:sp>
      <p:sp>
        <p:nvSpPr>
          <p:cNvPr id="615" name="int[] list1 = {1, 2, 3, 4, 5, 6};…"/>
          <p:cNvSpPr txBox="1"/>
          <p:nvPr>
            <p:ph type="body" sz="quarter" idx="4294967295"/>
          </p:nvPr>
        </p:nvSpPr>
        <p:spPr>
          <a:xfrm>
            <a:off x="1717675" y="1149350"/>
            <a:ext cx="6705600" cy="685800"/>
          </a:xfrm>
          <a:prstGeom prst="rect">
            <a:avLst/>
          </a:prstGeom>
        </p:spPr>
        <p:txBody>
          <a:bodyPr>
            <a:normAutofit fontScale="100000" lnSpcReduction="0"/>
          </a:bodyPr>
          <a:lstStyle/>
          <a:p>
            <a:pPr>
              <a:lnSpc>
                <a:spcPct val="90000"/>
              </a:lnSpc>
              <a:spcBef>
                <a:spcPts val="400"/>
              </a:spcBef>
              <a:buSzTx/>
              <a:buFont typeface="Wingdings"/>
              <a:buNone/>
              <a:defRPr b="1" sz="1800">
                <a:latin typeface="Courier New"/>
                <a:ea typeface="Courier New"/>
                <a:cs typeface="Courier New"/>
                <a:sym typeface="Courier New"/>
              </a:defRPr>
            </a:pPr>
            <a:r>
              <a:t>int[] list1 = {1, 2, 3, 4, 5, 6};</a:t>
            </a:r>
            <a:endParaRPr>
              <a:latin typeface="Courier"/>
              <a:ea typeface="Courier"/>
              <a:cs typeface="Courier"/>
              <a:sym typeface="Courier"/>
            </a:endParaRPr>
          </a:p>
          <a:p>
            <a:pPr>
              <a:lnSpc>
                <a:spcPct val="90000"/>
              </a:lnSpc>
              <a:spcBef>
                <a:spcPts val="400"/>
              </a:spcBef>
              <a:buSzTx/>
              <a:buFont typeface="Wingdings"/>
              <a:buNone/>
              <a:defRPr b="1" sz="1800">
                <a:latin typeface="Courier New"/>
                <a:ea typeface="Courier New"/>
                <a:cs typeface="Courier New"/>
                <a:sym typeface="Courier New"/>
              </a:defRPr>
            </a:pPr>
            <a:r>
              <a:t>int[] list2 = reverse(list1);</a:t>
            </a:r>
          </a:p>
        </p:txBody>
      </p:sp>
      <p:sp>
        <p:nvSpPr>
          <p:cNvPr id="616" name="Rectangle"/>
          <p:cNvSpPr/>
          <p:nvPr/>
        </p:nvSpPr>
        <p:spPr>
          <a:xfrm>
            <a:off x="5059362" y="5065712"/>
            <a:ext cx="2535239" cy="457201"/>
          </a:xfrm>
          <a:prstGeom prst="rect">
            <a:avLst/>
          </a:prstGeom>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617" name="Line"/>
          <p:cNvSpPr/>
          <p:nvPr/>
        </p:nvSpPr>
        <p:spPr>
          <a:xfrm>
            <a:off x="5440362" y="5065712"/>
            <a:ext cx="1" cy="457201"/>
          </a:xfrm>
          <a:prstGeom prst="line">
            <a:avLst/>
          </a:prstGeom>
          <a:ln w="12700">
            <a:solidFill>
              <a:srgbClr val="000000"/>
            </a:solidFill>
          </a:ln>
        </p:spPr>
        <p:txBody>
          <a:bodyPr lIns="45719" rIns="45719"/>
          <a:lstStyle/>
          <a:p>
            <a:pPr/>
          </a:p>
        </p:txBody>
      </p:sp>
      <p:sp>
        <p:nvSpPr>
          <p:cNvPr id="618" name="list"/>
          <p:cNvSpPr txBox="1"/>
          <p:nvPr/>
        </p:nvSpPr>
        <p:spPr>
          <a:xfrm>
            <a:off x="4038282" y="5141912"/>
            <a:ext cx="670561"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0" sz="1800">
                <a:latin typeface="Times New Roman"/>
                <a:ea typeface="Times New Roman"/>
                <a:cs typeface="Times New Roman"/>
                <a:sym typeface="Times New Roman"/>
              </a:defRPr>
            </a:lvl1pPr>
          </a:lstStyle>
          <a:p>
            <a:pPr/>
            <a:r>
              <a:t>list</a:t>
            </a:r>
          </a:p>
        </p:txBody>
      </p:sp>
      <p:sp>
        <p:nvSpPr>
          <p:cNvPr id="619" name="result"/>
          <p:cNvSpPr txBox="1"/>
          <p:nvPr/>
        </p:nvSpPr>
        <p:spPr>
          <a:xfrm>
            <a:off x="3809682" y="5980112"/>
            <a:ext cx="975361"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0" sz="1800">
                <a:latin typeface="Times New Roman"/>
                <a:ea typeface="Times New Roman"/>
                <a:cs typeface="Times New Roman"/>
                <a:sym typeface="Times New Roman"/>
              </a:defRPr>
            </a:lvl1pPr>
          </a:lstStyle>
          <a:p>
            <a:pPr/>
            <a:r>
              <a:t>result</a:t>
            </a:r>
          </a:p>
        </p:txBody>
      </p:sp>
      <p:sp>
        <p:nvSpPr>
          <p:cNvPr id="620" name="1"/>
          <p:cNvSpPr txBox="1"/>
          <p:nvPr/>
        </p:nvSpPr>
        <p:spPr>
          <a:xfrm>
            <a:off x="5181282" y="51435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1</a:t>
            </a:r>
          </a:p>
        </p:txBody>
      </p:sp>
      <p:sp>
        <p:nvSpPr>
          <p:cNvPr id="621" name="Line"/>
          <p:cNvSpPr/>
          <p:nvPr/>
        </p:nvSpPr>
        <p:spPr>
          <a:xfrm>
            <a:off x="5827712" y="5065712"/>
            <a:ext cx="1" cy="457201"/>
          </a:xfrm>
          <a:prstGeom prst="line">
            <a:avLst/>
          </a:prstGeom>
          <a:ln w="12700">
            <a:solidFill>
              <a:srgbClr val="000000"/>
            </a:solidFill>
          </a:ln>
        </p:spPr>
        <p:txBody>
          <a:bodyPr lIns="45719" rIns="45719"/>
          <a:lstStyle/>
          <a:p>
            <a:pPr/>
          </a:p>
        </p:txBody>
      </p:sp>
      <p:sp>
        <p:nvSpPr>
          <p:cNvPr id="622" name="Line"/>
          <p:cNvSpPr/>
          <p:nvPr/>
        </p:nvSpPr>
        <p:spPr>
          <a:xfrm>
            <a:off x="6249987" y="5065712"/>
            <a:ext cx="1" cy="457201"/>
          </a:xfrm>
          <a:prstGeom prst="line">
            <a:avLst/>
          </a:prstGeom>
          <a:ln w="12700">
            <a:solidFill>
              <a:srgbClr val="000000"/>
            </a:solidFill>
          </a:ln>
        </p:spPr>
        <p:txBody>
          <a:bodyPr lIns="45719" rIns="45719"/>
          <a:lstStyle/>
          <a:p>
            <a:pPr/>
          </a:p>
        </p:txBody>
      </p:sp>
      <p:sp>
        <p:nvSpPr>
          <p:cNvPr id="623" name="Line"/>
          <p:cNvSpPr/>
          <p:nvPr/>
        </p:nvSpPr>
        <p:spPr>
          <a:xfrm>
            <a:off x="6672262" y="5065712"/>
            <a:ext cx="1" cy="457201"/>
          </a:xfrm>
          <a:prstGeom prst="line">
            <a:avLst/>
          </a:prstGeom>
          <a:ln w="12700">
            <a:solidFill>
              <a:srgbClr val="000000"/>
            </a:solidFill>
          </a:ln>
        </p:spPr>
        <p:txBody>
          <a:bodyPr lIns="45719" rIns="45719"/>
          <a:lstStyle/>
          <a:p>
            <a:pPr/>
          </a:p>
        </p:txBody>
      </p:sp>
      <p:sp>
        <p:nvSpPr>
          <p:cNvPr id="624" name="Line"/>
          <p:cNvSpPr/>
          <p:nvPr/>
        </p:nvSpPr>
        <p:spPr>
          <a:xfrm>
            <a:off x="7170737" y="5065712"/>
            <a:ext cx="1" cy="457201"/>
          </a:xfrm>
          <a:prstGeom prst="line">
            <a:avLst/>
          </a:prstGeom>
          <a:ln w="12700">
            <a:solidFill>
              <a:srgbClr val="000000"/>
            </a:solidFill>
          </a:ln>
        </p:spPr>
        <p:txBody>
          <a:bodyPr lIns="45719" rIns="45719"/>
          <a:lstStyle/>
          <a:p>
            <a:pPr/>
          </a:p>
        </p:txBody>
      </p:sp>
      <p:sp>
        <p:nvSpPr>
          <p:cNvPr id="625" name="2"/>
          <p:cNvSpPr txBox="1"/>
          <p:nvPr/>
        </p:nvSpPr>
        <p:spPr>
          <a:xfrm>
            <a:off x="5565457" y="51435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2</a:t>
            </a:r>
          </a:p>
        </p:txBody>
      </p:sp>
      <p:sp>
        <p:nvSpPr>
          <p:cNvPr id="626" name="3"/>
          <p:cNvSpPr txBox="1"/>
          <p:nvPr/>
        </p:nvSpPr>
        <p:spPr>
          <a:xfrm>
            <a:off x="5949632" y="51435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3</a:t>
            </a:r>
          </a:p>
        </p:txBody>
      </p:sp>
      <p:sp>
        <p:nvSpPr>
          <p:cNvPr id="627" name="4"/>
          <p:cNvSpPr txBox="1"/>
          <p:nvPr/>
        </p:nvSpPr>
        <p:spPr>
          <a:xfrm>
            <a:off x="6371907" y="51435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4</a:t>
            </a:r>
          </a:p>
        </p:txBody>
      </p:sp>
      <p:sp>
        <p:nvSpPr>
          <p:cNvPr id="628" name="5"/>
          <p:cNvSpPr txBox="1"/>
          <p:nvPr/>
        </p:nvSpPr>
        <p:spPr>
          <a:xfrm>
            <a:off x="6832282" y="5143500"/>
            <a:ext cx="138748"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5</a:t>
            </a:r>
          </a:p>
        </p:txBody>
      </p:sp>
      <p:sp>
        <p:nvSpPr>
          <p:cNvPr id="629" name="6"/>
          <p:cNvSpPr txBox="1"/>
          <p:nvPr/>
        </p:nvSpPr>
        <p:spPr>
          <a:xfrm>
            <a:off x="7294244" y="51435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6</a:t>
            </a:r>
          </a:p>
        </p:txBody>
      </p:sp>
      <p:sp>
        <p:nvSpPr>
          <p:cNvPr id="630" name="Rectangle"/>
          <p:cNvSpPr/>
          <p:nvPr/>
        </p:nvSpPr>
        <p:spPr>
          <a:xfrm>
            <a:off x="5059362" y="5988050"/>
            <a:ext cx="2535239" cy="457200"/>
          </a:xfrm>
          <a:prstGeom prst="rect">
            <a:avLst/>
          </a:prstGeom>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631" name="Line"/>
          <p:cNvSpPr/>
          <p:nvPr/>
        </p:nvSpPr>
        <p:spPr>
          <a:xfrm>
            <a:off x="5440362" y="5988050"/>
            <a:ext cx="1" cy="457200"/>
          </a:xfrm>
          <a:prstGeom prst="line">
            <a:avLst/>
          </a:prstGeom>
          <a:ln w="12700">
            <a:solidFill>
              <a:srgbClr val="000000"/>
            </a:solidFill>
          </a:ln>
        </p:spPr>
        <p:txBody>
          <a:bodyPr lIns="45719" rIns="45719"/>
          <a:lstStyle/>
          <a:p>
            <a:pPr/>
          </a:p>
        </p:txBody>
      </p:sp>
      <p:sp>
        <p:nvSpPr>
          <p:cNvPr id="632" name="0"/>
          <p:cNvSpPr txBox="1"/>
          <p:nvPr/>
        </p:nvSpPr>
        <p:spPr>
          <a:xfrm>
            <a:off x="5181282" y="60658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633" name="Line"/>
          <p:cNvSpPr/>
          <p:nvPr/>
        </p:nvSpPr>
        <p:spPr>
          <a:xfrm>
            <a:off x="5827712" y="5988050"/>
            <a:ext cx="1" cy="457200"/>
          </a:xfrm>
          <a:prstGeom prst="line">
            <a:avLst/>
          </a:prstGeom>
          <a:ln w="12700">
            <a:solidFill>
              <a:srgbClr val="000000"/>
            </a:solidFill>
          </a:ln>
        </p:spPr>
        <p:txBody>
          <a:bodyPr lIns="45719" rIns="45719"/>
          <a:lstStyle/>
          <a:p>
            <a:pPr/>
          </a:p>
        </p:txBody>
      </p:sp>
      <p:sp>
        <p:nvSpPr>
          <p:cNvPr id="634" name="Line"/>
          <p:cNvSpPr/>
          <p:nvPr/>
        </p:nvSpPr>
        <p:spPr>
          <a:xfrm>
            <a:off x="6249987" y="5988050"/>
            <a:ext cx="1" cy="457200"/>
          </a:xfrm>
          <a:prstGeom prst="line">
            <a:avLst/>
          </a:prstGeom>
          <a:ln w="12700">
            <a:solidFill>
              <a:srgbClr val="000000"/>
            </a:solidFill>
          </a:ln>
        </p:spPr>
        <p:txBody>
          <a:bodyPr lIns="45719" rIns="45719"/>
          <a:lstStyle/>
          <a:p>
            <a:pPr/>
          </a:p>
        </p:txBody>
      </p:sp>
      <p:sp>
        <p:nvSpPr>
          <p:cNvPr id="635" name="Line"/>
          <p:cNvSpPr/>
          <p:nvPr/>
        </p:nvSpPr>
        <p:spPr>
          <a:xfrm>
            <a:off x="6672262" y="5988050"/>
            <a:ext cx="1" cy="457200"/>
          </a:xfrm>
          <a:prstGeom prst="line">
            <a:avLst/>
          </a:prstGeom>
          <a:ln w="12700">
            <a:solidFill>
              <a:srgbClr val="000000"/>
            </a:solidFill>
          </a:ln>
        </p:spPr>
        <p:txBody>
          <a:bodyPr lIns="45719" rIns="45719"/>
          <a:lstStyle/>
          <a:p>
            <a:pPr/>
          </a:p>
        </p:txBody>
      </p:sp>
      <p:sp>
        <p:nvSpPr>
          <p:cNvPr id="636" name="Line"/>
          <p:cNvSpPr/>
          <p:nvPr/>
        </p:nvSpPr>
        <p:spPr>
          <a:xfrm>
            <a:off x="7170737" y="5988050"/>
            <a:ext cx="1" cy="457200"/>
          </a:xfrm>
          <a:prstGeom prst="line">
            <a:avLst/>
          </a:prstGeom>
          <a:ln w="12700">
            <a:solidFill>
              <a:srgbClr val="000000"/>
            </a:solidFill>
          </a:ln>
        </p:spPr>
        <p:txBody>
          <a:bodyPr lIns="45719" rIns="45719"/>
          <a:lstStyle/>
          <a:p>
            <a:pPr/>
          </a:p>
        </p:txBody>
      </p:sp>
      <p:sp>
        <p:nvSpPr>
          <p:cNvPr id="637" name="0"/>
          <p:cNvSpPr txBox="1"/>
          <p:nvPr/>
        </p:nvSpPr>
        <p:spPr>
          <a:xfrm>
            <a:off x="5565457" y="60658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638" name="0"/>
          <p:cNvSpPr txBox="1"/>
          <p:nvPr/>
        </p:nvSpPr>
        <p:spPr>
          <a:xfrm>
            <a:off x="5949632" y="60658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639" name="3"/>
          <p:cNvSpPr txBox="1"/>
          <p:nvPr/>
        </p:nvSpPr>
        <p:spPr>
          <a:xfrm>
            <a:off x="6371907" y="60658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3</a:t>
            </a:r>
          </a:p>
        </p:txBody>
      </p:sp>
      <p:sp>
        <p:nvSpPr>
          <p:cNvPr id="640" name="2"/>
          <p:cNvSpPr txBox="1"/>
          <p:nvPr/>
        </p:nvSpPr>
        <p:spPr>
          <a:xfrm>
            <a:off x="6832282" y="6065837"/>
            <a:ext cx="138748"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2</a:t>
            </a:r>
          </a:p>
        </p:txBody>
      </p:sp>
      <p:sp>
        <p:nvSpPr>
          <p:cNvPr id="641" name="1"/>
          <p:cNvSpPr txBox="1"/>
          <p:nvPr/>
        </p:nvSpPr>
        <p:spPr>
          <a:xfrm>
            <a:off x="7294244" y="60658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1</a:t>
            </a:r>
          </a:p>
        </p:txBody>
      </p:sp>
      <p:grpSp>
        <p:nvGrpSpPr>
          <p:cNvPr id="644" name="Group"/>
          <p:cNvGrpSpPr/>
          <p:nvPr/>
        </p:nvGrpSpPr>
        <p:grpSpPr>
          <a:xfrm>
            <a:off x="6035636" y="1763712"/>
            <a:ext cx="4362489" cy="1831986"/>
            <a:chOff x="0" y="0"/>
            <a:chExt cx="4362488" cy="1831985"/>
          </a:xfrm>
        </p:grpSpPr>
        <p:sp>
          <p:nvSpPr>
            <p:cNvPr id="642" name="Shape"/>
            <p:cNvSpPr/>
            <p:nvPr/>
          </p:nvSpPr>
          <p:spPr>
            <a:xfrm>
              <a:off x="0" y="0"/>
              <a:ext cx="4362489" cy="18319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9" y="0"/>
                  </a:moveTo>
                  <a:cubicBezTo>
                    <a:pt x="8573" y="0"/>
                    <a:pt x="7522" y="710"/>
                    <a:pt x="7522" y="1585"/>
                  </a:cubicBezTo>
                  <a:lnTo>
                    <a:pt x="7522" y="7924"/>
                  </a:lnTo>
                  <a:cubicBezTo>
                    <a:pt x="7522" y="8799"/>
                    <a:pt x="8573" y="9508"/>
                    <a:pt x="9869" y="9508"/>
                  </a:cubicBezTo>
                  <a:lnTo>
                    <a:pt x="0" y="21600"/>
                  </a:lnTo>
                  <a:lnTo>
                    <a:pt x="13388" y="9508"/>
                  </a:lnTo>
                  <a:lnTo>
                    <a:pt x="19254" y="9508"/>
                  </a:lnTo>
                  <a:cubicBezTo>
                    <a:pt x="20550" y="9508"/>
                    <a:pt x="21600" y="8799"/>
                    <a:pt x="21600" y="7924"/>
                  </a:cubicBezTo>
                  <a:lnTo>
                    <a:pt x="21600" y="1585"/>
                  </a:lnTo>
                  <a:cubicBezTo>
                    <a:pt x="21600" y="710"/>
                    <a:pt x="20550" y="0"/>
                    <a:pt x="19254" y="0"/>
                  </a:cubicBezTo>
                  <a:lnTo>
                    <a:pt x="9869" y="0"/>
                  </a:lnTo>
                  <a:close/>
                </a:path>
              </a:pathLst>
            </a:custGeom>
            <a:solidFill>
              <a:schemeClr val="accent1"/>
            </a:solidFill>
            <a:ln w="12700" cap="flat">
              <a:solidFill>
                <a:srgbClr val="000000"/>
              </a:solidFill>
              <a:prstDash val="solid"/>
              <a:round/>
            </a:ln>
            <a:effectLst/>
          </p:spPr>
          <p:txBody>
            <a:bodyPr wrap="square" lIns="45719" tIns="45719" rIns="45719" bIns="45719" numCol="1" anchor="t">
              <a:noAutofit/>
            </a:bodyPr>
            <a:lstStyle/>
            <a:p>
              <a:pPr algn="ctr">
                <a:defRPr b="0" sz="1800">
                  <a:latin typeface="Times New Roman"/>
                  <a:ea typeface="Times New Roman"/>
                  <a:cs typeface="Times New Roman"/>
                  <a:sym typeface="Times New Roman"/>
                </a:defRPr>
              </a:pPr>
            </a:p>
          </p:txBody>
        </p:sp>
        <p:sp>
          <p:nvSpPr>
            <p:cNvPr id="643" name="i = 2 and j = 3…"/>
            <p:cNvSpPr txBox="1"/>
            <p:nvPr/>
          </p:nvSpPr>
          <p:spPr>
            <a:xfrm>
              <a:off x="1675465" y="35882"/>
              <a:ext cx="2530835" cy="6151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ctr">
                <a:defRPr b="0" sz="1800">
                  <a:latin typeface="Times New Roman"/>
                  <a:ea typeface="Times New Roman"/>
                  <a:cs typeface="Times New Roman"/>
                  <a:sym typeface="Times New Roman"/>
                </a:defRPr>
              </a:pPr>
              <a:r>
                <a:t>i = 2 and j = 3 </a:t>
              </a:r>
            </a:p>
            <a:p>
              <a:pPr algn="ctr">
                <a:defRPr b="0" sz="1800">
                  <a:latin typeface="Times New Roman"/>
                  <a:ea typeface="Times New Roman"/>
                  <a:cs typeface="Times New Roman"/>
                  <a:sym typeface="Times New Roman"/>
                </a:defRPr>
              </a:pPr>
              <a:r>
                <a:t>Assign list[i] to result[j]</a:t>
              </a:r>
            </a:p>
          </p:txBody>
        </p:sp>
      </p:grpSp>
      <p:sp>
        <p:nvSpPr>
          <p:cNvPr id="645" name="Rectangle"/>
          <p:cNvSpPr/>
          <p:nvPr/>
        </p:nvSpPr>
        <p:spPr>
          <a:xfrm>
            <a:off x="2562225" y="3402012"/>
            <a:ext cx="3802063" cy="231776"/>
          </a:xfrm>
          <a:prstGeom prst="rect">
            <a:avLst/>
          </a:prstGeom>
          <a:solidFill>
            <a:schemeClr val="accent1">
              <a:alpha val="45097"/>
            </a:schemeClr>
          </a:solidFill>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646" name="Line"/>
          <p:cNvSpPr/>
          <p:nvPr/>
        </p:nvSpPr>
        <p:spPr>
          <a:xfrm>
            <a:off x="6019800" y="5449887"/>
            <a:ext cx="460375" cy="614364"/>
          </a:xfrm>
          <a:prstGeom prst="line">
            <a:avLst/>
          </a:prstGeom>
          <a:ln w="44450">
            <a:solidFill>
              <a:srgbClr val="FF0000"/>
            </a:solidFill>
            <a:tailEnd type="stealth"/>
          </a:ln>
        </p:spPr>
        <p:txBody>
          <a:bodyPr lIns="45719" rIns="45719"/>
          <a:lstStyle/>
          <a:p>
            <a:pPr/>
          </a:p>
        </p:txBody>
      </p:sp>
      <p:grpSp>
        <p:nvGrpSpPr>
          <p:cNvPr id="649" name="Group"/>
          <p:cNvGrpSpPr/>
          <p:nvPr/>
        </p:nvGrpSpPr>
        <p:grpSpPr>
          <a:xfrm>
            <a:off x="1524000" y="-37656"/>
            <a:ext cx="1524000" cy="456312"/>
            <a:chOff x="0" y="0"/>
            <a:chExt cx="1524000" cy="456311"/>
          </a:xfrm>
        </p:grpSpPr>
        <p:sp>
          <p:nvSpPr>
            <p:cNvPr id="647" name="Rectangle"/>
            <p:cNvSpPr/>
            <p:nvPr/>
          </p:nvSpPr>
          <p:spPr>
            <a:xfrm>
              <a:off x="0" y="37655"/>
              <a:ext cx="1524000" cy="381001"/>
            </a:xfrm>
            <a:prstGeom prst="rect">
              <a:avLst/>
            </a:prstGeom>
            <a:noFill/>
            <a:ln w="12700" cap="flat">
              <a:solidFill>
                <a:srgbClr val="FF0000"/>
              </a:solidFill>
              <a:prstDash val="solid"/>
              <a:round/>
            </a:ln>
            <a:effectLst/>
          </p:spPr>
          <p:txBody>
            <a:bodyPr wrap="square" lIns="45719" tIns="45719" rIns="45719" bIns="45719" numCol="1" anchor="ctr">
              <a:noAutofit/>
            </a:bodyPr>
            <a:lstStyle/>
            <a:p>
              <a:pPr algn="ctr">
                <a:defRPr b="0" sz="1800">
                  <a:solidFill>
                    <a:srgbClr val="1C1C1C"/>
                  </a:solidFill>
                  <a:latin typeface="Forte"/>
                  <a:ea typeface="Forte"/>
                  <a:cs typeface="Forte"/>
                  <a:sym typeface="Forte"/>
                </a:defRPr>
              </a:pPr>
            </a:p>
          </p:txBody>
        </p:sp>
        <p:sp>
          <p:nvSpPr>
            <p:cNvPr id="648" name="animation"/>
            <p:cNvSpPr txBox="1"/>
            <p:nvPr/>
          </p:nvSpPr>
          <p:spPr>
            <a:xfrm>
              <a:off x="299164" y="0"/>
              <a:ext cx="925672" cy="4563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b="0" sz="1800">
                  <a:solidFill>
                    <a:srgbClr val="1C1C1C"/>
                  </a:solidFill>
                  <a:latin typeface="Forte"/>
                  <a:ea typeface="Forte"/>
                  <a:cs typeface="Forte"/>
                  <a:sym typeface="Forte"/>
                </a:defRPr>
              </a:lvl1pPr>
            </a:lstStyle>
            <a:p>
              <a:pPr/>
              <a:r>
                <a:t>animation</a:t>
              </a:r>
            </a:p>
          </p:txBody>
        </p:sp>
      </p:gr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1" name="Slide Number"/>
          <p:cNvSpPr txBox="1"/>
          <p:nvPr>
            <p:ph type="sldNum" sz="quarter" idx="2"/>
          </p:nvPr>
        </p:nvSpPr>
        <p:spPr>
          <a:xfrm>
            <a:off x="5797867" y="6494713"/>
            <a:ext cx="281941" cy="287088"/>
          </a:xfrm>
          <a:prstGeom prst="rect">
            <a:avLst/>
          </a:prstGeom>
          <a:extLst>
            <a:ext uri="{C572A759-6A51-4108-AA02-DFA0A04FC94B}">
              <ma14:wrappingTextBoxFlag xmlns:ma14="http://schemas.microsoft.com/office/mac/drawingml/2011/main" val="1"/>
            </a:ext>
          </a:extLst>
        </p:spPr>
        <p:txBody>
          <a:bodyPr/>
          <a:lstStyle>
            <a:lvl1pPr algn="ctr">
              <a:defRPr sz="1400">
                <a:latin typeface="Times New Roman"/>
                <a:ea typeface="Times New Roman"/>
                <a:cs typeface="Times New Roman"/>
                <a:sym typeface="Times New Roman"/>
              </a:defRPr>
            </a:lvl1pPr>
          </a:lstStyle>
          <a:p>
            <a:pPr/>
            <a:fld id="{86CB4B4D-7CA3-9044-876B-883B54F8677D}" type="slidenum"/>
          </a:p>
        </p:txBody>
      </p:sp>
      <p:sp>
        <p:nvSpPr>
          <p:cNvPr id="652" name="Trace the reverse Method, cont."/>
          <p:cNvSpPr txBox="1"/>
          <p:nvPr>
            <p:ph type="title" idx="4294967295"/>
          </p:nvPr>
        </p:nvSpPr>
        <p:spPr>
          <a:xfrm>
            <a:off x="2133600" y="304800"/>
            <a:ext cx="9578975" cy="533400"/>
          </a:xfrm>
          <a:prstGeom prst="rect">
            <a:avLst/>
          </a:prstGeom>
        </p:spPr>
        <p:txBody>
          <a:bodyPr>
            <a:normAutofit fontScale="100000" lnSpcReduction="0"/>
          </a:bodyPr>
          <a:lstStyle>
            <a:lvl1pPr defTabSz="768095">
              <a:defRPr sz="3359">
                <a:effectLst>
                  <a:outerShdw sx="100000" sy="100000" kx="0" ky="0" algn="b" rotWithShape="0" blurRad="10668" dist="21336" dir="2700000">
                    <a:srgbClr val="DDDDDD"/>
                  </a:outerShdw>
                </a:effectLst>
              </a:defRPr>
            </a:lvl1pPr>
          </a:lstStyle>
          <a:p>
            <a:pPr/>
            <a:r>
              <a:t>Trace the reverse Method, cont.</a:t>
            </a:r>
          </a:p>
        </p:txBody>
      </p:sp>
      <p:sp>
        <p:nvSpPr>
          <p:cNvPr id="653" name="public static int[] reverse(int[] list) {…"/>
          <p:cNvSpPr txBox="1"/>
          <p:nvPr/>
        </p:nvSpPr>
        <p:spPr>
          <a:xfrm>
            <a:off x="2071686" y="2185987"/>
            <a:ext cx="5173665" cy="2378077"/>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p>
            <a:pPr>
              <a:defRPr b="0" sz="1600">
                <a:latin typeface="Courier New"/>
                <a:ea typeface="Courier New"/>
                <a:cs typeface="Courier New"/>
                <a:sym typeface="Courier New"/>
              </a:defRPr>
            </a:pPr>
            <a:r>
              <a:t>public static int[] reverse(int[] list) {</a:t>
            </a:r>
            <a:endParaRPr>
              <a:latin typeface="Courier"/>
              <a:ea typeface="Courier"/>
              <a:cs typeface="Courier"/>
              <a:sym typeface="Courier"/>
            </a:endParaRPr>
          </a:p>
          <a:p>
            <a:pPr>
              <a:defRPr b="0" sz="1600">
                <a:latin typeface="Courier New"/>
                <a:ea typeface="Courier New"/>
                <a:cs typeface="Courier New"/>
                <a:sym typeface="Courier New"/>
              </a:defRPr>
            </a:pPr>
            <a:r>
              <a:t>  int[] result = new int[list.length];</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for (int i = 0, j = result.length - 1; </a:t>
            </a:r>
            <a:endParaRPr>
              <a:latin typeface="Courier"/>
              <a:ea typeface="Courier"/>
              <a:cs typeface="Courier"/>
              <a:sym typeface="Courier"/>
            </a:endParaRPr>
          </a:p>
          <a:p>
            <a:pPr>
              <a:defRPr b="0" sz="1600">
                <a:latin typeface="Courier New"/>
                <a:ea typeface="Courier New"/>
                <a:cs typeface="Courier New"/>
                <a:sym typeface="Courier New"/>
              </a:defRPr>
            </a:pPr>
            <a:r>
              <a:t>       i &lt; list.length; i++, j--) {</a:t>
            </a:r>
            <a:endParaRPr>
              <a:latin typeface="Courier"/>
              <a:ea typeface="Courier"/>
              <a:cs typeface="Courier"/>
              <a:sym typeface="Courier"/>
            </a:endParaRPr>
          </a:p>
          <a:p>
            <a:pPr>
              <a:defRPr b="0" sz="1600">
                <a:latin typeface="Courier New"/>
                <a:ea typeface="Courier New"/>
                <a:cs typeface="Courier New"/>
                <a:sym typeface="Courier New"/>
              </a:defRPr>
            </a:pPr>
            <a:r>
              <a:t>    result[j] = list[i];</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return result;</a:t>
            </a:r>
            <a:endParaRPr>
              <a:latin typeface="Courier"/>
              <a:ea typeface="Courier"/>
              <a:cs typeface="Courier"/>
              <a:sym typeface="Courier"/>
            </a:endParaRPr>
          </a:p>
          <a:p>
            <a:pPr>
              <a:defRPr b="0" sz="1600">
                <a:latin typeface="Courier New"/>
                <a:ea typeface="Courier New"/>
                <a:cs typeface="Courier New"/>
                <a:sym typeface="Courier New"/>
              </a:defRPr>
            </a:pPr>
            <a:r>
              <a:t>}</a:t>
            </a:r>
          </a:p>
        </p:txBody>
      </p:sp>
      <p:sp>
        <p:nvSpPr>
          <p:cNvPr id="654" name="int[] list1 = {1, 2, 3, 4, 5, 6};…"/>
          <p:cNvSpPr txBox="1"/>
          <p:nvPr>
            <p:ph type="body" sz="quarter" idx="4294967295"/>
          </p:nvPr>
        </p:nvSpPr>
        <p:spPr>
          <a:xfrm>
            <a:off x="1717675" y="1149350"/>
            <a:ext cx="6705600" cy="685800"/>
          </a:xfrm>
          <a:prstGeom prst="rect">
            <a:avLst/>
          </a:prstGeom>
        </p:spPr>
        <p:txBody>
          <a:bodyPr>
            <a:normAutofit fontScale="100000" lnSpcReduction="0"/>
          </a:bodyPr>
          <a:lstStyle/>
          <a:p>
            <a:pPr>
              <a:lnSpc>
                <a:spcPct val="90000"/>
              </a:lnSpc>
              <a:spcBef>
                <a:spcPts val="400"/>
              </a:spcBef>
              <a:buSzTx/>
              <a:buFont typeface="Wingdings"/>
              <a:buNone/>
              <a:defRPr b="1" sz="1800">
                <a:latin typeface="Courier New"/>
                <a:ea typeface="Courier New"/>
                <a:cs typeface="Courier New"/>
                <a:sym typeface="Courier New"/>
              </a:defRPr>
            </a:pPr>
            <a:r>
              <a:t>int[] list1 = {1, 2, 3, 4, 5, 6};</a:t>
            </a:r>
            <a:endParaRPr>
              <a:latin typeface="Courier"/>
              <a:ea typeface="Courier"/>
              <a:cs typeface="Courier"/>
              <a:sym typeface="Courier"/>
            </a:endParaRPr>
          </a:p>
          <a:p>
            <a:pPr>
              <a:lnSpc>
                <a:spcPct val="90000"/>
              </a:lnSpc>
              <a:spcBef>
                <a:spcPts val="400"/>
              </a:spcBef>
              <a:buSzTx/>
              <a:buFont typeface="Wingdings"/>
              <a:buNone/>
              <a:defRPr b="1" sz="1800">
                <a:latin typeface="Courier New"/>
                <a:ea typeface="Courier New"/>
                <a:cs typeface="Courier New"/>
                <a:sym typeface="Courier New"/>
              </a:defRPr>
            </a:pPr>
            <a:r>
              <a:t>int[] list2 = reverse(list1);</a:t>
            </a:r>
          </a:p>
        </p:txBody>
      </p:sp>
      <p:sp>
        <p:nvSpPr>
          <p:cNvPr id="655" name="Rectangle"/>
          <p:cNvSpPr/>
          <p:nvPr/>
        </p:nvSpPr>
        <p:spPr>
          <a:xfrm>
            <a:off x="5059362" y="5065712"/>
            <a:ext cx="2535239" cy="457201"/>
          </a:xfrm>
          <a:prstGeom prst="rect">
            <a:avLst/>
          </a:prstGeom>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656" name="Line"/>
          <p:cNvSpPr/>
          <p:nvPr/>
        </p:nvSpPr>
        <p:spPr>
          <a:xfrm>
            <a:off x="5440362" y="5065712"/>
            <a:ext cx="1" cy="457201"/>
          </a:xfrm>
          <a:prstGeom prst="line">
            <a:avLst/>
          </a:prstGeom>
          <a:ln w="12700">
            <a:solidFill>
              <a:srgbClr val="000000"/>
            </a:solidFill>
          </a:ln>
        </p:spPr>
        <p:txBody>
          <a:bodyPr lIns="45719" rIns="45719"/>
          <a:lstStyle/>
          <a:p>
            <a:pPr/>
          </a:p>
        </p:txBody>
      </p:sp>
      <p:sp>
        <p:nvSpPr>
          <p:cNvPr id="657" name="list"/>
          <p:cNvSpPr txBox="1"/>
          <p:nvPr/>
        </p:nvSpPr>
        <p:spPr>
          <a:xfrm>
            <a:off x="4038282" y="5141912"/>
            <a:ext cx="670561"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0" sz="1800">
                <a:latin typeface="Times New Roman"/>
                <a:ea typeface="Times New Roman"/>
                <a:cs typeface="Times New Roman"/>
                <a:sym typeface="Times New Roman"/>
              </a:defRPr>
            </a:lvl1pPr>
          </a:lstStyle>
          <a:p>
            <a:pPr/>
            <a:r>
              <a:t>list</a:t>
            </a:r>
          </a:p>
        </p:txBody>
      </p:sp>
      <p:sp>
        <p:nvSpPr>
          <p:cNvPr id="658" name="result"/>
          <p:cNvSpPr txBox="1"/>
          <p:nvPr/>
        </p:nvSpPr>
        <p:spPr>
          <a:xfrm>
            <a:off x="3809682" y="5980112"/>
            <a:ext cx="975361"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0" sz="1800">
                <a:latin typeface="Times New Roman"/>
                <a:ea typeface="Times New Roman"/>
                <a:cs typeface="Times New Roman"/>
                <a:sym typeface="Times New Roman"/>
              </a:defRPr>
            </a:lvl1pPr>
          </a:lstStyle>
          <a:p>
            <a:pPr/>
            <a:r>
              <a:t>result</a:t>
            </a:r>
          </a:p>
        </p:txBody>
      </p:sp>
      <p:sp>
        <p:nvSpPr>
          <p:cNvPr id="659" name="1"/>
          <p:cNvSpPr txBox="1"/>
          <p:nvPr/>
        </p:nvSpPr>
        <p:spPr>
          <a:xfrm>
            <a:off x="5181282" y="51435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1</a:t>
            </a:r>
          </a:p>
        </p:txBody>
      </p:sp>
      <p:sp>
        <p:nvSpPr>
          <p:cNvPr id="660" name="Line"/>
          <p:cNvSpPr/>
          <p:nvPr/>
        </p:nvSpPr>
        <p:spPr>
          <a:xfrm>
            <a:off x="5827712" y="5065712"/>
            <a:ext cx="1" cy="457201"/>
          </a:xfrm>
          <a:prstGeom prst="line">
            <a:avLst/>
          </a:prstGeom>
          <a:ln w="12700">
            <a:solidFill>
              <a:srgbClr val="000000"/>
            </a:solidFill>
          </a:ln>
        </p:spPr>
        <p:txBody>
          <a:bodyPr lIns="45719" rIns="45719"/>
          <a:lstStyle/>
          <a:p>
            <a:pPr/>
          </a:p>
        </p:txBody>
      </p:sp>
      <p:sp>
        <p:nvSpPr>
          <p:cNvPr id="661" name="Line"/>
          <p:cNvSpPr/>
          <p:nvPr/>
        </p:nvSpPr>
        <p:spPr>
          <a:xfrm>
            <a:off x="6249987" y="5065712"/>
            <a:ext cx="1" cy="457201"/>
          </a:xfrm>
          <a:prstGeom prst="line">
            <a:avLst/>
          </a:prstGeom>
          <a:ln w="12700">
            <a:solidFill>
              <a:srgbClr val="000000"/>
            </a:solidFill>
          </a:ln>
        </p:spPr>
        <p:txBody>
          <a:bodyPr lIns="45719" rIns="45719"/>
          <a:lstStyle/>
          <a:p>
            <a:pPr/>
          </a:p>
        </p:txBody>
      </p:sp>
      <p:sp>
        <p:nvSpPr>
          <p:cNvPr id="662" name="Line"/>
          <p:cNvSpPr/>
          <p:nvPr/>
        </p:nvSpPr>
        <p:spPr>
          <a:xfrm>
            <a:off x="6672262" y="5065712"/>
            <a:ext cx="1" cy="457201"/>
          </a:xfrm>
          <a:prstGeom prst="line">
            <a:avLst/>
          </a:prstGeom>
          <a:ln w="12700">
            <a:solidFill>
              <a:srgbClr val="000000"/>
            </a:solidFill>
          </a:ln>
        </p:spPr>
        <p:txBody>
          <a:bodyPr lIns="45719" rIns="45719"/>
          <a:lstStyle/>
          <a:p>
            <a:pPr/>
          </a:p>
        </p:txBody>
      </p:sp>
      <p:sp>
        <p:nvSpPr>
          <p:cNvPr id="663" name="Line"/>
          <p:cNvSpPr/>
          <p:nvPr/>
        </p:nvSpPr>
        <p:spPr>
          <a:xfrm>
            <a:off x="7170737" y="5065712"/>
            <a:ext cx="1" cy="457201"/>
          </a:xfrm>
          <a:prstGeom prst="line">
            <a:avLst/>
          </a:prstGeom>
          <a:ln w="12700">
            <a:solidFill>
              <a:srgbClr val="000000"/>
            </a:solidFill>
          </a:ln>
        </p:spPr>
        <p:txBody>
          <a:bodyPr lIns="45719" rIns="45719"/>
          <a:lstStyle/>
          <a:p>
            <a:pPr/>
          </a:p>
        </p:txBody>
      </p:sp>
      <p:sp>
        <p:nvSpPr>
          <p:cNvPr id="664" name="2"/>
          <p:cNvSpPr txBox="1"/>
          <p:nvPr/>
        </p:nvSpPr>
        <p:spPr>
          <a:xfrm>
            <a:off x="5565457" y="51435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2</a:t>
            </a:r>
          </a:p>
        </p:txBody>
      </p:sp>
      <p:sp>
        <p:nvSpPr>
          <p:cNvPr id="665" name="3"/>
          <p:cNvSpPr txBox="1"/>
          <p:nvPr/>
        </p:nvSpPr>
        <p:spPr>
          <a:xfrm>
            <a:off x="5949632" y="51435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3</a:t>
            </a:r>
          </a:p>
        </p:txBody>
      </p:sp>
      <p:sp>
        <p:nvSpPr>
          <p:cNvPr id="666" name="4"/>
          <p:cNvSpPr txBox="1"/>
          <p:nvPr/>
        </p:nvSpPr>
        <p:spPr>
          <a:xfrm>
            <a:off x="6371907" y="51435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4</a:t>
            </a:r>
          </a:p>
        </p:txBody>
      </p:sp>
      <p:sp>
        <p:nvSpPr>
          <p:cNvPr id="667" name="5"/>
          <p:cNvSpPr txBox="1"/>
          <p:nvPr/>
        </p:nvSpPr>
        <p:spPr>
          <a:xfrm>
            <a:off x="6832282" y="5143500"/>
            <a:ext cx="138748"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5</a:t>
            </a:r>
          </a:p>
        </p:txBody>
      </p:sp>
      <p:sp>
        <p:nvSpPr>
          <p:cNvPr id="668" name="6"/>
          <p:cNvSpPr txBox="1"/>
          <p:nvPr/>
        </p:nvSpPr>
        <p:spPr>
          <a:xfrm>
            <a:off x="7294244" y="51435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6</a:t>
            </a:r>
          </a:p>
        </p:txBody>
      </p:sp>
      <p:sp>
        <p:nvSpPr>
          <p:cNvPr id="669" name="Rectangle"/>
          <p:cNvSpPr/>
          <p:nvPr/>
        </p:nvSpPr>
        <p:spPr>
          <a:xfrm>
            <a:off x="5059362" y="5988050"/>
            <a:ext cx="2535239" cy="457200"/>
          </a:xfrm>
          <a:prstGeom prst="rect">
            <a:avLst/>
          </a:prstGeom>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670" name="Line"/>
          <p:cNvSpPr/>
          <p:nvPr/>
        </p:nvSpPr>
        <p:spPr>
          <a:xfrm>
            <a:off x="5440362" y="5988050"/>
            <a:ext cx="1" cy="457200"/>
          </a:xfrm>
          <a:prstGeom prst="line">
            <a:avLst/>
          </a:prstGeom>
          <a:ln w="12700">
            <a:solidFill>
              <a:srgbClr val="000000"/>
            </a:solidFill>
          </a:ln>
        </p:spPr>
        <p:txBody>
          <a:bodyPr lIns="45719" rIns="45719"/>
          <a:lstStyle/>
          <a:p>
            <a:pPr/>
          </a:p>
        </p:txBody>
      </p:sp>
      <p:sp>
        <p:nvSpPr>
          <p:cNvPr id="671" name="0"/>
          <p:cNvSpPr txBox="1"/>
          <p:nvPr/>
        </p:nvSpPr>
        <p:spPr>
          <a:xfrm>
            <a:off x="5181282" y="60658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672" name="Line"/>
          <p:cNvSpPr/>
          <p:nvPr/>
        </p:nvSpPr>
        <p:spPr>
          <a:xfrm>
            <a:off x="5827712" y="5988050"/>
            <a:ext cx="1" cy="457200"/>
          </a:xfrm>
          <a:prstGeom prst="line">
            <a:avLst/>
          </a:prstGeom>
          <a:ln w="12700">
            <a:solidFill>
              <a:srgbClr val="000000"/>
            </a:solidFill>
          </a:ln>
        </p:spPr>
        <p:txBody>
          <a:bodyPr lIns="45719" rIns="45719"/>
          <a:lstStyle/>
          <a:p>
            <a:pPr/>
          </a:p>
        </p:txBody>
      </p:sp>
      <p:sp>
        <p:nvSpPr>
          <p:cNvPr id="673" name="Line"/>
          <p:cNvSpPr/>
          <p:nvPr/>
        </p:nvSpPr>
        <p:spPr>
          <a:xfrm>
            <a:off x="6249987" y="5988050"/>
            <a:ext cx="1" cy="457200"/>
          </a:xfrm>
          <a:prstGeom prst="line">
            <a:avLst/>
          </a:prstGeom>
          <a:ln w="12700">
            <a:solidFill>
              <a:srgbClr val="000000"/>
            </a:solidFill>
          </a:ln>
        </p:spPr>
        <p:txBody>
          <a:bodyPr lIns="45719" rIns="45719"/>
          <a:lstStyle/>
          <a:p>
            <a:pPr/>
          </a:p>
        </p:txBody>
      </p:sp>
      <p:sp>
        <p:nvSpPr>
          <p:cNvPr id="674" name="Line"/>
          <p:cNvSpPr/>
          <p:nvPr/>
        </p:nvSpPr>
        <p:spPr>
          <a:xfrm>
            <a:off x="6672262" y="5988050"/>
            <a:ext cx="1" cy="457200"/>
          </a:xfrm>
          <a:prstGeom prst="line">
            <a:avLst/>
          </a:prstGeom>
          <a:ln w="12700">
            <a:solidFill>
              <a:srgbClr val="000000"/>
            </a:solidFill>
          </a:ln>
        </p:spPr>
        <p:txBody>
          <a:bodyPr lIns="45719" rIns="45719"/>
          <a:lstStyle/>
          <a:p>
            <a:pPr/>
          </a:p>
        </p:txBody>
      </p:sp>
      <p:sp>
        <p:nvSpPr>
          <p:cNvPr id="675" name="Line"/>
          <p:cNvSpPr/>
          <p:nvPr/>
        </p:nvSpPr>
        <p:spPr>
          <a:xfrm>
            <a:off x="7170737" y="5988050"/>
            <a:ext cx="1" cy="457200"/>
          </a:xfrm>
          <a:prstGeom prst="line">
            <a:avLst/>
          </a:prstGeom>
          <a:ln w="12700">
            <a:solidFill>
              <a:srgbClr val="000000"/>
            </a:solidFill>
          </a:ln>
        </p:spPr>
        <p:txBody>
          <a:bodyPr lIns="45719" rIns="45719"/>
          <a:lstStyle/>
          <a:p>
            <a:pPr/>
          </a:p>
        </p:txBody>
      </p:sp>
      <p:sp>
        <p:nvSpPr>
          <p:cNvPr id="676" name="0"/>
          <p:cNvSpPr txBox="1"/>
          <p:nvPr/>
        </p:nvSpPr>
        <p:spPr>
          <a:xfrm>
            <a:off x="5565457" y="60658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677" name="0"/>
          <p:cNvSpPr txBox="1"/>
          <p:nvPr/>
        </p:nvSpPr>
        <p:spPr>
          <a:xfrm>
            <a:off x="5949632" y="60658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678" name="3"/>
          <p:cNvSpPr txBox="1"/>
          <p:nvPr/>
        </p:nvSpPr>
        <p:spPr>
          <a:xfrm>
            <a:off x="6371907" y="60658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3</a:t>
            </a:r>
          </a:p>
        </p:txBody>
      </p:sp>
      <p:sp>
        <p:nvSpPr>
          <p:cNvPr id="679" name="2"/>
          <p:cNvSpPr txBox="1"/>
          <p:nvPr/>
        </p:nvSpPr>
        <p:spPr>
          <a:xfrm>
            <a:off x="6832282" y="6065837"/>
            <a:ext cx="138748"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2</a:t>
            </a:r>
          </a:p>
        </p:txBody>
      </p:sp>
      <p:sp>
        <p:nvSpPr>
          <p:cNvPr id="680" name="1"/>
          <p:cNvSpPr txBox="1"/>
          <p:nvPr/>
        </p:nvSpPr>
        <p:spPr>
          <a:xfrm>
            <a:off x="7294244" y="60658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1</a:t>
            </a:r>
          </a:p>
        </p:txBody>
      </p:sp>
      <p:grpSp>
        <p:nvGrpSpPr>
          <p:cNvPr id="683" name="Group"/>
          <p:cNvGrpSpPr/>
          <p:nvPr/>
        </p:nvGrpSpPr>
        <p:grpSpPr>
          <a:xfrm>
            <a:off x="6007072" y="1763712"/>
            <a:ext cx="4391053" cy="1474796"/>
            <a:chOff x="0" y="0"/>
            <a:chExt cx="4391052" cy="1474795"/>
          </a:xfrm>
        </p:grpSpPr>
        <p:sp>
          <p:nvSpPr>
            <p:cNvPr id="681" name="Shape"/>
            <p:cNvSpPr/>
            <p:nvPr/>
          </p:nvSpPr>
          <p:spPr>
            <a:xfrm>
              <a:off x="0" y="0"/>
              <a:ext cx="4391053" cy="14747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945" y="0"/>
                  </a:moveTo>
                  <a:cubicBezTo>
                    <a:pt x="8658" y="0"/>
                    <a:pt x="7614" y="881"/>
                    <a:pt x="7614" y="1969"/>
                  </a:cubicBezTo>
                  <a:lnTo>
                    <a:pt x="7614" y="9843"/>
                  </a:lnTo>
                  <a:cubicBezTo>
                    <a:pt x="7614" y="10930"/>
                    <a:pt x="8658" y="11811"/>
                    <a:pt x="9945" y="11811"/>
                  </a:cubicBezTo>
                  <a:lnTo>
                    <a:pt x="0" y="21600"/>
                  </a:lnTo>
                  <a:lnTo>
                    <a:pt x="13441" y="11811"/>
                  </a:lnTo>
                  <a:lnTo>
                    <a:pt x="19269" y="11811"/>
                  </a:lnTo>
                  <a:cubicBezTo>
                    <a:pt x="20556" y="11811"/>
                    <a:pt x="21600" y="10930"/>
                    <a:pt x="21600" y="9843"/>
                  </a:cubicBezTo>
                  <a:lnTo>
                    <a:pt x="21600" y="1969"/>
                  </a:lnTo>
                  <a:cubicBezTo>
                    <a:pt x="21600" y="881"/>
                    <a:pt x="20556" y="0"/>
                    <a:pt x="19269" y="0"/>
                  </a:cubicBezTo>
                  <a:lnTo>
                    <a:pt x="9945" y="0"/>
                  </a:lnTo>
                  <a:close/>
                </a:path>
              </a:pathLst>
            </a:custGeom>
            <a:solidFill>
              <a:schemeClr val="accent1"/>
            </a:solidFill>
            <a:ln w="12700" cap="flat">
              <a:solidFill>
                <a:srgbClr val="000000"/>
              </a:solidFill>
              <a:prstDash val="solid"/>
              <a:round/>
            </a:ln>
            <a:effectLst/>
          </p:spPr>
          <p:txBody>
            <a:bodyPr wrap="square" lIns="45719" tIns="45719" rIns="45719" bIns="45719" numCol="1" anchor="t">
              <a:noAutofit/>
            </a:bodyPr>
            <a:lstStyle/>
            <a:p>
              <a:pPr algn="ctr">
                <a:defRPr b="0" sz="1800">
                  <a:latin typeface="Times New Roman"/>
                  <a:ea typeface="Times New Roman"/>
                  <a:cs typeface="Times New Roman"/>
                  <a:sym typeface="Times New Roman"/>
                </a:defRPr>
              </a:pPr>
            </a:p>
          </p:txBody>
        </p:sp>
        <p:sp>
          <p:nvSpPr>
            <p:cNvPr id="682" name="After this, i becomes 3 and j becomes 2"/>
            <p:cNvSpPr txBox="1"/>
            <p:nvPr/>
          </p:nvSpPr>
          <p:spPr>
            <a:xfrm>
              <a:off x="1704029" y="35882"/>
              <a:ext cx="2530834" cy="6151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0" sz="1800">
                  <a:latin typeface="Times New Roman"/>
                  <a:ea typeface="Times New Roman"/>
                  <a:cs typeface="Times New Roman"/>
                  <a:sym typeface="Times New Roman"/>
                </a:defRPr>
              </a:lvl1pPr>
            </a:lstStyle>
            <a:p>
              <a:pPr/>
              <a:r>
                <a:t>After this, i becomes 3 and j becomes 2</a:t>
              </a:r>
            </a:p>
          </p:txBody>
        </p:sp>
      </p:grpSp>
      <p:sp>
        <p:nvSpPr>
          <p:cNvPr id="684" name="Rectangle"/>
          <p:cNvSpPr/>
          <p:nvPr/>
        </p:nvSpPr>
        <p:spPr>
          <a:xfrm>
            <a:off x="5021262" y="3171825"/>
            <a:ext cx="1036638" cy="231775"/>
          </a:xfrm>
          <a:prstGeom prst="rect">
            <a:avLst/>
          </a:prstGeom>
          <a:solidFill>
            <a:schemeClr val="accent1">
              <a:alpha val="45097"/>
            </a:schemeClr>
          </a:solidFill>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grpSp>
        <p:nvGrpSpPr>
          <p:cNvPr id="687" name="Group"/>
          <p:cNvGrpSpPr/>
          <p:nvPr/>
        </p:nvGrpSpPr>
        <p:grpSpPr>
          <a:xfrm>
            <a:off x="1524000" y="-37656"/>
            <a:ext cx="1524000" cy="456312"/>
            <a:chOff x="0" y="0"/>
            <a:chExt cx="1524000" cy="456311"/>
          </a:xfrm>
        </p:grpSpPr>
        <p:sp>
          <p:nvSpPr>
            <p:cNvPr id="685" name="Rectangle"/>
            <p:cNvSpPr/>
            <p:nvPr/>
          </p:nvSpPr>
          <p:spPr>
            <a:xfrm>
              <a:off x="0" y="37655"/>
              <a:ext cx="1524000" cy="381001"/>
            </a:xfrm>
            <a:prstGeom prst="rect">
              <a:avLst/>
            </a:prstGeom>
            <a:noFill/>
            <a:ln w="12700" cap="flat">
              <a:solidFill>
                <a:srgbClr val="FF0000"/>
              </a:solidFill>
              <a:prstDash val="solid"/>
              <a:round/>
            </a:ln>
            <a:effectLst/>
          </p:spPr>
          <p:txBody>
            <a:bodyPr wrap="square" lIns="45719" tIns="45719" rIns="45719" bIns="45719" numCol="1" anchor="ctr">
              <a:noAutofit/>
            </a:bodyPr>
            <a:lstStyle/>
            <a:p>
              <a:pPr algn="ctr">
                <a:defRPr b="0" sz="1800">
                  <a:solidFill>
                    <a:srgbClr val="1C1C1C"/>
                  </a:solidFill>
                  <a:latin typeface="Forte"/>
                  <a:ea typeface="Forte"/>
                  <a:cs typeface="Forte"/>
                  <a:sym typeface="Forte"/>
                </a:defRPr>
              </a:pPr>
            </a:p>
          </p:txBody>
        </p:sp>
        <p:sp>
          <p:nvSpPr>
            <p:cNvPr id="686" name="animation"/>
            <p:cNvSpPr txBox="1"/>
            <p:nvPr/>
          </p:nvSpPr>
          <p:spPr>
            <a:xfrm>
              <a:off x="299164" y="0"/>
              <a:ext cx="925672" cy="4563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b="0" sz="1800">
                  <a:solidFill>
                    <a:srgbClr val="1C1C1C"/>
                  </a:solidFill>
                  <a:latin typeface="Forte"/>
                  <a:ea typeface="Forte"/>
                  <a:cs typeface="Forte"/>
                  <a:sym typeface="Forte"/>
                </a:defRPr>
              </a:lvl1pPr>
            </a:lstStyle>
            <a:p>
              <a:pPr/>
              <a:r>
                <a:t>animation</a:t>
              </a:r>
            </a:p>
          </p:txBody>
        </p:sp>
      </p:gr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9" name="Slide Number"/>
          <p:cNvSpPr txBox="1"/>
          <p:nvPr>
            <p:ph type="sldNum" sz="quarter" idx="2"/>
          </p:nvPr>
        </p:nvSpPr>
        <p:spPr>
          <a:xfrm>
            <a:off x="5797867" y="6494713"/>
            <a:ext cx="281941" cy="287088"/>
          </a:xfrm>
          <a:prstGeom prst="rect">
            <a:avLst/>
          </a:prstGeom>
          <a:extLst>
            <a:ext uri="{C572A759-6A51-4108-AA02-DFA0A04FC94B}">
              <ma14:wrappingTextBoxFlag xmlns:ma14="http://schemas.microsoft.com/office/mac/drawingml/2011/main" val="1"/>
            </a:ext>
          </a:extLst>
        </p:spPr>
        <p:txBody>
          <a:bodyPr/>
          <a:lstStyle>
            <a:lvl1pPr algn="ctr">
              <a:defRPr sz="1400">
                <a:latin typeface="Times New Roman"/>
                <a:ea typeface="Times New Roman"/>
                <a:cs typeface="Times New Roman"/>
                <a:sym typeface="Times New Roman"/>
              </a:defRPr>
            </a:lvl1pPr>
          </a:lstStyle>
          <a:p>
            <a:pPr/>
            <a:fld id="{86CB4B4D-7CA3-9044-876B-883B54F8677D}" type="slidenum"/>
          </a:p>
        </p:txBody>
      </p:sp>
      <p:sp>
        <p:nvSpPr>
          <p:cNvPr id="690" name="Trace the reverse Method, cont."/>
          <p:cNvSpPr txBox="1"/>
          <p:nvPr>
            <p:ph type="title" idx="4294967295"/>
          </p:nvPr>
        </p:nvSpPr>
        <p:spPr>
          <a:xfrm>
            <a:off x="2133600" y="304800"/>
            <a:ext cx="9434513" cy="533400"/>
          </a:xfrm>
          <a:prstGeom prst="rect">
            <a:avLst/>
          </a:prstGeom>
        </p:spPr>
        <p:txBody>
          <a:bodyPr>
            <a:normAutofit fontScale="100000" lnSpcReduction="0"/>
          </a:bodyPr>
          <a:lstStyle>
            <a:lvl1pPr defTabSz="768095">
              <a:defRPr sz="3359">
                <a:effectLst>
                  <a:outerShdw sx="100000" sy="100000" kx="0" ky="0" algn="b" rotWithShape="0" blurRad="10668" dist="21336" dir="2700000">
                    <a:srgbClr val="DDDDDD"/>
                  </a:outerShdw>
                </a:effectLst>
              </a:defRPr>
            </a:lvl1pPr>
          </a:lstStyle>
          <a:p>
            <a:pPr/>
            <a:r>
              <a:t>Trace the reverse Method, cont.</a:t>
            </a:r>
          </a:p>
        </p:txBody>
      </p:sp>
      <p:sp>
        <p:nvSpPr>
          <p:cNvPr id="691" name="public static int[] reverse(int[] list) {…"/>
          <p:cNvSpPr txBox="1"/>
          <p:nvPr/>
        </p:nvSpPr>
        <p:spPr>
          <a:xfrm>
            <a:off x="2071686" y="2185987"/>
            <a:ext cx="5173665" cy="2378077"/>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p>
            <a:pPr>
              <a:defRPr b="0" sz="1600">
                <a:latin typeface="Courier New"/>
                <a:ea typeface="Courier New"/>
                <a:cs typeface="Courier New"/>
                <a:sym typeface="Courier New"/>
              </a:defRPr>
            </a:pPr>
            <a:r>
              <a:t>public static int[] reverse(int[] list) {</a:t>
            </a:r>
            <a:endParaRPr>
              <a:latin typeface="Courier"/>
              <a:ea typeface="Courier"/>
              <a:cs typeface="Courier"/>
              <a:sym typeface="Courier"/>
            </a:endParaRPr>
          </a:p>
          <a:p>
            <a:pPr>
              <a:defRPr b="0" sz="1600">
                <a:latin typeface="Courier New"/>
                <a:ea typeface="Courier New"/>
                <a:cs typeface="Courier New"/>
                <a:sym typeface="Courier New"/>
              </a:defRPr>
            </a:pPr>
            <a:r>
              <a:t>  int[] result = new int[list.length];</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for (int i = 0, j = result.length - 1; </a:t>
            </a:r>
            <a:endParaRPr>
              <a:latin typeface="Courier"/>
              <a:ea typeface="Courier"/>
              <a:cs typeface="Courier"/>
              <a:sym typeface="Courier"/>
            </a:endParaRPr>
          </a:p>
          <a:p>
            <a:pPr>
              <a:defRPr b="0" sz="1600">
                <a:latin typeface="Courier New"/>
                <a:ea typeface="Courier New"/>
                <a:cs typeface="Courier New"/>
                <a:sym typeface="Courier New"/>
              </a:defRPr>
            </a:pPr>
            <a:r>
              <a:t>       i &lt; list.length; i++, j--) {</a:t>
            </a:r>
            <a:endParaRPr>
              <a:latin typeface="Courier"/>
              <a:ea typeface="Courier"/>
              <a:cs typeface="Courier"/>
              <a:sym typeface="Courier"/>
            </a:endParaRPr>
          </a:p>
          <a:p>
            <a:pPr>
              <a:defRPr b="0" sz="1600">
                <a:latin typeface="Courier New"/>
                <a:ea typeface="Courier New"/>
                <a:cs typeface="Courier New"/>
                <a:sym typeface="Courier New"/>
              </a:defRPr>
            </a:pPr>
            <a:r>
              <a:t>    result[j] = list[i];</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return result;</a:t>
            </a:r>
            <a:endParaRPr>
              <a:latin typeface="Courier"/>
              <a:ea typeface="Courier"/>
              <a:cs typeface="Courier"/>
              <a:sym typeface="Courier"/>
            </a:endParaRPr>
          </a:p>
          <a:p>
            <a:pPr>
              <a:defRPr b="0" sz="1600">
                <a:latin typeface="Courier New"/>
                <a:ea typeface="Courier New"/>
                <a:cs typeface="Courier New"/>
                <a:sym typeface="Courier New"/>
              </a:defRPr>
            </a:pPr>
            <a:r>
              <a:t>}</a:t>
            </a:r>
          </a:p>
        </p:txBody>
      </p:sp>
      <p:sp>
        <p:nvSpPr>
          <p:cNvPr id="692" name="int[] list1 = {1, 2, 3, 4, 5, 6};…"/>
          <p:cNvSpPr txBox="1"/>
          <p:nvPr>
            <p:ph type="body" sz="quarter" idx="4294967295"/>
          </p:nvPr>
        </p:nvSpPr>
        <p:spPr>
          <a:xfrm>
            <a:off x="1717675" y="1149350"/>
            <a:ext cx="6705600" cy="685800"/>
          </a:xfrm>
          <a:prstGeom prst="rect">
            <a:avLst/>
          </a:prstGeom>
        </p:spPr>
        <p:txBody>
          <a:bodyPr>
            <a:normAutofit fontScale="100000" lnSpcReduction="0"/>
          </a:bodyPr>
          <a:lstStyle/>
          <a:p>
            <a:pPr>
              <a:lnSpc>
                <a:spcPct val="90000"/>
              </a:lnSpc>
              <a:spcBef>
                <a:spcPts val="400"/>
              </a:spcBef>
              <a:buSzTx/>
              <a:buFont typeface="Wingdings"/>
              <a:buNone/>
              <a:defRPr b="1" sz="1800">
                <a:latin typeface="Courier New"/>
                <a:ea typeface="Courier New"/>
                <a:cs typeface="Courier New"/>
                <a:sym typeface="Courier New"/>
              </a:defRPr>
            </a:pPr>
            <a:r>
              <a:t>int[] list1 = {1, 2, 3, 4, 5, 6};</a:t>
            </a:r>
            <a:endParaRPr>
              <a:latin typeface="Courier"/>
              <a:ea typeface="Courier"/>
              <a:cs typeface="Courier"/>
              <a:sym typeface="Courier"/>
            </a:endParaRPr>
          </a:p>
          <a:p>
            <a:pPr>
              <a:lnSpc>
                <a:spcPct val="90000"/>
              </a:lnSpc>
              <a:spcBef>
                <a:spcPts val="400"/>
              </a:spcBef>
              <a:buSzTx/>
              <a:buFont typeface="Wingdings"/>
              <a:buNone/>
              <a:defRPr b="1" sz="1800">
                <a:latin typeface="Courier New"/>
                <a:ea typeface="Courier New"/>
                <a:cs typeface="Courier New"/>
                <a:sym typeface="Courier New"/>
              </a:defRPr>
            </a:pPr>
            <a:r>
              <a:t>int[] list2 = reverse(list1);</a:t>
            </a:r>
          </a:p>
        </p:txBody>
      </p:sp>
      <p:sp>
        <p:nvSpPr>
          <p:cNvPr id="693" name="Rectangle"/>
          <p:cNvSpPr/>
          <p:nvPr/>
        </p:nvSpPr>
        <p:spPr>
          <a:xfrm>
            <a:off x="5059362" y="5065712"/>
            <a:ext cx="2535239" cy="457201"/>
          </a:xfrm>
          <a:prstGeom prst="rect">
            <a:avLst/>
          </a:prstGeom>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694" name="Line"/>
          <p:cNvSpPr/>
          <p:nvPr/>
        </p:nvSpPr>
        <p:spPr>
          <a:xfrm>
            <a:off x="5440362" y="5065712"/>
            <a:ext cx="1" cy="457201"/>
          </a:xfrm>
          <a:prstGeom prst="line">
            <a:avLst/>
          </a:prstGeom>
          <a:ln w="12700">
            <a:solidFill>
              <a:srgbClr val="000000"/>
            </a:solidFill>
          </a:ln>
        </p:spPr>
        <p:txBody>
          <a:bodyPr lIns="45719" rIns="45719"/>
          <a:lstStyle/>
          <a:p>
            <a:pPr/>
          </a:p>
        </p:txBody>
      </p:sp>
      <p:sp>
        <p:nvSpPr>
          <p:cNvPr id="695" name="list"/>
          <p:cNvSpPr txBox="1"/>
          <p:nvPr/>
        </p:nvSpPr>
        <p:spPr>
          <a:xfrm>
            <a:off x="4038282" y="5141912"/>
            <a:ext cx="670561"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0" sz="1800">
                <a:latin typeface="Times New Roman"/>
                <a:ea typeface="Times New Roman"/>
                <a:cs typeface="Times New Roman"/>
                <a:sym typeface="Times New Roman"/>
              </a:defRPr>
            </a:lvl1pPr>
          </a:lstStyle>
          <a:p>
            <a:pPr/>
            <a:r>
              <a:t>list</a:t>
            </a:r>
          </a:p>
        </p:txBody>
      </p:sp>
      <p:sp>
        <p:nvSpPr>
          <p:cNvPr id="696" name="result"/>
          <p:cNvSpPr txBox="1"/>
          <p:nvPr/>
        </p:nvSpPr>
        <p:spPr>
          <a:xfrm>
            <a:off x="3809682" y="5980112"/>
            <a:ext cx="975361"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0" sz="1800">
                <a:latin typeface="Times New Roman"/>
                <a:ea typeface="Times New Roman"/>
                <a:cs typeface="Times New Roman"/>
                <a:sym typeface="Times New Roman"/>
              </a:defRPr>
            </a:lvl1pPr>
          </a:lstStyle>
          <a:p>
            <a:pPr/>
            <a:r>
              <a:t>result</a:t>
            </a:r>
          </a:p>
        </p:txBody>
      </p:sp>
      <p:sp>
        <p:nvSpPr>
          <p:cNvPr id="697" name="1"/>
          <p:cNvSpPr txBox="1"/>
          <p:nvPr/>
        </p:nvSpPr>
        <p:spPr>
          <a:xfrm>
            <a:off x="5181282" y="51435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1</a:t>
            </a:r>
          </a:p>
        </p:txBody>
      </p:sp>
      <p:sp>
        <p:nvSpPr>
          <p:cNvPr id="698" name="Line"/>
          <p:cNvSpPr/>
          <p:nvPr/>
        </p:nvSpPr>
        <p:spPr>
          <a:xfrm>
            <a:off x="5827712" y="5065712"/>
            <a:ext cx="1" cy="457201"/>
          </a:xfrm>
          <a:prstGeom prst="line">
            <a:avLst/>
          </a:prstGeom>
          <a:ln w="12700">
            <a:solidFill>
              <a:srgbClr val="000000"/>
            </a:solidFill>
          </a:ln>
        </p:spPr>
        <p:txBody>
          <a:bodyPr lIns="45719" rIns="45719"/>
          <a:lstStyle/>
          <a:p>
            <a:pPr/>
          </a:p>
        </p:txBody>
      </p:sp>
      <p:sp>
        <p:nvSpPr>
          <p:cNvPr id="699" name="Line"/>
          <p:cNvSpPr/>
          <p:nvPr/>
        </p:nvSpPr>
        <p:spPr>
          <a:xfrm>
            <a:off x="6249987" y="5065712"/>
            <a:ext cx="1" cy="457201"/>
          </a:xfrm>
          <a:prstGeom prst="line">
            <a:avLst/>
          </a:prstGeom>
          <a:ln w="12700">
            <a:solidFill>
              <a:srgbClr val="000000"/>
            </a:solidFill>
          </a:ln>
        </p:spPr>
        <p:txBody>
          <a:bodyPr lIns="45719" rIns="45719"/>
          <a:lstStyle/>
          <a:p>
            <a:pPr/>
          </a:p>
        </p:txBody>
      </p:sp>
      <p:sp>
        <p:nvSpPr>
          <p:cNvPr id="700" name="Line"/>
          <p:cNvSpPr/>
          <p:nvPr/>
        </p:nvSpPr>
        <p:spPr>
          <a:xfrm>
            <a:off x="6672262" y="5065712"/>
            <a:ext cx="1" cy="457201"/>
          </a:xfrm>
          <a:prstGeom prst="line">
            <a:avLst/>
          </a:prstGeom>
          <a:ln w="12700">
            <a:solidFill>
              <a:srgbClr val="000000"/>
            </a:solidFill>
          </a:ln>
        </p:spPr>
        <p:txBody>
          <a:bodyPr lIns="45719" rIns="45719"/>
          <a:lstStyle/>
          <a:p>
            <a:pPr/>
          </a:p>
        </p:txBody>
      </p:sp>
      <p:sp>
        <p:nvSpPr>
          <p:cNvPr id="701" name="Line"/>
          <p:cNvSpPr/>
          <p:nvPr/>
        </p:nvSpPr>
        <p:spPr>
          <a:xfrm>
            <a:off x="7170737" y="5065712"/>
            <a:ext cx="1" cy="457201"/>
          </a:xfrm>
          <a:prstGeom prst="line">
            <a:avLst/>
          </a:prstGeom>
          <a:ln w="12700">
            <a:solidFill>
              <a:srgbClr val="000000"/>
            </a:solidFill>
          </a:ln>
        </p:spPr>
        <p:txBody>
          <a:bodyPr lIns="45719" rIns="45719"/>
          <a:lstStyle/>
          <a:p>
            <a:pPr/>
          </a:p>
        </p:txBody>
      </p:sp>
      <p:sp>
        <p:nvSpPr>
          <p:cNvPr id="702" name="2"/>
          <p:cNvSpPr txBox="1"/>
          <p:nvPr/>
        </p:nvSpPr>
        <p:spPr>
          <a:xfrm>
            <a:off x="5565457" y="51435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2</a:t>
            </a:r>
          </a:p>
        </p:txBody>
      </p:sp>
      <p:sp>
        <p:nvSpPr>
          <p:cNvPr id="703" name="3"/>
          <p:cNvSpPr txBox="1"/>
          <p:nvPr/>
        </p:nvSpPr>
        <p:spPr>
          <a:xfrm>
            <a:off x="5949632" y="51435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3</a:t>
            </a:r>
          </a:p>
        </p:txBody>
      </p:sp>
      <p:sp>
        <p:nvSpPr>
          <p:cNvPr id="704" name="4"/>
          <p:cNvSpPr txBox="1"/>
          <p:nvPr/>
        </p:nvSpPr>
        <p:spPr>
          <a:xfrm>
            <a:off x="6371907" y="51435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4</a:t>
            </a:r>
          </a:p>
        </p:txBody>
      </p:sp>
      <p:sp>
        <p:nvSpPr>
          <p:cNvPr id="705" name="5"/>
          <p:cNvSpPr txBox="1"/>
          <p:nvPr/>
        </p:nvSpPr>
        <p:spPr>
          <a:xfrm>
            <a:off x="6832282" y="5143500"/>
            <a:ext cx="138748"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5</a:t>
            </a:r>
          </a:p>
        </p:txBody>
      </p:sp>
      <p:sp>
        <p:nvSpPr>
          <p:cNvPr id="706" name="6"/>
          <p:cNvSpPr txBox="1"/>
          <p:nvPr/>
        </p:nvSpPr>
        <p:spPr>
          <a:xfrm>
            <a:off x="7294244" y="51435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6</a:t>
            </a:r>
          </a:p>
        </p:txBody>
      </p:sp>
      <p:sp>
        <p:nvSpPr>
          <p:cNvPr id="707" name="Rectangle"/>
          <p:cNvSpPr/>
          <p:nvPr/>
        </p:nvSpPr>
        <p:spPr>
          <a:xfrm>
            <a:off x="5059362" y="5988050"/>
            <a:ext cx="2535239" cy="457200"/>
          </a:xfrm>
          <a:prstGeom prst="rect">
            <a:avLst/>
          </a:prstGeom>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708" name="Line"/>
          <p:cNvSpPr/>
          <p:nvPr/>
        </p:nvSpPr>
        <p:spPr>
          <a:xfrm>
            <a:off x="5440362" y="5988050"/>
            <a:ext cx="1" cy="457200"/>
          </a:xfrm>
          <a:prstGeom prst="line">
            <a:avLst/>
          </a:prstGeom>
          <a:ln w="12700">
            <a:solidFill>
              <a:srgbClr val="000000"/>
            </a:solidFill>
          </a:ln>
        </p:spPr>
        <p:txBody>
          <a:bodyPr lIns="45719" rIns="45719"/>
          <a:lstStyle/>
          <a:p>
            <a:pPr/>
          </a:p>
        </p:txBody>
      </p:sp>
      <p:sp>
        <p:nvSpPr>
          <p:cNvPr id="709" name="0"/>
          <p:cNvSpPr txBox="1"/>
          <p:nvPr/>
        </p:nvSpPr>
        <p:spPr>
          <a:xfrm>
            <a:off x="5181282" y="60658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710" name="Line"/>
          <p:cNvSpPr/>
          <p:nvPr/>
        </p:nvSpPr>
        <p:spPr>
          <a:xfrm>
            <a:off x="5827712" y="5988050"/>
            <a:ext cx="1" cy="457200"/>
          </a:xfrm>
          <a:prstGeom prst="line">
            <a:avLst/>
          </a:prstGeom>
          <a:ln w="12700">
            <a:solidFill>
              <a:srgbClr val="000000"/>
            </a:solidFill>
          </a:ln>
        </p:spPr>
        <p:txBody>
          <a:bodyPr lIns="45719" rIns="45719"/>
          <a:lstStyle/>
          <a:p>
            <a:pPr/>
          </a:p>
        </p:txBody>
      </p:sp>
      <p:sp>
        <p:nvSpPr>
          <p:cNvPr id="711" name="Line"/>
          <p:cNvSpPr/>
          <p:nvPr/>
        </p:nvSpPr>
        <p:spPr>
          <a:xfrm>
            <a:off x="6249987" y="5988050"/>
            <a:ext cx="1" cy="457200"/>
          </a:xfrm>
          <a:prstGeom prst="line">
            <a:avLst/>
          </a:prstGeom>
          <a:ln w="12700">
            <a:solidFill>
              <a:srgbClr val="000000"/>
            </a:solidFill>
          </a:ln>
        </p:spPr>
        <p:txBody>
          <a:bodyPr lIns="45719" rIns="45719"/>
          <a:lstStyle/>
          <a:p>
            <a:pPr/>
          </a:p>
        </p:txBody>
      </p:sp>
      <p:sp>
        <p:nvSpPr>
          <p:cNvPr id="712" name="Line"/>
          <p:cNvSpPr/>
          <p:nvPr/>
        </p:nvSpPr>
        <p:spPr>
          <a:xfrm>
            <a:off x="6672262" y="5988050"/>
            <a:ext cx="1" cy="457200"/>
          </a:xfrm>
          <a:prstGeom prst="line">
            <a:avLst/>
          </a:prstGeom>
          <a:ln w="12700">
            <a:solidFill>
              <a:srgbClr val="000000"/>
            </a:solidFill>
          </a:ln>
        </p:spPr>
        <p:txBody>
          <a:bodyPr lIns="45719" rIns="45719"/>
          <a:lstStyle/>
          <a:p>
            <a:pPr/>
          </a:p>
        </p:txBody>
      </p:sp>
      <p:sp>
        <p:nvSpPr>
          <p:cNvPr id="713" name="Line"/>
          <p:cNvSpPr/>
          <p:nvPr/>
        </p:nvSpPr>
        <p:spPr>
          <a:xfrm>
            <a:off x="7170737" y="5988050"/>
            <a:ext cx="1" cy="457200"/>
          </a:xfrm>
          <a:prstGeom prst="line">
            <a:avLst/>
          </a:prstGeom>
          <a:ln w="12700">
            <a:solidFill>
              <a:srgbClr val="000000"/>
            </a:solidFill>
          </a:ln>
        </p:spPr>
        <p:txBody>
          <a:bodyPr lIns="45719" rIns="45719"/>
          <a:lstStyle/>
          <a:p>
            <a:pPr/>
          </a:p>
        </p:txBody>
      </p:sp>
      <p:sp>
        <p:nvSpPr>
          <p:cNvPr id="714" name="0"/>
          <p:cNvSpPr txBox="1"/>
          <p:nvPr/>
        </p:nvSpPr>
        <p:spPr>
          <a:xfrm>
            <a:off x="5565457" y="60658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715" name="0"/>
          <p:cNvSpPr txBox="1"/>
          <p:nvPr/>
        </p:nvSpPr>
        <p:spPr>
          <a:xfrm>
            <a:off x="5949632" y="60658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716" name="3"/>
          <p:cNvSpPr txBox="1"/>
          <p:nvPr/>
        </p:nvSpPr>
        <p:spPr>
          <a:xfrm>
            <a:off x="6371907" y="60658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3</a:t>
            </a:r>
          </a:p>
        </p:txBody>
      </p:sp>
      <p:sp>
        <p:nvSpPr>
          <p:cNvPr id="717" name="2"/>
          <p:cNvSpPr txBox="1"/>
          <p:nvPr/>
        </p:nvSpPr>
        <p:spPr>
          <a:xfrm>
            <a:off x="6832282" y="6065837"/>
            <a:ext cx="138748"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2</a:t>
            </a:r>
          </a:p>
        </p:txBody>
      </p:sp>
      <p:sp>
        <p:nvSpPr>
          <p:cNvPr id="718" name="1"/>
          <p:cNvSpPr txBox="1"/>
          <p:nvPr/>
        </p:nvSpPr>
        <p:spPr>
          <a:xfrm>
            <a:off x="7294244" y="60658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1</a:t>
            </a:r>
          </a:p>
        </p:txBody>
      </p:sp>
      <p:grpSp>
        <p:nvGrpSpPr>
          <p:cNvPr id="721" name="Group"/>
          <p:cNvGrpSpPr/>
          <p:nvPr/>
        </p:nvGrpSpPr>
        <p:grpSpPr>
          <a:xfrm>
            <a:off x="4695772" y="1763712"/>
            <a:ext cx="5702353" cy="1465276"/>
            <a:chOff x="0" y="0"/>
            <a:chExt cx="5702352" cy="1465274"/>
          </a:xfrm>
        </p:grpSpPr>
        <p:sp>
          <p:nvSpPr>
            <p:cNvPr id="719" name="Shape"/>
            <p:cNvSpPr/>
            <p:nvPr/>
          </p:nvSpPr>
          <p:spPr>
            <a:xfrm>
              <a:off x="0" y="0"/>
              <a:ext cx="5702353" cy="14652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625" y="0"/>
                  </a:moveTo>
                  <a:cubicBezTo>
                    <a:pt x="11634" y="0"/>
                    <a:pt x="10830" y="887"/>
                    <a:pt x="10830" y="1981"/>
                  </a:cubicBezTo>
                  <a:lnTo>
                    <a:pt x="10830" y="6935"/>
                  </a:lnTo>
                  <a:lnTo>
                    <a:pt x="0" y="21600"/>
                  </a:lnTo>
                  <a:lnTo>
                    <a:pt x="10830" y="9907"/>
                  </a:lnTo>
                  <a:cubicBezTo>
                    <a:pt x="10830" y="11001"/>
                    <a:pt x="11634" y="11888"/>
                    <a:pt x="12625" y="11888"/>
                  </a:cubicBezTo>
                  <a:lnTo>
                    <a:pt x="19805" y="11888"/>
                  </a:lnTo>
                  <a:cubicBezTo>
                    <a:pt x="20796" y="11888"/>
                    <a:pt x="21600" y="11001"/>
                    <a:pt x="21600" y="9907"/>
                  </a:cubicBezTo>
                  <a:lnTo>
                    <a:pt x="21600" y="1981"/>
                  </a:lnTo>
                  <a:cubicBezTo>
                    <a:pt x="21600" y="887"/>
                    <a:pt x="20796" y="0"/>
                    <a:pt x="19805" y="0"/>
                  </a:cubicBezTo>
                  <a:lnTo>
                    <a:pt x="12625" y="0"/>
                  </a:lnTo>
                  <a:close/>
                </a:path>
              </a:pathLst>
            </a:custGeom>
            <a:solidFill>
              <a:schemeClr val="accent1"/>
            </a:solidFill>
            <a:ln w="12700" cap="flat">
              <a:solidFill>
                <a:srgbClr val="000000"/>
              </a:solidFill>
              <a:prstDash val="solid"/>
              <a:round/>
            </a:ln>
            <a:effectLst/>
          </p:spPr>
          <p:txBody>
            <a:bodyPr wrap="square" lIns="45719" tIns="45719" rIns="45719" bIns="45719" numCol="1" anchor="t">
              <a:noAutofit/>
            </a:bodyPr>
            <a:lstStyle/>
            <a:p>
              <a:pPr algn="ctr">
                <a:defRPr b="0" sz="1800">
                  <a:latin typeface="Times New Roman"/>
                  <a:ea typeface="Times New Roman"/>
                  <a:cs typeface="Times New Roman"/>
                  <a:sym typeface="Times New Roman"/>
                </a:defRPr>
              </a:pPr>
            </a:p>
          </p:txBody>
        </p:sp>
        <p:sp>
          <p:nvSpPr>
            <p:cNvPr id="720" name="i (=3) is still less than 6"/>
            <p:cNvSpPr txBox="1"/>
            <p:nvPr/>
          </p:nvSpPr>
          <p:spPr>
            <a:xfrm>
              <a:off x="3015329" y="35882"/>
              <a:ext cx="2530835" cy="3484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0" sz="1800">
                  <a:latin typeface="Times New Roman"/>
                  <a:ea typeface="Times New Roman"/>
                  <a:cs typeface="Times New Roman"/>
                  <a:sym typeface="Times New Roman"/>
                </a:defRPr>
              </a:lvl1pPr>
            </a:lstStyle>
            <a:p>
              <a:pPr/>
              <a:r>
                <a:t>i (=3) is still less than 6</a:t>
              </a:r>
            </a:p>
          </p:txBody>
        </p:sp>
      </p:grpSp>
      <p:sp>
        <p:nvSpPr>
          <p:cNvPr id="722" name="Rectangle"/>
          <p:cNvSpPr/>
          <p:nvPr/>
        </p:nvSpPr>
        <p:spPr>
          <a:xfrm>
            <a:off x="2946400" y="3159125"/>
            <a:ext cx="1882775" cy="231775"/>
          </a:xfrm>
          <a:prstGeom prst="rect">
            <a:avLst/>
          </a:prstGeom>
          <a:solidFill>
            <a:schemeClr val="accent1">
              <a:alpha val="45097"/>
            </a:schemeClr>
          </a:solidFill>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grpSp>
        <p:nvGrpSpPr>
          <p:cNvPr id="725" name="Group"/>
          <p:cNvGrpSpPr/>
          <p:nvPr/>
        </p:nvGrpSpPr>
        <p:grpSpPr>
          <a:xfrm>
            <a:off x="1524000" y="-37656"/>
            <a:ext cx="1524000" cy="456312"/>
            <a:chOff x="0" y="0"/>
            <a:chExt cx="1524000" cy="456311"/>
          </a:xfrm>
        </p:grpSpPr>
        <p:sp>
          <p:nvSpPr>
            <p:cNvPr id="723" name="Rectangle"/>
            <p:cNvSpPr/>
            <p:nvPr/>
          </p:nvSpPr>
          <p:spPr>
            <a:xfrm>
              <a:off x="0" y="37655"/>
              <a:ext cx="1524000" cy="381001"/>
            </a:xfrm>
            <a:prstGeom prst="rect">
              <a:avLst/>
            </a:prstGeom>
            <a:noFill/>
            <a:ln w="12700" cap="flat">
              <a:solidFill>
                <a:srgbClr val="FF0000"/>
              </a:solidFill>
              <a:prstDash val="solid"/>
              <a:round/>
            </a:ln>
            <a:effectLst/>
          </p:spPr>
          <p:txBody>
            <a:bodyPr wrap="square" lIns="45719" tIns="45719" rIns="45719" bIns="45719" numCol="1" anchor="ctr">
              <a:noAutofit/>
            </a:bodyPr>
            <a:lstStyle/>
            <a:p>
              <a:pPr algn="ctr">
                <a:defRPr b="0" sz="1800">
                  <a:solidFill>
                    <a:srgbClr val="1C1C1C"/>
                  </a:solidFill>
                  <a:latin typeface="Forte"/>
                  <a:ea typeface="Forte"/>
                  <a:cs typeface="Forte"/>
                  <a:sym typeface="Forte"/>
                </a:defRPr>
              </a:pPr>
            </a:p>
          </p:txBody>
        </p:sp>
        <p:sp>
          <p:nvSpPr>
            <p:cNvPr id="724" name="animation"/>
            <p:cNvSpPr txBox="1"/>
            <p:nvPr/>
          </p:nvSpPr>
          <p:spPr>
            <a:xfrm>
              <a:off x="299164" y="0"/>
              <a:ext cx="925672" cy="4563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b="0" sz="1800">
                  <a:solidFill>
                    <a:srgbClr val="1C1C1C"/>
                  </a:solidFill>
                  <a:latin typeface="Forte"/>
                  <a:ea typeface="Forte"/>
                  <a:cs typeface="Forte"/>
                  <a:sym typeface="Forte"/>
                </a:defRPr>
              </a:lvl1pPr>
            </a:lstStyle>
            <a:p>
              <a:pPr/>
              <a:r>
                <a:t>animation</a:t>
              </a:r>
            </a:p>
          </p:txBody>
        </p:sp>
      </p:gr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 name="Bu Hafta"/>
          <p:cNvSpPr txBox="1"/>
          <p:nvPr>
            <p:ph type="title" idx="4294967295"/>
          </p:nvPr>
        </p:nvSpPr>
        <p:spPr>
          <a:xfrm>
            <a:off x="1422400" y="53975"/>
            <a:ext cx="10502900" cy="1030288"/>
          </a:xfrm>
          <a:prstGeom prst="rect">
            <a:avLst/>
          </a:prstGeom>
        </p:spPr>
        <p:txBody>
          <a:bodyPr>
            <a:normAutofit fontScale="100000" lnSpcReduction="0"/>
          </a:bodyPr>
          <a:lstStyle>
            <a:lvl1pPr>
              <a:defRPr>
                <a:effectLst>
                  <a:outerShdw sx="100000" sy="100000" kx="0" ky="0" algn="b" rotWithShape="0" blurRad="12700" dist="25400" dir="2700000">
                    <a:srgbClr val="DDDDDD"/>
                  </a:outerShdw>
                </a:effectLst>
              </a:defRPr>
            </a:lvl1pPr>
          </a:lstStyle>
          <a:p>
            <a:pPr/>
            <a:r>
              <a:t>Bu Hafta</a:t>
            </a:r>
          </a:p>
        </p:txBody>
      </p:sp>
      <p:sp>
        <p:nvSpPr>
          <p:cNvPr id="67" name="Bu derste iki boyutlu dizileri öğreneceğiz. Örnekler ile konuyu pekiştireceğiz."/>
          <p:cNvSpPr txBox="1"/>
          <p:nvPr>
            <p:ph type="body" idx="4294967295"/>
          </p:nvPr>
        </p:nvSpPr>
        <p:spPr>
          <a:xfrm>
            <a:off x="301625" y="1268412"/>
            <a:ext cx="11580813" cy="4824413"/>
          </a:xfrm>
          <a:prstGeom prst="rect">
            <a:avLst/>
          </a:prstGeom>
        </p:spPr>
        <p:txBody>
          <a:bodyPr>
            <a:normAutofit fontScale="100000" lnSpcReduction="0"/>
          </a:bodyPr>
          <a:lstStyle/>
          <a:p>
            <a:pPr/>
            <a:r>
              <a:t>Bu derste iki boyutlu dizileri öğreneceğiz. Örnekler ile konuyu pekiştireceğiz.</a:t>
            </a:r>
          </a:p>
        </p:txBody>
      </p:sp>
      <p:sp>
        <p:nvSpPr>
          <p:cNvPr id="68" name="Slide Number"/>
          <p:cNvSpPr txBox="1"/>
          <p:nvPr>
            <p:ph type="sldNum" sz="quarter" idx="2"/>
          </p:nvPr>
        </p:nvSpPr>
        <p:spPr>
          <a:xfrm>
            <a:off x="11675655" y="6533495"/>
            <a:ext cx="181383" cy="248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9" name="Picture 8" descr="Picture 8"/>
          <p:cNvPicPr>
            <a:picLocks noChangeAspect="1"/>
          </p:cNvPicPr>
          <p:nvPr/>
        </p:nvPicPr>
        <p:blipFill>
          <a:blip r:embed="rId2">
            <a:extLst/>
          </a:blip>
          <a:srcRect l="27064" t="16402" r="2204" b="14753"/>
          <a:stretch>
            <a:fillRect/>
          </a:stretch>
        </p:blipFill>
        <p:spPr>
          <a:xfrm>
            <a:off x="4369042" y="2360144"/>
            <a:ext cx="5066272" cy="329896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7" name="Slide Number"/>
          <p:cNvSpPr txBox="1"/>
          <p:nvPr>
            <p:ph type="sldNum" sz="quarter" idx="2"/>
          </p:nvPr>
        </p:nvSpPr>
        <p:spPr>
          <a:xfrm>
            <a:off x="5797867" y="6494713"/>
            <a:ext cx="281941" cy="287088"/>
          </a:xfrm>
          <a:prstGeom prst="rect">
            <a:avLst/>
          </a:prstGeom>
          <a:extLst>
            <a:ext uri="{C572A759-6A51-4108-AA02-DFA0A04FC94B}">
              <ma14:wrappingTextBoxFlag xmlns:ma14="http://schemas.microsoft.com/office/mac/drawingml/2011/main" val="1"/>
            </a:ext>
          </a:extLst>
        </p:spPr>
        <p:txBody>
          <a:bodyPr/>
          <a:lstStyle>
            <a:lvl1pPr algn="ctr">
              <a:defRPr sz="1400">
                <a:latin typeface="Times New Roman"/>
                <a:ea typeface="Times New Roman"/>
                <a:cs typeface="Times New Roman"/>
                <a:sym typeface="Times New Roman"/>
              </a:defRPr>
            </a:lvl1pPr>
          </a:lstStyle>
          <a:p>
            <a:pPr/>
            <a:fld id="{86CB4B4D-7CA3-9044-876B-883B54F8677D}" type="slidenum"/>
          </a:p>
        </p:txBody>
      </p:sp>
      <p:sp>
        <p:nvSpPr>
          <p:cNvPr id="728" name="Trace the reverse Method, cont."/>
          <p:cNvSpPr txBox="1"/>
          <p:nvPr>
            <p:ph type="title" idx="4294967295"/>
          </p:nvPr>
        </p:nvSpPr>
        <p:spPr>
          <a:xfrm>
            <a:off x="2133600" y="304800"/>
            <a:ext cx="9650413" cy="533400"/>
          </a:xfrm>
          <a:prstGeom prst="rect">
            <a:avLst/>
          </a:prstGeom>
        </p:spPr>
        <p:txBody>
          <a:bodyPr>
            <a:normAutofit fontScale="100000" lnSpcReduction="0"/>
          </a:bodyPr>
          <a:lstStyle>
            <a:lvl1pPr defTabSz="768095">
              <a:defRPr sz="3359">
                <a:effectLst>
                  <a:outerShdw sx="100000" sy="100000" kx="0" ky="0" algn="b" rotWithShape="0" blurRad="10668" dist="21336" dir="2700000">
                    <a:srgbClr val="DDDDDD"/>
                  </a:outerShdw>
                </a:effectLst>
              </a:defRPr>
            </a:lvl1pPr>
          </a:lstStyle>
          <a:p>
            <a:pPr/>
            <a:r>
              <a:t>Trace the reverse Method, cont.</a:t>
            </a:r>
          </a:p>
        </p:txBody>
      </p:sp>
      <p:sp>
        <p:nvSpPr>
          <p:cNvPr id="729" name="public static int[] reverse(int[] list) {…"/>
          <p:cNvSpPr txBox="1"/>
          <p:nvPr/>
        </p:nvSpPr>
        <p:spPr>
          <a:xfrm>
            <a:off x="2071686" y="2198687"/>
            <a:ext cx="5173665" cy="2378077"/>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p>
            <a:pPr>
              <a:defRPr b="0" sz="1600">
                <a:latin typeface="Courier New"/>
                <a:ea typeface="Courier New"/>
                <a:cs typeface="Courier New"/>
                <a:sym typeface="Courier New"/>
              </a:defRPr>
            </a:pPr>
            <a:r>
              <a:t>public static int[] reverse(int[] list) {</a:t>
            </a:r>
            <a:endParaRPr>
              <a:latin typeface="Courier"/>
              <a:ea typeface="Courier"/>
              <a:cs typeface="Courier"/>
              <a:sym typeface="Courier"/>
            </a:endParaRPr>
          </a:p>
          <a:p>
            <a:pPr>
              <a:defRPr b="0" sz="1600">
                <a:latin typeface="Courier New"/>
                <a:ea typeface="Courier New"/>
                <a:cs typeface="Courier New"/>
                <a:sym typeface="Courier New"/>
              </a:defRPr>
            </a:pPr>
            <a:r>
              <a:t>  int[] result = new int[list.length];</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for (int i = 0, j = result.length - 1; </a:t>
            </a:r>
            <a:endParaRPr>
              <a:latin typeface="Courier"/>
              <a:ea typeface="Courier"/>
              <a:cs typeface="Courier"/>
              <a:sym typeface="Courier"/>
            </a:endParaRPr>
          </a:p>
          <a:p>
            <a:pPr>
              <a:defRPr b="0" sz="1600">
                <a:latin typeface="Courier New"/>
                <a:ea typeface="Courier New"/>
                <a:cs typeface="Courier New"/>
                <a:sym typeface="Courier New"/>
              </a:defRPr>
            </a:pPr>
            <a:r>
              <a:t>       i &lt; list.length; i++, j--) {</a:t>
            </a:r>
            <a:endParaRPr>
              <a:latin typeface="Courier"/>
              <a:ea typeface="Courier"/>
              <a:cs typeface="Courier"/>
              <a:sym typeface="Courier"/>
            </a:endParaRPr>
          </a:p>
          <a:p>
            <a:pPr>
              <a:defRPr b="0" sz="1600">
                <a:latin typeface="Courier New"/>
                <a:ea typeface="Courier New"/>
                <a:cs typeface="Courier New"/>
                <a:sym typeface="Courier New"/>
              </a:defRPr>
            </a:pPr>
            <a:r>
              <a:t>    result[j] = list[i];</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return result;</a:t>
            </a:r>
            <a:endParaRPr>
              <a:latin typeface="Courier"/>
              <a:ea typeface="Courier"/>
              <a:cs typeface="Courier"/>
              <a:sym typeface="Courier"/>
            </a:endParaRPr>
          </a:p>
          <a:p>
            <a:pPr>
              <a:defRPr b="0" sz="1600">
                <a:latin typeface="Courier New"/>
                <a:ea typeface="Courier New"/>
                <a:cs typeface="Courier New"/>
                <a:sym typeface="Courier New"/>
              </a:defRPr>
            </a:pPr>
            <a:r>
              <a:t>}</a:t>
            </a:r>
          </a:p>
        </p:txBody>
      </p:sp>
      <p:sp>
        <p:nvSpPr>
          <p:cNvPr id="730" name="int[] list1 = {1, 2, 3, 4, 5, 6};…"/>
          <p:cNvSpPr txBox="1"/>
          <p:nvPr>
            <p:ph type="body" sz="quarter" idx="4294967295"/>
          </p:nvPr>
        </p:nvSpPr>
        <p:spPr>
          <a:xfrm>
            <a:off x="1717675" y="1162050"/>
            <a:ext cx="6705600" cy="685800"/>
          </a:xfrm>
          <a:prstGeom prst="rect">
            <a:avLst/>
          </a:prstGeom>
        </p:spPr>
        <p:txBody>
          <a:bodyPr>
            <a:normAutofit fontScale="100000" lnSpcReduction="0"/>
          </a:bodyPr>
          <a:lstStyle/>
          <a:p>
            <a:pPr>
              <a:lnSpc>
                <a:spcPct val="90000"/>
              </a:lnSpc>
              <a:spcBef>
                <a:spcPts val="400"/>
              </a:spcBef>
              <a:buSzTx/>
              <a:buFont typeface="Wingdings"/>
              <a:buNone/>
              <a:defRPr b="1" sz="1800">
                <a:latin typeface="Courier New"/>
                <a:ea typeface="Courier New"/>
                <a:cs typeface="Courier New"/>
                <a:sym typeface="Courier New"/>
              </a:defRPr>
            </a:pPr>
            <a:r>
              <a:t>int[] list1 = {1, 2, 3, 4, 5, 6};</a:t>
            </a:r>
            <a:endParaRPr>
              <a:latin typeface="Courier"/>
              <a:ea typeface="Courier"/>
              <a:cs typeface="Courier"/>
              <a:sym typeface="Courier"/>
            </a:endParaRPr>
          </a:p>
          <a:p>
            <a:pPr>
              <a:lnSpc>
                <a:spcPct val="90000"/>
              </a:lnSpc>
              <a:spcBef>
                <a:spcPts val="400"/>
              </a:spcBef>
              <a:buSzTx/>
              <a:buFont typeface="Wingdings"/>
              <a:buNone/>
              <a:defRPr b="1" sz="1800">
                <a:latin typeface="Courier New"/>
                <a:ea typeface="Courier New"/>
                <a:cs typeface="Courier New"/>
                <a:sym typeface="Courier New"/>
              </a:defRPr>
            </a:pPr>
            <a:r>
              <a:t>int[] list2 = reverse(list1);</a:t>
            </a:r>
          </a:p>
        </p:txBody>
      </p:sp>
      <p:sp>
        <p:nvSpPr>
          <p:cNvPr id="731" name="Rectangle"/>
          <p:cNvSpPr/>
          <p:nvPr/>
        </p:nvSpPr>
        <p:spPr>
          <a:xfrm>
            <a:off x="5059362" y="5078412"/>
            <a:ext cx="2535239" cy="457201"/>
          </a:xfrm>
          <a:prstGeom prst="rect">
            <a:avLst/>
          </a:prstGeom>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732" name="Line"/>
          <p:cNvSpPr/>
          <p:nvPr/>
        </p:nvSpPr>
        <p:spPr>
          <a:xfrm>
            <a:off x="5440362" y="5078412"/>
            <a:ext cx="1" cy="457201"/>
          </a:xfrm>
          <a:prstGeom prst="line">
            <a:avLst/>
          </a:prstGeom>
          <a:ln w="12700">
            <a:solidFill>
              <a:srgbClr val="000000"/>
            </a:solidFill>
          </a:ln>
        </p:spPr>
        <p:txBody>
          <a:bodyPr lIns="45719" rIns="45719"/>
          <a:lstStyle/>
          <a:p>
            <a:pPr/>
          </a:p>
        </p:txBody>
      </p:sp>
      <p:sp>
        <p:nvSpPr>
          <p:cNvPr id="733" name="list"/>
          <p:cNvSpPr txBox="1"/>
          <p:nvPr/>
        </p:nvSpPr>
        <p:spPr>
          <a:xfrm>
            <a:off x="4038282" y="5154612"/>
            <a:ext cx="670561"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0" sz="1800">
                <a:latin typeface="Times New Roman"/>
                <a:ea typeface="Times New Roman"/>
                <a:cs typeface="Times New Roman"/>
                <a:sym typeface="Times New Roman"/>
              </a:defRPr>
            </a:lvl1pPr>
          </a:lstStyle>
          <a:p>
            <a:pPr/>
            <a:r>
              <a:t>list</a:t>
            </a:r>
          </a:p>
        </p:txBody>
      </p:sp>
      <p:sp>
        <p:nvSpPr>
          <p:cNvPr id="734" name="result"/>
          <p:cNvSpPr txBox="1"/>
          <p:nvPr/>
        </p:nvSpPr>
        <p:spPr>
          <a:xfrm>
            <a:off x="3809682" y="5992812"/>
            <a:ext cx="975361"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0" sz="1800">
                <a:latin typeface="Times New Roman"/>
                <a:ea typeface="Times New Roman"/>
                <a:cs typeface="Times New Roman"/>
                <a:sym typeface="Times New Roman"/>
              </a:defRPr>
            </a:lvl1pPr>
          </a:lstStyle>
          <a:p>
            <a:pPr/>
            <a:r>
              <a:t>result</a:t>
            </a:r>
          </a:p>
        </p:txBody>
      </p:sp>
      <p:sp>
        <p:nvSpPr>
          <p:cNvPr id="735" name="1"/>
          <p:cNvSpPr txBox="1"/>
          <p:nvPr/>
        </p:nvSpPr>
        <p:spPr>
          <a:xfrm>
            <a:off x="5181282" y="51562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1</a:t>
            </a:r>
          </a:p>
        </p:txBody>
      </p:sp>
      <p:sp>
        <p:nvSpPr>
          <p:cNvPr id="736" name="Line"/>
          <p:cNvSpPr/>
          <p:nvPr/>
        </p:nvSpPr>
        <p:spPr>
          <a:xfrm>
            <a:off x="5827712" y="5078412"/>
            <a:ext cx="1" cy="457201"/>
          </a:xfrm>
          <a:prstGeom prst="line">
            <a:avLst/>
          </a:prstGeom>
          <a:ln w="12700">
            <a:solidFill>
              <a:srgbClr val="000000"/>
            </a:solidFill>
          </a:ln>
        </p:spPr>
        <p:txBody>
          <a:bodyPr lIns="45719" rIns="45719"/>
          <a:lstStyle/>
          <a:p>
            <a:pPr/>
          </a:p>
        </p:txBody>
      </p:sp>
      <p:sp>
        <p:nvSpPr>
          <p:cNvPr id="737" name="Line"/>
          <p:cNvSpPr/>
          <p:nvPr/>
        </p:nvSpPr>
        <p:spPr>
          <a:xfrm>
            <a:off x="6249987" y="5078412"/>
            <a:ext cx="1" cy="457201"/>
          </a:xfrm>
          <a:prstGeom prst="line">
            <a:avLst/>
          </a:prstGeom>
          <a:ln w="12700">
            <a:solidFill>
              <a:srgbClr val="000000"/>
            </a:solidFill>
          </a:ln>
        </p:spPr>
        <p:txBody>
          <a:bodyPr lIns="45719" rIns="45719"/>
          <a:lstStyle/>
          <a:p>
            <a:pPr/>
          </a:p>
        </p:txBody>
      </p:sp>
      <p:sp>
        <p:nvSpPr>
          <p:cNvPr id="738" name="Line"/>
          <p:cNvSpPr/>
          <p:nvPr/>
        </p:nvSpPr>
        <p:spPr>
          <a:xfrm>
            <a:off x="6672262" y="5078412"/>
            <a:ext cx="1" cy="457201"/>
          </a:xfrm>
          <a:prstGeom prst="line">
            <a:avLst/>
          </a:prstGeom>
          <a:ln w="12700">
            <a:solidFill>
              <a:srgbClr val="000000"/>
            </a:solidFill>
          </a:ln>
        </p:spPr>
        <p:txBody>
          <a:bodyPr lIns="45719" rIns="45719"/>
          <a:lstStyle/>
          <a:p>
            <a:pPr/>
          </a:p>
        </p:txBody>
      </p:sp>
      <p:sp>
        <p:nvSpPr>
          <p:cNvPr id="739" name="Line"/>
          <p:cNvSpPr/>
          <p:nvPr/>
        </p:nvSpPr>
        <p:spPr>
          <a:xfrm>
            <a:off x="7170737" y="5078412"/>
            <a:ext cx="1" cy="457201"/>
          </a:xfrm>
          <a:prstGeom prst="line">
            <a:avLst/>
          </a:prstGeom>
          <a:ln w="12700">
            <a:solidFill>
              <a:srgbClr val="000000"/>
            </a:solidFill>
          </a:ln>
        </p:spPr>
        <p:txBody>
          <a:bodyPr lIns="45719" rIns="45719"/>
          <a:lstStyle/>
          <a:p>
            <a:pPr/>
          </a:p>
        </p:txBody>
      </p:sp>
      <p:sp>
        <p:nvSpPr>
          <p:cNvPr id="740" name="2"/>
          <p:cNvSpPr txBox="1"/>
          <p:nvPr/>
        </p:nvSpPr>
        <p:spPr>
          <a:xfrm>
            <a:off x="5565457" y="51562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2</a:t>
            </a:r>
          </a:p>
        </p:txBody>
      </p:sp>
      <p:sp>
        <p:nvSpPr>
          <p:cNvPr id="741" name="3"/>
          <p:cNvSpPr txBox="1"/>
          <p:nvPr/>
        </p:nvSpPr>
        <p:spPr>
          <a:xfrm>
            <a:off x="5949632" y="51562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3</a:t>
            </a:r>
          </a:p>
        </p:txBody>
      </p:sp>
      <p:sp>
        <p:nvSpPr>
          <p:cNvPr id="742" name="4"/>
          <p:cNvSpPr txBox="1"/>
          <p:nvPr/>
        </p:nvSpPr>
        <p:spPr>
          <a:xfrm>
            <a:off x="6371907" y="51562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4</a:t>
            </a:r>
          </a:p>
        </p:txBody>
      </p:sp>
      <p:sp>
        <p:nvSpPr>
          <p:cNvPr id="743" name="5"/>
          <p:cNvSpPr txBox="1"/>
          <p:nvPr/>
        </p:nvSpPr>
        <p:spPr>
          <a:xfrm>
            <a:off x="6832282" y="5156200"/>
            <a:ext cx="138748"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5</a:t>
            </a:r>
          </a:p>
        </p:txBody>
      </p:sp>
      <p:sp>
        <p:nvSpPr>
          <p:cNvPr id="744" name="6"/>
          <p:cNvSpPr txBox="1"/>
          <p:nvPr/>
        </p:nvSpPr>
        <p:spPr>
          <a:xfrm>
            <a:off x="7294244" y="51562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6</a:t>
            </a:r>
          </a:p>
        </p:txBody>
      </p:sp>
      <p:sp>
        <p:nvSpPr>
          <p:cNvPr id="745" name="Rectangle"/>
          <p:cNvSpPr/>
          <p:nvPr/>
        </p:nvSpPr>
        <p:spPr>
          <a:xfrm>
            <a:off x="5059362" y="6000750"/>
            <a:ext cx="2535239" cy="457200"/>
          </a:xfrm>
          <a:prstGeom prst="rect">
            <a:avLst/>
          </a:prstGeom>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746" name="Line"/>
          <p:cNvSpPr/>
          <p:nvPr/>
        </p:nvSpPr>
        <p:spPr>
          <a:xfrm>
            <a:off x="5440362" y="6000750"/>
            <a:ext cx="1" cy="457200"/>
          </a:xfrm>
          <a:prstGeom prst="line">
            <a:avLst/>
          </a:prstGeom>
          <a:ln w="12700">
            <a:solidFill>
              <a:srgbClr val="000000"/>
            </a:solidFill>
          </a:ln>
        </p:spPr>
        <p:txBody>
          <a:bodyPr lIns="45719" rIns="45719"/>
          <a:lstStyle/>
          <a:p>
            <a:pPr/>
          </a:p>
        </p:txBody>
      </p:sp>
      <p:sp>
        <p:nvSpPr>
          <p:cNvPr id="747" name="0"/>
          <p:cNvSpPr txBox="1"/>
          <p:nvPr/>
        </p:nvSpPr>
        <p:spPr>
          <a:xfrm>
            <a:off x="5181282" y="60785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748" name="Line"/>
          <p:cNvSpPr/>
          <p:nvPr/>
        </p:nvSpPr>
        <p:spPr>
          <a:xfrm>
            <a:off x="5827712" y="6000750"/>
            <a:ext cx="1" cy="457200"/>
          </a:xfrm>
          <a:prstGeom prst="line">
            <a:avLst/>
          </a:prstGeom>
          <a:ln w="12700">
            <a:solidFill>
              <a:srgbClr val="000000"/>
            </a:solidFill>
          </a:ln>
        </p:spPr>
        <p:txBody>
          <a:bodyPr lIns="45719" rIns="45719"/>
          <a:lstStyle/>
          <a:p>
            <a:pPr/>
          </a:p>
        </p:txBody>
      </p:sp>
      <p:sp>
        <p:nvSpPr>
          <p:cNvPr id="749" name="Line"/>
          <p:cNvSpPr/>
          <p:nvPr/>
        </p:nvSpPr>
        <p:spPr>
          <a:xfrm>
            <a:off x="6249987" y="6000750"/>
            <a:ext cx="1" cy="457200"/>
          </a:xfrm>
          <a:prstGeom prst="line">
            <a:avLst/>
          </a:prstGeom>
          <a:ln w="12700">
            <a:solidFill>
              <a:srgbClr val="000000"/>
            </a:solidFill>
          </a:ln>
        </p:spPr>
        <p:txBody>
          <a:bodyPr lIns="45719" rIns="45719"/>
          <a:lstStyle/>
          <a:p>
            <a:pPr/>
          </a:p>
        </p:txBody>
      </p:sp>
      <p:sp>
        <p:nvSpPr>
          <p:cNvPr id="750" name="Line"/>
          <p:cNvSpPr/>
          <p:nvPr/>
        </p:nvSpPr>
        <p:spPr>
          <a:xfrm>
            <a:off x="6672262" y="6000750"/>
            <a:ext cx="1" cy="457200"/>
          </a:xfrm>
          <a:prstGeom prst="line">
            <a:avLst/>
          </a:prstGeom>
          <a:ln w="12700">
            <a:solidFill>
              <a:srgbClr val="000000"/>
            </a:solidFill>
          </a:ln>
        </p:spPr>
        <p:txBody>
          <a:bodyPr lIns="45719" rIns="45719"/>
          <a:lstStyle/>
          <a:p>
            <a:pPr/>
          </a:p>
        </p:txBody>
      </p:sp>
      <p:sp>
        <p:nvSpPr>
          <p:cNvPr id="751" name="Line"/>
          <p:cNvSpPr/>
          <p:nvPr/>
        </p:nvSpPr>
        <p:spPr>
          <a:xfrm>
            <a:off x="7170737" y="6000750"/>
            <a:ext cx="1" cy="457200"/>
          </a:xfrm>
          <a:prstGeom prst="line">
            <a:avLst/>
          </a:prstGeom>
          <a:ln w="12700">
            <a:solidFill>
              <a:srgbClr val="000000"/>
            </a:solidFill>
          </a:ln>
        </p:spPr>
        <p:txBody>
          <a:bodyPr lIns="45719" rIns="45719"/>
          <a:lstStyle/>
          <a:p>
            <a:pPr/>
          </a:p>
        </p:txBody>
      </p:sp>
      <p:sp>
        <p:nvSpPr>
          <p:cNvPr id="752" name="0"/>
          <p:cNvSpPr txBox="1"/>
          <p:nvPr/>
        </p:nvSpPr>
        <p:spPr>
          <a:xfrm>
            <a:off x="5565457" y="60785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753" name="4"/>
          <p:cNvSpPr txBox="1"/>
          <p:nvPr/>
        </p:nvSpPr>
        <p:spPr>
          <a:xfrm>
            <a:off x="5949632" y="60785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4</a:t>
            </a:r>
          </a:p>
        </p:txBody>
      </p:sp>
      <p:sp>
        <p:nvSpPr>
          <p:cNvPr id="754" name="3"/>
          <p:cNvSpPr txBox="1"/>
          <p:nvPr/>
        </p:nvSpPr>
        <p:spPr>
          <a:xfrm>
            <a:off x="6371907" y="60785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3</a:t>
            </a:r>
          </a:p>
        </p:txBody>
      </p:sp>
      <p:sp>
        <p:nvSpPr>
          <p:cNvPr id="755" name="2"/>
          <p:cNvSpPr txBox="1"/>
          <p:nvPr/>
        </p:nvSpPr>
        <p:spPr>
          <a:xfrm>
            <a:off x="6832282" y="6078537"/>
            <a:ext cx="138748"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2</a:t>
            </a:r>
          </a:p>
        </p:txBody>
      </p:sp>
      <p:sp>
        <p:nvSpPr>
          <p:cNvPr id="756" name="1"/>
          <p:cNvSpPr txBox="1"/>
          <p:nvPr/>
        </p:nvSpPr>
        <p:spPr>
          <a:xfrm>
            <a:off x="7294244" y="60785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1</a:t>
            </a:r>
          </a:p>
        </p:txBody>
      </p:sp>
      <p:grpSp>
        <p:nvGrpSpPr>
          <p:cNvPr id="759" name="Group"/>
          <p:cNvGrpSpPr/>
          <p:nvPr/>
        </p:nvGrpSpPr>
        <p:grpSpPr>
          <a:xfrm>
            <a:off x="6035636" y="1776412"/>
            <a:ext cx="4362489" cy="1831986"/>
            <a:chOff x="0" y="0"/>
            <a:chExt cx="4362488" cy="1831985"/>
          </a:xfrm>
        </p:grpSpPr>
        <p:sp>
          <p:nvSpPr>
            <p:cNvPr id="757" name="Shape"/>
            <p:cNvSpPr/>
            <p:nvPr/>
          </p:nvSpPr>
          <p:spPr>
            <a:xfrm>
              <a:off x="0" y="0"/>
              <a:ext cx="4362489" cy="18319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9" y="0"/>
                  </a:moveTo>
                  <a:cubicBezTo>
                    <a:pt x="8573" y="0"/>
                    <a:pt x="7522" y="710"/>
                    <a:pt x="7522" y="1585"/>
                  </a:cubicBezTo>
                  <a:lnTo>
                    <a:pt x="7522" y="7924"/>
                  </a:lnTo>
                  <a:cubicBezTo>
                    <a:pt x="7522" y="8799"/>
                    <a:pt x="8573" y="9508"/>
                    <a:pt x="9869" y="9508"/>
                  </a:cubicBezTo>
                  <a:lnTo>
                    <a:pt x="0" y="21600"/>
                  </a:lnTo>
                  <a:lnTo>
                    <a:pt x="13388" y="9508"/>
                  </a:lnTo>
                  <a:lnTo>
                    <a:pt x="19254" y="9508"/>
                  </a:lnTo>
                  <a:cubicBezTo>
                    <a:pt x="20550" y="9508"/>
                    <a:pt x="21600" y="8799"/>
                    <a:pt x="21600" y="7924"/>
                  </a:cubicBezTo>
                  <a:lnTo>
                    <a:pt x="21600" y="1585"/>
                  </a:lnTo>
                  <a:cubicBezTo>
                    <a:pt x="21600" y="710"/>
                    <a:pt x="20550" y="0"/>
                    <a:pt x="19254" y="0"/>
                  </a:cubicBezTo>
                  <a:lnTo>
                    <a:pt x="9869" y="0"/>
                  </a:lnTo>
                  <a:close/>
                </a:path>
              </a:pathLst>
            </a:custGeom>
            <a:solidFill>
              <a:schemeClr val="accent1"/>
            </a:solidFill>
            <a:ln w="12700" cap="flat">
              <a:solidFill>
                <a:srgbClr val="000000"/>
              </a:solidFill>
              <a:prstDash val="solid"/>
              <a:round/>
            </a:ln>
            <a:effectLst/>
          </p:spPr>
          <p:txBody>
            <a:bodyPr wrap="square" lIns="45719" tIns="45719" rIns="45719" bIns="45719" numCol="1" anchor="t">
              <a:noAutofit/>
            </a:bodyPr>
            <a:lstStyle/>
            <a:p>
              <a:pPr algn="ctr">
                <a:defRPr b="0" sz="1800">
                  <a:latin typeface="Times New Roman"/>
                  <a:ea typeface="Times New Roman"/>
                  <a:cs typeface="Times New Roman"/>
                  <a:sym typeface="Times New Roman"/>
                </a:defRPr>
              </a:pPr>
            </a:p>
          </p:txBody>
        </p:sp>
        <p:sp>
          <p:nvSpPr>
            <p:cNvPr id="758" name="i = 3 and j = 2…"/>
            <p:cNvSpPr txBox="1"/>
            <p:nvPr/>
          </p:nvSpPr>
          <p:spPr>
            <a:xfrm>
              <a:off x="1675465" y="35882"/>
              <a:ext cx="2530835" cy="6151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ctr">
                <a:defRPr b="0" sz="1800">
                  <a:latin typeface="Times New Roman"/>
                  <a:ea typeface="Times New Roman"/>
                  <a:cs typeface="Times New Roman"/>
                  <a:sym typeface="Times New Roman"/>
                </a:defRPr>
              </a:pPr>
              <a:r>
                <a:t>i = 3 and j = 2 </a:t>
              </a:r>
            </a:p>
            <a:p>
              <a:pPr algn="ctr">
                <a:defRPr b="0" sz="1800">
                  <a:latin typeface="Times New Roman"/>
                  <a:ea typeface="Times New Roman"/>
                  <a:cs typeface="Times New Roman"/>
                  <a:sym typeface="Times New Roman"/>
                </a:defRPr>
              </a:pPr>
              <a:r>
                <a:t>Assign list[i] to result[j]</a:t>
              </a:r>
            </a:p>
          </p:txBody>
        </p:sp>
      </p:grpSp>
      <p:sp>
        <p:nvSpPr>
          <p:cNvPr id="760" name="Rectangle"/>
          <p:cNvSpPr/>
          <p:nvPr/>
        </p:nvSpPr>
        <p:spPr>
          <a:xfrm>
            <a:off x="2562225" y="3402012"/>
            <a:ext cx="3802063" cy="231776"/>
          </a:xfrm>
          <a:prstGeom prst="rect">
            <a:avLst/>
          </a:prstGeom>
          <a:solidFill>
            <a:schemeClr val="accent1">
              <a:alpha val="45097"/>
            </a:schemeClr>
          </a:solidFill>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761" name="Line"/>
          <p:cNvSpPr/>
          <p:nvPr/>
        </p:nvSpPr>
        <p:spPr>
          <a:xfrm flipH="1">
            <a:off x="6096000" y="5462587"/>
            <a:ext cx="346075" cy="614364"/>
          </a:xfrm>
          <a:prstGeom prst="line">
            <a:avLst/>
          </a:prstGeom>
          <a:ln w="44450">
            <a:solidFill>
              <a:srgbClr val="FF0000"/>
            </a:solidFill>
            <a:tailEnd type="stealth"/>
          </a:ln>
        </p:spPr>
        <p:txBody>
          <a:bodyPr lIns="45719" rIns="45719"/>
          <a:lstStyle/>
          <a:p>
            <a:pPr/>
          </a:p>
        </p:txBody>
      </p:sp>
      <p:grpSp>
        <p:nvGrpSpPr>
          <p:cNvPr id="764" name="Group"/>
          <p:cNvGrpSpPr/>
          <p:nvPr/>
        </p:nvGrpSpPr>
        <p:grpSpPr>
          <a:xfrm>
            <a:off x="1524000" y="-37656"/>
            <a:ext cx="1524000" cy="456312"/>
            <a:chOff x="0" y="0"/>
            <a:chExt cx="1524000" cy="456311"/>
          </a:xfrm>
        </p:grpSpPr>
        <p:sp>
          <p:nvSpPr>
            <p:cNvPr id="762" name="Rectangle"/>
            <p:cNvSpPr/>
            <p:nvPr/>
          </p:nvSpPr>
          <p:spPr>
            <a:xfrm>
              <a:off x="0" y="37655"/>
              <a:ext cx="1524000" cy="381001"/>
            </a:xfrm>
            <a:prstGeom prst="rect">
              <a:avLst/>
            </a:prstGeom>
            <a:noFill/>
            <a:ln w="12700" cap="flat">
              <a:solidFill>
                <a:srgbClr val="FF0000"/>
              </a:solidFill>
              <a:prstDash val="solid"/>
              <a:round/>
            </a:ln>
            <a:effectLst/>
          </p:spPr>
          <p:txBody>
            <a:bodyPr wrap="square" lIns="45719" tIns="45719" rIns="45719" bIns="45719" numCol="1" anchor="ctr">
              <a:noAutofit/>
            </a:bodyPr>
            <a:lstStyle/>
            <a:p>
              <a:pPr algn="ctr">
                <a:defRPr b="0" sz="1800">
                  <a:solidFill>
                    <a:srgbClr val="1C1C1C"/>
                  </a:solidFill>
                  <a:latin typeface="Forte"/>
                  <a:ea typeface="Forte"/>
                  <a:cs typeface="Forte"/>
                  <a:sym typeface="Forte"/>
                </a:defRPr>
              </a:pPr>
            </a:p>
          </p:txBody>
        </p:sp>
        <p:sp>
          <p:nvSpPr>
            <p:cNvPr id="763" name="animation"/>
            <p:cNvSpPr txBox="1"/>
            <p:nvPr/>
          </p:nvSpPr>
          <p:spPr>
            <a:xfrm>
              <a:off x="299164" y="0"/>
              <a:ext cx="925672" cy="4563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b="0" sz="1800">
                  <a:solidFill>
                    <a:srgbClr val="1C1C1C"/>
                  </a:solidFill>
                  <a:latin typeface="Forte"/>
                  <a:ea typeface="Forte"/>
                  <a:cs typeface="Forte"/>
                  <a:sym typeface="Forte"/>
                </a:defRPr>
              </a:lvl1pPr>
            </a:lstStyle>
            <a:p>
              <a:pPr/>
              <a:r>
                <a:t>animation</a:t>
              </a:r>
            </a:p>
          </p:txBody>
        </p:sp>
      </p:gr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6" name="Slide Number"/>
          <p:cNvSpPr txBox="1"/>
          <p:nvPr>
            <p:ph type="sldNum" sz="quarter" idx="2"/>
          </p:nvPr>
        </p:nvSpPr>
        <p:spPr>
          <a:xfrm>
            <a:off x="5797867" y="6494713"/>
            <a:ext cx="281941" cy="287088"/>
          </a:xfrm>
          <a:prstGeom prst="rect">
            <a:avLst/>
          </a:prstGeom>
          <a:extLst>
            <a:ext uri="{C572A759-6A51-4108-AA02-DFA0A04FC94B}">
              <ma14:wrappingTextBoxFlag xmlns:ma14="http://schemas.microsoft.com/office/mac/drawingml/2011/main" val="1"/>
            </a:ext>
          </a:extLst>
        </p:spPr>
        <p:txBody>
          <a:bodyPr/>
          <a:lstStyle>
            <a:lvl1pPr algn="ctr">
              <a:defRPr sz="1400">
                <a:latin typeface="Times New Roman"/>
                <a:ea typeface="Times New Roman"/>
                <a:cs typeface="Times New Roman"/>
                <a:sym typeface="Times New Roman"/>
              </a:defRPr>
            </a:lvl1pPr>
          </a:lstStyle>
          <a:p>
            <a:pPr/>
            <a:fld id="{86CB4B4D-7CA3-9044-876B-883B54F8677D}" type="slidenum"/>
          </a:p>
        </p:txBody>
      </p:sp>
      <p:sp>
        <p:nvSpPr>
          <p:cNvPr id="767" name="Trace the reverse Method, cont."/>
          <p:cNvSpPr txBox="1"/>
          <p:nvPr>
            <p:ph type="title" idx="4294967295"/>
          </p:nvPr>
        </p:nvSpPr>
        <p:spPr>
          <a:xfrm>
            <a:off x="2133599" y="304800"/>
            <a:ext cx="9144002" cy="533400"/>
          </a:xfrm>
          <a:prstGeom prst="rect">
            <a:avLst/>
          </a:prstGeom>
        </p:spPr>
        <p:txBody>
          <a:bodyPr>
            <a:normAutofit fontScale="100000" lnSpcReduction="0"/>
          </a:bodyPr>
          <a:lstStyle>
            <a:lvl1pPr defTabSz="768095">
              <a:defRPr sz="3359">
                <a:effectLst>
                  <a:outerShdw sx="100000" sy="100000" kx="0" ky="0" algn="b" rotWithShape="0" blurRad="10668" dist="21336" dir="2700000">
                    <a:srgbClr val="DDDDDD"/>
                  </a:outerShdw>
                </a:effectLst>
              </a:defRPr>
            </a:lvl1pPr>
          </a:lstStyle>
          <a:p>
            <a:pPr/>
            <a:r>
              <a:t>Trace the reverse Method, cont.</a:t>
            </a:r>
          </a:p>
        </p:txBody>
      </p:sp>
      <p:sp>
        <p:nvSpPr>
          <p:cNvPr id="768" name="public static int[] reverse(int[] list) {…"/>
          <p:cNvSpPr txBox="1"/>
          <p:nvPr/>
        </p:nvSpPr>
        <p:spPr>
          <a:xfrm>
            <a:off x="2071686" y="2211387"/>
            <a:ext cx="5173665" cy="2378077"/>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p>
            <a:pPr>
              <a:defRPr b="0" sz="1600">
                <a:latin typeface="Courier New"/>
                <a:ea typeface="Courier New"/>
                <a:cs typeface="Courier New"/>
                <a:sym typeface="Courier New"/>
              </a:defRPr>
            </a:pPr>
            <a:r>
              <a:t>public static int[] reverse(int[] list) {</a:t>
            </a:r>
            <a:endParaRPr>
              <a:latin typeface="Courier"/>
              <a:ea typeface="Courier"/>
              <a:cs typeface="Courier"/>
              <a:sym typeface="Courier"/>
            </a:endParaRPr>
          </a:p>
          <a:p>
            <a:pPr>
              <a:defRPr b="0" sz="1600">
                <a:latin typeface="Courier New"/>
                <a:ea typeface="Courier New"/>
                <a:cs typeface="Courier New"/>
                <a:sym typeface="Courier New"/>
              </a:defRPr>
            </a:pPr>
            <a:r>
              <a:t>  int[] result = new int[list.length];</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for (int i = 0, j = result.length - 1; </a:t>
            </a:r>
            <a:endParaRPr>
              <a:latin typeface="Courier"/>
              <a:ea typeface="Courier"/>
              <a:cs typeface="Courier"/>
              <a:sym typeface="Courier"/>
            </a:endParaRPr>
          </a:p>
          <a:p>
            <a:pPr>
              <a:defRPr b="0" sz="1600">
                <a:latin typeface="Courier New"/>
                <a:ea typeface="Courier New"/>
                <a:cs typeface="Courier New"/>
                <a:sym typeface="Courier New"/>
              </a:defRPr>
            </a:pPr>
            <a:r>
              <a:t>       i &lt; list.length; i++, j--) {</a:t>
            </a:r>
            <a:endParaRPr>
              <a:latin typeface="Courier"/>
              <a:ea typeface="Courier"/>
              <a:cs typeface="Courier"/>
              <a:sym typeface="Courier"/>
            </a:endParaRPr>
          </a:p>
          <a:p>
            <a:pPr>
              <a:defRPr b="0" sz="1600">
                <a:latin typeface="Courier New"/>
                <a:ea typeface="Courier New"/>
                <a:cs typeface="Courier New"/>
                <a:sym typeface="Courier New"/>
              </a:defRPr>
            </a:pPr>
            <a:r>
              <a:t>    result[j] = list[i];</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return result;</a:t>
            </a:r>
            <a:endParaRPr>
              <a:latin typeface="Courier"/>
              <a:ea typeface="Courier"/>
              <a:cs typeface="Courier"/>
              <a:sym typeface="Courier"/>
            </a:endParaRPr>
          </a:p>
          <a:p>
            <a:pPr>
              <a:defRPr b="0" sz="1600">
                <a:latin typeface="Courier New"/>
                <a:ea typeface="Courier New"/>
                <a:cs typeface="Courier New"/>
                <a:sym typeface="Courier New"/>
              </a:defRPr>
            </a:pPr>
            <a:r>
              <a:t>}</a:t>
            </a:r>
          </a:p>
        </p:txBody>
      </p:sp>
      <p:sp>
        <p:nvSpPr>
          <p:cNvPr id="769" name="int[] list1 = {1, 2, 3, 4, 5, 6};…"/>
          <p:cNvSpPr txBox="1"/>
          <p:nvPr>
            <p:ph type="body" sz="quarter" idx="4294967295"/>
          </p:nvPr>
        </p:nvSpPr>
        <p:spPr>
          <a:xfrm>
            <a:off x="1717675" y="1174750"/>
            <a:ext cx="6705600" cy="685800"/>
          </a:xfrm>
          <a:prstGeom prst="rect">
            <a:avLst/>
          </a:prstGeom>
        </p:spPr>
        <p:txBody>
          <a:bodyPr>
            <a:normAutofit fontScale="100000" lnSpcReduction="0"/>
          </a:bodyPr>
          <a:lstStyle/>
          <a:p>
            <a:pPr>
              <a:lnSpc>
                <a:spcPct val="90000"/>
              </a:lnSpc>
              <a:spcBef>
                <a:spcPts val="400"/>
              </a:spcBef>
              <a:buSzTx/>
              <a:buFont typeface="Wingdings"/>
              <a:buNone/>
              <a:defRPr b="1" sz="1800">
                <a:latin typeface="Courier New"/>
                <a:ea typeface="Courier New"/>
                <a:cs typeface="Courier New"/>
                <a:sym typeface="Courier New"/>
              </a:defRPr>
            </a:pPr>
            <a:r>
              <a:t>int[] list1 = {1, 2, 3, 4, 5, 6};</a:t>
            </a:r>
            <a:endParaRPr>
              <a:latin typeface="Courier"/>
              <a:ea typeface="Courier"/>
              <a:cs typeface="Courier"/>
              <a:sym typeface="Courier"/>
            </a:endParaRPr>
          </a:p>
          <a:p>
            <a:pPr>
              <a:lnSpc>
                <a:spcPct val="90000"/>
              </a:lnSpc>
              <a:spcBef>
                <a:spcPts val="400"/>
              </a:spcBef>
              <a:buSzTx/>
              <a:buFont typeface="Wingdings"/>
              <a:buNone/>
              <a:defRPr b="1" sz="1800">
                <a:latin typeface="Courier New"/>
                <a:ea typeface="Courier New"/>
                <a:cs typeface="Courier New"/>
                <a:sym typeface="Courier New"/>
              </a:defRPr>
            </a:pPr>
            <a:r>
              <a:t>int[] list2 = reverse(list1);</a:t>
            </a:r>
          </a:p>
        </p:txBody>
      </p:sp>
      <p:sp>
        <p:nvSpPr>
          <p:cNvPr id="770" name="Rectangle"/>
          <p:cNvSpPr/>
          <p:nvPr/>
        </p:nvSpPr>
        <p:spPr>
          <a:xfrm>
            <a:off x="5059362" y="5091112"/>
            <a:ext cx="2535239" cy="457201"/>
          </a:xfrm>
          <a:prstGeom prst="rect">
            <a:avLst/>
          </a:prstGeom>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771" name="Line"/>
          <p:cNvSpPr/>
          <p:nvPr/>
        </p:nvSpPr>
        <p:spPr>
          <a:xfrm>
            <a:off x="5440362" y="5091112"/>
            <a:ext cx="1" cy="457201"/>
          </a:xfrm>
          <a:prstGeom prst="line">
            <a:avLst/>
          </a:prstGeom>
          <a:ln w="12700">
            <a:solidFill>
              <a:srgbClr val="000000"/>
            </a:solidFill>
          </a:ln>
        </p:spPr>
        <p:txBody>
          <a:bodyPr lIns="45719" rIns="45719"/>
          <a:lstStyle/>
          <a:p>
            <a:pPr/>
          </a:p>
        </p:txBody>
      </p:sp>
      <p:sp>
        <p:nvSpPr>
          <p:cNvPr id="772" name="list"/>
          <p:cNvSpPr txBox="1"/>
          <p:nvPr/>
        </p:nvSpPr>
        <p:spPr>
          <a:xfrm>
            <a:off x="4038282" y="5167312"/>
            <a:ext cx="670561"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0" sz="1800">
                <a:latin typeface="Times New Roman"/>
                <a:ea typeface="Times New Roman"/>
                <a:cs typeface="Times New Roman"/>
                <a:sym typeface="Times New Roman"/>
              </a:defRPr>
            </a:lvl1pPr>
          </a:lstStyle>
          <a:p>
            <a:pPr/>
            <a:r>
              <a:t>list</a:t>
            </a:r>
          </a:p>
        </p:txBody>
      </p:sp>
      <p:sp>
        <p:nvSpPr>
          <p:cNvPr id="773" name="result"/>
          <p:cNvSpPr txBox="1"/>
          <p:nvPr/>
        </p:nvSpPr>
        <p:spPr>
          <a:xfrm>
            <a:off x="3809682" y="6005512"/>
            <a:ext cx="975361"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0" sz="1800">
                <a:latin typeface="Times New Roman"/>
                <a:ea typeface="Times New Roman"/>
                <a:cs typeface="Times New Roman"/>
                <a:sym typeface="Times New Roman"/>
              </a:defRPr>
            </a:lvl1pPr>
          </a:lstStyle>
          <a:p>
            <a:pPr/>
            <a:r>
              <a:t>result</a:t>
            </a:r>
          </a:p>
        </p:txBody>
      </p:sp>
      <p:sp>
        <p:nvSpPr>
          <p:cNvPr id="774" name="1"/>
          <p:cNvSpPr txBox="1"/>
          <p:nvPr/>
        </p:nvSpPr>
        <p:spPr>
          <a:xfrm>
            <a:off x="5181282" y="51689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1</a:t>
            </a:r>
          </a:p>
        </p:txBody>
      </p:sp>
      <p:sp>
        <p:nvSpPr>
          <p:cNvPr id="775" name="Line"/>
          <p:cNvSpPr/>
          <p:nvPr/>
        </p:nvSpPr>
        <p:spPr>
          <a:xfrm>
            <a:off x="5827712" y="5091112"/>
            <a:ext cx="1" cy="457201"/>
          </a:xfrm>
          <a:prstGeom prst="line">
            <a:avLst/>
          </a:prstGeom>
          <a:ln w="12700">
            <a:solidFill>
              <a:srgbClr val="000000"/>
            </a:solidFill>
          </a:ln>
        </p:spPr>
        <p:txBody>
          <a:bodyPr lIns="45719" rIns="45719"/>
          <a:lstStyle/>
          <a:p>
            <a:pPr/>
          </a:p>
        </p:txBody>
      </p:sp>
      <p:sp>
        <p:nvSpPr>
          <p:cNvPr id="776" name="Line"/>
          <p:cNvSpPr/>
          <p:nvPr/>
        </p:nvSpPr>
        <p:spPr>
          <a:xfrm>
            <a:off x="6249987" y="5091112"/>
            <a:ext cx="1" cy="457201"/>
          </a:xfrm>
          <a:prstGeom prst="line">
            <a:avLst/>
          </a:prstGeom>
          <a:ln w="12700">
            <a:solidFill>
              <a:srgbClr val="000000"/>
            </a:solidFill>
          </a:ln>
        </p:spPr>
        <p:txBody>
          <a:bodyPr lIns="45719" rIns="45719"/>
          <a:lstStyle/>
          <a:p>
            <a:pPr/>
          </a:p>
        </p:txBody>
      </p:sp>
      <p:sp>
        <p:nvSpPr>
          <p:cNvPr id="777" name="Line"/>
          <p:cNvSpPr/>
          <p:nvPr/>
        </p:nvSpPr>
        <p:spPr>
          <a:xfrm>
            <a:off x="6672262" y="5091112"/>
            <a:ext cx="1" cy="457201"/>
          </a:xfrm>
          <a:prstGeom prst="line">
            <a:avLst/>
          </a:prstGeom>
          <a:ln w="12700">
            <a:solidFill>
              <a:srgbClr val="000000"/>
            </a:solidFill>
          </a:ln>
        </p:spPr>
        <p:txBody>
          <a:bodyPr lIns="45719" rIns="45719"/>
          <a:lstStyle/>
          <a:p>
            <a:pPr/>
          </a:p>
        </p:txBody>
      </p:sp>
      <p:sp>
        <p:nvSpPr>
          <p:cNvPr id="778" name="Line"/>
          <p:cNvSpPr/>
          <p:nvPr/>
        </p:nvSpPr>
        <p:spPr>
          <a:xfrm>
            <a:off x="7170737" y="5091112"/>
            <a:ext cx="1" cy="457201"/>
          </a:xfrm>
          <a:prstGeom prst="line">
            <a:avLst/>
          </a:prstGeom>
          <a:ln w="12700">
            <a:solidFill>
              <a:srgbClr val="000000"/>
            </a:solidFill>
          </a:ln>
        </p:spPr>
        <p:txBody>
          <a:bodyPr lIns="45719" rIns="45719"/>
          <a:lstStyle/>
          <a:p>
            <a:pPr/>
          </a:p>
        </p:txBody>
      </p:sp>
      <p:sp>
        <p:nvSpPr>
          <p:cNvPr id="779" name="2"/>
          <p:cNvSpPr txBox="1"/>
          <p:nvPr/>
        </p:nvSpPr>
        <p:spPr>
          <a:xfrm>
            <a:off x="5565457" y="51689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2</a:t>
            </a:r>
          </a:p>
        </p:txBody>
      </p:sp>
      <p:sp>
        <p:nvSpPr>
          <p:cNvPr id="780" name="3"/>
          <p:cNvSpPr txBox="1"/>
          <p:nvPr/>
        </p:nvSpPr>
        <p:spPr>
          <a:xfrm>
            <a:off x="5949632" y="51689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3</a:t>
            </a:r>
          </a:p>
        </p:txBody>
      </p:sp>
      <p:sp>
        <p:nvSpPr>
          <p:cNvPr id="781" name="4"/>
          <p:cNvSpPr txBox="1"/>
          <p:nvPr/>
        </p:nvSpPr>
        <p:spPr>
          <a:xfrm>
            <a:off x="6371907" y="51689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4</a:t>
            </a:r>
          </a:p>
        </p:txBody>
      </p:sp>
      <p:sp>
        <p:nvSpPr>
          <p:cNvPr id="782" name="5"/>
          <p:cNvSpPr txBox="1"/>
          <p:nvPr/>
        </p:nvSpPr>
        <p:spPr>
          <a:xfrm>
            <a:off x="6832282" y="5168900"/>
            <a:ext cx="138748"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5</a:t>
            </a:r>
          </a:p>
        </p:txBody>
      </p:sp>
      <p:sp>
        <p:nvSpPr>
          <p:cNvPr id="783" name="6"/>
          <p:cNvSpPr txBox="1"/>
          <p:nvPr/>
        </p:nvSpPr>
        <p:spPr>
          <a:xfrm>
            <a:off x="7294244" y="51689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6</a:t>
            </a:r>
          </a:p>
        </p:txBody>
      </p:sp>
      <p:sp>
        <p:nvSpPr>
          <p:cNvPr id="784" name="Rectangle"/>
          <p:cNvSpPr/>
          <p:nvPr/>
        </p:nvSpPr>
        <p:spPr>
          <a:xfrm>
            <a:off x="5059362" y="6013450"/>
            <a:ext cx="2535239" cy="457200"/>
          </a:xfrm>
          <a:prstGeom prst="rect">
            <a:avLst/>
          </a:prstGeom>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785" name="Line"/>
          <p:cNvSpPr/>
          <p:nvPr/>
        </p:nvSpPr>
        <p:spPr>
          <a:xfrm>
            <a:off x="5440362" y="6013450"/>
            <a:ext cx="1" cy="457200"/>
          </a:xfrm>
          <a:prstGeom prst="line">
            <a:avLst/>
          </a:prstGeom>
          <a:ln w="12700">
            <a:solidFill>
              <a:srgbClr val="000000"/>
            </a:solidFill>
          </a:ln>
        </p:spPr>
        <p:txBody>
          <a:bodyPr lIns="45719" rIns="45719"/>
          <a:lstStyle/>
          <a:p>
            <a:pPr/>
          </a:p>
        </p:txBody>
      </p:sp>
      <p:sp>
        <p:nvSpPr>
          <p:cNvPr id="786" name="0"/>
          <p:cNvSpPr txBox="1"/>
          <p:nvPr/>
        </p:nvSpPr>
        <p:spPr>
          <a:xfrm>
            <a:off x="5181282" y="60912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787" name="Line"/>
          <p:cNvSpPr/>
          <p:nvPr/>
        </p:nvSpPr>
        <p:spPr>
          <a:xfrm>
            <a:off x="5827712" y="6013450"/>
            <a:ext cx="1" cy="457200"/>
          </a:xfrm>
          <a:prstGeom prst="line">
            <a:avLst/>
          </a:prstGeom>
          <a:ln w="12700">
            <a:solidFill>
              <a:srgbClr val="000000"/>
            </a:solidFill>
          </a:ln>
        </p:spPr>
        <p:txBody>
          <a:bodyPr lIns="45719" rIns="45719"/>
          <a:lstStyle/>
          <a:p>
            <a:pPr/>
          </a:p>
        </p:txBody>
      </p:sp>
      <p:sp>
        <p:nvSpPr>
          <p:cNvPr id="788" name="Line"/>
          <p:cNvSpPr/>
          <p:nvPr/>
        </p:nvSpPr>
        <p:spPr>
          <a:xfrm>
            <a:off x="6249987" y="6013450"/>
            <a:ext cx="1" cy="457200"/>
          </a:xfrm>
          <a:prstGeom prst="line">
            <a:avLst/>
          </a:prstGeom>
          <a:ln w="12700">
            <a:solidFill>
              <a:srgbClr val="000000"/>
            </a:solidFill>
          </a:ln>
        </p:spPr>
        <p:txBody>
          <a:bodyPr lIns="45719" rIns="45719"/>
          <a:lstStyle/>
          <a:p>
            <a:pPr/>
          </a:p>
        </p:txBody>
      </p:sp>
      <p:sp>
        <p:nvSpPr>
          <p:cNvPr id="789" name="Line"/>
          <p:cNvSpPr/>
          <p:nvPr/>
        </p:nvSpPr>
        <p:spPr>
          <a:xfrm>
            <a:off x="6672262" y="6013450"/>
            <a:ext cx="1" cy="457200"/>
          </a:xfrm>
          <a:prstGeom prst="line">
            <a:avLst/>
          </a:prstGeom>
          <a:ln w="12700">
            <a:solidFill>
              <a:srgbClr val="000000"/>
            </a:solidFill>
          </a:ln>
        </p:spPr>
        <p:txBody>
          <a:bodyPr lIns="45719" rIns="45719"/>
          <a:lstStyle/>
          <a:p>
            <a:pPr/>
          </a:p>
        </p:txBody>
      </p:sp>
      <p:sp>
        <p:nvSpPr>
          <p:cNvPr id="790" name="Line"/>
          <p:cNvSpPr/>
          <p:nvPr/>
        </p:nvSpPr>
        <p:spPr>
          <a:xfrm>
            <a:off x="7170737" y="6013450"/>
            <a:ext cx="1" cy="457200"/>
          </a:xfrm>
          <a:prstGeom prst="line">
            <a:avLst/>
          </a:prstGeom>
          <a:ln w="12700">
            <a:solidFill>
              <a:srgbClr val="000000"/>
            </a:solidFill>
          </a:ln>
        </p:spPr>
        <p:txBody>
          <a:bodyPr lIns="45719" rIns="45719"/>
          <a:lstStyle/>
          <a:p>
            <a:pPr/>
          </a:p>
        </p:txBody>
      </p:sp>
      <p:sp>
        <p:nvSpPr>
          <p:cNvPr id="791" name="0"/>
          <p:cNvSpPr txBox="1"/>
          <p:nvPr/>
        </p:nvSpPr>
        <p:spPr>
          <a:xfrm>
            <a:off x="5565457" y="60912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792" name="4"/>
          <p:cNvSpPr txBox="1"/>
          <p:nvPr/>
        </p:nvSpPr>
        <p:spPr>
          <a:xfrm>
            <a:off x="5949632" y="60912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4</a:t>
            </a:r>
          </a:p>
        </p:txBody>
      </p:sp>
      <p:sp>
        <p:nvSpPr>
          <p:cNvPr id="793" name="3"/>
          <p:cNvSpPr txBox="1"/>
          <p:nvPr/>
        </p:nvSpPr>
        <p:spPr>
          <a:xfrm>
            <a:off x="6371907" y="60912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3</a:t>
            </a:r>
          </a:p>
        </p:txBody>
      </p:sp>
      <p:sp>
        <p:nvSpPr>
          <p:cNvPr id="794" name="2"/>
          <p:cNvSpPr txBox="1"/>
          <p:nvPr/>
        </p:nvSpPr>
        <p:spPr>
          <a:xfrm>
            <a:off x="6832282" y="6091237"/>
            <a:ext cx="138748"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2</a:t>
            </a:r>
          </a:p>
        </p:txBody>
      </p:sp>
      <p:sp>
        <p:nvSpPr>
          <p:cNvPr id="795" name="1"/>
          <p:cNvSpPr txBox="1"/>
          <p:nvPr/>
        </p:nvSpPr>
        <p:spPr>
          <a:xfrm>
            <a:off x="7294244" y="60912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1</a:t>
            </a:r>
          </a:p>
        </p:txBody>
      </p:sp>
      <p:grpSp>
        <p:nvGrpSpPr>
          <p:cNvPr id="798" name="Group"/>
          <p:cNvGrpSpPr/>
          <p:nvPr/>
        </p:nvGrpSpPr>
        <p:grpSpPr>
          <a:xfrm>
            <a:off x="5961002" y="1789112"/>
            <a:ext cx="4437123" cy="1482712"/>
            <a:chOff x="0" y="0"/>
            <a:chExt cx="4437122" cy="1482710"/>
          </a:xfrm>
        </p:grpSpPr>
        <p:sp>
          <p:nvSpPr>
            <p:cNvPr id="796" name="Shape"/>
            <p:cNvSpPr/>
            <p:nvPr/>
          </p:nvSpPr>
          <p:spPr>
            <a:xfrm>
              <a:off x="0" y="0"/>
              <a:ext cx="4437123" cy="14827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066" y="0"/>
                  </a:moveTo>
                  <a:cubicBezTo>
                    <a:pt x="8792" y="0"/>
                    <a:pt x="7759" y="877"/>
                    <a:pt x="7759" y="1958"/>
                  </a:cubicBezTo>
                  <a:lnTo>
                    <a:pt x="7759" y="9790"/>
                  </a:lnTo>
                  <a:cubicBezTo>
                    <a:pt x="7759" y="10872"/>
                    <a:pt x="8792" y="11748"/>
                    <a:pt x="10066" y="11748"/>
                  </a:cubicBezTo>
                  <a:lnTo>
                    <a:pt x="0" y="21600"/>
                  </a:lnTo>
                  <a:lnTo>
                    <a:pt x="13526" y="11748"/>
                  </a:lnTo>
                  <a:lnTo>
                    <a:pt x="19293" y="11748"/>
                  </a:lnTo>
                  <a:cubicBezTo>
                    <a:pt x="20567" y="11748"/>
                    <a:pt x="21600" y="10872"/>
                    <a:pt x="21600" y="9790"/>
                  </a:cubicBezTo>
                  <a:lnTo>
                    <a:pt x="21600" y="1958"/>
                  </a:lnTo>
                  <a:cubicBezTo>
                    <a:pt x="21600" y="877"/>
                    <a:pt x="20567" y="0"/>
                    <a:pt x="19293" y="0"/>
                  </a:cubicBezTo>
                  <a:lnTo>
                    <a:pt x="10066" y="0"/>
                  </a:lnTo>
                  <a:close/>
                </a:path>
              </a:pathLst>
            </a:custGeom>
            <a:solidFill>
              <a:schemeClr val="accent1"/>
            </a:solidFill>
            <a:ln w="12700" cap="flat">
              <a:solidFill>
                <a:srgbClr val="000000"/>
              </a:solidFill>
              <a:prstDash val="solid"/>
              <a:round/>
            </a:ln>
            <a:effectLst/>
          </p:spPr>
          <p:txBody>
            <a:bodyPr wrap="square" lIns="45719" tIns="45719" rIns="45719" bIns="45719" numCol="1" anchor="t">
              <a:noAutofit/>
            </a:bodyPr>
            <a:lstStyle/>
            <a:p>
              <a:pPr algn="ctr">
                <a:defRPr b="0" sz="1800">
                  <a:latin typeface="Times New Roman"/>
                  <a:ea typeface="Times New Roman"/>
                  <a:cs typeface="Times New Roman"/>
                  <a:sym typeface="Times New Roman"/>
                </a:defRPr>
              </a:pPr>
            </a:p>
          </p:txBody>
        </p:sp>
        <p:sp>
          <p:nvSpPr>
            <p:cNvPr id="797" name="After this, i becomes 4 and j becomes 1"/>
            <p:cNvSpPr txBox="1"/>
            <p:nvPr/>
          </p:nvSpPr>
          <p:spPr>
            <a:xfrm>
              <a:off x="1750099" y="35882"/>
              <a:ext cx="2530835" cy="6151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0" sz="1800">
                  <a:latin typeface="Times New Roman"/>
                  <a:ea typeface="Times New Roman"/>
                  <a:cs typeface="Times New Roman"/>
                  <a:sym typeface="Times New Roman"/>
                </a:defRPr>
              </a:lvl1pPr>
            </a:lstStyle>
            <a:p>
              <a:pPr/>
              <a:r>
                <a:t>After this, i becomes 4 and j becomes 1</a:t>
              </a:r>
            </a:p>
          </p:txBody>
        </p:sp>
      </p:grpSp>
      <p:sp>
        <p:nvSpPr>
          <p:cNvPr id="799" name="Rectangle"/>
          <p:cNvSpPr/>
          <p:nvPr/>
        </p:nvSpPr>
        <p:spPr>
          <a:xfrm>
            <a:off x="5021262" y="3171825"/>
            <a:ext cx="1036638" cy="231775"/>
          </a:xfrm>
          <a:prstGeom prst="rect">
            <a:avLst/>
          </a:prstGeom>
          <a:solidFill>
            <a:schemeClr val="accent1">
              <a:alpha val="45097"/>
            </a:schemeClr>
          </a:solidFill>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grpSp>
        <p:nvGrpSpPr>
          <p:cNvPr id="802" name="Group"/>
          <p:cNvGrpSpPr/>
          <p:nvPr/>
        </p:nvGrpSpPr>
        <p:grpSpPr>
          <a:xfrm>
            <a:off x="1524000" y="-37656"/>
            <a:ext cx="1524000" cy="456312"/>
            <a:chOff x="0" y="0"/>
            <a:chExt cx="1524000" cy="456311"/>
          </a:xfrm>
        </p:grpSpPr>
        <p:sp>
          <p:nvSpPr>
            <p:cNvPr id="800" name="Rectangle"/>
            <p:cNvSpPr/>
            <p:nvPr/>
          </p:nvSpPr>
          <p:spPr>
            <a:xfrm>
              <a:off x="0" y="37655"/>
              <a:ext cx="1524000" cy="381001"/>
            </a:xfrm>
            <a:prstGeom prst="rect">
              <a:avLst/>
            </a:prstGeom>
            <a:noFill/>
            <a:ln w="12700" cap="flat">
              <a:solidFill>
                <a:srgbClr val="FF0000"/>
              </a:solidFill>
              <a:prstDash val="solid"/>
              <a:round/>
            </a:ln>
            <a:effectLst/>
          </p:spPr>
          <p:txBody>
            <a:bodyPr wrap="square" lIns="45719" tIns="45719" rIns="45719" bIns="45719" numCol="1" anchor="ctr">
              <a:noAutofit/>
            </a:bodyPr>
            <a:lstStyle/>
            <a:p>
              <a:pPr algn="ctr">
                <a:defRPr b="0" sz="1800">
                  <a:solidFill>
                    <a:srgbClr val="1C1C1C"/>
                  </a:solidFill>
                  <a:latin typeface="Forte"/>
                  <a:ea typeface="Forte"/>
                  <a:cs typeface="Forte"/>
                  <a:sym typeface="Forte"/>
                </a:defRPr>
              </a:pPr>
            </a:p>
          </p:txBody>
        </p:sp>
        <p:sp>
          <p:nvSpPr>
            <p:cNvPr id="801" name="animation"/>
            <p:cNvSpPr txBox="1"/>
            <p:nvPr/>
          </p:nvSpPr>
          <p:spPr>
            <a:xfrm>
              <a:off x="299164" y="0"/>
              <a:ext cx="925672" cy="4563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b="0" sz="1800">
                  <a:solidFill>
                    <a:srgbClr val="1C1C1C"/>
                  </a:solidFill>
                  <a:latin typeface="Forte"/>
                  <a:ea typeface="Forte"/>
                  <a:cs typeface="Forte"/>
                  <a:sym typeface="Forte"/>
                </a:defRPr>
              </a:lvl1pPr>
            </a:lstStyle>
            <a:p>
              <a:pPr/>
              <a:r>
                <a:t>animation</a:t>
              </a:r>
            </a:p>
          </p:txBody>
        </p:sp>
      </p:gr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4" name="Slide Number"/>
          <p:cNvSpPr txBox="1"/>
          <p:nvPr>
            <p:ph type="sldNum" sz="quarter" idx="2"/>
          </p:nvPr>
        </p:nvSpPr>
        <p:spPr>
          <a:xfrm>
            <a:off x="5797867" y="6494713"/>
            <a:ext cx="281941" cy="287088"/>
          </a:xfrm>
          <a:prstGeom prst="rect">
            <a:avLst/>
          </a:prstGeom>
          <a:extLst>
            <a:ext uri="{C572A759-6A51-4108-AA02-DFA0A04FC94B}">
              <ma14:wrappingTextBoxFlag xmlns:ma14="http://schemas.microsoft.com/office/mac/drawingml/2011/main" val="1"/>
            </a:ext>
          </a:extLst>
        </p:spPr>
        <p:txBody>
          <a:bodyPr/>
          <a:lstStyle>
            <a:lvl1pPr algn="ctr">
              <a:defRPr sz="1400">
                <a:latin typeface="Times New Roman"/>
                <a:ea typeface="Times New Roman"/>
                <a:cs typeface="Times New Roman"/>
                <a:sym typeface="Times New Roman"/>
              </a:defRPr>
            </a:lvl1pPr>
          </a:lstStyle>
          <a:p>
            <a:pPr/>
            <a:fld id="{86CB4B4D-7CA3-9044-876B-883B54F8677D}" type="slidenum"/>
          </a:p>
        </p:txBody>
      </p:sp>
      <p:sp>
        <p:nvSpPr>
          <p:cNvPr id="805" name="Trace the reverse Method, cont."/>
          <p:cNvSpPr txBox="1"/>
          <p:nvPr>
            <p:ph type="title" idx="4294967295"/>
          </p:nvPr>
        </p:nvSpPr>
        <p:spPr>
          <a:xfrm>
            <a:off x="2133600" y="304800"/>
            <a:ext cx="9075738" cy="533400"/>
          </a:xfrm>
          <a:prstGeom prst="rect">
            <a:avLst/>
          </a:prstGeom>
        </p:spPr>
        <p:txBody>
          <a:bodyPr>
            <a:normAutofit fontScale="100000" lnSpcReduction="0"/>
          </a:bodyPr>
          <a:lstStyle>
            <a:lvl1pPr defTabSz="768095">
              <a:defRPr sz="3359">
                <a:effectLst>
                  <a:outerShdw sx="100000" sy="100000" kx="0" ky="0" algn="b" rotWithShape="0" blurRad="10668" dist="21336" dir="2700000">
                    <a:srgbClr val="DDDDDD"/>
                  </a:outerShdw>
                </a:effectLst>
              </a:defRPr>
            </a:lvl1pPr>
          </a:lstStyle>
          <a:p>
            <a:pPr/>
            <a:r>
              <a:t>Trace the reverse Method, cont.</a:t>
            </a:r>
          </a:p>
        </p:txBody>
      </p:sp>
      <p:sp>
        <p:nvSpPr>
          <p:cNvPr id="806" name="public static int[] reverse(int[] list) {…"/>
          <p:cNvSpPr txBox="1"/>
          <p:nvPr/>
        </p:nvSpPr>
        <p:spPr>
          <a:xfrm>
            <a:off x="2071686" y="2211387"/>
            <a:ext cx="5173665" cy="2378077"/>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p>
            <a:pPr>
              <a:defRPr b="0" sz="1600">
                <a:latin typeface="Courier New"/>
                <a:ea typeface="Courier New"/>
                <a:cs typeface="Courier New"/>
                <a:sym typeface="Courier New"/>
              </a:defRPr>
            </a:pPr>
            <a:r>
              <a:t>public static int[] reverse(int[] list) {</a:t>
            </a:r>
            <a:endParaRPr>
              <a:latin typeface="Courier"/>
              <a:ea typeface="Courier"/>
              <a:cs typeface="Courier"/>
              <a:sym typeface="Courier"/>
            </a:endParaRPr>
          </a:p>
          <a:p>
            <a:pPr>
              <a:defRPr b="0" sz="1600">
                <a:latin typeface="Courier New"/>
                <a:ea typeface="Courier New"/>
                <a:cs typeface="Courier New"/>
                <a:sym typeface="Courier New"/>
              </a:defRPr>
            </a:pPr>
            <a:r>
              <a:t>  int[] result = new int[list.length];</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for (int i = 0, j = result.length - 1; </a:t>
            </a:r>
            <a:endParaRPr>
              <a:latin typeface="Courier"/>
              <a:ea typeface="Courier"/>
              <a:cs typeface="Courier"/>
              <a:sym typeface="Courier"/>
            </a:endParaRPr>
          </a:p>
          <a:p>
            <a:pPr>
              <a:defRPr b="0" sz="1600">
                <a:latin typeface="Courier New"/>
                <a:ea typeface="Courier New"/>
                <a:cs typeface="Courier New"/>
                <a:sym typeface="Courier New"/>
              </a:defRPr>
            </a:pPr>
            <a:r>
              <a:t>       i &lt; list.length; i++, j--) {</a:t>
            </a:r>
            <a:endParaRPr>
              <a:latin typeface="Courier"/>
              <a:ea typeface="Courier"/>
              <a:cs typeface="Courier"/>
              <a:sym typeface="Courier"/>
            </a:endParaRPr>
          </a:p>
          <a:p>
            <a:pPr>
              <a:defRPr b="0" sz="1600">
                <a:latin typeface="Courier New"/>
                <a:ea typeface="Courier New"/>
                <a:cs typeface="Courier New"/>
                <a:sym typeface="Courier New"/>
              </a:defRPr>
            </a:pPr>
            <a:r>
              <a:t>    result[j] = list[i];</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return result;</a:t>
            </a:r>
            <a:endParaRPr>
              <a:latin typeface="Courier"/>
              <a:ea typeface="Courier"/>
              <a:cs typeface="Courier"/>
              <a:sym typeface="Courier"/>
            </a:endParaRPr>
          </a:p>
          <a:p>
            <a:pPr>
              <a:defRPr b="0" sz="1600">
                <a:latin typeface="Courier New"/>
                <a:ea typeface="Courier New"/>
                <a:cs typeface="Courier New"/>
                <a:sym typeface="Courier New"/>
              </a:defRPr>
            </a:pPr>
            <a:r>
              <a:t>}</a:t>
            </a:r>
          </a:p>
        </p:txBody>
      </p:sp>
      <p:sp>
        <p:nvSpPr>
          <p:cNvPr id="807" name="int[] list1 = {1, 2, 3, 4, 5, 6};…"/>
          <p:cNvSpPr txBox="1"/>
          <p:nvPr>
            <p:ph type="body" sz="quarter" idx="4294967295"/>
          </p:nvPr>
        </p:nvSpPr>
        <p:spPr>
          <a:xfrm>
            <a:off x="1717675" y="1174750"/>
            <a:ext cx="6705600" cy="685800"/>
          </a:xfrm>
          <a:prstGeom prst="rect">
            <a:avLst/>
          </a:prstGeom>
        </p:spPr>
        <p:txBody>
          <a:bodyPr>
            <a:normAutofit fontScale="100000" lnSpcReduction="0"/>
          </a:bodyPr>
          <a:lstStyle/>
          <a:p>
            <a:pPr>
              <a:lnSpc>
                <a:spcPct val="90000"/>
              </a:lnSpc>
              <a:spcBef>
                <a:spcPts val="400"/>
              </a:spcBef>
              <a:buSzTx/>
              <a:buFont typeface="Wingdings"/>
              <a:buNone/>
              <a:defRPr b="1" sz="1800">
                <a:latin typeface="Courier New"/>
                <a:ea typeface="Courier New"/>
                <a:cs typeface="Courier New"/>
                <a:sym typeface="Courier New"/>
              </a:defRPr>
            </a:pPr>
            <a:r>
              <a:t>int[] list1 = {1, 2, 3, 4, 5, 6};</a:t>
            </a:r>
            <a:endParaRPr>
              <a:latin typeface="Courier"/>
              <a:ea typeface="Courier"/>
              <a:cs typeface="Courier"/>
              <a:sym typeface="Courier"/>
            </a:endParaRPr>
          </a:p>
          <a:p>
            <a:pPr>
              <a:lnSpc>
                <a:spcPct val="90000"/>
              </a:lnSpc>
              <a:spcBef>
                <a:spcPts val="400"/>
              </a:spcBef>
              <a:buSzTx/>
              <a:buFont typeface="Wingdings"/>
              <a:buNone/>
              <a:defRPr b="1" sz="1800">
                <a:latin typeface="Courier New"/>
                <a:ea typeface="Courier New"/>
                <a:cs typeface="Courier New"/>
                <a:sym typeface="Courier New"/>
              </a:defRPr>
            </a:pPr>
            <a:r>
              <a:t>int[] list2 = reverse(list1);</a:t>
            </a:r>
          </a:p>
        </p:txBody>
      </p:sp>
      <p:sp>
        <p:nvSpPr>
          <p:cNvPr id="808" name="Rectangle"/>
          <p:cNvSpPr/>
          <p:nvPr/>
        </p:nvSpPr>
        <p:spPr>
          <a:xfrm>
            <a:off x="5059362" y="5091112"/>
            <a:ext cx="2535239" cy="457201"/>
          </a:xfrm>
          <a:prstGeom prst="rect">
            <a:avLst/>
          </a:prstGeom>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809" name="Line"/>
          <p:cNvSpPr/>
          <p:nvPr/>
        </p:nvSpPr>
        <p:spPr>
          <a:xfrm>
            <a:off x="5440362" y="5091112"/>
            <a:ext cx="1" cy="457201"/>
          </a:xfrm>
          <a:prstGeom prst="line">
            <a:avLst/>
          </a:prstGeom>
          <a:ln w="12700">
            <a:solidFill>
              <a:srgbClr val="000000"/>
            </a:solidFill>
          </a:ln>
        </p:spPr>
        <p:txBody>
          <a:bodyPr lIns="45719" rIns="45719"/>
          <a:lstStyle/>
          <a:p>
            <a:pPr/>
          </a:p>
        </p:txBody>
      </p:sp>
      <p:sp>
        <p:nvSpPr>
          <p:cNvPr id="810" name="list"/>
          <p:cNvSpPr txBox="1"/>
          <p:nvPr/>
        </p:nvSpPr>
        <p:spPr>
          <a:xfrm>
            <a:off x="4038282" y="5167312"/>
            <a:ext cx="670561"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0" sz="1800">
                <a:latin typeface="Times New Roman"/>
                <a:ea typeface="Times New Roman"/>
                <a:cs typeface="Times New Roman"/>
                <a:sym typeface="Times New Roman"/>
              </a:defRPr>
            </a:lvl1pPr>
          </a:lstStyle>
          <a:p>
            <a:pPr/>
            <a:r>
              <a:t>list</a:t>
            </a:r>
          </a:p>
        </p:txBody>
      </p:sp>
      <p:sp>
        <p:nvSpPr>
          <p:cNvPr id="811" name="result"/>
          <p:cNvSpPr txBox="1"/>
          <p:nvPr/>
        </p:nvSpPr>
        <p:spPr>
          <a:xfrm>
            <a:off x="3809682" y="6005512"/>
            <a:ext cx="975361"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0" sz="1800">
                <a:latin typeface="Times New Roman"/>
                <a:ea typeface="Times New Roman"/>
                <a:cs typeface="Times New Roman"/>
                <a:sym typeface="Times New Roman"/>
              </a:defRPr>
            </a:lvl1pPr>
          </a:lstStyle>
          <a:p>
            <a:pPr/>
            <a:r>
              <a:t>result</a:t>
            </a:r>
          </a:p>
        </p:txBody>
      </p:sp>
      <p:sp>
        <p:nvSpPr>
          <p:cNvPr id="812" name="1"/>
          <p:cNvSpPr txBox="1"/>
          <p:nvPr/>
        </p:nvSpPr>
        <p:spPr>
          <a:xfrm>
            <a:off x="5181282" y="51689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1</a:t>
            </a:r>
          </a:p>
        </p:txBody>
      </p:sp>
      <p:sp>
        <p:nvSpPr>
          <p:cNvPr id="813" name="Line"/>
          <p:cNvSpPr/>
          <p:nvPr/>
        </p:nvSpPr>
        <p:spPr>
          <a:xfrm>
            <a:off x="5827712" y="5091112"/>
            <a:ext cx="1" cy="457201"/>
          </a:xfrm>
          <a:prstGeom prst="line">
            <a:avLst/>
          </a:prstGeom>
          <a:ln w="12700">
            <a:solidFill>
              <a:srgbClr val="000000"/>
            </a:solidFill>
          </a:ln>
        </p:spPr>
        <p:txBody>
          <a:bodyPr lIns="45719" rIns="45719"/>
          <a:lstStyle/>
          <a:p>
            <a:pPr/>
          </a:p>
        </p:txBody>
      </p:sp>
      <p:sp>
        <p:nvSpPr>
          <p:cNvPr id="814" name="Line"/>
          <p:cNvSpPr/>
          <p:nvPr/>
        </p:nvSpPr>
        <p:spPr>
          <a:xfrm>
            <a:off x="6249987" y="5091112"/>
            <a:ext cx="1" cy="457201"/>
          </a:xfrm>
          <a:prstGeom prst="line">
            <a:avLst/>
          </a:prstGeom>
          <a:ln w="12700">
            <a:solidFill>
              <a:srgbClr val="000000"/>
            </a:solidFill>
          </a:ln>
        </p:spPr>
        <p:txBody>
          <a:bodyPr lIns="45719" rIns="45719"/>
          <a:lstStyle/>
          <a:p>
            <a:pPr/>
          </a:p>
        </p:txBody>
      </p:sp>
      <p:sp>
        <p:nvSpPr>
          <p:cNvPr id="815" name="Line"/>
          <p:cNvSpPr/>
          <p:nvPr/>
        </p:nvSpPr>
        <p:spPr>
          <a:xfrm>
            <a:off x="6672262" y="5091112"/>
            <a:ext cx="1" cy="457201"/>
          </a:xfrm>
          <a:prstGeom prst="line">
            <a:avLst/>
          </a:prstGeom>
          <a:ln w="12700">
            <a:solidFill>
              <a:srgbClr val="000000"/>
            </a:solidFill>
          </a:ln>
        </p:spPr>
        <p:txBody>
          <a:bodyPr lIns="45719" rIns="45719"/>
          <a:lstStyle/>
          <a:p>
            <a:pPr/>
          </a:p>
        </p:txBody>
      </p:sp>
      <p:sp>
        <p:nvSpPr>
          <p:cNvPr id="816" name="Line"/>
          <p:cNvSpPr/>
          <p:nvPr/>
        </p:nvSpPr>
        <p:spPr>
          <a:xfrm>
            <a:off x="7170737" y="5091112"/>
            <a:ext cx="1" cy="457201"/>
          </a:xfrm>
          <a:prstGeom prst="line">
            <a:avLst/>
          </a:prstGeom>
          <a:ln w="12700">
            <a:solidFill>
              <a:srgbClr val="000000"/>
            </a:solidFill>
          </a:ln>
        </p:spPr>
        <p:txBody>
          <a:bodyPr lIns="45719" rIns="45719"/>
          <a:lstStyle/>
          <a:p>
            <a:pPr/>
          </a:p>
        </p:txBody>
      </p:sp>
      <p:sp>
        <p:nvSpPr>
          <p:cNvPr id="817" name="2"/>
          <p:cNvSpPr txBox="1"/>
          <p:nvPr/>
        </p:nvSpPr>
        <p:spPr>
          <a:xfrm>
            <a:off x="5565457" y="51689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2</a:t>
            </a:r>
          </a:p>
        </p:txBody>
      </p:sp>
      <p:sp>
        <p:nvSpPr>
          <p:cNvPr id="818" name="3"/>
          <p:cNvSpPr txBox="1"/>
          <p:nvPr/>
        </p:nvSpPr>
        <p:spPr>
          <a:xfrm>
            <a:off x="5949632" y="51689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3</a:t>
            </a:r>
          </a:p>
        </p:txBody>
      </p:sp>
      <p:sp>
        <p:nvSpPr>
          <p:cNvPr id="819" name="4"/>
          <p:cNvSpPr txBox="1"/>
          <p:nvPr/>
        </p:nvSpPr>
        <p:spPr>
          <a:xfrm>
            <a:off x="6371907" y="51689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4</a:t>
            </a:r>
          </a:p>
        </p:txBody>
      </p:sp>
      <p:sp>
        <p:nvSpPr>
          <p:cNvPr id="820" name="5"/>
          <p:cNvSpPr txBox="1"/>
          <p:nvPr/>
        </p:nvSpPr>
        <p:spPr>
          <a:xfrm>
            <a:off x="6832282" y="5168900"/>
            <a:ext cx="138748"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5</a:t>
            </a:r>
          </a:p>
        </p:txBody>
      </p:sp>
      <p:sp>
        <p:nvSpPr>
          <p:cNvPr id="821" name="6"/>
          <p:cNvSpPr txBox="1"/>
          <p:nvPr/>
        </p:nvSpPr>
        <p:spPr>
          <a:xfrm>
            <a:off x="7294244" y="51689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6</a:t>
            </a:r>
          </a:p>
        </p:txBody>
      </p:sp>
      <p:sp>
        <p:nvSpPr>
          <p:cNvPr id="822" name="Rectangle"/>
          <p:cNvSpPr/>
          <p:nvPr/>
        </p:nvSpPr>
        <p:spPr>
          <a:xfrm>
            <a:off x="5059362" y="6013450"/>
            <a:ext cx="2535239" cy="457200"/>
          </a:xfrm>
          <a:prstGeom prst="rect">
            <a:avLst/>
          </a:prstGeom>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823" name="Line"/>
          <p:cNvSpPr/>
          <p:nvPr/>
        </p:nvSpPr>
        <p:spPr>
          <a:xfrm>
            <a:off x="5440362" y="6013450"/>
            <a:ext cx="1" cy="457200"/>
          </a:xfrm>
          <a:prstGeom prst="line">
            <a:avLst/>
          </a:prstGeom>
          <a:ln w="12700">
            <a:solidFill>
              <a:srgbClr val="000000"/>
            </a:solidFill>
          </a:ln>
        </p:spPr>
        <p:txBody>
          <a:bodyPr lIns="45719" rIns="45719"/>
          <a:lstStyle/>
          <a:p>
            <a:pPr/>
          </a:p>
        </p:txBody>
      </p:sp>
      <p:sp>
        <p:nvSpPr>
          <p:cNvPr id="824" name="0"/>
          <p:cNvSpPr txBox="1"/>
          <p:nvPr/>
        </p:nvSpPr>
        <p:spPr>
          <a:xfrm>
            <a:off x="5181282" y="60912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825" name="Line"/>
          <p:cNvSpPr/>
          <p:nvPr/>
        </p:nvSpPr>
        <p:spPr>
          <a:xfrm>
            <a:off x="5827712" y="6013450"/>
            <a:ext cx="1" cy="457200"/>
          </a:xfrm>
          <a:prstGeom prst="line">
            <a:avLst/>
          </a:prstGeom>
          <a:ln w="12700">
            <a:solidFill>
              <a:srgbClr val="000000"/>
            </a:solidFill>
          </a:ln>
        </p:spPr>
        <p:txBody>
          <a:bodyPr lIns="45719" rIns="45719"/>
          <a:lstStyle/>
          <a:p>
            <a:pPr/>
          </a:p>
        </p:txBody>
      </p:sp>
      <p:sp>
        <p:nvSpPr>
          <p:cNvPr id="826" name="Line"/>
          <p:cNvSpPr/>
          <p:nvPr/>
        </p:nvSpPr>
        <p:spPr>
          <a:xfrm>
            <a:off x="6249987" y="6013450"/>
            <a:ext cx="1" cy="457200"/>
          </a:xfrm>
          <a:prstGeom prst="line">
            <a:avLst/>
          </a:prstGeom>
          <a:ln w="12700">
            <a:solidFill>
              <a:srgbClr val="000000"/>
            </a:solidFill>
          </a:ln>
        </p:spPr>
        <p:txBody>
          <a:bodyPr lIns="45719" rIns="45719"/>
          <a:lstStyle/>
          <a:p>
            <a:pPr/>
          </a:p>
        </p:txBody>
      </p:sp>
      <p:sp>
        <p:nvSpPr>
          <p:cNvPr id="827" name="Line"/>
          <p:cNvSpPr/>
          <p:nvPr/>
        </p:nvSpPr>
        <p:spPr>
          <a:xfrm>
            <a:off x="6672262" y="6013450"/>
            <a:ext cx="1" cy="457200"/>
          </a:xfrm>
          <a:prstGeom prst="line">
            <a:avLst/>
          </a:prstGeom>
          <a:ln w="12700">
            <a:solidFill>
              <a:srgbClr val="000000"/>
            </a:solidFill>
          </a:ln>
        </p:spPr>
        <p:txBody>
          <a:bodyPr lIns="45719" rIns="45719"/>
          <a:lstStyle/>
          <a:p>
            <a:pPr/>
          </a:p>
        </p:txBody>
      </p:sp>
      <p:sp>
        <p:nvSpPr>
          <p:cNvPr id="828" name="Line"/>
          <p:cNvSpPr/>
          <p:nvPr/>
        </p:nvSpPr>
        <p:spPr>
          <a:xfrm>
            <a:off x="7170737" y="6013450"/>
            <a:ext cx="1" cy="457200"/>
          </a:xfrm>
          <a:prstGeom prst="line">
            <a:avLst/>
          </a:prstGeom>
          <a:ln w="12700">
            <a:solidFill>
              <a:srgbClr val="000000"/>
            </a:solidFill>
          </a:ln>
        </p:spPr>
        <p:txBody>
          <a:bodyPr lIns="45719" rIns="45719"/>
          <a:lstStyle/>
          <a:p>
            <a:pPr/>
          </a:p>
        </p:txBody>
      </p:sp>
      <p:sp>
        <p:nvSpPr>
          <p:cNvPr id="829" name="0"/>
          <p:cNvSpPr txBox="1"/>
          <p:nvPr/>
        </p:nvSpPr>
        <p:spPr>
          <a:xfrm>
            <a:off x="5565457" y="60912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830" name="4"/>
          <p:cNvSpPr txBox="1"/>
          <p:nvPr/>
        </p:nvSpPr>
        <p:spPr>
          <a:xfrm>
            <a:off x="5949632" y="60912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4</a:t>
            </a:r>
          </a:p>
        </p:txBody>
      </p:sp>
      <p:sp>
        <p:nvSpPr>
          <p:cNvPr id="831" name="3"/>
          <p:cNvSpPr txBox="1"/>
          <p:nvPr/>
        </p:nvSpPr>
        <p:spPr>
          <a:xfrm>
            <a:off x="6371907" y="60912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3</a:t>
            </a:r>
          </a:p>
        </p:txBody>
      </p:sp>
      <p:sp>
        <p:nvSpPr>
          <p:cNvPr id="832" name="2"/>
          <p:cNvSpPr txBox="1"/>
          <p:nvPr/>
        </p:nvSpPr>
        <p:spPr>
          <a:xfrm>
            <a:off x="6832282" y="6091237"/>
            <a:ext cx="138748"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2</a:t>
            </a:r>
          </a:p>
        </p:txBody>
      </p:sp>
      <p:sp>
        <p:nvSpPr>
          <p:cNvPr id="833" name="1"/>
          <p:cNvSpPr txBox="1"/>
          <p:nvPr/>
        </p:nvSpPr>
        <p:spPr>
          <a:xfrm>
            <a:off x="7294244" y="60912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1</a:t>
            </a:r>
          </a:p>
        </p:txBody>
      </p:sp>
      <p:grpSp>
        <p:nvGrpSpPr>
          <p:cNvPr id="836" name="Group"/>
          <p:cNvGrpSpPr/>
          <p:nvPr/>
        </p:nvGrpSpPr>
        <p:grpSpPr>
          <a:xfrm>
            <a:off x="5961002" y="1789112"/>
            <a:ext cx="4437123" cy="1482712"/>
            <a:chOff x="0" y="0"/>
            <a:chExt cx="4437122" cy="1482710"/>
          </a:xfrm>
        </p:grpSpPr>
        <p:sp>
          <p:nvSpPr>
            <p:cNvPr id="834" name="Shape"/>
            <p:cNvSpPr/>
            <p:nvPr/>
          </p:nvSpPr>
          <p:spPr>
            <a:xfrm>
              <a:off x="0" y="0"/>
              <a:ext cx="4437123" cy="14827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066" y="0"/>
                  </a:moveTo>
                  <a:cubicBezTo>
                    <a:pt x="8792" y="0"/>
                    <a:pt x="7759" y="877"/>
                    <a:pt x="7759" y="1958"/>
                  </a:cubicBezTo>
                  <a:lnTo>
                    <a:pt x="7759" y="9790"/>
                  </a:lnTo>
                  <a:cubicBezTo>
                    <a:pt x="7759" y="10872"/>
                    <a:pt x="8792" y="11748"/>
                    <a:pt x="10066" y="11748"/>
                  </a:cubicBezTo>
                  <a:lnTo>
                    <a:pt x="0" y="21600"/>
                  </a:lnTo>
                  <a:lnTo>
                    <a:pt x="13526" y="11748"/>
                  </a:lnTo>
                  <a:lnTo>
                    <a:pt x="19293" y="11748"/>
                  </a:lnTo>
                  <a:cubicBezTo>
                    <a:pt x="20567" y="11748"/>
                    <a:pt x="21600" y="10872"/>
                    <a:pt x="21600" y="9790"/>
                  </a:cubicBezTo>
                  <a:lnTo>
                    <a:pt x="21600" y="1958"/>
                  </a:lnTo>
                  <a:cubicBezTo>
                    <a:pt x="21600" y="877"/>
                    <a:pt x="20567" y="0"/>
                    <a:pt x="19293" y="0"/>
                  </a:cubicBezTo>
                  <a:lnTo>
                    <a:pt x="10066" y="0"/>
                  </a:lnTo>
                  <a:close/>
                </a:path>
              </a:pathLst>
            </a:custGeom>
            <a:solidFill>
              <a:schemeClr val="accent1"/>
            </a:solidFill>
            <a:ln w="12700" cap="flat">
              <a:solidFill>
                <a:srgbClr val="000000"/>
              </a:solidFill>
              <a:prstDash val="solid"/>
              <a:round/>
            </a:ln>
            <a:effectLst/>
          </p:spPr>
          <p:txBody>
            <a:bodyPr wrap="square" lIns="45719" tIns="45719" rIns="45719" bIns="45719" numCol="1" anchor="t">
              <a:noAutofit/>
            </a:bodyPr>
            <a:lstStyle/>
            <a:p>
              <a:pPr algn="ctr">
                <a:defRPr b="0" sz="1800">
                  <a:latin typeface="Times New Roman"/>
                  <a:ea typeface="Times New Roman"/>
                  <a:cs typeface="Times New Roman"/>
                  <a:sym typeface="Times New Roman"/>
                </a:defRPr>
              </a:pPr>
            </a:p>
          </p:txBody>
        </p:sp>
        <p:sp>
          <p:nvSpPr>
            <p:cNvPr id="835" name="i (=4) is still less than 6"/>
            <p:cNvSpPr txBox="1"/>
            <p:nvPr/>
          </p:nvSpPr>
          <p:spPr>
            <a:xfrm>
              <a:off x="1750099" y="35882"/>
              <a:ext cx="2530835" cy="3484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0" sz="1800">
                  <a:latin typeface="Times New Roman"/>
                  <a:ea typeface="Times New Roman"/>
                  <a:cs typeface="Times New Roman"/>
                  <a:sym typeface="Times New Roman"/>
                </a:defRPr>
              </a:lvl1pPr>
            </a:lstStyle>
            <a:p>
              <a:pPr/>
              <a:r>
                <a:t>i (=4) is still less than 6</a:t>
              </a:r>
            </a:p>
          </p:txBody>
        </p:sp>
      </p:grpSp>
      <p:sp>
        <p:nvSpPr>
          <p:cNvPr id="837" name="Rectangle"/>
          <p:cNvSpPr/>
          <p:nvPr/>
        </p:nvSpPr>
        <p:spPr>
          <a:xfrm>
            <a:off x="2946400" y="3171825"/>
            <a:ext cx="1882775" cy="231775"/>
          </a:xfrm>
          <a:prstGeom prst="rect">
            <a:avLst/>
          </a:prstGeom>
          <a:solidFill>
            <a:schemeClr val="accent1">
              <a:alpha val="45097"/>
            </a:schemeClr>
          </a:solidFill>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grpSp>
        <p:nvGrpSpPr>
          <p:cNvPr id="840" name="Group"/>
          <p:cNvGrpSpPr/>
          <p:nvPr/>
        </p:nvGrpSpPr>
        <p:grpSpPr>
          <a:xfrm>
            <a:off x="1524000" y="-37656"/>
            <a:ext cx="1524000" cy="456312"/>
            <a:chOff x="0" y="0"/>
            <a:chExt cx="1524000" cy="456311"/>
          </a:xfrm>
        </p:grpSpPr>
        <p:sp>
          <p:nvSpPr>
            <p:cNvPr id="838" name="Rectangle"/>
            <p:cNvSpPr/>
            <p:nvPr/>
          </p:nvSpPr>
          <p:spPr>
            <a:xfrm>
              <a:off x="0" y="37655"/>
              <a:ext cx="1524000" cy="381001"/>
            </a:xfrm>
            <a:prstGeom prst="rect">
              <a:avLst/>
            </a:prstGeom>
            <a:noFill/>
            <a:ln w="12700" cap="flat">
              <a:solidFill>
                <a:srgbClr val="FF0000"/>
              </a:solidFill>
              <a:prstDash val="solid"/>
              <a:round/>
            </a:ln>
            <a:effectLst/>
          </p:spPr>
          <p:txBody>
            <a:bodyPr wrap="square" lIns="45719" tIns="45719" rIns="45719" bIns="45719" numCol="1" anchor="ctr">
              <a:noAutofit/>
            </a:bodyPr>
            <a:lstStyle/>
            <a:p>
              <a:pPr algn="ctr">
                <a:defRPr b="0" sz="1800">
                  <a:solidFill>
                    <a:srgbClr val="1C1C1C"/>
                  </a:solidFill>
                  <a:latin typeface="Forte"/>
                  <a:ea typeface="Forte"/>
                  <a:cs typeface="Forte"/>
                  <a:sym typeface="Forte"/>
                </a:defRPr>
              </a:pPr>
            </a:p>
          </p:txBody>
        </p:sp>
        <p:sp>
          <p:nvSpPr>
            <p:cNvPr id="839" name="animation"/>
            <p:cNvSpPr txBox="1"/>
            <p:nvPr/>
          </p:nvSpPr>
          <p:spPr>
            <a:xfrm>
              <a:off x="299164" y="0"/>
              <a:ext cx="925672" cy="4563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b="0" sz="1800">
                  <a:solidFill>
                    <a:srgbClr val="1C1C1C"/>
                  </a:solidFill>
                  <a:latin typeface="Forte"/>
                  <a:ea typeface="Forte"/>
                  <a:cs typeface="Forte"/>
                  <a:sym typeface="Forte"/>
                </a:defRPr>
              </a:lvl1pPr>
            </a:lstStyle>
            <a:p>
              <a:pPr/>
              <a:r>
                <a:t>animation</a:t>
              </a:r>
            </a:p>
          </p:txBody>
        </p:sp>
      </p:gr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2" name="Slide Number"/>
          <p:cNvSpPr txBox="1"/>
          <p:nvPr>
            <p:ph type="sldNum" sz="quarter" idx="2"/>
          </p:nvPr>
        </p:nvSpPr>
        <p:spPr>
          <a:xfrm>
            <a:off x="5797867" y="6494713"/>
            <a:ext cx="281941" cy="287088"/>
          </a:xfrm>
          <a:prstGeom prst="rect">
            <a:avLst/>
          </a:prstGeom>
          <a:extLst>
            <a:ext uri="{C572A759-6A51-4108-AA02-DFA0A04FC94B}">
              <ma14:wrappingTextBoxFlag xmlns:ma14="http://schemas.microsoft.com/office/mac/drawingml/2011/main" val="1"/>
            </a:ext>
          </a:extLst>
        </p:spPr>
        <p:txBody>
          <a:bodyPr/>
          <a:lstStyle>
            <a:lvl1pPr algn="ctr">
              <a:defRPr sz="1400">
                <a:latin typeface="Times New Roman"/>
                <a:ea typeface="Times New Roman"/>
                <a:cs typeface="Times New Roman"/>
                <a:sym typeface="Times New Roman"/>
              </a:defRPr>
            </a:lvl1pPr>
          </a:lstStyle>
          <a:p>
            <a:pPr/>
            <a:fld id="{86CB4B4D-7CA3-9044-876B-883B54F8677D}" type="slidenum"/>
          </a:p>
        </p:txBody>
      </p:sp>
      <p:sp>
        <p:nvSpPr>
          <p:cNvPr id="843" name="Trace the reverse Method, cont."/>
          <p:cNvSpPr txBox="1"/>
          <p:nvPr>
            <p:ph type="title" idx="4294967295"/>
          </p:nvPr>
        </p:nvSpPr>
        <p:spPr>
          <a:xfrm>
            <a:off x="2133599" y="304800"/>
            <a:ext cx="9144002" cy="533400"/>
          </a:xfrm>
          <a:prstGeom prst="rect">
            <a:avLst/>
          </a:prstGeom>
        </p:spPr>
        <p:txBody>
          <a:bodyPr>
            <a:normAutofit fontScale="100000" lnSpcReduction="0"/>
          </a:bodyPr>
          <a:lstStyle>
            <a:lvl1pPr defTabSz="768095">
              <a:defRPr sz="3359">
                <a:effectLst>
                  <a:outerShdw sx="100000" sy="100000" kx="0" ky="0" algn="b" rotWithShape="0" blurRad="10668" dist="21336" dir="2700000">
                    <a:srgbClr val="DDDDDD"/>
                  </a:outerShdw>
                </a:effectLst>
              </a:defRPr>
            </a:lvl1pPr>
          </a:lstStyle>
          <a:p>
            <a:pPr/>
            <a:r>
              <a:t>Trace the reverse Method, cont.</a:t>
            </a:r>
          </a:p>
        </p:txBody>
      </p:sp>
      <p:sp>
        <p:nvSpPr>
          <p:cNvPr id="844" name="public static int[] reverse(int[] list) {…"/>
          <p:cNvSpPr txBox="1"/>
          <p:nvPr/>
        </p:nvSpPr>
        <p:spPr>
          <a:xfrm>
            <a:off x="2071686" y="2211387"/>
            <a:ext cx="5173665" cy="2378077"/>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p>
            <a:pPr>
              <a:defRPr b="0" sz="1600">
                <a:latin typeface="Courier New"/>
                <a:ea typeface="Courier New"/>
                <a:cs typeface="Courier New"/>
                <a:sym typeface="Courier New"/>
              </a:defRPr>
            </a:pPr>
            <a:r>
              <a:t>public static int[] reverse(int[] list) {</a:t>
            </a:r>
            <a:endParaRPr>
              <a:latin typeface="Courier"/>
              <a:ea typeface="Courier"/>
              <a:cs typeface="Courier"/>
              <a:sym typeface="Courier"/>
            </a:endParaRPr>
          </a:p>
          <a:p>
            <a:pPr>
              <a:defRPr b="0" sz="1600">
                <a:latin typeface="Courier New"/>
                <a:ea typeface="Courier New"/>
                <a:cs typeface="Courier New"/>
                <a:sym typeface="Courier New"/>
              </a:defRPr>
            </a:pPr>
            <a:r>
              <a:t>  int[] result = new int[list.length];</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for (int i = 0, j = result.length - 1; </a:t>
            </a:r>
            <a:endParaRPr>
              <a:latin typeface="Courier"/>
              <a:ea typeface="Courier"/>
              <a:cs typeface="Courier"/>
              <a:sym typeface="Courier"/>
            </a:endParaRPr>
          </a:p>
          <a:p>
            <a:pPr>
              <a:defRPr b="0" sz="1600">
                <a:latin typeface="Courier New"/>
                <a:ea typeface="Courier New"/>
                <a:cs typeface="Courier New"/>
                <a:sym typeface="Courier New"/>
              </a:defRPr>
            </a:pPr>
            <a:r>
              <a:t>       i &lt; list.length; i++, j--) {</a:t>
            </a:r>
            <a:endParaRPr>
              <a:latin typeface="Courier"/>
              <a:ea typeface="Courier"/>
              <a:cs typeface="Courier"/>
              <a:sym typeface="Courier"/>
            </a:endParaRPr>
          </a:p>
          <a:p>
            <a:pPr>
              <a:defRPr b="0" sz="1600">
                <a:latin typeface="Courier New"/>
                <a:ea typeface="Courier New"/>
                <a:cs typeface="Courier New"/>
                <a:sym typeface="Courier New"/>
              </a:defRPr>
            </a:pPr>
            <a:r>
              <a:t>    result[j] = list[i];</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return result;</a:t>
            </a:r>
            <a:endParaRPr>
              <a:latin typeface="Courier"/>
              <a:ea typeface="Courier"/>
              <a:cs typeface="Courier"/>
              <a:sym typeface="Courier"/>
            </a:endParaRPr>
          </a:p>
          <a:p>
            <a:pPr>
              <a:defRPr b="0" sz="1600">
                <a:latin typeface="Courier New"/>
                <a:ea typeface="Courier New"/>
                <a:cs typeface="Courier New"/>
                <a:sym typeface="Courier New"/>
              </a:defRPr>
            </a:pPr>
            <a:r>
              <a:t>}</a:t>
            </a:r>
          </a:p>
        </p:txBody>
      </p:sp>
      <p:sp>
        <p:nvSpPr>
          <p:cNvPr id="845" name="int[] list1 = {1, 2, 3, 4, 5, 6};…"/>
          <p:cNvSpPr txBox="1"/>
          <p:nvPr>
            <p:ph type="body" sz="quarter" idx="4294967295"/>
          </p:nvPr>
        </p:nvSpPr>
        <p:spPr>
          <a:xfrm>
            <a:off x="1717675" y="1174750"/>
            <a:ext cx="6705600" cy="685800"/>
          </a:xfrm>
          <a:prstGeom prst="rect">
            <a:avLst/>
          </a:prstGeom>
        </p:spPr>
        <p:txBody>
          <a:bodyPr>
            <a:normAutofit fontScale="100000" lnSpcReduction="0"/>
          </a:bodyPr>
          <a:lstStyle/>
          <a:p>
            <a:pPr>
              <a:lnSpc>
                <a:spcPct val="90000"/>
              </a:lnSpc>
              <a:spcBef>
                <a:spcPts val="400"/>
              </a:spcBef>
              <a:buSzTx/>
              <a:buFont typeface="Wingdings"/>
              <a:buNone/>
              <a:defRPr b="1" sz="1800">
                <a:latin typeface="Courier New"/>
                <a:ea typeface="Courier New"/>
                <a:cs typeface="Courier New"/>
                <a:sym typeface="Courier New"/>
              </a:defRPr>
            </a:pPr>
            <a:r>
              <a:t>int[] list1 = {1, 2, 3, 4, 5, 6};</a:t>
            </a:r>
            <a:endParaRPr>
              <a:latin typeface="Courier"/>
              <a:ea typeface="Courier"/>
              <a:cs typeface="Courier"/>
              <a:sym typeface="Courier"/>
            </a:endParaRPr>
          </a:p>
          <a:p>
            <a:pPr>
              <a:lnSpc>
                <a:spcPct val="90000"/>
              </a:lnSpc>
              <a:spcBef>
                <a:spcPts val="400"/>
              </a:spcBef>
              <a:buSzTx/>
              <a:buFont typeface="Wingdings"/>
              <a:buNone/>
              <a:defRPr b="1" sz="1800">
                <a:latin typeface="Courier New"/>
                <a:ea typeface="Courier New"/>
                <a:cs typeface="Courier New"/>
                <a:sym typeface="Courier New"/>
              </a:defRPr>
            </a:pPr>
            <a:r>
              <a:t>int[] list2 = reverse(list1);</a:t>
            </a:r>
          </a:p>
        </p:txBody>
      </p:sp>
      <p:sp>
        <p:nvSpPr>
          <p:cNvPr id="846" name="Rectangle"/>
          <p:cNvSpPr/>
          <p:nvPr/>
        </p:nvSpPr>
        <p:spPr>
          <a:xfrm>
            <a:off x="5059362" y="5091112"/>
            <a:ext cx="2535239" cy="457201"/>
          </a:xfrm>
          <a:prstGeom prst="rect">
            <a:avLst/>
          </a:prstGeom>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847" name="Line"/>
          <p:cNvSpPr/>
          <p:nvPr/>
        </p:nvSpPr>
        <p:spPr>
          <a:xfrm>
            <a:off x="5440362" y="5091112"/>
            <a:ext cx="1" cy="457201"/>
          </a:xfrm>
          <a:prstGeom prst="line">
            <a:avLst/>
          </a:prstGeom>
          <a:ln w="12700">
            <a:solidFill>
              <a:srgbClr val="000000"/>
            </a:solidFill>
          </a:ln>
        </p:spPr>
        <p:txBody>
          <a:bodyPr lIns="45719" rIns="45719"/>
          <a:lstStyle/>
          <a:p>
            <a:pPr/>
          </a:p>
        </p:txBody>
      </p:sp>
      <p:sp>
        <p:nvSpPr>
          <p:cNvPr id="848" name="list"/>
          <p:cNvSpPr txBox="1"/>
          <p:nvPr/>
        </p:nvSpPr>
        <p:spPr>
          <a:xfrm>
            <a:off x="4038282" y="5167312"/>
            <a:ext cx="670561"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0" sz="1800">
                <a:latin typeface="Times New Roman"/>
                <a:ea typeface="Times New Roman"/>
                <a:cs typeface="Times New Roman"/>
                <a:sym typeface="Times New Roman"/>
              </a:defRPr>
            </a:lvl1pPr>
          </a:lstStyle>
          <a:p>
            <a:pPr/>
            <a:r>
              <a:t>list</a:t>
            </a:r>
          </a:p>
        </p:txBody>
      </p:sp>
      <p:sp>
        <p:nvSpPr>
          <p:cNvPr id="849" name="result"/>
          <p:cNvSpPr txBox="1"/>
          <p:nvPr/>
        </p:nvSpPr>
        <p:spPr>
          <a:xfrm>
            <a:off x="3809682" y="6005512"/>
            <a:ext cx="975361"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0" sz="1800">
                <a:latin typeface="Times New Roman"/>
                <a:ea typeface="Times New Roman"/>
                <a:cs typeface="Times New Roman"/>
                <a:sym typeface="Times New Roman"/>
              </a:defRPr>
            </a:lvl1pPr>
          </a:lstStyle>
          <a:p>
            <a:pPr/>
            <a:r>
              <a:t>result</a:t>
            </a:r>
          </a:p>
        </p:txBody>
      </p:sp>
      <p:sp>
        <p:nvSpPr>
          <p:cNvPr id="850" name="1"/>
          <p:cNvSpPr txBox="1"/>
          <p:nvPr/>
        </p:nvSpPr>
        <p:spPr>
          <a:xfrm>
            <a:off x="5181282" y="51689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1</a:t>
            </a:r>
          </a:p>
        </p:txBody>
      </p:sp>
      <p:sp>
        <p:nvSpPr>
          <p:cNvPr id="851" name="Line"/>
          <p:cNvSpPr/>
          <p:nvPr/>
        </p:nvSpPr>
        <p:spPr>
          <a:xfrm>
            <a:off x="5827712" y="5091112"/>
            <a:ext cx="1" cy="457201"/>
          </a:xfrm>
          <a:prstGeom prst="line">
            <a:avLst/>
          </a:prstGeom>
          <a:ln w="12700">
            <a:solidFill>
              <a:srgbClr val="000000"/>
            </a:solidFill>
          </a:ln>
        </p:spPr>
        <p:txBody>
          <a:bodyPr lIns="45719" rIns="45719"/>
          <a:lstStyle/>
          <a:p>
            <a:pPr/>
          </a:p>
        </p:txBody>
      </p:sp>
      <p:sp>
        <p:nvSpPr>
          <p:cNvPr id="852" name="Line"/>
          <p:cNvSpPr/>
          <p:nvPr/>
        </p:nvSpPr>
        <p:spPr>
          <a:xfrm>
            <a:off x="6249987" y="5091112"/>
            <a:ext cx="1" cy="457201"/>
          </a:xfrm>
          <a:prstGeom prst="line">
            <a:avLst/>
          </a:prstGeom>
          <a:ln w="12700">
            <a:solidFill>
              <a:srgbClr val="000000"/>
            </a:solidFill>
          </a:ln>
        </p:spPr>
        <p:txBody>
          <a:bodyPr lIns="45719" rIns="45719"/>
          <a:lstStyle/>
          <a:p>
            <a:pPr/>
          </a:p>
        </p:txBody>
      </p:sp>
      <p:sp>
        <p:nvSpPr>
          <p:cNvPr id="853" name="Line"/>
          <p:cNvSpPr/>
          <p:nvPr/>
        </p:nvSpPr>
        <p:spPr>
          <a:xfrm>
            <a:off x="6672262" y="5091112"/>
            <a:ext cx="1" cy="457201"/>
          </a:xfrm>
          <a:prstGeom prst="line">
            <a:avLst/>
          </a:prstGeom>
          <a:ln w="12700">
            <a:solidFill>
              <a:srgbClr val="000000"/>
            </a:solidFill>
          </a:ln>
        </p:spPr>
        <p:txBody>
          <a:bodyPr lIns="45719" rIns="45719"/>
          <a:lstStyle/>
          <a:p>
            <a:pPr/>
          </a:p>
        </p:txBody>
      </p:sp>
      <p:sp>
        <p:nvSpPr>
          <p:cNvPr id="854" name="Line"/>
          <p:cNvSpPr/>
          <p:nvPr/>
        </p:nvSpPr>
        <p:spPr>
          <a:xfrm>
            <a:off x="7170737" y="5091112"/>
            <a:ext cx="1" cy="457201"/>
          </a:xfrm>
          <a:prstGeom prst="line">
            <a:avLst/>
          </a:prstGeom>
          <a:ln w="12700">
            <a:solidFill>
              <a:srgbClr val="000000"/>
            </a:solidFill>
          </a:ln>
        </p:spPr>
        <p:txBody>
          <a:bodyPr lIns="45719" rIns="45719"/>
          <a:lstStyle/>
          <a:p>
            <a:pPr/>
          </a:p>
        </p:txBody>
      </p:sp>
      <p:sp>
        <p:nvSpPr>
          <p:cNvPr id="855" name="2"/>
          <p:cNvSpPr txBox="1"/>
          <p:nvPr/>
        </p:nvSpPr>
        <p:spPr>
          <a:xfrm>
            <a:off x="5565457" y="51689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2</a:t>
            </a:r>
          </a:p>
        </p:txBody>
      </p:sp>
      <p:sp>
        <p:nvSpPr>
          <p:cNvPr id="856" name="3"/>
          <p:cNvSpPr txBox="1"/>
          <p:nvPr/>
        </p:nvSpPr>
        <p:spPr>
          <a:xfrm>
            <a:off x="5949632" y="51689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3</a:t>
            </a:r>
          </a:p>
        </p:txBody>
      </p:sp>
      <p:sp>
        <p:nvSpPr>
          <p:cNvPr id="857" name="4"/>
          <p:cNvSpPr txBox="1"/>
          <p:nvPr/>
        </p:nvSpPr>
        <p:spPr>
          <a:xfrm>
            <a:off x="6371907" y="51689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4</a:t>
            </a:r>
          </a:p>
        </p:txBody>
      </p:sp>
      <p:sp>
        <p:nvSpPr>
          <p:cNvPr id="858" name="5"/>
          <p:cNvSpPr txBox="1"/>
          <p:nvPr/>
        </p:nvSpPr>
        <p:spPr>
          <a:xfrm>
            <a:off x="6832282" y="5168900"/>
            <a:ext cx="138748"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5</a:t>
            </a:r>
          </a:p>
        </p:txBody>
      </p:sp>
      <p:sp>
        <p:nvSpPr>
          <p:cNvPr id="859" name="6"/>
          <p:cNvSpPr txBox="1"/>
          <p:nvPr/>
        </p:nvSpPr>
        <p:spPr>
          <a:xfrm>
            <a:off x="7294244" y="51689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6</a:t>
            </a:r>
          </a:p>
        </p:txBody>
      </p:sp>
      <p:sp>
        <p:nvSpPr>
          <p:cNvPr id="860" name="Rectangle"/>
          <p:cNvSpPr/>
          <p:nvPr/>
        </p:nvSpPr>
        <p:spPr>
          <a:xfrm>
            <a:off x="5059362" y="6013450"/>
            <a:ext cx="2535239" cy="457200"/>
          </a:xfrm>
          <a:prstGeom prst="rect">
            <a:avLst/>
          </a:prstGeom>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861" name="Line"/>
          <p:cNvSpPr/>
          <p:nvPr/>
        </p:nvSpPr>
        <p:spPr>
          <a:xfrm>
            <a:off x="5440362" y="6013450"/>
            <a:ext cx="1" cy="457200"/>
          </a:xfrm>
          <a:prstGeom prst="line">
            <a:avLst/>
          </a:prstGeom>
          <a:ln w="12700">
            <a:solidFill>
              <a:srgbClr val="000000"/>
            </a:solidFill>
          </a:ln>
        </p:spPr>
        <p:txBody>
          <a:bodyPr lIns="45719" rIns="45719"/>
          <a:lstStyle/>
          <a:p>
            <a:pPr/>
          </a:p>
        </p:txBody>
      </p:sp>
      <p:sp>
        <p:nvSpPr>
          <p:cNvPr id="862" name="0"/>
          <p:cNvSpPr txBox="1"/>
          <p:nvPr/>
        </p:nvSpPr>
        <p:spPr>
          <a:xfrm>
            <a:off x="5181282" y="60912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863" name="Line"/>
          <p:cNvSpPr/>
          <p:nvPr/>
        </p:nvSpPr>
        <p:spPr>
          <a:xfrm>
            <a:off x="5827712" y="6013450"/>
            <a:ext cx="1" cy="457200"/>
          </a:xfrm>
          <a:prstGeom prst="line">
            <a:avLst/>
          </a:prstGeom>
          <a:ln w="12700">
            <a:solidFill>
              <a:srgbClr val="000000"/>
            </a:solidFill>
          </a:ln>
        </p:spPr>
        <p:txBody>
          <a:bodyPr lIns="45719" rIns="45719"/>
          <a:lstStyle/>
          <a:p>
            <a:pPr/>
          </a:p>
        </p:txBody>
      </p:sp>
      <p:sp>
        <p:nvSpPr>
          <p:cNvPr id="864" name="Line"/>
          <p:cNvSpPr/>
          <p:nvPr/>
        </p:nvSpPr>
        <p:spPr>
          <a:xfrm>
            <a:off x="6249987" y="6013450"/>
            <a:ext cx="1" cy="457200"/>
          </a:xfrm>
          <a:prstGeom prst="line">
            <a:avLst/>
          </a:prstGeom>
          <a:ln w="12700">
            <a:solidFill>
              <a:srgbClr val="000000"/>
            </a:solidFill>
          </a:ln>
        </p:spPr>
        <p:txBody>
          <a:bodyPr lIns="45719" rIns="45719"/>
          <a:lstStyle/>
          <a:p>
            <a:pPr/>
          </a:p>
        </p:txBody>
      </p:sp>
      <p:sp>
        <p:nvSpPr>
          <p:cNvPr id="865" name="Line"/>
          <p:cNvSpPr/>
          <p:nvPr/>
        </p:nvSpPr>
        <p:spPr>
          <a:xfrm>
            <a:off x="6672262" y="6013450"/>
            <a:ext cx="1" cy="457200"/>
          </a:xfrm>
          <a:prstGeom prst="line">
            <a:avLst/>
          </a:prstGeom>
          <a:ln w="12700">
            <a:solidFill>
              <a:srgbClr val="000000"/>
            </a:solidFill>
          </a:ln>
        </p:spPr>
        <p:txBody>
          <a:bodyPr lIns="45719" rIns="45719"/>
          <a:lstStyle/>
          <a:p>
            <a:pPr/>
          </a:p>
        </p:txBody>
      </p:sp>
      <p:sp>
        <p:nvSpPr>
          <p:cNvPr id="866" name="Line"/>
          <p:cNvSpPr/>
          <p:nvPr/>
        </p:nvSpPr>
        <p:spPr>
          <a:xfrm>
            <a:off x="7170737" y="6013450"/>
            <a:ext cx="1" cy="457200"/>
          </a:xfrm>
          <a:prstGeom prst="line">
            <a:avLst/>
          </a:prstGeom>
          <a:ln w="12700">
            <a:solidFill>
              <a:srgbClr val="000000"/>
            </a:solidFill>
          </a:ln>
        </p:spPr>
        <p:txBody>
          <a:bodyPr lIns="45719" rIns="45719"/>
          <a:lstStyle/>
          <a:p>
            <a:pPr/>
          </a:p>
        </p:txBody>
      </p:sp>
      <p:sp>
        <p:nvSpPr>
          <p:cNvPr id="867" name="5"/>
          <p:cNvSpPr txBox="1"/>
          <p:nvPr/>
        </p:nvSpPr>
        <p:spPr>
          <a:xfrm>
            <a:off x="5565457" y="60912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5</a:t>
            </a:r>
          </a:p>
        </p:txBody>
      </p:sp>
      <p:sp>
        <p:nvSpPr>
          <p:cNvPr id="868" name="4"/>
          <p:cNvSpPr txBox="1"/>
          <p:nvPr/>
        </p:nvSpPr>
        <p:spPr>
          <a:xfrm>
            <a:off x="5949632" y="60912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4</a:t>
            </a:r>
          </a:p>
        </p:txBody>
      </p:sp>
      <p:sp>
        <p:nvSpPr>
          <p:cNvPr id="869" name="3"/>
          <p:cNvSpPr txBox="1"/>
          <p:nvPr/>
        </p:nvSpPr>
        <p:spPr>
          <a:xfrm>
            <a:off x="6371907" y="60912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3</a:t>
            </a:r>
          </a:p>
        </p:txBody>
      </p:sp>
      <p:sp>
        <p:nvSpPr>
          <p:cNvPr id="870" name="2"/>
          <p:cNvSpPr txBox="1"/>
          <p:nvPr/>
        </p:nvSpPr>
        <p:spPr>
          <a:xfrm>
            <a:off x="6832282" y="6091237"/>
            <a:ext cx="138748"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2</a:t>
            </a:r>
          </a:p>
        </p:txBody>
      </p:sp>
      <p:sp>
        <p:nvSpPr>
          <p:cNvPr id="871" name="1"/>
          <p:cNvSpPr txBox="1"/>
          <p:nvPr/>
        </p:nvSpPr>
        <p:spPr>
          <a:xfrm>
            <a:off x="7294244" y="60912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1</a:t>
            </a:r>
          </a:p>
        </p:txBody>
      </p:sp>
      <p:grpSp>
        <p:nvGrpSpPr>
          <p:cNvPr id="874" name="Group"/>
          <p:cNvGrpSpPr/>
          <p:nvPr/>
        </p:nvGrpSpPr>
        <p:grpSpPr>
          <a:xfrm>
            <a:off x="6035636" y="1789112"/>
            <a:ext cx="4362489" cy="1831986"/>
            <a:chOff x="0" y="0"/>
            <a:chExt cx="4362488" cy="1831985"/>
          </a:xfrm>
        </p:grpSpPr>
        <p:sp>
          <p:nvSpPr>
            <p:cNvPr id="872" name="Shape"/>
            <p:cNvSpPr/>
            <p:nvPr/>
          </p:nvSpPr>
          <p:spPr>
            <a:xfrm>
              <a:off x="0" y="0"/>
              <a:ext cx="4362489" cy="18319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9" y="0"/>
                  </a:moveTo>
                  <a:cubicBezTo>
                    <a:pt x="8573" y="0"/>
                    <a:pt x="7522" y="710"/>
                    <a:pt x="7522" y="1585"/>
                  </a:cubicBezTo>
                  <a:lnTo>
                    <a:pt x="7522" y="7924"/>
                  </a:lnTo>
                  <a:cubicBezTo>
                    <a:pt x="7522" y="8799"/>
                    <a:pt x="8573" y="9508"/>
                    <a:pt x="9869" y="9508"/>
                  </a:cubicBezTo>
                  <a:lnTo>
                    <a:pt x="0" y="21600"/>
                  </a:lnTo>
                  <a:lnTo>
                    <a:pt x="13388" y="9508"/>
                  </a:lnTo>
                  <a:lnTo>
                    <a:pt x="19254" y="9508"/>
                  </a:lnTo>
                  <a:cubicBezTo>
                    <a:pt x="20550" y="9508"/>
                    <a:pt x="21600" y="8799"/>
                    <a:pt x="21600" y="7924"/>
                  </a:cubicBezTo>
                  <a:lnTo>
                    <a:pt x="21600" y="1585"/>
                  </a:lnTo>
                  <a:cubicBezTo>
                    <a:pt x="21600" y="710"/>
                    <a:pt x="20550" y="0"/>
                    <a:pt x="19254" y="0"/>
                  </a:cubicBezTo>
                  <a:lnTo>
                    <a:pt x="9869" y="0"/>
                  </a:lnTo>
                  <a:close/>
                </a:path>
              </a:pathLst>
            </a:custGeom>
            <a:solidFill>
              <a:schemeClr val="accent1"/>
            </a:solidFill>
            <a:ln w="12700" cap="flat">
              <a:solidFill>
                <a:srgbClr val="000000"/>
              </a:solidFill>
              <a:prstDash val="solid"/>
              <a:round/>
            </a:ln>
            <a:effectLst/>
          </p:spPr>
          <p:txBody>
            <a:bodyPr wrap="square" lIns="45719" tIns="45719" rIns="45719" bIns="45719" numCol="1" anchor="t">
              <a:noAutofit/>
            </a:bodyPr>
            <a:lstStyle/>
            <a:p>
              <a:pPr algn="ctr">
                <a:defRPr b="0" sz="1800">
                  <a:latin typeface="Times New Roman"/>
                  <a:ea typeface="Times New Roman"/>
                  <a:cs typeface="Times New Roman"/>
                  <a:sym typeface="Times New Roman"/>
                </a:defRPr>
              </a:pPr>
            </a:p>
          </p:txBody>
        </p:sp>
        <p:sp>
          <p:nvSpPr>
            <p:cNvPr id="873" name="i = 4 and j = 1…"/>
            <p:cNvSpPr txBox="1"/>
            <p:nvPr/>
          </p:nvSpPr>
          <p:spPr>
            <a:xfrm>
              <a:off x="1675465" y="35882"/>
              <a:ext cx="2530835" cy="6151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ctr">
                <a:defRPr b="0" sz="1800">
                  <a:latin typeface="Times New Roman"/>
                  <a:ea typeface="Times New Roman"/>
                  <a:cs typeface="Times New Roman"/>
                  <a:sym typeface="Times New Roman"/>
                </a:defRPr>
              </a:pPr>
              <a:r>
                <a:t>i = 4 and j = 1 </a:t>
              </a:r>
            </a:p>
            <a:p>
              <a:pPr algn="ctr">
                <a:defRPr b="0" sz="1800">
                  <a:latin typeface="Times New Roman"/>
                  <a:ea typeface="Times New Roman"/>
                  <a:cs typeface="Times New Roman"/>
                  <a:sym typeface="Times New Roman"/>
                </a:defRPr>
              </a:pPr>
              <a:r>
                <a:t>Assign list[i] to result[j]</a:t>
              </a:r>
            </a:p>
          </p:txBody>
        </p:sp>
      </p:grpSp>
      <p:sp>
        <p:nvSpPr>
          <p:cNvPr id="875" name="Rectangle"/>
          <p:cNvSpPr/>
          <p:nvPr/>
        </p:nvSpPr>
        <p:spPr>
          <a:xfrm>
            <a:off x="2562225" y="3402012"/>
            <a:ext cx="3802063" cy="231776"/>
          </a:xfrm>
          <a:prstGeom prst="rect">
            <a:avLst/>
          </a:prstGeom>
          <a:solidFill>
            <a:schemeClr val="accent1">
              <a:alpha val="45097"/>
            </a:schemeClr>
          </a:solidFill>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876" name="Line"/>
          <p:cNvSpPr/>
          <p:nvPr/>
        </p:nvSpPr>
        <p:spPr>
          <a:xfrm flipH="1">
            <a:off x="5673724" y="5475287"/>
            <a:ext cx="1190626" cy="614363"/>
          </a:xfrm>
          <a:prstGeom prst="line">
            <a:avLst/>
          </a:prstGeom>
          <a:ln w="44450">
            <a:solidFill>
              <a:srgbClr val="FF0000"/>
            </a:solidFill>
            <a:tailEnd type="stealth"/>
          </a:ln>
        </p:spPr>
        <p:txBody>
          <a:bodyPr lIns="45719" rIns="45719"/>
          <a:lstStyle/>
          <a:p>
            <a:pPr/>
          </a:p>
        </p:txBody>
      </p:sp>
      <p:grpSp>
        <p:nvGrpSpPr>
          <p:cNvPr id="879" name="Group"/>
          <p:cNvGrpSpPr/>
          <p:nvPr/>
        </p:nvGrpSpPr>
        <p:grpSpPr>
          <a:xfrm>
            <a:off x="1524000" y="-37656"/>
            <a:ext cx="1524000" cy="456312"/>
            <a:chOff x="0" y="0"/>
            <a:chExt cx="1524000" cy="456311"/>
          </a:xfrm>
        </p:grpSpPr>
        <p:sp>
          <p:nvSpPr>
            <p:cNvPr id="877" name="Rectangle"/>
            <p:cNvSpPr/>
            <p:nvPr/>
          </p:nvSpPr>
          <p:spPr>
            <a:xfrm>
              <a:off x="0" y="37655"/>
              <a:ext cx="1524000" cy="381001"/>
            </a:xfrm>
            <a:prstGeom prst="rect">
              <a:avLst/>
            </a:prstGeom>
            <a:noFill/>
            <a:ln w="12700" cap="flat">
              <a:solidFill>
                <a:srgbClr val="FF0000"/>
              </a:solidFill>
              <a:prstDash val="solid"/>
              <a:round/>
            </a:ln>
            <a:effectLst/>
          </p:spPr>
          <p:txBody>
            <a:bodyPr wrap="square" lIns="45719" tIns="45719" rIns="45719" bIns="45719" numCol="1" anchor="ctr">
              <a:noAutofit/>
            </a:bodyPr>
            <a:lstStyle/>
            <a:p>
              <a:pPr algn="ctr">
                <a:defRPr b="0" sz="1800">
                  <a:solidFill>
                    <a:srgbClr val="1C1C1C"/>
                  </a:solidFill>
                  <a:latin typeface="Forte"/>
                  <a:ea typeface="Forte"/>
                  <a:cs typeface="Forte"/>
                  <a:sym typeface="Forte"/>
                </a:defRPr>
              </a:pPr>
            </a:p>
          </p:txBody>
        </p:sp>
        <p:sp>
          <p:nvSpPr>
            <p:cNvPr id="878" name="animation"/>
            <p:cNvSpPr txBox="1"/>
            <p:nvPr/>
          </p:nvSpPr>
          <p:spPr>
            <a:xfrm>
              <a:off x="299164" y="0"/>
              <a:ext cx="925672" cy="4563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b="0" sz="1800">
                  <a:solidFill>
                    <a:srgbClr val="1C1C1C"/>
                  </a:solidFill>
                  <a:latin typeface="Forte"/>
                  <a:ea typeface="Forte"/>
                  <a:cs typeface="Forte"/>
                  <a:sym typeface="Forte"/>
                </a:defRPr>
              </a:lvl1pPr>
            </a:lstStyle>
            <a:p>
              <a:pPr/>
              <a:r>
                <a:t>animation</a:t>
              </a:r>
            </a:p>
          </p:txBody>
        </p:sp>
      </p:gr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1" name="Slide Number"/>
          <p:cNvSpPr txBox="1"/>
          <p:nvPr>
            <p:ph type="sldNum" sz="quarter" idx="2"/>
          </p:nvPr>
        </p:nvSpPr>
        <p:spPr>
          <a:xfrm>
            <a:off x="5797867" y="6494713"/>
            <a:ext cx="281941" cy="287088"/>
          </a:xfrm>
          <a:prstGeom prst="rect">
            <a:avLst/>
          </a:prstGeom>
          <a:extLst>
            <a:ext uri="{C572A759-6A51-4108-AA02-DFA0A04FC94B}">
              <ma14:wrappingTextBoxFlag xmlns:ma14="http://schemas.microsoft.com/office/mac/drawingml/2011/main" val="1"/>
            </a:ext>
          </a:extLst>
        </p:spPr>
        <p:txBody>
          <a:bodyPr/>
          <a:lstStyle>
            <a:lvl1pPr algn="ctr">
              <a:defRPr sz="1400">
                <a:latin typeface="Times New Roman"/>
                <a:ea typeface="Times New Roman"/>
                <a:cs typeface="Times New Roman"/>
                <a:sym typeface="Times New Roman"/>
              </a:defRPr>
            </a:lvl1pPr>
          </a:lstStyle>
          <a:p>
            <a:pPr/>
            <a:fld id="{86CB4B4D-7CA3-9044-876B-883B54F8677D}" type="slidenum"/>
          </a:p>
        </p:txBody>
      </p:sp>
      <p:sp>
        <p:nvSpPr>
          <p:cNvPr id="882" name="Trace the reverse Method, cont."/>
          <p:cNvSpPr txBox="1"/>
          <p:nvPr>
            <p:ph type="title" idx="4294967295"/>
          </p:nvPr>
        </p:nvSpPr>
        <p:spPr>
          <a:xfrm>
            <a:off x="2133600" y="304800"/>
            <a:ext cx="9291638" cy="533400"/>
          </a:xfrm>
          <a:prstGeom prst="rect">
            <a:avLst/>
          </a:prstGeom>
        </p:spPr>
        <p:txBody>
          <a:bodyPr>
            <a:normAutofit fontScale="100000" lnSpcReduction="0"/>
          </a:bodyPr>
          <a:lstStyle>
            <a:lvl1pPr defTabSz="768095">
              <a:defRPr sz="3359">
                <a:effectLst>
                  <a:outerShdw sx="100000" sy="100000" kx="0" ky="0" algn="b" rotWithShape="0" blurRad="10668" dist="21336" dir="2700000">
                    <a:srgbClr val="DDDDDD"/>
                  </a:outerShdw>
                </a:effectLst>
              </a:defRPr>
            </a:lvl1pPr>
          </a:lstStyle>
          <a:p>
            <a:pPr/>
            <a:r>
              <a:t>Trace the reverse Method, cont.</a:t>
            </a:r>
          </a:p>
        </p:txBody>
      </p:sp>
      <p:sp>
        <p:nvSpPr>
          <p:cNvPr id="883" name="public static int[] reverse(int[] list) {…"/>
          <p:cNvSpPr txBox="1"/>
          <p:nvPr/>
        </p:nvSpPr>
        <p:spPr>
          <a:xfrm>
            <a:off x="2071686" y="2198687"/>
            <a:ext cx="5173665" cy="2378077"/>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p>
            <a:pPr>
              <a:defRPr b="0" sz="1600">
                <a:latin typeface="Courier New"/>
                <a:ea typeface="Courier New"/>
                <a:cs typeface="Courier New"/>
                <a:sym typeface="Courier New"/>
              </a:defRPr>
            </a:pPr>
            <a:r>
              <a:t>public static int[] reverse(int[] list) {</a:t>
            </a:r>
            <a:endParaRPr>
              <a:latin typeface="Courier"/>
              <a:ea typeface="Courier"/>
              <a:cs typeface="Courier"/>
              <a:sym typeface="Courier"/>
            </a:endParaRPr>
          </a:p>
          <a:p>
            <a:pPr>
              <a:defRPr b="0" sz="1600">
                <a:latin typeface="Courier New"/>
                <a:ea typeface="Courier New"/>
                <a:cs typeface="Courier New"/>
                <a:sym typeface="Courier New"/>
              </a:defRPr>
            </a:pPr>
            <a:r>
              <a:t>  int[] result = new int[list.length];</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for (int i = 0, j = result.length - 1; </a:t>
            </a:r>
            <a:endParaRPr>
              <a:latin typeface="Courier"/>
              <a:ea typeface="Courier"/>
              <a:cs typeface="Courier"/>
              <a:sym typeface="Courier"/>
            </a:endParaRPr>
          </a:p>
          <a:p>
            <a:pPr>
              <a:defRPr b="0" sz="1600">
                <a:latin typeface="Courier New"/>
                <a:ea typeface="Courier New"/>
                <a:cs typeface="Courier New"/>
                <a:sym typeface="Courier New"/>
              </a:defRPr>
            </a:pPr>
            <a:r>
              <a:t>       i &lt; list.length; i++, j--) {</a:t>
            </a:r>
            <a:endParaRPr>
              <a:latin typeface="Courier"/>
              <a:ea typeface="Courier"/>
              <a:cs typeface="Courier"/>
              <a:sym typeface="Courier"/>
            </a:endParaRPr>
          </a:p>
          <a:p>
            <a:pPr>
              <a:defRPr b="0" sz="1600">
                <a:latin typeface="Courier New"/>
                <a:ea typeface="Courier New"/>
                <a:cs typeface="Courier New"/>
                <a:sym typeface="Courier New"/>
              </a:defRPr>
            </a:pPr>
            <a:r>
              <a:t>    result[j] = list[i];</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return result;</a:t>
            </a:r>
            <a:endParaRPr>
              <a:latin typeface="Courier"/>
              <a:ea typeface="Courier"/>
              <a:cs typeface="Courier"/>
              <a:sym typeface="Courier"/>
            </a:endParaRPr>
          </a:p>
          <a:p>
            <a:pPr>
              <a:defRPr b="0" sz="1600">
                <a:latin typeface="Courier New"/>
                <a:ea typeface="Courier New"/>
                <a:cs typeface="Courier New"/>
                <a:sym typeface="Courier New"/>
              </a:defRPr>
            </a:pPr>
            <a:r>
              <a:t>}</a:t>
            </a:r>
          </a:p>
        </p:txBody>
      </p:sp>
      <p:sp>
        <p:nvSpPr>
          <p:cNvPr id="884" name="int[] list1 = {1, 2, 3, 4, 5, 6};…"/>
          <p:cNvSpPr txBox="1"/>
          <p:nvPr>
            <p:ph type="body" sz="quarter" idx="4294967295"/>
          </p:nvPr>
        </p:nvSpPr>
        <p:spPr>
          <a:xfrm>
            <a:off x="1717675" y="1162050"/>
            <a:ext cx="6705600" cy="685800"/>
          </a:xfrm>
          <a:prstGeom prst="rect">
            <a:avLst/>
          </a:prstGeom>
        </p:spPr>
        <p:txBody>
          <a:bodyPr>
            <a:normAutofit fontScale="100000" lnSpcReduction="0"/>
          </a:bodyPr>
          <a:lstStyle/>
          <a:p>
            <a:pPr>
              <a:lnSpc>
                <a:spcPct val="90000"/>
              </a:lnSpc>
              <a:spcBef>
                <a:spcPts val="400"/>
              </a:spcBef>
              <a:buSzTx/>
              <a:buFont typeface="Wingdings"/>
              <a:buNone/>
              <a:defRPr b="1" sz="1800">
                <a:latin typeface="Courier New"/>
                <a:ea typeface="Courier New"/>
                <a:cs typeface="Courier New"/>
                <a:sym typeface="Courier New"/>
              </a:defRPr>
            </a:pPr>
            <a:r>
              <a:t>int[] list1 = {1, 2, 3, 4, 5, 6};</a:t>
            </a:r>
            <a:endParaRPr>
              <a:latin typeface="Courier"/>
              <a:ea typeface="Courier"/>
              <a:cs typeface="Courier"/>
              <a:sym typeface="Courier"/>
            </a:endParaRPr>
          </a:p>
          <a:p>
            <a:pPr>
              <a:lnSpc>
                <a:spcPct val="90000"/>
              </a:lnSpc>
              <a:spcBef>
                <a:spcPts val="400"/>
              </a:spcBef>
              <a:buSzTx/>
              <a:buFont typeface="Wingdings"/>
              <a:buNone/>
              <a:defRPr b="1" sz="1800">
                <a:latin typeface="Courier New"/>
                <a:ea typeface="Courier New"/>
                <a:cs typeface="Courier New"/>
                <a:sym typeface="Courier New"/>
              </a:defRPr>
            </a:pPr>
            <a:r>
              <a:t>int[] list2 = reverse(list1);</a:t>
            </a:r>
          </a:p>
        </p:txBody>
      </p:sp>
      <p:sp>
        <p:nvSpPr>
          <p:cNvPr id="885" name="Rectangle"/>
          <p:cNvSpPr/>
          <p:nvPr/>
        </p:nvSpPr>
        <p:spPr>
          <a:xfrm>
            <a:off x="5059362" y="5078412"/>
            <a:ext cx="2535239" cy="457201"/>
          </a:xfrm>
          <a:prstGeom prst="rect">
            <a:avLst/>
          </a:prstGeom>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886" name="Line"/>
          <p:cNvSpPr/>
          <p:nvPr/>
        </p:nvSpPr>
        <p:spPr>
          <a:xfrm>
            <a:off x="5440362" y="5078412"/>
            <a:ext cx="1" cy="457201"/>
          </a:xfrm>
          <a:prstGeom prst="line">
            <a:avLst/>
          </a:prstGeom>
          <a:ln w="12700">
            <a:solidFill>
              <a:srgbClr val="000000"/>
            </a:solidFill>
          </a:ln>
        </p:spPr>
        <p:txBody>
          <a:bodyPr lIns="45719" rIns="45719"/>
          <a:lstStyle/>
          <a:p>
            <a:pPr/>
          </a:p>
        </p:txBody>
      </p:sp>
      <p:sp>
        <p:nvSpPr>
          <p:cNvPr id="887" name="list"/>
          <p:cNvSpPr txBox="1"/>
          <p:nvPr/>
        </p:nvSpPr>
        <p:spPr>
          <a:xfrm>
            <a:off x="4038282" y="5154612"/>
            <a:ext cx="670561"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0" sz="1800">
                <a:latin typeface="Times New Roman"/>
                <a:ea typeface="Times New Roman"/>
                <a:cs typeface="Times New Roman"/>
                <a:sym typeface="Times New Roman"/>
              </a:defRPr>
            </a:lvl1pPr>
          </a:lstStyle>
          <a:p>
            <a:pPr/>
            <a:r>
              <a:t>list</a:t>
            </a:r>
          </a:p>
        </p:txBody>
      </p:sp>
      <p:sp>
        <p:nvSpPr>
          <p:cNvPr id="888" name="result"/>
          <p:cNvSpPr txBox="1"/>
          <p:nvPr/>
        </p:nvSpPr>
        <p:spPr>
          <a:xfrm>
            <a:off x="3809682" y="5992812"/>
            <a:ext cx="975361"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0" sz="1800">
                <a:latin typeface="Times New Roman"/>
                <a:ea typeface="Times New Roman"/>
                <a:cs typeface="Times New Roman"/>
                <a:sym typeface="Times New Roman"/>
              </a:defRPr>
            </a:lvl1pPr>
          </a:lstStyle>
          <a:p>
            <a:pPr/>
            <a:r>
              <a:t>result</a:t>
            </a:r>
          </a:p>
        </p:txBody>
      </p:sp>
      <p:sp>
        <p:nvSpPr>
          <p:cNvPr id="889" name="1"/>
          <p:cNvSpPr txBox="1"/>
          <p:nvPr/>
        </p:nvSpPr>
        <p:spPr>
          <a:xfrm>
            <a:off x="5181282" y="51562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1</a:t>
            </a:r>
          </a:p>
        </p:txBody>
      </p:sp>
      <p:sp>
        <p:nvSpPr>
          <p:cNvPr id="890" name="Line"/>
          <p:cNvSpPr/>
          <p:nvPr/>
        </p:nvSpPr>
        <p:spPr>
          <a:xfrm>
            <a:off x="5827712" y="5078412"/>
            <a:ext cx="1" cy="457201"/>
          </a:xfrm>
          <a:prstGeom prst="line">
            <a:avLst/>
          </a:prstGeom>
          <a:ln w="12700">
            <a:solidFill>
              <a:srgbClr val="000000"/>
            </a:solidFill>
          </a:ln>
        </p:spPr>
        <p:txBody>
          <a:bodyPr lIns="45719" rIns="45719"/>
          <a:lstStyle/>
          <a:p>
            <a:pPr/>
          </a:p>
        </p:txBody>
      </p:sp>
      <p:sp>
        <p:nvSpPr>
          <p:cNvPr id="891" name="Line"/>
          <p:cNvSpPr/>
          <p:nvPr/>
        </p:nvSpPr>
        <p:spPr>
          <a:xfrm>
            <a:off x="6249987" y="5078412"/>
            <a:ext cx="1" cy="457201"/>
          </a:xfrm>
          <a:prstGeom prst="line">
            <a:avLst/>
          </a:prstGeom>
          <a:ln w="12700">
            <a:solidFill>
              <a:srgbClr val="000000"/>
            </a:solidFill>
          </a:ln>
        </p:spPr>
        <p:txBody>
          <a:bodyPr lIns="45719" rIns="45719"/>
          <a:lstStyle/>
          <a:p>
            <a:pPr/>
          </a:p>
        </p:txBody>
      </p:sp>
      <p:sp>
        <p:nvSpPr>
          <p:cNvPr id="892" name="Line"/>
          <p:cNvSpPr/>
          <p:nvPr/>
        </p:nvSpPr>
        <p:spPr>
          <a:xfrm>
            <a:off x="6672262" y="5078412"/>
            <a:ext cx="1" cy="457201"/>
          </a:xfrm>
          <a:prstGeom prst="line">
            <a:avLst/>
          </a:prstGeom>
          <a:ln w="12700">
            <a:solidFill>
              <a:srgbClr val="000000"/>
            </a:solidFill>
          </a:ln>
        </p:spPr>
        <p:txBody>
          <a:bodyPr lIns="45719" rIns="45719"/>
          <a:lstStyle/>
          <a:p>
            <a:pPr/>
          </a:p>
        </p:txBody>
      </p:sp>
      <p:sp>
        <p:nvSpPr>
          <p:cNvPr id="893" name="Line"/>
          <p:cNvSpPr/>
          <p:nvPr/>
        </p:nvSpPr>
        <p:spPr>
          <a:xfrm>
            <a:off x="7170737" y="5078412"/>
            <a:ext cx="1" cy="457201"/>
          </a:xfrm>
          <a:prstGeom prst="line">
            <a:avLst/>
          </a:prstGeom>
          <a:ln w="12700">
            <a:solidFill>
              <a:srgbClr val="000000"/>
            </a:solidFill>
          </a:ln>
        </p:spPr>
        <p:txBody>
          <a:bodyPr lIns="45719" rIns="45719"/>
          <a:lstStyle/>
          <a:p>
            <a:pPr/>
          </a:p>
        </p:txBody>
      </p:sp>
      <p:sp>
        <p:nvSpPr>
          <p:cNvPr id="894" name="2"/>
          <p:cNvSpPr txBox="1"/>
          <p:nvPr/>
        </p:nvSpPr>
        <p:spPr>
          <a:xfrm>
            <a:off x="5565457" y="51562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2</a:t>
            </a:r>
          </a:p>
        </p:txBody>
      </p:sp>
      <p:sp>
        <p:nvSpPr>
          <p:cNvPr id="895" name="3"/>
          <p:cNvSpPr txBox="1"/>
          <p:nvPr/>
        </p:nvSpPr>
        <p:spPr>
          <a:xfrm>
            <a:off x="5949632" y="51562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3</a:t>
            </a:r>
          </a:p>
        </p:txBody>
      </p:sp>
      <p:sp>
        <p:nvSpPr>
          <p:cNvPr id="896" name="4"/>
          <p:cNvSpPr txBox="1"/>
          <p:nvPr/>
        </p:nvSpPr>
        <p:spPr>
          <a:xfrm>
            <a:off x="6371907" y="51562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4</a:t>
            </a:r>
          </a:p>
        </p:txBody>
      </p:sp>
      <p:sp>
        <p:nvSpPr>
          <p:cNvPr id="897" name="5"/>
          <p:cNvSpPr txBox="1"/>
          <p:nvPr/>
        </p:nvSpPr>
        <p:spPr>
          <a:xfrm>
            <a:off x="6832282" y="5156200"/>
            <a:ext cx="138748"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5</a:t>
            </a:r>
          </a:p>
        </p:txBody>
      </p:sp>
      <p:sp>
        <p:nvSpPr>
          <p:cNvPr id="898" name="6"/>
          <p:cNvSpPr txBox="1"/>
          <p:nvPr/>
        </p:nvSpPr>
        <p:spPr>
          <a:xfrm>
            <a:off x="7294244" y="51562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6</a:t>
            </a:r>
          </a:p>
        </p:txBody>
      </p:sp>
      <p:sp>
        <p:nvSpPr>
          <p:cNvPr id="899" name="Rectangle"/>
          <p:cNvSpPr/>
          <p:nvPr/>
        </p:nvSpPr>
        <p:spPr>
          <a:xfrm>
            <a:off x="5059362" y="6000750"/>
            <a:ext cx="2535239" cy="457200"/>
          </a:xfrm>
          <a:prstGeom prst="rect">
            <a:avLst/>
          </a:prstGeom>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900" name="Line"/>
          <p:cNvSpPr/>
          <p:nvPr/>
        </p:nvSpPr>
        <p:spPr>
          <a:xfrm>
            <a:off x="5440362" y="6000750"/>
            <a:ext cx="1" cy="457200"/>
          </a:xfrm>
          <a:prstGeom prst="line">
            <a:avLst/>
          </a:prstGeom>
          <a:ln w="12700">
            <a:solidFill>
              <a:srgbClr val="000000"/>
            </a:solidFill>
          </a:ln>
        </p:spPr>
        <p:txBody>
          <a:bodyPr lIns="45719" rIns="45719"/>
          <a:lstStyle/>
          <a:p>
            <a:pPr/>
          </a:p>
        </p:txBody>
      </p:sp>
      <p:sp>
        <p:nvSpPr>
          <p:cNvPr id="901" name="0"/>
          <p:cNvSpPr txBox="1"/>
          <p:nvPr/>
        </p:nvSpPr>
        <p:spPr>
          <a:xfrm>
            <a:off x="5181282" y="60785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902" name="Line"/>
          <p:cNvSpPr/>
          <p:nvPr/>
        </p:nvSpPr>
        <p:spPr>
          <a:xfrm>
            <a:off x="5827712" y="6000750"/>
            <a:ext cx="1" cy="457200"/>
          </a:xfrm>
          <a:prstGeom prst="line">
            <a:avLst/>
          </a:prstGeom>
          <a:ln w="12700">
            <a:solidFill>
              <a:srgbClr val="000000"/>
            </a:solidFill>
          </a:ln>
        </p:spPr>
        <p:txBody>
          <a:bodyPr lIns="45719" rIns="45719"/>
          <a:lstStyle/>
          <a:p>
            <a:pPr/>
          </a:p>
        </p:txBody>
      </p:sp>
      <p:sp>
        <p:nvSpPr>
          <p:cNvPr id="903" name="Line"/>
          <p:cNvSpPr/>
          <p:nvPr/>
        </p:nvSpPr>
        <p:spPr>
          <a:xfrm>
            <a:off x="6249987" y="6000750"/>
            <a:ext cx="1" cy="457200"/>
          </a:xfrm>
          <a:prstGeom prst="line">
            <a:avLst/>
          </a:prstGeom>
          <a:ln w="12700">
            <a:solidFill>
              <a:srgbClr val="000000"/>
            </a:solidFill>
          </a:ln>
        </p:spPr>
        <p:txBody>
          <a:bodyPr lIns="45719" rIns="45719"/>
          <a:lstStyle/>
          <a:p>
            <a:pPr/>
          </a:p>
        </p:txBody>
      </p:sp>
      <p:sp>
        <p:nvSpPr>
          <p:cNvPr id="904" name="Line"/>
          <p:cNvSpPr/>
          <p:nvPr/>
        </p:nvSpPr>
        <p:spPr>
          <a:xfrm>
            <a:off x="6672262" y="6000750"/>
            <a:ext cx="1" cy="457200"/>
          </a:xfrm>
          <a:prstGeom prst="line">
            <a:avLst/>
          </a:prstGeom>
          <a:ln w="12700">
            <a:solidFill>
              <a:srgbClr val="000000"/>
            </a:solidFill>
          </a:ln>
        </p:spPr>
        <p:txBody>
          <a:bodyPr lIns="45719" rIns="45719"/>
          <a:lstStyle/>
          <a:p>
            <a:pPr/>
          </a:p>
        </p:txBody>
      </p:sp>
      <p:sp>
        <p:nvSpPr>
          <p:cNvPr id="905" name="Line"/>
          <p:cNvSpPr/>
          <p:nvPr/>
        </p:nvSpPr>
        <p:spPr>
          <a:xfrm>
            <a:off x="7170737" y="6000750"/>
            <a:ext cx="1" cy="457200"/>
          </a:xfrm>
          <a:prstGeom prst="line">
            <a:avLst/>
          </a:prstGeom>
          <a:ln w="12700">
            <a:solidFill>
              <a:srgbClr val="000000"/>
            </a:solidFill>
          </a:ln>
        </p:spPr>
        <p:txBody>
          <a:bodyPr lIns="45719" rIns="45719"/>
          <a:lstStyle/>
          <a:p>
            <a:pPr/>
          </a:p>
        </p:txBody>
      </p:sp>
      <p:sp>
        <p:nvSpPr>
          <p:cNvPr id="906" name="5"/>
          <p:cNvSpPr txBox="1"/>
          <p:nvPr/>
        </p:nvSpPr>
        <p:spPr>
          <a:xfrm>
            <a:off x="5565457" y="60785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5</a:t>
            </a:r>
          </a:p>
        </p:txBody>
      </p:sp>
      <p:sp>
        <p:nvSpPr>
          <p:cNvPr id="907" name="4"/>
          <p:cNvSpPr txBox="1"/>
          <p:nvPr/>
        </p:nvSpPr>
        <p:spPr>
          <a:xfrm>
            <a:off x="5949632" y="60785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4</a:t>
            </a:r>
          </a:p>
        </p:txBody>
      </p:sp>
      <p:sp>
        <p:nvSpPr>
          <p:cNvPr id="908" name="3"/>
          <p:cNvSpPr txBox="1"/>
          <p:nvPr/>
        </p:nvSpPr>
        <p:spPr>
          <a:xfrm>
            <a:off x="6371907" y="60785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3</a:t>
            </a:r>
          </a:p>
        </p:txBody>
      </p:sp>
      <p:sp>
        <p:nvSpPr>
          <p:cNvPr id="909" name="2"/>
          <p:cNvSpPr txBox="1"/>
          <p:nvPr/>
        </p:nvSpPr>
        <p:spPr>
          <a:xfrm>
            <a:off x="6832282" y="6078537"/>
            <a:ext cx="138748"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2</a:t>
            </a:r>
          </a:p>
        </p:txBody>
      </p:sp>
      <p:sp>
        <p:nvSpPr>
          <p:cNvPr id="910" name="1"/>
          <p:cNvSpPr txBox="1"/>
          <p:nvPr/>
        </p:nvSpPr>
        <p:spPr>
          <a:xfrm>
            <a:off x="7294244" y="60785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1</a:t>
            </a:r>
          </a:p>
        </p:txBody>
      </p:sp>
      <p:grpSp>
        <p:nvGrpSpPr>
          <p:cNvPr id="913" name="Group"/>
          <p:cNvGrpSpPr/>
          <p:nvPr/>
        </p:nvGrpSpPr>
        <p:grpSpPr>
          <a:xfrm>
            <a:off x="5961002" y="1776412"/>
            <a:ext cx="4437123" cy="1511311"/>
            <a:chOff x="0" y="0"/>
            <a:chExt cx="4437122" cy="1511309"/>
          </a:xfrm>
        </p:grpSpPr>
        <p:sp>
          <p:nvSpPr>
            <p:cNvPr id="911" name="Shape"/>
            <p:cNvSpPr/>
            <p:nvPr/>
          </p:nvSpPr>
          <p:spPr>
            <a:xfrm>
              <a:off x="0" y="0"/>
              <a:ext cx="4437123" cy="15113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066" y="0"/>
                  </a:moveTo>
                  <a:cubicBezTo>
                    <a:pt x="8792" y="0"/>
                    <a:pt x="7759" y="860"/>
                    <a:pt x="7759" y="1921"/>
                  </a:cubicBezTo>
                  <a:lnTo>
                    <a:pt x="7759" y="9605"/>
                  </a:lnTo>
                  <a:cubicBezTo>
                    <a:pt x="7759" y="10666"/>
                    <a:pt x="8792" y="11526"/>
                    <a:pt x="10066" y="11526"/>
                  </a:cubicBezTo>
                  <a:lnTo>
                    <a:pt x="0" y="21600"/>
                  </a:lnTo>
                  <a:lnTo>
                    <a:pt x="13526" y="11526"/>
                  </a:lnTo>
                  <a:lnTo>
                    <a:pt x="19293" y="11526"/>
                  </a:lnTo>
                  <a:cubicBezTo>
                    <a:pt x="20567" y="11526"/>
                    <a:pt x="21600" y="10666"/>
                    <a:pt x="21600" y="9605"/>
                  </a:cubicBezTo>
                  <a:lnTo>
                    <a:pt x="21600" y="1921"/>
                  </a:lnTo>
                  <a:cubicBezTo>
                    <a:pt x="21600" y="860"/>
                    <a:pt x="20567" y="0"/>
                    <a:pt x="19293" y="0"/>
                  </a:cubicBezTo>
                  <a:lnTo>
                    <a:pt x="10066" y="0"/>
                  </a:lnTo>
                  <a:close/>
                </a:path>
              </a:pathLst>
            </a:custGeom>
            <a:solidFill>
              <a:schemeClr val="accent1"/>
            </a:solidFill>
            <a:ln w="12700" cap="flat">
              <a:solidFill>
                <a:srgbClr val="000000"/>
              </a:solidFill>
              <a:prstDash val="solid"/>
              <a:round/>
            </a:ln>
            <a:effectLst/>
          </p:spPr>
          <p:txBody>
            <a:bodyPr wrap="square" lIns="45719" tIns="45719" rIns="45719" bIns="45719" numCol="1" anchor="t">
              <a:noAutofit/>
            </a:bodyPr>
            <a:lstStyle/>
            <a:p>
              <a:pPr algn="ctr">
                <a:defRPr b="0" sz="1800">
                  <a:latin typeface="Times New Roman"/>
                  <a:ea typeface="Times New Roman"/>
                  <a:cs typeface="Times New Roman"/>
                  <a:sym typeface="Times New Roman"/>
                </a:defRPr>
              </a:pPr>
            </a:p>
          </p:txBody>
        </p:sp>
        <p:sp>
          <p:nvSpPr>
            <p:cNvPr id="912" name="After this, i becomes 5 and j becomes 0"/>
            <p:cNvSpPr txBox="1"/>
            <p:nvPr/>
          </p:nvSpPr>
          <p:spPr>
            <a:xfrm>
              <a:off x="1750099" y="35882"/>
              <a:ext cx="2530835" cy="6151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0" sz="1800">
                  <a:latin typeface="Times New Roman"/>
                  <a:ea typeface="Times New Roman"/>
                  <a:cs typeface="Times New Roman"/>
                  <a:sym typeface="Times New Roman"/>
                </a:defRPr>
              </a:lvl1pPr>
            </a:lstStyle>
            <a:p>
              <a:pPr/>
              <a:r>
                <a:t>After this, i becomes 5 and j becomes 0</a:t>
              </a:r>
            </a:p>
          </p:txBody>
        </p:sp>
      </p:grpSp>
      <p:sp>
        <p:nvSpPr>
          <p:cNvPr id="914" name="Rectangle"/>
          <p:cNvSpPr/>
          <p:nvPr/>
        </p:nvSpPr>
        <p:spPr>
          <a:xfrm>
            <a:off x="5021262" y="3171825"/>
            <a:ext cx="1036638" cy="231775"/>
          </a:xfrm>
          <a:prstGeom prst="rect">
            <a:avLst/>
          </a:prstGeom>
          <a:solidFill>
            <a:schemeClr val="accent1">
              <a:alpha val="45097"/>
            </a:schemeClr>
          </a:solidFill>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grpSp>
        <p:nvGrpSpPr>
          <p:cNvPr id="917" name="Group"/>
          <p:cNvGrpSpPr/>
          <p:nvPr/>
        </p:nvGrpSpPr>
        <p:grpSpPr>
          <a:xfrm>
            <a:off x="1524000" y="-37656"/>
            <a:ext cx="1524000" cy="456312"/>
            <a:chOff x="0" y="0"/>
            <a:chExt cx="1524000" cy="456311"/>
          </a:xfrm>
        </p:grpSpPr>
        <p:sp>
          <p:nvSpPr>
            <p:cNvPr id="915" name="Rectangle"/>
            <p:cNvSpPr/>
            <p:nvPr/>
          </p:nvSpPr>
          <p:spPr>
            <a:xfrm>
              <a:off x="0" y="37655"/>
              <a:ext cx="1524000" cy="381001"/>
            </a:xfrm>
            <a:prstGeom prst="rect">
              <a:avLst/>
            </a:prstGeom>
            <a:noFill/>
            <a:ln w="12700" cap="flat">
              <a:solidFill>
                <a:srgbClr val="FF0000"/>
              </a:solidFill>
              <a:prstDash val="solid"/>
              <a:round/>
            </a:ln>
            <a:effectLst/>
          </p:spPr>
          <p:txBody>
            <a:bodyPr wrap="square" lIns="45719" tIns="45719" rIns="45719" bIns="45719" numCol="1" anchor="ctr">
              <a:noAutofit/>
            </a:bodyPr>
            <a:lstStyle/>
            <a:p>
              <a:pPr algn="ctr">
                <a:defRPr b="0" sz="1800">
                  <a:solidFill>
                    <a:srgbClr val="1C1C1C"/>
                  </a:solidFill>
                  <a:latin typeface="Forte"/>
                  <a:ea typeface="Forte"/>
                  <a:cs typeface="Forte"/>
                  <a:sym typeface="Forte"/>
                </a:defRPr>
              </a:pPr>
            </a:p>
          </p:txBody>
        </p:sp>
        <p:sp>
          <p:nvSpPr>
            <p:cNvPr id="916" name="animation"/>
            <p:cNvSpPr txBox="1"/>
            <p:nvPr/>
          </p:nvSpPr>
          <p:spPr>
            <a:xfrm>
              <a:off x="299164" y="0"/>
              <a:ext cx="925672" cy="4563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b="0" sz="1800">
                  <a:solidFill>
                    <a:srgbClr val="1C1C1C"/>
                  </a:solidFill>
                  <a:latin typeface="Forte"/>
                  <a:ea typeface="Forte"/>
                  <a:cs typeface="Forte"/>
                  <a:sym typeface="Forte"/>
                </a:defRPr>
              </a:lvl1pPr>
            </a:lstStyle>
            <a:p>
              <a:pPr/>
              <a:r>
                <a:t>animation</a:t>
              </a:r>
            </a:p>
          </p:txBody>
        </p:sp>
      </p:gr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9" name="Slide Number"/>
          <p:cNvSpPr txBox="1"/>
          <p:nvPr>
            <p:ph type="sldNum" sz="quarter" idx="2"/>
          </p:nvPr>
        </p:nvSpPr>
        <p:spPr>
          <a:xfrm>
            <a:off x="5797867" y="6494713"/>
            <a:ext cx="281941" cy="287088"/>
          </a:xfrm>
          <a:prstGeom prst="rect">
            <a:avLst/>
          </a:prstGeom>
          <a:extLst>
            <a:ext uri="{C572A759-6A51-4108-AA02-DFA0A04FC94B}">
              <ma14:wrappingTextBoxFlag xmlns:ma14="http://schemas.microsoft.com/office/mac/drawingml/2011/main" val="1"/>
            </a:ext>
          </a:extLst>
        </p:spPr>
        <p:txBody>
          <a:bodyPr/>
          <a:lstStyle>
            <a:lvl1pPr algn="ctr">
              <a:defRPr sz="1400">
                <a:latin typeface="Times New Roman"/>
                <a:ea typeface="Times New Roman"/>
                <a:cs typeface="Times New Roman"/>
                <a:sym typeface="Times New Roman"/>
              </a:defRPr>
            </a:lvl1pPr>
          </a:lstStyle>
          <a:p>
            <a:pPr/>
            <a:fld id="{86CB4B4D-7CA3-9044-876B-883B54F8677D}" type="slidenum"/>
          </a:p>
        </p:txBody>
      </p:sp>
      <p:sp>
        <p:nvSpPr>
          <p:cNvPr id="920" name="Trace the reverse Method, cont."/>
          <p:cNvSpPr txBox="1"/>
          <p:nvPr>
            <p:ph type="title" idx="4294967295"/>
          </p:nvPr>
        </p:nvSpPr>
        <p:spPr>
          <a:xfrm>
            <a:off x="2133600" y="304800"/>
            <a:ext cx="8534400" cy="533400"/>
          </a:xfrm>
          <a:prstGeom prst="rect">
            <a:avLst/>
          </a:prstGeom>
        </p:spPr>
        <p:txBody>
          <a:bodyPr>
            <a:normAutofit fontScale="100000" lnSpcReduction="0"/>
          </a:bodyPr>
          <a:lstStyle>
            <a:lvl1pPr defTabSz="768095">
              <a:defRPr sz="3359">
                <a:effectLst>
                  <a:outerShdw sx="100000" sy="100000" kx="0" ky="0" algn="b" rotWithShape="0" blurRad="10668" dist="21336" dir="2700000">
                    <a:srgbClr val="DDDDDD"/>
                  </a:outerShdw>
                </a:effectLst>
              </a:defRPr>
            </a:lvl1pPr>
          </a:lstStyle>
          <a:p>
            <a:pPr/>
            <a:r>
              <a:t>Trace the reverse Method, cont.</a:t>
            </a:r>
          </a:p>
        </p:txBody>
      </p:sp>
      <p:sp>
        <p:nvSpPr>
          <p:cNvPr id="921" name="public static int[] reverse(int[] list) {…"/>
          <p:cNvSpPr txBox="1"/>
          <p:nvPr/>
        </p:nvSpPr>
        <p:spPr>
          <a:xfrm>
            <a:off x="2071686" y="2198687"/>
            <a:ext cx="5173665" cy="2378077"/>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p>
            <a:pPr>
              <a:defRPr b="0" sz="1600">
                <a:latin typeface="Courier New"/>
                <a:ea typeface="Courier New"/>
                <a:cs typeface="Courier New"/>
                <a:sym typeface="Courier New"/>
              </a:defRPr>
            </a:pPr>
            <a:r>
              <a:t>public static int[] reverse(int[] list) {</a:t>
            </a:r>
            <a:endParaRPr>
              <a:latin typeface="Courier"/>
              <a:ea typeface="Courier"/>
              <a:cs typeface="Courier"/>
              <a:sym typeface="Courier"/>
            </a:endParaRPr>
          </a:p>
          <a:p>
            <a:pPr>
              <a:defRPr b="0" sz="1600">
                <a:latin typeface="Courier New"/>
                <a:ea typeface="Courier New"/>
                <a:cs typeface="Courier New"/>
                <a:sym typeface="Courier New"/>
              </a:defRPr>
            </a:pPr>
            <a:r>
              <a:t>  int[] result = new int[list.length];</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for (int i = 0, j = result.length - 1; </a:t>
            </a:r>
            <a:endParaRPr>
              <a:latin typeface="Courier"/>
              <a:ea typeface="Courier"/>
              <a:cs typeface="Courier"/>
              <a:sym typeface="Courier"/>
            </a:endParaRPr>
          </a:p>
          <a:p>
            <a:pPr>
              <a:defRPr b="0" sz="1600">
                <a:latin typeface="Courier New"/>
                <a:ea typeface="Courier New"/>
                <a:cs typeface="Courier New"/>
                <a:sym typeface="Courier New"/>
              </a:defRPr>
            </a:pPr>
            <a:r>
              <a:t>       i &lt; list.length; i++, j--) {</a:t>
            </a:r>
            <a:endParaRPr>
              <a:latin typeface="Courier"/>
              <a:ea typeface="Courier"/>
              <a:cs typeface="Courier"/>
              <a:sym typeface="Courier"/>
            </a:endParaRPr>
          </a:p>
          <a:p>
            <a:pPr>
              <a:defRPr b="0" sz="1600">
                <a:latin typeface="Courier New"/>
                <a:ea typeface="Courier New"/>
                <a:cs typeface="Courier New"/>
                <a:sym typeface="Courier New"/>
              </a:defRPr>
            </a:pPr>
            <a:r>
              <a:t>    result[j] = list[i];</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return result;</a:t>
            </a:r>
            <a:endParaRPr>
              <a:latin typeface="Courier"/>
              <a:ea typeface="Courier"/>
              <a:cs typeface="Courier"/>
              <a:sym typeface="Courier"/>
            </a:endParaRPr>
          </a:p>
          <a:p>
            <a:pPr>
              <a:defRPr b="0" sz="1600">
                <a:latin typeface="Courier New"/>
                <a:ea typeface="Courier New"/>
                <a:cs typeface="Courier New"/>
                <a:sym typeface="Courier New"/>
              </a:defRPr>
            </a:pPr>
            <a:r>
              <a:t>}</a:t>
            </a:r>
          </a:p>
        </p:txBody>
      </p:sp>
      <p:sp>
        <p:nvSpPr>
          <p:cNvPr id="922" name="int[] list1 = {1, 2, 3, 4, 5, 6};…"/>
          <p:cNvSpPr txBox="1"/>
          <p:nvPr>
            <p:ph type="body" sz="quarter" idx="4294967295"/>
          </p:nvPr>
        </p:nvSpPr>
        <p:spPr>
          <a:xfrm>
            <a:off x="1717675" y="1162050"/>
            <a:ext cx="6705600" cy="685800"/>
          </a:xfrm>
          <a:prstGeom prst="rect">
            <a:avLst/>
          </a:prstGeom>
        </p:spPr>
        <p:txBody>
          <a:bodyPr>
            <a:normAutofit fontScale="100000" lnSpcReduction="0"/>
          </a:bodyPr>
          <a:lstStyle/>
          <a:p>
            <a:pPr>
              <a:lnSpc>
                <a:spcPct val="90000"/>
              </a:lnSpc>
              <a:spcBef>
                <a:spcPts val="400"/>
              </a:spcBef>
              <a:buSzTx/>
              <a:buFont typeface="Wingdings"/>
              <a:buNone/>
              <a:defRPr b="1" sz="1800">
                <a:latin typeface="Courier New"/>
                <a:ea typeface="Courier New"/>
                <a:cs typeface="Courier New"/>
                <a:sym typeface="Courier New"/>
              </a:defRPr>
            </a:pPr>
            <a:r>
              <a:t>int[] list1 = {1, 2, 3, 4, 5, 6};</a:t>
            </a:r>
            <a:endParaRPr>
              <a:latin typeface="Courier"/>
              <a:ea typeface="Courier"/>
              <a:cs typeface="Courier"/>
              <a:sym typeface="Courier"/>
            </a:endParaRPr>
          </a:p>
          <a:p>
            <a:pPr>
              <a:lnSpc>
                <a:spcPct val="90000"/>
              </a:lnSpc>
              <a:spcBef>
                <a:spcPts val="400"/>
              </a:spcBef>
              <a:buSzTx/>
              <a:buFont typeface="Wingdings"/>
              <a:buNone/>
              <a:defRPr b="1" sz="1800">
                <a:latin typeface="Courier New"/>
                <a:ea typeface="Courier New"/>
                <a:cs typeface="Courier New"/>
                <a:sym typeface="Courier New"/>
              </a:defRPr>
            </a:pPr>
            <a:r>
              <a:t>int[] list2 = reverse(list1);</a:t>
            </a:r>
          </a:p>
        </p:txBody>
      </p:sp>
      <p:sp>
        <p:nvSpPr>
          <p:cNvPr id="923" name="Rectangle"/>
          <p:cNvSpPr/>
          <p:nvPr/>
        </p:nvSpPr>
        <p:spPr>
          <a:xfrm>
            <a:off x="5059362" y="5078412"/>
            <a:ext cx="2535239" cy="457201"/>
          </a:xfrm>
          <a:prstGeom prst="rect">
            <a:avLst/>
          </a:prstGeom>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924" name="Line"/>
          <p:cNvSpPr/>
          <p:nvPr/>
        </p:nvSpPr>
        <p:spPr>
          <a:xfrm>
            <a:off x="5440362" y="5078412"/>
            <a:ext cx="1" cy="457201"/>
          </a:xfrm>
          <a:prstGeom prst="line">
            <a:avLst/>
          </a:prstGeom>
          <a:ln w="12700">
            <a:solidFill>
              <a:srgbClr val="000000"/>
            </a:solidFill>
          </a:ln>
        </p:spPr>
        <p:txBody>
          <a:bodyPr lIns="45719" rIns="45719"/>
          <a:lstStyle/>
          <a:p>
            <a:pPr/>
          </a:p>
        </p:txBody>
      </p:sp>
      <p:sp>
        <p:nvSpPr>
          <p:cNvPr id="925" name="list"/>
          <p:cNvSpPr txBox="1"/>
          <p:nvPr/>
        </p:nvSpPr>
        <p:spPr>
          <a:xfrm>
            <a:off x="4038282" y="5154612"/>
            <a:ext cx="670561"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0" sz="1800">
                <a:latin typeface="Times New Roman"/>
                <a:ea typeface="Times New Roman"/>
                <a:cs typeface="Times New Roman"/>
                <a:sym typeface="Times New Roman"/>
              </a:defRPr>
            </a:lvl1pPr>
          </a:lstStyle>
          <a:p>
            <a:pPr/>
            <a:r>
              <a:t>list</a:t>
            </a:r>
          </a:p>
        </p:txBody>
      </p:sp>
      <p:sp>
        <p:nvSpPr>
          <p:cNvPr id="926" name="result"/>
          <p:cNvSpPr txBox="1"/>
          <p:nvPr/>
        </p:nvSpPr>
        <p:spPr>
          <a:xfrm>
            <a:off x="3809682" y="5992812"/>
            <a:ext cx="975361"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0" sz="1800">
                <a:latin typeface="Times New Roman"/>
                <a:ea typeface="Times New Roman"/>
                <a:cs typeface="Times New Roman"/>
                <a:sym typeface="Times New Roman"/>
              </a:defRPr>
            </a:lvl1pPr>
          </a:lstStyle>
          <a:p>
            <a:pPr/>
            <a:r>
              <a:t>result</a:t>
            </a:r>
          </a:p>
        </p:txBody>
      </p:sp>
      <p:sp>
        <p:nvSpPr>
          <p:cNvPr id="927" name="1"/>
          <p:cNvSpPr txBox="1"/>
          <p:nvPr/>
        </p:nvSpPr>
        <p:spPr>
          <a:xfrm>
            <a:off x="5181282" y="51562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1</a:t>
            </a:r>
          </a:p>
        </p:txBody>
      </p:sp>
      <p:sp>
        <p:nvSpPr>
          <p:cNvPr id="928" name="Line"/>
          <p:cNvSpPr/>
          <p:nvPr/>
        </p:nvSpPr>
        <p:spPr>
          <a:xfrm>
            <a:off x="5827712" y="5078412"/>
            <a:ext cx="1" cy="457201"/>
          </a:xfrm>
          <a:prstGeom prst="line">
            <a:avLst/>
          </a:prstGeom>
          <a:ln w="12700">
            <a:solidFill>
              <a:srgbClr val="000000"/>
            </a:solidFill>
          </a:ln>
        </p:spPr>
        <p:txBody>
          <a:bodyPr lIns="45719" rIns="45719"/>
          <a:lstStyle/>
          <a:p>
            <a:pPr/>
          </a:p>
        </p:txBody>
      </p:sp>
      <p:sp>
        <p:nvSpPr>
          <p:cNvPr id="929" name="Line"/>
          <p:cNvSpPr/>
          <p:nvPr/>
        </p:nvSpPr>
        <p:spPr>
          <a:xfrm>
            <a:off x="6249987" y="5078412"/>
            <a:ext cx="1" cy="457201"/>
          </a:xfrm>
          <a:prstGeom prst="line">
            <a:avLst/>
          </a:prstGeom>
          <a:ln w="12700">
            <a:solidFill>
              <a:srgbClr val="000000"/>
            </a:solidFill>
          </a:ln>
        </p:spPr>
        <p:txBody>
          <a:bodyPr lIns="45719" rIns="45719"/>
          <a:lstStyle/>
          <a:p>
            <a:pPr/>
          </a:p>
        </p:txBody>
      </p:sp>
      <p:sp>
        <p:nvSpPr>
          <p:cNvPr id="930" name="Line"/>
          <p:cNvSpPr/>
          <p:nvPr/>
        </p:nvSpPr>
        <p:spPr>
          <a:xfrm>
            <a:off x="6672262" y="5078412"/>
            <a:ext cx="1" cy="457201"/>
          </a:xfrm>
          <a:prstGeom prst="line">
            <a:avLst/>
          </a:prstGeom>
          <a:ln w="12700">
            <a:solidFill>
              <a:srgbClr val="000000"/>
            </a:solidFill>
          </a:ln>
        </p:spPr>
        <p:txBody>
          <a:bodyPr lIns="45719" rIns="45719"/>
          <a:lstStyle/>
          <a:p>
            <a:pPr/>
          </a:p>
        </p:txBody>
      </p:sp>
      <p:sp>
        <p:nvSpPr>
          <p:cNvPr id="931" name="Line"/>
          <p:cNvSpPr/>
          <p:nvPr/>
        </p:nvSpPr>
        <p:spPr>
          <a:xfrm>
            <a:off x="7170737" y="5078412"/>
            <a:ext cx="1" cy="457201"/>
          </a:xfrm>
          <a:prstGeom prst="line">
            <a:avLst/>
          </a:prstGeom>
          <a:ln w="12700">
            <a:solidFill>
              <a:srgbClr val="000000"/>
            </a:solidFill>
          </a:ln>
        </p:spPr>
        <p:txBody>
          <a:bodyPr lIns="45719" rIns="45719"/>
          <a:lstStyle/>
          <a:p>
            <a:pPr/>
          </a:p>
        </p:txBody>
      </p:sp>
      <p:sp>
        <p:nvSpPr>
          <p:cNvPr id="932" name="2"/>
          <p:cNvSpPr txBox="1"/>
          <p:nvPr/>
        </p:nvSpPr>
        <p:spPr>
          <a:xfrm>
            <a:off x="5565457" y="51562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2</a:t>
            </a:r>
          </a:p>
        </p:txBody>
      </p:sp>
      <p:sp>
        <p:nvSpPr>
          <p:cNvPr id="933" name="3"/>
          <p:cNvSpPr txBox="1"/>
          <p:nvPr/>
        </p:nvSpPr>
        <p:spPr>
          <a:xfrm>
            <a:off x="5949632" y="51562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3</a:t>
            </a:r>
          </a:p>
        </p:txBody>
      </p:sp>
      <p:sp>
        <p:nvSpPr>
          <p:cNvPr id="934" name="4"/>
          <p:cNvSpPr txBox="1"/>
          <p:nvPr/>
        </p:nvSpPr>
        <p:spPr>
          <a:xfrm>
            <a:off x="6371907" y="51562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4</a:t>
            </a:r>
          </a:p>
        </p:txBody>
      </p:sp>
      <p:sp>
        <p:nvSpPr>
          <p:cNvPr id="935" name="5"/>
          <p:cNvSpPr txBox="1"/>
          <p:nvPr/>
        </p:nvSpPr>
        <p:spPr>
          <a:xfrm>
            <a:off x="6832282" y="5156200"/>
            <a:ext cx="138748"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5</a:t>
            </a:r>
          </a:p>
        </p:txBody>
      </p:sp>
      <p:sp>
        <p:nvSpPr>
          <p:cNvPr id="936" name="6"/>
          <p:cNvSpPr txBox="1"/>
          <p:nvPr/>
        </p:nvSpPr>
        <p:spPr>
          <a:xfrm>
            <a:off x="7294244" y="51562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6</a:t>
            </a:r>
          </a:p>
        </p:txBody>
      </p:sp>
      <p:sp>
        <p:nvSpPr>
          <p:cNvPr id="937" name="Rectangle"/>
          <p:cNvSpPr/>
          <p:nvPr/>
        </p:nvSpPr>
        <p:spPr>
          <a:xfrm>
            <a:off x="5059362" y="6000750"/>
            <a:ext cx="2535239" cy="457200"/>
          </a:xfrm>
          <a:prstGeom prst="rect">
            <a:avLst/>
          </a:prstGeom>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938" name="Line"/>
          <p:cNvSpPr/>
          <p:nvPr/>
        </p:nvSpPr>
        <p:spPr>
          <a:xfrm>
            <a:off x="5440362" y="6000750"/>
            <a:ext cx="1" cy="457200"/>
          </a:xfrm>
          <a:prstGeom prst="line">
            <a:avLst/>
          </a:prstGeom>
          <a:ln w="12700">
            <a:solidFill>
              <a:srgbClr val="000000"/>
            </a:solidFill>
          </a:ln>
        </p:spPr>
        <p:txBody>
          <a:bodyPr lIns="45719" rIns="45719"/>
          <a:lstStyle/>
          <a:p>
            <a:pPr/>
          </a:p>
        </p:txBody>
      </p:sp>
      <p:sp>
        <p:nvSpPr>
          <p:cNvPr id="939" name="0"/>
          <p:cNvSpPr txBox="1"/>
          <p:nvPr/>
        </p:nvSpPr>
        <p:spPr>
          <a:xfrm>
            <a:off x="5181282" y="60785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0</a:t>
            </a:r>
          </a:p>
        </p:txBody>
      </p:sp>
      <p:sp>
        <p:nvSpPr>
          <p:cNvPr id="940" name="Line"/>
          <p:cNvSpPr/>
          <p:nvPr/>
        </p:nvSpPr>
        <p:spPr>
          <a:xfrm>
            <a:off x="5827712" y="6000750"/>
            <a:ext cx="1" cy="457200"/>
          </a:xfrm>
          <a:prstGeom prst="line">
            <a:avLst/>
          </a:prstGeom>
          <a:ln w="12700">
            <a:solidFill>
              <a:srgbClr val="000000"/>
            </a:solidFill>
          </a:ln>
        </p:spPr>
        <p:txBody>
          <a:bodyPr lIns="45719" rIns="45719"/>
          <a:lstStyle/>
          <a:p>
            <a:pPr/>
          </a:p>
        </p:txBody>
      </p:sp>
      <p:sp>
        <p:nvSpPr>
          <p:cNvPr id="941" name="Line"/>
          <p:cNvSpPr/>
          <p:nvPr/>
        </p:nvSpPr>
        <p:spPr>
          <a:xfrm>
            <a:off x="6249987" y="6000750"/>
            <a:ext cx="1" cy="457200"/>
          </a:xfrm>
          <a:prstGeom prst="line">
            <a:avLst/>
          </a:prstGeom>
          <a:ln w="12700">
            <a:solidFill>
              <a:srgbClr val="000000"/>
            </a:solidFill>
          </a:ln>
        </p:spPr>
        <p:txBody>
          <a:bodyPr lIns="45719" rIns="45719"/>
          <a:lstStyle/>
          <a:p>
            <a:pPr/>
          </a:p>
        </p:txBody>
      </p:sp>
      <p:sp>
        <p:nvSpPr>
          <p:cNvPr id="942" name="Line"/>
          <p:cNvSpPr/>
          <p:nvPr/>
        </p:nvSpPr>
        <p:spPr>
          <a:xfrm>
            <a:off x="6672262" y="6000750"/>
            <a:ext cx="1" cy="457200"/>
          </a:xfrm>
          <a:prstGeom prst="line">
            <a:avLst/>
          </a:prstGeom>
          <a:ln w="12700">
            <a:solidFill>
              <a:srgbClr val="000000"/>
            </a:solidFill>
          </a:ln>
        </p:spPr>
        <p:txBody>
          <a:bodyPr lIns="45719" rIns="45719"/>
          <a:lstStyle/>
          <a:p>
            <a:pPr/>
          </a:p>
        </p:txBody>
      </p:sp>
      <p:sp>
        <p:nvSpPr>
          <p:cNvPr id="943" name="Line"/>
          <p:cNvSpPr/>
          <p:nvPr/>
        </p:nvSpPr>
        <p:spPr>
          <a:xfrm>
            <a:off x="7170737" y="6000750"/>
            <a:ext cx="1" cy="457200"/>
          </a:xfrm>
          <a:prstGeom prst="line">
            <a:avLst/>
          </a:prstGeom>
          <a:ln w="12700">
            <a:solidFill>
              <a:srgbClr val="000000"/>
            </a:solidFill>
          </a:ln>
        </p:spPr>
        <p:txBody>
          <a:bodyPr lIns="45719" rIns="45719"/>
          <a:lstStyle/>
          <a:p>
            <a:pPr/>
          </a:p>
        </p:txBody>
      </p:sp>
      <p:sp>
        <p:nvSpPr>
          <p:cNvPr id="944" name="5"/>
          <p:cNvSpPr txBox="1"/>
          <p:nvPr/>
        </p:nvSpPr>
        <p:spPr>
          <a:xfrm>
            <a:off x="5565457" y="60785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5</a:t>
            </a:r>
          </a:p>
        </p:txBody>
      </p:sp>
      <p:sp>
        <p:nvSpPr>
          <p:cNvPr id="945" name="4"/>
          <p:cNvSpPr txBox="1"/>
          <p:nvPr/>
        </p:nvSpPr>
        <p:spPr>
          <a:xfrm>
            <a:off x="5949632" y="60785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4</a:t>
            </a:r>
          </a:p>
        </p:txBody>
      </p:sp>
      <p:sp>
        <p:nvSpPr>
          <p:cNvPr id="946" name="3"/>
          <p:cNvSpPr txBox="1"/>
          <p:nvPr/>
        </p:nvSpPr>
        <p:spPr>
          <a:xfrm>
            <a:off x="6371907" y="60785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3</a:t>
            </a:r>
          </a:p>
        </p:txBody>
      </p:sp>
      <p:sp>
        <p:nvSpPr>
          <p:cNvPr id="947" name="2"/>
          <p:cNvSpPr txBox="1"/>
          <p:nvPr/>
        </p:nvSpPr>
        <p:spPr>
          <a:xfrm>
            <a:off x="6832282" y="6078537"/>
            <a:ext cx="138748"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2</a:t>
            </a:r>
          </a:p>
        </p:txBody>
      </p:sp>
      <p:sp>
        <p:nvSpPr>
          <p:cNvPr id="948" name="1"/>
          <p:cNvSpPr txBox="1"/>
          <p:nvPr/>
        </p:nvSpPr>
        <p:spPr>
          <a:xfrm>
            <a:off x="7294244" y="60785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1</a:t>
            </a:r>
          </a:p>
        </p:txBody>
      </p:sp>
      <p:grpSp>
        <p:nvGrpSpPr>
          <p:cNvPr id="951" name="Group"/>
          <p:cNvGrpSpPr/>
          <p:nvPr/>
        </p:nvGrpSpPr>
        <p:grpSpPr>
          <a:xfrm>
            <a:off x="4745002" y="1776412"/>
            <a:ext cx="5653123" cy="1482712"/>
            <a:chOff x="0" y="0"/>
            <a:chExt cx="5653122" cy="1482710"/>
          </a:xfrm>
        </p:grpSpPr>
        <p:sp>
          <p:nvSpPr>
            <p:cNvPr id="949" name="Shape"/>
            <p:cNvSpPr/>
            <p:nvPr/>
          </p:nvSpPr>
          <p:spPr>
            <a:xfrm>
              <a:off x="0" y="0"/>
              <a:ext cx="5653123" cy="14827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547" y="0"/>
                  </a:moveTo>
                  <a:cubicBezTo>
                    <a:pt x="11547" y="0"/>
                    <a:pt x="10736" y="877"/>
                    <a:pt x="10736" y="1958"/>
                  </a:cubicBezTo>
                  <a:lnTo>
                    <a:pt x="10736" y="6853"/>
                  </a:lnTo>
                  <a:lnTo>
                    <a:pt x="0" y="21600"/>
                  </a:lnTo>
                  <a:lnTo>
                    <a:pt x="10736" y="9790"/>
                  </a:lnTo>
                  <a:cubicBezTo>
                    <a:pt x="10736" y="10872"/>
                    <a:pt x="11547" y="11748"/>
                    <a:pt x="12547" y="11748"/>
                  </a:cubicBezTo>
                  <a:lnTo>
                    <a:pt x="19789" y="11748"/>
                  </a:lnTo>
                  <a:cubicBezTo>
                    <a:pt x="20789" y="11748"/>
                    <a:pt x="21600" y="10872"/>
                    <a:pt x="21600" y="9790"/>
                  </a:cubicBezTo>
                  <a:lnTo>
                    <a:pt x="21600" y="1958"/>
                  </a:lnTo>
                  <a:cubicBezTo>
                    <a:pt x="21600" y="877"/>
                    <a:pt x="20789" y="0"/>
                    <a:pt x="19789" y="0"/>
                  </a:cubicBezTo>
                  <a:lnTo>
                    <a:pt x="12547" y="0"/>
                  </a:lnTo>
                  <a:close/>
                </a:path>
              </a:pathLst>
            </a:custGeom>
            <a:solidFill>
              <a:schemeClr val="accent1"/>
            </a:solidFill>
            <a:ln w="12700" cap="flat">
              <a:solidFill>
                <a:srgbClr val="000000"/>
              </a:solidFill>
              <a:prstDash val="solid"/>
              <a:round/>
            </a:ln>
            <a:effectLst/>
          </p:spPr>
          <p:txBody>
            <a:bodyPr wrap="square" lIns="45719" tIns="45719" rIns="45719" bIns="45719" numCol="1" anchor="t">
              <a:noAutofit/>
            </a:bodyPr>
            <a:lstStyle/>
            <a:p>
              <a:pPr algn="ctr">
                <a:defRPr b="0" sz="1800">
                  <a:latin typeface="Times New Roman"/>
                  <a:ea typeface="Times New Roman"/>
                  <a:cs typeface="Times New Roman"/>
                  <a:sym typeface="Times New Roman"/>
                </a:defRPr>
              </a:pPr>
            </a:p>
          </p:txBody>
        </p:sp>
        <p:sp>
          <p:nvSpPr>
            <p:cNvPr id="950" name="i (=5) is still less than 6"/>
            <p:cNvSpPr txBox="1"/>
            <p:nvPr/>
          </p:nvSpPr>
          <p:spPr>
            <a:xfrm>
              <a:off x="2966099" y="35882"/>
              <a:ext cx="2530835" cy="3484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0" sz="1800">
                  <a:latin typeface="Times New Roman"/>
                  <a:ea typeface="Times New Roman"/>
                  <a:cs typeface="Times New Roman"/>
                  <a:sym typeface="Times New Roman"/>
                </a:defRPr>
              </a:lvl1pPr>
            </a:lstStyle>
            <a:p>
              <a:pPr/>
              <a:r>
                <a:t>i (=5) is still less than 6</a:t>
              </a:r>
            </a:p>
          </p:txBody>
        </p:sp>
      </p:grpSp>
      <p:sp>
        <p:nvSpPr>
          <p:cNvPr id="952" name="Rectangle"/>
          <p:cNvSpPr/>
          <p:nvPr/>
        </p:nvSpPr>
        <p:spPr>
          <a:xfrm>
            <a:off x="2946400" y="3184525"/>
            <a:ext cx="1882775" cy="231775"/>
          </a:xfrm>
          <a:prstGeom prst="rect">
            <a:avLst/>
          </a:prstGeom>
          <a:solidFill>
            <a:schemeClr val="accent1">
              <a:alpha val="45097"/>
            </a:schemeClr>
          </a:solidFill>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grpSp>
        <p:nvGrpSpPr>
          <p:cNvPr id="955" name="Group"/>
          <p:cNvGrpSpPr/>
          <p:nvPr/>
        </p:nvGrpSpPr>
        <p:grpSpPr>
          <a:xfrm>
            <a:off x="1524000" y="-37656"/>
            <a:ext cx="1524000" cy="456312"/>
            <a:chOff x="0" y="0"/>
            <a:chExt cx="1524000" cy="456311"/>
          </a:xfrm>
        </p:grpSpPr>
        <p:sp>
          <p:nvSpPr>
            <p:cNvPr id="953" name="Rectangle"/>
            <p:cNvSpPr/>
            <p:nvPr/>
          </p:nvSpPr>
          <p:spPr>
            <a:xfrm>
              <a:off x="0" y="37655"/>
              <a:ext cx="1524000" cy="381001"/>
            </a:xfrm>
            <a:prstGeom prst="rect">
              <a:avLst/>
            </a:prstGeom>
            <a:noFill/>
            <a:ln w="12700" cap="flat">
              <a:solidFill>
                <a:srgbClr val="FF0000"/>
              </a:solidFill>
              <a:prstDash val="solid"/>
              <a:round/>
            </a:ln>
            <a:effectLst/>
          </p:spPr>
          <p:txBody>
            <a:bodyPr wrap="square" lIns="45719" tIns="45719" rIns="45719" bIns="45719" numCol="1" anchor="ctr">
              <a:noAutofit/>
            </a:bodyPr>
            <a:lstStyle/>
            <a:p>
              <a:pPr algn="ctr">
                <a:defRPr b="0" sz="1800">
                  <a:solidFill>
                    <a:srgbClr val="1C1C1C"/>
                  </a:solidFill>
                  <a:latin typeface="Forte"/>
                  <a:ea typeface="Forte"/>
                  <a:cs typeface="Forte"/>
                  <a:sym typeface="Forte"/>
                </a:defRPr>
              </a:pPr>
            </a:p>
          </p:txBody>
        </p:sp>
        <p:sp>
          <p:nvSpPr>
            <p:cNvPr id="954" name="animation"/>
            <p:cNvSpPr txBox="1"/>
            <p:nvPr/>
          </p:nvSpPr>
          <p:spPr>
            <a:xfrm>
              <a:off x="299164" y="0"/>
              <a:ext cx="925672" cy="4563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b="0" sz="1800">
                  <a:solidFill>
                    <a:srgbClr val="1C1C1C"/>
                  </a:solidFill>
                  <a:latin typeface="Forte"/>
                  <a:ea typeface="Forte"/>
                  <a:cs typeface="Forte"/>
                  <a:sym typeface="Forte"/>
                </a:defRPr>
              </a:lvl1pPr>
            </a:lstStyle>
            <a:p>
              <a:pPr/>
              <a:r>
                <a:t>animation</a:t>
              </a:r>
            </a:p>
          </p:txBody>
        </p:sp>
      </p:gr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7" name="Slide Number"/>
          <p:cNvSpPr txBox="1"/>
          <p:nvPr>
            <p:ph type="sldNum" sz="quarter" idx="2"/>
          </p:nvPr>
        </p:nvSpPr>
        <p:spPr>
          <a:xfrm>
            <a:off x="5797867" y="6494713"/>
            <a:ext cx="281941" cy="287088"/>
          </a:xfrm>
          <a:prstGeom prst="rect">
            <a:avLst/>
          </a:prstGeom>
          <a:extLst>
            <a:ext uri="{C572A759-6A51-4108-AA02-DFA0A04FC94B}">
              <ma14:wrappingTextBoxFlag xmlns:ma14="http://schemas.microsoft.com/office/mac/drawingml/2011/main" val="1"/>
            </a:ext>
          </a:extLst>
        </p:spPr>
        <p:txBody>
          <a:bodyPr/>
          <a:lstStyle>
            <a:lvl1pPr algn="ctr">
              <a:defRPr sz="1400">
                <a:latin typeface="Times New Roman"/>
                <a:ea typeface="Times New Roman"/>
                <a:cs typeface="Times New Roman"/>
                <a:sym typeface="Times New Roman"/>
              </a:defRPr>
            </a:lvl1pPr>
          </a:lstStyle>
          <a:p>
            <a:pPr/>
            <a:fld id="{86CB4B4D-7CA3-9044-876B-883B54F8677D}" type="slidenum"/>
          </a:p>
        </p:txBody>
      </p:sp>
      <p:sp>
        <p:nvSpPr>
          <p:cNvPr id="958" name="Trace the reverse Method, cont."/>
          <p:cNvSpPr txBox="1"/>
          <p:nvPr>
            <p:ph type="title" idx="4294967295"/>
          </p:nvPr>
        </p:nvSpPr>
        <p:spPr>
          <a:xfrm>
            <a:off x="2133600" y="304800"/>
            <a:ext cx="9291638" cy="533400"/>
          </a:xfrm>
          <a:prstGeom prst="rect">
            <a:avLst/>
          </a:prstGeom>
        </p:spPr>
        <p:txBody>
          <a:bodyPr>
            <a:normAutofit fontScale="100000" lnSpcReduction="0"/>
          </a:bodyPr>
          <a:lstStyle>
            <a:lvl1pPr defTabSz="768095">
              <a:defRPr sz="3359">
                <a:effectLst>
                  <a:outerShdw sx="100000" sy="100000" kx="0" ky="0" algn="b" rotWithShape="0" blurRad="10668" dist="21336" dir="2700000">
                    <a:srgbClr val="DDDDDD"/>
                  </a:outerShdw>
                </a:effectLst>
              </a:defRPr>
            </a:lvl1pPr>
          </a:lstStyle>
          <a:p>
            <a:pPr/>
            <a:r>
              <a:t>Trace the reverse Method, cont.</a:t>
            </a:r>
          </a:p>
        </p:txBody>
      </p:sp>
      <p:sp>
        <p:nvSpPr>
          <p:cNvPr id="959" name="public static int[] reverse(int[] list) {…"/>
          <p:cNvSpPr txBox="1"/>
          <p:nvPr/>
        </p:nvSpPr>
        <p:spPr>
          <a:xfrm>
            <a:off x="2071686" y="2198687"/>
            <a:ext cx="5173665" cy="2378077"/>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p>
            <a:pPr>
              <a:defRPr b="0" sz="1600">
                <a:latin typeface="Courier New"/>
                <a:ea typeface="Courier New"/>
                <a:cs typeface="Courier New"/>
                <a:sym typeface="Courier New"/>
              </a:defRPr>
            </a:pPr>
            <a:r>
              <a:t>public static int[] reverse(int[] list) {</a:t>
            </a:r>
            <a:endParaRPr>
              <a:latin typeface="Courier"/>
              <a:ea typeface="Courier"/>
              <a:cs typeface="Courier"/>
              <a:sym typeface="Courier"/>
            </a:endParaRPr>
          </a:p>
          <a:p>
            <a:pPr>
              <a:defRPr b="0" sz="1600">
                <a:latin typeface="Courier New"/>
                <a:ea typeface="Courier New"/>
                <a:cs typeface="Courier New"/>
                <a:sym typeface="Courier New"/>
              </a:defRPr>
            </a:pPr>
            <a:r>
              <a:t>  int[] result = new int[list.length];</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for (int i = 0, j = result.length - 1; </a:t>
            </a:r>
            <a:endParaRPr>
              <a:latin typeface="Courier"/>
              <a:ea typeface="Courier"/>
              <a:cs typeface="Courier"/>
              <a:sym typeface="Courier"/>
            </a:endParaRPr>
          </a:p>
          <a:p>
            <a:pPr>
              <a:defRPr b="0" sz="1600">
                <a:latin typeface="Courier New"/>
                <a:ea typeface="Courier New"/>
                <a:cs typeface="Courier New"/>
                <a:sym typeface="Courier New"/>
              </a:defRPr>
            </a:pPr>
            <a:r>
              <a:t>       i &lt; list.length; i++, j--) {</a:t>
            </a:r>
            <a:endParaRPr>
              <a:latin typeface="Courier"/>
              <a:ea typeface="Courier"/>
              <a:cs typeface="Courier"/>
              <a:sym typeface="Courier"/>
            </a:endParaRPr>
          </a:p>
          <a:p>
            <a:pPr>
              <a:defRPr b="0" sz="1600">
                <a:latin typeface="Courier New"/>
                <a:ea typeface="Courier New"/>
                <a:cs typeface="Courier New"/>
                <a:sym typeface="Courier New"/>
              </a:defRPr>
            </a:pPr>
            <a:r>
              <a:t>    result[j] = list[i];</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return result;</a:t>
            </a:r>
            <a:endParaRPr>
              <a:latin typeface="Courier"/>
              <a:ea typeface="Courier"/>
              <a:cs typeface="Courier"/>
              <a:sym typeface="Courier"/>
            </a:endParaRPr>
          </a:p>
          <a:p>
            <a:pPr>
              <a:defRPr b="0" sz="1600">
                <a:latin typeface="Courier New"/>
                <a:ea typeface="Courier New"/>
                <a:cs typeface="Courier New"/>
                <a:sym typeface="Courier New"/>
              </a:defRPr>
            </a:pPr>
            <a:r>
              <a:t>}</a:t>
            </a:r>
          </a:p>
        </p:txBody>
      </p:sp>
      <p:sp>
        <p:nvSpPr>
          <p:cNvPr id="960" name="int[] list1 = {1, 2, 3, 4, 5, 6};…"/>
          <p:cNvSpPr txBox="1"/>
          <p:nvPr>
            <p:ph type="body" sz="quarter" idx="4294967295"/>
          </p:nvPr>
        </p:nvSpPr>
        <p:spPr>
          <a:xfrm>
            <a:off x="1717675" y="1162050"/>
            <a:ext cx="6705600" cy="685800"/>
          </a:xfrm>
          <a:prstGeom prst="rect">
            <a:avLst/>
          </a:prstGeom>
        </p:spPr>
        <p:txBody>
          <a:bodyPr>
            <a:normAutofit fontScale="100000" lnSpcReduction="0"/>
          </a:bodyPr>
          <a:lstStyle/>
          <a:p>
            <a:pPr>
              <a:lnSpc>
                <a:spcPct val="90000"/>
              </a:lnSpc>
              <a:spcBef>
                <a:spcPts val="400"/>
              </a:spcBef>
              <a:buSzTx/>
              <a:buFont typeface="Wingdings"/>
              <a:buNone/>
              <a:defRPr b="1" sz="1800">
                <a:latin typeface="Courier New"/>
                <a:ea typeface="Courier New"/>
                <a:cs typeface="Courier New"/>
                <a:sym typeface="Courier New"/>
              </a:defRPr>
            </a:pPr>
            <a:r>
              <a:t>int[] list1 = {1, 2, 3, 4, 5, 6};</a:t>
            </a:r>
            <a:endParaRPr>
              <a:latin typeface="Courier"/>
              <a:ea typeface="Courier"/>
              <a:cs typeface="Courier"/>
              <a:sym typeface="Courier"/>
            </a:endParaRPr>
          </a:p>
          <a:p>
            <a:pPr>
              <a:lnSpc>
                <a:spcPct val="90000"/>
              </a:lnSpc>
              <a:spcBef>
                <a:spcPts val="400"/>
              </a:spcBef>
              <a:buSzTx/>
              <a:buFont typeface="Wingdings"/>
              <a:buNone/>
              <a:defRPr b="1" sz="1800">
                <a:latin typeface="Courier New"/>
                <a:ea typeface="Courier New"/>
                <a:cs typeface="Courier New"/>
                <a:sym typeface="Courier New"/>
              </a:defRPr>
            </a:pPr>
            <a:r>
              <a:t>int[] list2 = reverse(list1);</a:t>
            </a:r>
          </a:p>
        </p:txBody>
      </p:sp>
      <p:sp>
        <p:nvSpPr>
          <p:cNvPr id="961" name="Rectangle"/>
          <p:cNvSpPr/>
          <p:nvPr/>
        </p:nvSpPr>
        <p:spPr>
          <a:xfrm>
            <a:off x="5059362" y="5078412"/>
            <a:ext cx="2535239" cy="457201"/>
          </a:xfrm>
          <a:prstGeom prst="rect">
            <a:avLst/>
          </a:prstGeom>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962" name="Line"/>
          <p:cNvSpPr/>
          <p:nvPr/>
        </p:nvSpPr>
        <p:spPr>
          <a:xfrm>
            <a:off x="5440362" y="5078412"/>
            <a:ext cx="1" cy="457201"/>
          </a:xfrm>
          <a:prstGeom prst="line">
            <a:avLst/>
          </a:prstGeom>
          <a:ln w="12700">
            <a:solidFill>
              <a:srgbClr val="000000"/>
            </a:solidFill>
          </a:ln>
        </p:spPr>
        <p:txBody>
          <a:bodyPr lIns="45719" rIns="45719"/>
          <a:lstStyle/>
          <a:p>
            <a:pPr/>
          </a:p>
        </p:txBody>
      </p:sp>
      <p:sp>
        <p:nvSpPr>
          <p:cNvPr id="963" name="list"/>
          <p:cNvSpPr txBox="1"/>
          <p:nvPr/>
        </p:nvSpPr>
        <p:spPr>
          <a:xfrm>
            <a:off x="4038282" y="5154612"/>
            <a:ext cx="670561"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0" sz="1800">
                <a:latin typeface="Times New Roman"/>
                <a:ea typeface="Times New Roman"/>
                <a:cs typeface="Times New Roman"/>
                <a:sym typeface="Times New Roman"/>
              </a:defRPr>
            </a:lvl1pPr>
          </a:lstStyle>
          <a:p>
            <a:pPr/>
            <a:r>
              <a:t>list</a:t>
            </a:r>
          </a:p>
        </p:txBody>
      </p:sp>
      <p:sp>
        <p:nvSpPr>
          <p:cNvPr id="964" name="result"/>
          <p:cNvSpPr txBox="1"/>
          <p:nvPr/>
        </p:nvSpPr>
        <p:spPr>
          <a:xfrm>
            <a:off x="3809682" y="5992812"/>
            <a:ext cx="975361"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0" sz="1800">
                <a:latin typeface="Times New Roman"/>
                <a:ea typeface="Times New Roman"/>
                <a:cs typeface="Times New Roman"/>
                <a:sym typeface="Times New Roman"/>
              </a:defRPr>
            </a:lvl1pPr>
          </a:lstStyle>
          <a:p>
            <a:pPr/>
            <a:r>
              <a:t>result</a:t>
            </a:r>
          </a:p>
        </p:txBody>
      </p:sp>
      <p:sp>
        <p:nvSpPr>
          <p:cNvPr id="965" name="1"/>
          <p:cNvSpPr txBox="1"/>
          <p:nvPr/>
        </p:nvSpPr>
        <p:spPr>
          <a:xfrm>
            <a:off x="5181282" y="51562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1</a:t>
            </a:r>
          </a:p>
        </p:txBody>
      </p:sp>
      <p:sp>
        <p:nvSpPr>
          <p:cNvPr id="966" name="Line"/>
          <p:cNvSpPr/>
          <p:nvPr/>
        </p:nvSpPr>
        <p:spPr>
          <a:xfrm>
            <a:off x="5827712" y="5078412"/>
            <a:ext cx="1" cy="457201"/>
          </a:xfrm>
          <a:prstGeom prst="line">
            <a:avLst/>
          </a:prstGeom>
          <a:ln w="12700">
            <a:solidFill>
              <a:srgbClr val="000000"/>
            </a:solidFill>
          </a:ln>
        </p:spPr>
        <p:txBody>
          <a:bodyPr lIns="45719" rIns="45719"/>
          <a:lstStyle/>
          <a:p>
            <a:pPr/>
          </a:p>
        </p:txBody>
      </p:sp>
      <p:sp>
        <p:nvSpPr>
          <p:cNvPr id="967" name="Line"/>
          <p:cNvSpPr/>
          <p:nvPr/>
        </p:nvSpPr>
        <p:spPr>
          <a:xfrm>
            <a:off x="6249987" y="5078412"/>
            <a:ext cx="1" cy="457201"/>
          </a:xfrm>
          <a:prstGeom prst="line">
            <a:avLst/>
          </a:prstGeom>
          <a:ln w="12700">
            <a:solidFill>
              <a:srgbClr val="000000"/>
            </a:solidFill>
          </a:ln>
        </p:spPr>
        <p:txBody>
          <a:bodyPr lIns="45719" rIns="45719"/>
          <a:lstStyle/>
          <a:p>
            <a:pPr/>
          </a:p>
        </p:txBody>
      </p:sp>
      <p:sp>
        <p:nvSpPr>
          <p:cNvPr id="968" name="Line"/>
          <p:cNvSpPr/>
          <p:nvPr/>
        </p:nvSpPr>
        <p:spPr>
          <a:xfrm>
            <a:off x="6672262" y="5078412"/>
            <a:ext cx="1" cy="457201"/>
          </a:xfrm>
          <a:prstGeom prst="line">
            <a:avLst/>
          </a:prstGeom>
          <a:ln w="12700">
            <a:solidFill>
              <a:srgbClr val="000000"/>
            </a:solidFill>
          </a:ln>
        </p:spPr>
        <p:txBody>
          <a:bodyPr lIns="45719" rIns="45719"/>
          <a:lstStyle/>
          <a:p>
            <a:pPr/>
          </a:p>
        </p:txBody>
      </p:sp>
      <p:sp>
        <p:nvSpPr>
          <p:cNvPr id="969" name="Line"/>
          <p:cNvSpPr/>
          <p:nvPr/>
        </p:nvSpPr>
        <p:spPr>
          <a:xfrm>
            <a:off x="7170737" y="5078412"/>
            <a:ext cx="1" cy="457201"/>
          </a:xfrm>
          <a:prstGeom prst="line">
            <a:avLst/>
          </a:prstGeom>
          <a:ln w="12700">
            <a:solidFill>
              <a:srgbClr val="000000"/>
            </a:solidFill>
          </a:ln>
        </p:spPr>
        <p:txBody>
          <a:bodyPr lIns="45719" rIns="45719"/>
          <a:lstStyle/>
          <a:p>
            <a:pPr/>
          </a:p>
        </p:txBody>
      </p:sp>
      <p:sp>
        <p:nvSpPr>
          <p:cNvPr id="970" name="2"/>
          <p:cNvSpPr txBox="1"/>
          <p:nvPr/>
        </p:nvSpPr>
        <p:spPr>
          <a:xfrm>
            <a:off x="5565457" y="51562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2</a:t>
            </a:r>
          </a:p>
        </p:txBody>
      </p:sp>
      <p:sp>
        <p:nvSpPr>
          <p:cNvPr id="971" name="3"/>
          <p:cNvSpPr txBox="1"/>
          <p:nvPr/>
        </p:nvSpPr>
        <p:spPr>
          <a:xfrm>
            <a:off x="5949632" y="51562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3</a:t>
            </a:r>
          </a:p>
        </p:txBody>
      </p:sp>
      <p:sp>
        <p:nvSpPr>
          <p:cNvPr id="972" name="4"/>
          <p:cNvSpPr txBox="1"/>
          <p:nvPr/>
        </p:nvSpPr>
        <p:spPr>
          <a:xfrm>
            <a:off x="6371907" y="51562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4</a:t>
            </a:r>
          </a:p>
        </p:txBody>
      </p:sp>
      <p:sp>
        <p:nvSpPr>
          <p:cNvPr id="973" name="5"/>
          <p:cNvSpPr txBox="1"/>
          <p:nvPr/>
        </p:nvSpPr>
        <p:spPr>
          <a:xfrm>
            <a:off x="6832282" y="5156200"/>
            <a:ext cx="138748"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5</a:t>
            </a:r>
          </a:p>
        </p:txBody>
      </p:sp>
      <p:sp>
        <p:nvSpPr>
          <p:cNvPr id="974" name="6"/>
          <p:cNvSpPr txBox="1"/>
          <p:nvPr/>
        </p:nvSpPr>
        <p:spPr>
          <a:xfrm>
            <a:off x="7294244" y="51562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6</a:t>
            </a:r>
          </a:p>
        </p:txBody>
      </p:sp>
      <p:sp>
        <p:nvSpPr>
          <p:cNvPr id="975" name="Rectangle"/>
          <p:cNvSpPr/>
          <p:nvPr/>
        </p:nvSpPr>
        <p:spPr>
          <a:xfrm>
            <a:off x="5059362" y="6000750"/>
            <a:ext cx="2535239" cy="457200"/>
          </a:xfrm>
          <a:prstGeom prst="rect">
            <a:avLst/>
          </a:prstGeom>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976" name="Line"/>
          <p:cNvSpPr/>
          <p:nvPr/>
        </p:nvSpPr>
        <p:spPr>
          <a:xfrm>
            <a:off x="5440362" y="6000750"/>
            <a:ext cx="1" cy="457200"/>
          </a:xfrm>
          <a:prstGeom prst="line">
            <a:avLst/>
          </a:prstGeom>
          <a:ln w="12700">
            <a:solidFill>
              <a:srgbClr val="000000"/>
            </a:solidFill>
          </a:ln>
        </p:spPr>
        <p:txBody>
          <a:bodyPr lIns="45719" rIns="45719"/>
          <a:lstStyle/>
          <a:p>
            <a:pPr/>
          </a:p>
        </p:txBody>
      </p:sp>
      <p:sp>
        <p:nvSpPr>
          <p:cNvPr id="977" name="6"/>
          <p:cNvSpPr txBox="1"/>
          <p:nvPr/>
        </p:nvSpPr>
        <p:spPr>
          <a:xfrm>
            <a:off x="5181282" y="60785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6</a:t>
            </a:r>
          </a:p>
        </p:txBody>
      </p:sp>
      <p:sp>
        <p:nvSpPr>
          <p:cNvPr id="978" name="Line"/>
          <p:cNvSpPr/>
          <p:nvPr/>
        </p:nvSpPr>
        <p:spPr>
          <a:xfrm>
            <a:off x="5827712" y="6000750"/>
            <a:ext cx="1" cy="457200"/>
          </a:xfrm>
          <a:prstGeom prst="line">
            <a:avLst/>
          </a:prstGeom>
          <a:ln w="12700">
            <a:solidFill>
              <a:srgbClr val="000000"/>
            </a:solidFill>
          </a:ln>
        </p:spPr>
        <p:txBody>
          <a:bodyPr lIns="45719" rIns="45719"/>
          <a:lstStyle/>
          <a:p>
            <a:pPr/>
          </a:p>
        </p:txBody>
      </p:sp>
      <p:sp>
        <p:nvSpPr>
          <p:cNvPr id="979" name="Line"/>
          <p:cNvSpPr/>
          <p:nvPr/>
        </p:nvSpPr>
        <p:spPr>
          <a:xfrm>
            <a:off x="6249987" y="6000750"/>
            <a:ext cx="1" cy="457200"/>
          </a:xfrm>
          <a:prstGeom prst="line">
            <a:avLst/>
          </a:prstGeom>
          <a:ln w="12700">
            <a:solidFill>
              <a:srgbClr val="000000"/>
            </a:solidFill>
          </a:ln>
        </p:spPr>
        <p:txBody>
          <a:bodyPr lIns="45719" rIns="45719"/>
          <a:lstStyle/>
          <a:p>
            <a:pPr/>
          </a:p>
        </p:txBody>
      </p:sp>
      <p:sp>
        <p:nvSpPr>
          <p:cNvPr id="980" name="Line"/>
          <p:cNvSpPr/>
          <p:nvPr/>
        </p:nvSpPr>
        <p:spPr>
          <a:xfrm>
            <a:off x="6672262" y="6000750"/>
            <a:ext cx="1" cy="457200"/>
          </a:xfrm>
          <a:prstGeom prst="line">
            <a:avLst/>
          </a:prstGeom>
          <a:ln w="12700">
            <a:solidFill>
              <a:srgbClr val="000000"/>
            </a:solidFill>
          </a:ln>
        </p:spPr>
        <p:txBody>
          <a:bodyPr lIns="45719" rIns="45719"/>
          <a:lstStyle/>
          <a:p>
            <a:pPr/>
          </a:p>
        </p:txBody>
      </p:sp>
      <p:sp>
        <p:nvSpPr>
          <p:cNvPr id="981" name="Line"/>
          <p:cNvSpPr/>
          <p:nvPr/>
        </p:nvSpPr>
        <p:spPr>
          <a:xfrm>
            <a:off x="7170737" y="6000750"/>
            <a:ext cx="1" cy="457200"/>
          </a:xfrm>
          <a:prstGeom prst="line">
            <a:avLst/>
          </a:prstGeom>
          <a:ln w="12700">
            <a:solidFill>
              <a:srgbClr val="000000"/>
            </a:solidFill>
          </a:ln>
        </p:spPr>
        <p:txBody>
          <a:bodyPr lIns="45719" rIns="45719"/>
          <a:lstStyle/>
          <a:p>
            <a:pPr/>
          </a:p>
        </p:txBody>
      </p:sp>
      <p:sp>
        <p:nvSpPr>
          <p:cNvPr id="982" name="5"/>
          <p:cNvSpPr txBox="1"/>
          <p:nvPr/>
        </p:nvSpPr>
        <p:spPr>
          <a:xfrm>
            <a:off x="5565457" y="60785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5</a:t>
            </a:r>
          </a:p>
        </p:txBody>
      </p:sp>
      <p:sp>
        <p:nvSpPr>
          <p:cNvPr id="983" name="4"/>
          <p:cNvSpPr txBox="1"/>
          <p:nvPr/>
        </p:nvSpPr>
        <p:spPr>
          <a:xfrm>
            <a:off x="5949632" y="60785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4</a:t>
            </a:r>
          </a:p>
        </p:txBody>
      </p:sp>
      <p:sp>
        <p:nvSpPr>
          <p:cNvPr id="984" name="3"/>
          <p:cNvSpPr txBox="1"/>
          <p:nvPr/>
        </p:nvSpPr>
        <p:spPr>
          <a:xfrm>
            <a:off x="6371907" y="60785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3</a:t>
            </a:r>
          </a:p>
        </p:txBody>
      </p:sp>
      <p:sp>
        <p:nvSpPr>
          <p:cNvPr id="985" name="2"/>
          <p:cNvSpPr txBox="1"/>
          <p:nvPr/>
        </p:nvSpPr>
        <p:spPr>
          <a:xfrm>
            <a:off x="6832282" y="6078537"/>
            <a:ext cx="138748"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2</a:t>
            </a:r>
          </a:p>
        </p:txBody>
      </p:sp>
      <p:sp>
        <p:nvSpPr>
          <p:cNvPr id="986" name="1"/>
          <p:cNvSpPr txBox="1"/>
          <p:nvPr/>
        </p:nvSpPr>
        <p:spPr>
          <a:xfrm>
            <a:off x="7294244" y="60785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1</a:t>
            </a:r>
          </a:p>
        </p:txBody>
      </p:sp>
      <p:grpSp>
        <p:nvGrpSpPr>
          <p:cNvPr id="989" name="Group"/>
          <p:cNvGrpSpPr/>
          <p:nvPr/>
        </p:nvGrpSpPr>
        <p:grpSpPr>
          <a:xfrm>
            <a:off x="6035636" y="1776412"/>
            <a:ext cx="4362489" cy="1831986"/>
            <a:chOff x="0" y="0"/>
            <a:chExt cx="4362488" cy="1831985"/>
          </a:xfrm>
        </p:grpSpPr>
        <p:sp>
          <p:nvSpPr>
            <p:cNvPr id="987" name="Shape"/>
            <p:cNvSpPr/>
            <p:nvPr/>
          </p:nvSpPr>
          <p:spPr>
            <a:xfrm>
              <a:off x="0" y="0"/>
              <a:ext cx="4362489" cy="18319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9" y="0"/>
                  </a:moveTo>
                  <a:cubicBezTo>
                    <a:pt x="8573" y="0"/>
                    <a:pt x="7522" y="710"/>
                    <a:pt x="7522" y="1585"/>
                  </a:cubicBezTo>
                  <a:lnTo>
                    <a:pt x="7522" y="7924"/>
                  </a:lnTo>
                  <a:cubicBezTo>
                    <a:pt x="7522" y="8799"/>
                    <a:pt x="8573" y="9508"/>
                    <a:pt x="9869" y="9508"/>
                  </a:cubicBezTo>
                  <a:lnTo>
                    <a:pt x="0" y="21600"/>
                  </a:lnTo>
                  <a:lnTo>
                    <a:pt x="13388" y="9508"/>
                  </a:lnTo>
                  <a:lnTo>
                    <a:pt x="19254" y="9508"/>
                  </a:lnTo>
                  <a:cubicBezTo>
                    <a:pt x="20550" y="9508"/>
                    <a:pt x="21600" y="8799"/>
                    <a:pt x="21600" y="7924"/>
                  </a:cubicBezTo>
                  <a:lnTo>
                    <a:pt x="21600" y="1585"/>
                  </a:lnTo>
                  <a:cubicBezTo>
                    <a:pt x="21600" y="710"/>
                    <a:pt x="20550" y="0"/>
                    <a:pt x="19254" y="0"/>
                  </a:cubicBezTo>
                  <a:lnTo>
                    <a:pt x="9869" y="0"/>
                  </a:lnTo>
                  <a:close/>
                </a:path>
              </a:pathLst>
            </a:custGeom>
            <a:solidFill>
              <a:schemeClr val="accent1"/>
            </a:solidFill>
            <a:ln w="12700" cap="flat">
              <a:solidFill>
                <a:srgbClr val="000000"/>
              </a:solidFill>
              <a:prstDash val="solid"/>
              <a:round/>
            </a:ln>
            <a:effectLst/>
          </p:spPr>
          <p:txBody>
            <a:bodyPr wrap="square" lIns="45719" tIns="45719" rIns="45719" bIns="45719" numCol="1" anchor="t">
              <a:noAutofit/>
            </a:bodyPr>
            <a:lstStyle/>
            <a:p>
              <a:pPr algn="ctr">
                <a:defRPr b="0" sz="1800">
                  <a:latin typeface="Times New Roman"/>
                  <a:ea typeface="Times New Roman"/>
                  <a:cs typeface="Times New Roman"/>
                  <a:sym typeface="Times New Roman"/>
                </a:defRPr>
              </a:pPr>
            </a:p>
          </p:txBody>
        </p:sp>
        <p:sp>
          <p:nvSpPr>
            <p:cNvPr id="988" name="i = 5 and j = 0…"/>
            <p:cNvSpPr txBox="1"/>
            <p:nvPr/>
          </p:nvSpPr>
          <p:spPr>
            <a:xfrm>
              <a:off x="1675465" y="35882"/>
              <a:ext cx="2530835" cy="6151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ctr">
                <a:defRPr b="0" sz="1800">
                  <a:latin typeface="Times New Roman"/>
                  <a:ea typeface="Times New Roman"/>
                  <a:cs typeface="Times New Roman"/>
                  <a:sym typeface="Times New Roman"/>
                </a:defRPr>
              </a:pPr>
              <a:r>
                <a:t>i = 5 and j = 0 </a:t>
              </a:r>
            </a:p>
            <a:p>
              <a:pPr algn="ctr">
                <a:defRPr b="0" sz="1800">
                  <a:latin typeface="Times New Roman"/>
                  <a:ea typeface="Times New Roman"/>
                  <a:cs typeface="Times New Roman"/>
                  <a:sym typeface="Times New Roman"/>
                </a:defRPr>
              </a:pPr>
              <a:r>
                <a:t>Assign list[i] to result[j]</a:t>
              </a:r>
            </a:p>
          </p:txBody>
        </p:sp>
      </p:grpSp>
      <p:sp>
        <p:nvSpPr>
          <p:cNvPr id="990" name="Rectangle"/>
          <p:cNvSpPr/>
          <p:nvPr/>
        </p:nvSpPr>
        <p:spPr>
          <a:xfrm>
            <a:off x="2562225" y="3402012"/>
            <a:ext cx="3802063" cy="231776"/>
          </a:xfrm>
          <a:prstGeom prst="rect">
            <a:avLst/>
          </a:prstGeom>
          <a:solidFill>
            <a:schemeClr val="accent1">
              <a:alpha val="45097"/>
            </a:schemeClr>
          </a:solidFill>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991" name="Line"/>
          <p:cNvSpPr/>
          <p:nvPr/>
        </p:nvSpPr>
        <p:spPr>
          <a:xfrm flipH="1">
            <a:off x="5289550" y="5462587"/>
            <a:ext cx="1997076" cy="614364"/>
          </a:xfrm>
          <a:prstGeom prst="line">
            <a:avLst/>
          </a:prstGeom>
          <a:ln w="44450">
            <a:solidFill>
              <a:srgbClr val="FF0000"/>
            </a:solidFill>
            <a:tailEnd type="stealth"/>
          </a:ln>
        </p:spPr>
        <p:txBody>
          <a:bodyPr lIns="45719" rIns="45719"/>
          <a:lstStyle/>
          <a:p>
            <a:pPr/>
          </a:p>
        </p:txBody>
      </p:sp>
      <p:grpSp>
        <p:nvGrpSpPr>
          <p:cNvPr id="994" name="Group"/>
          <p:cNvGrpSpPr/>
          <p:nvPr/>
        </p:nvGrpSpPr>
        <p:grpSpPr>
          <a:xfrm>
            <a:off x="1524000" y="-37656"/>
            <a:ext cx="1524000" cy="456312"/>
            <a:chOff x="0" y="0"/>
            <a:chExt cx="1524000" cy="456311"/>
          </a:xfrm>
        </p:grpSpPr>
        <p:sp>
          <p:nvSpPr>
            <p:cNvPr id="992" name="Rectangle"/>
            <p:cNvSpPr/>
            <p:nvPr/>
          </p:nvSpPr>
          <p:spPr>
            <a:xfrm>
              <a:off x="0" y="37655"/>
              <a:ext cx="1524000" cy="381001"/>
            </a:xfrm>
            <a:prstGeom prst="rect">
              <a:avLst/>
            </a:prstGeom>
            <a:noFill/>
            <a:ln w="12700" cap="flat">
              <a:solidFill>
                <a:srgbClr val="FF0000"/>
              </a:solidFill>
              <a:prstDash val="solid"/>
              <a:round/>
            </a:ln>
            <a:effectLst/>
          </p:spPr>
          <p:txBody>
            <a:bodyPr wrap="square" lIns="45719" tIns="45719" rIns="45719" bIns="45719" numCol="1" anchor="ctr">
              <a:noAutofit/>
            </a:bodyPr>
            <a:lstStyle/>
            <a:p>
              <a:pPr algn="ctr">
                <a:defRPr b="0" sz="1800">
                  <a:solidFill>
                    <a:srgbClr val="1C1C1C"/>
                  </a:solidFill>
                  <a:latin typeface="Forte"/>
                  <a:ea typeface="Forte"/>
                  <a:cs typeface="Forte"/>
                  <a:sym typeface="Forte"/>
                </a:defRPr>
              </a:pPr>
            </a:p>
          </p:txBody>
        </p:sp>
        <p:sp>
          <p:nvSpPr>
            <p:cNvPr id="993" name="animation"/>
            <p:cNvSpPr txBox="1"/>
            <p:nvPr/>
          </p:nvSpPr>
          <p:spPr>
            <a:xfrm>
              <a:off x="299164" y="0"/>
              <a:ext cx="925672" cy="4563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b="0" sz="1800">
                  <a:solidFill>
                    <a:srgbClr val="1C1C1C"/>
                  </a:solidFill>
                  <a:latin typeface="Forte"/>
                  <a:ea typeface="Forte"/>
                  <a:cs typeface="Forte"/>
                  <a:sym typeface="Forte"/>
                </a:defRPr>
              </a:lvl1pPr>
            </a:lstStyle>
            <a:p>
              <a:pPr/>
              <a:r>
                <a:t>animation</a:t>
              </a:r>
            </a:p>
          </p:txBody>
        </p:sp>
      </p:gr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6" name="Slide Number"/>
          <p:cNvSpPr txBox="1"/>
          <p:nvPr>
            <p:ph type="sldNum" sz="quarter" idx="2"/>
          </p:nvPr>
        </p:nvSpPr>
        <p:spPr>
          <a:xfrm>
            <a:off x="5797867" y="6494713"/>
            <a:ext cx="281941" cy="287088"/>
          </a:xfrm>
          <a:prstGeom prst="rect">
            <a:avLst/>
          </a:prstGeom>
          <a:extLst>
            <a:ext uri="{C572A759-6A51-4108-AA02-DFA0A04FC94B}">
              <ma14:wrappingTextBoxFlag xmlns:ma14="http://schemas.microsoft.com/office/mac/drawingml/2011/main" val="1"/>
            </a:ext>
          </a:extLst>
        </p:spPr>
        <p:txBody>
          <a:bodyPr/>
          <a:lstStyle>
            <a:lvl1pPr algn="ctr">
              <a:defRPr sz="1400">
                <a:latin typeface="Times New Roman"/>
                <a:ea typeface="Times New Roman"/>
                <a:cs typeface="Times New Roman"/>
                <a:sym typeface="Times New Roman"/>
              </a:defRPr>
            </a:lvl1pPr>
          </a:lstStyle>
          <a:p>
            <a:pPr/>
            <a:fld id="{86CB4B4D-7CA3-9044-876B-883B54F8677D}" type="slidenum"/>
          </a:p>
        </p:txBody>
      </p:sp>
      <p:sp>
        <p:nvSpPr>
          <p:cNvPr id="997" name="Trace the reverse Method, cont."/>
          <p:cNvSpPr txBox="1"/>
          <p:nvPr>
            <p:ph type="title" idx="4294967295"/>
          </p:nvPr>
        </p:nvSpPr>
        <p:spPr>
          <a:xfrm>
            <a:off x="2133600" y="304800"/>
            <a:ext cx="9291638" cy="533400"/>
          </a:xfrm>
          <a:prstGeom prst="rect">
            <a:avLst/>
          </a:prstGeom>
        </p:spPr>
        <p:txBody>
          <a:bodyPr>
            <a:normAutofit fontScale="100000" lnSpcReduction="0"/>
          </a:bodyPr>
          <a:lstStyle>
            <a:lvl1pPr defTabSz="768095">
              <a:defRPr sz="3359">
                <a:effectLst>
                  <a:outerShdw sx="100000" sy="100000" kx="0" ky="0" algn="b" rotWithShape="0" blurRad="10668" dist="21336" dir="2700000">
                    <a:srgbClr val="DDDDDD"/>
                  </a:outerShdw>
                </a:effectLst>
              </a:defRPr>
            </a:lvl1pPr>
          </a:lstStyle>
          <a:p>
            <a:pPr/>
            <a:r>
              <a:t>Trace the reverse Method, cont.</a:t>
            </a:r>
          </a:p>
        </p:txBody>
      </p:sp>
      <p:sp>
        <p:nvSpPr>
          <p:cNvPr id="998" name="public static int[] reverse(int[] list) {…"/>
          <p:cNvSpPr txBox="1"/>
          <p:nvPr/>
        </p:nvSpPr>
        <p:spPr>
          <a:xfrm>
            <a:off x="2071686" y="2198687"/>
            <a:ext cx="5173665" cy="2378077"/>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p>
            <a:pPr>
              <a:defRPr b="0" sz="1600">
                <a:latin typeface="Courier New"/>
                <a:ea typeface="Courier New"/>
                <a:cs typeface="Courier New"/>
                <a:sym typeface="Courier New"/>
              </a:defRPr>
            </a:pPr>
            <a:r>
              <a:t>public static int[] reverse(int[] list) {</a:t>
            </a:r>
            <a:endParaRPr>
              <a:latin typeface="Courier"/>
              <a:ea typeface="Courier"/>
              <a:cs typeface="Courier"/>
              <a:sym typeface="Courier"/>
            </a:endParaRPr>
          </a:p>
          <a:p>
            <a:pPr>
              <a:defRPr b="0" sz="1600">
                <a:latin typeface="Courier New"/>
                <a:ea typeface="Courier New"/>
                <a:cs typeface="Courier New"/>
                <a:sym typeface="Courier New"/>
              </a:defRPr>
            </a:pPr>
            <a:r>
              <a:t>  int[] result = new int[list.length];</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for (int i = 0, j = result.length - 1; </a:t>
            </a:r>
            <a:endParaRPr>
              <a:latin typeface="Courier"/>
              <a:ea typeface="Courier"/>
              <a:cs typeface="Courier"/>
              <a:sym typeface="Courier"/>
            </a:endParaRPr>
          </a:p>
          <a:p>
            <a:pPr>
              <a:defRPr b="0" sz="1600">
                <a:latin typeface="Courier New"/>
                <a:ea typeface="Courier New"/>
                <a:cs typeface="Courier New"/>
                <a:sym typeface="Courier New"/>
              </a:defRPr>
            </a:pPr>
            <a:r>
              <a:t>       i &lt; list.length; i++, j--) {</a:t>
            </a:r>
            <a:endParaRPr>
              <a:latin typeface="Courier"/>
              <a:ea typeface="Courier"/>
              <a:cs typeface="Courier"/>
              <a:sym typeface="Courier"/>
            </a:endParaRPr>
          </a:p>
          <a:p>
            <a:pPr>
              <a:defRPr b="0" sz="1600">
                <a:latin typeface="Courier New"/>
                <a:ea typeface="Courier New"/>
                <a:cs typeface="Courier New"/>
                <a:sym typeface="Courier New"/>
              </a:defRPr>
            </a:pPr>
            <a:r>
              <a:t>    result[j] = list[i];</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return result;</a:t>
            </a:r>
            <a:endParaRPr>
              <a:latin typeface="Courier"/>
              <a:ea typeface="Courier"/>
              <a:cs typeface="Courier"/>
              <a:sym typeface="Courier"/>
            </a:endParaRPr>
          </a:p>
          <a:p>
            <a:pPr>
              <a:defRPr b="0" sz="1600">
                <a:latin typeface="Courier New"/>
                <a:ea typeface="Courier New"/>
                <a:cs typeface="Courier New"/>
                <a:sym typeface="Courier New"/>
              </a:defRPr>
            </a:pPr>
            <a:r>
              <a:t>}</a:t>
            </a:r>
          </a:p>
        </p:txBody>
      </p:sp>
      <p:sp>
        <p:nvSpPr>
          <p:cNvPr id="999" name="int[] list1 = {1, 2, 3, 4, 5, 6};…"/>
          <p:cNvSpPr txBox="1"/>
          <p:nvPr>
            <p:ph type="body" sz="quarter" idx="4294967295"/>
          </p:nvPr>
        </p:nvSpPr>
        <p:spPr>
          <a:xfrm>
            <a:off x="1717675" y="1162050"/>
            <a:ext cx="6705600" cy="685800"/>
          </a:xfrm>
          <a:prstGeom prst="rect">
            <a:avLst/>
          </a:prstGeom>
        </p:spPr>
        <p:txBody>
          <a:bodyPr>
            <a:normAutofit fontScale="100000" lnSpcReduction="0"/>
          </a:bodyPr>
          <a:lstStyle/>
          <a:p>
            <a:pPr>
              <a:lnSpc>
                <a:spcPct val="90000"/>
              </a:lnSpc>
              <a:spcBef>
                <a:spcPts val="400"/>
              </a:spcBef>
              <a:buSzTx/>
              <a:buFont typeface="Wingdings"/>
              <a:buNone/>
              <a:defRPr b="1" sz="1800">
                <a:latin typeface="Courier New"/>
                <a:ea typeface="Courier New"/>
                <a:cs typeface="Courier New"/>
                <a:sym typeface="Courier New"/>
              </a:defRPr>
            </a:pPr>
            <a:r>
              <a:t>int[] list1 = {1, 2, 3, 4, 5, 6};</a:t>
            </a:r>
            <a:endParaRPr>
              <a:latin typeface="Courier"/>
              <a:ea typeface="Courier"/>
              <a:cs typeface="Courier"/>
              <a:sym typeface="Courier"/>
            </a:endParaRPr>
          </a:p>
          <a:p>
            <a:pPr>
              <a:lnSpc>
                <a:spcPct val="90000"/>
              </a:lnSpc>
              <a:spcBef>
                <a:spcPts val="400"/>
              </a:spcBef>
              <a:buSzTx/>
              <a:buFont typeface="Wingdings"/>
              <a:buNone/>
              <a:defRPr b="1" sz="1800">
                <a:latin typeface="Courier New"/>
                <a:ea typeface="Courier New"/>
                <a:cs typeface="Courier New"/>
                <a:sym typeface="Courier New"/>
              </a:defRPr>
            </a:pPr>
            <a:r>
              <a:t>int[] list2 = reverse(list1);</a:t>
            </a:r>
          </a:p>
        </p:txBody>
      </p:sp>
      <p:sp>
        <p:nvSpPr>
          <p:cNvPr id="1000" name="Rectangle"/>
          <p:cNvSpPr/>
          <p:nvPr/>
        </p:nvSpPr>
        <p:spPr>
          <a:xfrm>
            <a:off x="5059362" y="5078412"/>
            <a:ext cx="2535239" cy="457201"/>
          </a:xfrm>
          <a:prstGeom prst="rect">
            <a:avLst/>
          </a:prstGeom>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1001" name="Line"/>
          <p:cNvSpPr/>
          <p:nvPr/>
        </p:nvSpPr>
        <p:spPr>
          <a:xfrm>
            <a:off x="5440362" y="5078412"/>
            <a:ext cx="1" cy="457201"/>
          </a:xfrm>
          <a:prstGeom prst="line">
            <a:avLst/>
          </a:prstGeom>
          <a:ln w="12700">
            <a:solidFill>
              <a:srgbClr val="000000"/>
            </a:solidFill>
          </a:ln>
        </p:spPr>
        <p:txBody>
          <a:bodyPr lIns="45719" rIns="45719"/>
          <a:lstStyle/>
          <a:p>
            <a:pPr/>
          </a:p>
        </p:txBody>
      </p:sp>
      <p:sp>
        <p:nvSpPr>
          <p:cNvPr id="1002" name="list"/>
          <p:cNvSpPr txBox="1"/>
          <p:nvPr/>
        </p:nvSpPr>
        <p:spPr>
          <a:xfrm>
            <a:off x="4038282" y="5154612"/>
            <a:ext cx="670561"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0" sz="1800">
                <a:latin typeface="Times New Roman"/>
                <a:ea typeface="Times New Roman"/>
                <a:cs typeface="Times New Roman"/>
                <a:sym typeface="Times New Roman"/>
              </a:defRPr>
            </a:lvl1pPr>
          </a:lstStyle>
          <a:p>
            <a:pPr/>
            <a:r>
              <a:t>list</a:t>
            </a:r>
          </a:p>
        </p:txBody>
      </p:sp>
      <p:sp>
        <p:nvSpPr>
          <p:cNvPr id="1003" name="result"/>
          <p:cNvSpPr txBox="1"/>
          <p:nvPr/>
        </p:nvSpPr>
        <p:spPr>
          <a:xfrm>
            <a:off x="3809682" y="5992812"/>
            <a:ext cx="975361"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0" sz="1800">
                <a:latin typeface="Times New Roman"/>
                <a:ea typeface="Times New Roman"/>
                <a:cs typeface="Times New Roman"/>
                <a:sym typeface="Times New Roman"/>
              </a:defRPr>
            </a:lvl1pPr>
          </a:lstStyle>
          <a:p>
            <a:pPr/>
            <a:r>
              <a:t>result</a:t>
            </a:r>
          </a:p>
        </p:txBody>
      </p:sp>
      <p:sp>
        <p:nvSpPr>
          <p:cNvPr id="1004" name="1"/>
          <p:cNvSpPr txBox="1"/>
          <p:nvPr/>
        </p:nvSpPr>
        <p:spPr>
          <a:xfrm>
            <a:off x="5181282" y="51562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1</a:t>
            </a:r>
          </a:p>
        </p:txBody>
      </p:sp>
      <p:sp>
        <p:nvSpPr>
          <p:cNvPr id="1005" name="Line"/>
          <p:cNvSpPr/>
          <p:nvPr/>
        </p:nvSpPr>
        <p:spPr>
          <a:xfrm>
            <a:off x="5827712" y="5078412"/>
            <a:ext cx="1" cy="457201"/>
          </a:xfrm>
          <a:prstGeom prst="line">
            <a:avLst/>
          </a:prstGeom>
          <a:ln w="12700">
            <a:solidFill>
              <a:srgbClr val="000000"/>
            </a:solidFill>
          </a:ln>
        </p:spPr>
        <p:txBody>
          <a:bodyPr lIns="45719" rIns="45719"/>
          <a:lstStyle/>
          <a:p>
            <a:pPr/>
          </a:p>
        </p:txBody>
      </p:sp>
      <p:sp>
        <p:nvSpPr>
          <p:cNvPr id="1006" name="Line"/>
          <p:cNvSpPr/>
          <p:nvPr/>
        </p:nvSpPr>
        <p:spPr>
          <a:xfrm>
            <a:off x="6249987" y="5078412"/>
            <a:ext cx="1" cy="457201"/>
          </a:xfrm>
          <a:prstGeom prst="line">
            <a:avLst/>
          </a:prstGeom>
          <a:ln w="12700">
            <a:solidFill>
              <a:srgbClr val="000000"/>
            </a:solidFill>
          </a:ln>
        </p:spPr>
        <p:txBody>
          <a:bodyPr lIns="45719" rIns="45719"/>
          <a:lstStyle/>
          <a:p>
            <a:pPr/>
          </a:p>
        </p:txBody>
      </p:sp>
      <p:sp>
        <p:nvSpPr>
          <p:cNvPr id="1007" name="Line"/>
          <p:cNvSpPr/>
          <p:nvPr/>
        </p:nvSpPr>
        <p:spPr>
          <a:xfrm>
            <a:off x="6672262" y="5078412"/>
            <a:ext cx="1" cy="457201"/>
          </a:xfrm>
          <a:prstGeom prst="line">
            <a:avLst/>
          </a:prstGeom>
          <a:ln w="12700">
            <a:solidFill>
              <a:srgbClr val="000000"/>
            </a:solidFill>
          </a:ln>
        </p:spPr>
        <p:txBody>
          <a:bodyPr lIns="45719" rIns="45719"/>
          <a:lstStyle/>
          <a:p>
            <a:pPr/>
          </a:p>
        </p:txBody>
      </p:sp>
      <p:sp>
        <p:nvSpPr>
          <p:cNvPr id="1008" name="Line"/>
          <p:cNvSpPr/>
          <p:nvPr/>
        </p:nvSpPr>
        <p:spPr>
          <a:xfrm>
            <a:off x="7170737" y="5078412"/>
            <a:ext cx="1" cy="457201"/>
          </a:xfrm>
          <a:prstGeom prst="line">
            <a:avLst/>
          </a:prstGeom>
          <a:ln w="12700">
            <a:solidFill>
              <a:srgbClr val="000000"/>
            </a:solidFill>
          </a:ln>
        </p:spPr>
        <p:txBody>
          <a:bodyPr lIns="45719" rIns="45719"/>
          <a:lstStyle/>
          <a:p>
            <a:pPr/>
          </a:p>
        </p:txBody>
      </p:sp>
      <p:sp>
        <p:nvSpPr>
          <p:cNvPr id="1009" name="2"/>
          <p:cNvSpPr txBox="1"/>
          <p:nvPr/>
        </p:nvSpPr>
        <p:spPr>
          <a:xfrm>
            <a:off x="5565457" y="51562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2</a:t>
            </a:r>
          </a:p>
        </p:txBody>
      </p:sp>
      <p:sp>
        <p:nvSpPr>
          <p:cNvPr id="1010" name="3"/>
          <p:cNvSpPr txBox="1"/>
          <p:nvPr/>
        </p:nvSpPr>
        <p:spPr>
          <a:xfrm>
            <a:off x="5949632" y="51562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3</a:t>
            </a:r>
          </a:p>
        </p:txBody>
      </p:sp>
      <p:sp>
        <p:nvSpPr>
          <p:cNvPr id="1011" name="4"/>
          <p:cNvSpPr txBox="1"/>
          <p:nvPr/>
        </p:nvSpPr>
        <p:spPr>
          <a:xfrm>
            <a:off x="6371907" y="51562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4</a:t>
            </a:r>
          </a:p>
        </p:txBody>
      </p:sp>
      <p:sp>
        <p:nvSpPr>
          <p:cNvPr id="1012" name="5"/>
          <p:cNvSpPr txBox="1"/>
          <p:nvPr/>
        </p:nvSpPr>
        <p:spPr>
          <a:xfrm>
            <a:off x="6832282" y="5156200"/>
            <a:ext cx="138748"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5</a:t>
            </a:r>
          </a:p>
        </p:txBody>
      </p:sp>
      <p:sp>
        <p:nvSpPr>
          <p:cNvPr id="1013" name="6"/>
          <p:cNvSpPr txBox="1"/>
          <p:nvPr/>
        </p:nvSpPr>
        <p:spPr>
          <a:xfrm>
            <a:off x="7294244" y="51562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6</a:t>
            </a:r>
          </a:p>
        </p:txBody>
      </p:sp>
      <p:sp>
        <p:nvSpPr>
          <p:cNvPr id="1014" name="Rectangle"/>
          <p:cNvSpPr/>
          <p:nvPr/>
        </p:nvSpPr>
        <p:spPr>
          <a:xfrm>
            <a:off x="5059362" y="6000750"/>
            <a:ext cx="2535239" cy="457200"/>
          </a:xfrm>
          <a:prstGeom prst="rect">
            <a:avLst/>
          </a:prstGeom>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1015" name="Line"/>
          <p:cNvSpPr/>
          <p:nvPr/>
        </p:nvSpPr>
        <p:spPr>
          <a:xfrm>
            <a:off x="5440362" y="6000750"/>
            <a:ext cx="1" cy="457200"/>
          </a:xfrm>
          <a:prstGeom prst="line">
            <a:avLst/>
          </a:prstGeom>
          <a:ln w="12700">
            <a:solidFill>
              <a:srgbClr val="000000"/>
            </a:solidFill>
          </a:ln>
        </p:spPr>
        <p:txBody>
          <a:bodyPr lIns="45719" rIns="45719"/>
          <a:lstStyle/>
          <a:p>
            <a:pPr/>
          </a:p>
        </p:txBody>
      </p:sp>
      <p:sp>
        <p:nvSpPr>
          <p:cNvPr id="1016" name="6"/>
          <p:cNvSpPr txBox="1"/>
          <p:nvPr/>
        </p:nvSpPr>
        <p:spPr>
          <a:xfrm>
            <a:off x="5181282" y="60785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6</a:t>
            </a:r>
          </a:p>
        </p:txBody>
      </p:sp>
      <p:sp>
        <p:nvSpPr>
          <p:cNvPr id="1017" name="Line"/>
          <p:cNvSpPr/>
          <p:nvPr/>
        </p:nvSpPr>
        <p:spPr>
          <a:xfrm>
            <a:off x="5827712" y="6000750"/>
            <a:ext cx="1" cy="457200"/>
          </a:xfrm>
          <a:prstGeom prst="line">
            <a:avLst/>
          </a:prstGeom>
          <a:ln w="12700">
            <a:solidFill>
              <a:srgbClr val="000000"/>
            </a:solidFill>
          </a:ln>
        </p:spPr>
        <p:txBody>
          <a:bodyPr lIns="45719" rIns="45719"/>
          <a:lstStyle/>
          <a:p>
            <a:pPr/>
          </a:p>
        </p:txBody>
      </p:sp>
      <p:sp>
        <p:nvSpPr>
          <p:cNvPr id="1018" name="Line"/>
          <p:cNvSpPr/>
          <p:nvPr/>
        </p:nvSpPr>
        <p:spPr>
          <a:xfrm>
            <a:off x="6249987" y="6000750"/>
            <a:ext cx="1" cy="457200"/>
          </a:xfrm>
          <a:prstGeom prst="line">
            <a:avLst/>
          </a:prstGeom>
          <a:ln w="12700">
            <a:solidFill>
              <a:srgbClr val="000000"/>
            </a:solidFill>
          </a:ln>
        </p:spPr>
        <p:txBody>
          <a:bodyPr lIns="45719" rIns="45719"/>
          <a:lstStyle/>
          <a:p>
            <a:pPr/>
          </a:p>
        </p:txBody>
      </p:sp>
      <p:sp>
        <p:nvSpPr>
          <p:cNvPr id="1019" name="Line"/>
          <p:cNvSpPr/>
          <p:nvPr/>
        </p:nvSpPr>
        <p:spPr>
          <a:xfrm>
            <a:off x="6672262" y="6000750"/>
            <a:ext cx="1" cy="457200"/>
          </a:xfrm>
          <a:prstGeom prst="line">
            <a:avLst/>
          </a:prstGeom>
          <a:ln w="12700">
            <a:solidFill>
              <a:srgbClr val="000000"/>
            </a:solidFill>
          </a:ln>
        </p:spPr>
        <p:txBody>
          <a:bodyPr lIns="45719" rIns="45719"/>
          <a:lstStyle/>
          <a:p>
            <a:pPr/>
          </a:p>
        </p:txBody>
      </p:sp>
      <p:sp>
        <p:nvSpPr>
          <p:cNvPr id="1020" name="Line"/>
          <p:cNvSpPr/>
          <p:nvPr/>
        </p:nvSpPr>
        <p:spPr>
          <a:xfrm>
            <a:off x="7170737" y="6000750"/>
            <a:ext cx="1" cy="457200"/>
          </a:xfrm>
          <a:prstGeom prst="line">
            <a:avLst/>
          </a:prstGeom>
          <a:ln w="12700">
            <a:solidFill>
              <a:srgbClr val="000000"/>
            </a:solidFill>
          </a:ln>
        </p:spPr>
        <p:txBody>
          <a:bodyPr lIns="45719" rIns="45719"/>
          <a:lstStyle/>
          <a:p>
            <a:pPr/>
          </a:p>
        </p:txBody>
      </p:sp>
      <p:sp>
        <p:nvSpPr>
          <p:cNvPr id="1021" name="5"/>
          <p:cNvSpPr txBox="1"/>
          <p:nvPr/>
        </p:nvSpPr>
        <p:spPr>
          <a:xfrm>
            <a:off x="5565457" y="60785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5</a:t>
            </a:r>
          </a:p>
        </p:txBody>
      </p:sp>
      <p:sp>
        <p:nvSpPr>
          <p:cNvPr id="1022" name="4"/>
          <p:cNvSpPr txBox="1"/>
          <p:nvPr/>
        </p:nvSpPr>
        <p:spPr>
          <a:xfrm>
            <a:off x="5949632" y="60785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4</a:t>
            </a:r>
          </a:p>
        </p:txBody>
      </p:sp>
      <p:sp>
        <p:nvSpPr>
          <p:cNvPr id="1023" name="3"/>
          <p:cNvSpPr txBox="1"/>
          <p:nvPr/>
        </p:nvSpPr>
        <p:spPr>
          <a:xfrm>
            <a:off x="6371907" y="60785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3</a:t>
            </a:r>
          </a:p>
        </p:txBody>
      </p:sp>
      <p:sp>
        <p:nvSpPr>
          <p:cNvPr id="1024" name="2"/>
          <p:cNvSpPr txBox="1"/>
          <p:nvPr/>
        </p:nvSpPr>
        <p:spPr>
          <a:xfrm>
            <a:off x="6832282" y="6078537"/>
            <a:ext cx="138748"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2</a:t>
            </a:r>
          </a:p>
        </p:txBody>
      </p:sp>
      <p:sp>
        <p:nvSpPr>
          <p:cNvPr id="1025" name="1"/>
          <p:cNvSpPr txBox="1"/>
          <p:nvPr/>
        </p:nvSpPr>
        <p:spPr>
          <a:xfrm>
            <a:off x="7294244" y="60785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1</a:t>
            </a:r>
          </a:p>
        </p:txBody>
      </p:sp>
      <p:grpSp>
        <p:nvGrpSpPr>
          <p:cNvPr id="1028" name="Group"/>
          <p:cNvGrpSpPr/>
          <p:nvPr/>
        </p:nvGrpSpPr>
        <p:grpSpPr>
          <a:xfrm>
            <a:off x="6016681" y="1776412"/>
            <a:ext cx="4381444" cy="1511311"/>
            <a:chOff x="0" y="0"/>
            <a:chExt cx="4381443" cy="1511309"/>
          </a:xfrm>
        </p:grpSpPr>
        <p:sp>
          <p:nvSpPr>
            <p:cNvPr id="1026" name="Shape"/>
            <p:cNvSpPr/>
            <p:nvPr/>
          </p:nvSpPr>
          <p:spPr>
            <a:xfrm>
              <a:off x="0" y="0"/>
              <a:ext cx="4381444" cy="15113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919" y="0"/>
                  </a:moveTo>
                  <a:cubicBezTo>
                    <a:pt x="8629" y="0"/>
                    <a:pt x="7583" y="860"/>
                    <a:pt x="7583" y="1921"/>
                  </a:cubicBezTo>
                  <a:lnTo>
                    <a:pt x="7583" y="9605"/>
                  </a:lnTo>
                  <a:cubicBezTo>
                    <a:pt x="7583" y="10666"/>
                    <a:pt x="8629" y="11526"/>
                    <a:pt x="9919" y="11526"/>
                  </a:cubicBezTo>
                  <a:lnTo>
                    <a:pt x="0" y="21600"/>
                  </a:lnTo>
                  <a:lnTo>
                    <a:pt x="13424" y="11526"/>
                  </a:lnTo>
                  <a:lnTo>
                    <a:pt x="19264" y="11526"/>
                  </a:lnTo>
                  <a:cubicBezTo>
                    <a:pt x="20554" y="11526"/>
                    <a:pt x="21600" y="10666"/>
                    <a:pt x="21600" y="9605"/>
                  </a:cubicBezTo>
                  <a:lnTo>
                    <a:pt x="21600" y="1921"/>
                  </a:lnTo>
                  <a:cubicBezTo>
                    <a:pt x="21600" y="860"/>
                    <a:pt x="20554" y="0"/>
                    <a:pt x="19264" y="0"/>
                  </a:cubicBezTo>
                  <a:lnTo>
                    <a:pt x="9919" y="0"/>
                  </a:lnTo>
                  <a:close/>
                </a:path>
              </a:pathLst>
            </a:custGeom>
            <a:solidFill>
              <a:schemeClr val="accent1"/>
            </a:solidFill>
            <a:ln w="12700" cap="flat">
              <a:solidFill>
                <a:srgbClr val="000000"/>
              </a:solidFill>
              <a:prstDash val="solid"/>
              <a:round/>
            </a:ln>
            <a:effectLst/>
          </p:spPr>
          <p:txBody>
            <a:bodyPr wrap="square" lIns="45719" tIns="45719" rIns="45719" bIns="45719" numCol="1" anchor="t">
              <a:noAutofit/>
            </a:bodyPr>
            <a:lstStyle/>
            <a:p>
              <a:pPr algn="ctr">
                <a:defRPr b="0" sz="1800">
                  <a:latin typeface="Times New Roman"/>
                  <a:ea typeface="Times New Roman"/>
                  <a:cs typeface="Times New Roman"/>
                  <a:sym typeface="Times New Roman"/>
                </a:defRPr>
              </a:pPr>
            </a:p>
          </p:txBody>
        </p:sp>
        <p:sp>
          <p:nvSpPr>
            <p:cNvPr id="1027" name="After this, i becomes 6 and j becomes -1"/>
            <p:cNvSpPr txBox="1"/>
            <p:nvPr/>
          </p:nvSpPr>
          <p:spPr>
            <a:xfrm>
              <a:off x="1694420" y="35882"/>
              <a:ext cx="2530834" cy="6151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0" sz="1800">
                  <a:latin typeface="Times New Roman"/>
                  <a:ea typeface="Times New Roman"/>
                  <a:cs typeface="Times New Roman"/>
                  <a:sym typeface="Times New Roman"/>
                </a:defRPr>
              </a:lvl1pPr>
            </a:lstStyle>
            <a:p>
              <a:pPr/>
              <a:r>
                <a:t>After this, i becomes 6 and j becomes -1</a:t>
              </a:r>
            </a:p>
          </p:txBody>
        </p:sp>
      </p:grpSp>
      <p:sp>
        <p:nvSpPr>
          <p:cNvPr id="1029" name="Rectangle"/>
          <p:cNvSpPr/>
          <p:nvPr/>
        </p:nvSpPr>
        <p:spPr>
          <a:xfrm>
            <a:off x="5021262" y="3184525"/>
            <a:ext cx="1036638" cy="231775"/>
          </a:xfrm>
          <a:prstGeom prst="rect">
            <a:avLst/>
          </a:prstGeom>
          <a:solidFill>
            <a:schemeClr val="accent1">
              <a:alpha val="45097"/>
            </a:schemeClr>
          </a:solidFill>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grpSp>
        <p:nvGrpSpPr>
          <p:cNvPr id="1032" name="Group"/>
          <p:cNvGrpSpPr/>
          <p:nvPr/>
        </p:nvGrpSpPr>
        <p:grpSpPr>
          <a:xfrm>
            <a:off x="1524000" y="-37656"/>
            <a:ext cx="1524000" cy="456312"/>
            <a:chOff x="0" y="0"/>
            <a:chExt cx="1524000" cy="456311"/>
          </a:xfrm>
        </p:grpSpPr>
        <p:sp>
          <p:nvSpPr>
            <p:cNvPr id="1030" name="Rectangle"/>
            <p:cNvSpPr/>
            <p:nvPr/>
          </p:nvSpPr>
          <p:spPr>
            <a:xfrm>
              <a:off x="0" y="37655"/>
              <a:ext cx="1524000" cy="381001"/>
            </a:xfrm>
            <a:prstGeom prst="rect">
              <a:avLst/>
            </a:prstGeom>
            <a:noFill/>
            <a:ln w="12700" cap="flat">
              <a:solidFill>
                <a:srgbClr val="FF0000"/>
              </a:solidFill>
              <a:prstDash val="solid"/>
              <a:round/>
            </a:ln>
            <a:effectLst/>
          </p:spPr>
          <p:txBody>
            <a:bodyPr wrap="square" lIns="45719" tIns="45719" rIns="45719" bIns="45719" numCol="1" anchor="ctr">
              <a:noAutofit/>
            </a:bodyPr>
            <a:lstStyle/>
            <a:p>
              <a:pPr algn="ctr">
                <a:defRPr b="0" sz="1800">
                  <a:solidFill>
                    <a:srgbClr val="1C1C1C"/>
                  </a:solidFill>
                  <a:latin typeface="Forte"/>
                  <a:ea typeface="Forte"/>
                  <a:cs typeface="Forte"/>
                  <a:sym typeface="Forte"/>
                </a:defRPr>
              </a:pPr>
            </a:p>
          </p:txBody>
        </p:sp>
        <p:sp>
          <p:nvSpPr>
            <p:cNvPr id="1031" name="animation"/>
            <p:cNvSpPr txBox="1"/>
            <p:nvPr/>
          </p:nvSpPr>
          <p:spPr>
            <a:xfrm>
              <a:off x="299164" y="0"/>
              <a:ext cx="925672" cy="4563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b="0" sz="1800">
                  <a:solidFill>
                    <a:srgbClr val="1C1C1C"/>
                  </a:solidFill>
                  <a:latin typeface="Forte"/>
                  <a:ea typeface="Forte"/>
                  <a:cs typeface="Forte"/>
                  <a:sym typeface="Forte"/>
                </a:defRPr>
              </a:lvl1pPr>
            </a:lstStyle>
            <a:p>
              <a:pPr/>
              <a:r>
                <a:t>animation</a:t>
              </a:r>
            </a:p>
          </p:txBody>
        </p:sp>
      </p:gr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4" name="Slide Number"/>
          <p:cNvSpPr txBox="1"/>
          <p:nvPr>
            <p:ph type="sldNum" sz="quarter" idx="2"/>
          </p:nvPr>
        </p:nvSpPr>
        <p:spPr>
          <a:xfrm>
            <a:off x="5797867" y="6494713"/>
            <a:ext cx="281941" cy="287088"/>
          </a:xfrm>
          <a:prstGeom prst="rect">
            <a:avLst/>
          </a:prstGeom>
          <a:extLst>
            <a:ext uri="{C572A759-6A51-4108-AA02-DFA0A04FC94B}">
              <ma14:wrappingTextBoxFlag xmlns:ma14="http://schemas.microsoft.com/office/mac/drawingml/2011/main" val="1"/>
            </a:ext>
          </a:extLst>
        </p:spPr>
        <p:txBody>
          <a:bodyPr/>
          <a:lstStyle>
            <a:lvl1pPr algn="ctr">
              <a:defRPr sz="1400">
                <a:latin typeface="Times New Roman"/>
                <a:ea typeface="Times New Roman"/>
                <a:cs typeface="Times New Roman"/>
                <a:sym typeface="Times New Roman"/>
              </a:defRPr>
            </a:lvl1pPr>
          </a:lstStyle>
          <a:p>
            <a:pPr/>
            <a:fld id="{86CB4B4D-7CA3-9044-876B-883B54F8677D}" type="slidenum"/>
          </a:p>
        </p:txBody>
      </p:sp>
      <p:sp>
        <p:nvSpPr>
          <p:cNvPr id="1035" name="Trace the reverse Method, cont."/>
          <p:cNvSpPr txBox="1"/>
          <p:nvPr>
            <p:ph type="title" idx="4294967295"/>
          </p:nvPr>
        </p:nvSpPr>
        <p:spPr>
          <a:xfrm>
            <a:off x="2133600" y="304800"/>
            <a:ext cx="9363075" cy="533400"/>
          </a:xfrm>
          <a:prstGeom prst="rect">
            <a:avLst/>
          </a:prstGeom>
        </p:spPr>
        <p:txBody>
          <a:bodyPr>
            <a:normAutofit fontScale="100000" lnSpcReduction="0"/>
          </a:bodyPr>
          <a:lstStyle>
            <a:lvl1pPr defTabSz="768095">
              <a:defRPr sz="3359">
                <a:effectLst>
                  <a:outerShdw sx="100000" sy="100000" kx="0" ky="0" algn="b" rotWithShape="0" blurRad="10668" dist="21336" dir="2700000">
                    <a:srgbClr val="DDDDDD"/>
                  </a:outerShdw>
                </a:effectLst>
              </a:defRPr>
            </a:lvl1pPr>
          </a:lstStyle>
          <a:p>
            <a:pPr/>
            <a:r>
              <a:t>Trace the reverse Method, cont.</a:t>
            </a:r>
          </a:p>
        </p:txBody>
      </p:sp>
      <p:sp>
        <p:nvSpPr>
          <p:cNvPr id="1036" name="public static int[] reverse(int[] list) {…"/>
          <p:cNvSpPr txBox="1"/>
          <p:nvPr/>
        </p:nvSpPr>
        <p:spPr>
          <a:xfrm>
            <a:off x="2071686" y="2224087"/>
            <a:ext cx="5173665" cy="2378077"/>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p>
            <a:pPr>
              <a:defRPr b="0" sz="1600">
                <a:latin typeface="Courier New"/>
                <a:ea typeface="Courier New"/>
                <a:cs typeface="Courier New"/>
                <a:sym typeface="Courier New"/>
              </a:defRPr>
            </a:pPr>
            <a:r>
              <a:t>public static int[] reverse(int[] list) {</a:t>
            </a:r>
            <a:endParaRPr>
              <a:latin typeface="Courier"/>
              <a:ea typeface="Courier"/>
              <a:cs typeface="Courier"/>
              <a:sym typeface="Courier"/>
            </a:endParaRPr>
          </a:p>
          <a:p>
            <a:pPr>
              <a:defRPr b="0" sz="1600">
                <a:latin typeface="Courier New"/>
                <a:ea typeface="Courier New"/>
                <a:cs typeface="Courier New"/>
                <a:sym typeface="Courier New"/>
              </a:defRPr>
            </a:pPr>
            <a:r>
              <a:t>  int[] result = new int[list.length];</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for (int i = 0, j = result.length - 1; </a:t>
            </a:r>
            <a:endParaRPr>
              <a:latin typeface="Courier"/>
              <a:ea typeface="Courier"/>
              <a:cs typeface="Courier"/>
              <a:sym typeface="Courier"/>
            </a:endParaRPr>
          </a:p>
          <a:p>
            <a:pPr>
              <a:defRPr b="0" sz="1600">
                <a:latin typeface="Courier New"/>
                <a:ea typeface="Courier New"/>
                <a:cs typeface="Courier New"/>
                <a:sym typeface="Courier New"/>
              </a:defRPr>
            </a:pPr>
            <a:r>
              <a:t>       i &lt; list.length; i++, j--) {</a:t>
            </a:r>
            <a:endParaRPr>
              <a:latin typeface="Courier"/>
              <a:ea typeface="Courier"/>
              <a:cs typeface="Courier"/>
              <a:sym typeface="Courier"/>
            </a:endParaRPr>
          </a:p>
          <a:p>
            <a:pPr>
              <a:defRPr b="0" sz="1600">
                <a:latin typeface="Courier New"/>
                <a:ea typeface="Courier New"/>
                <a:cs typeface="Courier New"/>
                <a:sym typeface="Courier New"/>
              </a:defRPr>
            </a:pPr>
            <a:r>
              <a:t>    result[j] = list[i];</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return result;</a:t>
            </a:r>
            <a:endParaRPr>
              <a:latin typeface="Courier"/>
              <a:ea typeface="Courier"/>
              <a:cs typeface="Courier"/>
              <a:sym typeface="Courier"/>
            </a:endParaRPr>
          </a:p>
          <a:p>
            <a:pPr>
              <a:defRPr b="0" sz="1600">
                <a:latin typeface="Courier New"/>
                <a:ea typeface="Courier New"/>
                <a:cs typeface="Courier New"/>
                <a:sym typeface="Courier New"/>
              </a:defRPr>
            </a:pPr>
            <a:r>
              <a:t>}</a:t>
            </a:r>
          </a:p>
        </p:txBody>
      </p:sp>
      <p:sp>
        <p:nvSpPr>
          <p:cNvPr id="1037" name="int[] list1 = {1, 2, 3, 4, 5, 6};…"/>
          <p:cNvSpPr txBox="1"/>
          <p:nvPr>
            <p:ph type="body" sz="quarter" idx="4294967295"/>
          </p:nvPr>
        </p:nvSpPr>
        <p:spPr>
          <a:xfrm>
            <a:off x="1717675" y="1187450"/>
            <a:ext cx="6705600" cy="685800"/>
          </a:xfrm>
          <a:prstGeom prst="rect">
            <a:avLst/>
          </a:prstGeom>
        </p:spPr>
        <p:txBody>
          <a:bodyPr>
            <a:normAutofit fontScale="100000" lnSpcReduction="0"/>
          </a:bodyPr>
          <a:lstStyle/>
          <a:p>
            <a:pPr>
              <a:lnSpc>
                <a:spcPct val="90000"/>
              </a:lnSpc>
              <a:spcBef>
                <a:spcPts val="400"/>
              </a:spcBef>
              <a:buSzTx/>
              <a:buFont typeface="Wingdings"/>
              <a:buNone/>
              <a:defRPr b="1" sz="1800">
                <a:latin typeface="Courier New"/>
                <a:ea typeface="Courier New"/>
                <a:cs typeface="Courier New"/>
                <a:sym typeface="Courier New"/>
              </a:defRPr>
            </a:pPr>
            <a:r>
              <a:t>int[] list1 = {1, 2, 3, 4, 5, 6};</a:t>
            </a:r>
            <a:endParaRPr>
              <a:latin typeface="Courier"/>
              <a:ea typeface="Courier"/>
              <a:cs typeface="Courier"/>
              <a:sym typeface="Courier"/>
            </a:endParaRPr>
          </a:p>
          <a:p>
            <a:pPr>
              <a:lnSpc>
                <a:spcPct val="90000"/>
              </a:lnSpc>
              <a:spcBef>
                <a:spcPts val="400"/>
              </a:spcBef>
              <a:buSzTx/>
              <a:buFont typeface="Wingdings"/>
              <a:buNone/>
              <a:defRPr b="1" sz="1800">
                <a:latin typeface="Courier New"/>
                <a:ea typeface="Courier New"/>
                <a:cs typeface="Courier New"/>
                <a:sym typeface="Courier New"/>
              </a:defRPr>
            </a:pPr>
            <a:r>
              <a:t>int[] list2 = reverse(list1);</a:t>
            </a:r>
          </a:p>
        </p:txBody>
      </p:sp>
      <p:sp>
        <p:nvSpPr>
          <p:cNvPr id="1038" name="Rectangle"/>
          <p:cNvSpPr/>
          <p:nvPr/>
        </p:nvSpPr>
        <p:spPr>
          <a:xfrm>
            <a:off x="5059362" y="5103812"/>
            <a:ext cx="2535239" cy="457201"/>
          </a:xfrm>
          <a:prstGeom prst="rect">
            <a:avLst/>
          </a:prstGeom>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1039" name="Line"/>
          <p:cNvSpPr/>
          <p:nvPr/>
        </p:nvSpPr>
        <p:spPr>
          <a:xfrm>
            <a:off x="5440362" y="5103812"/>
            <a:ext cx="1" cy="457201"/>
          </a:xfrm>
          <a:prstGeom prst="line">
            <a:avLst/>
          </a:prstGeom>
          <a:ln w="12700">
            <a:solidFill>
              <a:srgbClr val="000000"/>
            </a:solidFill>
          </a:ln>
        </p:spPr>
        <p:txBody>
          <a:bodyPr lIns="45719" rIns="45719"/>
          <a:lstStyle/>
          <a:p>
            <a:pPr/>
          </a:p>
        </p:txBody>
      </p:sp>
      <p:sp>
        <p:nvSpPr>
          <p:cNvPr id="1040" name="list"/>
          <p:cNvSpPr txBox="1"/>
          <p:nvPr/>
        </p:nvSpPr>
        <p:spPr>
          <a:xfrm>
            <a:off x="4038282" y="5180012"/>
            <a:ext cx="670561"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0" sz="1800">
                <a:latin typeface="Times New Roman"/>
                <a:ea typeface="Times New Roman"/>
                <a:cs typeface="Times New Roman"/>
                <a:sym typeface="Times New Roman"/>
              </a:defRPr>
            </a:lvl1pPr>
          </a:lstStyle>
          <a:p>
            <a:pPr/>
            <a:r>
              <a:t>list</a:t>
            </a:r>
          </a:p>
        </p:txBody>
      </p:sp>
      <p:sp>
        <p:nvSpPr>
          <p:cNvPr id="1041" name="result"/>
          <p:cNvSpPr txBox="1"/>
          <p:nvPr/>
        </p:nvSpPr>
        <p:spPr>
          <a:xfrm>
            <a:off x="3809682" y="6018212"/>
            <a:ext cx="975361"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0" sz="1800">
                <a:latin typeface="Times New Roman"/>
                <a:ea typeface="Times New Roman"/>
                <a:cs typeface="Times New Roman"/>
                <a:sym typeface="Times New Roman"/>
              </a:defRPr>
            </a:lvl1pPr>
          </a:lstStyle>
          <a:p>
            <a:pPr/>
            <a:r>
              <a:t>result</a:t>
            </a:r>
          </a:p>
        </p:txBody>
      </p:sp>
      <p:sp>
        <p:nvSpPr>
          <p:cNvPr id="1042" name="1"/>
          <p:cNvSpPr txBox="1"/>
          <p:nvPr/>
        </p:nvSpPr>
        <p:spPr>
          <a:xfrm>
            <a:off x="5181282" y="51816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1</a:t>
            </a:r>
          </a:p>
        </p:txBody>
      </p:sp>
      <p:sp>
        <p:nvSpPr>
          <p:cNvPr id="1043" name="Line"/>
          <p:cNvSpPr/>
          <p:nvPr/>
        </p:nvSpPr>
        <p:spPr>
          <a:xfrm>
            <a:off x="5827712" y="5103812"/>
            <a:ext cx="1" cy="457201"/>
          </a:xfrm>
          <a:prstGeom prst="line">
            <a:avLst/>
          </a:prstGeom>
          <a:ln w="12700">
            <a:solidFill>
              <a:srgbClr val="000000"/>
            </a:solidFill>
          </a:ln>
        </p:spPr>
        <p:txBody>
          <a:bodyPr lIns="45719" rIns="45719"/>
          <a:lstStyle/>
          <a:p>
            <a:pPr/>
          </a:p>
        </p:txBody>
      </p:sp>
      <p:sp>
        <p:nvSpPr>
          <p:cNvPr id="1044" name="Line"/>
          <p:cNvSpPr/>
          <p:nvPr/>
        </p:nvSpPr>
        <p:spPr>
          <a:xfrm>
            <a:off x="6249987" y="5103812"/>
            <a:ext cx="1" cy="457201"/>
          </a:xfrm>
          <a:prstGeom prst="line">
            <a:avLst/>
          </a:prstGeom>
          <a:ln w="12700">
            <a:solidFill>
              <a:srgbClr val="000000"/>
            </a:solidFill>
          </a:ln>
        </p:spPr>
        <p:txBody>
          <a:bodyPr lIns="45719" rIns="45719"/>
          <a:lstStyle/>
          <a:p>
            <a:pPr/>
          </a:p>
        </p:txBody>
      </p:sp>
      <p:sp>
        <p:nvSpPr>
          <p:cNvPr id="1045" name="Line"/>
          <p:cNvSpPr/>
          <p:nvPr/>
        </p:nvSpPr>
        <p:spPr>
          <a:xfrm>
            <a:off x="6672262" y="5103812"/>
            <a:ext cx="1" cy="457201"/>
          </a:xfrm>
          <a:prstGeom prst="line">
            <a:avLst/>
          </a:prstGeom>
          <a:ln w="12700">
            <a:solidFill>
              <a:srgbClr val="000000"/>
            </a:solidFill>
          </a:ln>
        </p:spPr>
        <p:txBody>
          <a:bodyPr lIns="45719" rIns="45719"/>
          <a:lstStyle/>
          <a:p>
            <a:pPr/>
          </a:p>
        </p:txBody>
      </p:sp>
      <p:sp>
        <p:nvSpPr>
          <p:cNvPr id="1046" name="Line"/>
          <p:cNvSpPr/>
          <p:nvPr/>
        </p:nvSpPr>
        <p:spPr>
          <a:xfrm>
            <a:off x="7170737" y="5103812"/>
            <a:ext cx="1" cy="457201"/>
          </a:xfrm>
          <a:prstGeom prst="line">
            <a:avLst/>
          </a:prstGeom>
          <a:ln w="12700">
            <a:solidFill>
              <a:srgbClr val="000000"/>
            </a:solidFill>
          </a:ln>
        </p:spPr>
        <p:txBody>
          <a:bodyPr lIns="45719" rIns="45719"/>
          <a:lstStyle/>
          <a:p>
            <a:pPr/>
          </a:p>
        </p:txBody>
      </p:sp>
      <p:sp>
        <p:nvSpPr>
          <p:cNvPr id="1047" name="2"/>
          <p:cNvSpPr txBox="1"/>
          <p:nvPr/>
        </p:nvSpPr>
        <p:spPr>
          <a:xfrm>
            <a:off x="5565457" y="51816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2</a:t>
            </a:r>
          </a:p>
        </p:txBody>
      </p:sp>
      <p:sp>
        <p:nvSpPr>
          <p:cNvPr id="1048" name="3"/>
          <p:cNvSpPr txBox="1"/>
          <p:nvPr/>
        </p:nvSpPr>
        <p:spPr>
          <a:xfrm>
            <a:off x="5949632" y="51816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3</a:t>
            </a:r>
          </a:p>
        </p:txBody>
      </p:sp>
      <p:sp>
        <p:nvSpPr>
          <p:cNvPr id="1049" name="4"/>
          <p:cNvSpPr txBox="1"/>
          <p:nvPr/>
        </p:nvSpPr>
        <p:spPr>
          <a:xfrm>
            <a:off x="6371907" y="51816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4</a:t>
            </a:r>
          </a:p>
        </p:txBody>
      </p:sp>
      <p:sp>
        <p:nvSpPr>
          <p:cNvPr id="1050" name="5"/>
          <p:cNvSpPr txBox="1"/>
          <p:nvPr/>
        </p:nvSpPr>
        <p:spPr>
          <a:xfrm>
            <a:off x="6832282" y="5181600"/>
            <a:ext cx="138748"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5</a:t>
            </a:r>
          </a:p>
        </p:txBody>
      </p:sp>
      <p:sp>
        <p:nvSpPr>
          <p:cNvPr id="1051" name="6"/>
          <p:cNvSpPr txBox="1"/>
          <p:nvPr/>
        </p:nvSpPr>
        <p:spPr>
          <a:xfrm>
            <a:off x="7294244" y="51816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6</a:t>
            </a:r>
          </a:p>
        </p:txBody>
      </p:sp>
      <p:sp>
        <p:nvSpPr>
          <p:cNvPr id="1052" name="Rectangle"/>
          <p:cNvSpPr/>
          <p:nvPr/>
        </p:nvSpPr>
        <p:spPr>
          <a:xfrm>
            <a:off x="5059362" y="6026150"/>
            <a:ext cx="2535239" cy="457200"/>
          </a:xfrm>
          <a:prstGeom prst="rect">
            <a:avLst/>
          </a:prstGeom>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1053" name="Line"/>
          <p:cNvSpPr/>
          <p:nvPr/>
        </p:nvSpPr>
        <p:spPr>
          <a:xfrm>
            <a:off x="5440362" y="6026150"/>
            <a:ext cx="1" cy="457200"/>
          </a:xfrm>
          <a:prstGeom prst="line">
            <a:avLst/>
          </a:prstGeom>
          <a:ln w="12700">
            <a:solidFill>
              <a:srgbClr val="000000"/>
            </a:solidFill>
          </a:ln>
        </p:spPr>
        <p:txBody>
          <a:bodyPr lIns="45719" rIns="45719"/>
          <a:lstStyle/>
          <a:p>
            <a:pPr/>
          </a:p>
        </p:txBody>
      </p:sp>
      <p:sp>
        <p:nvSpPr>
          <p:cNvPr id="1054" name="6"/>
          <p:cNvSpPr txBox="1"/>
          <p:nvPr/>
        </p:nvSpPr>
        <p:spPr>
          <a:xfrm>
            <a:off x="5181282" y="61039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6</a:t>
            </a:r>
          </a:p>
        </p:txBody>
      </p:sp>
      <p:sp>
        <p:nvSpPr>
          <p:cNvPr id="1055" name="Line"/>
          <p:cNvSpPr/>
          <p:nvPr/>
        </p:nvSpPr>
        <p:spPr>
          <a:xfrm>
            <a:off x="5827712" y="6026150"/>
            <a:ext cx="1" cy="457200"/>
          </a:xfrm>
          <a:prstGeom prst="line">
            <a:avLst/>
          </a:prstGeom>
          <a:ln w="12700">
            <a:solidFill>
              <a:srgbClr val="000000"/>
            </a:solidFill>
          </a:ln>
        </p:spPr>
        <p:txBody>
          <a:bodyPr lIns="45719" rIns="45719"/>
          <a:lstStyle/>
          <a:p>
            <a:pPr/>
          </a:p>
        </p:txBody>
      </p:sp>
      <p:sp>
        <p:nvSpPr>
          <p:cNvPr id="1056" name="Line"/>
          <p:cNvSpPr/>
          <p:nvPr/>
        </p:nvSpPr>
        <p:spPr>
          <a:xfrm>
            <a:off x="6249987" y="6026150"/>
            <a:ext cx="1" cy="457200"/>
          </a:xfrm>
          <a:prstGeom prst="line">
            <a:avLst/>
          </a:prstGeom>
          <a:ln w="12700">
            <a:solidFill>
              <a:srgbClr val="000000"/>
            </a:solidFill>
          </a:ln>
        </p:spPr>
        <p:txBody>
          <a:bodyPr lIns="45719" rIns="45719"/>
          <a:lstStyle/>
          <a:p>
            <a:pPr/>
          </a:p>
        </p:txBody>
      </p:sp>
      <p:sp>
        <p:nvSpPr>
          <p:cNvPr id="1057" name="Line"/>
          <p:cNvSpPr/>
          <p:nvPr/>
        </p:nvSpPr>
        <p:spPr>
          <a:xfrm>
            <a:off x="6672262" y="6026150"/>
            <a:ext cx="1" cy="457200"/>
          </a:xfrm>
          <a:prstGeom prst="line">
            <a:avLst/>
          </a:prstGeom>
          <a:ln w="12700">
            <a:solidFill>
              <a:srgbClr val="000000"/>
            </a:solidFill>
          </a:ln>
        </p:spPr>
        <p:txBody>
          <a:bodyPr lIns="45719" rIns="45719"/>
          <a:lstStyle/>
          <a:p>
            <a:pPr/>
          </a:p>
        </p:txBody>
      </p:sp>
      <p:sp>
        <p:nvSpPr>
          <p:cNvPr id="1058" name="Line"/>
          <p:cNvSpPr/>
          <p:nvPr/>
        </p:nvSpPr>
        <p:spPr>
          <a:xfrm>
            <a:off x="7170737" y="6026150"/>
            <a:ext cx="1" cy="457200"/>
          </a:xfrm>
          <a:prstGeom prst="line">
            <a:avLst/>
          </a:prstGeom>
          <a:ln w="12700">
            <a:solidFill>
              <a:srgbClr val="000000"/>
            </a:solidFill>
          </a:ln>
        </p:spPr>
        <p:txBody>
          <a:bodyPr lIns="45719" rIns="45719"/>
          <a:lstStyle/>
          <a:p>
            <a:pPr/>
          </a:p>
        </p:txBody>
      </p:sp>
      <p:sp>
        <p:nvSpPr>
          <p:cNvPr id="1059" name="5"/>
          <p:cNvSpPr txBox="1"/>
          <p:nvPr/>
        </p:nvSpPr>
        <p:spPr>
          <a:xfrm>
            <a:off x="5565457" y="61039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5</a:t>
            </a:r>
          </a:p>
        </p:txBody>
      </p:sp>
      <p:sp>
        <p:nvSpPr>
          <p:cNvPr id="1060" name="4"/>
          <p:cNvSpPr txBox="1"/>
          <p:nvPr/>
        </p:nvSpPr>
        <p:spPr>
          <a:xfrm>
            <a:off x="5949632" y="61039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4</a:t>
            </a:r>
          </a:p>
        </p:txBody>
      </p:sp>
      <p:sp>
        <p:nvSpPr>
          <p:cNvPr id="1061" name="3"/>
          <p:cNvSpPr txBox="1"/>
          <p:nvPr/>
        </p:nvSpPr>
        <p:spPr>
          <a:xfrm>
            <a:off x="6371907" y="61039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3</a:t>
            </a:r>
          </a:p>
        </p:txBody>
      </p:sp>
      <p:sp>
        <p:nvSpPr>
          <p:cNvPr id="1062" name="2"/>
          <p:cNvSpPr txBox="1"/>
          <p:nvPr/>
        </p:nvSpPr>
        <p:spPr>
          <a:xfrm>
            <a:off x="6832282" y="6103937"/>
            <a:ext cx="138748"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2</a:t>
            </a:r>
          </a:p>
        </p:txBody>
      </p:sp>
      <p:sp>
        <p:nvSpPr>
          <p:cNvPr id="1063" name="1"/>
          <p:cNvSpPr txBox="1"/>
          <p:nvPr/>
        </p:nvSpPr>
        <p:spPr>
          <a:xfrm>
            <a:off x="7294244" y="61039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1</a:t>
            </a:r>
          </a:p>
        </p:txBody>
      </p:sp>
      <p:grpSp>
        <p:nvGrpSpPr>
          <p:cNvPr id="1066" name="Group"/>
          <p:cNvGrpSpPr/>
          <p:nvPr/>
        </p:nvGrpSpPr>
        <p:grpSpPr>
          <a:xfrm>
            <a:off x="4771986" y="1801812"/>
            <a:ext cx="5626139" cy="1501790"/>
            <a:chOff x="0" y="0"/>
            <a:chExt cx="5626138" cy="1501789"/>
          </a:xfrm>
        </p:grpSpPr>
        <p:sp>
          <p:nvSpPr>
            <p:cNvPr id="1064" name="Shape"/>
            <p:cNvSpPr/>
            <p:nvPr/>
          </p:nvSpPr>
          <p:spPr>
            <a:xfrm>
              <a:off x="0" y="0"/>
              <a:ext cx="5626139" cy="15017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504" y="0"/>
                  </a:moveTo>
                  <a:cubicBezTo>
                    <a:pt x="11499" y="0"/>
                    <a:pt x="10684" y="866"/>
                    <a:pt x="10684" y="1933"/>
                  </a:cubicBezTo>
                  <a:lnTo>
                    <a:pt x="10684" y="6766"/>
                  </a:lnTo>
                  <a:lnTo>
                    <a:pt x="0" y="21600"/>
                  </a:lnTo>
                  <a:lnTo>
                    <a:pt x="10684" y="9666"/>
                  </a:lnTo>
                  <a:cubicBezTo>
                    <a:pt x="10684" y="10734"/>
                    <a:pt x="11499" y="11599"/>
                    <a:pt x="12504" y="11599"/>
                  </a:cubicBezTo>
                  <a:lnTo>
                    <a:pt x="19781" y="11599"/>
                  </a:lnTo>
                  <a:cubicBezTo>
                    <a:pt x="20785" y="11599"/>
                    <a:pt x="21600" y="10734"/>
                    <a:pt x="21600" y="9666"/>
                  </a:cubicBezTo>
                  <a:lnTo>
                    <a:pt x="21600" y="1933"/>
                  </a:lnTo>
                  <a:cubicBezTo>
                    <a:pt x="21600" y="866"/>
                    <a:pt x="20785" y="0"/>
                    <a:pt x="19781" y="0"/>
                  </a:cubicBezTo>
                  <a:lnTo>
                    <a:pt x="12504" y="0"/>
                  </a:lnTo>
                  <a:close/>
                </a:path>
              </a:pathLst>
            </a:custGeom>
            <a:solidFill>
              <a:schemeClr val="accent1"/>
            </a:solidFill>
            <a:ln w="12700" cap="flat">
              <a:solidFill>
                <a:srgbClr val="000000"/>
              </a:solidFill>
              <a:prstDash val="solid"/>
              <a:round/>
            </a:ln>
            <a:effectLst/>
          </p:spPr>
          <p:txBody>
            <a:bodyPr wrap="square" lIns="45719" tIns="45719" rIns="45719" bIns="45719" numCol="1" anchor="t">
              <a:noAutofit/>
            </a:bodyPr>
            <a:lstStyle/>
            <a:p>
              <a:pPr algn="ctr">
                <a:defRPr b="0" sz="1800">
                  <a:latin typeface="Times New Roman"/>
                  <a:ea typeface="Times New Roman"/>
                  <a:cs typeface="Times New Roman"/>
                  <a:sym typeface="Times New Roman"/>
                </a:defRPr>
              </a:pPr>
            </a:p>
          </p:txBody>
        </p:sp>
        <p:sp>
          <p:nvSpPr>
            <p:cNvPr id="1065" name="i (=6) &lt; 6 is false. So exit the loop."/>
            <p:cNvSpPr txBox="1"/>
            <p:nvPr/>
          </p:nvSpPr>
          <p:spPr>
            <a:xfrm>
              <a:off x="2939115" y="35882"/>
              <a:ext cx="2530835" cy="6151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0" sz="1800">
                  <a:latin typeface="Times New Roman"/>
                  <a:ea typeface="Times New Roman"/>
                  <a:cs typeface="Times New Roman"/>
                  <a:sym typeface="Times New Roman"/>
                </a:defRPr>
              </a:lvl1pPr>
            </a:lstStyle>
            <a:p>
              <a:pPr/>
              <a:r>
                <a:t>i (=6) &lt; 6 is false. So exit the loop.</a:t>
              </a:r>
            </a:p>
          </p:txBody>
        </p:sp>
      </p:grpSp>
      <p:sp>
        <p:nvSpPr>
          <p:cNvPr id="1067" name="Rectangle"/>
          <p:cNvSpPr/>
          <p:nvPr/>
        </p:nvSpPr>
        <p:spPr>
          <a:xfrm>
            <a:off x="2908300" y="3209925"/>
            <a:ext cx="1920875" cy="231775"/>
          </a:xfrm>
          <a:prstGeom prst="rect">
            <a:avLst/>
          </a:prstGeom>
          <a:solidFill>
            <a:schemeClr val="accent1">
              <a:alpha val="45097"/>
            </a:schemeClr>
          </a:solidFill>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grpSp>
        <p:nvGrpSpPr>
          <p:cNvPr id="1070" name="Group"/>
          <p:cNvGrpSpPr/>
          <p:nvPr/>
        </p:nvGrpSpPr>
        <p:grpSpPr>
          <a:xfrm>
            <a:off x="1524000" y="-37656"/>
            <a:ext cx="1524000" cy="456312"/>
            <a:chOff x="0" y="0"/>
            <a:chExt cx="1524000" cy="456311"/>
          </a:xfrm>
        </p:grpSpPr>
        <p:sp>
          <p:nvSpPr>
            <p:cNvPr id="1068" name="Rectangle"/>
            <p:cNvSpPr/>
            <p:nvPr/>
          </p:nvSpPr>
          <p:spPr>
            <a:xfrm>
              <a:off x="0" y="37655"/>
              <a:ext cx="1524000" cy="381001"/>
            </a:xfrm>
            <a:prstGeom prst="rect">
              <a:avLst/>
            </a:prstGeom>
            <a:noFill/>
            <a:ln w="12700" cap="flat">
              <a:solidFill>
                <a:srgbClr val="FF0000"/>
              </a:solidFill>
              <a:prstDash val="solid"/>
              <a:round/>
            </a:ln>
            <a:effectLst/>
          </p:spPr>
          <p:txBody>
            <a:bodyPr wrap="square" lIns="45719" tIns="45719" rIns="45719" bIns="45719" numCol="1" anchor="ctr">
              <a:noAutofit/>
            </a:bodyPr>
            <a:lstStyle/>
            <a:p>
              <a:pPr algn="ctr">
                <a:defRPr b="0" sz="1800">
                  <a:solidFill>
                    <a:srgbClr val="1C1C1C"/>
                  </a:solidFill>
                  <a:latin typeface="Forte"/>
                  <a:ea typeface="Forte"/>
                  <a:cs typeface="Forte"/>
                  <a:sym typeface="Forte"/>
                </a:defRPr>
              </a:pPr>
            </a:p>
          </p:txBody>
        </p:sp>
        <p:sp>
          <p:nvSpPr>
            <p:cNvPr id="1069" name="animation"/>
            <p:cNvSpPr txBox="1"/>
            <p:nvPr/>
          </p:nvSpPr>
          <p:spPr>
            <a:xfrm>
              <a:off x="299164" y="0"/>
              <a:ext cx="925672" cy="4563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b="0" sz="1800">
                  <a:solidFill>
                    <a:srgbClr val="1C1C1C"/>
                  </a:solidFill>
                  <a:latin typeface="Forte"/>
                  <a:ea typeface="Forte"/>
                  <a:cs typeface="Forte"/>
                  <a:sym typeface="Forte"/>
                </a:defRPr>
              </a:lvl1pPr>
            </a:lstStyle>
            <a:p>
              <a:pPr/>
              <a:r>
                <a:t>animation</a:t>
              </a:r>
            </a:p>
          </p:txBody>
        </p:sp>
      </p:gr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2" name="Slide Number"/>
          <p:cNvSpPr txBox="1"/>
          <p:nvPr>
            <p:ph type="sldNum" sz="quarter" idx="2"/>
          </p:nvPr>
        </p:nvSpPr>
        <p:spPr>
          <a:xfrm>
            <a:off x="5797867" y="6494713"/>
            <a:ext cx="281941" cy="287088"/>
          </a:xfrm>
          <a:prstGeom prst="rect">
            <a:avLst/>
          </a:prstGeom>
          <a:extLst>
            <a:ext uri="{C572A759-6A51-4108-AA02-DFA0A04FC94B}">
              <ma14:wrappingTextBoxFlag xmlns:ma14="http://schemas.microsoft.com/office/mac/drawingml/2011/main" val="1"/>
            </a:ext>
          </a:extLst>
        </p:spPr>
        <p:txBody>
          <a:bodyPr/>
          <a:lstStyle>
            <a:lvl1pPr algn="ctr">
              <a:defRPr sz="1400">
                <a:latin typeface="Times New Roman"/>
                <a:ea typeface="Times New Roman"/>
                <a:cs typeface="Times New Roman"/>
                <a:sym typeface="Times New Roman"/>
              </a:defRPr>
            </a:lvl1pPr>
          </a:lstStyle>
          <a:p>
            <a:pPr/>
            <a:fld id="{86CB4B4D-7CA3-9044-876B-883B54F8677D}" type="slidenum"/>
          </a:p>
        </p:txBody>
      </p:sp>
      <p:sp>
        <p:nvSpPr>
          <p:cNvPr id="1073" name="Trace the reverse Method, cont."/>
          <p:cNvSpPr txBox="1"/>
          <p:nvPr>
            <p:ph type="title" idx="4294967295"/>
          </p:nvPr>
        </p:nvSpPr>
        <p:spPr>
          <a:xfrm>
            <a:off x="2133599" y="304800"/>
            <a:ext cx="9144002" cy="533400"/>
          </a:xfrm>
          <a:prstGeom prst="rect">
            <a:avLst/>
          </a:prstGeom>
        </p:spPr>
        <p:txBody>
          <a:bodyPr>
            <a:normAutofit fontScale="100000" lnSpcReduction="0"/>
          </a:bodyPr>
          <a:lstStyle>
            <a:lvl1pPr defTabSz="768095">
              <a:defRPr sz="3359">
                <a:effectLst>
                  <a:outerShdw sx="100000" sy="100000" kx="0" ky="0" algn="b" rotWithShape="0" blurRad="10668" dist="21336" dir="2700000">
                    <a:srgbClr val="DDDDDD"/>
                  </a:outerShdw>
                </a:effectLst>
              </a:defRPr>
            </a:lvl1pPr>
          </a:lstStyle>
          <a:p>
            <a:pPr/>
            <a:r>
              <a:t>Trace the reverse Method, cont.</a:t>
            </a:r>
          </a:p>
        </p:txBody>
      </p:sp>
      <p:sp>
        <p:nvSpPr>
          <p:cNvPr id="1074" name="public static int[] reverse(int[] list) {…"/>
          <p:cNvSpPr txBox="1"/>
          <p:nvPr/>
        </p:nvSpPr>
        <p:spPr>
          <a:xfrm>
            <a:off x="2071686" y="2224087"/>
            <a:ext cx="5173665" cy="2378077"/>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p>
            <a:pPr>
              <a:defRPr b="0" sz="1600">
                <a:latin typeface="Courier New"/>
                <a:ea typeface="Courier New"/>
                <a:cs typeface="Courier New"/>
                <a:sym typeface="Courier New"/>
              </a:defRPr>
            </a:pPr>
            <a:r>
              <a:t>public static int[] reverse(int[] list) {</a:t>
            </a:r>
            <a:endParaRPr>
              <a:latin typeface="Courier"/>
              <a:ea typeface="Courier"/>
              <a:cs typeface="Courier"/>
              <a:sym typeface="Courier"/>
            </a:endParaRPr>
          </a:p>
          <a:p>
            <a:pPr>
              <a:defRPr b="0" sz="1600">
                <a:latin typeface="Courier New"/>
                <a:ea typeface="Courier New"/>
                <a:cs typeface="Courier New"/>
                <a:sym typeface="Courier New"/>
              </a:defRPr>
            </a:pPr>
            <a:r>
              <a:t>  int[] result = new int[list.length];</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for (int i = 0, j = result.length - 1; </a:t>
            </a:r>
            <a:endParaRPr>
              <a:latin typeface="Courier"/>
              <a:ea typeface="Courier"/>
              <a:cs typeface="Courier"/>
              <a:sym typeface="Courier"/>
            </a:endParaRPr>
          </a:p>
          <a:p>
            <a:pPr>
              <a:defRPr b="0" sz="1600">
                <a:latin typeface="Courier New"/>
                <a:ea typeface="Courier New"/>
                <a:cs typeface="Courier New"/>
                <a:sym typeface="Courier New"/>
              </a:defRPr>
            </a:pPr>
            <a:r>
              <a:t>       i &lt; list.length; i++, j--) {</a:t>
            </a:r>
            <a:endParaRPr>
              <a:latin typeface="Courier"/>
              <a:ea typeface="Courier"/>
              <a:cs typeface="Courier"/>
              <a:sym typeface="Courier"/>
            </a:endParaRPr>
          </a:p>
          <a:p>
            <a:pPr>
              <a:defRPr b="0" sz="1600">
                <a:latin typeface="Courier New"/>
                <a:ea typeface="Courier New"/>
                <a:cs typeface="Courier New"/>
                <a:sym typeface="Courier New"/>
              </a:defRPr>
            </a:pPr>
            <a:r>
              <a:t>    result[j] = list[i];</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a:t>
            </a:r>
            <a:endParaRPr>
              <a:latin typeface="Courier"/>
              <a:ea typeface="Courier"/>
              <a:cs typeface="Courier"/>
              <a:sym typeface="Courier"/>
            </a:endParaRPr>
          </a:p>
          <a:p>
            <a:pPr>
              <a:defRPr b="0" sz="1600">
                <a:latin typeface="Courier New"/>
                <a:ea typeface="Courier New"/>
                <a:cs typeface="Courier New"/>
                <a:sym typeface="Courier New"/>
              </a:defRPr>
            </a:pPr>
            <a:r>
              <a:t>  return result;</a:t>
            </a:r>
            <a:endParaRPr>
              <a:latin typeface="Courier"/>
              <a:ea typeface="Courier"/>
              <a:cs typeface="Courier"/>
              <a:sym typeface="Courier"/>
            </a:endParaRPr>
          </a:p>
          <a:p>
            <a:pPr>
              <a:defRPr b="0" sz="1600">
                <a:latin typeface="Courier New"/>
                <a:ea typeface="Courier New"/>
                <a:cs typeface="Courier New"/>
                <a:sym typeface="Courier New"/>
              </a:defRPr>
            </a:pPr>
            <a:r>
              <a:t>}</a:t>
            </a:r>
          </a:p>
        </p:txBody>
      </p:sp>
      <p:sp>
        <p:nvSpPr>
          <p:cNvPr id="1075" name="int[] list1 = {1, 2, 3, 4, 5, 6};…"/>
          <p:cNvSpPr txBox="1"/>
          <p:nvPr>
            <p:ph type="body" sz="quarter" idx="4294967295"/>
          </p:nvPr>
        </p:nvSpPr>
        <p:spPr>
          <a:xfrm>
            <a:off x="1717675" y="1187450"/>
            <a:ext cx="6705600" cy="685800"/>
          </a:xfrm>
          <a:prstGeom prst="rect">
            <a:avLst/>
          </a:prstGeom>
        </p:spPr>
        <p:txBody>
          <a:bodyPr>
            <a:normAutofit fontScale="100000" lnSpcReduction="0"/>
          </a:bodyPr>
          <a:lstStyle/>
          <a:p>
            <a:pPr>
              <a:lnSpc>
                <a:spcPct val="90000"/>
              </a:lnSpc>
              <a:spcBef>
                <a:spcPts val="400"/>
              </a:spcBef>
              <a:buSzTx/>
              <a:buFont typeface="Wingdings"/>
              <a:buNone/>
              <a:defRPr b="1" sz="1800">
                <a:latin typeface="Courier New"/>
                <a:ea typeface="Courier New"/>
                <a:cs typeface="Courier New"/>
                <a:sym typeface="Courier New"/>
              </a:defRPr>
            </a:pPr>
            <a:r>
              <a:t>int[] list1 = {1, 2, 3, 4, 5, 6};</a:t>
            </a:r>
            <a:endParaRPr>
              <a:latin typeface="Courier"/>
              <a:ea typeface="Courier"/>
              <a:cs typeface="Courier"/>
              <a:sym typeface="Courier"/>
            </a:endParaRPr>
          </a:p>
          <a:p>
            <a:pPr>
              <a:lnSpc>
                <a:spcPct val="90000"/>
              </a:lnSpc>
              <a:spcBef>
                <a:spcPts val="400"/>
              </a:spcBef>
              <a:buSzTx/>
              <a:buFont typeface="Wingdings"/>
              <a:buNone/>
              <a:defRPr b="1" sz="1800">
                <a:latin typeface="Courier New"/>
                <a:ea typeface="Courier New"/>
                <a:cs typeface="Courier New"/>
                <a:sym typeface="Courier New"/>
              </a:defRPr>
            </a:pPr>
            <a:r>
              <a:t>int[] list2 = reverse(list1);</a:t>
            </a:r>
          </a:p>
        </p:txBody>
      </p:sp>
      <p:sp>
        <p:nvSpPr>
          <p:cNvPr id="1076" name="Rectangle"/>
          <p:cNvSpPr/>
          <p:nvPr/>
        </p:nvSpPr>
        <p:spPr>
          <a:xfrm>
            <a:off x="5059362" y="5103812"/>
            <a:ext cx="2535239" cy="457201"/>
          </a:xfrm>
          <a:prstGeom prst="rect">
            <a:avLst/>
          </a:prstGeom>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1077" name="Line"/>
          <p:cNvSpPr/>
          <p:nvPr/>
        </p:nvSpPr>
        <p:spPr>
          <a:xfrm>
            <a:off x="5440362" y="5103812"/>
            <a:ext cx="1" cy="457201"/>
          </a:xfrm>
          <a:prstGeom prst="line">
            <a:avLst/>
          </a:prstGeom>
          <a:ln w="12700">
            <a:solidFill>
              <a:srgbClr val="000000"/>
            </a:solidFill>
          </a:ln>
        </p:spPr>
        <p:txBody>
          <a:bodyPr lIns="45719" rIns="45719"/>
          <a:lstStyle/>
          <a:p>
            <a:pPr/>
          </a:p>
        </p:txBody>
      </p:sp>
      <p:sp>
        <p:nvSpPr>
          <p:cNvPr id="1078" name="list"/>
          <p:cNvSpPr txBox="1"/>
          <p:nvPr/>
        </p:nvSpPr>
        <p:spPr>
          <a:xfrm>
            <a:off x="4038282" y="5180012"/>
            <a:ext cx="670561" cy="3727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200"/>
              </a:spcBef>
              <a:defRPr b="0" sz="2000">
                <a:latin typeface="Times New Roman"/>
                <a:ea typeface="Times New Roman"/>
                <a:cs typeface="Times New Roman"/>
                <a:sym typeface="Times New Roman"/>
              </a:defRPr>
            </a:lvl1pPr>
          </a:lstStyle>
          <a:p>
            <a:pPr/>
            <a:r>
              <a:t>list</a:t>
            </a:r>
          </a:p>
        </p:txBody>
      </p:sp>
      <p:sp>
        <p:nvSpPr>
          <p:cNvPr id="1079" name="result"/>
          <p:cNvSpPr txBox="1"/>
          <p:nvPr/>
        </p:nvSpPr>
        <p:spPr>
          <a:xfrm>
            <a:off x="3222307" y="6064250"/>
            <a:ext cx="676911" cy="3727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200"/>
              </a:spcBef>
              <a:defRPr b="0" sz="2000">
                <a:latin typeface="Times New Roman"/>
                <a:ea typeface="Times New Roman"/>
                <a:cs typeface="Times New Roman"/>
                <a:sym typeface="Times New Roman"/>
              </a:defRPr>
            </a:lvl1pPr>
          </a:lstStyle>
          <a:p>
            <a:pPr/>
            <a:r>
              <a:t>result</a:t>
            </a:r>
          </a:p>
        </p:txBody>
      </p:sp>
      <p:sp>
        <p:nvSpPr>
          <p:cNvPr id="1080" name="1"/>
          <p:cNvSpPr txBox="1"/>
          <p:nvPr/>
        </p:nvSpPr>
        <p:spPr>
          <a:xfrm>
            <a:off x="5181282" y="51816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1</a:t>
            </a:r>
          </a:p>
        </p:txBody>
      </p:sp>
      <p:sp>
        <p:nvSpPr>
          <p:cNvPr id="1081" name="Line"/>
          <p:cNvSpPr/>
          <p:nvPr/>
        </p:nvSpPr>
        <p:spPr>
          <a:xfrm>
            <a:off x="5827712" y="5103812"/>
            <a:ext cx="1" cy="457201"/>
          </a:xfrm>
          <a:prstGeom prst="line">
            <a:avLst/>
          </a:prstGeom>
          <a:ln w="12700">
            <a:solidFill>
              <a:srgbClr val="000000"/>
            </a:solidFill>
          </a:ln>
        </p:spPr>
        <p:txBody>
          <a:bodyPr lIns="45719" rIns="45719"/>
          <a:lstStyle/>
          <a:p>
            <a:pPr/>
          </a:p>
        </p:txBody>
      </p:sp>
      <p:sp>
        <p:nvSpPr>
          <p:cNvPr id="1082" name="Line"/>
          <p:cNvSpPr/>
          <p:nvPr/>
        </p:nvSpPr>
        <p:spPr>
          <a:xfrm>
            <a:off x="6249987" y="5103812"/>
            <a:ext cx="1" cy="457201"/>
          </a:xfrm>
          <a:prstGeom prst="line">
            <a:avLst/>
          </a:prstGeom>
          <a:ln w="12700">
            <a:solidFill>
              <a:srgbClr val="000000"/>
            </a:solidFill>
          </a:ln>
        </p:spPr>
        <p:txBody>
          <a:bodyPr lIns="45719" rIns="45719"/>
          <a:lstStyle/>
          <a:p>
            <a:pPr/>
          </a:p>
        </p:txBody>
      </p:sp>
      <p:sp>
        <p:nvSpPr>
          <p:cNvPr id="1083" name="Line"/>
          <p:cNvSpPr/>
          <p:nvPr/>
        </p:nvSpPr>
        <p:spPr>
          <a:xfrm>
            <a:off x="6672262" y="5103812"/>
            <a:ext cx="1" cy="457201"/>
          </a:xfrm>
          <a:prstGeom prst="line">
            <a:avLst/>
          </a:prstGeom>
          <a:ln w="12700">
            <a:solidFill>
              <a:srgbClr val="000000"/>
            </a:solidFill>
          </a:ln>
        </p:spPr>
        <p:txBody>
          <a:bodyPr lIns="45719" rIns="45719"/>
          <a:lstStyle/>
          <a:p>
            <a:pPr/>
          </a:p>
        </p:txBody>
      </p:sp>
      <p:sp>
        <p:nvSpPr>
          <p:cNvPr id="1084" name="Line"/>
          <p:cNvSpPr/>
          <p:nvPr/>
        </p:nvSpPr>
        <p:spPr>
          <a:xfrm>
            <a:off x="7170737" y="5103812"/>
            <a:ext cx="1" cy="457201"/>
          </a:xfrm>
          <a:prstGeom prst="line">
            <a:avLst/>
          </a:prstGeom>
          <a:ln w="12700">
            <a:solidFill>
              <a:srgbClr val="000000"/>
            </a:solidFill>
          </a:ln>
        </p:spPr>
        <p:txBody>
          <a:bodyPr lIns="45719" rIns="45719"/>
          <a:lstStyle/>
          <a:p>
            <a:pPr/>
          </a:p>
        </p:txBody>
      </p:sp>
      <p:sp>
        <p:nvSpPr>
          <p:cNvPr id="1085" name="2"/>
          <p:cNvSpPr txBox="1"/>
          <p:nvPr/>
        </p:nvSpPr>
        <p:spPr>
          <a:xfrm>
            <a:off x="5565457" y="51816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2</a:t>
            </a:r>
          </a:p>
        </p:txBody>
      </p:sp>
      <p:sp>
        <p:nvSpPr>
          <p:cNvPr id="1086" name="3"/>
          <p:cNvSpPr txBox="1"/>
          <p:nvPr/>
        </p:nvSpPr>
        <p:spPr>
          <a:xfrm>
            <a:off x="5949632" y="51816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3</a:t>
            </a:r>
          </a:p>
        </p:txBody>
      </p:sp>
      <p:sp>
        <p:nvSpPr>
          <p:cNvPr id="1087" name="4"/>
          <p:cNvSpPr txBox="1"/>
          <p:nvPr/>
        </p:nvSpPr>
        <p:spPr>
          <a:xfrm>
            <a:off x="6371907" y="51816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4</a:t>
            </a:r>
          </a:p>
        </p:txBody>
      </p:sp>
      <p:sp>
        <p:nvSpPr>
          <p:cNvPr id="1088" name="5"/>
          <p:cNvSpPr txBox="1"/>
          <p:nvPr/>
        </p:nvSpPr>
        <p:spPr>
          <a:xfrm>
            <a:off x="6832282" y="5181600"/>
            <a:ext cx="138748"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5</a:t>
            </a:r>
          </a:p>
        </p:txBody>
      </p:sp>
      <p:sp>
        <p:nvSpPr>
          <p:cNvPr id="1089" name="6"/>
          <p:cNvSpPr txBox="1"/>
          <p:nvPr/>
        </p:nvSpPr>
        <p:spPr>
          <a:xfrm>
            <a:off x="7294244" y="5181600"/>
            <a:ext cx="138749"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6</a:t>
            </a:r>
          </a:p>
        </p:txBody>
      </p:sp>
      <p:sp>
        <p:nvSpPr>
          <p:cNvPr id="1090" name="Rectangle"/>
          <p:cNvSpPr/>
          <p:nvPr/>
        </p:nvSpPr>
        <p:spPr>
          <a:xfrm>
            <a:off x="5059362" y="6026150"/>
            <a:ext cx="2535239" cy="457200"/>
          </a:xfrm>
          <a:prstGeom prst="rect">
            <a:avLst/>
          </a:prstGeom>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1091" name="Line"/>
          <p:cNvSpPr/>
          <p:nvPr/>
        </p:nvSpPr>
        <p:spPr>
          <a:xfrm>
            <a:off x="5440362" y="6026150"/>
            <a:ext cx="1" cy="457200"/>
          </a:xfrm>
          <a:prstGeom prst="line">
            <a:avLst/>
          </a:prstGeom>
          <a:ln w="12700">
            <a:solidFill>
              <a:srgbClr val="000000"/>
            </a:solidFill>
          </a:ln>
        </p:spPr>
        <p:txBody>
          <a:bodyPr lIns="45719" rIns="45719"/>
          <a:lstStyle/>
          <a:p>
            <a:pPr/>
          </a:p>
        </p:txBody>
      </p:sp>
      <p:sp>
        <p:nvSpPr>
          <p:cNvPr id="1092" name="6"/>
          <p:cNvSpPr txBox="1"/>
          <p:nvPr/>
        </p:nvSpPr>
        <p:spPr>
          <a:xfrm>
            <a:off x="5181282" y="61039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6</a:t>
            </a:r>
          </a:p>
        </p:txBody>
      </p:sp>
      <p:sp>
        <p:nvSpPr>
          <p:cNvPr id="1093" name="Line"/>
          <p:cNvSpPr/>
          <p:nvPr/>
        </p:nvSpPr>
        <p:spPr>
          <a:xfrm>
            <a:off x="5827712" y="6026150"/>
            <a:ext cx="1" cy="457200"/>
          </a:xfrm>
          <a:prstGeom prst="line">
            <a:avLst/>
          </a:prstGeom>
          <a:ln w="12700">
            <a:solidFill>
              <a:srgbClr val="000000"/>
            </a:solidFill>
          </a:ln>
        </p:spPr>
        <p:txBody>
          <a:bodyPr lIns="45719" rIns="45719"/>
          <a:lstStyle/>
          <a:p>
            <a:pPr/>
          </a:p>
        </p:txBody>
      </p:sp>
      <p:sp>
        <p:nvSpPr>
          <p:cNvPr id="1094" name="Line"/>
          <p:cNvSpPr/>
          <p:nvPr/>
        </p:nvSpPr>
        <p:spPr>
          <a:xfrm>
            <a:off x="6249987" y="6026150"/>
            <a:ext cx="1" cy="457200"/>
          </a:xfrm>
          <a:prstGeom prst="line">
            <a:avLst/>
          </a:prstGeom>
          <a:ln w="12700">
            <a:solidFill>
              <a:srgbClr val="000000"/>
            </a:solidFill>
          </a:ln>
        </p:spPr>
        <p:txBody>
          <a:bodyPr lIns="45719" rIns="45719"/>
          <a:lstStyle/>
          <a:p>
            <a:pPr/>
          </a:p>
        </p:txBody>
      </p:sp>
      <p:sp>
        <p:nvSpPr>
          <p:cNvPr id="1095" name="Line"/>
          <p:cNvSpPr/>
          <p:nvPr/>
        </p:nvSpPr>
        <p:spPr>
          <a:xfrm>
            <a:off x="6672262" y="6026150"/>
            <a:ext cx="1" cy="457200"/>
          </a:xfrm>
          <a:prstGeom prst="line">
            <a:avLst/>
          </a:prstGeom>
          <a:ln w="12700">
            <a:solidFill>
              <a:srgbClr val="000000"/>
            </a:solidFill>
          </a:ln>
        </p:spPr>
        <p:txBody>
          <a:bodyPr lIns="45719" rIns="45719"/>
          <a:lstStyle/>
          <a:p>
            <a:pPr/>
          </a:p>
        </p:txBody>
      </p:sp>
      <p:sp>
        <p:nvSpPr>
          <p:cNvPr id="1096" name="Line"/>
          <p:cNvSpPr/>
          <p:nvPr/>
        </p:nvSpPr>
        <p:spPr>
          <a:xfrm>
            <a:off x="7170737" y="6026150"/>
            <a:ext cx="1" cy="457200"/>
          </a:xfrm>
          <a:prstGeom prst="line">
            <a:avLst/>
          </a:prstGeom>
          <a:ln w="12700">
            <a:solidFill>
              <a:srgbClr val="000000"/>
            </a:solidFill>
          </a:ln>
        </p:spPr>
        <p:txBody>
          <a:bodyPr lIns="45719" rIns="45719"/>
          <a:lstStyle/>
          <a:p>
            <a:pPr/>
          </a:p>
        </p:txBody>
      </p:sp>
      <p:sp>
        <p:nvSpPr>
          <p:cNvPr id="1097" name="5"/>
          <p:cNvSpPr txBox="1"/>
          <p:nvPr/>
        </p:nvSpPr>
        <p:spPr>
          <a:xfrm>
            <a:off x="5565457" y="61039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5</a:t>
            </a:r>
          </a:p>
        </p:txBody>
      </p:sp>
      <p:sp>
        <p:nvSpPr>
          <p:cNvPr id="1098" name="4"/>
          <p:cNvSpPr txBox="1"/>
          <p:nvPr/>
        </p:nvSpPr>
        <p:spPr>
          <a:xfrm>
            <a:off x="5949632" y="61039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4</a:t>
            </a:r>
          </a:p>
        </p:txBody>
      </p:sp>
      <p:sp>
        <p:nvSpPr>
          <p:cNvPr id="1099" name="3"/>
          <p:cNvSpPr txBox="1"/>
          <p:nvPr/>
        </p:nvSpPr>
        <p:spPr>
          <a:xfrm>
            <a:off x="6371907" y="61039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3</a:t>
            </a:r>
          </a:p>
        </p:txBody>
      </p:sp>
      <p:sp>
        <p:nvSpPr>
          <p:cNvPr id="1100" name="2"/>
          <p:cNvSpPr txBox="1"/>
          <p:nvPr/>
        </p:nvSpPr>
        <p:spPr>
          <a:xfrm>
            <a:off x="6832282" y="6103937"/>
            <a:ext cx="138748"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2</a:t>
            </a:r>
          </a:p>
        </p:txBody>
      </p:sp>
      <p:sp>
        <p:nvSpPr>
          <p:cNvPr id="1101" name="1"/>
          <p:cNvSpPr txBox="1"/>
          <p:nvPr/>
        </p:nvSpPr>
        <p:spPr>
          <a:xfrm>
            <a:off x="7294244" y="6103937"/>
            <a:ext cx="138749"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0" sz="1600">
                <a:latin typeface="Times New Roman"/>
                <a:ea typeface="Times New Roman"/>
                <a:cs typeface="Times New Roman"/>
                <a:sym typeface="Times New Roman"/>
              </a:defRPr>
            </a:lvl1pPr>
          </a:lstStyle>
          <a:p>
            <a:pPr/>
            <a:r>
              <a:t>1</a:t>
            </a:r>
          </a:p>
        </p:txBody>
      </p:sp>
      <p:grpSp>
        <p:nvGrpSpPr>
          <p:cNvPr id="1104" name="Group"/>
          <p:cNvGrpSpPr/>
          <p:nvPr/>
        </p:nvGrpSpPr>
        <p:grpSpPr>
          <a:xfrm>
            <a:off x="6194382" y="1801812"/>
            <a:ext cx="4203743" cy="2549540"/>
            <a:chOff x="0" y="0"/>
            <a:chExt cx="4203742" cy="2549539"/>
          </a:xfrm>
        </p:grpSpPr>
        <p:sp>
          <p:nvSpPr>
            <p:cNvPr id="1102" name="Shape"/>
            <p:cNvSpPr/>
            <p:nvPr/>
          </p:nvSpPr>
          <p:spPr>
            <a:xfrm>
              <a:off x="0" y="0"/>
              <a:ext cx="4203743" cy="25495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426" y="0"/>
                  </a:moveTo>
                  <a:cubicBezTo>
                    <a:pt x="8081" y="0"/>
                    <a:pt x="6991" y="510"/>
                    <a:pt x="6991" y="1139"/>
                  </a:cubicBezTo>
                  <a:lnTo>
                    <a:pt x="6991" y="5694"/>
                  </a:lnTo>
                  <a:cubicBezTo>
                    <a:pt x="6991" y="6323"/>
                    <a:pt x="8081" y="6832"/>
                    <a:pt x="9426" y="6832"/>
                  </a:cubicBezTo>
                  <a:lnTo>
                    <a:pt x="0" y="21600"/>
                  </a:lnTo>
                  <a:lnTo>
                    <a:pt x="13078" y="6832"/>
                  </a:lnTo>
                  <a:lnTo>
                    <a:pt x="19165" y="6832"/>
                  </a:lnTo>
                  <a:cubicBezTo>
                    <a:pt x="20510" y="6832"/>
                    <a:pt x="21600" y="6323"/>
                    <a:pt x="21600" y="5694"/>
                  </a:cubicBezTo>
                  <a:lnTo>
                    <a:pt x="21600" y="1139"/>
                  </a:lnTo>
                  <a:cubicBezTo>
                    <a:pt x="21600" y="510"/>
                    <a:pt x="20510" y="0"/>
                    <a:pt x="19165" y="0"/>
                  </a:cubicBezTo>
                  <a:lnTo>
                    <a:pt x="9426" y="0"/>
                  </a:lnTo>
                  <a:close/>
                </a:path>
              </a:pathLst>
            </a:custGeom>
            <a:solidFill>
              <a:schemeClr val="accent1"/>
            </a:solidFill>
            <a:ln w="12700" cap="flat">
              <a:solidFill>
                <a:srgbClr val="000000"/>
              </a:solidFill>
              <a:prstDash val="solid"/>
              <a:round/>
            </a:ln>
            <a:effectLst/>
          </p:spPr>
          <p:txBody>
            <a:bodyPr wrap="square" lIns="45719" tIns="45719" rIns="45719" bIns="45719" numCol="1" anchor="t">
              <a:noAutofit/>
            </a:bodyPr>
            <a:lstStyle/>
            <a:p>
              <a:pPr algn="ctr">
                <a:defRPr b="0" sz="1800">
                  <a:latin typeface="Times New Roman"/>
                  <a:ea typeface="Times New Roman"/>
                  <a:cs typeface="Times New Roman"/>
                  <a:sym typeface="Times New Roman"/>
                </a:defRPr>
              </a:pPr>
            </a:p>
          </p:txBody>
        </p:sp>
        <p:sp>
          <p:nvSpPr>
            <p:cNvPr id="1103" name="Return result"/>
            <p:cNvSpPr txBox="1"/>
            <p:nvPr/>
          </p:nvSpPr>
          <p:spPr>
            <a:xfrm>
              <a:off x="1516719" y="35882"/>
              <a:ext cx="2530835" cy="3484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0" sz="1800">
                  <a:latin typeface="Times New Roman"/>
                  <a:ea typeface="Times New Roman"/>
                  <a:cs typeface="Times New Roman"/>
                  <a:sym typeface="Times New Roman"/>
                </a:defRPr>
              </a:lvl1pPr>
            </a:lstStyle>
            <a:p>
              <a:pPr/>
              <a:r>
                <a:t>Return result</a:t>
              </a:r>
            </a:p>
          </p:txBody>
        </p:sp>
      </p:grpSp>
      <p:sp>
        <p:nvSpPr>
          <p:cNvPr id="1105" name="Rectangle"/>
          <p:cNvSpPr/>
          <p:nvPr/>
        </p:nvSpPr>
        <p:spPr>
          <a:xfrm>
            <a:off x="2332037" y="4119562"/>
            <a:ext cx="4686301" cy="231776"/>
          </a:xfrm>
          <a:prstGeom prst="rect">
            <a:avLst/>
          </a:prstGeom>
          <a:solidFill>
            <a:schemeClr val="accent1">
              <a:alpha val="45097"/>
            </a:schemeClr>
          </a:solidFill>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1106" name="list2"/>
          <p:cNvSpPr txBox="1"/>
          <p:nvPr/>
        </p:nvSpPr>
        <p:spPr>
          <a:xfrm>
            <a:off x="2263457" y="5526087"/>
            <a:ext cx="975361"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0" sz="1800">
                <a:latin typeface="Times New Roman"/>
                <a:ea typeface="Times New Roman"/>
                <a:cs typeface="Times New Roman"/>
                <a:sym typeface="Times New Roman"/>
              </a:defRPr>
            </a:lvl1pPr>
          </a:lstStyle>
          <a:p>
            <a:pPr/>
            <a:r>
              <a:t>list2</a:t>
            </a:r>
          </a:p>
        </p:txBody>
      </p:sp>
      <p:sp>
        <p:nvSpPr>
          <p:cNvPr id="1107" name="Rectangle"/>
          <p:cNvSpPr/>
          <p:nvPr/>
        </p:nvSpPr>
        <p:spPr>
          <a:xfrm>
            <a:off x="2870200" y="5641975"/>
            <a:ext cx="498475" cy="231775"/>
          </a:xfrm>
          <a:prstGeom prst="rect">
            <a:avLst/>
          </a:prstGeom>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1108" name="Rectangle"/>
          <p:cNvSpPr/>
          <p:nvPr/>
        </p:nvSpPr>
        <p:spPr>
          <a:xfrm>
            <a:off x="3906837" y="6142037"/>
            <a:ext cx="498476" cy="231776"/>
          </a:xfrm>
          <a:prstGeom prst="rect">
            <a:avLst/>
          </a:prstGeom>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1109" name="Line"/>
          <p:cNvSpPr/>
          <p:nvPr/>
        </p:nvSpPr>
        <p:spPr>
          <a:xfrm flipV="1">
            <a:off x="4214812" y="6064250"/>
            <a:ext cx="806451" cy="192088"/>
          </a:xfrm>
          <a:prstGeom prst="line">
            <a:avLst/>
          </a:prstGeom>
          <a:ln w="44450">
            <a:solidFill>
              <a:srgbClr val="FF0000"/>
            </a:solidFill>
            <a:tailEnd type="stealth"/>
          </a:ln>
        </p:spPr>
        <p:txBody>
          <a:bodyPr lIns="45719" rIns="45719"/>
          <a:lstStyle/>
          <a:p>
            <a:pPr/>
          </a:p>
        </p:txBody>
      </p:sp>
      <p:sp>
        <p:nvSpPr>
          <p:cNvPr id="1110" name="Rectangle"/>
          <p:cNvSpPr/>
          <p:nvPr/>
        </p:nvSpPr>
        <p:spPr>
          <a:xfrm>
            <a:off x="4445000" y="5257800"/>
            <a:ext cx="498475" cy="231775"/>
          </a:xfrm>
          <a:prstGeom prst="rect">
            <a:avLst/>
          </a:prstGeom>
          <a:ln w="12700">
            <a:solidFill>
              <a:srgbClr val="000000"/>
            </a:solidFill>
          </a:ln>
        </p:spPr>
        <p:txBody>
          <a:bodyPr lIns="45719" rIns="45719" anchor="ctr"/>
          <a:lstStyle/>
          <a:p>
            <a:pPr>
              <a:defRPr b="0" sz="1800">
                <a:latin typeface="Times New Roman"/>
                <a:ea typeface="Times New Roman"/>
                <a:cs typeface="Times New Roman"/>
                <a:sym typeface="Times New Roman"/>
              </a:defRPr>
            </a:pPr>
          </a:p>
        </p:txBody>
      </p:sp>
      <p:sp>
        <p:nvSpPr>
          <p:cNvPr id="1111" name="Line"/>
          <p:cNvSpPr/>
          <p:nvPr/>
        </p:nvSpPr>
        <p:spPr>
          <a:xfrm flipV="1">
            <a:off x="4752974" y="5143499"/>
            <a:ext cx="306389" cy="228602"/>
          </a:xfrm>
          <a:prstGeom prst="line">
            <a:avLst/>
          </a:prstGeom>
          <a:ln w="44450">
            <a:solidFill>
              <a:srgbClr val="FF0000"/>
            </a:solidFill>
            <a:tailEnd type="stealth"/>
          </a:ln>
        </p:spPr>
        <p:txBody>
          <a:bodyPr lIns="45719" rIns="45719"/>
          <a:lstStyle/>
          <a:p>
            <a:pPr/>
          </a:p>
        </p:txBody>
      </p:sp>
      <p:grpSp>
        <p:nvGrpSpPr>
          <p:cNvPr id="1114" name="Group"/>
          <p:cNvGrpSpPr/>
          <p:nvPr/>
        </p:nvGrpSpPr>
        <p:grpSpPr>
          <a:xfrm>
            <a:off x="1524000" y="-37656"/>
            <a:ext cx="1524000" cy="456312"/>
            <a:chOff x="0" y="0"/>
            <a:chExt cx="1524000" cy="456311"/>
          </a:xfrm>
        </p:grpSpPr>
        <p:sp>
          <p:nvSpPr>
            <p:cNvPr id="1112" name="Rectangle"/>
            <p:cNvSpPr/>
            <p:nvPr/>
          </p:nvSpPr>
          <p:spPr>
            <a:xfrm>
              <a:off x="0" y="37655"/>
              <a:ext cx="1524000" cy="381001"/>
            </a:xfrm>
            <a:prstGeom prst="rect">
              <a:avLst/>
            </a:prstGeom>
            <a:noFill/>
            <a:ln w="12700" cap="flat">
              <a:solidFill>
                <a:srgbClr val="FF0000"/>
              </a:solidFill>
              <a:prstDash val="solid"/>
              <a:round/>
            </a:ln>
            <a:effectLst/>
          </p:spPr>
          <p:txBody>
            <a:bodyPr wrap="square" lIns="45719" tIns="45719" rIns="45719" bIns="45719" numCol="1" anchor="ctr">
              <a:noAutofit/>
            </a:bodyPr>
            <a:lstStyle/>
            <a:p>
              <a:pPr algn="ctr">
                <a:defRPr b="0" sz="1800">
                  <a:solidFill>
                    <a:srgbClr val="1C1C1C"/>
                  </a:solidFill>
                  <a:latin typeface="Forte"/>
                  <a:ea typeface="Forte"/>
                  <a:cs typeface="Forte"/>
                  <a:sym typeface="Forte"/>
                </a:defRPr>
              </a:pPr>
            </a:p>
          </p:txBody>
        </p:sp>
        <p:sp>
          <p:nvSpPr>
            <p:cNvPr id="1113" name="animation"/>
            <p:cNvSpPr txBox="1"/>
            <p:nvPr/>
          </p:nvSpPr>
          <p:spPr>
            <a:xfrm>
              <a:off x="299164" y="0"/>
              <a:ext cx="925672" cy="4563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b="0" sz="1800">
                  <a:solidFill>
                    <a:srgbClr val="1C1C1C"/>
                  </a:solidFill>
                  <a:latin typeface="Forte"/>
                  <a:ea typeface="Forte"/>
                  <a:cs typeface="Forte"/>
                  <a:sym typeface="Forte"/>
                </a:defRPr>
              </a:lvl1pPr>
            </a:lstStyle>
            <a:p>
              <a:pPr/>
              <a:r>
                <a:t>animation</a:t>
              </a:r>
            </a:p>
          </p:txBody>
        </p:sp>
      </p:grpSp>
      <p:sp>
        <p:nvSpPr>
          <p:cNvPr id="1115" name="Line"/>
          <p:cNvSpPr/>
          <p:nvPr/>
        </p:nvSpPr>
        <p:spPr>
          <a:xfrm flipH="1" flipV="1">
            <a:off x="3176587" y="5795962"/>
            <a:ext cx="960439" cy="498476"/>
          </a:xfrm>
          <a:prstGeom prst="line">
            <a:avLst/>
          </a:prstGeom>
          <a:ln w="44450">
            <a:solidFill>
              <a:srgbClr val="FF0000"/>
            </a:solidFill>
            <a:tailEnd type="stealth"/>
          </a:ln>
        </p:spPr>
        <p:txBody>
          <a:bodyPr lIns="45719" rIns="45719"/>
          <a:lstStyle/>
          <a:p>
            <a:pPr/>
          </a:p>
        </p:txBody>
      </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 name="Bu Dersimizin Amaçları"/>
          <p:cNvSpPr txBox="1"/>
          <p:nvPr>
            <p:ph type="title" idx="4294967295"/>
          </p:nvPr>
        </p:nvSpPr>
        <p:spPr>
          <a:xfrm>
            <a:off x="1422400" y="53975"/>
            <a:ext cx="10502900" cy="1030288"/>
          </a:xfrm>
          <a:prstGeom prst="rect">
            <a:avLst/>
          </a:prstGeom>
        </p:spPr>
        <p:txBody>
          <a:bodyPr>
            <a:normAutofit fontScale="100000" lnSpcReduction="0"/>
          </a:bodyPr>
          <a:lstStyle/>
          <a:p>
            <a:pPr/>
            <a:r>
              <a:t>Bu Dersimizin Amaçları</a:t>
            </a:r>
          </a:p>
        </p:txBody>
      </p:sp>
      <p:sp>
        <p:nvSpPr>
          <p:cNvPr id="72" name="Programlamada dizilerin neden gerekli olduğunu açıklamak (§7.1).…"/>
          <p:cNvSpPr txBox="1"/>
          <p:nvPr>
            <p:ph type="body" idx="4294967295"/>
          </p:nvPr>
        </p:nvSpPr>
        <p:spPr>
          <a:xfrm>
            <a:off x="301625" y="1268412"/>
            <a:ext cx="11580813" cy="4824413"/>
          </a:xfrm>
          <a:prstGeom prst="rect">
            <a:avLst/>
          </a:prstGeom>
        </p:spPr>
        <p:txBody>
          <a:bodyPr>
            <a:normAutofit fontScale="100000" lnSpcReduction="0"/>
          </a:bodyPr>
          <a:lstStyle/>
          <a:p>
            <a:pPr marL="315468" indent="-315468" defTabSz="841247">
              <a:spcBef>
                <a:spcPts val="300"/>
              </a:spcBef>
              <a:defRPr sz="1656"/>
            </a:pPr>
            <a:r>
              <a:t>Programlamada dizilerin neden gerekli olduğunu açıklamak (§7.1).</a:t>
            </a:r>
          </a:p>
          <a:p>
            <a:pPr marL="315468" indent="-315468" defTabSz="841247">
              <a:spcBef>
                <a:spcPts val="300"/>
              </a:spcBef>
              <a:defRPr sz="1656"/>
            </a:pPr>
            <a:r>
              <a:t>Dizi referans değişkenlerini bildirmek ve diziler oluşturmak (§§7.2.1–7.2.2).</a:t>
            </a:r>
          </a:p>
          <a:p>
            <a:pPr marL="315468" indent="-315468" defTabSz="841247">
              <a:spcBef>
                <a:spcPts val="300"/>
              </a:spcBef>
              <a:defRPr sz="1656"/>
            </a:pPr>
            <a:r>
              <a:t>arrayRefVar.length kullanarak dizi boyutunu elde etmek ve bir dizideki varsayılan değerler (§7.2.3).</a:t>
            </a:r>
          </a:p>
          <a:p>
            <a:pPr marL="315468" indent="-315468" defTabSz="841247">
              <a:spcBef>
                <a:spcPts val="300"/>
              </a:spcBef>
              <a:defRPr sz="1656"/>
            </a:pPr>
            <a:r>
              <a:t>Dizi öğelerine dizileri kullanarak erişmek (§7.2.4).</a:t>
            </a:r>
          </a:p>
          <a:p>
            <a:pPr marL="315468" indent="-315468" defTabSz="841247">
              <a:spcBef>
                <a:spcPts val="300"/>
              </a:spcBef>
              <a:defRPr sz="1656"/>
            </a:pPr>
            <a:r>
              <a:t>Bir dizi başlatıcı (§7.2.5) kullanarak bir diziyi bildirmek, oluşturmak ve başlatmak.</a:t>
            </a:r>
          </a:p>
          <a:p>
            <a:pPr marL="315468" indent="-315468" defTabSz="841247">
              <a:spcBef>
                <a:spcPts val="300"/>
              </a:spcBef>
              <a:defRPr sz="1656"/>
            </a:pPr>
            <a:r>
              <a:t>Ortak dizi işlemlerini programlamak (dizileri görüntülemek, tüm öğeleri toplamak, minimum ve maksimum öğeler, rastgele karıştırma ve kaydırma öğeleri) (§7.2.6).</a:t>
            </a:r>
          </a:p>
          <a:p>
            <a:pPr marL="315468" indent="-315468" defTabSz="841247">
              <a:spcBef>
                <a:spcPts val="300"/>
              </a:spcBef>
              <a:defRPr sz="1656"/>
            </a:pPr>
            <a:r>
              <a:t>Foreach döngülerini kullanarak programlamayı basitleştirmek (§7.2.7).</a:t>
            </a:r>
          </a:p>
          <a:p>
            <a:pPr marL="315468" indent="-315468" defTabSz="841247">
              <a:spcBef>
                <a:spcPts val="300"/>
              </a:spcBef>
              <a:defRPr sz="1656"/>
            </a:pPr>
            <a:r>
              <a:t>Uygulama geliştirmede diziler (AnalyzeNumbers , DeckOfCards) (§§7.3–7.4).</a:t>
            </a:r>
          </a:p>
          <a:p>
            <a:pPr marL="315468" indent="-315468" defTabSz="841247">
              <a:spcBef>
                <a:spcPts val="300"/>
              </a:spcBef>
              <a:defRPr sz="1656"/>
            </a:pPr>
            <a:r>
              <a:t>İçeriği bir diziden diğerine kopyalama  (§7.5).</a:t>
            </a:r>
          </a:p>
          <a:p>
            <a:pPr marL="315468" indent="-315468" defTabSz="841247">
              <a:spcBef>
                <a:spcPts val="300"/>
              </a:spcBef>
              <a:defRPr sz="1656"/>
            </a:pPr>
            <a:r>
              <a:t>Dizi argümanları ve dönüş değerleri ile yöntemler geliştirme ve çağırma  (§§7.6–7.8).</a:t>
            </a:r>
          </a:p>
          <a:p>
            <a:pPr marL="315468" indent="-315468" defTabSz="841247">
              <a:spcBef>
                <a:spcPts val="300"/>
              </a:spcBef>
              <a:defRPr sz="1656"/>
            </a:pPr>
            <a:r>
              <a:t>Değişken uzunluklu argüman listesiyle bir yöntem tanımlama  (§7.9).</a:t>
            </a:r>
          </a:p>
          <a:p>
            <a:pPr marL="315468" indent="-315468" defTabSz="841247">
              <a:spcBef>
                <a:spcPts val="300"/>
              </a:spcBef>
              <a:defRPr sz="1656"/>
            </a:pPr>
            <a:r>
              <a:t>Doğrusal (§7.10.1) veya ikili (§7.10.2) arama algoritmasını kullanarak öğeleri arama.</a:t>
            </a:r>
          </a:p>
          <a:p>
            <a:pPr marL="315468" indent="-315468" defTabSz="841247">
              <a:spcBef>
                <a:spcPts val="300"/>
              </a:spcBef>
              <a:defRPr sz="1656"/>
            </a:pPr>
            <a:r>
              <a:t>Seçim sıralama yaklaşımını kullanarak bir diziyi sıralama  (§7.11).</a:t>
            </a:r>
          </a:p>
          <a:p>
            <a:pPr marL="315468" indent="-315468" defTabSz="841247">
              <a:spcBef>
                <a:spcPts val="300"/>
              </a:spcBef>
              <a:defRPr sz="1656"/>
            </a:pPr>
            <a:r>
              <a:t>Java.util.Arrays sınıfındaki yöntemleri kullanma  (§7.12).</a:t>
            </a:r>
          </a:p>
          <a:p>
            <a:pPr marL="315468" indent="-315468" defTabSz="841247">
              <a:spcBef>
                <a:spcPts val="300"/>
              </a:spcBef>
              <a:defRPr sz="1656"/>
            </a:pPr>
            <a:r>
              <a:t>Argümanları komut satırından ana yönteme iletme  (§7.13).</a:t>
            </a:r>
          </a:p>
        </p:txBody>
      </p:sp>
      <p:sp>
        <p:nvSpPr>
          <p:cNvPr id="73" name="Slide Number"/>
          <p:cNvSpPr txBox="1"/>
          <p:nvPr>
            <p:ph type="sldNum" sz="quarter" idx="2"/>
          </p:nvPr>
        </p:nvSpPr>
        <p:spPr>
          <a:xfrm>
            <a:off x="11675655" y="6533495"/>
            <a:ext cx="181383" cy="248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7" name="Problem: Her Harfin Kaç Tane Olduğunu Sayma"/>
          <p:cNvSpPr txBox="1"/>
          <p:nvPr>
            <p:ph type="title" idx="4294967295"/>
          </p:nvPr>
        </p:nvSpPr>
        <p:spPr>
          <a:xfrm>
            <a:off x="1422400" y="53975"/>
            <a:ext cx="10502900" cy="1030288"/>
          </a:xfrm>
          <a:prstGeom prst="rect">
            <a:avLst/>
          </a:prstGeom>
        </p:spPr>
        <p:txBody>
          <a:bodyPr>
            <a:normAutofit fontScale="100000" lnSpcReduction="0"/>
          </a:bodyPr>
          <a:lstStyle/>
          <a:p>
            <a:pPr>
              <a:defRPr>
                <a:effectLst>
                  <a:outerShdw sx="100000" sy="100000" kx="0" ky="0" algn="b" rotWithShape="0" blurRad="12700" dist="25400" dir="2700000">
                    <a:srgbClr val="DDDDDD"/>
                  </a:outerShdw>
                </a:effectLst>
              </a:defRPr>
            </a:pPr>
            <a:r>
              <a:t>Problem: </a:t>
            </a:r>
            <a:r>
              <a:rPr sz="3700"/>
              <a:t>Her Harfin Kaç Tane Olduğunu Sayma</a:t>
            </a:r>
          </a:p>
        </p:txBody>
      </p:sp>
      <p:sp>
        <p:nvSpPr>
          <p:cNvPr id="1118" name="Bir dizi oluşturun, 100 eleman rastgele küçük harflerden.…"/>
          <p:cNvSpPr txBox="1"/>
          <p:nvPr>
            <p:ph type="body" idx="4294967295"/>
          </p:nvPr>
        </p:nvSpPr>
        <p:spPr>
          <a:xfrm>
            <a:off x="301625" y="1268412"/>
            <a:ext cx="11580813" cy="4824413"/>
          </a:xfrm>
          <a:prstGeom prst="rect">
            <a:avLst/>
          </a:prstGeom>
        </p:spPr>
        <p:txBody>
          <a:bodyPr>
            <a:normAutofit fontScale="100000" lnSpcReduction="0"/>
          </a:bodyPr>
          <a:lstStyle/>
          <a:p>
            <a:pPr>
              <a:spcBef>
                <a:spcPts val="500"/>
              </a:spcBef>
              <a:defRPr sz="2300"/>
            </a:pPr>
            <a:r>
              <a:t>Bir dizi oluşturun, 100 eleman rastgele küçük harflerden.</a:t>
            </a:r>
          </a:p>
          <a:p>
            <a:pPr>
              <a:spcBef>
                <a:spcPts val="500"/>
              </a:spcBef>
              <a:defRPr sz="2300"/>
            </a:pPr>
            <a:r>
              <a:t>Dizide her harfin kaç tane olduğunu sayınız. </a:t>
            </a:r>
          </a:p>
        </p:txBody>
      </p:sp>
      <p:sp>
        <p:nvSpPr>
          <p:cNvPr id="1119" name="Slide Number"/>
          <p:cNvSpPr txBox="1"/>
          <p:nvPr>
            <p:ph type="sldNum" sz="quarter" idx="2"/>
          </p:nvPr>
        </p:nvSpPr>
        <p:spPr>
          <a:xfrm>
            <a:off x="3578860" y="6494713"/>
            <a:ext cx="281941" cy="287088"/>
          </a:xfrm>
          <a:prstGeom prst="rect">
            <a:avLst/>
          </a:prstGeom>
          <a:extLst>
            <a:ext uri="{C572A759-6A51-4108-AA02-DFA0A04FC94B}">
              <ma14:wrappingTextBoxFlag xmlns:ma14="http://schemas.microsoft.com/office/mac/drawingml/2011/main" val="1"/>
            </a:ext>
          </a:extLst>
        </p:spPr>
        <p:txBody>
          <a:bodyPr/>
          <a:lstStyle>
            <a:lvl1pPr>
              <a:defRPr sz="1400">
                <a:latin typeface="Times New Roman"/>
                <a:ea typeface="Times New Roman"/>
                <a:cs typeface="Times New Roman"/>
                <a:sym typeface="Times New Roman"/>
              </a:defRPr>
            </a:lvl1pPr>
          </a:lstStyle>
          <a:p>
            <a:pPr/>
            <a:fld id="{86CB4B4D-7CA3-9044-876B-883B54F8677D}" type="slidenum"/>
          </a:p>
        </p:txBody>
      </p:sp>
      <p:pic>
        <p:nvPicPr>
          <p:cNvPr id="1120" name="image.png" descr="image.png"/>
          <p:cNvPicPr>
            <a:picLocks noChangeAspect="1"/>
          </p:cNvPicPr>
          <p:nvPr/>
        </p:nvPicPr>
        <p:blipFill>
          <a:blip r:embed="rId2">
            <a:extLst/>
          </a:blip>
          <a:stretch>
            <a:fillRect/>
          </a:stretch>
        </p:blipFill>
        <p:spPr>
          <a:xfrm>
            <a:off x="2063750" y="2940050"/>
            <a:ext cx="8212138" cy="2563813"/>
          </a:xfrm>
          <a:prstGeom prst="rect">
            <a:avLst/>
          </a:prstGeom>
          <a:ln w="12700">
            <a:miter lim="400000"/>
          </a:ln>
        </p:spPr>
      </p:pic>
      <p:grpSp>
        <p:nvGrpSpPr>
          <p:cNvPr id="1123" name="Group">
            <a:hlinkClick r:id="rId3" invalidUrl="" action="" tgtFrame="" tooltip="" history="1" highlightClick="0" endSnd="0"/>
          </p:cNvPr>
          <p:cNvGrpSpPr/>
          <p:nvPr/>
        </p:nvGrpSpPr>
        <p:grpSpPr>
          <a:xfrm>
            <a:off x="6326187" y="5746749"/>
            <a:ext cx="2398713" cy="664851"/>
            <a:chOff x="0" y="0"/>
            <a:chExt cx="2398712" cy="664849"/>
          </a:xfrm>
        </p:grpSpPr>
        <p:sp>
          <p:nvSpPr>
            <p:cNvPr id="1121" name="Rectangle"/>
            <p:cNvSpPr/>
            <p:nvPr/>
          </p:nvSpPr>
          <p:spPr>
            <a:xfrm>
              <a:off x="0" y="0"/>
              <a:ext cx="2398713" cy="381000"/>
            </a:xfrm>
            <a:prstGeom prst="rect">
              <a:avLst/>
            </a:prstGeom>
            <a:solidFill>
              <a:srgbClr val="92D050"/>
            </a:solidFill>
            <a:ln w="12700" cap="flat">
              <a:noFill/>
              <a:miter lim="400000"/>
            </a:ln>
            <a:effectLst/>
          </p:spPr>
          <p:txBody>
            <a:bodyPr wrap="square" lIns="45719" tIns="45719" rIns="45719" bIns="45719" numCol="1" anchor="t">
              <a:noAutofit/>
            </a:bodyPr>
            <a:lstStyle/>
            <a:p>
              <a:pPr algn="ctr">
                <a:defRPr b="0" sz="2000">
                  <a:latin typeface="Times New Roman"/>
                  <a:ea typeface="Times New Roman"/>
                  <a:cs typeface="Times New Roman"/>
                  <a:sym typeface="Times New Roman"/>
                </a:defRPr>
              </a:pPr>
            </a:p>
          </p:txBody>
        </p:sp>
        <p:sp>
          <p:nvSpPr>
            <p:cNvPr id="1122" name="CountLettersInArray"/>
            <p:cNvSpPr txBox="1"/>
            <p:nvPr/>
          </p:nvSpPr>
          <p:spPr>
            <a:xfrm>
              <a:off x="45719" y="0"/>
              <a:ext cx="2307274" cy="6648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0" sz="2000">
                  <a:latin typeface="Times New Roman"/>
                  <a:ea typeface="Times New Roman"/>
                  <a:cs typeface="Times New Roman"/>
                  <a:sym typeface="Times New Roman"/>
                </a:defRPr>
              </a:lvl1pPr>
            </a:lstStyle>
            <a:p>
              <a:pPr/>
              <a:r>
                <a:t>CountLettersInArray</a:t>
              </a:r>
            </a:p>
          </p:txBody>
        </p:sp>
      </p:grpSp>
      <p:grpSp>
        <p:nvGrpSpPr>
          <p:cNvPr id="1131" name="Group"/>
          <p:cNvGrpSpPr/>
          <p:nvPr/>
        </p:nvGrpSpPr>
        <p:grpSpPr>
          <a:xfrm>
            <a:off x="8861424" y="5746749"/>
            <a:ext cx="700089" cy="381001"/>
            <a:chOff x="0" y="0"/>
            <a:chExt cx="700087" cy="381000"/>
          </a:xfrm>
        </p:grpSpPr>
        <p:grpSp>
          <p:nvGrpSpPr>
            <p:cNvPr id="1129" name="Group"/>
            <p:cNvGrpSpPr/>
            <p:nvPr/>
          </p:nvGrpSpPr>
          <p:grpSpPr>
            <a:xfrm>
              <a:off x="-1" y="-1"/>
              <a:ext cx="700089" cy="381001"/>
              <a:chOff x="0" y="0"/>
              <a:chExt cx="700087" cy="381000"/>
            </a:xfrm>
          </p:grpSpPr>
          <p:sp>
            <p:nvSpPr>
              <p:cNvPr id="1124" name="Rectangle"/>
              <p:cNvSpPr/>
              <p:nvPr/>
            </p:nvSpPr>
            <p:spPr>
              <a:xfrm>
                <a:off x="0" y="0"/>
                <a:ext cx="700088" cy="381000"/>
              </a:xfrm>
              <a:prstGeom prst="rect">
                <a:avLst/>
              </a:prstGeom>
              <a:solidFill>
                <a:srgbClr val="38A1BA"/>
              </a:solidFill>
              <a:ln w="12700" cap="flat">
                <a:noFill/>
                <a:miter lim="400000"/>
              </a:ln>
              <a:effectLst>
                <a:outerShdw sx="100000" sy="100000" kx="0" ky="0" algn="b" rotWithShape="0" blurRad="63500" dist="17960" dir="2700000">
                  <a:srgbClr val="226170"/>
                </a:outerShdw>
              </a:effectLst>
            </p:spPr>
            <p:txBody>
              <a:bodyPr wrap="square" lIns="45719" tIns="45719" rIns="45719" bIns="45719" numCol="1" anchor="ctr">
                <a:noAutofit/>
              </a:bodyPr>
              <a:lstStyle/>
              <a:p>
                <a:pPr algn="ctr">
                  <a:defRPr b="0" sz="1800">
                    <a:latin typeface="Times New Roman"/>
                    <a:ea typeface="Times New Roman"/>
                    <a:cs typeface="Times New Roman"/>
                    <a:sym typeface="Times New Roman"/>
                  </a:defRPr>
                </a:pPr>
              </a:p>
            </p:txBody>
          </p:sp>
          <p:sp>
            <p:nvSpPr>
              <p:cNvPr id="1125" name="Shape"/>
              <p:cNvSpPr/>
              <p:nvPr/>
            </p:nvSpPr>
            <p:spPr>
              <a:xfrm>
                <a:off x="0" y="-1"/>
                <a:ext cx="700088"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 y="21600"/>
                    </a:lnTo>
                    <a:lnTo>
                      <a:pt x="20865" y="21600"/>
                    </a:lnTo>
                    <a:lnTo>
                      <a:pt x="21600" y="0"/>
                    </a:lnTo>
                    <a:close/>
                  </a:path>
                </a:pathLst>
              </a:custGeom>
              <a:solidFill>
                <a:srgbClr val="60B4C8"/>
              </a:solidFill>
              <a:ln w="12700" cap="flat">
                <a:noFill/>
                <a:miter lim="400000"/>
              </a:ln>
              <a:effectLst/>
            </p:spPr>
            <p:txBody>
              <a:bodyPr wrap="square" lIns="45719" tIns="45719" rIns="45719" bIns="45719" numCol="1" anchor="ctr">
                <a:noAutofit/>
              </a:bodyPr>
              <a:lstStyle/>
              <a:p>
                <a:pPr algn="ctr">
                  <a:defRPr b="0" sz="1800">
                    <a:latin typeface="Times New Roman"/>
                    <a:ea typeface="Times New Roman"/>
                    <a:cs typeface="Times New Roman"/>
                    <a:sym typeface="Times New Roman"/>
                  </a:defRPr>
                </a:pPr>
              </a:p>
            </p:txBody>
          </p:sp>
          <p:sp>
            <p:nvSpPr>
              <p:cNvPr id="1126" name="Shape"/>
              <p:cNvSpPr/>
              <p:nvPr/>
            </p:nvSpPr>
            <p:spPr>
              <a:xfrm>
                <a:off x="-1" y="0"/>
                <a:ext cx="23814" cy="381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350"/>
                    </a:lnTo>
                    <a:lnTo>
                      <a:pt x="21600" y="20250"/>
                    </a:lnTo>
                    <a:lnTo>
                      <a:pt x="0" y="21600"/>
                    </a:lnTo>
                    <a:close/>
                  </a:path>
                </a:pathLst>
              </a:custGeom>
              <a:solidFill>
                <a:srgbClr val="88C7D6"/>
              </a:solidFill>
              <a:ln w="12700" cap="flat">
                <a:noFill/>
                <a:miter lim="400000"/>
              </a:ln>
              <a:effectLst/>
            </p:spPr>
            <p:txBody>
              <a:bodyPr wrap="square" lIns="45719" tIns="45719" rIns="45719" bIns="45719" numCol="1" anchor="ctr">
                <a:noAutofit/>
              </a:bodyPr>
              <a:lstStyle/>
              <a:p>
                <a:pPr algn="ctr">
                  <a:defRPr b="0" sz="1800">
                    <a:latin typeface="Times New Roman"/>
                    <a:ea typeface="Times New Roman"/>
                    <a:cs typeface="Times New Roman"/>
                    <a:sym typeface="Times New Roman"/>
                  </a:defRPr>
                </a:pPr>
              </a:p>
            </p:txBody>
          </p:sp>
          <p:sp>
            <p:nvSpPr>
              <p:cNvPr id="1127" name="Shape"/>
              <p:cNvSpPr/>
              <p:nvPr/>
            </p:nvSpPr>
            <p:spPr>
              <a:xfrm>
                <a:off x="676275" y="0"/>
                <a:ext cx="23813" cy="381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350"/>
                    </a:lnTo>
                    <a:lnTo>
                      <a:pt x="0" y="20250"/>
                    </a:lnTo>
                    <a:lnTo>
                      <a:pt x="21600" y="21600"/>
                    </a:lnTo>
                    <a:close/>
                  </a:path>
                </a:pathLst>
              </a:custGeom>
              <a:solidFill>
                <a:srgbClr val="226170"/>
              </a:solidFill>
              <a:ln w="12700" cap="flat">
                <a:noFill/>
                <a:miter lim="400000"/>
              </a:ln>
              <a:effectLst/>
            </p:spPr>
            <p:txBody>
              <a:bodyPr wrap="square" lIns="45719" tIns="45719" rIns="45719" bIns="45719" numCol="1" anchor="ctr">
                <a:noAutofit/>
              </a:bodyPr>
              <a:lstStyle/>
              <a:p>
                <a:pPr algn="ctr">
                  <a:defRPr b="0" sz="1800">
                    <a:latin typeface="Times New Roman"/>
                    <a:ea typeface="Times New Roman"/>
                    <a:cs typeface="Times New Roman"/>
                    <a:sym typeface="Times New Roman"/>
                  </a:defRPr>
                </a:pPr>
              </a:p>
            </p:txBody>
          </p:sp>
          <p:sp>
            <p:nvSpPr>
              <p:cNvPr id="1128" name="Shape"/>
              <p:cNvSpPr/>
              <p:nvPr/>
            </p:nvSpPr>
            <p:spPr>
              <a:xfrm>
                <a:off x="0" y="357187"/>
                <a:ext cx="700088" cy="238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0865" y="0"/>
                    </a:lnTo>
                    <a:lnTo>
                      <a:pt x="735" y="0"/>
                    </a:lnTo>
                    <a:lnTo>
                      <a:pt x="0" y="21600"/>
                    </a:lnTo>
                    <a:close/>
                  </a:path>
                </a:pathLst>
              </a:custGeom>
              <a:solidFill>
                <a:srgbClr val="2D8195"/>
              </a:solidFill>
              <a:ln w="12700" cap="flat">
                <a:noFill/>
                <a:miter lim="400000"/>
              </a:ln>
              <a:effectLst/>
            </p:spPr>
            <p:txBody>
              <a:bodyPr wrap="square" lIns="45719" tIns="45719" rIns="45719" bIns="45719" numCol="1" anchor="ctr">
                <a:noAutofit/>
              </a:bodyPr>
              <a:lstStyle/>
              <a:p>
                <a:pPr algn="ctr">
                  <a:defRPr b="0" sz="1800">
                    <a:latin typeface="Times New Roman"/>
                    <a:ea typeface="Times New Roman"/>
                    <a:cs typeface="Times New Roman"/>
                    <a:sym typeface="Times New Roman"/>
                  </a:defRPr>
                </a:pPr>
              </a:p>
            </p:txBody>
          </p:sp>
        </p:grpSp>
        <p:sp>
          <p:nvSpPr>
            <p:cNvPr id="1130" name="Run"/>
            <p:cNvSpPr txBox="1"/>
            <p:nvPr/>
          </p:nvSpPr>
          <p:spPr>
            <a:xfrm>
              <a:off x="86172" y="5079"/>
              <a:ext cx="527743"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b="0" sz="1800">
                  <a:latin typeface="Book Antiqua"/>
                  <a:ea typeface="Book Antiqua"/>
                  <a:cs typeface="Book Antiqua"/>
                  <a:sym typeface="Book Antiqua"/>
                </a:defRPr>
              </a:lvl1pPr>
            </a:lstStyle>
            <a:p>
              <a:pPr/>
              <a:r>
                <a:t>Run</a:t>
              </a:r>
            </a:p>
          </p:txBody>
        </p:sp>
      </p:gr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3" name="Variable-Length Argümanlar"/>
          <p:cNvSpPr txBox="1"/>
          <p:nvPr>
            <p:ph type="title" idx="4294967295"/>
          </p:nvPr>
        </p:nvSpPr>
        <p:spPr>
          <a:xfrm>
            <a:off x="1422400" y="53975"/>
            <a:ext cx="10502900" cy="1030288"/>
          </a:xfrm>
          <a:prstGeom prst="rect">
            <a:avLst/>
          </a:prstGeom>
        </p:spPr>
        <p:txBody>
          <a:bodyPr>
            <a:normAutofit fontScale="100000" lnSpcReduction="0"/>
          </a:bodyPr>
          <a:lstStyle>
            <a:lvl1pPr>
              <a:defRPr>
                <a:effectLst>
                  <a:outerShdw sx="100000" sy="100000" kx="0" ky="0" algn="b" rotWithShape="0" blurRad="12700" dist="25400" dir="2700000">
                    <a:srgbClr val="DDDDDD"/>
                  </a:outerShdw>
                </a:effectLst>
              </a:defRPr>
            </a:lvl1pPr>
          </a:lstStyle>
          <a:p>
            <a:pPr/>
            <a:r>
              <a:t>Variable-Length Argümanlar</a:t>
            </a:r>
          </a:p>
        </p:txBody>
      </p:sp>
      <p:sp>
        <p:nvSpPr>
          <p:cNvPr id="1134" name="Değişken sayıda argümanları, metotlara parametre olarak aktarabilirsiniz."/>
          <p:cNvSpPr txBox="1"/>
          <p:nvPr>
            <p:ph type="body" idx="4294967295"/>
          </p:nvPr>
        </p:nvSpPr>
        <p:spPr>
          <a:xfrm>
            <a:off x="301625" y="1268412"/>
            <a:ext cx="11580813" cy="4824413"/>
          </a:xfrm>
          <a:prstGeom prst="rect">
            <a:avLst/>
          </a:prstGeom>
        </p:spPr>
        <p:txBody>
          <a:bodyPr>
            <a:normAutofit fontScale="100000" lnSpcReduction="0"/>
          </a:bodyPr>
          <a:lstStyle>
            <a:lvl1pPr marL="0" indent="0">
              <a:lnSpc>
                <a:spcPct val="90000"/>
              </a:lnSpc>
              <a:spcBef>
                <a:spcPts val="600"/>
              </a:spcBef>
              <a:buSzTx/>
              <a:buFont typeface="Wingdings"/>
              <a:buNone/>
              <a:defRPr sz="2800"/>
            </a:lvl1pPr>
          </a:lstStyle>
          <a:p>
            <a:pPr/>
            <a:r>
              <a:t>Değişken sayıda argümanları, metotlara parametre olarak aktarabilirsiniz.</a:t>
            </a:r>
          </a:p>
        </p:txBody>
      </p:sp>
      <p:sp>
        <p:nvSpPr>
          <p:cNvPr id="1135" name="Slide Number"/>
          <p:cNvSpPr txBox="1"/>
          <p:nvPr>
            <p:ph type="sldNum" sz="quarter" idx="2"/>
          </p:nvPr>
        </p:nvSpPr>
        <p:spPr>
          <a:xfrm>
            <a:off x="3578860" y="6494713"/>
            <a:ext cx="281941" cy="287088"/>
          </a:xfrm>
          <a:prstGeom prst="rect">
            <a:avLst/>
          </a:prstGeom>
          <a:extLst>
            <a:ext uri="{C572A759-6A51-4108-AA02-DFA0A04FC94B}">
              <ma14:wrappingTextBoxFlag xmlns:ma14="http://schemas.microsoft.com/office/mac/drawingml/2011/main" val="1"/>
            </a:ext>
          </a:extLst>
        </p:spPr>
        <p:txBody>
          <a:bodyPr/>
          <a:lstStyle>
            <a:lvl1pPr>
              <a:defRPr sz="1400">
                <a:latin typeface="Times New Roman"/>
                <a:ea typeface="Times New Roman"/>
                <a:cs typeface="Times New Roman"/>
                <a:sym typeface="Times New Roman"/>
              </a:defRPr>
            </a:lvl1pPr>
          </a:lstStyle>
          <a:p>
            <a:pPr/>
            <a:fld id="{86CB4B4D-7CA3-9044-876B-883B54F8677D}" type="slidenum"/>
          </a:p>
        </p:txBody>
      </p:sp>
      <p:grpSp>
        <p:nvGrpSpPr>
          <p:cNvPr id="1138" name="Group">
            <a:hlinkClick r:id="rId2" invalidUrl="" action="" tgtFrame="" tooltip="" history="1" highlightClick="0" endSnd="0"/>
          </p:cNvPr>
          <p:cNvGrpSpPr/>
          <p:nvPr/>
        </p:nvGrpSpPr>
        <p:grpSpPr>
          <a:xfrm>
            <a:off x="6727825" y="5257799"/>
            <a:ext cx="1706563" cy="381001"/>
            <a:chOff x="0" y="0"/>
            <a:chExt cx="1706562" cy="381000"/>
          </a:xfrm>
        </p:grpSpPr>
        <p:sp>
          <p:nvSpPr>
            <p:cNvPr id="1136" name="Rectangle"/>
            <p:cNvSpPr/>
            <p:nvPr/>
          </p:nvSpPr>
          <p:spPr>
            <a:xfrm>
              <a:off x="0" y="0"/>
              <a:ext cx="1706563" cy="381000"/>
            </a:xfrm>
            <a:prstGeom prst="rect">
              <a:avLst/>
            </a:prstGeom>
            <a:solidFill>
              <a:srgbClr val="92D050"/>
            </a:solidFill>
            <a:ln w="12700" cap="flat">
              <a:noFill/>
              <a:miter lim="400000"/>
            </a:ln>
            <a:effectLst/>
          </p:spPr>
          <p:txBody>
            <a:bodyPr wrap="square" lIns="45719" tIns="45719" rIns="45719" bIns="45719" numCol="1" anchor="t">
              <a:noAutofit/>
            </a:bodyPr>
            <a:lstStyle/>
            <a:p>
              <a:pPr algn="ctr">
                <a:defRPr b="0" sz="1800">
                  <a:latin typeface="Times New Roman"/>
                  <a:ea typeface="Times New Roman"/>
                  <a:cs typeface="Times New Roman"/>
                  <a:sym typeface="Times New Roman"/>
                </a:defRPr>
              </a:pPr>
            </a:p>
          </p:txBody>
        </p:sp>
        <p:sp>
          <p:nvSpPr>
            <p:cNvPr id="1137" name="VarArgsDemo"/>
            <p:cNvSpPr txBox="1"/>
            <p:nvPr/>
          </p:nvSpPr>
          <p:spPr>
            <a:xfrm>
              <a:off x="45719" y="0"/>
              <a:ext cx="1615124" cy="3484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0" sz="1800">
                  <a:latin typeface="Times New Roman"/>
                  <a:ea typeface="Times New Roman"/>
                  <a:cs typeface="Times New Roman"/>
                  <a:sym typeface="Times New Roman"/>
                </a:defRPr>
              </a:lvl1pPr>
            </a:lstStyle>
            <a:p>
              <a:pPr/>
              <a:r>
                <a:t>VarArgsDemo</a:t>
              </a:r>
            </a:p>
          </p:txBody>
        </p:sp>
      </p:grpSp>
      <p:grpSp>
        <p:nvGrpSpPr>
          <p:cNvPr id="1146" name="Group"/>
          <p:cNvGrpSpPr/>
          <p:nvPr/>
        </p:nvGrpSpPr>
        <p:grpSpPr>
          <a:xfrm>
            <a:off x="8570912" y="5257799"/>
            <a:ext cx="700088" cy="381001"/>
            <a:chOff x="0" y="0"/>
            <a:chExt cx="700087" cy="381000"/>
          </a:xfrm>
        </p:grpSpPr>
        <p:grpSp>
          <p:nvGrpSpPr>
            <p:cNvPr id="1144" name="Group"/>
            <p:cNvGrpSpPr/>
            <p:nvPr/>
          </p:nvGrpSpPr>
          <p:grpSpPr>
            <a:xfrm>
              <a:off x="-1" y="-1"/>
              <a:ext cx="700089" cy="381001"/>
              <a:chOff x="0" y="0"/>
              <a:chExt cx="700087" cy="381000"/>
            </a:xfrm>
          </p:grpSpPr>
          <p:sp>
            <p:nvSpPr>
              <p:cNvPr id="1139" name="Rectangle"/>
              <p:cNvSpPr/>
              <p:nvPr/>
            </p:nvSpPr>
            <p:spPr>
              <a:xfrm>
                <a:off x="0" y="0"/>
                <a:ext cx="700088" cy="381000"/>
              </a:xfrm>
              <a:prstGeom prst="rect">
                <a:avLst/>
              </a:prstGeom>
              <a:solidFill>
                <a:srgbClr val="38A1BA"/>
              </a:solidFill>
              <a:ln w="12700" cap="flat">
                <a:noFill/>
                <a:miter lim="400000"/>
              </a:ln>
              <a:effectLst>
                <a:outerShdw sx="100000" sy="100000" kx="0" ky="0" algn="b" rotWithShape="0" blurRad="63500" dist="17960" dir="2700000">
                  <a:srgbClr val="226170"/>
                </a:outerShdw>
              </a:effectLst>
            </p:spPr>
            <p:txBody>
              <a:bodyPr wrap="square" lIns="45719" tIns="45719" rIns="45719" bIns="45719" numCol="1" anchor="ctr">
                <a:noAutofit/>
              </a:bodyPr>
              <a:lstStyle/>
              <a:p>
                <a:pPr algn="ctr">
                  <a:defRPr b="0" sz="1600">
                    <a:latin typeface="Times New Roman"/>
                    <a:ea typeface="Times New Roman"/>
                    <a:cs typeface="Times New Roman"/>
                    <a:sym typeface="Times New Roman"/>
                  </a:defRPr>
                </a:pPr>
              </a:p>
            </p:txBody>
          </p:sp>
          <p:sp>
            <p:nvSpPr>
              <p:cNvPr id="1140" name="Shape"/>
              <p:cNvSpPr/>
              <p:nvPr/>
            </p:nvSpPr>
            <p:spPr>
              <a:xfrm>
                <a:off x="0" y="-1"/>
                <a:ext cx="700088"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 y="21600"/>
                    </a:lnTo>
                    <a:lnTo>
                      <a:pt x="20865" y="21600"/>
                    </a:lnTo>
                    <a:lnTo>
                      <a:pt x="21600" y="0"/>
                    </a:lnTo>
                    <a:close/>
                  </a:path>
                </a:pathLst>
              </a:custGeom>
              <a:solidFill>
                <a:srgbClr val="60B4C8"/>
              </a:solidFill>
              <a:ln w="12700" cap="flat">
                <a:noFill/>
                <a:miter lim="400000"/>
              </a:ln>
              <a:effectLst/>
            </p:spPr>
            <p:txBody>
              <a:bodyPr wrap="square" lIns="45719" tIns="45719" rIns="45719" bIns="45719" numCol="1" anchor="ctr">
                <a:noAutofit/>
              </a:bodyPr>
              <a:lstStyle/>
              <a:p>
                <a:pPr algn="ctr">
                  <a:defRPr b="0" sz="1600">
                    <a:latin typeface="Times New Roman"/>
                    <a:ea typeface="Times New Roman"/>
                    <a:cs typeface="Times New Roman"/>
                    <a:sym typeface="Times New Roman"/>
                  </a:defRPr>
                </a:pPr>
              </a:p>
            </p:txBody>
          </p:sp>
          <p:sp>
            <p:nvSpPr>
              <p:cNvPr id="1141" name="Shape"/>
              <p:cNvSpPr/>
              <p:nvPr/>
            </p:nvSpPr>
            <p:spPr>
              <a:xfrm>
                <a:off x="-1" y="0"/>
                <a:ext cx="23814" cy="381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350"/>
                    </a:lnTo>
                    <a:lnTo>
                      <a:pt x="21600" y="20250"/>
                    </a:lnTo>
                    <a:lnTo>
                      <a:pt x="0" y="21600"/>
                    </a:lnTo>
                    <a:close/>
                  </a:path>
                </a:pathLst>
              </a:custGeom>
              <a:solidFill>
                <a:srgbClr val="88C7D6"/>
              </a:solidFill>
              <a:ln w="12700" cap="flat">
                <a:noFill/>
                <a:miter lim="400000"/>
              </a:ln>
              <a:effectLst/>
            </p:spPr>
            <p:txBody>
              <a:bodyPr wrap="square" lIns="45719" tIns="45719" rIns="45719" bIns="45719" numCol="1" anchor="ctr">
                <a:noAutofit/>
              </a:bodyPr>
              <a:lstStyle/>
              <a:p>
                <a:pPr algn="ctr">
                  <a:defRPr b="0" sz="1600">
                    <a:latin typeface="Times New Roman"/>
                    <a:ea typeface="Times New Roman"/>
                    <a:cs typeface="Times New Roman"/>
                    <a:sym typeface="Times New Roman"/>
                  </a:defRPr>
                </a:pPr>
              </a:p>
            </p:txBody>
          </p:sp>
          <p:sp>
            <p:nvSpPr>
              <p:cNvPr id="1142" name="Shape"/>
              <p:cNvSpPr/>
              <p:nvPr/>
            </p:nvSpPr>
            <p:spPr>
              <a:xfrm>
                <a:off x="676275" y="0"/>
                <a:ext cx="23813" cy="381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350"/>
                    </a:lnTo>
                    <a:lnTo>
                      <a:pt x="0" y="20250"/>
                    </a:lnTo>
                    <a:lnTo>
                      <a:pt x="21600" y="21600"/>
                    </a:lnTo>
                    <a:close/>
                  </a:path>
                </a:pathLst>
              </a:custGeom>
              <a:solidFill>
                <a:srgbClr val="226170"/>
              </a:solidFill>
              <a:ln w="12700" cap="flat">
                <a:noFill/>
                <a:miter lim="400000"/>
              </a:ln>
              <a:effectLst/>
            </p:spPr>
            <p:txBody>
              <a:bodyPr wrap="square" lIns="45719" tIns="45719" rIns="45719" bIns="45719" numCol="1" anchor="ctr">
                <a:noAutofit/>
              </a:bodyPr>
              <a:lstStyle/>
              <a:p>
                <a:pPr algn="ctr">
                  <a:defRPr b="0" sz="1600">
                    <a:latin typeface="Times New Roman"/>
                    <a:ea typeface="Times New Roman"/>
                    <a:cs typeface="Times New Roman"/>
                    <a:sym typeface="Times New Roman"/>
                  </a:defRPr>
                </a:pPr>
              </a:p>
            </p:txBody>
          </p:sp>
          <p:sp>
            <p:nvSpPr>
              <p:cNvPr id="1143" name="Shape"/>
              <p:cNvSpPr/>
              <p:nvPr/>
            </p:nvSpPr>
            <p:spPr>
              <a:xfrm>
                <a:off x="0" y="357187"/>
                <a:ext cx="700088" cy="238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0865" y="0"/>
                    </a:lnTo>
                    <a:lnTo>
                      <a:pt x="735" y="0"/>
                    </a:lnTo>
                    <a:lnTo>
                      <a:pt x="0" y="21600"/>
                    </a:lnTo>
                    <a:close/>
                  </a:path>
                </a:pathLst>
              </a:custGeom>
              <a:solidFill>
                <a:srgbClr val="2D8195"/>
              </a:solidFill>
              <a:ln w="12700" cap="flat">
                <a:noFill/>
                <a:miter lim="400000"/>
              </a:ln>
              <a:effectLst/>
            </p:spPr>
            <p:txBody>
              <a:bodyPr wrap="square" lIns="45719" tIns="45719" rIns="45719" bIns="45719" numCol="1" anchor="ctr">
                <a:noAutofit/>
              </a:bodyPr>
              <a:lstStyle/>
              <a:p>
                <a:pPr algn="ctr">
                  <a:defRPr b="0" sz="1600">
                    <a:latin typeface="Times New Roman"/>
                    <a:ea typeface="Times New Roman"/>
                    <a:cs typeface="Times New Roman"/>
                    <a:sym typeface="Times New Roman"/>
                  </a:defRPr>
                </a:pPr>
              </a:p>
            </p:txBody>
          </p:sp>
        </p:grpSp>
        <p:sp>
          <p:nvSpPr>
            <p:cNvPr id="1145" name="Run"/>
            <p:cNvSpPr txBox="1"/>
            <p:nvPr/>
          </p:nvSpPr>
          <p:spPr>
            <a:xfrm>
              <a:off x="109706" y="17779"/>
              <a:ext cx="480676" cy="34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b="0" sz="1600">
                  <a:latin typeface="Book Antiqua"/>
                  <a:ea typeface="Book Antiqua"/>
                  <a:cs typeface="Book Antiqua"/>
                  <a:sym typeface="Book Antiqua"/>
                </a:defRPr>
              </a:lvl1pPr>
            </a:lstStyle>
            <a:p>
              <a:pPr/>
              <a:r>
                <a:t>Run</a:t>
              </a:r>
            </a:p>
          </p:txBody>
        </p:sp>
      </p:gr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8" name="Dizilerde Arama (Searching)"/>
          <p:cNvSpPr txBox="1"/>
          <p:nvPr>
            <p:ph type="title" idx="4294967295"/>
          </p:nvPr>
        </p:nvSpPr>
        <p:spPr>
          <a:xfrm>
            <a:off x="1422400" y="53975"/>
            <a:ext cx="10502900" cy="1030288"/>
          </a:xfrm>
          <a:prstGeom prst="rect">
            <a:avLst/>
          </a:prstGeom>
        </p:spPr>
        <p:txBody>
          <a:bodyPr>
            <a:normAutofit fontScale="100000" lnSpcReduction="0"/>
          </a:bodyPr>
          <a:lstStyle>
            <a:lvl1pPr>
              <a:defRPr>
                <a:effectLst>
                  <a:outerShdw sx="100000" sy="100000" kx="0" ky="0" algn="b" rotWithShape="0" blurRad="12700" dist="25400" dir="2700000">
                    <a:srgbClr val="DDDDDD"/>
                  </a:outerShdw>
                </a:effectLst>
              </a:defRPr>
            </a:lvl1pPr>
          </a:lstStyle>
          <a:p>
            <a:pPr/>
            <a:r>
              <a:t>Dizilerde Arama (Searching)</a:t>
            </a:r>
          </a:p>
        </p:txBody>
      </p:sp>
      <p:sp>
        <p:nvSpPr>
          <p:cNvPr id="1149" name="Dizilerde arama, bir elemanın dizide olup olmadığını bulmadır. Pek çok arama algoritması vardır. En basiti lineer aramadır. Dizi elemanları ile aranan sıra ile karşılaştırılır. Eleman dizide bulunursa sıra numarası, bulunmazsa -1 değeri döndürülür."/>
          <p:cNvSpPr txBox="1"/>
          <p:nvPr>
            <p:ph type="body" idx="4294967295"/>
          </p:nvPr>
        </p:nvSpPr>
        <p:spPr>
          <a:xfrm>
            <a:off x="301625" y="1268412"/>
            <a:ext cx="11580813" cy="4824413"/>
          </a:xfrm>
          <a:prstGeom prst="rect">
            <a:avLst/>
          </a:prstGeom>
        </p:spPr>
        <p:txBody>
          <a:bodyPr>
            <a:normAutofit fontScale="100000" lnSpcReduction="0"/>
          </a:bodyPr>
          <a:lstStyle>
            <a:lvl1pPr marL="0" indent="0">
              <a:lnSpc>
                <a:spcPct val="90000"/>
              </a:lnSpc>
              <a:spcBef>
                <a:spcPts val="600"/>
              </a:spcBef>
              <a:buSzTx/>
              <a:buFont typeface="Wingdings"/>
              <a:buNone/>
              <a:defRPr sz="2800"/>
            </a:lvl1pPr>
          </a:lstStyle>
          <a:p>
            <a:pPr/>
            <a:r>
              <a:t>Dizilerde arama, bir elemanın dizide olup olmadığını bulmadır. Pek çok arama algoritması vardır. En basiti lineer aramadır. Dizi elemanları ile aranan sıra ile karşılaştırılır. Eleman dizide bulunursa sıra numarası, bulunmazsa -1 değeri döndürülür.</a:t>
            </a:r>
          </a:p>
        </p:txBody>
      </p:sp>
      <p:sp>
        <p:nvSpPr>
          <p:cNvPr id="1150" name="Slide Number"/>
          <p:cNvSpPr txBox="1"/>
          <p:nvPr>
            <p:ph type="sldNum" sz="quarter" idx="2"/>
          </p:nvPr>
        </p:nvSpPr>
        <p:spPr>
          <a:xfrm>
            <a:off x="3578860" y="6494713"/>
            <a:ext cx="281941" cy="287088"/>
          </a:xfrm>
          <a:prstGeom prst="rect">
            <a:avLst/>
          </a:prstGeom>
          <a:extLst>
            <a:ext uri="{C572A759-6A51-4108-AA02-DFA0A04FC94B}">
              <ma14:wrappingTextBoxFlag xmlns:ma14="http://schemas.microsoft.com/office/mac/drawingml/2011/main" val="1"/>
            </a:ext>
          </a:extLst>
        </p:spPr>
        <p:txBody>
          <a:bodyPr/>
          <a:lstStyle>
            <a:lvl1pPr>
              <a:defRPr sz="1400">
                <a:latin typeface="Times New Roman"/>
                <a:ea typeface="Times New Roman"/>
                <a:cs typeface="Times New Roman"/>
                <a:sym typeface="Times New Roman"/>
              </a:defRPr>
            </a:lvl1pPr>
          </a:lstStyle>
          <a:p>
            <a:pPr/>
            <a:fld id="{86CB4B4D-7CA3-9044-876B-883B54F8677D}" type="slidenum"/>
          </a:p>
        </p:txBody>
      </p:sp>
      <p:pic>
        <p:nvPicPr>
          <p:cNvPr id="1151" name="image.pdf" descr="image.pdf"/>
          <p:cNvPicPr>
            <a:picLocks noChangeAspect="1"/>
          </p:cNvPicPr>
          <p:nvPr/>
        </p:nvPicPr>
        <p:blipFill>
          <a:blip r:embed="rId2">
            <a:extLst/>
          </a:blip>
          <a:stretch>
            <a:fillRect/>
          </a:stretch>
        </p:blipFill>
        <p:spPr>
          <a:xfrm>
            <a:off x="1524000" y="4043362"/>
            <a:ext cx="9290050" cy="237966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3" name="Lineer Arama Animasyonu"/>
          <p:cNvSpPr txBox="1"/>
          <p:nvPr>
            <p:ph type="title" idx="4294967295"/>
          </p:nvPr>
        </p:nvSpPr>
        <p:spPr>
          <a:xfrm>
            <a:off x="1422400" y="53975"/>
            <a:ext cx="10502900" cy="1030288"/>
          </a:xfrm>
          <a:prstGeom prst="rect">
            <a:avLst/>
          </a:prstGeom>
        </p:spPr>
        <p:txBody>
          <a:bodyPr>
            <a:normAutofit fontScale="100000" lnSpcReduction="0"/>
          </a:bodyPr>
          <a:lstStyle>
            <a:lvl1pPr>
              <a:defRPr>
                <a:effectLst>
                  <a:outerShdw sx="100000" sy="100000" kx="0" ky="0" algn="b" rotWithShape="0" blurRad="12700" dist="25400" dir="2700000">
                    <a:srgbClr val="DDDDDD"/>
                  </a:outerShdw>
                </a:effectLst>
              </a:defRPr>
            </a:lvl1pPr>
          </a:lstStyle>
          <a:p>
            <a:pPr/>
            <a:r>
              <a:t>Lineer Arama Animasyonu</a:t>
            </a:r>
          </a:p>
        </p:txBody>
      </p:sp>
      <p:sp>
        <p:nvSpPr>
          <p:cNvPr id="1154" name="Slide Number"/>
          <p:cNvSpPr txBox="1"/>
          <p:nvPr>
            <p:ph type="sldNum" sz="quarter" idx="2"/>
          </p:nvPr>
        </p:nvSpPr>
        <p:spPr>
          <a:xfrm>
            <a:off x="11575097" y="6494713"/>
            <a:ext cx="281941" cy="287088"/>
          </a:xfrm>
          <a:prstGeom prst="rect">
            <a:avLst/>
          </a:prstGeom>
          <a:extLst>
            <a:ext uri="{C572A759-6A51-4108-AA02-DFA0A04FC94B}">
              <ma14:wrappingTextBoxFlag xmlns:ma14="http://schemas.microsoft.com/office/mac/drawingml/2011/main" val="1"/>
            </a:ext>
          </a:extLst>
        </p:spPr>
        <p:txBody>
          <a:bodyPr/>
          <a:lstStyle>
            <a:lvl1pPr>
              <a:defRPr sz="1400">
                <a:latin typeface="Times New Roman"/>
                <a:ea typeface="Times New Roman"/>
                <a:cs typeface="Times New Roman"/>
                <a:sym typeface="Times New Roman"/>
              </a:defRPr>
            </a:lvl1pPr>
          </a:lstStyle>
          <a:p>
            <a:pPr/>
            <a:fld id="{86CB4B4D-7CA3-9044-876B-883B54F8677D}" type="slidenum"/>
          </a:p>
        </p:txBody>
      </p:sp>
      <p:graphicFrame>
        <p:nvGraphicFramePr>
          <p:cNvPr id="1155" name="Table"/>
          <p:cNvGraphicFramePr/>
          <p:nvPr/>
        </p:nvGraphicFramePr>
        <p:xfrm>
          <a:off x="3408362" y="1662112"/>
          <a:ext cx="4267201" cy="51752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3400"/>
                <a:gridCol w="533400"/>
                <a:gridCol w="533400"/>
                <a:gridCol w="533400"/>
                <a:gridCol w="533400"/>
                <a:gridCol w="533400"/>
                <a:gridCol w="533400"/>
                <a:gridCol w="533400"/>
              </a:tblGrid>
              <a:tr h="517525">
                <a:tc>
                  <a:txBody>
                    <a:bodyPr/>
                    <a:lstStyle/>
                    <a:p>
                      <a:pPr algn="l">
                        <a:spcBef>
                          <a:spcPts val="600"/>
                        </a:spcBef>
                        <a:defRPr sz="1800"/>
                      </a:pPr>
                      <a:r>
                        <a:rPr sz="2800">
                          <a:latin typeface="Times New Roman"/>
                          <a:ea typeface="Times New Roman"/>
                          <a:cs typeface="Times New Roman"/>
                          <a:sym typeface="Times New Roman"/>
                        </a:rPr>
                        <a:t>6</a:t>
                      </a:r>
                    </a:p>
                  </a:txBody>
                  <a:tcPr marL="45441" marR="45441" marT="45441" marB="45441" anchor="t" anchorCtr="0" horzOverflow="overflow">
                    <a:lnL w="28575">
                      <a:solidFill>
                        <a:srgbClr val="000000"/>
                      </a:solidFill>
                    </a:lnL>
                    <a:lnR w="12700">
                      <a:solidFill>
                        <a:srgbClr val="000000"/>
                      </a:solidFill>
                    </a:lnR>
                    <a:lnT w="28575">
                      <a:solidFill>
                        <a:srgbClr val="000000"/>
                      </a:solidFill>
                    </a:lnT>
                    <a:lnB w="28575">
                      <a:solidFill>
                        <a:srgbClr val="000000"/>
                      </a:solidFill>
                    </a:lnB>
                    <a:solidFill>
                      <a:srgbClr val="FF0000"/>
                    </a:solidFill>
                  </a:tcPr>
                </a:tc>
                <a:tc>
                  <a:txBody>
                    <a:bodyPr/>
                    <a:lstStyle/>
                    <a:p>
                      <a:pPr algn="l">
                        <a:spcBef>
                          <a:spcPts val="600"/>
                        </a:spcBef>
                        <a:defRPr sz="1800"/>
                      </a:pPr>
                      <a:r>
                        <a:rPr sz="2800">
                          <a:latin typeface="Times New Roman"/>
                          <a:ea typeface="Times New Roman"/>
                          <a:cs typeface="Times New Roman"/>
                          <a:sym typeface="Times New Roman"/>
                        </a:rPr>
                        <a:t>4</a:t>
                      </a:r>
                    </a:p>
                  </a:txBody>
                  <a:tcPr marL="45441" marR="45441" marT="45441" marB="45441" anchor="t" anchorCtr="0" horzOverflow="overflow">
                    <a:lnL w="12700">
                      <a:solidFill>
                        <a:srgbClr val="000000"/>
                      </a:solidFill>
                    </a:lnL>
                    <a:lnR w="12700">
                      <a:solidFill>
                        <a:srgbClr val="000000"/>
                      </a:solidFill>
                    </a:lnR>
                    <a:lnT w="28575">
                      <a:solidFill>
                        <a:srgbClr val="000000"/>
                      </a:solidFill>
                    </a:lnT>
                    <a:lnB w="28575">
                      <a:solidFill>
                        <a:srgbClr val="000000"/>
                      </a:solidFill>
                    </a:lnB>
                    <a:noFill/>
                  </a:tcPr>
                </a:tc>
                <a:tc>
                  <a:txBody>
                    <a:bodyPr/>
                    <a:lstStyle/>
                    <a:p>
                      <a:pPr algn="l">
                        <a:spcBef>
                          <a:spcPts val="600"/>
                        </a:spcBef>
                        <a:defRPr sz="1800"/>
                      </a:pPr>
                      <a:r>
                        <a:rPr sz="2800">
                          <a:latin typeface="Times New Roman"/>
                          <a:ea typeface="Times New Roman"/>
                          <a:cs typeface="Times New Roman"/>
                          <a:sym typeface="Times New Roman"/>
                        </a:rPr>
                        <a:t>1</a:t>
                      </a:r>
                    </a:p>
                  </a:txBody>
                  <a:tcPr marL="45441" marR="45441" marT="45441" marB="45441" anchor="t" anchorCtr="0" horzOverflow="overflow">
                    <a:lnL w="12700">
                      <a:solidFill>
                        <a:srgbClr val="000000"/>
                      </a:solidFill>
                    </a:lnL>
                    <a:lnR w="12700">
                      <a:solidFill>
                        <a:srgbClr val="000000"/>
                      </a:solidFill>
                    </a:lnR>
                    <a:lnT w="28575">
                      <a:solidFill>
                        <a:srgbClr val="000000"/>
                      </a:solidFill>
                    </a:lnT>
                    <a:lnB w="28575">
                      <a:solidFill>
                        <a:srgbClr val="000000"/>
                      </a:solidFill>
                    </a:lnB>
                    <a:noFill/>
                  </a:tcPr>
                </a:tc>
                <a:tc>
                  <a:txBody>
                    <a:bodyPr/>
                    <a:lstStyle/>
                    <a:p>
                      <a:pPr algn="l">
                        <a:spcBef>
                          <a:spcPts val="600"/>
                        </a:spcBef>
                        <a:defRPr sz="1800"/>
                      </a:pPr>
                      <a:r>
                        <a:rPr sz="2800">
                          <a:latin typeface="Times New Roman"/>
                          <a:ea typeface="Times New Roman"/>
                          <a:cs typeface="Times New Roman"/>
                          <a:sym typeface="Times New Roman"/>
                        </a:rPr>
                        <a:t>9</a:t>
                      </a:r>
                    </a:p>
                  </a:txBody>
                  <a:tcPr marL="45441" marR="45441" marT="45441" marB="45441" anchor="t" anchorCtr="0" horzOverflow="overflow">
                    <a:lnL w="12700">
                      <a:solidFill>
                        <a:srgbClr val="000000"/>
                      </a:solidFill>
                    </a:lnL>
                    <a:lnR w="12700">
                      <a:solidFill>
                        <a:srgbClr val="000000"/>
                      </a:solidFill>
                    </a:lnR>
                    <a:lnT w="28575">
                      <a:solidFill>
                        <a:srgbClr val="000000"/>
                      </a:solidFill>
                    </a:lnT>
                    <a:lnB w="28575">
                      <a:solidFill>
                        <a:srgbClr val="000000"/>
                      </a:solidFill>
                    </a:lnB>
                    <a:noFill/>
                  </a:tcPr>
                </a:tc>
                <a:tc>
                  <a:txBody>
                    <a:bodyPr/>
                    <a:lstStyle/>
                    <a:p>
                      <a:pPr algn="l">
                        <a:spcBef>
                          <a:spcPts val="600"/>
                        </a:spcBef>
                        <a:defRPr sz="1800"/>
                      </a:pPr>
                      <a:r>
                        <a:rPr sz="2800">
                          <a:latin typeface="Times New Roman"/>
                          <a:ea typeface="Times New Roman"/>
                          <a:cs typeface="Times New Roman"/>
                          <a:sym typeface="Times New Roman"/>
                        </a:rPr>
                        <a:t>7</a:t>
                      </a:r>
                    </a:p>
                  </a:txBody>
                  <a:tcPr marL="45441" marR="45441" marT="45441" marB="45441" anchor="t" anchorCtr="0" horzOverflow="overflow">
                    <a:lnL w="12700">
                      <a:solidFill>
                        <a:srgbClr val="000000"/>
                      </a:solidFill>
                    </a:lnL>
                    <a:lnR w="12700">
                      <a:solidFill>
                        <a:srgbClr val="000000"/>
                      </a:solidFill>
                    </a:lnR>
                    <a:lnT w="28575">
                      <a:solidFill>
                        <a:srgbClr val="000000"/>
                      </a:solidFill>
                    </a:lnT>
                    <a:lnB w="28575">
                      <a:solidFill>
                        <a:srgbClr val="000000"/>
                      </a:solidFill>
                    </a:lnB>
                    <a:noFill/>
                  </a:tcPr>
                </a:tc>
                <a:tc>
                  <a:txBody>
                    <a:bodyPr/>
                    <a:lstStyle/>
                    <a:p>
                      <a:pPr algn="l">
                        <a:spcBef>
                          <a:spcPts val="600"/>
                        </a:spcBef>
                        <a:defRPr sz="1800"/>
                      </a:pPr>
                      <a:r>
                        <a:rPr sz="2800">
                          <a:latin typeface="Times New Roman"/>
                          <a:ea typeface="Times New Roman"/>
                          <a:cs typeface="Times New Roman"/>
                          <a:sym typeface="Times New Roman"/>
                        </a:rPr>
                        <a:t>3</a:t>
                      </a:r>
                    </a:p>
                  </a:txBody>
                  <a:tcPr marL="45441" marR="45441" marT="45441" marB="45441" anchor="t" anchorCtr="0" horzOverflow="overflow">
                    <a:lnL w="12700">
                      <a:solidFill>
                        <a:srgbClr val="000000"/>
                      </a:solidFill>
                    </a:lnL>
                    <a:lnR w="12700">
                      <a:solidFill>
                        <a:srgbClr val="000000"/>
                      </a:solidFill>
                    </a:lnR>
                    <a:lnT w="28575">
                      <a:solidFill>
                        <a:srgbClr val="000000"/>
                      </a:solidFill>
                    </a:lnT>
                    <a:lnB w="28575">
                      <a:solidFill>
                        <a:srgbClr val="000000"/>
                      </a:solidFill>
                    </a:lnB>
                    <a:noFill/>
                  </a:tcPr>
                </a:tc>
                <a:tc>
                  <a:txBody>
                    <a:bodyPr/>
                    <a:lstStyle/>
                    <a:p>
                      <a:pPr algn="l">
                        <a:spcBef>
                          <a:spcPts val="600"/>
                        </a:spcBef>
                        <a:defRPr sz="1800"/>
                      </a:pPr>
                      <a:r>
                        <a:rPr sz="2800">
                          <a:latin typeface="Times New Roman"/>
                          <a:ea typeface="Times New Roman"/>
                          <a:cs typeface="Times New Roman"/>
                          <a:sym typeface="Times New Roman"/>
                        </a:rPr>
                        <a:t>2</a:t>
                      </a:r>
                    </a:p>
                  </a:txBody>
                  <a:tcPr marL="45441" marR="45441" marT="45441" marB="45441" anchor="t" anchorCtr="0" horzOverflow="overflow">
                    <a:lnL w="12700">
                      <a:solidFill>
                        <a:srgbClr val="000000"/>
                      </a:solidFill>
                    </a:lnL>
                    <a:lnR w="12700">
                      <a:solidFill>
                        <a:srgbClr val="000000"/>
                      </a:solidFill>
                    </a:lnR>
                    <a:lnT w="28575">
                      <a:solidFill>
                        <a:srgbClr val="000000"/>
                      </a:solidFill>
                    </a:lnT>
                    <a:lnB w="28575">
                      <a:solidFill>
                        <a:srgbClr val="000000"/>
                      </a:solidFill>
                    </a:lnB>
                    <a:noFill/>
                  </a:tcPr>
                </a:tc>
                <a:tc>
                  <a:txBody>
                    <a:bodyPr/>
                    <a:lstStyle/>
                    <a:p>
                      <a:pPr algn="l">
                        <a:spcBef>
                          <a:spcPts val="600"/>
                        </a:spcBef>
                        <a:defRPr sz="1800"/>
                      </a:pPr>
                      <a:r>
                        <a:rPr sz="2800">
                          <a:latin typeface="Times New Roman"/>
                          <a:ea typeface="Times New Roman"/>
                          <a:cs typeface="Times New Roman"/>
                          <a:sym typeface="Times New Roman"/>
                        </a:rPr>
                        <a:t>8</a:t>
                      </a:r>
                    </a:p>
                  </a:txBody>
                  <a:tcPr marL="45441" marR="45441" marT="45441" marB="45441" anchor="t" anchorCtr="0" horzOverflow="overflow">
                    <a:lnL w="12700">
                      <a:solidFill>
                        <a:srgbClr val="000000"/>
                      </a:solidFill>
                    </a:lnL>
                    <a:lnR w="28575">
                      <a:solidFill>
                        <a:srgbClr val="000000"/>
                      </a:solidFill>
                    </a:lnR>
                    <a:lnT w="28575">
                      <a:solidFill>
                        <a:srgbClr val="000000"/>
                      </a:solidFill>
                    </a:lnT>
                    <a:lnB w="28575">
                      <a:solidFill>
                        <a:srgbClr val="000000"/>
                      </a:solidFill>
                    </a:lnB>
                    <a:noFill/>
                  </a:tcPr>
                </a:tc>
              </a:tr>
            </a:tbl>
          </a:graphicData>
        </a:graphic>
      </p:graphicFrame>
      <p:graphicFrame>
        <p:nvGraphicFramePr>
          <p:cNvPr id="1156" name="Table"/>
          <p:cNvGraphicFramePr/>
          <p:nvPr/>
        </p:nvGraphicFramePr>
        <p:xfrm>
          <a:off x="3408362" y="2408237"/>
          <a:ext cx="4267201" cy="5334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3400"/>
                <a:gridCol w="533400"/>
                <a:gridCol w="533400"/>
                <a:gridCol w="533400"/>
                <a:gridCol w="533400"/>
                <a:gridCol w="533400"/>
                <a:gridCol w="533400"/>
                <a:gridCol w="533400"/>
              </a:tblGrid>
              <a:tr h="533400">
                <a:tc>
                  <a:txBody>
                    <a:bodyPr/>
                    <a:lstStyle/>
                    <a:p>
                      <a:pPr algn="l">
                        <a:spcBef>
                          <a:spcPts val="600"/>
                        </a:spcBef>
                        <a:defRPr sz="1800"/>
                      </a:pPr>
                      <a:r>
                        <a:rPr sz="2800">
                          <a:latin typeface="Times New Roman"/>
                          <a:ea typeface="Times New Roman"/>
                          <a:cs typeface="Times New Roman"/>
                          <a:sym typeface="Times New Roman"/>
                        </a:rPr>
                        <a:t>6</a:t>
                      </a:r>
                    </a:p>
                  </a:txBody>
                  <a:tcPr marL="45720" marR="45720" marT="45720" marB="45720" anchor="t" anchorCtr="0" horzOverflow="overflow">
                    <a:lnL w="28575">
                      <a:solidFill>
                        <a:srgbClr val="000000"/>
                      </a:solidFill>
                    </a:lnL>
                    <a:lnR w="12700">
                      <a:solidFill>
                        <a:srgbClr val="000000"/>
                      </a:solidFill>
                    </a:lnR>
                    <a:lnT w="28575">
                      <a:solidFill>
                        <a:srgbClr val="000000"/>
                      </a:solidFill>
                    </a:lnT>
                    <a:lnB w="28575">
                      <a:solidFill>
                        <a:srgbClr val="000000"/>
                      </a:solidFill>
                    </a:lnB>
                    <a:noFill/>
                  </a:tcPr>
                </a:tc>
                <a:tc>
                  <a:txBody>
                    <a:bodyPr/>
                    <a:lstStyle/>
                    <a:p>
                      <a:pPr algn="l">
                        <a:spcBef>
                          <a:spcPts val="600"/>
                        </a:spcBef>
                        <a:defRPr sz="1800"/>
                      </a:pPr>
                      <a:r>
                        <a:rPr sz="2800">
                          <a:latin typeface="Times New Roman"/>
                          <a:ea typeface="Times New Roman"/>
                          <a:cs typeface="Times New Roman"/>
                          <a:sym typeface="Times New Roman"/>
                        </a:rPr>
                        <a:t>4</a:t>
                      </a:r>
                    </a:p>
                  </a:txBody>
                  <a:tcPr marL="45720" marR="45720" marT="45720" marB="45720" anchor="t" anchorCtr="0" horzOverflow="overflow">
                    <a:lnL w="12700">
                      <a:solidFill>
                        <a:srgbClr val="000000"/>
                      </a:solidFill>
                    </a:lnL>
                    <a:lnR w="12700">
                      <a:solidFill>
                        <a:srgbClr val="000000"/>
                      </a:solidFill>
                    </a:lnR>
                    <a:lnT w="28575">
                      <a:solidFill>
                        <a:srgbClr val="000000"/>
                      </a:solidFill>
                    </a:lnT>
                    <a:lnB w="28575">
                      <a:solidFill>
                        <a:srgbClr val="000000"/>
                      </a:solidFill>
                    </a:lnB>
                    <a:solidFill>
                      <a:srgbClr val="FF0000"/>
                    </a:solidFill>
                  </a:tcPr>
                </a:tc>
                <a:tc>
                  <a:txBody>
                    <a:bodyPr/>
                    <a:lstStyle/>
                    <a:p>
                      <a:pPr algn="l">
                        <a:spcBef>
                          <a:spcPts val="600"/>
                        </a:spcBef>
                        <a:defRPr sz="1800"/>
                      </a:pPr>
                      <a:r>
                        <a:rPr sz="2800">
                          <a:latin typeface="Times New Roman"/>
                          <a:ea typeface="Times New Roman"/>
                          <a:cs typeface="Times New Roman"/>
                          <a:sym typeface="Times New Roman"/>
                        </a:rPr>
                        <a:t>1</a:t>
                      </a:r>
                    </a:p>
                  </a:txBody>
                  <a:tcPr marL="45720" marR="45720" marT="45720" marB="45720" anchor="t" anchorCtr="0" horzOverflow="overflow">
                    <a:lnL w="12700">
                      <a:solidFill>
                        <a:srgbClr val="000000"/>
                      </a:solidFill>
                    </a:lnL>
                    <a:lnR w="12700">
                      <a:solidFill>
                        <a:srgbClr val="000000"/>
                      </a:solidFill>
                    </a:lnR>
                    <a:lnT w="28575">
                      <a:solidFill>
                        <a:srgbClr val="000000"/>
                      </a:solidFill>
                    </a:lnT>
                    <a:lnB w="28575">
                      <a:solidFill>
                        <a:srgbClr val="000000"/>
                      </a:solidFill>
                    </a:lnB>
                    <a:noFill/>
                  </a:tcPr>
                </a:tc>
                <a:tc>
                  <a:txBody>
                    <a:bodyPr/>
                    <a:lstStyle/>
                    <a:p>
                      <a:pPr algn="l">
                        <a:spcBef>
                          <a:spcPts val="600"/>
                        </a:spcBef>
                        <a:defRPr sz="1800"/>
                      </a:pPr>
                      <a:r>
                        <a:rPr sz="2800">
                          <a:latin typeface="Times New Roman"/>
                          <a:ea typeface="Times New Roman"/>
                          <a:cs typeface="Times New Roman"/>
                          <a:sym typeface="Times New Roman"/>
                        </a:rPr>
                        <a:t>9</a:t>
                      </a:r>
                    </a:p>
                  </a:txBody>
                  <a:tcPr marL="45720" marR="45720" marT="45720" marB="45720" anchor="t" anchorCtr="0" horzOverflow="overflow">
                    <a:lnL w="12700">
                      <a:solidFill>
                        <a:srgbClr val="000000"/>
                      </a:solidFill>
                    </a:lnL>
                    <a:lnR w="12700">
                      <a:solidFill>
                        <a:srgbClr val="000000"/>
                      </a:solidFill>
                    </a:lnR>
                    <a:lnT w="28575">
                      <a:solidFill>
                        <a:srgbClr val="000000"/>
                      </a:solidFill>
                    </a:lnT>
                    <a:lnB w="28575">
                      <a:solidFill>
                        <a:srgbClr val="000000"/>
                      </a:solidFill>
                    </a:lnB>
                    <a:noFill/>
                  </a:tcPr>
                </a:tc>
                <a:tc>
                  <a:txBody>
                    <a:bodyPr/>
                    <a:lstStyle/>
                    <a:p>
                      <a:pPr algn="l">
                        <a:spcBef>
                          <a:spcPts val="600"/>
                        </a:spcBef>
                        <a:defRPr sz="1800"/>
                      </a:pPr>
                      <a:r>
                        <a:rPr sz="2800">
                          <a:latin typeface="Times New Roman"/>
                          <a:ea typeface="Times New Roman"/>
                          <a:cs typeface="Times New Roman"/>
                          <a:sym typeface="Times New Roman"/>
                        </a:rPr>
                        <a:t>7</a:t>
                      </a:r>
                    </a:p>
                  </a:txBody>
                  <a:tcPr marL="45720" marR="45720" marT="45720" marB="45720" anchor="t" anchorCtr="0" horzOverflow="overflow">
                    <a:lnL w="12700">
                      <a:solidFill>
                        <a:srgbClr val="000000"/>
                      </a:solidFill>
                    </a:lnL>
                    <a:lnR w="12700">
                      <a:solidFill>
                        <a:srgbClr val="000000"/>
                      </a:solidFill>
                    </a:lnR>
                    <a:lnT w="28575">
                      <a:solidFill>
                        <a:srgbClr val="000000"/>
                      </a:solidFill>
                    </a:lnT>
                    <a:lnB w="28575">
                      <a:solidFill>
                        <a:srgbClr val="000000"/>
                      </a:solidFill>
                    </a:lnB>
                    <a:noFill/>
                  </a:tcPr>
                </a:tc>
                <a:tc>
                  <a:txBody>
                    <a:bodyPr/>
                    <a:lstStyle/>
                    <a:p>
                      <a:pPr algn="l">
                        <a:spcBef>
                          <a:spcPts val="600"/>
                        </a:spcBef>
                        <a:defRPr sz="1800"/>
                      </a:pPr>
                      <a:r>
                        <a:rPr sz="2800">
                          <a:latin typeface="Times New Roman"/>
                          <a:ea typeface="Times New Roman"/>
                          <a:cs typeface="Times New Roman"/>
                          <a:sym typeface="Times New Roman"/>
                        </a:rPr>
                        <a:t>3</a:t>
                      </a:r>
                    </a:p>
                  </a:txBody>
                  <a:tcPr marL="45720" marR="45720" marT="45720" marB="45720" anchor="t" anchorCtr="0" horzOverflow="overflow">
                    <a:lnL w="12700">
                      <a:solidFill>
                        <a:srgbClr val="000000"/>
                      </a:solidFill>
                    </a:lnL>
                    <a:lnR w="12700">
                      <a:solidFill>
                        <a:srgbClr val="000000"/>
                      </a:solidFill>
                    </a:lnR>
                    <a:lnT w="28575">
                      <a:solidFill>
                        <a:srgbClr val="000000"/>
                      </a:solidFill>
                    </a:lnT>
                    <a:lnB w="28575">
                      <a:solidFill>
                        <a:srgbClr val="000000"/>
                      </a:solidFill>
                    </a:lnB>
                    <a:noFill/>
                  </a:tcPr>
                </a:tc>
                <a:tc>
                  <a:txBody>
                    <a:bodyPr/>
                    <a:lstStyle/>
                    <a:p>
                      <a:pPr algn="l">
                        <a:spcBef>
                          <a:spcPts val="600"/>
                        </a:spcBef>
                        <a:defRPr sz="1800"/>
                      </a:pPr>
                      <a:r>
                        <a:rPr sz="2800">
                          <a:latin typeface="Times New Roman"/>
                          <a:ea typeface="Times New Roman"/>
                          <a:cs typeface="Times New Roman"/>
                          <a:sym typeface="Times New Roman"/>
                        </a:rPr>
                        <a:t>2</a:t>
                      </a:r>
                    </a:p>
                  </a:txBody>
                  <a:tcPr marL="45720" marR="45720" marT="45720" marB="45720" anchor="t" anchorCtr="0" horzOverflow="overflow">
                    <a:lnL w="12700">
                      <a:solidFill>
                        <a:srgbClr val="000000"/>
                      </a:solidFill>
                    </a:lnL>
                    <a:lnR w="12700">
                      <a:solidFill>
                        <a:srgbClr val="000000"/>
                      </a:solidFill>
                    </a:lnR>
                    <a:lnT w="28575">
                      <a:solidFill>
                        <a:srgbClr val="000000"/>
                      </a:solidFill>
                    </a:lnT>
                    <a:lnB w="28575">
                      <a:solidFill>
                        <a:srgbClr val="000000"/>
                      </a:solidFill>
                    </a:lnB>
                    <a:noFill/>
                  </a:tcPr>
                </a:tc>
                <a:tc>
                  <a:txBody>
                    <a:bodyPr/>
                    <a:lstStyle/>
                    <a:p>
                      <a:pPr algn="l">
                        <a:spcBef>
                          <a:spcPts val="600"/>
                        </a:spcBef>
                        <a:defRPr sz="1800"/>
                      </a:pPr>
                      <a:r>
                        <a:rPr sz="2800">
                          <a:latin typeface="Times New Roman"/>
                          <a:ea typeface="Times New Roman"/>
                          <a:cs typeface="Times New Roman"/>
                          <a:sym typeface="Times New Roman"/>
                        </a:rPr>
                        <a:t>8</a:t>
                      </a:r>
                    </a:p>
                  </a:txBody>
                  <a:tcPr marL="45720" marR="45720" marT="45720" marB="45720" anchor="t" anchorCtr="0" horzOverflow="overflow">
                    <a:lnL w="12700">
                      <a:solidFill>
                        <a:srgbClr val="000000"/>
                      </a:solidFill>
                    </a:lnL>
                    <a:lnR w="28575">
                      <a:solidFill>
                        <a:srgbClr val="000000"/>
                      </a:solidFill>
                    </a:lnR>
                    <a:lnT w="28575">
                      <a:solidFill>
                        <a:srgbClr val="000000"/>
                      </a:solidFill>
                    </a:lnT>
                    <a:lnB w="28575">
                      <a:solidFill>
                        <a:srgbClr val="000000"/>
                      </a:solidFill>
                    </a:lnB>
                    <a:noFill/>
                  </a:tcPr>
                </a:tc>
              </a:tr>
            </a:tbl>
          </a:graphicData>
        </a:graphic>
      </p:graphicFrame>
      <p:graphicFrame>
        <p:nvGraphicFramePr>
          <p:cNvPr id="1157" name="Table"/>
          <p:cNvGraphicFramePr/>
          <p:nvPr/>
        </p:nvGraphicFramePr>
        <p:xfrm>
          <a:off x="3408362" y="3170237"/>
          <a:ext cx="4267201" cy="5334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3400"/>
                <a:gridCol w="533400"/>
                <a:gridCol w="533400"/>
                <a:gridCol w="533400"/>
                <a:gridCol w="533400"/>
                <a:gridCol w="533400"/>
                <a:gridCol w="533400"/>
                <a:gridCol w="533400"/>
              </a:tblGrid>
              <a:tr h="533400">
                <a:tc>
                  <a:txBody>
                    <a:bodyPr/>
                    <a:lstStyle/>
                    <a:p>
                      <a:pPr algn="l">
                        <a:spcBef>
                          <a:spcPts val="600"/>
                        </a:spcBef>
                        <a:defRPr sz="1800"/>
                      </a:pPr>
                      <a:r>
                        <a:rPr sz="2800">
                          <a:latin typeface="Times New Roman"/>
                          <a:ea typeface="Times New Roman"/>
                          <a:cs typeface="Times New Roman"/>
                          <a:sym typeface="Times New Roman"/>
                        </a:rPr>
                        <a:t>6</a:t>
                      </a:r>
                    </a:p>
                  </a:txBody>
                  <a:tcPr marL="45720" marR="45720" marT="45720" marB="45720" anchor="t" anchorCtr="0" horzOverflow="overflow">
                    <a:lnL w="28575">
                      <a:solidFill>
                        <a:srgbClr val="000000"/>
                      </a:solidFill>
                    </a:lnL>
                    <a:lnR w="12700">
                      <a:solidFill>
                        <a:srgbClr val="000000"/>
                      </a:solidFill>
                    </a:lnR>
                    <a:lnT w="28575">
                      <a:solidFill>
                        <a:srgbClr val="000000"/>
                      </a:solidFill>
                    </a:lnT>
                    <a:lnB w="28575">
                      <a:solidFill>
                        <a:srgbClr val="000000"/>
                      </a:solidFill>
                    </a:lnB>
                    <a:noFill/>
                  </a:tcPr>
                </a:tc>
                <a:tc>
                  <a:txBody>
                    <a:bodyPr/>
                    <a:lstStyle/>
                    <a:p>
                      <a:pPr algn="l">
                        <a:spcBef>
                          <a:spcPts val="600"/>
                        </a:spcBef>
                        <a:defRPr sz="1800"/>
                      </a:pPr>
                      <a:r>
                        <a:rPr sz="2800">
                          <a:latin typeface="Times New Roman"/>
                          <a:ea typeface="Times New Roman"/>
                          <a:cs typeface="Times New Roman"/>
                          <a:sym typeface="Times New Roman"/>
                        </a:rPr>
                        <a:t>4</a:t>
                      </a:r>
                    </a:p>
                  </a:txBody>
                  <a:tcPr marL="45720" marR="45720" marT="45720" marB="45720" anchor="t" anchorCtr="0" horzOverflow="overflow">
                    <a:lnL w="12700">
                      <a:solidFill>
                        <a:srgbClr val="000000"/>
                      </a:solidFill>
                    </a:lnL>
                    <a:lnR w="12700">
                      <a:solidFill>
                        <a:srgbClr val="000000"/>
                      </a:solidFill>
                    </a:lnR>
                    <a:lnT w="28575">
                      <a:solidFill>
                        <a:srgbClr val="000000"/>
                      </a:solidFill>
                    </a:lnT>
                    <a:lnB w="28575">
                      <a:solidFill>
                        <a:srgbClr val="000000"/>
                      </a:solidFill>
                    </a:lnB>
                    <a:noFill/>
                  </a:tcPr>
                </a:tc>
                <a:tc>
                  <a:txBody>
                    <a:bodyPr/>
                    <a:lstStyle/>
                    <a:p>
                      <a:pPr algn="l">
                        <a:spcBef>
                          <a:spcPts val="600"/>
                        </a:spcBef>
                        <a:defRPr sz="1800"/>
                      </a:pPr>
                      <a:r>
                        <a:rPr sz="2800">
                          <a:latin typeface="Times New Roman"/>
                          <a:ea typeface="Times New Roman"/>
                          <a:cs typeface="Times New Roman"/>
                          <a:sym typeface="Times New Roman"/>
                        </a:rPr>
                        <a:t>1</a:t>
                      </a:r>
                    </a:p>
                  </a:txBody>
                  <a:tcPr marL="45720" marR="45720" marT="45720" marB="45720" anchor="t" anchorCtr="0" horzOverflow="overflow">
                    <a:lnL w="12700">
                      <a:solidFill>
                        <a:srgbClr val="000000"/>
                      </a:solidFill>
                    </a:lnL>
                    <a:lnR w="12700">
                      <a:solidFill>
                        <a:srgbClr val="000000"/>
                      </a:solidFill>
                    </a:lnR>
                    <a:lnT w="28575">
                      <a:solidFill>
                        <a:srgbClr val="000000"/>
                      </a:solidFill>
                    </a:lnT>
                    <a:lnB w="28575">
                      <a:solidFill>
                        <a:srgbClr val="000000"/>
                      </a:solidFill>
                    </a:lnB>
                    <a:solidFill>
                      <a:srgbClr val="FF0000"/>
                    </a:solidFill>
                  </a:tcPr>
                </a:tc>
                <a:tc>
                  <a:txBody>
                    <a:bodyPr/>
                    <a:lstStyle/>
                    <a:p>
                      <a:pPr algn="l">
                        <a:spcBef>
                          <a:spcPts val="600"/>
                        </a:spcBef>
                        <a:defRPr sz="1800"/>
                      </a:pPr>
                      <a:r>
                        <a:rPr sz="2800">
                          <a:latin typeface="Times New Roman"/>
                          <a:ea typeface="Times New Roman"/>
                          <a:cs typeface="Times New Roman"/>
                          <a:sym typeface="Times New Roman"/>
                        </a:rPr>
                        <a:t>9</a:t>
                      </a:r>
                    </a:p>
                  </a:txBody>
                  <a:tcPr marL="45720" marR="45720" marT="45720" marB="45720" anchor="t" anchorCtr="0" horzOverflow="overflow">
                    <a:lnL w="12700">
                      <a:solidFill>
                        <a:srgbClr val="000000"/>
                      </a:solidFill>
                    </a:lnL>
                    <a:lnR w="12700">
                      <a:solidFill>
                        <a:srgbClr val="000000"/>
                      </a:solidFill>
                    </a:lnR>
                    <a:lnT w="28575">
                      <a:solidFill>
                        <a:srgbClr val="000000"/>
                      </a:solidFill>
                    </a:lnT>
                    <a:lnB w="28575">
                      <a:solidFill>
                        <a:srgbClr val="000000"/>
                      </a:solidFill>
                    </a:lnB>
                    <a:noFill/>
                  </a:tcPr>
                </a:tc>
                <a:tc>
                  <a:txBody>
                    <a:bodyPr/>
                    <a:lstStyle/>
                    <a:p>
                      <a:pPr algn="l">
                        <a:spcBef>
                          <a:spcPts val="600"/>
                        </a:spcBef>
                        <a:defRPr sz="1800"/>
                      </a:pPr>
                      <a:r>
                        <a:rPr sz="2800">
                          <a:latin typeface="Times New Roman"/>
                          <a:ea typeface="Times New Roman"/>
                          <a:cs typeface="Times New Roman"/>
                          <a:sym typeface="Times New Roman"/>
                        </a:rPr>
                        <a:t>7</a:t>
                      </a:r>
                    </a:p>
                  </a:txBody>
                  <a:tcPr marL="45720" marR="45720" marT="45720" marB="45720" anchor="t" anchorCtr="0" horzOverflow="overflow">
                    <a:lnL w="12700">
                      <a:solidFill>
                        <a:srgbClr val="000000"/>
                      </a:solidFill>
                    </a:lnL>
                    <a:lnR w="12700">
                      <a:solidFill>
                        <a:srgbClr val="000000"/>
                      </a:solidFill>
                    </a:lnR>
                    <a:lnT w="28575">
                      <a:solidFill>
                        <a:srgbClr val="000000"/>
                      </a:solidFill>
                    </a:lnT>
                    <a:lnB w="28575">
                      <a:solidFill>
                        <a:srgbClr val="000000"/>
                      </a:solidFill>
                    </a:lnB>
                    <a:noFill/>
                  </a:tcPr>
                </a:tc>
                <a:tc>
                  <a:txBody>
                    <a:bodyPr/>
                    <a:lstStyle/>
                    <a:p>
                      <a:pPr algn="l">
                        <a:spcBef>
                          <a:spcPts val="600"/>
                        </a:spcBef>
                        <a:defRPr sz="1800"/>
                      </a:pPr>
                      <a:r>
                        <a:rPr sz="2800">
                          <a:latin typeface="Times New Roman"/>
                          <a:ea typeface="Times New Roman"/>
                          <a:cs typeface="Times New Roman"/>
                          <a:sym typeface="Times New Roman"/>
                        </a:rPr>
                        <a:t>3</a:t>
                      </a:r>
                    </a:p>
                  </a:txBody>
                  <a:tcPr marL="45720" marR="45720" marT="45720" marB="45720" anchor="t" anchorCtr="0" horzOverflow="overflow">
                    <a:lnL w="12700">
                      <a:solidFill>
                        <a:srgbClr val="000000"/>
                      </a:solidFill>
                    </a:lnL>
                    <a:lnR w="12700">
                      <a:solidFill>
                        <a:srgbClr val="000000"/>
                      </a:solidFill>
                    </a:lnR>
                    <a:lnT w="28575">
                      <a:solidFill>
                        <a:srgbClr val="000000"/>
                      </a:solidFill>
                    </a:lnT>
                    <a:lnB w="28575">
                      <a:solidFill>
                        <a:srgbClr val="000000"/>
                      </a:solidFill>
                    </a:lnB>
                    <a:noFill/>
                  </a:tcPr>
                </a:tc>
                <a:tc>
                  <a:txBody>
                    <a:bodyPr/>
                    <a:lstStyle/>
                    <a:p>
                      <a:pPr algn="l">
                        <a:spcBef>
                          <a:spcPts val="600"/>
                        </a:spcBef>
                        <a:defRPr sz="1800"/>
                      </a:pPr>
                      <a:r>
                        <a:rPr sz="2800">
                          <a:latin typeface="Times New Roman"/>
                          <a:ea typeface="Times New Roman"/>
                          <a:cs typeface="Times New Roman"/>
                          <a:sym typeface="Times New Roman"/>
                        </a:rPr>
                        <a:t>2</a:t>
                      </a:r>
                    </a:p>
                  </a:txBody>
                  <a:tcPr marL="45720" marR="45720" marT="45720" marB="45720" anchor="t" anchorCtr="0" horzOverflow="overflow">
                    <a:lnL w="12700">
                      <a:solidFill>
                        <a:srgbClr val="000000"/>
                      </a:solidFill>
                    </a:lnL>
                    <a:lnR w="12700">
                      <a:solidFill>
                        <a:srgbClr val="000000"/>
                      </a:solidFill>
                    </a:lnR>
                    <a:lnT w="28575">
                      <a:solidFill>
                        <a:srgbClr val="000000"/>
                      </a:solidFill>
                    </a:lnT>
                    <a:lnB w="28575">
                      <a:solidFill>
                        <a:srgbClr val="000000"/>
                      </a:solidFill>
                    </a:lnB>
                    <a:noFill/>
                  </a:tcPr>
                </a:tc>
                <a:tc>
                  <a:txBody>
                    <a:bodyPr/>
                    <a:lstStyle/>
                    <a:p>
                      <a:pPr algn="l">
                        <a:spcBef>
                          <a:spcPts val="600"/>
                        </a:spcBef>
                        <a:defRPr sz="1800"/>
                      </a:pPr>
                      <a:r>
                        <a:rPr sz="2800">
                          <a:latin typeface="Times New Roman"/>
                          <a:ea typeface="Times New Roman"/>
                          <a:cs typeface="Times New Roman"/>
                          <a:sym typeface="Times New Roman"/>
                        </a:rPr>
                        <a:t>8</a:t>
                      </a:r>
                    </a:p>
                  </a:txBody>
                  <a:tcPr marL="45720" marR="45720" marT="45720" marB="45720" anchor="t" anchorCtr="0" horzOverflow="overflow">
                    <a:lnL w="12700">
                      <a:solidFill>
                        <a:srgbClr val="000000"/>
                      </a:solidFill>
                    </a:lnL>
                    <a:lnR w="28575">
                      <a:solidFill>
                        <a:srgbClr val="000000"/>
                      </a:solidFill>
                    </a:lnR>
                    <a:lnT w="28575">
                      <a:solidFill>
                        <a:srgbClr val="000000"/>
                      </a:solidFill>
                    </a:lnT>
                    <a:lnB w="28575">
                      <a:solidFill>
                        <a:srgbClr val="000000"/>
                      </a:solidFill>
                    </a:lnB>
                    <a:noFill/>
                  </a:tcPr>
                </a:tc>
              </a:tr>
            </a:tbl>
          </a:graphicData>
        </a:graphic>
      </p:graphicFrame>
      <p:graphicFrame>
        <p:nvGraphicFramePr>
          <p:cNvPr id="1158" name="Table"/>
          <p:cNvGraphicFramePr/>
          <p:nvPr/>
        </p:nvGraphicFramePr>
        <p:xfrm>
          <a:off x="3408362" y="4846637"/>
          <a:ext cx="4267201" cy="5334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3400"/>
                <a:gridCol w="533400"/>
                <a:gridCol w="533400"/>
                <a:gridCol w="533400"/>
                <a:gridCol w="533400"/>
                <a:gridCol w="533400"/>
                <a:gridCol w="533400"/>
                <a:gridCol w="533400"/>
              </a:tblGrid>
              <a:tr h="533400">
                <a:tc>
                  <a:txBody>
                    <a:bodyPr/>
                    <a:lstStyle/>
                    <a:p>
                      <a:pPr algn="l">
                        <a:spcBef>
                          <a:spcPts val="600"/>
                        </a:spcBef>
                        <a:defRPr sz="1800"/>
                      </a:pPr>
                      <a:r>
                        <a:rPr sz="2800">
                          <a:latin typeface="Times New Roman"/>
                          <a:ea typeface="Times New Roman"/>
                          <a:cs typeface="Times New Roman"/>
                          <a:sym typeface="Times New Roman"/>
                        </a:rPr>
                        <a:t>6</a:t>
                      </a:r>
                    </a:p>
                  </a:txBody>
                  <a:tcPr marL="45720" marR="45720" marT="45720" marB="45720" anchor="t" anchorCtr="0" horzOverflow="overflow">
                    <a:lnL w="28575">
                      <a:solidFill>
                        <a:srgbClr val="000000"/>
                      </a:solidFill>
                    </a:lnL>
                    <a:lnR w="12700">
                      <a:solidFill>
                        <a:srgbClr val="000000"/>
                      </a:solidFill>
                    </a:lnR>
                    <a:lnT w="28575">
                      <a:solidFill>
                        <a:srgbClr val="000000"/>
                      </a:solidFill>
                    </a:lnT>
                    <a:lnB w="28575">
                      <a:solidFill>
                        <a:srgbClr val="000000"/>
                      </a:solidFill>
                    </a:lnB>
                    <a:noFill/>
                  </a:tcPr>
                </a:tc>
                <a:tc>
                  <a:txBody>
                    <a:bodyPr/>
                    <a:lstStyle/>
                    <a:p>
                      <a:pPr algn="l">
                        <a:spcBef>
                          <a:spcPts val="600"/>
                        </a:spcBef>
                        <a:defRPr sz="1800"/>
                      </a:pPr>
                      <a:r>
                        <a:rPr sz="2800">
                          <a:latin typeface="Times New Roman"/>
                          <a:ea typeface="Times New Roman"/>
                          <a:cs typeface="Times New Roman"/>
                          <a:sym typeface="Times New Roman"/>
                        </a:rPr>
                        <a:t>4</a:t>
                      </a:r>
                    </a:p>
                  </a:txBody>
                  <a:tcPr marL="45720" marR="45720" marT="45720" marB="45720" anchor="t" anchorCtr="0" horzOverflow="overflow">
                    <a:lnL w="12700">
                      <a:solidFill>
                        <a:srgbClr val="000000"/>
                      </a:solidFill>
                    </a:lnL>
                    <a:lnR w="12700">
                      <a:solidFill>
                        <a:srgbClr val="000000"/>
                      </a:solidFill>
                    </a:lnR>
                    <a:lnT w="28575">
                      <a:solidFill>
                        <a:srgbClr val="000000"/>
                      </a:solidFill>
                    </a:lnT>
                    <a:lnB w="28575">
                      <a:solidFill>
                        <a:srgbClr val="000000"/>
                      </a:solidFill>
                    </a:lnB>
                    <a:noFill/>
                  </a:tcPr>
                </a:tc>
                <a:tc>
                  <a:txBody>
                    <a:bodyPr/>
                    <a:lstStyle/>
                    <a:p>
                      <a:pPr algn="l">
                        <a:spcBef>
                          <a:spcPts val="600"/>
                        </a:spcBef>
                        <a:defRPr sz="1800"/>
                      </a:pPr>
                      <a:r>
                        <a:rPr sz="2800">
                          <a:latin typeface="Times New Roman"/>
                          <a:ea typeface="Times New Roman"/>
                          <a:cs typeface="Times New Roman"/>
                          <a:sym typeface="Times New Roman"/>
                        </a:rPr>
                        <a:t>1</a:t>
                      </a:r>
                    </a:p>
                  </a:txBody>
                  <a:tcPr marL="45720" marR="45720" marT="45720" marB="45720" anchor="t" anchorCtr="0" horzOverflow="overflow">
                    <a:lnL w="12700">
                      <a:solidFill>
                        <a:srgbClr val="000000"/>
                      </a:solidFill>
                    </a:lnL>
                    <a:lnR w="12700">
                      <a:solidFill>
                        <a:srgbClr val="000000"/>
                      </a:solidFill>
                    </a:lnR>
                    <a:lnT w="28575">
                      <a:solidFill>
                        <a:srgbClr val="000000"/>
                      </a:solidFill>
                    </a:lnT>
                    <a:lnB w="28575">
                      <a:solidFill>
                        <a:srgbClr val="000000"/>
                      </a:solidFill>
                    </a:lnB>
                    <a:noFill/>
                  </a:tcPr>
                </a:tc>
                <a:tc>
                  <a:txBody>
                    <a:bodyPr/>
                    <a:lstStyle/>
                    <a:p>
                      <a:pPr algn="l">
                        <a:spcBef>
                          <a:spcPts val="600"/>
                        </a:spcBef>
                        <a:defRPr sz="1800"/>
                      </a:pPr>
                      <a:r>
                        <a:rPr sz="2800">
                          <a:latin typeface="Times New Roman"/>
                          <a:ea typeface="Times New Roman"/>
                          <a:cs typeface="Times New Roman"/>
                          <a:sym typeface="Times New Roman"/>
                        </a:rPr>
                        <a:t>9</a:t>
                      </a:r>
                    </a:p>
                  </a:txBody>
                  <a:tcPr marL="45720" marR="45720" marT="45720" marB="45720" anchor="t" anchorCtr="0" horzOverflow="overflow">
                    <a:lnL w="12700">
                      <a:solidFill>
                        <a:srgbClr val="000000"/>
                      </a:solidFill>
                    </a:lnL>
                    <a:lnR w="12700">
                      <a:solidFill>
                        <a:srgbClr val="000000"/>
                      </a:solidFill>
                    </a:lnR>
                    <a:lnT w="28575">
                      <a:solidFill>
                        <a:srgbClr val="000000"/>
                      </a:solidFill>
                    </a:lnT>
                    <a:lnB w="28575">
                      <a:solidFill>
                        <a:srgbClr val="000000"/>
                      </a:solidFill>
                    </a:lnB>
                    <a:noFill/>
                  </a:tcPr>
                </a:tc>
                <a:tc>
                  <a:txBody>
                    <a:bodyPr/>
                    <a:lstStyle/>
                    <a:p>
                      <a:pPr algn="l">
                        <a:spcBef>
                          <a:spcPts val="600"/>
                        </a:spcBef>
                        <a:defRPr sz="1800"/>
                      </a:pPr>
                      <a:r>
                        <a:rPr sz="2800">
                          <a:latin typeface="Times New Roman"/>
                          <a:ea typeface="Times New Roman"/>
                          <a:cs typeface="Times New Roman"/>
                          <a:sym typeface="Times New Roman"/>
                        </a:rPr>
                        <a:t>7</a:t>
                      </a:r>
                    </a:p>
                  </a:txBody>
                  <a:tcPr marL="45720" marR="45720" marT="45720" marB="45720" anchor="t" anchorCtr="0" horzOverflow="overflow">
                    <a:lnL w="12700">
                      <a:solidFill>
                        <a:srgbClr val="000000"/>
                      </a:solidFill>
                    </a:lnL>
                    <a:lnR w="12700">
                      <a:solidFill>
                        <a:srgbClr val="000000"/>
                      </a:solidFill>
                    </a:lnR>
                    <a:lnT w="28575">
                      <a:solidFill>
                        <a:srgbClr val="000000"/>
                      </a:solidFill>
                    </a:lnT>
                    <a:lnB w="28575">
                      <a:solidFill>
                        <a:srgbClr val="000000"/>
                      </a:solidFill>
                    </a:lnB>
                    <a:solidFill>
                      <a:srgbClr val="FF0000"/>
                    </a:solidFill>
                  </a:tcPr>
                </a:tc>
                <a:tc>
                  <a:txBody>
                    <a:bodyPr/>
                    <a:lstStyle/>
                    <a:p>
                      <a:pPr algn="l">
                        <a:spcBef>
                          <a:spcPts val="600"/>
                        </a:spcBef>
                        <a:defRPr sz="1800"/>
                      </a:pPr>
                      <a:r>
                        <a:rPr sz="2800">
                          <a:latin typeface="Times New Roman"/>
                          <a:ea typeface="Times New Roman"/>
                          <a:cs typeface="Times New Roman"/>
                          <a:sym typeface="Times New Roman"/>
                        </a:rPr>
                        <a:t>3</a:t>
                      </a:r>
                    </a:p>
                  </a:txBody>
                  <a:tcPr marL="45720" marR="45720" marT="45720" marB="45720" anchor="t" anchorCtr="0" horzOverflow="overflow">
                    <a:lnL w="12700">
                      <a:solidFill>
                        <a:srgbClr val="000000"/>
                      </a:solidFill>
                    </a:lnL>
                    <a:lnR w="12700">
                      <a:solidFill>
                        <a:srgbClr val="000000"/>
                      </a:solidFill>
                    </a:lnR>
                    <a:lnT w="28575">
                      <a:solidFill>
                        <a:srgbClr val="000000"/>
                      </a:solidFill>
                    </a:lnT>
                    <a:lnB w="28575">
                      <a:solidFill>
                        <a:srgbClr val="000000"/>
                      </a:solidFill>
                    </a:lnB>
                    <a:noFill/>
                  </a:tcPr>
                </a:tc>
                <a:tc>
                  <a:txBody>
                    <a:bodyPr/>
                    <a:lstStyle/>
                    <a:p>
                      <a:pPr algn="l">
                        <a:spcBef>
                          <a:spcPts val="600"/>
                        </a:spcBef>
                        <a:defRPr sz="1800"/>
                      </a:pPr>
                      <a:r>
                        <a:rPr sz="2800">
                          <a:latin typeface="Times New Roman"/>
                          <a:ea typeface="Times New Roman"/>
                          <a:cs typeface="Times New Roman"/>
                          <a:sym typeface="Times New Roman"/>
                        </a:rPr>
                        <a:t>2</a:t>
                      </a:r>
                    </a:p>
                  </a:txBody>
                  <a:tcPr marL="45720" marR="45720" marT="45720" marB="45720" anchor="t" anchorCtr="0" horzOverflow="overflow">
                    <a:lnL w="12700">
                      <a:solidFill>
                        <a:srgbClr val="000000"/>
                      </a:solidFill>
                    </a:lnL>
                    <a:lnR w="12700">
                      <a:solidFill>
                        <a:srgbClr val="000000"/>
                      </a:solidFill>
                    </a:lnR>
                    <a:lnT w="28575">
                      <a:solidFill>
                        <a:srgbClr val="000000"/>
                      </a:solidFill>
                    </a:lnT>
                    <a:lnB w="28575">
                      <a:solidFill>
                        <a:srgbClr val="000000"/>
                      </a:solidFill>
                    </a:lnB>
                    <a:noFill/>
                  </a:tcPr>
                </a:tc>
                <a:tc>
                  <a:txBody>
                    <a:bodyPr/>
                    <a:lstStyle/>
                    <a:p>
                      <a:pPr algn="l">
                        <a:spcBef>
                          <a:spcPts val="600"/>
                        </a:spcBef>
                        <a:defRPr sz="1800"/>
                      </a:pPr>
                      <a:r>
                        <a:rPr sz="2800">
                          <a:latin typeface="Times New Roman"/>
                          <a:ea typeface="Times New Roman"/>
                          <a:cs typeface="Times New Roman"/>
                          <a:sym typeface="Times New Roman"/>
                        </a:rPr>
                        <a:t>8</a:t>
                      </a:r>
                    </a:p>
                  </a:txBody>
                  <a:tcPr marL="45720" marR="45720" marT="45720" marB="45720" anchor="t" anchorCtr="0" horzOverflow="overflow">
                    <a:lnL w="12700">
                      <a:solidFill>
                        <a:srgbClr val="000000"/>
                      </a:solidFill>
                    </a:lnL>
                    <a:lnR w="28575">
                      <a:solidFill>
                        <a:srgbClr val="000000"/>
                      </a:solidFill>
                    </a:lnR>
                    <a:lnT w="28575">
                      <a:solidFill>
                        <a:srgbClr val="000000"/>
                      </a:solidFill>
                    </a:lnT>
                    <a:lnB w="28575">
                      <a:solidFill>
                        <a:srgbClr val="000000"/>
                      </a:solidFill>
                    </a:lnB>
                    <a:noFill/>
                  </a:tcPr>
                </a:tc>
              </a:tr>
            </a:tbl>
          </a:graphicData>
        </a:graphic>
      </p:graphicFrame>
      <p:graphicFrame>
        <p:nvGraphicFramePr>
          <p:cNvPr id="1159" name="Table"/>
          <p:cNvGraphicFramePr/>
          <p:nvPr/>
        </p:nvGraphicFramePr>
        <p:xfrm>
          <a:off x="3408362" y="5684837"/>
          <a:ext cx="4267201" cy="5334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3400"/>
                <a:gridCol w="533400"/>
                <a:gridCol w="533400"/>
                <a:gridCol w="533400"/>
                <a:gridCol w="533400"/>
                <a:gridCol w="533400"/>
                <a:gridCol w="533400"/>
                <a:gridCol w="533400"/>
              </a:tblGrid>
              <a:tr h="533400">
                <a:tc>
                  <a:txBody>
                    <a:bodyPr/>
                    <a:lstStyle/>
                    <a:p>
                      <a:pPr algn="l">
                        <a:spcBef>
                          <a:spcPts val="600"/>
                        </a:spcBef>
                        <a:defRPr sz="1800"/>
                      </a:pPr>
                      <a:r>
                        <a:rPr sz="2800">
                          <a:latin typeface="Times New Roman"/>
                          <a:ea typeface="Times New Roman"/>
                          <a:cs typeface="Times New Roman"/>
                          <a:sym typeface="Times New Roman"/>
                        </a:rPr>
                        <a:t>6</a:t>
                      </a:r>
                    </a:p>
                  </a:txBody>
                  <a:tcPr marL="45720" marR="45720" marT="45720" marB="45720" anchor="t" anchorCtr="0" horzOverflow="overflow">
                    <a:lnL w="28575">
                      <a:solidFill>
                        <a:srgbClr val="000000"/>
                      </a:solidFill>
                    </a:lnL>
                    <a:lnR w="12700">
                      <a:solidFill>
                        <a:srgbClr val="000000"/>
                      </a:solidFill>
                    </a:lnR>
                    <a:lnT w="28575">
                      <a:solidFill>
                        <a:srgbClr val="000000"/>
                      </a:solidFill>
                    </a:lnT>
                    <a:lnB w="28575">
                      <a:solidFill>
                        <a:srgbClr val="000000"/>
                      </a:solidFill>
                    </a:lnB>
                    <a:noFill/>
                  </a:tcPr>
                </a:tc>
                <a:tc>
                  <a:txBody>
                    <a:bodyPr/>
                    <a:lstStyle/>
                    <a:p>
                      <a:pPr algn="l">
                        <a:spcBef>
                          <a:spcPts val="600"/>
                        </a:spcBef>
                        <a:defRPr sz="1800"/>
                      </a:pPr>
                      <a:r>
                        <a:rPr sz="2800">
                          <a:latin typeface="Times New Roman"/>
                          <a:ea typeface="Times New Roman"/>
                          <a:cs typeface="Times New Roman"/>
                          <a:sym typeface="Times New Roman"/>
                        </a:rPr>
                        <a:t>4</a:t>
                      </a:r>
                    </a:p>
                  </a:txBody>
                  <a:tcPr marL="45720" marR="45720" marT="45720" marB="45720" anchor="t" anchorCtr="0" horzOverflow="overflow">
                    <a:lnL w="12700">
                      <a:solidFill>
                        <a:srgbClr val="000000"/>
                      </a:solidFill>
                    </a:lnL>
                    <a:lnR w="12700">
                      <a:solidFill>
                        <a:srgbClr val="000000"/>
                      </a:solidFill>
                    </a:lnR>
                    <a:lnT w="28575">
                      <a:solidFill>
                        <a:srgbClr val="000000"/>
                      </a:solidFill>
                    </a:lnT>
                    <a:lnB w="28575">
                      <a:solidFill>
                        <a:srgbClr val="000000"/>
                      </a:solidFill>
                    </a:lnB>
                    <a:noFill/>
                  </a:tcPr>
                </a:tc>
                <a:tc>
                  <a:txBody>
                    <a:bodyPr/>
                    <a:lstStyle/>
                    <a:p>
                      <a:pPr algn="l">
                        <a:spcBef>
                          <a:spcPts val="600"/>
                        </a:spcBef>
                        <a:defRPr sz="1800"/>
                      </a:pPr>
                      <a:r>
                        <a:rPr sz="2800">
                          <a:latin typeface="Times New Roman"/>
                          <a:ea typeface="Times New Roman"/>
                          <a:cs typeface="Times New Roman"/>
                          <a:sym typeface="Times New Roman"/>
                        </a:rPr>
                        <a:t>1</a:t>
                      </a:r>
                    </a:p>
                  </a:txBody>
                  <a:tcPr marL="45720" marR="45720" marT="45720" marB="45720" anchor="t" anchorCtr="0" horzOverflow="overflow">
                    <a:lnL w="12700">
                      <a:solidFill>
                        <a:srgbClr val="000000"/>
                      </a:solidFill>
                    </a:lnL>
                    <a:lnR w="12700">
                      <a:solidFill>
                        <a:srgbClr val="000000"/>
                      </a:solidFill>
                    </a:lnR>
                    <a:lnT w="28575">
                      <a:solidFill>
                        <a:srgbClr val="000000"/>
                      </a:solidFill>
                    </a:lnT>
                    <a:lnB w="28575">
                      <a:solidFill>
                        <a:srgbClr val="000000"/>
                      </a:solidFill>
                    </a:lnB>
                    <a:noFill/>
                  </a:tcPr>
                </a:tc>
                <a:tc>
                  <a:txBody>
                    <a:bodyPr/>
                    <a:lstStyle/>
                    <a:p>
                      <a:pPr algn="l">
                        <a:spcBef>
                          <a:spcPts val="600"/>
                        </a:spcBef>
                        <a:defRPr sz="1800"/>
                      </a:pPr>
                      <a:r>
                        <a:rPr sz="2800">
                          <a:latin typeface="Times New Roman"/>
                          <a:ea typeface="Times New Roman"/>
                          <a:cs typeface="Times New Roman"/>
                          <a:sym typeface="Times New Roman"/>
                        </a:rPr>
                        <a:t>9</a:t>
                      </a:r>
                    </a:p>
                  </a:txBody>
                  <a:tcPr marL="45720" marR="45720" marT="45720" marB="45720" anchor="t" anchorCtr="0" horzOverflow="overflow">
                    <a:lnL w="12700">
                      <a:solidFill>
                        <a:srgbClr val="000000"/>
                      </a:solidFill>
                    </a:lnL>
                    <a:lnR w="12700">
                      <a:solidFill>
                        <a:srgbClr val="000000"/>
                      </a:solidFill>
                    </a:lnR>
                    <a:lnT w="28575">
                      <a:solidFill>
                        <a:srgbClr val="000000"/>
                      </a:solidFill>
                    </a:lnT>
                    <a:lnB w="28575">
                      <a:solidFill>
                        <a:srgbClr val="000000"/>
                      </a:solidFill>
                    </a:lnB>
                    <a:noFill/>
                  </a:tcPr>
                </a:tc>
                <a:tc>
                  <a:txBody>
                    <a:bodyPr/>
                    <a:lstStyle/>
                    <a:p>
                      <a:pPr algn="l">
                        <a:spcBef>
                          <a:spcPts val="600"/>
                        </a:spcBef>
                        <a:defRPr sz="1800"/>
                      </a:pPr>
                      <a:r>
                        <a:rPr sz="2800">
                          <a:latin typeface="Times New Roman"/>
                          <a:ea typeface="Times New Roman"/>
                          <a:cs typeface="Times New Roman"/>
                          <a:sym typeface="Times New Roman"/>
                        </a:rPr>
                        <a:t>7</a:t>
                      </a:r>
                    </a:p>
                  </a:txBody>
                  <a:tcPr marL="45720" marR="45720" marT="45720" marB="45720" anchor="t" anchorCtr="0" horzOverflow="overflow">
                    <a:lnL w="12700">
                      <a:solidFill>
                        <a:srgbClr val="000000"/>
                      </a:solidFill>
                    </a:lnL>
                    <a:lnR w="12700">
                      <a:solidFill>
                        <a:srgbClr val="000000"/>
                      </a:solidFill>
                    </a:lnR>
                    <a:lnT w="28575">
                      <a:solidFill>
                        <a:srgbClr val="000000"/>
                      </a:solidFill>
                    </a:lnT>
                    <a:lnB w="28575">
                      <a:solidFill>
                        <a:srgbClr val="000000"/>
                      </a:solidFill>
                    </a:lnB>
                    <a:noFill/>
                  </a:tcPr>
                </a:tc>
                <a:tc>
                  <a:txBody>
                    <a:bodyPr/>
                    <a:lstStyle/>
                    <a:p>
                      <a:pPr algn="l">
                        <a:spcBef>
                          <a:spcPts val="600"/>
                        </a:spcBef>
                        <a:defRPr sz="1800"/>
                      </a:pPr>
                      <a:r>
                        <a:rPr sz="2800">
                          <a:latin typeface="Times New Roman"/>
                          <a:ea typeface="Times New Roman"/>
                          <a:cs typeface="Times New Roman"/>
                          <a:sym typeface="Times New Roman"/>
                        </a:rPr>
                        <a:t>3</a:t>
                      </a:r>
                    </a:p>
                  </a:txBody>
                  <a:tcPr marL="45720" marR="45720" marT="45720" marB="45720" anchor="t" anchorCtr="0" horzOverflow="overflow">
                    <a:lnL w="12700">
                      <a:solidFill>
                        <a:srgbClr val="000000"/>
                      </a:solidFill>
                    </a:lnL>
                    <a:lnR w="12700">
                      <a:solidFill>
                        <a:srgbClr val="000000"/>
                      </a:solidFill>
                    </a:lnR>
                    <a:lnT w="28575">
                      <a:solidFill>
                        <a:srgbClr val="000000"/>
                      </a:solidFill>
                    </a:lnT>
                    <a:lnB w="28575">
                      <a:solidFill>
                        <a:srgbClr val="000000"/>
                      </a:solidFill>
                    </a:lnB>
                    <a:solidFill>
                      <a:srgbClr val="66FF33"/>
                    </a:solidFill>
                  </a:tcPr>
                </a:tc>
                <a:tc>
                  <a:txBody>
                    <a:bodyPr/>
                    <a:lstStyle/>
                    <a:p>
                      <a:pPr algn="l">
                        <a:spcBef>
                          <a:spcPts val="600"/>
                        </a:spcBef>
                        <a:defRPr sz="1800"/>
                      </a:pPr>
                      <a:r>
                        <a:rPr sz="2800">
                          <a:latin typeface="Times New Roman"/>
                          <a:ea typeface="Times New Roman"/>
                          <a:cs typeface="Times New Roman"/>
                          <a:sym typeface="Times New Roman"/>
                        </a:rPr>
                        <a:t>2</a:t>
                      </a:r>
                    </a:p>
                  </a:txBody>
                  <a:tcPr marL="45720" marR="45720" marT="45720" marB="45720" anchor="t" anchorCtr="0" horzOverflow="overflow">
                    <a:lnL w="12700">
                      <a:solidFill>
                        <a:srgbClr val="000000"/>
                      </a:solidFill>
                    </a:lnL>
                    <a:lnR w="12700">
                      <a:solidFill>
                        <a:srgbClr val="000000"/>
                      </a:solidFill>
                    </a:lnR>
                    <a:lnT w="28575">
                      <a:solidFill>
                        <a:srgbClr val="000000"/>
                      </a:solidFill>
                    </a:lnT>
                    <a:lnB w="28575">
                      <a:solidFill>
                        <a:srgbClr val="000000"/>
                      </a:solidFill>
                    </a:lnB>
                    <a:noFill/>
                  </a:tcPr>
                </a:tc>
                <a:tc>
                  <a:txBody>
                    <a:bodyPr/>
                    <a:lstStyle/>
                    <a:p>
                      <a:pPr algn="l">
                        <a:spcBef>
                          <a:spcPts val="600"/>
                        </a:spcBef>
                        <a:defRPr sz="1800"/>
                      </a:pPr>
                      <a:r>
                        <a:rPr sz="2800">
                          <a:latin typeface="Times New Roman"/>
                          <a:ea typeface="Times New Roman"/>
                          <a:cs typeface="Times New Roman"/>
                          <a:sym typeface="Times New Roman"/>
                        </a:rPr>
                        <a:t>8</a:t>
                      </a:r>
                    </a:p>
                  </a:txBody>
                  <a:tcPr marL="45720" marR="45720" marT="45720" marB="45720" anchor="t" anchorCtr="0" horzOverflow="overflow">
                    <a:lnL w="12700">
                      <a:solidFill>
                        <a:srgbClr val="000000"/>
                      </a:solidFill>
                    </a:lnL>
                    <a:lnR w="28575">
                      <a:solidFill>
                        <a:srgbClr val="000000"/>
                      </a:solidFill>
                    </a:lnR>
                    <a:lnT w="28575">
                      <a:solidFill>
                        <a:srgbClr val="000000"/>
                      </a:solidFill>
                    </a:lnT>
                    <a:lnB w="28575">
                      <a:solidFill>
                        <a:srgbClr val="000000"/>
                      </a:solidFill>
                    </a:lnB>
                    <a:noFill/>
                  </a:tcPr>
                </a:tc>
              </a:tr>
            </a:tbl>
          </a:graphicData>
        </a:graphic>
      </p:graphicFrame>
      <p:graphicFrame>
        <p:nvGraphicFramePr>
          <p:cNvPr id="1160" name="Table"/>
          <p:cNvGraphicFramePr/>
          <p:nvPr/>
        </p:nvGraphicFramePr>
        <p:xfrm>
          <a:off x="3408362" y="4008437"/>
          <a:ext cx="4267201" cy="5334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3400"/>
                <a:gridCol w="533400"/>
                <a:gridCol w="533400"/>
                <a:gridCol w="533400"/>
                <a:gridCol w="533400"/>
                <a:gridCol w="533400"/>
                <a:gridCol w="533400"/>
                <a:gridCol w="533400"/>
              </a:tblGrid>
              <a:tr h="533400">
                <a:tc>
                  <a:txBody>
                    <a:bodyPr/>
                    <a:lstStyle/>
                    <a:p>
                      <a:pPr algn="l">
                        <a:spcBef>
                          <a:spcPts val="600"/>
                        </a:spcBef>
                        <a:defRPr sz="1800"/>
                      </a:pPr>
                      <a:r>
                        <a:rPr sz="2800">
                          <a:latin typeface="Times New Roman"/>
                          <a:ea typeface="Times New Roman"/>
                          <a:cs typeface="Times New Roman"/>
                          <a:sym typeface="Times New Roman"/>
                        </a:rPr>
                        <a:t>6</a:t>
                      </a:r>
                    </a:p>
                  </a:txBody>
                  <a:tcPr marL="45720" marR="45720" marT="45720" marB="45720" anchor="t" anchorCtr="0" horzOverflow="overflow">
                    <a:lnL w="28575">
                      <a:solidFill>
                        <a:srgbClr val="000000"/>
                      </a:solidFill>
                    </a:lnL>
                    <a:lnR w="12700">
                      <a:solidFill>
                        <a:srgbClr val="000000"/>
                      </a:solidFill>
                    </a:lnR>
                    <a:lnT w="28575">
                      <a:solidFill>
                        <a:srgbClr val="000000"/>
                      </a:solidFill>
                    </a:lnT>
                    <a:lnB w="28575">
                      <a:solidFill>
                        <a:srgbClr val="000000"/>
                      </a:solidFill>
                    </a:lnB>
                    <a:noFill/>
                  </a:tcPr>
                </a:tc>
                <a:tc>
                  <a:txBody>
                    <a:bodyPr/>
                    <a:lstStyle/>
                    <a:p>
                      <a:pPr algn="l">
                        <a:spcBef>
                          <a:spcPts val="600"/>
                        </a:spcBef>
                        <a:defRPr sz="1800"/>
                      </a:pPr>
                      <a:r>
                        <a:rPr sz="2800">
                          <a:latin typeface="Times New Roman"/>
                          <a:ea typeface="Times New Roman"/>
                          <a:cs typeface="Times New Roman"/>
                          <a:sym typeface="Times New Roman"/>
                        </a:rPr>
                        <a:t>4</a:t>
                      </a:r>
                    </a:p>
                  </a:txBody>
                  <a:tcPr marL="45720" marR="45720" marT="45720" marB="45720" anchor="t" anchorCtr="0" horzOverflow="overflow">
                    <a:lnL w="12700">
                      <a:solidFill>
                        <a:srgbClr val="000000"/>
                      </a:solidFill>
                    </a:lnL>
                    <a:lnR w="12700">
                      <a:solidFill>
                        <a:srgbClr val="000000"/>
                      </a:solidFill>
                    </a:lnR>
                    <a:lnT w="28575">
                      <a:solidFill>
                        <a:srgbClr val="000000"/>
                      </a:solidFill>
                    </a:lnT>
                    <a:lnB w="28575">
                      <a:solidFill>
                        <a:srgbClr val="000000"/>
                      </a:solidFill>
                    </a:lnB>
                    <a:noFill/>
                  </a:tcPr>
                </a:tc>
                <a:tc>
                  <a:txBody>
                    <a:bodyPr/>
                    <a:lstStyle/>
                    <a:p>
                      <a:pPr algn="l">
                        <a:spcBef>
                          <a:spcPts val="600"/>
                        </a:spcBef>
                        <a:defRPr sz="1800"/>
                      </a:pPr>
                      <a:r>
                        <a:rPr sz="2800">
                          <a:latin typeface="Times New Roman"/>
                          <a:ea typeface="Times New Roman"/>
                          <a:cs typeface="Times New Roman"/>
                          <a:sym typeface="Times New Roman"/>
                        </a:rPr>
                        <a:t>1</a:t>
                      </a:r>
                    </a:p>
                  </a:txBody>
                  <a:tcPr marL="45720" marR="45720" marT="45720" marB="45720" anchor="t" anchorCtr="0" horzOverflow="overflow">
                    <a:lnL w="12700">
                      <a:solidFill>
                        <a:srgbClr val="000000"/>
                      </a:solidFill>
                    </a:lnL>
                    <a:lnR w="12700">
                      <a:solidFill>
                        <a:srgbClr val="000000"/>
                      </a:solidFill>
                    </a:lnR>
                    <a:lnT w="28575">
                      <a:solidFill>
                        <a:srgbClr val="000000"/>
                      </a:solidFill>
                    </a:lnT>
                    <a:lnB w="28575">
                      <a:solidFill>
                        <a:srgbClr val="000000"/>
                      </a:solidFill>
                    </a:lnB>
                    <a:noFill/>
                  </a:tcPr>
                </a:tc>
                <a:tc>
                  <a:txBody>
                    <a:bodyPr/>
                    <a:lstStyle/>
                    <a:p>
                      <a:pPr algn="l">
                        <a:spcBef>
                          <a:spcPts val="600"/>
                        </a:spcBef>
                        <a:defRPr sz="1800"/>
                      </a:pPr>
                      <a:r>
                        <a:rPr sz="2800">
                          <a:latin typeface="Times New Roman"/>
                          <a:ea typeface="Times New Roman"/>
                          <a:cs typeface="Times New Roman"/>
                          <a:sym typeface="Times New Roman"/>
                        </a:rPr>
                        <a:t>9</a:t>
                      </a:r>
                    </a:p>
                  </a:txBody>
                  <a:tcPr marL="45720" marR="45720" marT="45720" marB="45720" anchor="t" anchorCtr="0" horzOverflow="overflow">
                    <a:lnL w="12700">
                      <a:solidFill>
                        <a:srgbClr val="000000"/>
                      </a:solidFill>
                    </a:lnL>
                    <a:lnR w="12700">
                      <a:solidFill>
                        <a:srgbClr val="000000"/>
                      </a:solidFill>
                    </a:lnR>
                    <a:lnT w="28575">
                      <a:solidFill>
                        <a:srgbClr val="000000"/>
                      </a:solidFill>
                    </a:lnT>
                    <a:lnB w="28575">
                      <a:solidFill>
                        <a:srgbClr val="000000"/>
                      </a:solidFill>
                    </a:lnB>
                    <a:solidFill>
                      <a:srgbClr val="FF0000"/>
                    </a:solidFill>
                  </a:tcPr>
                </a:tc>
                <a:tc>
                  <a:txBody>
                    <a:bodyPr/>
                    <a:lstStyle/>
                    <a:p>
                      <a:pPr algn="l">
                        <a:spcBef>
                          <a:spcPts val="600"/>
                        </a:spcBef>
                        <a:defRPr sz="1800"/>
                      </a:pPr>
                      <a:r>
                        <a:rPr sz="2800">
                          <a:latin typeface="Times New Roman"/>
                          <a:ea typeface="Times New Roman"/>
                          <a:cs typeface="Times New Roman"/>
                          <a:sym typeface="Times New Roman"/>
                        </a:rPr>
                        <a:t>7</a:t>
                      </a:r>
                    </a:p>
                  </a:txBody>
                  <a:tcPr marL="45720" marR="45720" marT="45720" marB="45720" anchor="t" anchorCtr="0" horzOverflow="overflow">
                    <a:lnL w="12700">
                      <a:solidFill>
                        <a:srgbClr val="000000"/>
                      </a:solidFill>
                    </a:lnL>
                    <a:lnR w="12700">
                      <a:solidFill>
                        <a:srgbClr val="000000"/>
                      </a:solidFill>
                    </a:lnR>
                    <a:lnT w="28575">
                      <a:solidFill>
                        <a:srgbClr val="000000"/>
                      </a:solidFill>
                    </a:lnT>
                    <a:lnB w="28575">
                      <a:solidFill>
                        <a:srgbClr val="000000"/>
                      </a:solidFill>
                    </a:lnB>
                    <a:noFill/>
                  </a:tcPr>
                </a:tc>
                <a:tc>
                  <a:txBody>
                    <a:bodyPr/>
                    <a:lstStyle/>
                    <a:p>
                      <a:pPr algn="l">
                        <a:spcBef>
                          <a:spcPts val="600"/>
                        </a:spcBef>
                        <a:defRPr sz="1800"/>
                      </a:pPr>
                      <a:r>
                        <a:rPr sz="2800">
                          <a:latin typeface="Times New Roman"/>
                          <a:ea typeface="Times New Roman"/>
                          <a:cs typeface="Times New Roman"/>
                          <a:sym typeface="Times New Roman"/>
                        </a:rPr>
                        <a:t>3</a:t>
                      </a:r>
                    </a:p>
                  </a:txBody>
                  <a:tcPr marL="45720" marR="45720" marT="45720" marB="45720" anchor="t" anchorCtr="0" horzOverflow="overflow">
                    <a:lnL w="12700">
                      <a:solidFill>
                        <a:srgbClr val="000000"/>
                      </a:solidFill>
                    </a:lnL>
                    <a:lnR w="12700">
                      <a:solidFill>
                        <a:srgbClr val="000000"/>
                      </a:solidFill>
                    </a:lnR>
                    <a:lnT w="28575">
                      <a:solidFill>
                        <a:srgbClr val="000000"/>
                      </a:solidFill>
                    </a:lnT>
                    <a:lnB w="28575">
                      <a:solidFill>
                        <a:srgbClr val="000000"/>
                      </a:solidFill>
                    </a:lnB>
                    <a:noFill/>
                  </a:tcPr>
                </a:tc>
                <a:tc>
                  <a:txBody>
                    <a:bodyPr/>
                    <a:lstStyle/>
                    <a:p>
                      <a:pPr algn="l">
                        <a:spcBef>
                          <a:spcPts val="600"/>
                        </a:spcBef>
                        <a:defRPr sz="1800"/>
                      </a:pPr>
                      <a:r>
                        <a:rPr sz="2800">
                          <a:latin typeface="Times New Roman"/>
                          <a:ea typeface="Times New Roman"/>
                          <a:cs typeface="Times New Roman"/>
                          <a:sym typeface="Times New Roman"/>
                        </a:rPr>
                        <a:t>2</a:t>
                      </a:r>
                    </a:p>
                  </a:txBody>
                  <a:tcPr marL="45720" marR="45720" marT="45720" marB="45720" anchor="t" anchorCtr="0" horzOverflow="overflow">
                    <a:lnL w="12700">
                      <a:solidFill>
                        <a:srgbClr val="000000"/>
                      </a:solidFill>
                    </a:lnL>
                    <a:lnR w="12700">
                      <a:solidFill>
                        <a:srgbClr val="000000"/>
                      </a:solidFill>
                    </a:lnR>
                    <a:lnT w="28575">
                      <a:solidFill>
                        <a:srgbClr val="000000"/>
                      </a:solidFill>
                    </a:lnT>
                    <a:lnB w="28575">
                      <a:solidFill>
                        <a:srgbClr val="000000"/>
                      </a:solidFill>
                    </a:lnB>
                    <a:noFill/>
                  </a:tcPr>
                </a:tc>
                <a:tc>
                  <a:txBody>
                    <a:bodyPr/>
                    <a:lstStyle/>
                    <a:p>
                      <a:pPr algn="l">
                        <a:spcBef>
                          <a:spcPts val="600"/>
                        </a:spcBef>
                        <a:defRPr sz="1800"/>
                      </a:pPr>
                      <a:r>
                        <a:rPr sz="2800">
                          <a:latin typeface="Times New Roman"/>
                          <a:ea typeface="Times New Roman"/>
                          <a:cs typeface="Times New Roman"/>
                          <a:sym typeface="Times New Roman"/>
                        </a:rPr>
                        <a:t>8</a:t>
                      </a:r>
                    </a:p>
                  </a:txBody>
                  <a:tcPr marL="45720" marR="45720" marT="45720" marB="45720" anchor="t" anchorCtr="0" horzOverflow="overflow">
                    <a:lnL w="12700">
                      <a:solidFill>
                        <a:srgbClr val="000000"/>
                      </a:solidFill>
                    </a:lnL>
                    <a:lnR w="28575">
                      <a:solidFill>
                        <a:srgbClr val="000000"/>
                      </a:solidFill>
                    </a:lnR>
                    <a:lnT w="28575">
                      <a:solidFill>
                        <a:srgbClr val="000000"/>
                      </a:solidFill>
                    </a:lnT>
                    <a:lnB w="28575">
                      <a:solidFill>
                        <a:srgbClr val="000000"/>
                      </a:solidFill>
                    </a:lnB>
                    <a:noFill/>
                  </a:tcPr>
                </a:tc>
              </a:tr>
            </a:tbl>
          </a:graphicData>
        </a:graphic>
      </p:graphicFrame>
      <p:grpSp>
        <p:nvGrpSpPr>
          <p:cNvPr id="1163" name="Group"/>
          <p:cNvGrpSpPr/>
          <p:nvPr/>
        </p:nvGrpSpPr>
        <p:grpSpPr>
          <a:xfrm>
            <a:off x="2341562" y="1646237"/>
            <a:ext cx="533401" cy="533401"/>
            <a:chOff x="0" y="0"/>
            <a:chExt cx="533400" cy="533400"/>
          </a:xfrm>
        </p:grpSpPr>
        <p:sp>
          <p:nvSpPr>
            <p:cNvPr id="1161" name="Square"/>
            <p:cNvSpPr/>
            <p:nvPr/>
          </p:nvSpPr>
          <p:spPr>
            <a:xfrm>
              <a:off x="0" y="0"/>
              <a:ext cx="533400" cy="533400"/>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b="0" sz="1800">
                  <a:latin typeface="Arial"/>
                  <a:ea typeface="Arial"/>
                  <a:cs typeface="Arial"/>
                  <a:sym typeface="Arial"/>
                </a:defRPr>
              </a:pPr>
            </a:p>
          </p:txBody>
        </p:sp>
        <p:sp>
          <p:nvSpPr>
            <p:cNvPr id="1162" name="3"/>
            <p:cNvSpPr txBox="1"/>
            <p:nvPr/>
          </p:nvSpPr>
          <p:spPr>
            <a:xfrm>
              <a:off x="151061" y="91369"/>
              <a:ext cx="231278"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b="0" sz="1800">
                  <a:latin typeface="Arial"/>
                  <a:ea typeface="Arial"/>
                  <a:cs typeface="Arial"/>
                  <a:sym typeface="Arial"/>
                </a:defRPr>
              </a:lvl1pPr>
            </a:lstStyle>
            <a:p>
              <a:pPr/>
              <a:r>
                <a:t>3</a:t>
              </a:r>
            </a:p>
          </p:txBody>
        </p:sp>
      </p:grpSp>
      <p:grpSp>
        <p:nvGrpSpPr>
          <p:cNvPr id="1166" name="Group"/>
          <p:cNvGrpSpPr/>
          <p:nvPr/>
        </p:nvGrpSpPr>
        <p:grpSpPr>
          <a:xfrm>
            <a:off x="2341562" y="2408237"/>
            <a:ext cx="533401" cy="533401"/>
            <a:chOff x="0" y="0"/>
            <a:chExt cx="533400" cy="533400"/>
          </a:xfrm>
        </p:grpSpPr>
        <p:sp>
          <p:nvSpPr>
            <p:cNvPr id="1164" name="Square"/>
            <p:cNvSpPr/>
            <p:nvPr/>
          </p:nvSpPr>
          <p:spPr>
            <a:xfrm>
              <a:off x="0" y="0"/>
              <a:ext cx="533400" cy="533400"/>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b="0" sz="1800">
                  <a:latin typeface="Arial"/>
                  <a:ea typeface="Arial"/>
                  <a:cs typeface="Arial"/>
                  <a:sym typeface="Arial"/>
                </a:defRPr>
              </a:pPr>
            </a:p>
          </p:txBody>
        </p:sp>
        <p:sp>
          <p:nvSpPr>
            <p:cNvPr id="1165" name="3"/>
            <p:cNvSpPr txBox="1"/>
            <p:nvPr/>
          </p:nvSpPr>
          <p:spPr>
            <a:xfrm>
              <a:off x="151061" y="91369"/>
              <a:ext cx="231278"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b="0" sz="1800">
                  <a:latin typeface="Arial"/>
                  <a:ea typeface="Arial"/>
                  <a:cs typeface="Arial"/>
                  <a:sym typeface="Arial"/>
                </a:defRPr>
              </a:lvl1pPr>
            </a:lstStyle>
            <a:p>
              <a:pPr/>
              <a:r>
                <a:t>3</a:t>
              </a:r>
            </a:p>
          </p:txBody>
        </p:sp>
      </p:grpSp>
      <p:grpSp>
        <p:nvGrpSpPr>
          <p:cNvPr id="1169" name="Group"/>
          <p:cNvGrpSpPr/>
          <p:nvPr/>
        </p:nvGrpSpPr>
        <p:grpSpPr>
          <a:xfrm>
            <a:off x="2341562" y="3170237"/>
            <a:ext cx="533401" cy="533401"/>
            <a:chOff x="0" y="0"/>
            <a:chExt cx="533400" cy="533400"/>
          </a:xfrm>
        </p:grpSpPr>
        <p:sp>
          <p:nvSpPr>
            <p:cNvPr id="1167" name="Square"/>
            <p:cNvSpPr/>
            <p:nvPr/>
          </p:nvSpPr>
          <p:spPr>
            <a:xfrm>
              <a:off x="0" y="0"/>
              <a:ext cx="533400" cy="533400"/>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b="0" sz="1800">
                  <a:latin typeface="Arial"/>
                  <a:ea typeface="Arial"/>
                  <a:cs typeface="Arial"/>
                  <a:sym typeface="Arial"/>
                </a:defRPr>
              </a:pPr>
            </a:p>
          </p:txBody>
        </p:sp>
        <p:sp>
          <p:nvSpPr>
            <p:cNvPr id="1168" name="3"/>
            <p:cNvSpPr txBox="1"/>
            <p:nvPr/>
          </p:nvSpPr>
          <p:spPr>
            <a:xfrm>
              <a:off x="151061" y="91369"/>
              <a:ext cx="231278"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b="0" sz="1800">
                  <a:latin typeface="Arial"/>
                  <a:ea typeface="Arial"/>
                  <a:cs typeface="Arial"/>
                  <a:sym typeface="Arial"/>
                </a:defRPr>
              </a:lvl1pPr>
            </a:lstStyle>
            <a:p>
              <a:pPr/>
              <a:r>
                <a:t>3</a:t>
              </a:r>
            </a:p>
          </p:txBody>
        </p:sp>
      </p:grpSp>
      <p:grpSp>
        <p:nvGrpSpPr>
          <p:cNvPr id="1172" name="Group"/>
          <p:cNvGrpSpPr/>
          <p:nvPr/>
        </p:nvGrpSpPr>
        <p:grpSpPr>
          <a:xfrm>
            <a:off x="2341562" y="4008437"/>
            <a:ext cx="533401" cy="533401"/>
            <a:chOff x="0" y="0"/>
            <a:chExt cx="533400" cy="533400"/>
          </a:xfrm>
        </p:grpSpPr>
        <p:sp>
          <p:nvSpPr>
            <p:cNvPr id="1170" name="Square"/>
            <p:cNvSpPr/>
            <p:nvPr/>
          </p:nvSpPr>
          <p:spPr>
            <a:xfrm>
              <a:off x="0" y="0"/>
              <a:ext cx="533400" cy="533400"/>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b="0" sz="1800">
                  <a:latin typeface="Arial"/>
                  <a:ea typeface="Arial"/>
                  <a:cs typeface="Arial"/>
                  <a:sym typeface="Arial"/>
                </a:defRPr>
              </a:pPr>
            </a:p>
          </p:txBody>
        </p:sp>
        <p:sp>
          <p:nvSpPr>
            <p:cNvPr id="1171" name="3"/>
            <p:cNvSpPr txBox="1"/>
            <p:nvPr/>
          </p:nvSpPr>
          <p:spPr>
            <a:xfrm>
              <a:off x="151061" y="91369"/>
              <a:ext cx="231278"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b="0" sz="1800">
                  <a:latin typeface="Arial"/>
                  <a:ea typeface="Arial"/>
                  <a:cs typeface="Arial"/>
                  <a:sym typeface="Arial"/>
                </a:defRPr>
              </a:lvl1pPr>
            </a:lstStyle>
            <a:p>
              <a:pPr/>
              <a:r>
                <a:t>3</a:t>
              </a:r>
            </a:p>
          </p:txBody>
        </p:sp>
      </p:grpSp>
      <p:grpSp>
        <p:nvGrpSpPr>
          <p:cNvPr id="1175" name="Group"/>
          <p:cNvGrpSpPr/>
          <p:nvPr/>
        </p:nvGrpSpPr>
        <p:grpSpPr>
          <a:xfrm>
            <a:off x="2341562" y="4846637"/>
            <a:ext cx="533401" cy="533401"/>
            <a:chOff x="0" y="0"/>
            <a:chExt cx="533400" cy="533400"/>
          </a:xfrm>
        </p:grpSpPr>
        <p:sp>
          <p:nvSpPr>
            <p:cNvPr id="1173" name="Square"/>
            <p:cNvSpPr/>
            <p:nvPr/>
          </p:nvSpPr>
          <p:spPr>
            <a:xfrm>
              <a:off x="0" y="0"/>
              <a:ext cx="533400" cy="533400"/>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b="0" sz="1800">
                  <a:latin typeface="Arial"/>
                  <a:ea typeface="Arial"/>
                  <a:cs typeface="Arial"/>
                  <a:sym typeface="Arial"/>
                </a:defRPr>
              </a:pPr>
            </a:p>
          </p:txBody>
        </p:sp>
        <p:sp>
          <p:nvSpPr>
            <p:cNvPr id="1174" name="3"/>
            <p:cNvSpPr txBox="1"/>
            <p:nvPr/>
          </p:nvSpPr>
          <p:spPr>
            <a:xfrm>
              <a:off x="151061" y="91369"/>
              <a:ext cx="231278"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b="0" sz="1800">
                  <a:latin typeface="Arial"/>
                  <a:ea typeface="Arial"/>
                  <a:cs typeface="Arial"/>
                  <a:sym typeface="Arial"/>
                </a:defRPr>
              </a:lvl1pPr>
            </a:lstStyle>
            <a:p>
              <a:pPr/>
              <a:r>
                <a:t>3</a:t>
              </a:r>
            </a:p>
          </p:txBody>
        </p:sp>
      </p:grpSp>
      <p:grpSp>
        <p:nvGrpSpPr>
          <p:cNvPr id="1178" name="Group"/>
          <p:cNvGrpSpPr/>
          <p:nvPr/>
        </p:nvGrpSpPr>
        <p:grpSpPr>
          <a:xfrm>
            <a:off x="2341562" y="5684837"/>
            <a:ext cx="533401" cy="533401"/>
            <a:chOff x="0" y="0"/>
            <a:chExt cx="533400" cy="533400"/>
          </a:xfrm>
        </p:grpSpPr>
        <p:sp>
          <p:nvSpPr>
            <p:cNvPr id="1176" name="Square"/>
            <p:cNvSpPr/>
            <p:nvPr/>
          </p:nvSpPr>
          <p:spPr>
            <a:xfrm>
              <a:off x="0" y="0"/>
              <a:ext cx="533400" cy="533400"/>
            </a:xfrm>
            <a:prstGeom prst="rect">
              <a:avLst/>
            </a:prstGeom>
            <a:solidFill>
              <a:srgbClr val="66FF33"/>
            </a:solidFill>
            <a:ln w="9525" cap="flat">
              <a:solidFill>
                <a:srgbClr val="000000"/>
              </a:solidFill>
              <a:prstDash val="solid"/>
              <a:round/>
            </a:ln>
            <a:effectLst/>
          </p:spPr>
          <p:txBody>
            <a:bodyPr wrap="square" lIns="45719" tIns="45719" rIns="45719" bIns="45719" numCol="1" anchor="ctr">
              <a:noAutofit/>
            </a:bodyPr>
            <a:lstStyle/>
            <a:p>
              <a:pPr algn="ctr">
                <a:defRPr b="0" sz="1800">
                  <a:latin typeface="Arial"/>
                  <a:ea typeface="Arial"/>
                  <a:cs typeface="Arial"/>
                  <a:sym typeface="Arial"/>
                </a:defRPr>
              </a:pPr>
            </a:p>
          </p:txBody>
        </p:sp>
        <p:sp>
          <p:nvSpPr>
            <p:cNvPr id="1177" name="3"/>
            <p:cNvSpPr txBox="1"/>
            <p:nvPr/>
          </p:nvSpPr>
          <p:spPr>
            <a:xfrm>
              <a:off x="151061" y="91369"/>
              <a:ext cx="231278"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b="0" sz="1800">
                  <a:latin typeface="Arial"/>
                  <a:ea typeface="Arial"/>
                  <a:cs typeface="Arial"/>
                  <a:sym typeface="Arial"/>
                </a:defRPr>
              </a:lvl1pPr>
            </a:lstStyle>
            <a:p>
              <a:pPr/>
              <a:r>
                <a:t>3</a:t>
              </a:r>
            </a:p>
          </p:txBody>
        </p:sp>
      </p:grpSp>
      <p:grpSp>
        <p:nvGrpSpPr>
          <p:cNvPr id="1181" name="Group"/>
          <p:cNvGrpSpPr/>
          <p:nvPr/>
        </p:nvGrpSpPr>
        <p:grpSpPr>
          <a:xfrm>
            <a:off x="1524000" y="-37656"/>
            <a:ext cx="1524000" cy="456312"/>
            <a:chOff x="0" y="0"/>
            <a:chExt cx="1524000" cy="456311"/>
          </a:xfrm>
        </p:grpSpPr>
        <p:sp>
          <p:nvSpPr>
            <p:cNvPr id="1179" name="Rectangle"/>
            <p:cNvSpPr/>
            <p:nvPr/>
          </p:nvSpPr>
          <p:spPr>
            <a:xfrm>
              <a:off x="0" y="37655"/>
              <a:ext cx="1524000" cy="381001"/>
            </a:xfrm>
            <a:prstGeom prst="rect">
              <a:avLst/>
            </a:prstGeom>
            <a:noFill/>
            <a:ln w="12700" cap="flat">
              <a:solidFill>
                <a:srgbClr val="FF0000"/>
              </a:solidFill>
              <a:prstDash val="solid"/>
              <a:round/>
            </a:ln>
            <a:effectLst/>
          </p:spPr>
          <p:txBody>
            <a:bodyPr wrap="square" lIns="45719" tIns="45719" rIns="45719" bIns="45719" numCol="1" anchor="ctr">
              <a:noAutofit/>
            </a:bodyPr>
            <a:lstStyle/>
            <a:p>
              <a:pPr algn="ctr">
                <a:defRPr b="0" sz="1800">
                  <a:solidFill>
                    <a:srgbClr val="1C1C1C"/>
                  </a:solidFill>
                  <a:latin typeface="Forte"/>
                  <a:ea typeface="Forte"/>
                  <a:cs typeface="Forte"/>
                  <a:sym typeface="Forte"/>
                </a:defRPr>
              </a:pPr>
            </a:p>
          </p:txBody>
        </p:sp>
        <p:sp>
          <p:nvSpPr>
            <p:cNvPr id="1180" name="animation"/>
            <p:cNvSpPr txBox="1"/>
            <p:nvPr/>
          </p:nvSpPr>
          <p:spPr>
            <a:xfrm>
              <a:off x="299164" y="0"/>
              <a:ext cx="925672" cy="4563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b="0" sz="1800">
                  <a:solidFill>
                    <a:srgbClr val="1C1C1C"/>
                  </a:solidFill>
                  <a:latin typeface="Forte"/>
                  <a:ea typeface="Forte"/>
                  <a:cs typeface="Forte"/>
                  <a:sym typeface="Forte"/>
                </a:defRPr>
              </a:lvl1pPr>
            </a:lstStyle>
            <a:p>
              <a:pPr/>
              <a:r>
                <a:t>animation</a:t>
              </a:r>
            </a:p>
          </p:txBody>
        </p:sp>
      </p:grpSp>
      <p:sp>
        <p:nvSpPr>
          <p:cNvPr id="1182" name="Key"/>
          <p:cNvSpPr txBox="1"/>
          <p:nvPr/>
        </p:nvSpPr>
        <p:spPr>
          <a:xfrm>
            <a:off x="2263457" y="1123950"/>
            <a:ext cx="1022986" cy="34842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0" sz="1800">
                <a:latin typeface="Times New Roman"/>
                <a:ea typeface="Times New Roman"/>
                <a:cs typeface="Times New Roman"/>
                <a:sym typeface="Times New Roman"/>
              </a:defRPr>
            </a:lvl1pPr>
          </a:lstStyle>
          <a:p>
            <a:pPr/>
            <a:r>
              <a:t>Key</a:t>
            </a:r>
          </a:p>
        </p:txBody>
      </p:sp>
      <p:sp>
        <p:nvSpPr>
          <p:cNvPr id="1183" name="List"/>
          <p:cNvSpPr txBox="1"/>
          <p:nvPr/>
        </p:nvSpPr>
        <p:spPr>
          <a:xfrm>
            <a:off x="3838257" y="1123950"/>
            <a:ext cx="2135824" cy="34842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0" sz="1800">
                <a:latin typeface="Times New Roman"/>
                <a:ea typeface="Times New Roman"/>
                <a:cs typeface="Times New Roman"/>
                <a:sym typeface="Times New Roman"/>
              </a:defRPr>
            </a:lvl1pPr>
          </a:lstStyle>
          <a:p>
            <a:pPr/>
            <a:r>
              <a:t>List</a:t>
            </a:r>
          </a:p>
        </p:txBody>
      </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155"/>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116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0" presetID="1" grpId="3" fill="hold">
                                  <p:stCondLst>
                                    <p:cond delay="0"/>
                                  </p:stCondLst>
                                  <p:iterate type="el" backwards="0">
                                    <p:tmAbs val="0"/>
                                  </p:iterate>
                                  <p:childTnLst>
                                    <p:set>
                                      <p:cBhvr>
                                        <p:cTn id="13" fill="hold"/>
                                        <p:tgtEl>
                                          <p:spTgt spid="1156"/>
                                        </p:tgtEl>
                                        <p:attrNameLst>
                                          <p:attrName>style.visibility</p:attrName>
                                        </p:attrNameLst>
                                      </p:cBhvr>
                                      <p:to>
                                        <p:strVal val="visible"/>
                                      </p:to>
                                    </p:set>
                                  </p:childTnLst>
                                </p:cTn>
                              </p:par>
                            </p:childTnLst>
                          </p:cTn>
                        </p:par>
                        <p:par>
                          <p:cTn id="14" fill="hold">
                            <p:stCondLst>
                              <p:cond delay="0"/>
                            </p:stCondLst>
                            <p:childTnLst>
                              <p:par>
                                <p:cTn id="15" presetClass="entr" nodeType="afterEffect" presetSubtype="0" presetID="1" grpId="4" fill="hold">
                                  <p:stCondLst>
                                    <p:cond delay="0"/>
                                  </p:stCondLst>
                                  <p:iterate type="el" backwards="0">
                                    <p:tmAbs val="0"/>
                                  </p:iterate>
                                  <p:childTnLst>
                                    <p:set>
                                      <p:cBhvr>
                                        <p:cTn id="16" fill="hold"/>
                                        <p:tgtEl>
                                          <p:spTgt spid="116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5" fill="hold">
                                  <p:stCondLst>
                                    <p:cond delay="0"/>
                                  </p:stCondLst>
                                  <p:iterate type="el" backwards="0">
                                    <p:tmAbs val="0"/>
                                  </p:iterate>
                                  <p:childTnLst>
                                    <p:set>
                                      <p:cBhvr>
                                        <p:cTn id="20" fill="hold"/>
                                        <p:tgtEl>
                                          <p:spTgt spid="1157"/>
                                        </p:tgtEl>
                                        <p:attrNameLst>
                                          <p:attrName>style.visibility</p:attrName>
                                        </p:attrNameLst>
                                      </p:cBhvr>
                                      <p:to>
                                        <p:strVal val="visible"/>
                                      </p:to>
                                    </p:set>
                                  </p:childTnLst>
                                </p:cTn>
                              </p:par>
                            </p:childTnLst>
                          </p:cTn>
                        </p:par>
                        <p:par>
                          <p:cTn id="21" fill="hold">
                            <p:stCondLst>
                              <p:cond delay="0"/>
                            </p:stCondLst>
                            <p:childTnLst>
                              <p:par>
                                <p:cTn id="22" presetClass="entr" nodeType="afterEffect" presetSubtype="0" presetID="1" grpId="6" fill="hold">
                                  <p:stCondLst>
                                    <p:cond delay="0"/>
                                  </p:stCondLst>
                                  <p:iterate type="el" backwards="0">
                                    <p:tmAbs val="0"/>
                                  </p:iterate>
                                  <p:childTnLst>
                                    <p:set>
                                      <p:cBhvr>
                                        <p:cTn id="23" fill="hold"/>
                                        <p:tgtEl>
                                          <p:spTgt spid="116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0" presetID="1" grpId="7" fill="hold">
                                  <p:stCondLst>
                                    <p:cond delay="0"/>
                                  </p:stCondLst>
                                  <p:iterate type="el" backwards="0">
                                    <p:tmAbs val="0"/>
                                  </p:iterate>
                                  <p:childTnLst>
                                    <p:set>
                                      <p:cBhvr>
                                        <p:cTn id="27" fill="hold"/>
                                        <p:tgtEl>
                                          <p:spTgt spid="1160"/>
                                        </p:tgtEl>
                                        <p:attrNameLst>
                                          <p:attrName>style.visibility</p:attrName>
                                        </p:attrNameLst>
                                      </p:cBhvr>
                                      <p:to>
                                        <p:strVal val="visible"/>
                                      </p:to>
                                    </p:set>
                                  </p:childTnLst>
                                </p:cTn>
                              </p:par>
                            </p:childTnLst>
                          </p:cTn>
                        </p:par>
                        <p:par>
                          <p:cTn id="28" fill="hold">
                            <p:stCondLst>
                              <p:cond delay="0"/>
                            </p:stCondLst>
                            <p:childTnLst>
                              <p:par>
                                <p:cTn id="29" presetClass="entr" nodeType="afterEffect" presetSubtype="0" presetID="1" grpId="8" fill="hold">
                                  <p:stCondLst>
                                    <p:cond delay="0"/>
                                  </p:stCondLst>
                                  <p:iterate type="el" backwards="0">
                                    <p:tmAbs val="0"/>
                                  </p:iterate>
                                  <p:childTnLst>
                                    <p:set>
                                      <p:cBhvr>
                                        <p:cTn id="30" fill="hold"/>
                                        <p:tgtEl>
                                          <p:spTgt spid="117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9" fill="hold">
                                  <p:stCondLst>
                                    <p:cond delay="0"/>
                                  </p:stCondLst>
                                  <p:iterate type="el" backwards="0">
                                    <p:tmAbs val="0"/>
                                  </p:iterate>
                                  <p:childTnLst>
                                    <p:set>
                                      <p:cBhvr>
                                        <p:cTn id="34" fill="hold"/>
                                        <p:tgtEl>
                                          <p:spTgt spid="1158"/>
                                        </p:tgtEl>
                                        <p:attrNameLst>
                                          <p:attrName>style.visibility</p:attrName>
                                        </p:attrNameLst>
                                      </p:cBhvr>
                                      <p:to>
                                        <p:strVal val="visible"/>
                                      </p:to>
                                    </p:set>
                                  </p:childTnLst>
                                </p:cTn>
                              </p:par>
                            </p:childTnLst>
                          </p:cTn>
                        </p:par>
                        <p:par>
                          <p:cTn id="35" fill="hold">
                            <p:stCondLst>
                              <p:cond delay="0"/>
                            </p:stCondLst>
                            <p:childTnLst>
                              <p:par>
                                <p:cTn id="36" presetClass="entr" nodeType="afterEffect" presetSubtype="0" presetID="1" grpId="10" fill="hold">
                                  <p:stCondLst>
                                    <p:cond delay="0"/>
                                  </p:stCondLst>
                                  <p:iterate type="el" backwards="0">
                                    <p:tmAbs val="0"/>
                                  </p:iterate>
                                  <p:childTnLst>
                                    <p:set>
                                      <p:cBhvr>
                                        <p:cTn id="37" fill="hold"/>
                                        <p:tgtEl>
                                          <p:spTgt spid="117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Class="entr" nodeType="clickEffect" presetSubtype="0" presetID="1" grpId="11" fill="hold">
                                  <p:stCondLst>
                                    <p:cond delay="0"/>
                                  </p:stCondLst>
                                  <p:iterate type="el" backwards="0">
                                    <p:tmAbs val="0"/>
                                  </p:iterate>
                                  <p:childTnLst>
                                    <p:set>
                                      <p:cBhvr>
                                        <p:cTn id="41" fill="hold"/>
                                        <p:tgtEl>
                                          <p:spTgt spid="1159"/>
                                        </p:tgtEl>
                                        <p:attrNameLst>
                                          <p:attrName>style.visibility</p:attrName>
                                        </p:attrNameLst>
                                      </p:cBhvr>
                                      <p:to>
                                        <p:strVal val="visible"/>
                                      </p:to>
                                    </p:set>
                                  </p:childTnLst>
                                </p:cTn>
                              </p:par>
                            </p:childTnLst>
                          </p:cTn>
                        </p:par>
                        <p:par>
                          <p:cTn id="42" fill="hold">
                            <p:stCondLst>
                              <p:cond delay="0"/>
                            </p:stCondLst>
                            <p:childTnLst>
                              <p:par>
                                <p:cTn id="43" presetClass="entr" nodeType="afterEffect" presetSubtype="0" presetID="1" grpId="12" fill="hold">
                                  <p:stCondLst>
                                    <p:cond delay="0"/>
                                  </p:stCondLst>
                                  <p:iterate type="el" backwards="0">
                                    <p:tmAbs val="0"/>
                                  </p:iterate>
                                  <p:childTnLst>
                                    <p:set>
                                      <p:cBhvr>
                                        <p:cTn id="44" fill="hold"/>
                                        <p:tgtEl>
                                          <p:spTgt spid="11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63" grpId="2"/>
      <p:bldP build="whole" bldLvl="1" animBg="1" rev="0" advAuto="0" spid="1158" grpId="9"/>
      <p:bldP build="whole" bldLvl="1" animBg="1" rev="0" advAuto="0" spid="1156" grpId="3"/>
      <p:bldP build="whole" bldLvl="1" animBg="1" rev="0" advAuto="0" spid="1178" grpId="12"/>
      <p:bldP build="whole" bldLvl="1" animBg="1" rev="0" advAuto="0" spid="1159" grpId="11"/>
      <p:bldP build="whole" bldLvl="1" animBg="1" rev="0" advAuto="0" spid="1155" grpId="1"/>
      <p:bldP build="whole" bldLvl="1" animBg="1" rev="0" advAuto="0" spid="1175" grpId="10"/>
      <p:bldP build="whole" bldLvl="1" animBg="1" rev="0" advAuto="0" spid="1160" grpId="7"/>
      <p:bldP build="whole" bldLvl="1" animBg="1" rev="0" advAuto="0" spid="1157" grpId="5"/>
      <p:bldP build="whole" bldLvl="1" animBg="1" rev="0" advAuto="0" spid="1166" grpId="4"/>
      <p:bldP build="whole" bldLvl="1" animBg="1" rev="0" advAuto="0" spid="1172" grpId="8"/>
      <p:bldP build="whole" bldLvl="1" animBg="1" rev="0" advAuto="0" spid="1169" grpId="6"/>
    </p:bldLst>
  </p:timing>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5" name="Lineer Arama Animasyonu"/>
          <p:cNvSpPr txBox="1"/>
          <p:nvPr>
            <p:ph type="title" idx="4294967295"/>
          </p:nvPr>
        </p:nvSpPr>
        <p:spPr>
          <a:xfrm>
            <a:off x="1422400" y="53975"/>
            <a:ext cx="10502900" cy="1030288"/>
          </a:xfrm>
          <a:prstGeom prst="rect">
            <a:avLst/>
          </a:prstGeom>
        </p:spPr>
        <p:txBody>
          <a:bodyPr>
            <a:normAutofit fontScale="100000" lnSpcReduction="0"/>
          </a:bodyPr>
          <a:lstStyle>
            <a:lvl1pPr>
              <a:defRPr sz="3200">
                <a:effectLst>
                  <a:outerShdw sx="100000" sy="100000" kx="0" ky="0" algn="b" rotWithShape="0" blurRad="12700" dist="25400" dir="2700000">
                    <a:srgbClr val="DDDDDD"/>
                  </a:outerShdw>
                </a:effectLst>
              </a:defRPr>
            </a:lvl1pPr>
          </a:lstStyle>
          <a:p>
            <a:pPr/>
            <a:r>
              <a:t>Lineer Arama Animasyonu </a:t>
            </a:r>
          </a:p>
        </p:txBody>
      </p:sp>
      <p:sp>
        <p:nvSpPr>
          <p:cNvPr id="1186" name="https://liveexample.pearsoncmg.com/dsanimation/LinearSearcheBook.html"/>
          <p:cNvSpPr txBox="1"/>
          <p:nvPr>
            <p:ph type="body" idx="4294967295"/>
          </p:nvPr>
        </p:nvSpPr>
        <p:spPr>
          <a:xfrm>
            <a:off x="301625" y="1268412"/>
            <a:ext cx="11580813" cy="4824413"/>
          </a:xfrm>
          <a:prstGeom prst="rect">
            <a:avLst/>
          </a:prstGeom>
        </p:spPr>
        <p:txBody>
          <a:bodyPr>
            <a:normAutofit fontScale="100000" lnSpcReduction="0"/>
          </a:bodyPr>
          <a:lstStyle/>
          <a:p>
            <a:pPr marL="0" indent="0">
              <a:lnSpc>
                <a:spcPct val="90000"/>
              </a:lnSpc>
              <a:buSzTx/>
              <a:buFont typeface="Wingdings"/>
              <a:buNone/>
              <a:defRPr sz="2800"/>
            </a:pPr>
          </a:p>
          <a:p>
            <a:pPr marL="0" indent="0">
              <a:lnSpc>
                <a:spcPct val="90000"/>
              </a:lnSpc>
              <a:buSzTx/>
              <a:buFont typeface="Wingdings"/>
              <a:buNone/>
              <a:defRPr sz="2800"/>
            </a:pPr>
          </a:p>
          <a:p>
            <a:pPr marL="0" indent="0">
              <a:lnSpc>
                <a:spcPct val="90000"/>
              </a:lnSpc>
              <a:spcBef>
                <a:spcPts val="600"/>
              </a:spcBef>
              <a:buSzTx/>
              <a:buFont typeface="Wingdings"/>
              <a:buNone/>
              <a:defRPr sz="2800"/>
            </a:pPr>
            <a:r>
              <a:t>https://liveexample.pearsoncmg.com/dsanimation/LinearSearcheBook.html</a:t>
            </a:r>
          </a:p>
        </p:txBody>
      </p:sp>
      <p:sp>
        <p:nvSpPr>
          <p:cNvPr id="1187" name="Slide Number"/>
          <p:cNvSpPr txBox="1"/>
          <p:nvPr>
            <p:ph type="sldNum" sz="quarter" idx="2"/>
          </p:nvPr>
        </p:nvSpPr>
        <p:spPr>
          <a:xfrm>
            <a:off x="3578860" y="6494713"/>
            <a:ext cx="281941" cy="287088"/>
          </a:xfrm>
          <a:prstGeom prst="rect">
            <a:avLst/>
          </a:prstGeom>
          <a:extLst>
            <a:ext uri="{C572A759-6A51-4108-AA02-DFA0A04FC94B}">
              <ma14:wrappingTextBoxFlag xmlns:ma14="http://schemas.microsoft.com/office/mac/drawingml/2011/main" val="1"/>
            </a:ext>
          </a:extLst>
        </p:spPr>
        <p:txBody>
          <a:bodyPr/>
          <a:lstStyle>
            <a:lvl1pPr>
              <a:defRPr sz="1400">
                <a:latin typeface="Times New Roman"/>
                <a:ea typeface="Times New Roman"/>
                <a:cs typeface="Times New Roman"/>
                <a:sym typeface="Times New Roman"/>
              </a:defRPr>
            </a:lvl1pPr>
          </a:lstStyle>
          <a:p>
            <a:pPr/>
            <a:fld id="{86CB4B4D-7CA3-9044-876B-883B54F8677D}" type="slidenum"/>
          </a:p>
        </p:txBody>
      </p:sp>
      <p:grpSp>
        <p:nvGrpSpPr>
          <p:cNvPr id="1190" name="Group"/>
          <p:cNvGrpSpPr/>
          <p:nvPr/>
        </p:nvGrpSpPr>
        <p:grpSpPr>
          <a:xfrm>
            <a:off x="1524000" y="-37656"/>
            <a:ext cx="1524000" cy="456312"/>
            <a:chOff x="0" y="0"/>
            <a:chExt cx="1524000" cy="456311"/>
          </a:xfrm>
        </p:grpSpPr>
        <p:sp>
          <p:nvSpPr>
            <p:cNvPr id="1188" name="Rectangle"/>
            <p:cNvSpPr/>
            <p:nvPr/>
          </p:nvSpPr>
          <p:spPr>
            <a:xfrm>
              <a:off x="0" y="37655"/>
              <a:ext cx="1524000" cy="381001"/>
            </a:xfrm>
            <a:prstGeom prst="rect">
              <a:avLst/>
            </a:prstGeom>
            <a:noFill/>
            <a:ln w="12700" cap="flat">
              <a:solidFill>
                <a:srgbClr val="FF0000"/>
              </a:solidFill>
              <a:prstDash val="solid"/>
              <a:round/>
            </a:ln>
            <a:effectLst/>
          </p:spPr>
          <p:txBody>
            <a:bodyPr wrap="square" lIns="45719" tIns="45719" rIns="45719" bIns="45719" numCol="1" anchor="ctr">
              <a:noAutofit/>
            </a:bodyPr>
            <a:lstStyle/>
            <a:p>
              <a:pPr algn="ctr">
                <a:defRPr b="0" sz="1800">
                  <a:solidFill>
                    <a:srgbClr val="1C1C1C"/>
                  </a:solidFill>
                  <a:latin typeface="Forte"/>
                  <a:ea typeface="Forte"/>
                  <a:cs typeface="Forte"/>
                  <a:sym typeface="Forte"/>
                </a:defRPr>
              </a:pPr>
            </a:p>
          </p:txBody>
        </p:sp>
        <p:sp>
          <p:nvSpPr>
            <p:cNvPr id="1189" name="animation"/>
            <p:cNvSpPr txBox="1"/>
            <p:nvPr/>
          </p:nvSpPr>
          <p:spPr>
            <a:xfrm>
              <a:off x="299164" y="0"/>
              <a:ext cx="925672" cy="4563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b="0" sz="1800">
                  <a:solidFill>
                    <a:srgbClr val="1C1C1C"/>
                  </a:solidFill>
                  <a:latin typeface="Forte"/>
                  <a:ea typeface="Forte"/>
                  <a:cs typeface="Forte"/>
                  <a:sym typeface="Forte"/>
                </a:defRPr>
              </a:lvl1pPr>
            </a:lstStyle>
            <a:p>
              <a:pPr/>
              <a:r>
                <a:t>animation</a:t>
              </a:r>
            </a:p>
          </p:txBody>
        </p:sp>
      </p:grpSp>
      <p:grpSp>
        <p:nvGrpSpPr>
          <p:cNvPr id="1198" name="Group">
            <a:hlinkClick r:id="rId2" invalidUrl="" action="" tgtFrame="" tooltip="" history="1" highlightClick="0" endSnd="0"/>
          </p:cNvPr>
          <p:cNvGrpSpPr/>
          <p:nvPr/>
        </p:nvGrpSpPr>
        <p:grpSpPr>
          <a:xfrm>
            <a:off x="4511674" y="3392487"/>
            <a:ext cx="468314" cy="576263"/>
            <a:chOff x="0" y="0"/>
            <a:chExt cx="468312" cy="576262"/>
          </a:xfrm>
        </p:grpSpPr>
        <p:sp>
          <p:nvSpPr>
            <p:cNvPr id="1191" name="Rectangle"/>
            <p:cNvSpPr/>
            <p:nvPr/>
          </p:nvSpPr>
          <p:spPr>
            <a:xfrm>
              <a:off x="0" y="0"/>
              <a:ext cx="468313" cy="576263"/>
            </a:xfrm>
            <a:prstGeom prst="rect">
              <a:avLst/>
            </a:prstGeom>
            <a:solidFill>
              <a:srgbClr val="92D050"/>
            </a:solidFill>
            <a:ln w="12700" cap="flat">
              <a:noFill/>
              <a:miter lim="400000"/>
            </a:ln>
            <a:effectLst/>
          </p:spPr>
          <p:txBody>
            <a:bodyPr wrap="square" lIns="45719" tIns="45719" rIns="45719" bIns="45719" numCol="1" anchor="ctr">
              <a:noAutofit/>
            </a:bodyPr>
            <a:lstStyle/>
            <a:p>
              <a:pPr>
                <a:defRPr b="0" sz="1800">
                  <a:latin typeface="Times New Roman"/>
                  <a:ea typeface="Times New Roman"/>
                  <a:cs typeface="Times New Roman"/>
                  <a:sym typeface="Times New Roman"/>
                </a:defRPr>
              </a:pPr>
            </a:p>
          </p:txBody>
        </p:sp>
        <p:sp>
          <p:nvSpPr>
            <p:cNvPr id="1192" name="Shape"/>
            <p:cNvSpPr/>
            <p:nvPr/>
          </p:nvSpPr>
          <p:spPr>
            <a:xfrm>
              <a:off x="0" y="0"/>
              <a:ext cx="468313" cy="292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350" y="21600"/>
                  </a:lnTo>
                  <a:lnTo>
                    <a:pt x="20250" y="21600"/>
                  </a:lnTo>
                  <a:lnTo>
                    <a:pt x="21600" y="0"/>
                  </a:lnTo>
                  <a:close/>
                </a:path>
              </a:pathLst>
            </a:custGeom>
            <a:solidFill>
              <a:srgbClr val="A8D973"/>
            </a:solidFill>
            <a:ln w="12700" cap="flat">
              <a:noFill/>
              <a:miter lim="400000"/>
            </a:ln>
            <a:effectLst/>
          </p:spPr>
          <p:txBody>
            <a:bodyPr wrap="square" lIns="45719" tIns="45719" rIns="45719" bIns="45719" numCol="1" anchor="ctr">
              <a:noAutofit/>
            </a:bodyPr>
            <a:lstStyle/>
            <a:p>
              <a:pPr>
                <a:defRPr b="0" sz="1800">
                  <a:latin typeface="Times New Roman"/>
                  <a:ea typeface="Times New Roman"/>
                  <a:cs typeface="Times New Roman"/>
                  <a:sym typeface="Times New Roman"/>
                </a:defRPr>
              </a:pPr>
            </a:p>
          </p:txBody>
        </p:sp>
        <p:sp>
          <p:nvSpPr>
            <p:cNvPr id="1193" name="Shape"/>
            <p:cNvSpPr/>
            <p:nvPr/>
          </p:nvSpPr>
          <p:spPr>
            <a:xfrm>
              <a:off x="-1" y="0"/>
              <a:ext cx="29271" cy="5762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097"/>
                  </a:lnTo>
                  <a:lnTo>
                    <a:pt x="21600" y="20503"/>
                  </a:lnTo>
                  <a:lnTo>
                    <a:pt x="0" y="21600"/>
                  </a:lnTo>
                  <a:close/>
                </a:path>
              </a:pathLst>
            </a:custGeom>
            <a:solidFill>
              <a:srgbClr val="BEE396"/>
            </a:solidFill>
            <a:ln w="12700" cap="flat">
              <a:noFill/>
              <a:miter lim="400000"/>
            </a:ln>
            <a:effectLst/>
          </p:spPr>
          <p:txBody>
            <a:bodyPr wrap="square" lIns="45719" tIns="45719" rIns="45719" bIns="45719" numCol="1" anchor="ctr">
              <a:noAutofit/>
            </a:bodyPr>
            <a:lstStyle/>
            <a:p>
              <a:pPr>
                <a:defRPr b="0" sz="1800">
                  <a:latin typeface="Times New Roman"/>
                  <a:ea typeface="Times New Roman"/>
                  <a:cs typeface="Times New Roman"/>
                  <a:sym typeface="Times New Roman"/>
                </a:defRPr>
              </a:pPr>
            </a:p>
          </p:txBody>
        </p:sp>
        <p:sp>
          <p:nvSpPr>
            <p:cNvPr id="1194" name="Shape"/>
            <p:cNvSpPr/>
            <p:nvPr/>
          </p:nvSpPr>
          <p:spPr>
            <a:xfrm>
              <a:off x="439042" y="0"/>
              <a:ext cx="29271" cy="5762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097"/>
                  </a:lnTo>
                  <a:lnTo>
                    <a:pt x="0" y="20503"/>
                  </a:lnTo>
                  <a:lnTo>
                    <a:pt x="21600" y="21600"/>
                  </a:lnTo>
                  <a:close/>
                </a:path>
              </a:pathLst>
            </a:custGeom>
            <a:solidFill>
              <a:srgbClr val="587D30"/>
            </a:solidFill>
            <a:ln w="12700" cap="flat">
              <a:noFill/>
              <a:miter lim="400000"/>
            </a:ln>
            <a:effectLst/>
          </p:spPr>
          <p:txBody>
            <a:bodyPr wrap="square" lIns="45719" tIns="45719" rIns="45719" bIns="45719" numCol="1" anchor="ctr">
              <a:noAutofit/>
            </a:bodyPr>
            <a:lstStyle/>
            <a:p>
              <a:pPr>
                <a:defRPr b="0" sz="1800">
                  <a:latin typeface="Times New Roman"/>
                  <a:ea typeface="Times New Roman"/>
                  <a:cs typeface="Times New Roman"/>
                  <a:sym typeface="Times New Roman"/>
                </a:defRPr>
              </a:pPr>
            </a:p>
          </p:txBody>
        </p:sp>
        <p:sp>
          <p:nvSpPr>
            <p:cNvPr id="1195" name="Shape"/>
            <p:cNvSpPr/>
            <p:nvPr/>
          </p:nvSpPr>
          <p:spPr>
            <a:xfrm>
              <a:off x="0" y="546992"/>
              <a:ext cx="468313" cy="292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0250" y="0"/>
                  </a:lnTo>
                  <a:lnTo>
                    <a:pt x="1350" y="0"/>
                  </a:lnTo>
                  <a:lnTo>
                    <a:pt x="0" y="21600"/>
                  </a:lnTo>
                  <a:close/>
                </a:path>
              </a:pathLst>
            </a:custGeom>
            <a:solidFill>
              <a:srgbClr val="75A640"/>
            </a:solidFill>
            <a:ln w="12700" cap="flat">
              <a:noFill/>
              <a:miter lim="400000"/>
            </a:ln>
            <a:effectLst/>
          </p:spPr>
          <p:txBody>
            <a:bodyPr wrap="square" lIns="45719" tIns="45719" rIns="45719" bIns="45719" numCol="1" anchor="ctr">
              <a:noAutofit/>
            </a:bodyPr>
            <a:lstStyle/>
            <a:p>
              <a:pPr>
                <a:defRPr b="0" sz="1800">
                  <a:latin typeface="Times New Roman"/>
                  <a:ea typeface="Times New Roman"/>
                  <a:cs typeface="Times New Roman"/>
                  <a:sym typeface="Times New Roman"/>
                </a:defRPr>
              </a:pPr>
            </a:p>
          </p:txBody>
        </p:sp>
        <p:sp>
          <p:nvSpPr>
            <p:cNvPr id="1196" name="Shape"/>
            <p:cNvSpPr/>
            <p:nvPr/>
          </p:nvSpPr>
          <p:spPr>
            <a:xfrm>
              <a:off x="124406" y="141794"/>
              <a:ext cx="219522" cy="2926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5400"/>
                  </a:lnTo>
                  <a:lnTo>
                    <a:pt x="14400" y="0"/>
                  </a:lnTo>
                  <a:close/>
                </a:path>
              </a:pathLst>
            </a:custGeom>
            <a:solidFill>
              <a:srgbClr val="75A640"/>
            </a:solidFill>
            <a:ln w="12700" cap="flat">
              <a:noFill/>
              <a:miter lim="400000"/>
            </a:ln>
            <a:effectLst/>
          </p:spPr>
          <p:txBody>
            <a:bodyPr wrap="square" lIns="45719" tIns="45719" rIns="45719" bIns="45719" numCol="1" anchor="ctr">
              <a:noAutofit/>
            </a:bodyPr>
            <a:lstStyle/>
            <a:p>
              <a:pPr>
                <a:defRPr b="0" sz="1800">
                  <a:latin typeface="Times New Roman"/>
                  <a:ea typeface="Times New Roman"/>
                  <a:cs typeface="Times New Roman"/>
                  <a:sym typeface="Times New Roman"/>
                </a:defRPr>
              </a:pPr>
            </a:p>
          </p:txBody>
        </p:sp>
        <p:sp>
          <p:nvSpPr>
            <p:cNvPr id="1197" name="Triangle"/>
            <p:cNvSpPr/>
            <p:nvPr/>
          </p:nvSpPr>
          <p:spPr>
            <a:xfrm>
              <a:off x="270754" y="141794"/>
              <a:ext cx="73174" cy="731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lnTo>
                    <a:pt x="0" y="21600"/>
                  </a:lnTo>
                  <a:close/>
                </a:path>
              </a:pathLst>
            </a:custGeom>
            <a:solidFill>
              <a:srgbClr val="587D30"/>
            </a:solidFill>
            <a:ln w="12700" cap="flat">
              <a:noFill/>
              <a:miter lim="400000"/>
            </a:ln>
            <a:effectLst/>
          </p:spPr>
          <p:txBody>
            <a:bodyPr wrap="square" lIns="45719" tIns="45719" rIns="45719" bIns="45719" numCol="1" anchor="ctr">
              <a:noAutofit/>
            </a:bodyPr>
            <a:lstStyle/>
            <a:p>
              <a:pPr>
                <a:defRPr b="0" sz="1800">
                  <a:latin typeface="Times New Roman"/>
                  <a:ea typeface="Times New Roman"/>
                  <a:cs typeface="Times New Roman"/>
                  <a:sym typeface="Times New Roman"/>
                </a:defRPr>
              </a:pPr>
            </a:p>
          </p:txBody>
        </p:sp>
      </p:gr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0" name="Arama Algoritması"/>
          <p:cNvSpPr txBox="1"/>
          <p:nvPr>
            <p:ph type="title" idx="4294967295"/>
          </p:nvPr>
        </p:nvSpPr>
        <p:spPr>
          <a:xfrm>
            <a:off x="1422400" y="53975"/>
            <a:ext cx="10502900" cy="1030288"/>
          </a:xfrm>
          <a:prstGeom prst="rect">
            <a:avLst/>
          </a:prstGeom>
        </p:spPr>
        <p:txBody>
          <a:bodyPr>
            <a:normAutofit fontScale="100000" lnSpcReduction="0"/>
          </a:bodyPr>
          <a:lstStyle>
            <a:lvl1pPr>
              <a:defRPr>
                <a:effectLst>
                  <a:outerShdw sx="100000" sy="100000" kx="0" ky="0" algn="b" rotWithShape="0" blurRad="12700" dist="25400" dir="2700000">
                    <a:srgbClr val="DDDDDD"/>
                  </a:outerShdw>
                </a:effectLst>
              </a:defRPr>
            </a:lvl1pPr>
          </a:lstStyle>
          <a:p>
            <a:pPr/>
            <a:r>
              <a:t>Arama Algoritması</a:t>
            </a:r>
          </a:p>
        </p:txBody>
      </p:sp>
      <p:sp>
        <p:nvSpPr>
          <p:cNvPr id="1201" name="/** The method for finding a key in the list */…"/>
          <p:cNvSpPr txBox="1"/>
          <p:nvPr>
            <p:ph type="body" idx="4294967295"/>
          </p:nvPr>
        </p:nvSpPr>
        <p:spPr>
          <a:xfrm>
            <a:off x="301625" y="1268412"/>
            <a:ext cx="11580813" cy="4824413"/>
          </a:xfrm>
          <a:prstGeom prst="rect">
            <a:avLst/>
          </a:prstGeom>
        </p:spPr>
        <p:txBody>
          <a:bodyPr>
            <a:normAutofit fontScale="100000" lnSpcReduction="0"/>
          </a:bodyPr>
          <a:lstStyle/>
          <a:p>
            <a:pPr marL="0" indent="0">
              <a:spcBef>
                <a:spcPts val="400"/>
              </a:spcBef>
              <a:buSzTx/>
              <a:buFont typeface="Wingdings"/>
              <a:buNone/>
              <a:defRPr b="1" sz="2000">
                <a:latin typeface="Courier New"/>
                <a:ea typeface="Courier New"/>
                <a:cs typeface="Courier New"/>
                <a:sym typeface="Courier New"/>
              </a:defRPr>
            </a:pPr>
            <a:r>
              <a:t>/** The method for finding a key in the list */</a:t>
            </a:r>
            <a:endParaRPr>
              <a:latin typeface="Courier"/>
              <a:ea typeface="Courier"/>
              <a:cs typeface="Courier"/>
              <a:sym typeface="Courier"/>
            </a:endParaRPr>
          </a:p>
          <a:p>
            <a:pPr marL="0" indent="0">
              <a:spcBef>
                <a:spcPts val="400"/>
              </a:spcBef>
              <a:buSzTx/>
              <a:buFont typeface="Wingdings"/>
              <a:buNone/>
              <a:defRPr b="1" sz="2000">
                <a:latin typeface="Courier New"/>
                <a:ea typeface="Courier New"/>
                <a:cs typeface="Courier New"/>
                <a:sym typeface="Courier New"/>
              </a:defRPr>
            </a:pPr>
            <a:r>
              <a:t>public static int linearSearch(int[] list, int key) {</a:t>
            </a:r>
            <a:endParaRPr>
              <a:latin typeface="Courier"/>
              <a:ea typeface="Courier"/>
              <a:cs typeface="Courier"/>
              <a:sym typeface="Courier"/>
            </a:endParaRPr>
          </a:p>
          <a:p>
            <a:pPr marL="0" indent="0">
              <a:spcBef>
                <a:spcPts val="400"/>
              </a:spcBef>
              <a:buSzTx/>
              <a:buFont typeface="Wingdings"/>
              <a:buNone/>
              <a:defRPr b="1" sz="2000">
                <a:latin typeface="Courier New"/>
                <a:ea typeface="Courier New"/>
                <a:cs typeface="Courier New"/>
                <a:sym typeface="Courier New"/>
              </a:defRPr>
            </a:pPr>
            <a:r>
              <a:t>  for (int i = 0; i &lt; list.length; i++)</a:t>
            </a:r>
            <a:endParaRPr>
              <a:latin typeface="Courier"/>
              <a:ea typeface="Courier"/>
              <a:cs typeface="Courier"/>
              <a:sym typeface="Courier"/>
            </a:endParaRPr>
          </a:p>
          <a:p>
            <a:pPr marL="0" indent="0">
              <a:spcBef>
                <a:spcPts val="400"/>
              </a:spcBef>
              <a:buSzTx/>
              <a:buFont typeface="Wingdings"/>
              <a:buNone/>
              <a:defRPr b="1" sz="2000">
                <a:latin typeface="Courier New"/>
                <a:ea typeface="Courier New"/>
                <a:cs typeface="Courier New"/>
                <a:sym typeface="Courier New"/>
              </a:defRPr>
            </a:pPr>
            <a:r>
              <a:t>    if (key == list[i])</a:t>
            </a:r>
            <a:endParaRPr>
              <a:latin typeface="Courier"/>
              <a:ea typeface="Courier"/>
              <a:cs typeface="Courier"/>
              <a:sym typeface="Courier"/>
            </a:endParaRPr>
          </a:p>
          <a:p>
            <a:pPr marL="0" indent="0">
              <a:spcBef>
                <a:spcPts val="400"/>
              </a:spcBef>
              <a:buSzTx/>
              <a:buFont typeface="Wingdings"/>
              <a:buNone/>
              <a:defRPr b="1" sz="2000">
                <a:latin typeface="Courier New"/>
                <a:ea typeface="Courier New"/>
                <a:cs typeface="Courier New"/>
                <a:sym typeface="Courier New"/>
              </a:defRPr>
            </a:pPr>
            <a:r>
              <a:t>      return i;</a:t>
            </a:r>
            <a:endParaRPr>
              <a:latin typeface="Courier"/>
              <a:ea typeface="Courier"/>
              <a:cs typeface="Courier"/>
              <a:sym typeface="Courier"/>
            </a:endParaRPr>
          </a:p>
          <a:p>
            <a:pPr marL="0" indent="0">
              <a:spcBef>
                <a:spcPts val="400"/>
              </a:spcBef>
              <a:buSzTx/>
              <a:buFont typeface="Wingdings"/>
              <a:buNone/>
              <a:defRPr b="1" sz="2000">
                <a:latin typeface="Courier New"/>
                <a:ea typeface="Courier New"/>
                <a:cs typeface="Courier New"/>
                <a:sym typeface="Courier New"/>
              </a:defRPr>
            </a:pPr>
            <a:r>
              <a:t>  return -1;</a:t>
            </a:r>
            <a:endParaRPr>
              <a:latin typeface="Courier"/>
              <a:ea typeface="Courier"/>
              <a:cs typeface="Courier"/>
              <a:sym typeface="Courier"/>
            </a:endParaRPr>
          </a:p>
          <a:p>
            <a:pPr marL="0" indent="0">
              <a:spcBef>
                <a:spcPts val="400"/>
              </a:spcBef>
              <a:buSzTx/>
              <a:buFont typeface="Wingdings"/>
              <a:buNone/>
              <a:defRPr b="1" sz="2000">
                <a:latin typeface="Courier New"/>
                <a:ea typeface="Courier New"/>
                <a:cs typeface="Courier New"/>
                <a:sym typeface="Courier New"/>
              </a:defRPr>
            </a:pPr>
            <a:r>
              <a:t>}</a:t>
            </a:r>
          </a:p>
        </p:txBody>
      </p:sp>
      <p:sp>
        <p:nvSpPr>
          <p:cNvPr id="1202" name="Slide Number"/>
          <p:cNvSpPr txBox="1"/>
          <p:nvPr>
            <p:ph type="sldNum" sz="quarter" idx="2"/>
          </p:nvPr>
        </p:nvSpPr>
        <p:spPr>
          <a:xfrm>
            <a:off x="3578860" y="6494713"/>
            <a:ext cx="281941" cy="287088"/>
          </a:xfrm>
          <a:prstGeom prst="rect">
            <a:avLst/>
          </a:prstGeom>
          <a:extLst>
            <a:ext uri="{C572A759-6A51-4108-AA02-DFA0A04FC94B}">
              <ma14:wrappingTextBoxFlag xmlns:ma14="http://schemas.microsoft.com/office/mac/drawingml/2011/main" val="1"/>
            </a:ext>
          </a:extLst>
        </p:spPr>
        <p:txBody>
          <a:bodyPr/>
          <a:lstStyle>
            <a:lvl1pPr>
              <a:defRPr sz="1400">
                <a:latin typeface="Times New Roman"/>
                <a:ea typeface="Times New Roman"/>
                <a:cs typeface="Times New Roman"/>
                <a:sym typeface="Times New Roman"/>
              </a:defRPr>
            </a:lvl1pPr>
          </a:lstStyle>
          <a:p>
            <a:pPr/>
            <a:fld id="{86CB4B4D-7CA3-9044-876B-883B54F8677D}" type="slidenum"/>
          </a:p>
        </p:txBody>
      </p:sp>
      <p:sp>
        <p:nvSpPr>
          <p:cNvPr id="1203" name="int[] list = {1, 4, 4, 2, 5, -3, 6, 2};…"/>
          <p:cNvSpPr txBox="1"/>
          <p:nvPr/>
        </p:nvSpPr>
        <p:spPr>
          <a:xfrm>
            <a:off x="1798636" y="4876800"/>
            <a:ext cx="8442327" cy="1443357"/>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p>
            <a:pPr>
              <a:spcBef>
                <a:spcPts val="400"/>
              </a:spcBef>
              <a:defRPr b="0" sz="2000">
                <a:latin typeface="Courier New"/>
                <a:ea typeface="Courier New"/>
                <a:cs typeface="Courier New"/>
                <a:sym typeface="Courier New"/>
              </a:defRPr>
            </a:pPr>
            <a:r>
              <a:t>int[] list = {1, 4, 4, 2, 5, -3, 6, 2};</a:t>
            </a:r>
            <a:endParaRPr>
              <a:latin typeface="Courier"/>
              <a:ea typeface="Courier"/>
              <a:cs typeface="Courier"/>
              <a:sym typeface="Courier"/>
            </a:endParaRPr>
          </a:p>
          <a:p>
            <a:pPr>
              <a:spcBef>
                <a:spcPts val="400"/>
              </a:spcBef>
              <a:defRPr b="0" sz="2000">
                <a:latin typeface="Courier New"/>
                <a:ea typeface="Courier New"/>
                <a:cs typeface="Courier New"/>
                <a:sym typeface="Courier New"/>
              </a:defRPr>
            </a:pPr>
            <a:r>
              <a:t>int i = linearSearch(list, 4);  // returns 1</a:t>
            </a:r>
            <a:endParaRPr>
              <a:latin typeface="Courier"/>
              <a:ea typeface="Courier"/>
              <a:cs typeface="Courier"/>
              <a:sym typeface="Courier"/>
            </a:endParaRPr>
          </a:p>
          <a:p>
            <a:pPr>
              <a:spcBef>
                <a:spcPts val="400"/>
              </a:spcBef>
              <a:defRPr b="0" sz="2000">
                <a:latin typeface="Courier New"/>
                <a:ea typeface="Courier New"/>
                <a:cs typeface="Courier New"/>
                <a:sym typeface="Courier New"/>
              </a:defRPr>
            </a:pPr>
            <a:r>
              <a:t>int j = linearSearch(list, -4); // returns -1</a:t>
            </a:r>
            <a:endParaRPr>
              <a:latin typeface="Courier"/>
              <a:ea typeface="Courier"/>
              <a:cs typeface="Courier"/>
              <a:sym typeface="Courier"/>
            </a:endParaRPr>
          </a:p>
          <a:p>
            <a:pPr>
              <a:spcBef>
                <a:spcPts val="400"/>
              </a:spcBef>
              <a:defRPr b="0" sz="2000">
                <a:latin typeface="Courier New"/>
                <a:ea typeface="Courier New"/>
                <a:cs typeface="Courier New"/>
                <a:sym typeface="Courier New"/>
              </a:defRPr>
            </a:pPr>
            <a:r>
              <a:t>int k = linearSearch(list, -3); // returns 5</a:t>
            </a:r>
          </a:p>
        </p:txBody>
      </p:sp>
      <p:sp>
        <p:nvSpPr>
          <p:cNvPr id="1204" name="Trace the method"/>
          <p:cNvSpPr txBox="1"/>
          <p:nvPr/>
        </p:nvSpPr>
        <p:spPr>
          <a:xfrm>
            <a:off x="1874836" y="3962400"/>
            <a:ext cx="8213727" cy="544712"/>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lvl1pPr>
              <a:spcBef>
                <a:spcPts val="700"/>
              </a:spcBef>
              <a:defRPr b="0" sz="3200">
                <a:latin typeface="Times New Roman"/>
                <a:ea typeface="Times New Roman"/>
                <a:cs typeface="Times New Roman"/>
                <a:sym typeface="Times New Roman"/>
              </a:defRPr>
            </a:lvl1pPr>
          </a:lstStyle>
          <a:p>
            <a:pPr/>
            <a:r>
              <a:t>Trace the method</a:t>
            </a:r>
          </a:p>
        </p:txBody>
      </p:sp>
      <p:sp>
        <p:nvSpPr>
          <p:cNvPr id="1205" name="Rectangle"/>
          <p:cNvSpPr/>
          <p:nvPr/>
        </p:nvSpPr>
        <p:spPr>
          <a:xfrm>
            <a:off x="323850" y="1978025"/>
            <a:ext cx="6629400" cy="1447800"/>
          </a:xfrm>
          <a:prstGeom prst="rect">
            <a:avLst/>
          </a:prstGeom>
          <a:ln w="12700">
            <a:solidFill>
              <a:srgbClr val="FF0000"/>
            </a:solidFill>
          </a:ln>
        </p:spPr>
        <p:txBody>
          <a:bodyPr lIns="45719" rIns="45719" anchor="ctr"/>
          <a:lstStyle/>
          <a:p>
            <a:pPr>
              <a:defRPr b="0" sz="1800">
                <a:latin typeface="Times New Roman"/>
                <a:ea typeface="Times New Roman"/>
                <a:cs typeface="Times New Roman"/>
                <a:sym typeface="Times New Roman"/>
              </a:defRPr>
            </a:pPr>
          </a:p>
        </p:txBody>
      </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7" name="Slide Number"/>
          <p:cNvSpPr txBox="1"/>
          <p:nvPr>
            <p:ph type="sldNum" sz="quarter" idx="2"/>
          </p:nvPr>
        </p:nvSpPr>
        <p:spPr>
          <a:xfrm>
            <a:off x="5797867" y="6494713"/>
            <a:ext cx="281941" cy="287088"/>
          </a:xfrm>
          <a:prstGeom prst="rect">
            <a:avLst/>
          </a:prstGeom>
          <a:extLst>
            <a:ext uri="{C572A759-6A51-4108-AA02-DFA0A04FC94B}">
              <ma14:wrappingTextBoxFlag xmlns:ma14="http://schemas.microsoft.com/office/mac/drawingml/2011/main" val="1"/>
            </a:ext>
          </a:extLst>
        </p:spPr>
        <p:txBody>
          <a:bodyPr/>
          <a:lstStyle>
            <a:lvl1pPr algn="ctr">
              <a:defRPr sz="1400">
                <a:latin typeface="Times New Roman"/>
                <a:ea typeface="Times New Roman"/>
                <a:cs typeface="Times New Roman"/>
                <a:sym typeface="Times New Roman"/>
              </a:defRPr>
            </a:lvl1pPr>
          </a:lstStyle>
          <a:p>
            <a:pPr/>
            <a:fld id="{86CB4B4D-7CA3-9044-876B-883B54F8677D}" type="slidenum"/>
          </a:p>
        </p:txBody>
      </p:sp>
      <p:sp>
        <p:nvSpPr>
          <p:cNvPr id="1208" name="Main Metodu"/>
          <p:cNvSpPr txBox="1"/>
          <p:nvPr>
            <p:ph type="title" idx="4294967295"/>
          </p:nvPr>
        </p:nvSpPr>
        <p:spPr>
          <a:xfrm>
            <a:off x="1523999" y="381000"/>
            <a:ext cx="9144002" cy="685800"/>
          </a:xfrm>
          <a:prstGeom prst="rect">
            <a:avLst/>
          </a:prstGeom>
        </p:spPr>
        <p:txBody>
          <a:bodyPr>
            <a:normAutofit fontScale="100000" lnSpcReduction="0"/>
          </a:bodyPr>
          <a:lstStyle>
            <a:lvl1pPr>
              <a:defRPr>
                <a:effectLst>
                  <a:outerShdw sx="100000" sy="100000" kx="0" ky="0" algn="b" rotWithShape="0" blurRad="12700" dist="25400" dir="2700000">
                    <a:srgbClr val="DDDDDD"/>
                  </a:outerShdw>
                </a:effectLst>
              </a:defRPr>
            </a:lvl1pPr>
          </a:lstStyle>
          <a:p>
            <a:pPr/>
            <a:r>
              <a:t>Main Metodu</a:t>
            </a:r>
          </a:p>
        </p:txBody>
      </p:sp>
      <p:pic>
        <p:nvPicPr>
          <p:cNvPr id="1209" name="image.pdf" descr="image.pdf"/>
          <p:cNvPicPr>
            <a:picLocks noChangeAspect="1"/>
          </p:cNvPicPr>
          <p:nvPr/>
        </p:nvPicPr>
        <p:blipFill>
          <a:blip r:embed="rId2">
            <a:extLst/>
          </a:blip>
          <a:stretch>
            <a:fillRect/>
          </a:stretch>
        </p:blipFill>
        <p:spPr>
          <a:xfrm>
            <a:off x="1754187" y="4191000"/>
            <a:ext cx="8910638" cy="1506538"/>
          </a:xfrm>
          <a:prstGeom prst="rect">
            <a:avLst/>
          </a:prstGeom>
          <a:ln w="12700">
            <a:miter lim="400000"/>
          </a:ln>
        </p:spPr>
      </p:pic>
      <p:sp>
        <p:nvSpPr>
          <p:cNvPr id="1210" name="Main metodunu argümanlı olarak çağırabilirsiniz. Aşağıdaki örnekleri inceleyiniz."/>
          <p:cNvSpPr txBox="1"/>
          <p:nvPr>
            <p:ph type="body" sz="half" idx="4294967295"/>
          </p:nvPr>
        </p:nvSpPr>
        <p:spPr>
          <a:xfrm>
            <a:off x="1905000" y="1524000"/>
            <a:ext cx="8534400" cy="2209800"/>
          </a:xfrm>
          <a:prstGeom prst="rect">
            <a:avLst/>
          </a:prstGeom>
        </p:spPr>
        <p:txBody>
          <a:bodyPr>
            <a:normAutofit fontScale="100000" lnSpcReduction="0"/>
          </a:bodyPr>
          <a:lstStyle>
            <a:lvl1pPr marL="0" indent="0">
              <a:buSzTx/>
              <a:buFont typeface="Wingdings"/>
              <a:buNone/>
            </a:lvl1pPr>
          </a:lstStyle>
          <a:p>
            <a:pPr/>
            <a:r>
              <a:t>Main metodunu argümanlı olarak çağırabilirsiniz. Aşağıdaki örnekleri inceleyiniz.</a:t>
            </a:r>
          </a:p>
        </p:txBody>
      </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2" name="Command-Line Parameters"/>
          <p:cNvSpPr txBox="1"/>
          <p:nvPr>
            <p:ph type="title" idx="4294967295"/>
          </p:nvPr>
        </p:nvSpPr>
        <p:spPr>
          <a:xfrm>
            <a:off x="1422400" y="53975"/>
            <a:ext cx="10502900" cy="1030288"/>
          </a:xfrm>
          <a:prstGeom prst="rect">
            <a:avLst/>
          </a:prstGeom>
        </p:spPr>
        <p:txBody>
          <a:bodyPr>
            <a:normAutofit fontScale="100000" lnSpcReduction="0"/>
          </a:bodyPr>
          <a:lstStyle>
            <a:lvl1pPr>
              <a:defRPr>
                <a:effectLst>
                  <a:outerShdw sx="100000" sy="100000" kx="0" ky="0" algn="b" rotWithShape="0" blurRad="12700" dist="25400" dir="2700000">
                    <a:srgbClr val="DDDDDD"/>
                  </a:outerShdw>
                </a:effectLst>
              </a:defRPr>
            </a:lvl1pPr>
          </a:lstStyle>
          <a:p>
            <a:pPr/>
            <a:r>
              <a:t>Command-Line Parameters</a:t>
            </a:r>
          </a:p>
        </p:txBody>
      </p:sp>
      <p:sp>
        <p:nvSpPr>
          <p:cNvPr id="1213" name="class TestMain {…"/>
          <p:cNvSpPr txBox="1"/>
          <p:nvPr>
            <p:ph type="body" idx="4294967295"/>
          </p:nvPr>
        </p:nvSpPr>
        <p:spPr>
          <a:xfrm>
            <a:off x="301625" y="1268412"/>
            <a:ext cx="11580813" cy="4824413"/>
          </a:xfrm>
          <a:prstGeom prst="rect">
            <a:avLst/>
          </a:prstGeom>
        </p:spPr>
        <p:txBody>
          <a:bodyPr>
            <a:normAutofit fontScale="100000" lnSpcReduction="0"/>
          </a:bodyPr>
          <a:lstStyle/>
          <a:p>
            <a:pPr>
              <a:spcBef>
                <a:spcPts val="600"/>
              </a:spcBef>
              <a:buSzTx/>
              <a:buFont typeface="Wingdings"/>
              <a:buNone/>
              <a:defRPr b="1" sz="2800">
                <a:latin typeface="Courier New"/>
                <a:ea typeface="Courier New"/>
                <a:cs typeface="Courier New"/>
                <a:sym typeface="Courier New"/>
              </a:defRPr>
            </a:pPr>
            <a:r>
              <a:t>class TestMain {	</a:t>
            </a:r>
          </a:p>
          <a:p>
            <a:pPr>
              <a:spcBef>
                <a:spcPts val="600"/>
              </a:spcBef>
              <a:buSzTx/>
              <a:buFont typeface="Wingdings"/>
              <a:buNone/>
              <a:defRPr b="1" sz="2800">
                <a:latin typeface="Courier New"/>
                <a:ea typeface="Courier New"/>
                <a:cs typeface="Courier New"/>
                <a:sym typeface="Courier New"/>
              </a:defRPr>
            </a:pPr>
            <a:r>
              <a:t>  public static void main(String[] args) { </a:t>
            </a:r>
          </a:p>
          <a:p>
            <a:pPr>
              <a:spcBef>
                <a:spcPts val="600"/>
              </a:spcBef>
              <a:buSzTx/>
              <a:buFont typeface="Wingdings"/>
              <a:buNone/>
              <a:defRPr b="1" sz="2800">
                <a:latin typeface="Courier New"/>
                <a:ea typeface="Courier New"/>
                <a:cs typeface="Courier New"/>
                <a:sym typeface="Courier New"/>
              </a:defRPr>
            </a:pPr>
            <a:r>
              <a:t>  ... </a:t>
            </a:r>
          </a:p>
          <a:p>
            <a:pPr>
              <a:spcBef>
                <a:spcPts val="600"/>
              </a:spcBef>
              <a:buSzTx/>
              <a:buFont typeface="Wingdings"/>
              <a:buNone/>
              <a:defRPr b="1" sz="2800">
                <a:latin typeface="Courier New"/>
                <a:ea typeface="Courier New"/>
                <a:cs typeface="Courier New"/>
                <a:sym typeface="Courier New"/>
              </a:defRPr>
            </a:pPr>
            <a:r>
              <a:t>  }</a:t>
            </a:r>
          </a:p>
          <a:p>
            <a:pPr>
              <a:spcBef>
                <a:spcPts val="600"/>
              </a:spcBef>
              <a:buSzTx/>
              <a:buFont typeface="Wingdings"/>
              <a:buNone/>
              <a:defRPr b="1" sz="2800">
                <a:latin typeface="Courier New"/>
                <a:ea typeface="Courier New"/>
                <a:cs typeface="Courier New"/>
                <a:sym typeface="Courier New"/>
              </a:defRPr>
            </a:pPr>
            <a:r>
              <a:t>}</a:t>
            </a:r>
          </a:p>
          <a:p>
            <a:pPr>
              <a:buSzTx/>
              <a:buFont typeface="Wingdings"/>
              <a:buNone/>
              <a:defRPr b="1" sz="2800">
                <a:latin typeface="Courier New"/>
                <a:ea typeface="Courier New"/>
                <a:cs typeface="Courier New"/>
                <a:sym typeface="Courier New"/>
              </a:defRPr>
            </a:pPr>
          </a:p>
          <a:p>
            <a:pPr>
              <a:spcBef>
                <a:spcPts val="600"/>
              </a:spcBef>
              <a:buSzTx/>
              <a:buFont typeface="Wingdings"/>
              <a:buNone/>
              <a:defRPr b="1" sz="2800">
                <a:latin typeface="Courier New"/>
                <a:ea typeface="Courier New"/>
                <a:cs typeface="Courier New"/>
                <a:sym typeface="Courier New"/>
              </a:defRPr>
            </a:pPr>
            <a:r>
              <a:t>java TestMain arg0 arg1 arg2 ... argn</a:t>
            </a:r>
          </a:p>
        </p:txBody>
      </p:sp>
      <p:sp>
        <p:nvSpPr>
          <p:cNvPr id="1214" name="Slide Number"/>
          <p:cNvSpPr txBox="1"/>
          <p:nvPr>
            <p:ph type="sldNum" sz="quarter" idx="2"/>
          </p:nvPr>
        </p:nvSpPr>
        <p:spPr>
          <a:xfrm>
            <a:off x="3578860" y="6494713"/>
            <a:ext cx="281941" cy="287088"/>
          </a:xfrm>
          <a:prstGeom prst="rect">
            <a:avLst/>
          </a:prstGeom>
          <a:extLst>
            <a:ext uri="{C572A759-6A51-4108-AA02-DFA0A04FC94B}">
              <ma14:wrappingTextBoxFlag xmlns:ma14="http://schemas.microsoft.com/office/mac/drawingml/2011/main" val="1"/>
            </a:ext>
          </a:extLst>
        </p:spPr>
        <p:txBody>
          <a:bodyPr/>
          <a:lstStyle>
            <a:lvl1pPr>
              <a:defRPr sz="1400">
                <a:latin typeface="Times New Roman"/>
                <a:ea typeface="Times New Roman"/>
                <a:cs typeface="Times New Roman"/>
                <a:sym typeface="Times New Roman"/>
              </a:defRPr>
            </a:lvl1p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6" name="Command-Line Parameters"/>
          <p:cNvSpPr txBox="1"/>
          <p:nvPr>
            <p:ph type="title" idx="4294967295"/>
          </p:nvPr>
        </p:nvSpPr>
        <p:spPr>
          <a:xfrm>
            <a:off x="1422400" y="53975"/>
            <a:ext cx="10502900" cy="1030288"/>
          </a:xfrm>
          <a:prstGeom prst="rect">
            <a:avLst/>
          </a:prstGeom>
        </p:spPr>
        <p:txBody>
          <a:bodyPr>
            <a:normAutofit fontScale="100000" lnSpcReduction="0"/>
          </a:bodyPr>
          <a:lstStyle/>
          <a:p>
            <a:pPr defTabSz="768095">
              <a:defRPr sz="3359">
                <a:effectLst>
                  <a:outerShdw sx="100000" sy="100000" kx="0" ky="0" algn="b" rotWithShape="0" blurRad="10668" dist="21336" dir="2700000">
                    <a:srgbClr val="DDDDDD"/>
                  </a:outerShdw>
                </a:effectLst>
              </a:defRPr>
            </a:pPr>
            <a:br/>
            <a:r>
              <a:t>Command-Line Parameters</a:t>
            </a:r>
          </a:p>
        </p:txBody>
      </p:sp>
      <p:sp>
        <p:nvSpPr>
          <p:cNvPr id="1217" name="In the main method, get the arguments from args[0], args[1], ..., args[n], which corresponds to arg0, arg1, ..., argn in the command line."/>
          <p:cNvSpPr txBox="1"/>
          <p:nvPr>
            <p:ph type="body" idx="4294967295"/>
          </p:nvPr>
        </p:nvSpPr>
        <p:spPr>
          <a:xfrm>
            <a:off x="301625" y="1268412"/>
            <a:ext cx="11580813" cy="4824413"/>
          </a:xfrm>
          <a:prstGeom prst="rect">
            <a:avLst/>
          </a:prstGeom>
        </p:spPr>
        <p:txBody>
          <a:bodyPr>
            <a:normAutofit fontScale="100000" lnSpcReduction="0"/>
          </a:bodyPr>
          <a:lstStyle/>
          <a:p>
            <a:pPr marL="0" indent="0">
              <a:buSzTx/>
              <a:buFont typeface="Wingdings"/>
              <a:buNone/>
              <a:defRPr sz="3000"/>
            </a:pPr>
            <a:r>
              <a:t>In the main method, get the arguments from </a:t>
            </a:r>
            <a:r>
              <a:rPr sz="2800">
                <a:latin typeface="Courier New"/>
                <a:ea typeface="Courier New"/>
                <a:cs typeface="Courier New"/>
                <a:sym typeface="Courier New"/>
              </a:rPr>
              <a:t>args[0], args[1], ..., args[n]</a:t>
            </a:r>
            <a:r>
              <a:t>, which corresponds to </a:t>
            </a:r>
            <a:r>
              <a:rPr sz="2800">
                <a:latin typeface="Courier New"/>
                <a:ea typeface="Courier New"/>
                <a:cs typeface="Courier New"/>
                <a:sym typeface="Courier New"/>
              </a:rPr>
              <a:t>arg0, arg1, ..., argn</a:t>
            </a:r>
            <a:r>
              <a:t> in the command line.</a:t>
            </a:r>
          </a:p>
        </p:txBody>
      </p:sp>
      <p:sp>
        <p:nvSpPr>
          <p:cNvPr id="1218" name="Slide Number"/>
          <p:cNvSpPr txBox="1"/>
          <p:nvPr>
            <p:ph type="sldNum" sz="quarter" idx="2"/>
          </p:nvPr>
        </p:nvSpPr>
        <p:spPr>
          <a:xfrm>
            <a:off x="3578860" y="6494713"/>
            <a:ext cx="281941" cy="287088"/>
          </a:xfrm>
          <a:prstGeom prst="rect">
            <a:avLst/>
          </a:prstGeom>
          <a:extLst>
            <a:ext uri="{C572A759-6A51-4108-AA02-DFA0A04FC94B}">
              <ma14:wrappingTextBoxFlag xmlns:ma14="http://schemas.microsoft.com/office/mac/drawingml/2011/main" val="1"/>
            </a:ext>
          </a:extLst>
        </p:spPr>
        <p:txBody>
          <a:bodyPr/>
          <a:lstStyle>
            <a:lvl1pPr>
              <a:defRPr sz="1400">
                <a:latin typeface="Times New Roman"/>
                <a:ea typeface="Times New Roman"/>
                <a:cs typeface="Times New Roman"/>
                <a:sym typeface="Times New Roman"/>
              </a:defRPr>
            </a:lvl1p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2" name="Problem: Calculator"/>
          <p:cNvSpPr txBox="1"/>
          <p:nvPr>
            <p:ph type="title" idx="4294967295"/>
          </p:nvPr>
        </p:nvSpPr>
        <p:spPr>
          <a:xfrm>
            <a:off x="1422400" y="53975"/>
            <a:ext cx="10502900" cy="1030288"/>
          </a:xfrm>
          <a:prstGeom prst="rect">
            <a:avLst/>
          </a:prstGeom>
        </p:spPr>
        <p:txBody>
          <a:bodyPr>
            <a:normAutofit fontScale="100000" lnSpcReduction="0"/>
          </a:bodyPr>
          <a:lstStyle>
            <a:lvl1pPr>
              <a:defRPr>
                <a:effectLst>
                  <a:outerShdw sx="100000" sy="100000" kx="0" ky="0" algn="b" rotWithShape="0" blurRad="12700" dist="25400" dir="2700000">
                    <a:srgbClr val="DDDDDD"/>
                  </a:outerShdw>
                </a:effectLst>
              </a:defRPr>
            </a:lvl1pPr>
          </a:lstStyle>
          <a:p>
            <a:pPr/>
            <a:r>
              <a:t>Problem: Calculator</a:t>
            </a:r>
          </a:p>
        </p:txBody>
      </p:sp>
      <p:sp>
        <p:nvSpPr>
          <p:cNvPr id="1223" name="Aşağıdaki şekilde main metoda argüman aktararak hesap makinesi programını yazınız."/>
          <p:cNvSpPr txBox="1"/>
          <p:nvPr>
            <p:ph type="body" idx="4294967295"/>
          </p:nvPr>
        </p:nvSpPr>
        <p:spPr>
          <a:xfrm>
            <a:off x="301625" y="1268412"/>
            <a:ext cx="11580813" cy="4824413"/>
          </a:xfrm>
          <a:prstGeom prst="rect">
            <a:avLst/>
          </a:prstGeom>
        </p:spPr>
        <p:txBody>
          <a:bodyPr>
            <a:normAutofit fontScale="100000" lnSpcReduction="0"/>
          </a:bodyPr>
          <a:lstStyle/>
          <a:p>
            <a:pPr>
              <a:defRPr sz="3000"/>
            </a:pPr>
            <a:r>
              <a:t>Aşağıdaki şekilde main metoda argüman aktararak hesap makinesi programını yazınız.</a:t>
            </a:r>
            <a:r>
              <a:rPr sz="3200"/>
              <a:t> </a:t>
            </a:r>
          </a:p>
        </p:txBody>
      </p:sp>
      <p:sp>
        <p:nvSpPr>
          <p:cNvPr id="1224" name="Slide Number"/>
          <p:cNvSpPr txBox="1"/>
          <p:nvPr>
            <p:ph type="sldNum" sz="quarter" idx="2"/>
          </p:nvPr>
        </p:nvSpPr>
        <p:spPr>
          <a:xfrm>
            <a:off x="3578860" y="6494713"/>
            <a:ext cx="281941" cy="287088"/>
          </a:xfrm>
          <a:prstGeom prst="rect">
            <a:avLst/>
          </a:prstGeom>
          <a:extLst>
            <a:ext uri="{C572A759-6A51-4108-AA02-DFA0A04FC94B}">
              <ma14:wrappingTextBoxFlag xmlns:ma14="http://schemas.microsoft.com/office/mac/drawingml/2011/main" val="1"/>
            </a:ext>
          </a:extLst>
        </p:spPr>
        <p:txBody>
          <a:bodyPr/>
          <a:lstStyle>
            <a:lvl1pPr>
              <a:defRPr sz="1400">
                <a:latin typeface="Times New Roman"/>
                <a:ea typeface="Times New Roman"/>
                <a:cs typeface="Times New Roman"/>
                <a:sym typeface="Times New Roman"/>
              </a:defRPr>
            </a:lvl1pPr>
          </a:lstStyle>
          <a:p>
            <a:pPr/>
            <a:fld id="{86CB4B4D-7CA3-9044-876B-883B54F8677D}" type="slidenum"/>
          </a:p>
        </p:txBody>
      </p:sp>
      <p:sp>
        <p:nvSpPr>
          <p:cNvPr id="1225" name="java Calculator 2 + 3"/>
          <p:cNvSpPr txBox="1"/>
          <p:nvPr/>
        </p:nvSpPr>
        <p:spPr>
          <a:xfrm>
            <a:off x="5016182" y="3881437"/>
            <a:ext cx="4937761"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0" sz="1800">
                <a:latin typeface="Times New Roman"/>
                <a:ea typeface="Times New Roman"/>
                <a:cs typeface="Times New Roman"/>
                <a:sym typeface="Times New Roman"/>
              </a:defRPr>
            </a:lvl1pPr>
          </a:lstStyle>
          <a:p>
            <a:pPr/>
            <a:r>
              <a:t>java Calculator 2 + 3</a:t>
            </a:r>
          </a:p>
        </p:txBody>
      </p:sp>
      <p:sp>
        <p:nvSpPr>
          <p:cNvPr id="1226" name="java Calculator 2 - 3"/>
          <p:cNvSpPr txBox="1"/>
          <p:nvPr/>
        </p:nvSpPr>
        <p:spPr>
          <a:xfrm>
            <a:off x="5016182" y="4414837"/>
            <a:ext cx="4937761"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0" sz="1800">
                <a:latin typeface="Times New Roman"/>
                <a:ea typeface="Times New Roman"/>
                <a:cs typeface="Times New Roman"/>
                <a:sym typeface="Times New Roman"/>
              </a:defRPr>
            </a:lvl1pPr>
          </a:lstStyle>
          <a:p>
            <a:pPr/>
            <a:r>
              <a:t>java Calculator 2 - 3</a:t>
            </a:r>
          </a:p>
        </p:txBody>
      </p:sp>
      <p:sp>
        <p:nvSpPr>
          <p:cNvPr id="1227" name="java Calculator 2 / 3"/>
          <p:cNvSpPr txBox="1"/>
          <p:nvPr/>
        </p:nvSpPr>
        <p:spPr>
          <a:xfrm>
            <a:off x="4939982" y="4948237"/>
            <a:ext cx="4937761"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0" sz="1800">
                <a:latin typeface="Times New Roman"/>
                <a:ea typeface="Times New Roman"/>
                <a:cs typeface="Times New Roman"/>
                <a:sym typeface="Times New Roman"/>
              </a:defRPr>
            </a:lvl1pPr>
          </a:lstStyle>
          <a:p>
            <a:pPr/>
            <a:r>
              <a:t> java Calculator 2 / 3</a:t>
            </a:r>
          </a:p>
        </p:txBody>
      </p:sp>
      <p:sp>
        <p:nvSpPr>
          <p:cNvPr id="1228" name="java Calculator 2 . 3"/>
          <p:cNvSpPr txBox="1"/>
          <p:nvPr/>
        </p:nvSpPr>
        <p:spPr>
          <a:xfrm>
            <a:off x="4939982" y="5405437"/>
            <a:ext cx="4937761"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b="0" sz="1800">
                <a:latin typeface="Times New Roman"/>
                <a:ea typeface="Times New Roman"/>
                <a:cs typeface="Times New Roman"/>
                <a:sym typeface="Times New Roman"/>
              </a:defRPr>
            </a:lvl1pPr>
          </a:lstStyle>
          <a:p>
            <a:pPr/>
            <a:r>
              <a:t> java Calculator 2 . 3</a:t>
            </a:r>
          </a:p>
        </p:txBody>
      </p:sp>
      <p:grpSp>
        <p:nvGrpSpPr>
          <p:cNvPr id="1231" name="Group">
            <a:hlinkClick r:id="rId2" invalidUrl="" action="" tgtFrame="" tooltip="" history="1" highlightClick="0" endSnd="0"/>
          </p:cNvPr>
          <p:cNvGrpSpPr/>
          <p:nvPr/>
        </p:nvGrpSpPr>
        <p:grpSpPr>
          <a:xfrm>
            <a:off x="2562225" y="4948237"/>
            <a:ext cx="1706563" cy="381001"/>
            <a:chOff x="0" y="0"/>
            <a:chExt cx="1706562" cy="381000"/>
          </a:xfrm>
        </p:grpSpPr>
        <p:sp>
          <p:nvSpPr>
            <p:cNvPr id="1229" name="Rectangle"/>
            <p:cNvSpPr/>
            <p:nvPr/>
          </p:nvSpPr>
          <p:spPr>
            <a:xfrm>
              <a:off x="0" y="0"/>
              <a:ext cx="1706563" cy="381000"/>
            </a:xfrm>
            <a:prstGeom prst="rect">
              <a:avLst/>
            </a:prstGeom>
            <a:solidFill>
              <a:srgbClr val="92D050"/>
            </a:solidFill>
            <a:ln w="12700" cap="flat">
              <a:noFill/>
              <a:miter lim="400000"/>
            </a:ln>
            <a:effectLst/>
          </p:spPr>
          <p:txBody>
            <a:bodyPr wrap="square" lIns="45719" tIns="45719" rIns="45719" bIns="45719" numCol="1" anchor="t">
              <a:noAutofit/>
            </a:bodyPr>
            <a:lstStyle/>
            <a:p>
              <a:pPr algn="ctr">
                <a:defRPr b="0" sz="2000">
                  <a:latin typeface="Times New Roman"/>
                  <a:ea typeface="Times New Roman"/>
                  <a:cs typeface="Times New Roman"/>
                  <a:sym typeface="Times New Roman"/>
                </a:defRPr>
              </a:pPr>
            </a:p>
          </p:txBody>
        </p:sp>
        <p:sp>
          <p:nvSpPr>
            <p:cNvPr id="1230" name="Calculator"/>
            <p:cNvSpPr txBox="1"/>
            <p:nvPr/>
          </p:nvSpPr>
          <p:spPr>
            <a:xfrm>
              <a:off x="45719" y="0"/>
              <a:ext cx="1615124" cy="372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0" sz="2000">
                  <a:latin typeface="Times New Roman"/>
                  <a:ea typeface="Times New Roman"/>
                  <a:cs typeface="Times New Roman"/>
                  <a:sym typeface="Times New Roman"/>
                </a:defRPr>
              </a:lvl1pPr>
            </a:lstStyle>
            <a:p>
              <a:pPr/>
              <a:r>
                <a:t>Calculator</a:t>
              </a:r>
            </a:p>
          </p:txBody>
        </p:sp>
      </p:grpSp>
      <p:grpSp>
        <p:nvGrpSpPr>
          <p:cNvPr id="1239" name="Group"/>
          <p:cNvGrpSpPr/>
          <p:nvPr/>
        </p:nvGrpSpPr>
        <p:grpSpPr>
          <a:xfrm>
            <a:off x="3568699" y="5483224"/>
            <a:ext cx="700089" cy="381001"/>
            <a:chOff x="0" y="0"/>
            <a:chExt cx="700087" cy="381000"/>
          </a:xfrm>
        </p:grpSpPr>
        <p:grpSp>
          <p:nvGrpSpPr>
            <p:cNvPr id="1237" name="Group"/>
            <p:cNvGrpSpPr/>
            <p:nvPr/>
          </p:nvGrpSpPr>
          <p:grpSpPr>
            <a:xfrm>
              <a:off x="-1" y="-1"/>
              <a:ext cx="700089" cy="381001"/>
              <a:chOff x="0" y="0"/>
              <a:chExt cx="700087" cy="381000"/>
            </a:xfrm>
          </p:grpSpPr>
          <p:sp>
            <p:nvSpPr>
              <p:cNvPr id="1232" name="Rectangle"/>
              <p:cNvSpPr/>
              <p:nvPr/>
            </p:nvSpPr>
            <p:spPr>
              <a:xfrm>
                <a:off x="0" y="0"/>
                <a:ext cx="700088" cy="381000"/>
              </a:xfrm>
              <a:prstGeom prst="rect">
                <a:avLst/>
              </a:prstGeom>
              <a:solidFill>
                <a:srgbClr val="38A1BA"/>
              </a:solidFill>
              <a:ln w="12700" cap="flat">
                <a:noFill/>
                <a:miter lim="400000"/>
              </a:ln>
              <a:effectLst>
                <a:outerShdw sx="100000" sy="100000" kx="0" ky="0" algn="b" rotWithShape="0" blurRad="63500" dist="17960" dir="2700000">
                  <a:srgbClr val="226170"/>
                </a:outerShdw>
              </a:effectLst>
            </p:spPr>
            <p:txBody>
              <a:bodyPr wrap="square" lIns="45719" tIns="45719" rIns="45719" bIns="45719" numCol="1" anchor="ctr">
                <a:noAutofit/>
              </a:bodyPr>
              <a:lstStyle/>
              <a:p>
                <a:pPr algn="ctr">
                  <a:defRPr b="0" sz="1800">
                    <a:latin typeface="Times New Roman"/>
                    <a:ea typeface="Times New Roman"/>
                    <a:cs typeface="Times New Roman"/>
                    <a:sym typeface="Times New Roman"/>
                  </a:defRPr>
                </a:pPr>
              </a:p>
            </p:txBody>
          </p:sp>
          <p:sp>
            <p:nvSpPr>
              <p:cNvPr id="1233" name="Shape"/>
              <p:cNvSpPr/>
              <p:nvPr/>
            </p:nvSpPr>
            <p:spPr>
              <a:xfrm>
                <a:off x="0" y="-1"/>
                <a:ext cx="700088"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35" y="21600"/>
                    </a:lnTo>
                    <a:lnTo>
                      <a:pt x="20865" y="21600"/>
                    </a:lnTo>
                    <a:lnTo>
                      <a:pt x="21600" y="0"/>
                    </a:lnTo>
                    <a:close/>
                  </a:path>
                </a:pathLst>
              </a:custGeom>
              <a:solidFill>
                <a:srgbClr val="60B4C8"/>
              </a:solidFill>
              <a:ln w="12700" cap="flat">
                <a:noFill/>
                <a:miter lim="400000"/>
              </a:ln>
              <a:effectLst/>
            </p:spPr>
            <p:txBody>
              <a:bodyPr wrap="square" lIns="45719" tIns="45719" rIns="45719" bIns="45719" numCol="1" anchor="ctr">
                <a:noAutofit/>
              </a:bodyPr>
              <a:lstStyle/>
              <a:p>
                <a:pPr algn="ctr">
                  <a:defRPr b="0" sz="1800">
                    <a:latin typeface="Times New Roman"/>
                    <a:ea typeface="Times New Roman"/>
                    <a:cs typeface="Times New Roman"/>
                    <a:sym typeface="Times New Roman"/>
                  </a:defRPr>
                </a:pPr>
              </a:p>
            </p:txBody>
          </p:sp>
          <p:sp>
            <p:nvSpPr>
              <p:cNvPr id="1234" name="Shape"/>
              <p:cNvSpPr/>
              <p:nvPr/>
            </p:nvSpPr>
            <p:spPr>
              <a:xfrm>
                <a:off x="-1" y="0"/>
                <a:ext cx="23814" cy="381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350"/>
                    </a:lnTo>
                    <a:lnTo>
                      <a:pt x="21600" y="20250"/>
                    </a:lnTo>
                    <a:lnTo>
                      <a:pt x="0" y="21600"/>
                    </a:lnTo>
                    <a:close/>
                  </a:path>
                </a:pathLst>
              </a:custGeom>
              <a:solidFill>
                <a:srgbClr val="88C7D6"/>
              </a:solidFill>
              <a:ln w="12700" cap="flat">
                <a:noFill/>
                <a:miter lim="400000"/>
              </a:ln>
              <a:effectLst/>
            </p:spPr>
            <p:txBody>
              <a:bodyPr wrap="square" lIns="45719" tIns="45719" rIns="45719" bIns="45719" numCol="1" anchor="ctr">
                <a:noAutofit/>
              </a:bodyPr>
              <a:lstStyle/>
              <a:p>
                <a:pPr algn="ctr">
                  <a:defRPr b="0" sz="1800">
                    <a:latin typeface="Times New Roman"/>
                    <a:ea typeface="Times New Roman"/>
                    <a:cs typeface="Times New Roman"/>
                    <a:sym typeface="Times New Roman"/>
                  </a:defRPr>
                </a:pPr>
              </a:p>
            </p:txBody>
          </p:sp>
          <p:sp>
            <p:nvSpPr>
              <p:cNvPr id="1235" name="Shape"/>
              <p:cNvSpPr/>
              <p:nvPr/>
            </p:nvSpPr>
            <p:spPr>
              <a:xfrm>
                <a:off x="676275" y="0"/>
                <a:ext cx="23813" cy="381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350"/>
                    </a:lnTo>
                    <a:lnTo>
                      <a:pt x="0" y="20250"/>
                    </a:lnTo>
                    <a:lnTo>
                      <a:pt x="21600" y="21600"/>
                    </a:lnTo>
                    <a:close/>
                  </a:path>
                </a:pathLst>
              </a:custGeom>
              <a:solidFill>
                <a:srgbClr val="226170"/>
              </a:solidFill>
              <a:ln w="12700" cap="flat">
                <a:noFill/>
                <a:miter lim="400000"/>
              </a:ln>
              <a:effectLst/>
            </p:spPr>
            <p:txBody>
              <a:bodyPr wrap="square" lIns="45719" tIns="45719" rIns="45719" bIns="45719" numCol="1" anchor="ctr">
                <a:noAutofit/>
              </a:bodyPr>
              <a:lstStyle/>
              <a:p>
                <a:pPr algn="ctr">
                  <a:defRPr b="0" sz="1800">
                    <a:latin typeface="Times New Roman"/>
                    <a:ea typeface="Times New Roman"/>
                    <a:cs typeface="Times New Roman"/>
                    <a:sym typeface="Times New Roman"/>
                  </a:defRPr>
                </a:pPr>
              </a:p>
            </p:txBody>
          </p:sp>
          <p:sp>
            <p:nvSpPr>
              <p:cNvPr id="1236" name="Shape"/>
              <p:cNvSpPr/>
              <p:nvPr/>
            </p:nvSpPr>
            <p:spPr>
              <a:xfrm>
                <a:off x="0" y="357187"/>
                <a:ext cx="700088" cy="238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0865" y="0"/>
                    </a:lnTo>
                    <a:lnTo>
                      <a:pt x="735" y="0"/>
                    </a:lnTo>
                    <a:lnTo>
                      <a:pt x="0" y="21600"/>
                    </a:lnTo>
                    <a:close/>
                  </a:path>
                </a:pathLst>
              </a:custGeom>
              <a:solidFill>
                <a:srgbClr val="2D8195"/>
              </a:solidFill>
              <a:ln w="12700" cap="flat">
                <a:noFill/>
                <a:miter lim="400000"/>
              </a:ln>
              <a:effectLst/>
            </p:spPr>
            <p:txBody>
              <a:bodyPr wrap="square" lIns="45719" tIns="45719" rIns="45719" bIns="45719" numCol="1" anchor="ctr">
                <a:noAutofit/>
              </a:bodyPr>
              <a:lstStyle/>
              <a:p>
                <a:pPr algn="ctr">
                  <a:defRPr b="0" sz="1800">
                    <a:latin typeface="Times New Roman"/>
                    <a:ea typeface="Times New Roman"/>
                    <a:cs typeface="Times New Roman"/>
                    <a:sym typeface="Times New Roman"/>
                  </a:defRPr>
                </a:pPr>
              </a:p>
            </p:txBody>
          </p:sp>
        </p:grpSp>
        <p:sp>
          <p:nvSpPr>
            <p:cNvPr id="1238" name="Run"/>
            <p:cNvSpPr txBox="1"/>
            <p:nvPr/>
          </p:nvSpPr>
          <p:spPr>
            <a:xfrm>
              <a:off x="86172" y="5079"/>
              <a:ext cx="527743"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b="0" sz="1800">
                  <a:latin typeface="Book Antiqua"/>
                  <a:ea typeface="Book Antiqua"/>
                  <a:cs typeface="Book Antiqua"/>
                  <a:sym typeface="Book Antiqua"/>
                </a:defRPr>
              </a:lvl1pPr>
            </a:lstStyle>
            <a:p>
              <a:pPr/>
              <a:r>
                <a:t>Run</a:t>
              </a:r>
            </a:p>
          </p:txBody>
        </p:sp>
      </p:gr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 name="Diziler - Arrays"/>
          <p:cNvSpPr txBox="1"/>
          <p:nvPr>
            <p:ph type="title" idx="4294967295"/>
          </p:nvPr>
        </p:nvSpPr>
        <p:spPr>
          <a:xfrm>
            <a:off x="2446337" y="436562"/>
            <a:ext cx="9237663" cy="2128838"/>
          </a:xfrm>
          <a:prstGeom prst="rect">
            <a:avLst/>
          </a:prstGeom>
        </p:spPr>
        <p:txBody>
          <a:bodyPr>
            <a:normAutofit fontScale="100000" lnSpcReduction="0"/>
          </a:bodyPr>
          <a:lstStyle/>
          <a:p>
            <a:pPr/>
            <a:r>
              <a:t>Diziler - Arrays</a:t>
            </a:r>
          </a:p>
        </p:txBody>
      </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1" name="Slide Number"/>
          <p:cNvSpPr txBox="1"/>
          <p:nvPr>
            <p:ph type="sldNum" sz="quarter" idx="2"/>
          </p:nvPr>
        </p:nvSpPr>
        <p:spPr>
          <a:xfrm>
            <a:off x="5809525" y="6533495"/>
            <a:ext cx="258625" cy="248306"/>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1242" name="İki Boyutlu Diziler"/>
          <p:cNvSpPr txBox="1"/>
          <p:nvPr>
            <p:ph type="title" idx="4294967295"/>
          </p:nvPr>
        </p:nvSpPr>
        <p:spPr>
          <a:xfrm>
            <a:off x="1511300" y="63500"/>
            <a:ext cx="10363200" cy="1066800"/>
          </a:xfrm>
          <a:prstGeom prst="rect">
            <a:avLst/>
          </a:prstGeom>
        </p:spPr>
        <p:txBody>
          <a:bodyPr>
            <a:normAutofit fontScale="100000" lnSpcReduction="0"/>
          </a:bodyPr>
          <a:lstStyle>
            <a:lvl1pPr>
              <a:defRPr>
                <a:effectLst>
                  <a:outerShdw sx="100000" sy="100000" kx="0" ky="0" algn="b" rotWithShape="0" blurRad="12700" dist="25400" dir="2700000">
                    <a:srgbClr val="DDDDDD"/>
                  </a:outerShdw>
                </a:effectLst>
              </a:defRPr>
            </a:lvl1pPr>
          </a:lstStyle>
          <a:p>
            <a:pPr/>
            <a:r>
              <a:t>İki Boyutlu Diziler</a:t>
            </a:r>
          </a:p>
        </p:txBody>
      </p:sp>
      <p:pic>
        <p:nvPicPr>
          <p:cNvPr id="1243" name="image.pdf" descr="image.pdf"/>
          <p:cNvPicPr>
            <a:picLocks noChangeAspect="1"/>
          </p:cNvPicPr>
          <p:nvPr/>
        </p:nvPicPr>
        <p:blipFill>
          <a:blip r:embed="rId2">
            <a:extLst/>
          </a:blip>
          <a:stretch>
            <a:fillRect/>
          </a:stretch>
        </p:blipFill>
        <p:spPr>
          <a:xfrm>
            <a:off x="769937" y="2738437"/>
            <a:ext cx="10652126" cy="3654426"/>
          </a:xfrm>
          <a:prstGeom prst="rect">
            <a:avLst/>
          </a:prstGeom>
          <a:ln w="12700">
            <a:miter lim="400000"/>
          </a:ln>
        </p:spPr>
      </p:pic>
      <p:sp>
        <p:nvSpPr>
          <p:cNvPr id="1244" name="Bu bölüme kadar, lineer olarak dizi elemanlarını modellemeyi öğrendik.…"/>
          <p:cNvSpPr txBox="1"/>
          <p:nvPr>
            <p:ph type="body" sz="half" idx="4294967295"/>
          </p:nvPr>
        </p:nvSpPr>
        <p:spPr>
          <a:xfrm>
            <a:off x="406399" y="1231900"/>
            <a:ext cx="11372852" cy="1978025"/>
          </a:xfrm>
          <a:prstGeom prst="rect">
            <a:avLst/>
          </a:prstGeom>
        </p:spPr>
        <p:txBody>
          <a:bodyPr>
            <a:normAutofit fontScale="100000" lnSpcReduction="0"/>
          </a:bodyPr>
          <a:lstStyle/>
          <a:p>
            <a:pPr marL="0" indent="0">
              <a:lnSpc>
                <a:spcPct val="80000"/>
              </a:lnSpc>
              <a:spcBef>
                <a:spcPts val="500"/>
              </a:spcBef>
              <a:buSzTx/>
              <a:buFont typeface="Wingdings"/>
              <a:buNone/>
              <a:defRPr sz="2400"/>
            </a:pPr>
            <a:r>
              <a:t>Bu bölüme kadar, lineer olarak dizi elemanlarını modellemeyi öğrendik.</a:t>
            </a:r>
          </a:p>
          <a:p>
            <a:pPr marL="0" indent="0">
              <a:lnSpc>
                <a:spcPct val="80000"/>
              </a:lnSpc>
              <a:spcBef>
                <a:spcPts val="500"/>
              </a:spcBef>
              <a:buSzTx/>
              <a:buFont typeface="Wingdings"/>
              <a:buNone/>
              <a:defRPr sz="2400"/>
            </a:pPr>
            <a:r>
              <a:t>İki boyutlu diziler ile matris veya bir tabloyu modelleyebilirsiniz.</a:t>
            </a:r>
          </a:p>
          <a:p>
            <a:pPr marL="0" indent="0">
              <a:lnSpc>
                <a:spcPct val="80000"/>
              </a:lnSpc>
              <a:spcBef>
                <a:spcPts val="500"/>
              </a:spcBef>
              <a:buSzTx/>
              <a:buFont typeface="Wingdings"/>
              <a:buNone/>
              <a:defRPr sz="2400"/>
            </a:pPr>
            <a:r>
              <a:t>Örneğin aşağıda şehirler arasındaki mesafeyi gösteren bir tablo bulunmaktadır.</a:t>
            </a:r>
          </a:p>
        </p:txBody>
      </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6" name="Slide Number"/>
          <p:cNvSpPr txBox="1"/>
          <p:nvPr>
            <p:ph type="sldNum" sz="quarter" idx="2"/>
          </p:nvPr>
        </p:nvSpPr>
        <p:spPr>
          <a:xfrm>
            <a:off x="5809525" y="6533495"/>
            <a:ext cx="258625" cy="248306"/>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1247" name="İki Boyutlu Diziler"/>
          <p:cNvSpPr txBox="1"/>
          <p:nvPr>
            <p:ph type="title" idx="4294967295"/>
          </p:nvPr>
        </p:nvSpPr>
        <p:spPr>
          <a:xfrm>
            <a:off x="1485900" y="50800"/>
            <a:ext cx="10363200" cy="1066800"/>
          </a:xfrm>
          <a:prstGeom prst="rect">
            <a:avLst/>
          </a:prstGeom>
        </p:spPr>
        <p:txBody>
          <a:bodyPr>
            <a:normAutofit fontScale="100000" lnSpcReduction="0"/>
          </a:bodyPr>
          <a:lstStyle>
            <a:lvl1pPr>
              <a:defRPr>
                <a:effectLst>
                  <a:outerShdw sx="100000" sy="100000" kx="0" ky="0" algn="b" rotWithShape="0" blurRad="12700" dist="25400" dir="2700000">
                    <a:srgbClr val="DDDDDD"/>
                  </a:outerShdw>
                </a:effectLst>
              </a:defRPr>
            </a:lvl1pPr>
          </a:lstStyle>
          <a:p>
            <a:pPr/>
            <a:r>
              <a:t>İki Boyutlu Diziler</a:t>
            </a:r>
          </a:p>
        </p:txBody>
      </p:sp>
      <p:pic>
        <p:nvPicPr>
          <p:cNvPr id="1248" name="image.png" descr="image.png"/>
          <p:cNvPicPr>
            <a:picLocks noChangeAspect="1"/>
          </p:cNvPicPr>
          <p:nvPr/>
        </p:nvPicPr>
        <p:blipFill>
          <a:blip r:embed="rId2">
            <a:extLst/>
          </a:blip>
          <a:stretch>
            <a:fillRect/>
          </a:stretch>
        </p:blipFill>
        <p:spPr>
          <a:xfrm>
            <a:off x="1930400" y="2022475"/>
            <a:ext cx="8331200" cy="283845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0" name="Slide Number"/>
          <p:cNvSpPr txBox="1"/>
          <p:nvPr>
            <p:ph type="sldNum" sz="quarter" idx="2"/>
          </p:nvPr>
        </p:nvSpPr>
        <p:spPr>
          <a:xfrm>
            <a:off x="5809525" y="6533495"/>
            <a:ext cx="258625" cy="248306"/>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1251" name="İki Boyutlu Dizi Oluşturma"/>
          <p:cNvSpPr txBox="1"/>
          <p:nvPr>
            <p:ph type="title" idx="4294967295"/>
          </p:nvPr>
        </p:nvSpPr>
        <p:spPr>
          <a:xfrm>
            <a:off x="1312862" y="153987"/>
            <a:ext cx="11418889" cy="958851"/>
          </a:xfrm>
          <a:prstGeom prst="rect">
            <a:avLst/>
          </a:prstGeom>
        </p:spPr>
        <p:txBody>
          <a:bodyPr>
            <a:normAutofit fontScale="100000" lnSpcReduction="0"/>
          </a:bodyPr>
          <a:lstStyle>
            <a:lvl1pPr>
              <a:defRPr>
                <a:effectLst>
                  <a:outerShdw sx="100000" sy="100000" kx="0" ky="0" algn="b" rotWithShape="0" blurRad="12700" dist="25400" dir="2700000">
                    <a:srgbClr val="DDDDDD"/>
                  </a:outerShdw>
                </a:effectLst>
              </a:defRPr>
            </a:lvl1pPr>
          </a:lstStyle>
          <a:p>
            <a:pPr/>
            <a:r>
              <a:t>İki Boyutlu Dizi Oluşturma</a:t>
            </a:r>
          </a:p>
        </p:txBody>
      </p:sp>
      <p:sp>
        <p:nvSpPr>
          <p:cNvPr id="1252" name="dataType[][] refVar;…"/>
          <p:cNvSpPr txBox="1"/>
          <p:nvPr>
            <p:ph type="body" idx="4294967295"/>
          </p:nvPr>
        </p:nvSpPr>
        <p:spPr>
          <a:xfrm>
            <a:off x="412750" y="1431925"/>
            <a:ext cx="11469688" cy="4470400"/>
          </a:xfrm>
          <a:prstGeom prst="rect">
            <a:avLst/>
          </a:prstGeom>
        </p:spPr>
        <p:txBody>
          <a:bodyPr>
            <a:normAutofit fontScale="100000" lnSpcReduction="0"/>
          </a:bodyPr>
          <a:lstStyle/>
          <a:p>
            <a:pPr lvl="2" marL="0" indent="457200" defTabSz="457200">
              <a:spcBef>
                <a:spcPts val="0"/>
              </a:spcBef>
              <a:buClrTx/>
              <a:buSzTx/>
              <a:buNone/>
              <a:defRPr sz="2100">
                <a:latin typeface="Menlo Regular"/>
                <a:ea typeface="Menlo Regular"/>
                <a:cs typeface="Menlo Regular"/>
                <a:sym typeface="Menlo Regular"/>
              </a:defRPr>
            </a:pPr>
            <a:r>
              <a:t>	dataType[][] </a:t>
            </a:r>
            <a:r>
              <a:rPr>
                <a:solidFill>
                  <a:srgbClr val="7E504F"/>
                </a:solidFill>
              </a:rPr>
              <a:t>refVar</a:t>
            </a:r>
            <a:r>
              <a:t>; </a:t>
            </a:r>
          </a:p>
          <a:p>
            <a:pPr marL="0" indent="0" defTabSz="457200">
              <a:spcBef>
                <a:spcPts val="0"/>
              </a:spcBef>
              <a:buClrTx/>
              <a:buSzTx/>
              <a:buNone/>
              <a:defRPr sz="2100">
                <a:latin typeface="Menlo Regular"/>
                <a:ea typeface="Menlo Regular"/>
                <a:cs typeface="Menlo Regular"/>
                <a:sym typeface="Menlo Regular"/>
              </a:defRPr>
            </a:pPr>
          </a:p>
          <a:p>
            <a:pPr marL="0" indent="0" defTabSz="457200">
              <a:spcBef>
                <a:spcPts val="0"/>
              </a:spcBef>
              <a:buClrTx/>
              <a:buSzTx/>
              <a:buNone/>
              <a:defRPr sz="2100">
                <a:solidFill>
                  <a:srgbClr val="4E9072"/>
                </a:solidFill>
                <a:latin typeface="Menlo Regular"/>
                <a:ea typeface="Menlo Regular"/>
                <a:cs typeface="Menlo Regular"/>
                <a:sym typeface="Menlo Regular"/>
              </a:defRPr>
            </a:pPr>
            <a:r>
              <a:rPr>
                <a:solidFill>
                  <a:srgbClr val="000000"/>
                </a:solidFill>
              </a:rPr>
              <a:t>		</a:t>
            </a:r>
            <a:r>
              <a:t>// Create array and assign its reference to variable</a:t>
            </a:r>
            <a:endParaRPr>
              <a:solidFill>
                <a:srgbClr val="000000"/>
              </a:solidFill>
            </a:endParaRPr>
          </a:p>
          <a:p>
            <a:pPr marL="0" indent="0" defTabSz="457200">
              <a:spcBef>
                <a:spcPts val="0"/>
              </a:spcBef>
              <a:buClrTx/>
              <a:buSzTx/>
              <a:buNone/>
              <a:defRPr sz="2100">
                <a:latin typeface="Menlo Regular"/>
                <a:ea typeface="Menlo Regular"/>
                <a:cs typeface="Menlo Regular"/>
                <a:sym typeface="Menlo Regular"/>
              </a:defRPr>
            </a:pPr>
            <a:r>
              <a:t>		</a:t>
            </a:r>
            <a:r>
              <a:rPr>
                <a:solidFill>
                  <a:srgbClr val="7E504F"/>
                </a:solidFill>
              </a:rPr>
              <a:t>refVar</a:t>
            </a:r>
            <a:r>
              <a:t> = </a:t>
            </a:r>
            <a:r>
              <a:rPr b="1">
                <a:solidFill>
                  <a:srgbClr val="931A68"/>
                </a:solidFill>
              </a:rPr>
              <a:t>new</a:t>
            </a:r>
            <a:r>
              <a:t> dataType[10][10]; </a:t>
            </a:r>
          </a:p>
          <a:p>
            <a:pPr marL="0" indent="0" defTabSz="457200">
              <a:spcBef>
                <a:spcPts val="0"/>
              </a:spcBef>
              <a:buClrTx/>
              <a:buSzTx/>
              <a:buNone/>
              <a:defRPr sz="2100">
                <a:latin typeface="Menlo Regular"/>
                <a:ea typeface="Menlo Regular"/>
                <a:cs typeface="Menlo Regular"/>
                <a:sym typeface="Menlo Regular"/>
              </a:defRPr>
            </a:pPr>
          </a:p>
          <a:p>
            <a:pPr marL="0" indent="0" defTabSz="457200">
              <a:spcBef>
                <a:spcPts val="0"/>
              </a:spcBef>
              <a:buClrTx/>
              <a:buSzTx/>
              <a:buNone/>
              <a:defRPr sz="2100">
                <a:solidFill>
                  <a:srgbClr val="4E9072"/>
                </a:solidFill>
                <a:latin typeface="Menlo Regular"/>
                <a:ea typeface="Menlo Regular"/>
                <a:cs typeface="Menlo Regular"/>
                <a:sym typeface="Menlo Regular"/>
              </a:defRPr>
            </a:pPr>
            <a:r>
              <a:rPr>
                <a:solidFill>
                  <a:srgbClr val="000000"/>
                </a:solidFill>
              </a:rPr>
              <a:t>		</a:t>
            </a:r>
            <a:r>
              <a:t>// Combine declaration and creation in one statement</a:t>
            </a:r>
            <a:endParaRPr>
              <a:solidFill>
                <a:srgbClr val="000000"/>
              </a:solidFill>
            </a:endParaRPr>
          </a:p>
          <a:p>
            <a:pPr marL="0" indent="0" defTabSz="457200">
              <a:spcBef>
                <a:spcPts val="0"/>
              </a:spcBef>
              <a:buClrTx/>
              <a:buSzTx/>
              <a:buNone/>
              <a:defRPr sz="2100">
                <a:latin typeface="Menlo Regular"/>
                <a:ea typeface="Menlo Regular"/>
                <a:cs typeface="Menlo Regular"/>
                <a:sym typeface="Menlo Regular"/>
              </a:defRPr>
            </a:pPr>
            <a:r>
              <a:t>		dataType[][] </a:t>
            </a:r>
            <a:r>
              <a:rPr>
                <a:solidFill>
                  <a:srgbClr val="7E504F"/>
                </a:solidFill>
              </a:rPr>
              <a:t>refVar</a:t>
            </a:r>
            <a:r>
              <a:t> = </a:t>
            </a:r>
            <a:r>
              <a:rPr b="1">
                <a:solidFill>
                  <a:srgbClr val="931A68"/>
                </a:solidFill>
              </a:rPr>
              <a:t>new</a:t>
            </a:r>
            <a:r>
              <a:t> dataType[10][10]; </a:t>
            </a:r>
          </a:p>
          <a:p>
            <a:pPr marL="0" indent="0" defTabSz="457200">
              <a:spcBef>
                <a:spcPts val="0"/>
              </a:spcBef>
              <a:buClrTx/>
              <a:buSzTx/>
              <a:buNone/>
              <a:defRPr sz="2100">
                <a:latin typeface="Menlo Regular"/>
                <a:ea typeface="Menlo Regular"/>
                <a:cs typeface="Menlo Regular"/>
                <a:sym typeface="Menlo Regular"/>
              </a:defRPr>
            </a:pPr>
          </a:p>
          <a:p>
            <a:pPr marL="0" indent="0" defTabSz="457200">
              <a:spcBef>
                <a:spcPts val="0"/>
              </a:spcBef>
              <a:buClrTx/>
              <a:buSzTx/>
              <a:buNone/>
              <a:defRPr sz="2100">
                <a:solidFill>
                  <a:srgbClr val="4E9072"/>
                </a:solidFill>
                <a:latin typeface="Menlo Regular"/>
                <a:ea typeface="Menlo Regular"/>
                <a:cs typeface="Menlo Regular"/>
                <a:sym typeface="Menlo Regular"/>
              </a:defRPr>
            </a:pPr>
            <a:r>
              <a:rPr>
                <a:solidFill>
                  <a:srgbClr val="000000"/>
                </a:solidFill>
              </a:rPr>
              <a:t>		</a:t>
            </a:r>
            <a:r>
              <a:t>// Alternative syntax</a:t>
            </a:r>
            <a:endParaRPr>
              <a:solidFill>
                <a:srgbClr val="000000"/>
              </a:solidFill>
            </a:endParaRPr>
          </a:p>
          <a:p>
            <a:pPr marL="0" indent="0" defTabSz="457200">
              <a:spcBef>
                <a:spcPts val="0"/>
              </a:spcBef>
              <a:buClrTx/>
              <a:buSzTx/>
              <a:buNone/>
              <a:defRPr sz="2100">
                <a:latin typeface="Menlo Regular"/>
                <a:ea typeface="Menlo Regular"/>
                <a:cs typeface="Menlo Regular"/>
                <a:sym typeface="Menlo Regular"/>
              </a:defRPr>
            </a:pPr>
            <a:r>
              <a:t>		dataType </a:t>
            </a:r>
            <a:r>
              <a:rPr>
                <a:solidFill>
                  <a:srgbClr val="7E504F"/>
                </a:solidFill>
              </a:rPr>
              <a:t>refVar</a:t>
            </a:r>
            <a:r>
              <a:t>[][] = </a:t>
            </a:r>
            <a:r>
              <a:rPr b="1">
                <a:solidFill>
                  <a:srgbClr val="931A68"/>
                </a:solidFill>
              </a:rPr>
              <a:t>new</a:t>
            </a:r>
            <a:r>
              <a:t> dataType[10][10]; </a:t>
            </a:r>
          </a:p>
        </p:txBody>
      </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4" name="Diziler birden çok boyutlu olabilir. Çok boyutlu diziler (birden çok indisli diziler) bir tablonun satır ve sütunlarındaki verilerin gösterilmesi için kullanılır.…"/>
          <p:cNvSpPr txBox="1"/>
          <p:nvPr>
            <p:ph type="body" idx="1"/>
          </p:nvPr>
        </p:nvSpPr>
        <p:spPr>
          <a:xfrm>
            <a:off x="704470" y="1284287"/>
            <a:ext cx="11580813" cy="4824413"/>
          </a:xfrm>
          <a:prstGeom prst="rect">
            <a:avLst/>
          </a:prstGeom>
        </p:spPr>
        <p:txBody>
          <a:bodyPr/>
          <a:lstStyle/>
          <a:p>
            <a:pPr>
              <a:buClrTx/>
              <a:buSzPct val="100000"/>
              <a:buFont typeface="Arial"/>
              <a:buChar char="•"/>
              <a:defRPr>
                <a:latin typeface="Arial"/>
                <a:ea typeface="Arial"/>
                <a:cs typeface="Arial"/>
                <a:sym typeface="Arial"/>
              </a:defRPr>
            </a:pPr>
            <a:r>
              <a:t>Diziler birden çok boyutlu olabilir. Çok boyutlu diziler (birden çok indisli diziler) bir tablonun satır ve sütunlarındaki verilerin gösterilmesi için kullanılır.</a:t>
            </a:r>
          </a:p>
          <a:p>
            <a:pPr>
              <a:buClrTx/>
              <a:buSzPct val="100000"/>
              <a:buFont typeface="Arial"/>
              <a:buChar char="•"/>
              <a:defRPr>
                <a:latin typeface="Arial"/>
                <a:ea typeface="Arial"/>
                <a:cs typeface="Arial"/>
                <a:sym typeface="Arial"/>
              </a:defRPr>
            </a:pPr>
            <a:r>
              <a:t>Tablodaki belirli bir elemanın tanımlanması için 2 adet indis belirtilmesi gerekir. İlki elemanın </a:t>
            </a:r>
            <a:r>
              <a:rPr>
                <a:solidFill>
                  <a:srgbClr val="0433FF"/>
                </a:solidFill>
              </a:rPr>
              <a:t>satır</a:t>
            </a:r>
            <a:r>
              <a:t>, ikincisi </a:t>
            </a:r>
            <a:r>
              <a:rPr>
                <a:solidFill>
                  <a:srgbClr val="FF9300"/>
                </a:solidFill>
              </a:rPr>
              <a:t>sütun</a:t>
            </a:r>
            <a:r>
              <a:t> konumunu belirtir.</a:t>
            </a:r>
          </a:p>
          <a:p>
            <a:pPr>
              <a:buClrTx/>
              <a:buSzPct val="100000"/>
              <a:buFont typeface="Arial"/>
              <a:buChar char="•"/>
              <a:defRPr>
                <a:latin typeface="Arial"/>
                <a:ea typeface="Arial"/>
                <a:cs typeface="Arial"/>
                <a:sym typeface="Arial"/>
              </a:defRPr>
            </a:pPr>
            <a:r>
              <a:t>İki indis ile tanımlanan elemanların bulunduğu dizi veya tablolara </a:t>
            </a:r>
            <a:r>
              <a:rPr>
                <a:solidFill>
                  <a:srgbClr val="0433FF"/>
                </a:solidFill>
              </a:rPr>
              <a:t>çift indisli diziler</a:t>
            </a:r>
            <a:r>
              <a:t> veya </a:t>
            </a:r>
            <a:r>
              <a:rPr>
                <a:solidFill>
                  <a:srgbClr val="FF40FF"/>
                </a:solidFill>
              </a:rPr>
              <a:t>iki boyutlu diziler</a:t>
            </a:r>
            <a:r>
              <a:t> denir.</a:t>
            </a:r>
          </a:p>
        </p:txBody>
      </p:sp>
      <p:sp>
        <p:nvSpPr>
          <p:cNvPr id="1255" name="İki Boyutlu Diziler"/>
          <p:cNvSpPr txBox="1"/>
          <p:nvPr>
            <p:ph type="title"/>
          </p:nvPr>
        </p:nvSpPr>
        <p:spPr>
          <a:prstGeom prst="rect">
            <a:avLst/>
          </a:prstGeom>
        </p:spPr>
        <p:txBody>
          <a:bodyPr/>
          <a:lstStyle/>
          <a:p>
            <a:pPr/>
            <a:r>
              <a:t>İki Boyutlu Diziler</a:t>
            </a:r>
          </a:p>
        </p:txBody>
      </p:sp>
      <p:sp>
        <p:nvSpPr>
          <p:cNvPr id="125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8" name="Slide Number"/>
          <p:cNvSpPr txBox="1"/>
          <p:nvPr>
            <p:ph type="sldNum" sz="quarter" idx="2"/>
          </p:nvPr>
        </p:nvSpPr>
        <p:spPr>
          <a:xfrm>
            <a:off x="5809525" y="6533495"/>
            <a:ext cx="258625" cy="248306"/>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1259" name="İki Boyutlu Dizi Yaratma"/>
          <p:cNvSpPr txBox="1"/>
          <p:nvPr>
            <p:ph type="title" idx="4294967295"/>
          </p:nvPr>
        </p:nvSpPr>
        <p:spPr>
          <a:xfrm>
            <a:off x="1574800" y="127000"/>
            <a:ext cx="10668000" cy="1032764"/>
          </a:xfrm>
          <a:prstGeom prst="rect">
            <a:avLst/>
          </a:prstGeom>
        </p:spPr>
        <p:txBody>
          <a:bodyPr>
            <a:normAutofit fontScale="100000" lnSpcReduction="0"/>
          </a:bodyPr>
          <a:lstStyle>
            <a:lvl1pPr>
              <a:defRPr>
                <a:effectLst>
                  <a:outerShdw sx="100000" sy="100000" kx="0" ky="0" algn="b" rotWithShape="0" blurRad="12700" dist="25400" dir="2700000">
                    <a:srgbClr val="DDDDDD"/>
                  </a:outerShdw>
                </a:effectLst>
              </a:defRPr>
            </a:lvl1pPr>
          </a:lstStyle>
          <a:p>
            <a:pPr/>
            <a:r>
              <a:t>İki Boyutlu Dizi Yaratma </a:t>
            </a:r>
          </a:p>
        </p:txBody>
      </p:sp>
      <p:sp>
        <p:nvSpPr>
          <p:cNvPr id="1260" name="int[][] matrix = new int[10][10];…"/>
          <p:cNvSpPr txBox="1"/>
          <p:nvPr>
            <p:ph type="body" idx="4294967295"/>
          </p:nvPr>
        </p:nvSpPr>
        <p:spPr>
          <a:xfrm>
            <a:off x="203200" y="2057400"/>
            <a:ext cx="11988800" cy="4114800"/>
          </a:xfrm>
          <a:prstGeom prst="rect">
            <a:avLst/>
          </a:prstGeom>
        </p:spPr>
        <p:txBody>
          <a:bodyPr>
            <a:normAutofit fontScale="100000" lnSpcReduction="0"/>
          </a:bodyPr>
          <a:lstStyle/>
          <a:p>
            <a:pPr marL="0" indent="0" defTabSz="457200">
              <a:spcBef>
                <a:spcPts val="0"/>
              </a:spcBef>
              <a:buClrTx/>
              <a:buSzTx/>
              <a:buNone/>
              <a:defRPr sz="1900">
                <a:latin typeface="Menlo Regular"/>
                <a:ea typeface="Menlo Regular"/>
                <a:cs typeface="Menlo Regular"/>
                <a:sym typeface="Menlo Regular"/>
              </a:defRPr>
            </a:pPr>
          </a:p>
          <a:p>
            <a:pPr marL="0" indent="0" defTabSz="457200">
              <a:spcBef>
                <a:spcPts val="0"/>
              </a:spcBef>
              <a:buClrTx/>
              <a:buSzTx/>
              <a:buNone/>
              <a:defRPr sz="1900">
                <a:latin typeface="Menlo Regular"/>
                <a:ea typeface="Menlo Regular"/>
                <a:cs typeface="Menlo Regular"/>
                <a:sym typeface="Menlo Regular"/>
              </a:defRPr>
            </a:pPr>
            <a:r>
              <a:rPr b="1">
                <a:solidFill>
                  <a:srgbClr val="931A68"/>
                </a:solidFill>
              </a:rPr>
              <a:t>int</a:t>
            </a:r>
            <a:r>
              <a:t>[][] matrix = </a:t>
            </a:r>
            <a:r>
              <a:rPr b="1">
                <a:solidFill>
                  <a:srgbClr val="931A68"/>
                </a:solidFill>
              </a:rPr>
              <a:t>new</a:t>
            </a:r>
            <a:r>
              <a:t> </a:t>
            </a:r>
            <a:r>
              <a:rPr b="1">
                <a:solidFill>
                  <a:srgbClr val="931A68"/>
                </a:solidFill>
              </a:rPr>
              <a:t>int</a:t>
            </a:r>
            <a:r>
              <a:t>[10][10];</a:t>
            </a:r>
          </a:p>
          <a:p>
            <a:pPr marL="0" indent="0" defTabSz="457200">
              <a:spcBef>
                <a:spcPts val="0"/>
              </a:spcBef>
              <a:buClrTx/>
              <a:buSzTx/>
              <a:buNone/>
              <a:defRPr sz="1900">
                <a:latin typeface="Menlo Regular"/>
                <a:ea typeface="Menlo Regular"/>
                <a:cs typeface="Menlo Regular"/>
                <a:sym typeface="Menlo Regular"/>
              </a:defRPr>
            </a:pPr>
          </a:p>
          <a:p>
            <a:pPr marL="0" indent="0" defTabSz="457200">
              <a:spcBef>
                <a:spcPts val="0"/>
              </a:spcBef>
              <a:buClrTx/>
              <a:buSzTx/>
              <a:buNone/>
              <a:defRPr sz="1900">
                <a:latin typeface="Menlo Regular"/>
                <a:ea typeface="Menlo Regular"/>
                <a:cs typeface="Menlo Regular"/>
                <a:sym typeface="Menlo Regular"/>
              </a:defRPr>
            </a:pPr>
            <a:r>
              <a:t>Veya  </a:t>
            </a:r>
          </a:p>
          <a:p>
            <a:pPr marL="0" indent="0" defTabSz="457200">
              <a:spcBef>
                <a:spcPts val="0"/>
              </a:spcBef>
              <a:buClrTx/>
              <a:buSzTx/>
              <a:buNone/>
              <a:defRPr sz="1900">
                <a:latin typeface="Menlo Regular"/>
                <a:ea typeface="Menlo Regular"/>
                <a:cs typeface="Menlo Regular"/>
                <a:sym typeface="Menlo Regular"/>
              </a:defRPr>
            </a:pPr>
          </a:p>
          <a:p>
            <a:pPr marL="0" indent="0" defTabSz="457200">
              <a:spcBef>
                <a:spcPts val="0"/>
              </a:spcBef>
              <a:buClrTx/>
              <a:buSzTx/>
              <a:buNone/>
              <a:defRPr sz="1900">
                <a:latin typeface="Menlo Regular"/>
                <a:ea typeface="Menlo Regular"/>
                <a:cs typeface="Menlo Regular"/>
                <a:sym typeface="Menlo Regular"/>
              </a:defRPr>
            </a:pPr>
            <a:r>
              <a:rPr b="1">
                <a:solidFill>
                  <a:srgbClr val="931A68"/>
                </a:solidFill>
              </a:rPr>
              <a:t>int</a:t>
            </a:r>
            <a:r>
              <a:t> matrix[][] = </a:t>
            </a:r>
            <a:r>
              <a:rPr b="1">
                <a:solidFill>
                  <a:srgbClr val="931A68"/>
                </a:solidFill>
              </a:rPr>
              <a:t>new</a:t>
            </a:r>
            <a:r>
              <a:t> </a:t>
            </a:r>
            <a:r>
              <a:rPr b="1">
                <a:solidFill>
                  <a:srgbClr val="931A68"/>
                </a:solidFill>
              </a:rPr>
              <a:t>int</a:t>
            </a:r>
            <a:r>
              <a:t>[10][10];</a:t>
            </a:r>
          </a:p>
          <a:p>
            <a:pPr marL="0" indent="0" defTabSz="457200">
              <a:spcBef>
                <a:spcPts val="0"/>
              </a:spcBef>
              <a:buClrTx/>
              <a:buSzTx/>
              <a:buNone/>
              <a:defRPr sz="1900">
                <a:latin typeface="Menlo Regular"/>
                <a:ea typeface="Menlo Regular"/>
                <a:cs typeface="Menlo Regular"/>
                <a:sym typeface="Menlo Regular"/>
              </a:defRPr>
            </a:pPr>
            <a:r>
              <a:t>matrix[0][0] = 3;</a:t>
            </a:r>
          </a:p>
          <a:p>
            <a:pPr marL="0" indent="0" defTabSz="457200">
              <a:spcBef>
                <a:spcPts val="0"/>
              </a:spcBef>
              <a:buClrTx/>
              <a:buSzTx/>
              <a:buNone/>
              <a:defRPr sz="1900">
                <a:latin typeface="Menlo Regular"/>
                <a:ea typeface="Menlo Regular"/>
                <a:cs typeface="Menlo Regular"/>
                <a:sym typeface="Menlo Regular"/>
              </a:defRPr>
            </a:pPr>
          </a:p>
          <a:p>
            <a:pPr marL="0" indent="0" defTabSz="457200">
              <a:spcBef>
                <a:spcPts val="0"/>
              </a:spcBef>
              <a:buClrTx/>
              <a:buSzTx/>
              <a:buNone/>
              <a:defRPr sz="1900">
                <a:latin typeface="Menlo Regular"/>
                <a:ea typeface="Menlo Regular"/>
                <a:cs typeface="Menlo Regular"/>
                <a:sym typeface="Menlo Regular"/>
              </a:defRPr>
            </a:pPr>
            <a:r>
              <a:rPr b="1">
                <a:solidFill>
                  <a:srgbClr val="931A68"/>
                </a:solidFill>
              </a:rPr>
              <a:t>for</a:t>
            </a:r>
            <a:r>
              <a:t> (</a:t>
            </a:r>
            <a:r>
              <a:rPr b="1">
                <a:solidFill>
                  <a:srgbClr val="931A68"/>
                </a:solidFill>
              </a:rPr>
              <a:t>int</a:t>
            </a:r>
            <a:r>
              <a:t> i = 0; i &lt; matrix.length; i++)</a:t>
            </a:r>
          </a:p>
          <a:p>
            <a:pPr marL="0" indent="0" defTabSz="457200">
              <a:spcBef>
                <a:spcPts val="0"/>
              </a:spcBef>
              <a:buClrTx/>
              <a:buSzTx/>
              <a:buNone/>
              <a:defRPr sz="1900">
                <a:latin typeface="Menlo Regular"/>
                <a:ea typeface="Menlo Regular"/>
                <a:cs typeface="Menlo Regular"/>
                <a:sym typeface="Menlo Regular"/>
              </a:defRPr>
            </a:pPr>
            <a:r>
              <a:t>  </a:t>
            </a:r>
            <a:r>
              <a:rPr b="1">
                <a:solidFill>
                  <a:srgbClr val="931A68"/>
                </a:solidFill>
              </a:rPr>
              <a:t>for</a:t>
            </a:r>
            <a:r>
              <a:t> (</a:t>
            </a:r>
            <a:r>
              <a:rPr b="1">
                <a:solidFill>
                  <a:srgbClr val="931A68"/>
                </a:solidFill>
              </a:rPr>
              <a:t>int</a:t>
            </a:r>
            <a:r>
              <a:t> j = 0; j &lt; matrix[i].length; j++)</a:t>
            </a:r>
          </a:p>
          <a:p>
            <a:pPr marL="0" indent="0" defTabSz="457200">
              <a:spcBef>
                <a:spcPts val="0"/>
              </a:spcBef>
              <a:buClrTx/>
              <a:buSzTx/>
              <a:buNone/>
              <a:defRPr sz="1900">
                <a:latin typeface="Menlo Regular"/>
                <a:ea typeface="Menlo Regular"/>
                <a:cs typeface="Menlo Regular"/>
                <a:sym typeface="Menlo Regular"/>
              </a:defRPr>
            </a:pPr>
            <a:r>
              <a:t>    matrix[i][j] = (</a:t>
            </a:r>
            <a:r>
              <a:rPr b="1">
                <a:solidFill>
                  <a:srgbClr val="931A68"/>
                </a:solidFill>
              </a:rPr>
              <a:t>int</a:t>
            </a:r>
            <a:r>
              <a:t>)(Math.random() * 1000);</a:t>
            </a:r>
          </a:p>
          <a:p>
            <a:pPr marL="0" indent="0" defTabSz="457200">
              <a:spcBef>
                <a:spcPts val="0"/>
              </a:spcBef>
              <a:buClrTx/>
              <a:buSzTx/>
              <a:buNone/>
              <a:defRPr sz="1900">
                <a:latin typeface="Menlo Regular"/>
                <a:ea typeface="Menlo Regular"/>
                <a:cs typeface="Menlo Regular"/>
                <a:sym typeface="Menlo Regular"/>
              </a:defRPr>
            </a:pPr>
          </a:p>
          <a:p>
            <a:pPr marL="0" indent="0" defTabSz="457200">
              <a:spcBef>
                <a:spcPts val="0"/>
              </a:spcBef>
              <a:buClrTx/>
              <a:buSzTx/>
              <a:buNone/>
              <a:defRPr sz="1900">
                <a:latin typeface="Menlo Regular"/>
                <a:ea typeface="Menlo Regular"/>
                <a:cs typeface="Menlo Regular"/>
                <a:sym typeface="Menlo Regular"/>
              </a:defRPr>
            </a:pPr>
            <a:r>
              <a:rPr b="1">
                <a:solidFill>
                  <a:srgbClr val="931A68"/>
                </a:solidFill>
              </a:rPr>
              <a:t>double</a:t>
            </a:r>
            <a:r>
              <a:t>[][] x;</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2" name="Slide Number"/>
          <p:cNvSpPr txBox="1"/>
          <p:nvPr>
            <p:ph type="sldNum" sz="quarter" idx="2"/>
          </p:nvPr>
        </p:nvSpPr>
        <p:spPr>
          <a:xfrm>
            <a:off x="5809525" y="6533495"/>
            <a:ext cx="258625" cy="248306"/>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1263" name="İki Boyutlu Diziler"/>
          <p:cNvSpPr txBox="1"/>
          <p:nvPr>
            <p:ph type="title" idx="4294967295"/>
          </p:nvPr>
        </p:nvSpPr>
        <p:spPr>
          <a:xfrm>
            <a:off x="1473200" y="76200"/>
            <a:ext cx="11379200" cy="1066800"/>
          </a:xfrm>
          <a:prstGeom prst="rect">
            <a:avLst/>
          </a:prstGeom>
        </p:spPr>
        <p:txBody>
          <a:bodyPr>
            <a:normAutofit fontScale="100000" lnSpcReduction="0"/>
          </a:bodyPr>
          <a:lstStyle>
            <a:lvl1pPr>
              <a:defRPr>
                <a:effectLst>
                  <a:outerShdw sx="100000" sy="100000" kx="0" ky="0" algn="b" rotWithShape="0" blurRad="12700" dist="25400" dir="2700000">
                    <a:srgbClr val="DDDDDD"/>
                  </a:outerShdw>
                </a:effectLst>
              </a:defRPr>
            </a:lvl1pPr>
          </a:lstStyle>
          <a:p>
            <a:pPr/>
            <a:r>
              <a:t>İki Boyutlu Diziler</a:t>
            </a:r>
          </a:p>
        </p:txBody>
      </p:sp>
      <p:sp>
        <p:nvSpPr>
          <p:cNvPr id="1264" name="array.length?  4…"/>
          <p:cNvSpPr txBox="1"/>
          <p:nvPr/>
        </p:nvSpPr>
        <p:spPr>
          <a:xfrm>
            <a:off x="8191182" y="5233987"/>
            <a:ext cx="3566161" cy="8172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1200"/>
              </a:spcBef>
              <a:defRPr b="0" sz="2000">
                <a:latin typeface="Times New Roman"/>
                <a:ea typeface="Times New Roman"/>
                <a:cs typeface="Times New Roman"/>
                <a:sym typeface="Times New Roman"/>
              </a:defRPr>
            </a:pPr>
            <a:r>
              <a:t>array.length?  4</a:t>
            </a:r>
          </a:p>
          <a:p>
            <a:pPr>
              <a:spcBef>
                <a:spcPts val="1200"/>
              </a:spcBef>
              <a:defRPr b="0" sz="2000">
                <a:latin typeface="Times New Roman"/>
                <a:ea typeface="Times New Roman"/>
                <a:cs typeface="Times New Roman"/>
                <a:sym typeface="Times New Roman"/>
              </a:defRPr>
            </a:pPr>
            <a:r>
              <a:t>array[0].length? 3</a:t>
            </a:r>
          </a:p>
        </p:txBody>
      </p:sp>
      <p:sp>
        <p:nvSpPr>
          <p:cNvPr id="1265" name="matrix.length?  5…"/>
          <p:cNvSpPr txBox="1"/>
          <p:nvPr/>
        </p:nvSpPr>
        <p:spPr>
          <a:xfrm>
            <a:off x="1072832" y="5195887"/>
            <a:ext cx="3566161" cy="8172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1200"/>
              </a:spcBef>
              <a:defRPr b="0" sz="2000">
                <a:latin typeface="Times New Roman"/>
                <a:ea typeface="Times New Roman"/>
                <a:cs typeface="Times New Roman"/>
                <a:sym typeface="Times New Roman"/>
              </a:defRPr>
            </a:pPr>
            <a:r>
              <a:t>matrix.length?  5</a:t>
            </a:r>
          </a:p>
          <a:p>
            <a:pPr>
              <a:spcBef>
                <a:spcPts val="1200"/>
              </a:spcBef>
              <a:defRPr b="0" sz="2000">
                <a:latin typeface="Times New Roman"/>
                <a:ea typeface="Times New Roman"/>
                <a:cs typeface="Times New Roman"/>
                <a:sym typeface="Times New Roman"/>
              </a:defRPr>
            </a:pPr>
            <a:r>
              <a:t>matrix[0].length? 5</a:t>
            </a:r>
          </a:p>
        </p:txBody>
      </p:sp>
      <p:pic>
        <p:nvPicPr>
          <p:cNvPr id="1266" name="image.png" descr="image.png"/>
          <p:cNvPicPr>
            <a:picLocks noChangeAspect="1"/>
          </p:cNvPicPr>
          <p:nvPr/>
        </p:nvPicPr>
        <p:blipFill>
          <a:blip r:embed="rId2">
            <a:extLst/>
          </a:blip>
          <a:stretch>
            <a:fillRect/>
          </a:stretch>
        </p:blipFill>
        <p:spPr>
          <a:xfrm>
            <a:off x="0" y="1179512"/>
            <a:ext cx="12171363" cy="391636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8" name="Slide Number"/>
          <p:cNvSpPr txBox="1"/>
          <p:nvPr>
            <p:ph type="sldNum" sz="quarter" idx="2"/>
          </p:nvPr>
        </p:nvSpPr>
        <p:spPr>
          <a:xfrm>
            <a:off x="5809525" y="6533495"/>
            <a:ext cx="258625" cy="248306"/>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1269" name="İki Boyutlu Dizi Yaratma, İlk Değer Atama, Kısa Yazımı"/>
          <p:cNvSpPr txBox="1"/>
          <p:nvPr>
            <p:ph type="title" idx="4294967295"/>
          </p:nvPr>
        </p:nvSpPr>
        <p:spPr>
          <a:xfrm>
            <a:off x="1587499" y="292100"/>
            <a:ext cx="11785602" cy="762000"/>
          </a:xfrm>
          <a:prstGeom prst="rect">
            <a:avLst/>
          </a:prstGeom>
        </p:spPr>
        <p:txBody>
          <a:bodyPr>
            <a:normAutofit fontScale="100000" lnSpcReduction="0"/>
          </a:bodyPr>
          <a:lstStyle>
            <a:lvl1pPr>
              <a:defRPr sz="3600">
                <a:effectLst>
                  <a:outerShdw sx="100000" sy="100000" kx="0" ky="0" algn="b" rotWithShape="0" blurRad="12700" dist="25400" dir="2700000">
                    <a:srgbClr val="DDDDDD"/>
                  </a:outerShdw>
                </a:effectLst>
              </a:defRPr>
            </a:lvl1pPr>
          </a:lstStyle>
          <a:p>
            <a:pPr/>
            <a:r>
              <a:t>İki Boyutlu Dizi Yaratma, İlk Değer Atama, Kısa Yazımı</a:t>
            </a:r>
          </a:p>
        </p:txBody>
      </p:sp>
      <p:sp>
        <p:nvSpPr>
          <p:cNvPr id="1270" name="Diziyi kısaca yazarak hem tanımlayabilir hem de ilk değer atayabilirsiniz."/>
          <p:cNvSpPr txBox="1"/>
          <p:nvPr>
            <p:ph type="body" sz="quarter" idx="4294967295"/>
          </p:nvPr>
        </p:nvSpPr>
        <p:spPr>
          <a:xfrm>
            <a:off x="304800" y="1524000"/>
            <a:ext cx="11684000" cy="1143001"/>
          </a:xfrm>
          <a:prstGeom prst="rect">
            <a:avLst/>
          </a:prstGeom>
        </p:spPr>
        <p:txBody>
          <a:bodyPr>
            <a:normAutofit fontScale="100000" lnSpcReduction="0"/>
          </a:bodyPr>
          <a:lstStyle>
            <a:lvl1pPr>
              <a:spcBef>
                <a:spcPts val="600"/>
              </a:spcBef>
              <a:buSzTx/>
              <a:buFont typeface="Wingdings"/>
              <a:buNone/>
              <a:defRPr sz="2800"/>
            </a:lvl1pPr>
          </a:lstStyle>
          <a:p>
            <a:pPr/>
            <a:r>
              <a:t>Diziyi kısaca yazarak hem tanımlayabilir hem de ilk değer atayabilirsiniz.</a:t>
            </a:r>
          </a:p>
        </p:txBody>
      </p:sp>
      <p:grpSp>
        <p:nvGrpSpPr>
          <p:cNvPr id="1273" name="Group"/>
          <p:cNvGrpSpPr/>
          <p:nvPr/>
        </p:nvGrpSpPr>
        <p:grpSpPr>
          <a:xfrm>
            <a:off x="5080000" y="3124200"/>
            <a:ext cx="6904038" cy="1905000"/>
            <a:chOff x="0" y="0"/>
            <a:chExt cx="6904037" cy="1905000"/>
          </a:xfrm>
        </p:grpSpPr>
        <p:sp>
          <p:nvSpPr>
            <p:cNvPr id="1271" name="Rectangle"/>
            <p:cNvSpPr/>
            <p:nvPr/>
          </p:nvSpPr>
          <p:spPr>
            <a:xfrm>
              <a:off x="0" y="0"/>
              <a:ext cx="6904038" cy="1905000"/>
            </a:xfrm>
            <a:prstGeom prst="rect">
              <a:avLst/>
            </a:prstGeom>
            <a:noFill/>
            <a:ln w="9525" cap="flat">
              <a:solidFill>
                <a:srgbClr val="FF0000"/>
              </a:solidFill>
              <a:prstDash val="solid"/>
              <a:round/>
            </a:ln>
            <a:effectLst/>
          </p:spPr>
          <p:txBody>
            <a:bodyPr wrap="square" lIns="45719" tIns="45719" rIns="45719" bIns="45719" numCol="1" anchor="t">
              <a:noAutofit/>
            </a:bodyPr>
            <a:lstStyle/>
            <a:p>
              <a:pPr marL="342900" indent="-342900">
                <a:spcBef>
                  <a:spcPts val="400"/>
                </a:spcBef>
                <a:defRPr b="0" sz="1800">
                  <a:solidFill>
                    <a:srgbClr val="333399"/>
                  </a:solidFill>
                  <a:latin typeface="Courier"/>
                  <a:ea typeface="Courier"/>
                  <a:cs typeface="Courier"/>
                  <a:sym typeface="Courier"/>
                </a:defRPr>
              </a:pPr>
            </a:p>
          </p:txBody>
        </p:sp>
        <p:sp>
          <p:nvSpPr>
            <p:cNvPr id="1272" name="int[][] array = new int[4][3];…"/>
            <p:cNvSpPr txBox="1"/>
            <p:nvPr/>
          </p:nvSpPr>
          <p:spPr>
            <a:xfrm>
              <a:off x="50799" y="4762"/>
              <a:ext cx="6802439" cy="16577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6037" tIns="46037" rIns="46037" bIns="46037" numCol="1" anchor="t">
              <a:spAutoFit/>
            </a:bodyPr>
            <a:lstStyle/>
            <a:p>
              <a:pPr marL="342900" indent="-342900">
                <a:spcBef>
                  <a:spcPts val="400"/>
                </a:spcBef>
                <a:defRPr b="0" sz="1800">
                  <a:solidFill>
                    <a:srgbClr val="333399"/>
                  </a:solidFill>
                  <a:latin typeface="Times New Roman"/>
                  <a:ea typeface="Times New Roman"/>
                  <a:cs typeface="Times New Roman"/>
                  <a:sym typeface="Times New Roman"/>
                </a:defRPr>
              </a:pPr>
              <a:r>
                <a:t>int[][] array = new int[4][3];</a:t>
              </a:r>
            </a:p>
            <a:p>
              <a:pPr marL="342900" indent="-342900">
                <a:spcBef>
                  <a:spcPts val="400"/>
                </a:spcBef>
                <a:defRPr b="0" sz="1800">
                  <a:solidFill>
                    <a:srgbClr val="333399"/>
                  </a:solidFill>
                  <a:latin typeface="Times New Roman"/>
                  <a:ea typeface="Times New Roman"/>
                  <a:cs typeface="Times New Roman"/>
                  <a:sym typeface="Times New Roman"/>
                </a:defRPr>
              </a:pPr>
              <a:r>
                <a:t>array[0][0] = 1; array[0][1] = 2; array[0][2] = 3; </a:t>
              </a:r>
            </a:p>
            <a:p>
              <a:pPr marL="342900" indent="-342900">
                <a:spcBef>
                  <a:spcPts val="400"/>
                </a:spcBef>
                <a:defRPr b="0" sz="1800">
                  <a:solidFill>
                    <a:srgbClr val="333399"/>
                  </a:solidFill>
                  <a:latin typeface="Times New Roman"/>
                  <a:ea typeface="Times New Roman"/>
                  <a:cs typeface="Times New Roman"/>
                  <a:sym typeface="Times New Roman"/>
                </a:defRPr>
              </a:pPr>
              <a:r>
                <a:t>array[1][0] = 4; array[1][1] = 5; array[1][2] = 6; </a:t>
              </a:r>
            </a:p>
            <a:p>
              <a:pPr marL="342900" indent="-342900">
                <a:spcBef>
                  <a:spcPts val="400"/>
                </a:spcBef>
                <a:defRPr b="0" sz="1800">
                  <a:solidFill>
                    <a:srgbClr val="333399"/>
                  </a:solidFill>
                  <a:latin typeface="Times New Roman"/>
                  <a:ea typeface="Times New Roman"/>
                  <a:cs typeface="Times New Roman"/>
                  <a:sym typeface="Times New Roman"/>
                </a:defRPr>
              </a:pPr>
              <a:r>
                <a:t>array[2][0] = 7; array[2][1] = 8; array[2][2] = 9; </a:t>
              </a:r>
            </a:p>
            <a:p>
              <a:pPr marL="342900" indent="-342900">
                <a:spcBef>
                  <a:spcPts val="400"/>
                </a:spcBef>
                <a:defRPr b="0" sz="1800">
                  <a:solidFill>
                    <a:srgbClr val="333399"/>
                  </a:solidFill>
                  <a:latin typeface="Times New Roman"/>
                  <a:ea typeface="Times New Roman"/>
                  <a:cs typeface="Times New Roman"/>
                  <a:sym typeface="Times New Roman"/>
                </a:defRPr>
              </a:pPr>
              <a:r>
                <a:t>array[3][0] = 10; array[3][1] = 11; array[3][2] = 12;</a:t>
              </a:r>
              <a:r>
                <a:rPr>
                  <a:latin typeface="Courier"/>
                  <a:ea typeface="Courier"/>
                  <a:cs typeface="Courier"/>
                  <a:sym typeface="Courier"/>
                </a:rPr>
                <a:t> </a:t>
              </a:r>
            </a:p>
          </p:txBody>
        </p:sp>
      </p:grpSp>
      <p:grpSp>
        <p:nvGrpSpPr>
          <p:cNvPr id="1276" name="Group"/>
          <p:cNvGrpSpPr/>
          <p:nvPr/>
        </p:nvGrpSpPr>
        <p:grpSpPr>
          <a:xfrm>
            <a:off x="304800" y="2971799"/>
            <a:ext cx="2540000" cy="2286002"/>
            <a:chOff x="0" y="0"/>
            <a:chExt cx="2540000" cy="2286000"/>
          </a:xfrm>
        </p:grpSpPr>
        <p:sp>
          <p:nvSpPr>
            <p:cNvPr id="1274" name="Rectangle"/>
            <p:cNvSpPr/>
            <p:nvPr/>
          </p:nvSpPr>
          <p:spPr>
            <a:xfrm>
              <a:off x="0" y="-1"/>
              <a:ext cx="2540000" cy="2286002"/>
            </a:xfrm>
            <a:prstGeom prst="rect">
              <a:avLst/>
            </a:prstGeom>
            <a:noFill/>
            <a:ln w="9525" cap="flat">
              <a:solidFill>
                <a:srgbClr val="FF0000"/>
              </a:solidFill>
              <a:prstDash val="solid"/>
              <a:round/>
            </a:ln>
            <a:effectLst/>
          </p:spPr>
          <p:txBody>
            <a:bodyPr wrap="square" lIns="45719" tIns="45719" rIns="45719" bIns="45719" numCol="1" anchor="t">
              <a:noAutofit/>
            </a:bodyPr>
            <a:lstStyle/>
            <a:p>
              <a:pPr marL="342900" indent="-342900">
                <a:spcBef>
                  <a:spcPts val="400"/>
                </a:spcBef>
                <a:defRPr b="0" sz="1600">
                  <a:solidFill>
                    <a:srgbClr val="333399"/>
                  </a:solidFill>
                  <a:latin typeface="Courier"/>
                  <a:ea typeface="Courier"/>
                  <a:cs typeface="Courier"/>
                  <a:sym typeface="Courier"/>
                </a:defRPr>
              </a:pPr>
            </a:p>
          </p:txBody>
        </p:sp>
        <p:sp>
          <p:nvSpPr>
            <p:cNvPr id="1275" name="int[][] array = {…"/>
            <p:cNvSpPr txBox="1"/>
            <p:nvPr/>
          </p:nvSpPr>
          <p:spPr>
            <a:xfrm>
              <a:off x="50799" y="4762"/>
              <a:ext cx="2438402" cy="21386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6037" tIns="46037" rIns="46037" bIns="46037" numCol="1" anchor="t">
              <a:spAutoFit/>
            </a:bodyPr>
            <a:lstStyle/>
            <a:p>
              <a:pPr marL="342900" indent="-342900">
                <a:spcBef>
                  <a:spcPts val="400"/>
                </a:spcBef>
                <a:defRPr b="0" sz="2000">
                  <a:solidFill>
                    <a:srgbClr val="333399"/>
                  </a:solidFill>
                  <a:latin typeface="Times New Roman"/>
                  <a:ea typeface="Times New Roman"/>
                  <a:cs typeface="Times New Roman"/>
                  <a:sym typeface="Times New Roman"/>
                </a:defRPr>
              </a:pPr>
              <a:r>
                <a:t>int[][] array = {</a:t>
              </a:r>
            </a:p>
            <a:p>
              <a:pPr marL="342900" indent="-342900">
                <a:spcBef>
                  <a:spcPts val="400"/>
                </a:spcBef>
                <a:defRPr b="0" sz="2000">
                  <a:solidFill>
                    <a:srgbClr val="333399"/>
                  </a:solidFill>
                  <a:latin typeface="Times New Roman"/>
                  <a:ea typeface="Times New Roman"/>
                  <a:cs typeface="Times New Roman"/>
                  <a:sym typeface="Times New Roman"/>
                </a:defRPr>
              </a:pPr>
              <a:r>
                <a:t>  {1, 2, 3},</a:t>
              </a:r>
            </a:p>
            <a:p>
              <a:pPr marL="342900" indent="-342900">
                <a:spcBef>
                  <a:spcPts val="400"/>
                </a:spcBef>
                <a:defRPr b="0" sz="2000">
                  <a:solidFill>
                    <a:srgbClr val="333399"/>
                  </a:solidFill>
                  <a:latin typeface="Times New Roman"/>
                  <a:ea typeface="Times New Roman"/>
                  <a:cs typeface="Times New Roman"/>
                  <a:sym typeface="Times New Roman"/>
                </a:defRPr>
              </a:pPr>
              <a:r>
                <a:t>  {4, 5, 6},</a:t>
              </a:r>
            </a:p>
            <a:p>
              <a:pPr marL="342900" indent="-342900">
                <a:spcBef>
                  <a:spcPts val="400"/>
                </a:spcBef>
                <a:defRPr b="0" sz="2000">
                  <a:solidFill>
                    <a:srgbClr val="333399"/>
                  </a:solidFill>
                  <a:latin typeface="Times New Roman"/>
                  <a:ea typeface="Times New Roman"/>
                  <a:cs typeface="Times New Roman"/>
                  <a:sym typeface="Times New Roman"/>
                </a:defRPr>
              </a:pPr>
              <a:r>
                <a:t>  {7, 8, 9},</a:t>
              </a:r>
            </a:p>
            <a:p>
              <a:pPr marL="342900" indent="-342900">
                <a:spcBef>
                  <a:spcPts val="400"/>
                </a:spcBef>
                <a:defRPr b="0" sz="2000">
                  <a:solidFill>
                    <a:srgbClr val="333399"/>
                  </a:solidFill>
                  <a:latin typeface="Times New Roman"/>
                  <a:ea typeface="Times New Roman"/>
                  <a:cs typeface="Times New Roman"/>
                  <a:sym typeface="Times New Roman"/>
                </a:defRPr>
              </a:pPr>
              <a:r>
                <a:t>  {10, 11, 12}</a:t>
              </a:r>
            </a:p>
            <a:p>
              <a:pPr marL="342900" indent="-342900">
                <a:spcBef>
                  <a:spcPts val="400"/>
                </a:spcBef>
                <a:defRPr b="0" sz="2000">
                  <a:solidFill>
                    <a:srgbClr val="333399"/>
                  </a:solidFill>
                  <a:latin typeface="Times New Roman"/>
                  <a:ea typeface="Times New Roman"/>
                  <a:cs typeface="Times New Roman"/>
                  <a:sym typeface="Times New Roman"/>
                </a:defRPr>
              </a:pPr>
              <a:r>
                <a:t>};</a:t>
              </a:r>
            </a:p>
          </p:txBody>
        </p:sp>
      </p:grpSp>
      <p:sp>
        <p:nvSpPr>
          <p:cNvPr id="1277" name="Line"/>
          <p:cNvSpPr/>
          <p:nvPr/>
        </p:nvSpPr>
        <p:spPr>
          <a:xfrm>
            <a:off x="2844800" y="4191000"/>
            <a:ext cx="2133600" cy="0"/>
          </a:xfrm>
          <a:prstGeom prst="line">
            <a:avLst/>
          </a:prstGeom>
          <a:ln w="12700">
            <a:solidFill>
              <a:srgbClr val="FF0000"/>
            </a:solidFill>
          </a:ln>
        </p:spPr>
        <p:txBody>
          <a:bodyPr lIns="45719" rIns="45719"/>
          <a:lstStyle/>
          <a:p>
            <a:pPr/>
          </a:p>
        </p:txBody>
      </p:sp>
      <p:sp>
        <p:nvSpPr>
          <p:cNvPr id="1278" name="Same as"/>
          <p:cNvSpPr txBox="1"/>
          <p:nvPr/>
        </p:nvSpPr>
        <p:spPr>
          <a:xfrm>
            <a:off x="3297237" y="3657600"/>
            <a:ext cx="1736727" cy="349065"/>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lvl1pPr marL="342900" indent="-342900">
              <a:spcBef>
                <a:spcPts val="400"/>
              </a:spcBef>
              <a:defRPr b="0" sz="1800">
                <a:latin typeface="Times New Roman"/>
                <a:ea typeface="Times New Roman"/>
                <a:cs typeface="Times New Roman"/>
                <a:sym typeface="Times New Roman"/>
              </a:defRPr>
            </a:lvl1pPr>
          </a:lstStyle>
          <a:p>
            <a:pPr/>
            <a:r>
              <a:t>Same as</a:t>
            </a:r>
          </a:p>
        </p:txBody>
      </p:sp>
      <p:sp>
        <p:nvSpPr>
          <p:cNvPr id="1279" name="Line"/>
          <p:cNvSpPr/>
          <p:nvPr/>
        </p:nvSpPr>
        <p:spPr>
          <a:xfrm>
            <a:off x="2844800" y="4114800"/>
            <a:ext cx="2133600" cy="0"/>
          </a:xfrm>
          <a:prstGeom prst="line">
            <a:avLst/>
          </a:prstGeom>
          <a:ln w="12700">
            <a:solidFill>
              <a:srgbClr val="FF0000"/>
            </a:solidFill>
          </a:ln>
        </p:spPr>
        <p:txBody>
          <a:bodyPr lIns="45719" rIns="45719"/>
          <a:lstStyle/>
          <a:p>
            <a:pPr/>
          </a:p>
        </p:txBody>
      </p:sp>
      <p:sp>
        <p:nvSpPr>
          <p:cNvPr id="1280" name="Line"/>
          <p:cNvSpPr/>
          <p:nvPr/>
        </p:nvSpPr>
        <p:spPr>
          <a:xfrm flipH="1">
            <a:off x="2539999" y="1905000"/>
            <a:ext cx="3657601" cy="1752600"/>
          </a:xfrm>
          <a:prstGeom prst="line">
            <a:avLst/>
          </a:prstGeom>
          <a:ln w="12700">
            <a:solidFill>
              <a:srgbClr val="FF0000"/>
            </a:solidFill>
            <a:tailEnd type="stealth"/>
          </a:ln>
        </p:spPr>
        <p:txBody>
          <a:bodyPr lIns="45719" rIns="45719"/>
          <a:lstStyle/>
          <a:p>
            <a:pPr/>
          </a:p>
        </p:txBody>
      </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2" name="Slide Number"/>
          <p:cNvSpPr txBox="1"/>
          <p:nvPr>
            <p:ph type="sldNum" sz="quarter" idx="2"/>
          </p:nvPr>
        </p:nvSpPr>
        <p:spPr>
          <a:xfrm>
            <a:off x="5809525" y="6533495"/>
            <a:ext cx="258625" cy="248306"/>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1283" name="İki Boyutlu Dizilerin Uzunlukları"/>
          <p:cNvSpPr txBox="1"/>
          <p:nvPr>
            <p:ph type="title" idx="4294967295"/>
          </p:nvPr>
        </p:nvSpPr>
        <p:spPr>
          <a:xfrm>
            <a:off x="1600200" y="381000"/>
            <a:ext cx="10363200" cy="762000"/>
          </a:xfrm>
          <a:prstGeom prst="rect">
            <a:avLst/>
          </a:prstGeom>
        </p:spPr>
        <p:txBody>
          <a:bodyPr>
            <a:normAutofit fontScale="100000" lnSpcReduction="0"/>
          </a:bodyPr>
          <a:lstStyle>
            <a:lvl1pPr>
              <a:defRPr>
                <a:effectLst>
                  <a:outerShdw sx="100000" sy="100000" kx="0" ky="0" algn="b" rotWithShape="0" blurRad="12700" dist="25400" dir="2700000">
                    <a:srgbClr val="DDDDDD"/>
                  </a:outerShdw>
                </a:effectLst>
              </a:defRPr>
            </a:lvl1pPr>
          </a:lstStyle>
          <a:p>
            <a:pPr/>
            <a:r>
              <a:t>İki Boyutlu Dizilerin Uzunlukları</a:t>
            </a:r>
          </a:p>
        </p:txBody>
      </p:sp>
      <p:sp>
        <p:nvSpPr>
          <p:cNvPr id="1284" name="int[][] x = new int[3][4];"/>
          <p:cNvSpPr txBox="1"/>
          <p:nvPr>
            <p:ph type="body" sz="quarter" idx="4294967295"/>
          </p:nvPr>
        </p:nvSpPr>
        <p:spPr>
          <a:xfrm>
            <a:off x="914400" y="1657350"/>
            <a:ext cx="8737600" cy="628650"/>
          </a:xfrm>
          <a:prstGeom prst="rect">
            <a:avLst/>
          </a:prstGeom>
        </p:spPr>
        <p:txBody>
          <a:bodyPr>
            <a:normAutofit fontScale="100000" lnSpcReduction="0"/>
          </a:bodyPr>
          <a:lstStyle>
            <a:lvl1pPr>
              <a:buSzTx/>
              <a:buFont typeface="Wingdings"/>
              <a:buNone/>
            </a:lvl1pPr>
          </a:lstStyle>
          <a:p>
            <a:pPr/>
            <a:r>
              <a:t>int[][] x = new int[3][4];</a:t>
            </a:r>
          </a:p>
        </p:txBody>
      </p:sp>
      <p:pic>
        <p:nvPicPr>
          <p:cNvPr id="1285" name="image.png" descr="image.png"/>
          <p:cNvPicPr>
            <a:picLocks noChangeAspect="1"/>
          </p:cNvPicPr>
          <p:nvPr/>
        </p:nvPicPr>
        <p:blipFill>
          <a:blip r:embed="rId2">
            <a:extLst/>
          </a:blip>
          <a:stretch>
            <a:fillRect/>
          </a:stretch>
        </p:blipFill>
        <p:spPr>
          <a:xfrm>
            <a:off x="157162" y="2471737"/>
            <a:ext cx="11877676" cy="259873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7" name="Slide Number"/>
          <p:cNvSpPr txBox="1"/>
          <p:nvPr>
            <p:ph type="sldNum" sz="quarter" idx="2"/>
          </p:nvPr>
        </p:nvSpPr>
        <p:spPr>
          <a:xfrm>
            <a:off x="5809525" y="6533495"/>
            <a:ext cx="258625" cy="248306"/>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1288" name="İki Boyutlu Dizilerin Uzunlukları"/>
          <p:cNvSpPr txBox="1"/>
          <p:nvPr>
            <p:ph type="title" idx="4294967295"/>
          </p:nvPr>
        </p:nvSpPr>
        <p:spPr>
          <a:xfrm>
            <a:off x="1574800" y="381000"/>
            <a:ext cx="10363200" cy="762000"/>
          </a:xfrm>
          <a:prstGeom prst="rect">
            <a:avLst/>
          </a:prstGeom>
        </p:spPr>
        <p:txBody>
          <a:bodyPr>
            <a:normAutofit fontScale="100000" lnSpcReduction="0"/>
          </a:bodyPr>
          <a:lstStyle>
            <a:lvl1pPr>
              <a:defRPr>
                <a:effectLst>
                  <a:outerShdw sx="100000" sy="100000" kx="0" ky="0" algn="b" rotWithShape="0" blurRad="12700" dist="25400" dir="2700000">
                    <a:srgbClr val="DDDDDD"/>
                  </a:outerShdw>
                </a:effectLst>
              </a:defRPr>
            </a:lvl1pPr>
          </a:lstStyle>
          <a:p>
            <a:pPr/>
            <a:r>
              <a:t>İki Boyutlu Dizilerin Uzunlukları</a:t>
            </a:r>
          </a:p>
        </p:txBody>
      </p:sp>
      <p:sp>
        <p:nvSpPr>
          <p:cNvPr id="1289" name="int[][] array = {…"/>
          <p:cNvSpPr txBox="1"/>
          <p:nvPr>
            <p:ph type="body" sz="quarter" idx="4294967295"/>
          </p:nvPr>
        </p:nvSpPr>
        <p:spPr>
          <a:xfrm>
            <a:off x="914400" y="1657350"/>
            <a:ext cx="4470400" cy="3143250"/>
          </a:xfrm>
          <a:prstGeom prst="rect">
            <a:avLst/>
          </a:prstGeom>
        </p:spPr>
        <p:txBody>
          <a:bodyPr>
            <a:normAutofit fontScale="100000" lnSpcReduction="0"/>
          </a:bodyPr>
          <a:lstStyle/>
          <a:p>
            <a:pPr>
              <a:spcBef>
                <a:spcPts val="600"/>
              </a:spcBef>
              <a:buSzTx/>
              <a:buFont typeface="Wingdings"/>
              <a:buNone/>
              <a:defRPr sz="2800">
                <a:solidFill>
                  <a:srgbClr val="333399"/>
                </a:solidFill>
              </a:defRPr>
            </a:pPr>
            <a:r>
              <a:t>int[][] array = {</a:t>
            </a:r>
          </a:p>
          <a:p>
            <a:pPr>
              <a:spcBef>
                <a:spcPts val="600"/>
              </a:spcBef>
              <a:buSzTx/>
              <a:buFont typeface="Wingdings"/>
              <a:buNone/>
              <a:defRPr sz="2800">
                <a:solidFill>
                  <a:srgbClr val="333399"/>
                </a:solidFill>
              </a:defRPr>
            </a:pPr>
            <a:r>
              <a:t>  {1, 2, 3},</a:t>
            </a:r>
          </a:p>
          <a:p>
            <a:pPr>
              <a:spcBef>
                <a:spcPts val="600"/>
              </a:spcBef>
              <a:buSzTx/>
              <a:buFont typeface="Wingdings"/>
              <a:buNone/>
              <a:defRPr sz="2800">
                <a:solidFill>
                  <a:srgbClr val="333399"/>
                </a:solidFill>
              </a:defRPr>
            </a:pPr>
            <a:r>
              <a:t>  {4, 5, 6},</a:t>
            </a:r>
          </a:p>
          <a:p>
            <a:pPr>
              <a:spcBef>
                <a:spcPts val="600"/>
              </a:spcBef>
              <a:buSzTx/>
              <a:buFont typeface="Wingdings"/>
              <a:buNone/>
              <a:defRPr sz="2800">
                <a:solidFill>
                  <a:srgbClr val="333399"/>
                </a:solidFill>
              </a:defRPr>
            </a:pPr>
            <a:r>
              <a:t>  {7, 8, 9},</a:t>
            </a:r>
          </a:p>
          <a:p>
            <a:pPr>
              <a:spcBef>
                <a:spcPts val="600"/>
              </a:spcBef>
              <a:buSzTx/>
              <a:buFont typeface="Wingdings"/>
              <a:buNone/>
              <a:defRPr sz="2800">
                <a:solidFill>
                  <a:srgbClr val="333399"/>
                </a:solidFill>
              </a:defRPr>
            </a:pPr>
            <a:r>
              <a:t>  {10, 11, 12}</a:t>
            </a:r>
          </a:p>
          <a:p>
            <a:pPr>
              <a:spcBef>
                <a:spcPts val="600"/>
              </a:spcBef>
              <a:buSzTx/>
              <a:buFont typeface="Wingdings"/>
              <a:buNone/>
              <a:defRPr sz="2800">
                <a:solidFill>
                  <a:srgbClr val="333399"/>
                </a:solidFill>
              </a:defRPr>
            </a:pPr>
            <a:r>
              <a:t>};</a:t>
            </a:r>
          </a:p>
        </p:txBody>
      </p:sp>
      <p:sp>
        <p:nvSpPr>
          <p:cNvPr id="1290" name="array.length…"/>
          <p:cNvSpPr txBox="1"/>
          <p:nvPr/>
        </p:nvSpPr>
        <p:spPr>
          <a:xfrm>
            <a:off x="6751637" y="1752600"/>
            <a:ext cx="4378327" cy="2911610"/>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p>
            <a:pPr marL="342900" indent="-342900">
              <a:spcBef>
                <a:spcPts val="600"/>
              </a:spcBef>
              <a:defRPr b="0" sz="2800">
                <a:latin typeface="Times New Roman"/>
                <a:ea typeface="Times New Roman"/>
                <a:cs typeface="Times New Roman"/>
                <a:sym typeface="Times New Roman"/>
              </a:defRPr>
            </a:pPr>
            <a:r>
              <a:t>array.length</a:t>
            </a:r>
          </a:p>
          <a:p>
            <a:pPr marL="342900" indent="-342900">
              <a:spcBef>
                <a:spcPts val="600"/>
              </a:spcBef>
              <a:defRPr b="0" sz="2800">
                <a:latin typeface="Times New Roman"/>
                <a:ea typeface="Times New Roman"/>
                <a:cs typeface="Times New Roman"/>
                <a:sym typeface="Times New Roman"/>
              </a:defRPr>
            </a:pPr>
            <a:r>
              <a:t>array[0].length</a:t>
            </a:r>
          </a:p>
          <a:p>
            <a:pPr marL="342900" indent="-342900">
              <a:spcBef>
                <a:spcPts val="600"/>
              </a:spcBef>
              <a:defRPr b="0" sz="2800">
                <a:latin typeface="Times New Roman"/>
                <a:ea typeface="Times New Roman"/>
                <a:cs typeface="Times New Roman"/>
                <a:sym typeface="Times New Roman"/>
              </a:defRPr>
            </a:pPr>
            <a:r>
              <a:t>array[1].length</a:t>
            </a:r>
          </a:p>
          <a:p>
            <a:pPr marL="342900" indent="-342900">
              <a:spcBef>
                <a:spcPts val="600"/>
              </a:spcBef>
              <a:defRPr b="0" sz="2800">
                <a:latin typeface="Times New Roman"/>
                <a:ea typeface="Times New Roman"/>
                <a:cs typeface="Times New Roman"/>
                <a:sym typeface="Times New Roman"/>
              </a:defRPr>
            </a:pPr>
            <a:r>
              <a:t>array[2].length</a:t>
            </a:r>
          </a:p>
          <a:p>
            <a:pPr marL="342900" indent="-342900">
              <a:spcBef>
                <a:spcPts val="600"/>
              </a:spcBef>
              <a:defRPr b="0" sz="2800">
                <a:latin typeface="Times New Roman"/>
                <a:ea typeface="Times New Roman"/>
                <a:cs typeface="Times New Roman"/>
                <a:sym typeface="Times New Roman"/>
              </a:defRPr>
            </a:pPr>
            <a:r>
              <a:t>array[3].length</a:t>
            </a:r>
          </a:p>
        </p:txBody>
      </p:sp>
      <p:sp>
        <p:nvSpPr>
          <p:cNvPr id="1291" name="array[4].length      ArrayIndexOutOfBoundsException"/>
          <p:cNvSpPr txBox="1"/>
          <p:nvPr/>
        </p:nvSpPr>
        <p:spPr>
          <a:xfrm>
            <a:off x="1163637" y="5181600"/>
            <a:ext cx="10982326" cy="483370"/>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lvl1pPr marL="342900" indent="-342900">
              <a:spcBef>
                <a:spcPts val="600"/>
              </a:spcBef>
              <a:defRPr b="0" sz="2800">
                <a:latin typeface="Times New Roman"/>
                <a:ea typeface="Times New Roman"/>
                <a:cs typeface="Times New Roman"/>
                <a:sym typeface="Times New Roman"/>
              </a:defRPr>
            </a:lvl1pPr>
          </a:lstStyle>
          <a:p>
            <a:pPr/>
            <a:r>
              <a:t>array[4].length      ArrayIndexOutOfBoundsException</a:t>
            </a:r>
          </a:p>
        </p:txBody>
      </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3" name="Slide Number"/>
          <p:cNvSpPr txBox="1"/>
          <p:nvPr>
            <p:ph type="sldNum" sz="quarter" idx="2"/>
          </p:nvPr>
        </p:nvSpPr>
        <p:spPr>
          <a:xfrm>
            <a:off x="5809525" y="6533495"/>
            <a:ext cx="258625" cy="248306"/>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1294" name="Ragged Arrays"/>
          <p:cNvSpPr txBox="1"/>
          <p:nvPr>
            <p:ph type="title" idx="4294967295"/>
          </p:nvPr>
        </p:nvSpPr>
        <p:spPr>
          <a:xfrm>
            <a:off x="1498600" y="381000"/>
            <a:ext cx="10363200" cy="762000"/>
          </a:xfrm>
          <a:prstGeom prst="rect">
            <a:avLst/>
          </a:prstGeom>
        </p:spPr>
        <p:txBody>
          <a:bodyPr>
            <a:normAutofit fontScale="100000" lnSpcReduction="0"/>
          </a:bodyPr>
          <a:lstStyle>
            <a:lvl1pPr>
              <a:defRPr>
                <a:effectLst>
                  <a:outerShdw sx="100000" sy="100000" kx="0" ky="0" algn="b" rotWithShape="0" blurRad="12700" dist="25400" dir="2700000">
                    <a:srgbClr val="DDDDDD"/>
                  </a:outerShdw>
                </a:effectLst>
              </a:defRPr>
            </a:lvl1pPr>
          </a:lstStyle>
          <a:p>
            <a:pPr/>
            <a:r>
              <a:t>Ragged Arrays</a:t>
            </a:r>
          </a:p>
        </p:txBody>
      </p:sp>
      <p:sp>
        <p:nvSpPr>
          <p:cNvPr id="1295" name="Her satır, iki boyutlu dizide bir dizidir. Böylece satırlar farklı uzunlukta olabilirler. Bu  row in a two-dimensional array is itself an array. Bu diziler, ragged array olarak isimlendirilir. Örneğin,…"/>
          <p:cNvSpPr txBox="1"/>
          <p:nvPr>
            <p:ph type="body" idx="4294967295"/>
          </p:nvPr>
        </p:nvSpPr>
        <p:spPr>
          <a:xfrm>
            <a:off x="304800" y="1295400"/>
            <a:ext cx="11582400" cy="5105400"/>
          </a:xfrm>
          <a:prstGeom prst="rect">
            <a:avLst/>
          </a:prstGeom>
        </p:spPr>
        <p:txBody>
          <a:bodyPr>
            <a:normAutofit fontScale="100000" lnSpcReduction="0"/>
          </a:bodyPr>
          <a:lstStyle/>
          <a:p>
            <a:pPr lvl="1" marL="342900" indent="400050">
              <a:spcBef>
                <a:spcPts val="600"/>
              </a:spcBef>
              <a:buSzTx/>
              <a:buFont typeface="Wingdings"/>
              <a:buNone/>
              <a:defRPr sz="2800"/>
            </a:pPr>
            <a:r>
              <a:t>     Her satır, iki boyutlu dizide bir dizidir. Böylece satırlar farklı uzunlukta olabilirler. Bu  row in a two-dimensional array is itself an array. Bu diziler,</a:t>
            </a:r>
            <a:r>
              <a:rPr i="1"/>
              <a:t> </a:t>
            </a:r>
            <a:r>
              <a:rPr i="1">
                <a:solidFill>
                  <a:srgbClr val="FF40FF"/>
                </a:solidFill>
              </a:rPr>
              <a:t>ragged array</a:t>
            </a:r>
            <a:r>
              <a:rPr i="1"/>
              <a:t> </a:t>
            </a:r>
            <a:r>
              <a:t>olarak isimlendirilir</a:t>
            </a:r>
            <a:r>
              <a:rPr i="1"/>
              <a:t>. Örneğin</a:t>
            </a:r>
            <a:r>
              <a:t>, </a:t>
            </a:r>
          </a:p>
          <a:p>
            <a:pPr>
              <a:spcBef>
                <a:spcPts val="600"/>
              </a:spcBef>
              <a:buSzTx/>
              <a:buFont typeface="Wingdings"/>
              <a:buNone/>
              <a:defRPr sz="2800"/>
            </a:pPr>
            <a:r>
              <a:t>int[][] matrix = {    </a:t>
            </a:r>
          </a:p>
          <a:p>
            <a:pPr>
              <a:spcBef>
                <a:spcPts val="600"/>
              </a:spcBef>
              <a:buSzTx/>
              <a:buFont typeface="Wingdings"/>
              <a:buNone/>
              <a:defRPr sz="2800"/>
            </a:pPr>
            <a:r>
              <a:t>  {1, 2, 3, 4, 5},</a:t>
            </a:r>
          </a:p>
          <a:p>
            <a:pPr>
              <a:spcBef>
                <a:spcPts val="600"/>
              </a:spcBef>
              <a:buSzTx/>
              <a:buFont typeface="Wingdings"/>
              <a:buNone/>
              <a:defRPr sz="2800"/>
            </a:pPr>
            <a:r>
              <a:t>  {2, 3, 4, 5},</a:t>
            </a:r>
          </a:p>
          <a:p>
            <a:pPr>
              <a:spcBef>
                <a:spcPts val="600"/>
              </a:spcBef>
              <a:buSzTx/>
              <a:buFont typeface="Wingdings"/>
              <a:buNone/>
              <a:defRPr sz="2800"/>
            </a:pPr>
            <a:r>
              <a:t>  {3, 4, 5},</a:t>
            </a:r>
          </a:p>
          <a:p>
            <a:pPr>
              <a:spcBef>
                <a:spcPts val="600"/>
              </a:spcBef>
              <a:buSzTx/>
              <a:buFont typeface="Wingdings"/>
              <a:buNone/>
              <a:defRPr sz="2800"/>
            </a:pPr>
            <a:r>
              <a:t>  {4, 5},</a:t>
            </a:r>
          </a:p>
          <a:p>
            <a:pPr>
              <a:spcBef>
                <a:spcPts val="600"/>
              </a:spcBef>
              <a:buSzTx/>
              <a:buFont typeface="Wingdings"/>
              <a:buNone/>
              <a:defRPr sz="2800"/>
            </a:pPr>
            <a:r>
              <a:t>  {5}</a:t>
            </a:r>
          </a:p>
          <a:p>
            <a:pPr>
              <a:spcBef>
                <a:spcPts val="600"/>
              </a:spcBef>
              <a:buSzTx/>
              <a:buFont typeface="Wingdings"/>
              <a:buNone/>
              <a:defRPr sz="2800"/>
            </a:pPr>
            <a:r>
              <a:t>}; </a:t>
            </a:r>
          </a:p>
        </p:txBody>
      </p:sp>
      <p:grpSp>
        <p:nvGrpSpPr>
          <p:cNvPr id="1298" name="Group"/>
          <p:cNvGrpSpPr/>
          <p:nvPr/>
        </p:nvGrpSpPr>
        <p:grpSpPr>
          <a:xfrm>
            <a:off x="5181600" y="2971800"/>
            <a:ext cx="6197600" cy="3352800"/>
            <a:chOff x="0" y="0"/>
            <a:chExt cx="6197600" cy="3352800"/>
          </a:xfrm>
        </p:grpSpPr>
        <p:sp>
          <p:nvSpPr>
            <p:cNvPr id="1296" name="Rectangle"/>
            <p:cNvSpPr/>
            <p:nvPr/>
          </p:nvSpPr>
          <p:spPr>
            <a:xfrm>
              <a:off x="0" y="0"/>
              <a:ext cx="6197600" cy="3352800"/>
            </a:xfrm>
            <a:prstGeom prst="rect">
              <a:avLst/>
            </a:prstGeom>
            <a:solidFill>
              <a:srgbClr val="FFFFFF"/>
            </a:solidFill>
            <a:ln w="12700" cap="flat">
              <a:solidFill>
                <a:srgbClr val="000000"/>
              </a:solidFill>
              <a:prstDash val="solid"/>
              <a:round/>
            </a:ln>
            <a:effectLst/>
          </p:spPr>
          <p:txBody>
            <a:bodyPr wrap="square" lIns="45719" tIns="45719" rIns="45719" bIns="45719" numCol="1" anchor="ctr">
              <a:noAutofit/>
            </a:bodyPr>
            <a:lstStyle/>
            <a:p>
              <a:pPr algn="ctr">
                <a:defRPr b="0" sz="1800">
                  <a:latin typeface="Times New Roman"/>
                  <a:ea typeface="Times New Roman"/>
                  <a:cs typeface="Times New Roman"/>
                  <a:sym typeface="Times New Roman"/>
                </a:defRPr>
              </a:pPr>
            </a:p>
          </p:txBody>
        </p:sp>
        <p:sp>
          <p:nvSpPr>
            <p:cNvPr id="1297" name="matrix.length is 5…"/>
            <p:cNvSpPr txBox="1"/>
            <p:nvPr/>
          </p:nvSpPr>
          <p:spPr>
            <a:xfrm>
              <a:off x="2110284" y="702085"/>
              <a:ext cx="1977032" cy="19486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algn="ctr">
                <a:defRPr b="0" sz="1800">
                  <a:latin typeface="Times New Roman"/>
                  <a:ea typeface="Times New Roman"/>
                  <a:cs typeface="Times New Roman"/>
                  <a:sym typeface="Times New Roman"/>
                </a:defRPr>
              </a:pPr>
              <a:r>
                <a:t>matrix.length is 5</a:t>
              </a:r>
            </a:p>
            <a:p>
              <a:pPr algn="ctr">
                <a:defRPr b="0" sz="1800">
                  <a:latin typeface="Times New Roman"/>
                  <a:ea typeface="Times New Roman"/>
                  <a:cs typeface="Times New Roman"/>
                  <a:sym typeface="Times New Roman"/>
                </a:defRPr>
              </a:pPr>
              <a:r>
                <a:t>matrix[0].length is 5</a:t>
              </a:r>
            </a:p>
            <a:p>
              <a:pPr algn="ctr">
                <a:defRPr b="0" sz="1800">
                  <a:latin typeface="Times New Roman"/>
                  <a:ea typeface="Times New Roman"/>
                  <a:cs typeface="Times New Roman"/>
                  <a:sym typeface="Times New Roman"/>
                </a:defRPr>
              </a:pPr>
              <a:r>
                <a:t>matrix[1].length is 4</a:t>
              </a:r>
            </a:p>
            <a:p>
              <a:pPr algn="ctr">
                <a:defRPr b="0" sz="1800">
                  <a:latin typeface="Times New Roman"/>
                  <a:ea typeface="Times New Roman"/>
                  <a:cs typeface="Times New Roman"/>
                  <a:sym typeface="Times New Roman"/>
                </a:defRPr>
              </a:pPr>
              <a:r>
                <a:t>matrix[2].length is 3</a:t>
              </a:r>
            </a:p>
            <a:p>
              <a:pPr algn="ctr">
                <a:defRPr b="0" sz="1800">
                  <a:latin typeface="Times New Roman"/>
                  <a:ea typeface="Times New Roman"/>
                  <a:cs typeface="Times New Roman"/>
                  <a:sym typeface="Times New Roman"/>
                </a:defRPr>
              </a:pPr>
              <a:r>
                <a:t>matrix[3].length is 2</a:t>
              </a:r>
            </a:p>
            <a:p>
              <a:pPr algn="ctr">
                <a:defRPr b="0" sz="1800">
                  <a:latin typeface="Times New Roman"/>
                  <a:ea typeface="Times New Roman"/>
                  <a:cs typeface="Times New Roman"/>
                  <a:sym typeface="Times New Roman"/>
                </a:defRPr>
              </a:pPr>
              <a:r>
                <a:t>matrix[4].length is 1</a:t>
              </a:r>
            </a:p>
          </p:txBody>
        </p:sp>
      </p:gr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 name="Diziler"/>
          <p:cNvSpPr txBox="1"/>
          <p:nvPr>
            <p:ph type="title" idx="4294967295"/>
          </p:nvPr>
        </p:nvSpPr>
        <p:spPr>
          <a:xfrm>
            <a:off x="1422400" y="53975"/>
            <a:ext cx="10502900" cy="1030288"/>
          </a:xfrm>
          <a:prstGeom prst="rect">
            <a:avLst/>
          </a:prstGeom>
        </p:spPr>
        <p:txBody>
          <a:bodyPr>
            <a:normAutofit fontScale="100000" lnSpcReduction="0"/>
          </a:bodyPr>
          <a:lstStyle/>
          <a:p>
            <a:pPr/>
            <a:r>
              <a:t>Diziler</a:t>
            </a:r>
          </a:p>
        </p:txBody>
      </p:sp>
      <p:sp>
        <p:nvSpPr>
          <p:cNvPr id="78" name="Topluluklar için bizim veri yapılarımızdır."/>
          <p:cNvSpPr txBox="1"/>
          <p:nvPr>
            <p:ph type="body" idx="4294967295"/>
          </p:nvPr>
        </p:nvSpPr>
        <p:spPr>
          <a:xfrm>
            <a:off x="301625" y="1268412"/>
            <a:ext cx="11580813" cy="4824413"/>
          </a:xfrm>
          <a:prstGeom prst="rect">
            <a:avLst/>
          </a:prstGeom>
        </p:spPr>
        <p:txBody>
          <a:bodyPr>
            <a:normAutofit fontScale="100000" lnSpcReduction="0"/>
          </a:bodyPr>
          <a:lstStyle/>
          <a:p>
            <a:pPr/>
            <a:r>
              <a:t>Topluluklar için bizim veri yapılarımızdır.</a:t>
            </a:r>
          </a:p>
        </p:txBody>
      </p:sp>
      <p:sp>
        <p:nvSpPr>
          <p:cNvPr id="79" name="Slide Number"/>
          <p:cNvSpPr txBox="1"/>
          <p:nvPr>
            <p:ph type="sldNum" sz="quarter" idx="2"/>
          </p:nvPr>
        </p:nvSpPr>
        <p:spPr>
          <a:xfrm>
            <a:off x="11675655" y="6533495"/>
            <a:ext cx="181383" cy="248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80" name="Uso de Java(JVM) en Guatemala (2019) | El abismo de tux" descr="Uso de Java(JVM) en Guatemala (2019) | El abismo de tux"/>
          <p:cNvPicPr>
            <a:picLocks noChangeAspect="1"/>
          </p:cNvPicPr>
          <p:nvPr/>
        </p:nvPicPr>
        <p:blipFill>
          <a:blip r:embed="rId2">
            <a:extLst/>
          </a:blip>
          <a:stretch>
            <a:fillRect/>
          </a:stretch>
        </p:blipFill>
        <p:spPr>
          <a:xfrm>
            <a:off x="2595562" y="2214562"/>
            <a:ext cx="6834188" cy="4151313"/>
          </a:xfrm>
          <a:prstGeom prst="rect">
            <a:avLst/>
          </a:prstGeom>
          <a:ln w="12700">
            <a:miter lim="400000"/>
          </a:ln>
        </p:spPr>
      </p:pic>
      <p:sp>
        <p:nvSpPr>
          <p:cNvPr id="81" name="int sayi;"/>
          <p:cNvSpPr txBox="1"/>
          <p:nvPr/>
        </p:nvSpPr>
        <p:spPr>
          <a:xfrm>
            <a:off x="9037356" y="3855120"/>
            <a:ext cx="1084175" cy="39247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int sayi;</a:t>
            </a:r>
          </a:p>
        </p:txBody>
      </p:sp>
      <p:sp>
        <p:nvSpPr>
          <p:cNvPr id="82" name="int sayi;"/>
          <p:cNvSpPr txBox="1"/>
          <p:nvPr/>
        </p:nvSpPr>
        <p:spPr>
          <a:xfrm>
            <a:off x="9037356" y="5137040"/>
            <a:ext cx="1084175" cy="39247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int sayi;</a:t>
            </a:r>
          </a:p>
        </p:txBody>
      </p:sp>
      <p:sp>
        <p:nvSpPr>
          <p:cNvPr id="83" name="int sayi;"/>
          <p:cNvSpPr txBox="1"/>
          <p:nvPr/>
        </p:nvSpPr>
        <p:spPr>
          <a:xfrm>
            <a:off x="8763089" y="3000789"/>
            <a:ext cx="1084174" cy="39247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int sayi;</a:t>
            </a:r>
          </a:p>
        </p:txBody>
      </p:sp>
      <p:sp>
        <p:nvSpPr>
          <p:cNvPr id="84" name="int sayi;"/>
          <p:cNvSpPr txBox="1"/>
          <p:nvPr/>
        </p:nvSpPr>
        <p:spPr>
          <a:xfrm>
            <a:off x="8481941" y="2797469"/>
            <a:ext cx="1084175" cy="39247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int sayi;</a:t>
            </a:r>
          </a:p>
        </p:txBody>
      </p:sp>
      <p:sp>
        <p:nvSpPr>
          <p:cNvPr id="85" name="int sayi;"/>
          <p:cNvSpPr txBox="1"/>
          <p:nvPr/>
        </p:nvSpPr>
        <p:spPr>
          <a:xfrm>
            <a:off x="8200794" y="2573200"/>
            <a:ext cx="1084174" cy="39247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int sayi;</a:t>
            </a:r>
          </a:p>
        </p:txBody>
      </p:sp>
      <p:sp>
        <p:nvSpPr>
          <p:cNvPr id="86" name="int sayi;"/>
          <p:cNvSpPr txBox="1"/>
          <p:nvPr/>
        </p:nvSpPr>
        <p:spPr>
          <a:xfrm>
            <a:off x="5410244" y="5649110"/>
            <a:ext cx="1084174" cy="39247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int sayi;</a:t>
            </a:r>
          </a:p>
        </p:txBody>
      </p:sp>
      <p:sp>
        <p:nvSpPr>
          <p:cNvPr id="87" name="int sayi;"/>
          <p:cNvSpPr txBox="1"/>
          <p:nvPr/>
        </p:nvSpPr>
        <p:spPr>
          <a:xfrm>
            <a:off x="3675654" y="5461679"/>
            <a:ext cx="1084174" cy="39247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int sayi;</a:t>
            </a:r>
          </a:p>
        </p:txBody>
      </p:sp>
      <p:sp>
        <p:nvSpPr>
          <p:cNvPr id="88" name="int sayi;"/>
          <p:cNvSpPr txBox="1"/>
          <p:nvPr/>
        </p:nvSpPr>
        <p:spPr>
          <a:xfrm>
            <a:off x="2537675" y="4912771"/>
            <a:ext cx="1084174" cy="39247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int sayi;</a:t>
            </a:r>
          </a:p>
        </p:txBody>
      </p:sp>
      <p:sp>
        <p:nvSpPr>
          <p:cNvPr id="89" name="int sayi;"/>
          <p:cNvSpPr txBox="1"/>
          <p:nvPr/>
        </p:nvSpPr>
        <p:spPr>
          <a:xfrm>
            <a:off x="2229751" y="3232765"/>
            <a:ext cx="1084175" cy="39247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int sayi;</a:t>
            </a:r>
          </a:p>
        </p:txBody>
      </p:sp>
      <p:sp>
        <p:nvSpPr>
          <p:cNvPr id="90" name="int sayi;"/>
          <p:cNvSpPr txBox="1"/>
          <p:nvPr/>
        </p:nvSpPr>
        <p:spPr>
          <a:xfrm>
            <a:off x="2631391" y="2797469"/>
            <a:ext cx="1084174" cy="39247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int sayi;</a:t>
            </a:r>
          </a:p>
        </p:txBody>
      </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0" name="Slide Number"/>
          <p:cNvSpPr txBox="1"/>
          <p:nvPr>
            <p:ph type="sldNum" sz="quarter" idx="2"/>
          </p:nvPr>
        </p:nvSpPr>
        <p:spPr>
          <a:xfrm>
            <a:off x="5809525" y="6533495"/>
            <a:ext cx="258625" cy="248306"/>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1301" name="Ragged Arrays, cont."/>
          <p:cNvSpPr txBox="1"/>
          <p:nvPr>
            <p:ph type="title" idx="4294967295"/>
          </p:nvPr>
        </p:nvSpPr>
        <p:spPr>
          <a:xfrm>
            <a:off x="812800" y="381000"/>
            <a:ext cx="10363200" cy="762000"/>
          </a:xfrm>
          <a:prstGeom prst="rect">
            <a:avLst/>
          </a:prstGeom>
        </p:spPr>
        <p:txBody>
          <a:bodyPr>
            <a:normAutofit fontScale="100000" lnSpcReduction="0"/>
          </a:bodyPr>
          <a:lstStyle>
            <a:lvl1pPr>
              <a:defRPr>
                <a:effectLst>
                  <a:outerShdw sx="100000" sy="100000" kx="0" ky="0" algn="b" rotWithShape="0" blurRad="12700" dist="25400" dir="2700000">
                    <a:srgbClr val="DDDDDD"/>
                  </a:outerShdw>
                </a:effectLst>
              </a:defRPr>
            </a:lvl1pPr>
          </a:lstStyle>
          <a:p>
            <a:pPr/>
            <a:r>
              <a:t>Ragged Arrays, cont.</a:t>
            </a:r>
          </a:p>
        </p:txBody>
      </p:sp>
      <p:pic>
        <p:nvPicPr>
          <p:cNvPr id="1302" name="image.png" descr="image.png"/>
          <p:cNvPicPr>
            <a:picLocks noChangeAspect="1"/>
          </p:cNvPicPr>
          <p:nvPr/>
        </p:nvPicPr>
        <p:blipFill>
          <a:blip r:embed="rId2">
            <a:extLst/>
          </a:blip>
          <a:stretch>
            <a:fillRect/>
          </a:stretch>
        </p:blipFill>
        <p:spPr>
          <a:xfrm>
            <a:off x="360362" y="1547812"/>
            <a:ext cx="11299826" cy="335438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4" name="Slide Number"/>
          <p:cNvSpPr txBox="1"/>
          <p:nvPr>
            <p:ph type="sldNum" sz="quarter" idx="2"/>
          </p:nvPr>
        </p:nvSpPr>
        <p:spPr>
          <a:xfrm>
            <a:off x="5809525" y="6533495"/>
            <a:ext cx="258625" cy="248306"/>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1305" name="İki Boyutlu Dizilerde İşlemler"/>
          <p:cNvSpPr txBox="1"/>
          <p:nvPr>
            <p:ph type="title" idx="4294967295"/>
          </p:nvPr>
        </p:nvSpPr>
        <p:spPr>
          <a:xfrm>
            <a:off x="1593849" y="381000"/>
            <a:ext cx="11418889" cy="782638"/>
          </a:xfrm>
          <a:prstGeom prst="rect">
            <a:avLst/>
          </a:prstGeom>
        </p:spPr>
        <p:txBody>
          <a:bodyPr>
            <a:normAutofit fontScale="100000" lnSpcReduction="0"/>
          </a:bodyPr>
          <a:lstStyle>
            <a:lvl1pPr>
              <a:defRPr>
                <a:effectLst>
                  <a:outerShdw sx="100000" sy="100000" kx="0" ky="0" algn="b" rotWithShape="0" blurRad="12700" dist="25400" dir="2700000">
                    <a:srgbClr val="DDDDDD"/>
                  </a:outerShdw>
                </a:effectLst>
              </a:defRPr>
            </a:lvl1pPr>
          </a:lstStyle>
          <a:p>
            <a:pPr/>
            <a:r>
              <a:t>İki Boyutlu Dizilerde İşlemler</a:t>
            </a:r>
          </a:p>
        </p:txBody>
      </p:sp>
      <p:sp>
        <p:nvSpPr>
          <p:cNvPr id="1306" name="(Girdi değerleri ile dizilere ilk değer atama)…"/>
          <p:cNvSpPr txBox="1"/>
          <p:nvPr>
            <p:ph type="body" idx="4294967295"/>
          </p:nvPr>
        </p:nvSpPr>
        <p:spPr>
          <a:xfrm>
            <a:off x="412750" y="1431925"/>
            <a:ext cx="11576050" cy="4570413"/>
          </a:xfrm>
          <a:prstGeom prst="rect">
            <a:avLst/>
          </a:prstGeom>
        </p:spPr>
        <p:txBody>
          <a:bodyPr>
            <a:normAutofit fontScale="100000" lnSpcReduction="0"/>
          </a:bodyPr>
          <a:lstStyle/>
          <a:p>
            <a:pPr marL="609600" indent="-609600">
              <a:lnSpc>
                <a:spcPct val="80000"/>
              </a:lnSpc>
              <a:spcBef>
                <a:spcPts val="1700"/>
              </a:spcBef>
              <a:buAutoNum type="arabicPeriod" startAt="1"/>
              <a:defRPr sz="2900"/>
            </a:pPr>
            <a:r>
              <a:t>(Girdi değerleri ile dizilere ilk değer atama)</a:t>
            </a:r>
          </a:p>
          <a:p>
            <a:pPr marL="609600" indent="-609600">
              <a:lnSpc>
                <a:spcPct val="80000"/>
              </a:lnSpc>
              <a:spcBef>
                <a:spcPts val="1700"/>
              </a:spcBef>
              <a:buAutoNum type="arabicPeriod" startAt="1"/>
              <a:defRPr sz="2900"/>
            </a:pPr>
            <a:r>
              <a:t>(Dizileri yazdırma)</a:t>
            </a:r>
          </a:p>
          <a:p>
            <a:pPr marL="609600" indent="-609600">
              <a:lnSpc>
                <a:spcPct val="80000"/>
              </a:lnSpc>
              <a:spcBef>
                <a:spcPts val="1700"/>
              </a:spcBef>
              <a:buAutoNum type="arabicPeriod" startAt="1"/>
              <a:defRPr sz="2900"/>
            </a:pPr>
            <a:r>
              <a:t>(Dizi elemanlarını toplama)</a:t>
            </a:r>
          </a:p>
          <a:p>
            <a:pPr marL="609600" indent="-609600">
              <a:lnSpc>
                <a:spcPct val="80000"/>
              </a:lnSpc>
              <a:spcBef>
                <a:spcPts val="1700"/>
              </a:spcBef>
              <a:buAutoNum type="arabicPeriod" startAt="1"/>
              <a:defRPr sz="2900"/>
            </a:pPr>
            <a:r>
              <a:t>(Sütuna göre tüm elemanları toplama)</a:t>
            </a:r>
          </a:p>
          <a:p>
            <a:pPr marL="609600" indent="-609600">
              <a:lnSpc>
                <a:spcPct val="80000"/>
              </a:lnSpc>
              <a:spcBef>
                <a:spcPts val="1700"/>
              </a:spcBef>
              <a:buAutoNum type="arabicPeriod" startAt="1"/>
              <a:defRPr sz="2900"/>
            </a:pPr>
            <a:r>
              <a:t>(Hangi satırda en yüksek toplam var)</a:t>
            </a:r>
          </a:p>
          <a:p>
            <a:pPr marL="609600" indent="-609600">
              <a:lnSpc>
                <a:spcPct val="80000"/>
              </a:lnSpc>
              <a:spcBef>
                <a:spcPts val="1700"/>
              </a:spcBef>
              <a:buAutoNum type="arabicPeriod" startAt="1"/>
              <a:defRPr sz="2900"/>
            </a:pPr>
            <a:r>
              <a:t>(En büyük elemanın sıra numarasını hesaplama)</a:t>
            </a:r>
          </a:p>
          <a:p>
            <a:pPr marL="609600" indent="-609600">
              <a:lnSpc>
                <a:spcPct val="80000"/>
              </a:lnSpc>
              <a:spcBef>
                <a:spcPts val="1700"/>
              </a:spcBef>
              <a:buAutoNum type="arabicPeriod" startAt="1"/>
              <a:defRPr sz="2900"/>
            </a:pPr>
            <a:r>
              <a:t>(</a:t>
            </a:r>
            <a:r>
              <a:rPr i="1"/>
              <a:t>Rastgele Karıştırma</a:t>
            </a:r>
            <a:r>
              <a:t>) </a:t>
            </a:r>
          </a:p>
        </p:txBody>
      </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8" name="Slide Number"/>
          <p:cNvSpPr txBox="1"/>
          <p:nvPr>
            <p:ph type="sldNum" sz="quarter" idx="2"/>
          </p:nvPr>
        </p:nvSpPr>
        <p:spPr>
          <a:xfrm>
            <a:off x="5809525" y="6533495"/>
            <a:ext cx="258625" cy="248306"/>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1309" name="Girdi değerleri ile dizilere ilk değer atama"/>
          <p:cNvSpPr txBox="1"/>
          <p:nvPr>
            <p:ph type="title" idx="4294967295"/>
          </p:nvPr>
        </p:nvSpPr>
        <p:spPr>
          <a:xfrm>
            <a:off x="1514650" y="428393"/>
            <a:ext cx="11418889" cy="782639"/>
          </a:xfrm>
          <a:prstGeom prst="rect">
            <a:avLst/>
          </a:prstGeom>
        </p:spPr>
        <p:txBody>
          <a:bodyPr>
            <a:normAutofit fontScale="100000" lnSpcReduction="0"/>
          </a:bodyPr>
          <a:lstStyle>
            <a:lvl1pPr>
              <a:defRPr sz="4500">
                <a:effectLst>
                  <a:outerShdw sx="100000" sy="100000" kx="0" ky="0" algn="b" rotWithShape="0" blurRad="12700" dist="25400" dir="2700000">
                    <a:srgbClr val="DDDDDD"/>
                  </a:outerShdw>
                </a:effectLst>
              </a:defRPr>
            </a:lvl1pPr>
          </a:lstStyle>
          <a:p>
            <a:pPr/>
            <a:r>
              <a:t>Girdi değerleri ile dizilere ilk değer atama</a:t>
            </a:r>
          </a:p>
        </p:txBody>
      </p:sp>
      <p:sp>
        <p:nvSpPr>
          <p:cNvPr id="1310" name="int[][] matrix=new int[4][4];…"/>
          <p:cNvSpPr txBox="1"/>
          <p:nvPr>
            <p:ph type="body" idx="4294967295"/>
          </p:nvPr>
        </p:nvSpPr>
        <p:spPr>
          <a:xfrm>
            <a:off x="207962" y="1778000"/>
            <a:ext cx="11725276" cy="3263900"/>
          </a:xfrm>
          <a:prstGeom prst="rect">
            <a:avLst/>
          </a:prstGeom>
        </p:spPr>
        <p:txBody>
          <a:bodyPr>
            <a:normAutofit fontScale="100000" lnSpcReduction="0"/>
          </a:bodyPr>
          <a:lstStyle/>
          <a:p>
            <a:pPr marL="0" indent="0" defTabSz="457200">
              <a:spcBef>
                <a:spcPts val="0"/>
              </a:spcBef>
              <a:buClrTx/>
              <a:buSzTx/>
              <a:buNone/>
              <a:defRPr sz="1200">
                <a:latin typeface="Menlo Regular"/>
                <a:ea typeface="Menlo Regular"/>
                <a:cs typeface="Menlo Regular"/>
                <a:sym typeface="Menlo Regular"/>
              </a:defRPr>
            </a:pPr>
            <a:r>
              <a:t>	    </a:t>
            </a:r>
            <a:r>
              <a:rPr b="1" sz="2000">
                <a:solidFill>
                  <a:srgbClr val="931A68"/>
                </a:solidFill>
              </a:rPr>
              <a:t>int</a:t>
            </a:r>
            <a:r>
              <a:rPr sz="2000"/>
              <a:t>[][] </a:t>
            </a:r>
            <a:r>
              <a:rPr sz="2000">
                <a:solidFill>
                  <a:srgbClr val="7E504F"/>
                </a:solidFill>
              </a:rPr>
              <a:t>matrix</a:t>
            </a:r>
            <a:r>
              <a:rPr sz="2000"/>
              <a:t>=</a:t>
            </a:r>
            <a:r>
              <a:rPr b="1" sz="2000">
                <a:solidFill>
                  <a:srgbClr val="931A68"/>
                </a:solidFill>
              </a:rPr>
              <a:t>new</a:t>
            </a:r>
            <a:r>
              <a:rPr sz="2000"/>
              <a:t> </a:t>
            </a:r>
            <a:r>
              <a:rPr b="1" sz="2000">
                <a:solidFill>
                  <a:srgbClr val="931A68"/>
                </a:solidFill>
              </a:rPr>
              <a:t>int</a:t>
            </a:r>
            <a:r>
              <a:rPr sz="2000"/>
              <a:t>[4][4];</a:t>
            </a:r>
            <a:endParaRPr sz="2000"/>
          </a:p>
          <a:p>
            <a:pPr marL="0" indent="0" defTabSz="457200">
              <a:spcBef>
                <a:spcPts val="0"/>
              </a:spcBef>
              <a:buClrTx/>
              <a:buSzTx/>
              <a:buNone/>
              <a:defRPr sz="2000">
                <a:latin typeface="Menlo Regular"/>
                <a:ea typeface="Menlo Regular"/>
                <a:cs typeface="Menlo Regular"/>
                <a:sym typeface="Menlo Regular"/>
              </a:defRPr>
            </a:pPr>
            <a:r>
              <a:t>		java.util.Scanner </a:t>
            </a:r>
            <a:r>
              <a:rPr>
                <a:solidFill>
                  <a:srgbClr val="7E504F"/>
                </a:solidFill>
              </a:rPr>
              <a:t>input</a:t>
            </a:r>
            <a:r>
              <a:t> = </a:t>
            </a:r>
            <a:r>
              <a:rPr b="1">
                <a:solidFill>
                  <a:srgbClr val="931A68"/>
                </a:solidFill>
              </a:rPr>
              <a:t>new</a:t>
            </a:r>
            <a:r>
              <a:t> Scanner(System.</a:t>
            </a:r>
            <a:r>
              <a:rPr b="1" i="1">
                <a:solidFill>
                  <a:srgbClr val="0326CC"/>
                </a:solidFill>
              </a:rPr>
              <a:t>in</a:t>
            </a:r>
            <a:r>
              <a:t>);</a:t>
            </a:r>
          </a:p>
          <a:p>
            <a:pPr marL="0" indent="0" defTabSz="457200">
              <a:spcBef>
                <a:spcPts val="0"/>
              </a:spcBef>
              <a:buClrTx/>
              <a:buSzTx/>
              <a:buNone/>
              <a:defRPr sz="2000">
                <a:solidFill>
                  <a:srgbClr val="3933FF"/>
                </a:solidFill>
                <a:latin typeface="Menlo Regular"/>
                <a:ea typeface="Menlo Regular"/>
                <a:cs typeface="Menlo Regular"/>
                <a:sym typeface="Menlo Regular"/>
              </a:defRPr>
            </a:pPr>
            <a:r>
              <a:rPr>
                <a:solidFill>
                  <a:srgbClr val="000000"/>
                </a:solidFill>
              </a:rPr>
              <a:t>		System.</a:t>
            </a:r>
            <a:r>
              <a:rPr b="1" i="1">
                <a:solidFill>
                  <a:srgbClr val="0326CC"/>
                </a:solidFill>
              </a:rPr>
              <a:t>out</a:t>
            </a:r>
            <a:r>
              <a:rPr>
                <a:solidFill>
                  <a:srgbClr val="000000"/>
                </a:solidFill>
              </a:rPr>
              <a:t>.println(</a:t>
            </a:r>
            <a:r>
              <a:t>"Enter "</a:t>
            </a:r>
            <a:r>
              <a:rPr>
                <a:solidFill>
                  <a:srgbClr val="000000"/>
                </a:solidFill>
              </a:rPr>
              <a:t> + </a:t>
            </a:r>
            <a:r>
              <a:rPr>
                <a:solidFill>
                  <a:srgbClr val="7E504F"/>
                </a:solidFill>
              </a:rPr>
              <a:t>matrix</a:t>
            </a:r>
            <a:r>
              <a:rPr>
                <a:solidFill>
                  <a:srgbClr val="000000"/>
                </a:solidFill>
              </a:rPr>
              <a:t>.</a:t>
            </a:r>
            <a:r>
              <a:rPr>
                <a:solidFill>
                  <a:srgbClr val="0326CC"/>
                </a:solidFill>
              </a:rPr>
              <a:t>length</a:t>
            </a:r>
            <a:r>
              <a:rPr>
                <a:solidFill>
                  <a:srgbClr val="000000"/>
                </a:solidFill>
              </a:rPr>
              <a:t> + </a:t>
            </a:r>
            <a:r>
              <a:t>" rows and "</a:t>
            </a:r>
            <a:r>
              <a:rPr>
                <a:solidFill>
                  <a:srgbClr val="000000"/>
                </a:solidFill>
              </a:rPr>
              <a:t> +</a:t>
            </a:r>
            <a:endParaRPr>
              <a:solidFill>
                <a:srgbClr val="000000"/>
              </a:solidFill>
            </a:endParaRPr>
          </a:p>
          <a:p>
            <a:pPr marL="0" indent="0" defTabSz="457200">
              <a:spcBef>
                <a:spcPts val="0"/>
              </a:spcBef>
              <a:buClrTx/>
              <a:buSzTx/>
              <a:buNone/>
              <a:defRPr sz="2000">
                <a:solidFill>
                  <a:srgbClr val="3933FF"/>
                </a:solidFill>
                <a:latin typeface="Menlo Regular"/>
                <a:ea typeface="Menlo Regular"/>
                <a:cs typeface="Menlo Regular"/>
                <a:sym typeface="Menlo Regular"/>
              </a:defRPr>
            </a:pPr>
            <a:r>
              <a:rPr>
                <a:solidFill>
                  <a:srgbClr val="000000"/>
                </a:solidFill>
              </a:rPr>
              <a:t>		  </a:t>
            </a:r>
            <a:r>
              <a:rPr>
                <a:solidFill>
                  <a:srgbClr val="7E504F"/>
                </a:solidFill>
              </a:rPr>
              <a:t>matrix</a:t>
            </a:r>
            <a:r>
              <a:rPr>
                <a:solidFill>
                  <a:srgbClr val="000000"/>
                </a:solidFill>
              </a:rPr>
              <a:t>[0].</a:t>
            </a:r>
            <a:r>
              <a:rPr>
                <a:solidFill>
                  <a:srgbClr val="0326CC"/>
                </a:solidFill>
              </a:rPr>
              <a:t>length</a:t>
            </a:r>
            <a:r>
              <a:rPr>
                <a:solidFill>
                  <a:srgbClr val="000000"/>
                </a:solidFill>
              </a:rPr>
              <a:t> + </a:t>
            </a:r>
            <a:r>
              <a:t>" columns: "</a:t>
            </a:r>
            <a:r>
              <a:rPr>
                <a:solidFill>
                  <a:srgbClr val="000000"/>
                </a:solidFill>
              </a:rPr>
              <a:t>);</a:t>
            </a:r>
            <a:endParaRPr>
              <a:solidFill>
                <a:srgbClr val="000000"/>
              </a:solidFill>
            </a:endParaRPr>
          </a:p>
          <a:p>
            <a:pPr marL="0" indent="0" defTabSz="457200">
              <a:spcBef>
                <a:spcPts val="0"/>
              </a:spcBef>
              <a:buClrTx/>
              <a:buSzTx/>
              <a:buNone/>
              <a:defRPr sz="2000">
                <a:latin typeface="Menlo Regular"/>
                <a:ea typeface="Menlo Regular"/>
                <a:cs typeface="Menlo Regular"/>
                <a:sym typeface="Menlo Regular"/>
              </a:defRPr>
            </a:pPr>
            <a:r>
              <a:t>		</a:t>
            </a:r>
            <a:r>
              <a:rPr b="1">
                <a:solidFill>
                  <a:srgbClr val="931A68"/>
                </a:solidFill>
              </a:rPr>
              <a:t>for</a:t>
            </a:r>
            <a:r>
              <a:t> (</a:t>
            </a:r>
            <a:r>
              <a:rPr b="1">
                <a:solidFill>
                  <a:srgbClr val="931A68"/>
                </a:solidFill>
              </a:rPr>
              <a:t>int</a:t>
            </a:r>
            <a:r>
              <a:t> </a:t>
            </a:r>
            <a:r>
              <a:rPr>
                <a:solidFill>
                  <a:srgbClr val="7E504F"/>
                </a:solidFill>
              </a:rPr>
              <a:t>row</a:t>
            </a:r>
            <a:r>
              <a:t> = 0; </a:t>
            </a:r>
            <a:r>
              <a:rPr>
                <a:solidFill>
                  <a:srgbClr val="7E504F"/>
                </a:solidFill>
              </a:rPr>
              <a:t>row</a:t>
            </a:r>
            <a:r>
              <a:t> &lt; </a:t>
            </a:r>
            <a:r>
              <a:rPr>
                <a:solidFill>
                  <a:srgbClr val="7E504F"/>
                </a:solidFill>
              </a:rPr>
              <a:t>matrix</a:t>
            </a:r>
            <a:r>
              <a:t>.</a:t>
            </a:r>
            <a:r>
              <a:rPr>
                <a:solidFill>
                  <a:srgbClr val="0326CC"/>
                </a:solidFill>
              </a:rPr>
              <a:t>length</a:t>
            </a:r>
            <a:r>
              <a:t>; </a:t>
            </a:r>
            <a:r>
              <a:rPr>
                <a:solidFill>
                  <a:srgbClr val="7E504F"/>
                </a:solidFill>
              </a:rPr>
              <a:t>row</a:t>
            </a:r>
            <a:r>
              <a:t>++) {</a:t>
            </a:r>
          </a:p>
          <a:p>
            <a:pPr marL="0" indent="0" defTabSz="457200">
              <a:spcBef>
                <a:spcPts val="0"/>
              </a:spcBef>
              <a:buClrTx/>
              <a:buSzTx/>
              <a:buNone/>
              <a:defRPr sz="2000">
                <a:solidFill>
                  <a:srgbClr val="7E504F"/>
                </a:solidFill>
                <a:latin typeface="Menlo Regular"/>
                <a:ea typeface="Menlo Regular"/>
                <a:cs typeface="Menlo Regular"/>
                <a:sym typeface="Menlo Regular"/>
              </a:defRPr>
            </a:pPr>
            <a:r>
              <a:rPr>
                <a:solidFill>
                  <a:srgbClr val="000000"/>
                </a:solidFill>
              </a:rPr>
              <a:t>		  </a:t>
            </a:r>
            <a:r>
              <a:rPr b="1">
                <a:solidFill>
                  <a:srgbClr val="931A68"/>
                </a:solidFill>
              </a:rPr>
              <a:t>for</a:t>
            </a:r>
            <a:r>
              <a:rPr>
                <a:solidFill>
                  <a:srgbClr val="000000"/>
                </a:solidFill>
              </a:rPr>
              <a:t> (</a:t>
            </a:r>
            <a:r>
              <a:rPr b="1">
                <a:solidFill>
                  <a:srgbClr val="931A68"/>
                </a:solidFill>
              </a:rPr>
              <a:t>int</a:t>
            </a:r>
            <a:r>
              <a:rPr>
                <a:solidFill>
                  <a:srgbClr val="000000"/>
                </a:solidFill>
              </a:rPr>
              <a:t> </a:t>
            </a:r>
            <a:r>
              <a:t>column</a:t>
            </a:r>
            <a:r>
              <a:rPr>
                <a:solidFill>
                  <a:srgbClr val="000000"/>
                </a:solidFill>
              </a:rPr>
              <a:t> = 0; </a:t>
            </a:r>
            <a:r>
              <a:t>column</a:t>
            </a:r>
            <a:r>
              <a:rPr>
                <a:solidFill>
                  <a:srgbClr val="000000"/>
                </a:solidFill>
              </a:rPr>
              <a:t> &lt; </a:t>
            </a:r>
            <a:r>
              <a:t>matrix</a:t>
            </a:r>
            <a:r>
              <a:rPr>
                <a:solidFill>
                  <a:srgbClr val="000000"/>
                </a:solidFill>
              </a:rPr>
              <a:t>[</a:t>
            </a:r>
            <a:r>
              <a:t>row</a:t>
            </a:r>
            <a:r>
              <a:rPr>
                <a:solidFill>
                  <a:srgbClr val="000000"/>
                </a:solidFill>
              </a:rPr>
              <a:t>].</a:t>
            </a:r>
            <a:r>
              <a:rPr>
                <a:solidFill>
                  <a:srgbClr val="0326CC"/>
                </a:solidFill>
              </a:rPr>
              <a:t>length</a:t>
            </a:r>
            <a:r>
              <a:rPr>
                <a:solidFill>
                  <a:srgbClr val="000000"/>
                </a:solidFill>
              </a:rPr>
              <a:t>; </a:t>
            </a:r>
            <a:r>
              <a:t>column</a:t>
            </a:r>
            <a:r>
              <a:rPr>
                <a:solidFill>
                  <a:srgbClr val="000000"/>
                </a:solidFill>
              </a:rPr>
              <a:t>++) {</a:t>
            </a:r>
            <a:endParaRPr>
              <a:solidFill>
                <a:srgbClr val="000000"/>
              </a:solidFill>
            </a:endParaRPr>
          </a:p>
          <a:p>
            <a:pPr marL="0" indent="0" defTabSz="457200">
              <a:spcBef>
                <a:spcPts val="0"/>
              </a:spcBef>
              <a:buClrTx/>
              <a:buSzTx/>
              <a:buNone/>
              <a:defRPr sz="2000">
                <a:latin typeface="Menlo Regular"/>
                <a:ea typeface="Menlo Regular"/>
                <a:cs typeface="Menlo Regular"/>
                <a:sym typeface="Menlo Regular"/>
              </a:defRPr>
            </a:pPr>
            <a:r>
              <a:t>		    </a:t>
            </a:r>
            <a:r>
              <a:rPr>
                <a:solidFill>
                  <a:srgbClr val="7E504F"/>
                </a:solidFill>
              </a:rPr>
              <a:t>matrix</a:t>
            </a:r>
            <a:r>
              <a:t>[</a:t>
            </a:r>
            <a:r>
              <a:rPr>
                <a:solidFill>
                  <a:srgbClr val="7E504F"/>
                </a:solidFill>
              </a:rPr>
              <a:t>row</a:t>
            </a:r>
            <a:r>
              <a:t>][</a:t>
            </a:r>
            <a:r>
              <a:rPr>
                <a:solidFill>
                  <a:srgbClr val="7E504F"/>
                </a:solidFill>
              </a:rPr>
              <a:t>column</a:t>
            </a:r>
            <a:r>
              <a:t>] = </a:t>
            </a:r>
            <a:r>
              <a:rPr>
                <a:solidFill>
                  <a:srgbClr val="7E504F"/>
                </a:solidFill>
              </a:rPr>
              <a:t>input</a:t>
            </a:r>
            <a:r>
              <a:t>.nextInt(); </a:t>
            </a:r>
          </a:p>
          <a:p>
            <a:pPr marL="0" indent="0" defTabSz="457200">
              <a:spcBef>
                <a:spcPts val="0"/>
              </a:spcBef>
              <a:buClrTx/>
              <a:buSzTx/>
              <a:buNone/>
              <a:defRPr sz="2000">
                <a:latin typeface="Menlo Regular"/>
                <a:ea typeface="Menlo Regular"/>
                <a:cs typeface="Menlo Regular"/>
                <a:sym typeface="Menlo Regular"/>
              </a:defRPr>
            </a:pPr>
            <a:r>
              <a:t>		  }</a:t>
            </a:r>
          </a:p>
          <a:p>
            <a:pPr marL="0" indent="0" defTabSz="457200">
              <a:spcBef>
                <a:spcPts val="0"/>
              </a:spcBef>
              <a:buClrTx/>
              <a:buSzTx/>
              <a:buNone/>
              <a:defRPr sz="2000">
                <a:latin typeface="Menlo Regular"/>
                <a:ea typeface="Menlo Regular"/>
                <a:cs typeface="Menlo Regular"/>
                <a:sym typeface="Menlo Regular"/>
              </a:defRPr>
            </a:pPr>
            <a:r>
              <a:t>		}</a:t>
            </a:r>
          </a:p>
        </p:txBody>
      </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2" name="Slide Number"/>
          <p:cNvSpPr txBox="1"/>
          <p:nvPr>
            <p:ph type="sldNum" sz="quarter" idx="2"/>
          </p:nvPr>
        </p:nvSpPr>
        <p:spPr>
          <a:xfrm>
            <a:off x="5809525" y="6533495"/>
            <a:ext cx="258625" cy="248306"/>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1313" name="Rastgele değerler ile Diziye Değer Atama"/>
          <p:cNvSpPr txBox="1"/>
          <p:nvPr>
            <p:ph type="title" idx="4294967295"/>
          </p:nvPr>
        </p:nvSpPr>
        <p:spPr>
          <a:xfrm>
            <a:off x="1562044" y="404696"/>
            <a:ext cx="11418889" cy="782639"/>
          </a:xfrm>
          <a:prstGeom prst="rect">
            <a:avLst/>
          </a:prstGeom>
        </p:spPr>
        <p:txBody>
          <a:bodyPr>
            <a:normAutofit fontScale="100000" lnSpcReduction="0"/>
          </a:bodyPr>
          <a:lstStyle>
            <a:lvl1pPr>
              <a:defRPr sz="4100">
                <a:effectLst>
                  <a:outerShdw sx="100000" sy="100000" kx="0" ky="0" algn="b" rotWithShape="0" blurRad="12700" dist="25400" dir="2700000">
                    <a:srgbClr val="DDDDDD"/>
                  </a:outerShdw>
                </a:effectLst>
              </a:defRPr>
            </a:lvl1pPr>
          </a:lstStyle>
          <a:p>
            <a:pPr/>
            <a:r>
              <a:t>Rastgele değerler ile Diziye Değer Atama</a:t>
            </a:r>
          </a:p>
        </p:txBody>
      </p:sp>
      <p:sp>
        <p:nvSpPr>
          <p:cNvPr id="1314" name="for (int row = 0; row &lt; matrix.length; row++) {…"/>
          <p:cNvSpPr txBox="1"/>
          <p:nvPr>
            <p:ph type="body" sz="half" idx="4294967295"/>
          </p:nvPr>
        </p:nvSpPr>
        <p:spPr>
          <a:xfrm>
            <a:off x="207962" y="1778000"/>
            <a:ext cx="11780838" cy="2073275"/>
          </a:xfrm>
          <a:prstGeom prst="rect">
            <a:avLst/>
          </a:prstGeom>
        </p:spPr>
        <p:txBody>
          <a:bodyPr>
            <a:normAutofit fontScale="100000" lnSpcReduction="0"/>
          </a:bodyPr>
          <a:lstStyle/>
          <a:p>
            <a:pPr marL="0" indent="0" defTabSz="457200">
              <a:spcBef>
                <a:spcPts val="0"/>
              </a:spcBef>
              <a:buClrTx/>
              <a:buSzTx/>
              <a:buNone/>
              <a:defRPr sz="1900">
                <a:latin typeface="Menlo Regular"/>
                <a:ea typeface="Menlo Regular"/>
                <a:cs typeface="Menlo Regular"/>
                <a:sym typeface="Menlo Regular"/>
              </a:defRPr>
            </a:pPr>
            <a:r>
              <a:t>		</a:t>
            </a:r>
            <a:r>
              <a:rPr b="1">
                <a:solidFill>
                  <a:srgbClr val="931A68"/>
                </a:solidFill>
              </a:rPr>
              <a:t>for</a:t>
            </a:r>
            <a:r>
              <a:t> (</a:t>
            </a:r>
            <a:r>
              <a:rPr b="1">
                <a:solidFill>
                  <a:srgbClr val="931A68"/>
                </a:solidFill>
              </a:rPr>
              <a:t>int</a:t>
            </a:r>
            <a:r>
              <a:t> </a:t>
            </a:r>
            <a:r>
              <a:rPr>
                <a:solidFill>
                  <a:srgbClr val="7E504F"/>
                </a:solidFill>
              </a:rPr>
              <a:t>row</a:t>
            </a:r>
            <a:r>
              <a:t> = 0; </a:t>
            </a:r>
            <a:r>
              <a:rPr>
                <a:solidFill>
                  <a:srgbClr val="7E504F"/>
                </a:solidFill>
              </a:rPr>
              <a:t>row</a:t>
            </a:r>
            <a:r>
              <a:t> &lt; </a:t>
            </a:r>
            <a:r>
              <a:rPr>
                <a:solidFill>
                  <a:srgbClr val="7E504F"/>
                </a:solidFill>
              </a:rPr>
              <a:t>matrix</a:t>
            </a:r>
            <a:r>
              <a:t>.</a:t>
            </a:r>
            <a:r>
              <a:rPr>
                <a:solidFill>
                  <a:srgbClr val="0326CC"/>
                </a:solidFill>
              </a:rPr>
              <a:t>length</a:t>
            </a:r>
            <a:r>
              <a:t>; </a:t>
            </a:r>
            <a:r>
              <a:rPr>
                <a:solidFill>
                  <a:srgbClr val="7E504F"/>
                </a:solidFill>
              </a:rPr>
              <a:t>row</a:t>
            </a:r>
            <a:r>
              <a:t>++) {</a:t>
            </a:r>
          </a:p>
          <a:p>
            <a:pPr marL="0" indent="0" defTabSz="457200">
              <a:spcBef>
                <a:spcPts val="0"/>
              </a:spcBef>
              <a:buClrTx/>
              <a:buSzTx/>
              <a:buNone/>
              <a:defRPr sz="1900">
                <a:solidFill>
                  <a:srgbClr val="7E504F"/>
                </a:solidFill>
                <a:latin typeface="Menlo Regular"/>
                <a:ea typeface="Menlo Regular"/>
                <a:cs typeface="Menlo Regular"/>
                <a:sym typeface="Menlo Regular"/>
              </a:defRPr>
            </a:pPr>
            <a:r>
              <a:rPr>
                <a:solidFill>
                  <a:srgbClr val="000000"/>
                </a:solidFill>
              </a:rPr>
              <a:t>			  </a:t>
            </a:r>
            <a:r>
              <a:rPr b="1">
                <a:solidFill>
                  <a:srgbClr val="931A68"/>
                </a:solidFill>
              </a:rPr>
              <a:t>for</a:t>
            </a:r>
            <a:r>
              <a:rPr>
                <a:solidFill>
                  <a:srgbClr val="000000"/>
                </a:solidFill>
              </a:rPr>
              <a:t> (</a:t>
            </a:r>
            <a:r>
              <a:rPr b="1">
                <a:solidFill>
                  <a:srgbClr val="931A68"/>
                </a:solidFill>
              </a:rPr>
              <a:t>int</a:t>
            </a:r>
            <a:r>
              <a:rPr>
                <a:solidFill>
                  <a:srgbClr val="000000"/>
                </a:solidFill>
              </a:rPr>
              <a:t> </a:t>
            </a:r>
            <a:r>
              <a:t>column</a:t>
            </a:r>
            <a:r>
              <a:rPr>
                <a:solidFill>
                  <a:srgbClr val="000000"/>
                </a:solidFill>
              </a:rPr>
              <a:t> = 0; </a:t>
            </a:r>
            <a:r>
              <a:t>column</a:t>
            </a:r>
            <a:r>
              <a:rPr>
                <a:solidFill>
                  <a:srgbClr val="000000"/>
                </a:solidFill>
              </a:rPr>
              <a:t> &lt; </a:t>
            </a:r>
            <a:r>
              <a:t>matrix</a:t>
            </a:r>
            <a:r>
              <a:rPr>
                <a:solidFill>
                  <a:srgbClr val="000000"/>
                </a:solidFill>
              </a:rPr>
              <a:t>[</a:t>
            </a:r>
            <a:r>
              <a:t>row</a:t>
            </a:r>
            <a:r>
              <a:rPr>
                <a:solidFill>
                  <a:srgbClr val="000000"/>
                </a:solidFill>
              </a:rPr>
              <a:t>].</a:t>
            </a:r>
            <a:r>
              <a:rPr>
                <a:solidFill>
                  <a:srgbClr val="0326CC"/>
                </a:solidFill>
              </a:rPr>
              <a:t>length</a:t>
            </a:r>
            <a:r>
              <a:rPr>
                <a:solidFill>
                  <a:srgbClr val="000000"/>
                </a:solidFill>
              </a:rPr>
              <a:t>; </a:t>
            </a:r>
            <a:r>
              <a:t>column</a:t>
            </a:r>
            <a:r>
              <a:rPr>
                <a:solidFill>
                  <a:srgbClr val="000000"/>
                </a:solidFill>
              </a:rPr>
              <a:t>++) {</a:t>
            </a:r>
            <a:endParaRPr>
              <a:solidFill>
                <a:srgbClr val="000000"/>
              </a:solidFill>
            </a:endParaRPr>
          </a:p>
          <a:p>
            <a:pPr marL="0" indent="0" defTabSz="457200">
              <a:spcBef>
                <a:spcPts val="0"/>
              </a:spcBef>
              <a:buClrTx/>
              <a:buSzTx/>
              <a:buNone/>
              <a:defRPr sz="1900">
                <a:latin typeface="Menlo Regular"/>
                <a:ea typeface="Menlo Regular"/>
                <a:cs typeface="Menlo Regular"/>
                <a:sym typeface="Menlo Regular"/>
              </a:defRPr>
            </a:pPr>
            <a:r>
              <a:t>			    </a:t>
            </a:r>
            <a:r>
              <a:rPr>
                <a:solidFill>
                  <a:srgbClr val="7E504F"/>
                </a:solidFill>
              </a:rPr>
              <a:t>matrix</a:t>
            </a:r>
            <a:r>
              <a:t>[</a:t>
            </a:r>
            <a:r>
              <a:rPr>
                <a:solidFill>
                  <a:srgbClr val="7E504F"/>
                </a:solidFill>
              </a:rPr>
              <a:t>row</a:t>
            </a:r>
            <a:r>
              <a:t>][</a:t>
            </a:r>
            <a:r>
              <a:rPr>
                <a:solidFill>
                  <a:srgbClr val="7E504F"/>
                </a:solidFill>
              </a:rPr>
              <a:t>column</a:t>
            </a:r>
            <a:r>
              <a:t>] = (</a:t>
            </a:r>
            <a:r>
              <a:rPr b="1">
                <a:solidFill>
                  <a:srgbClr val="931A68"/>
                </a:solidFill>
              </a:rPr>
              <a:t>int</a:t>
            </a:r>
            <a:r>
              <a:t>)(Math.</a:t>
            </a:r>
            <a:r>
              <a:rPr i="1"/>
              <a:t>random</a:t>
            </a:r>
            <a:r>
              <a:t>() * 100);</a:t>
            </a:r>
          </a:p>
          <a:p>
            <a:pPr marL="0" indent="0" defTabSz="457200">
              <a:spcBef>
                <a:spcPts val="0"/>
              </a:spcBef>
              <a:buClrTx/>
              <a:buSzTx/>
              <a:buNone/>
              <a:defRPr sz="1900">
                <a:latin typeface="Menlo Regular"/>
                <a:ea typeface="Menlo Regular"/>
                <a:cs typeface="Menlo Regular"/>
                <a:sym typeface="Menlo Regular"/>
              </a:defRPr>
            </a:pPr>
            <a:r>
              <a:t>			  }</a:t>
            </a:r>
          </a:p>
          <a:p>
            <a:pPr marL="0" indent="0" defTabSz="457200">
              <a:spcBef>
                <a:spcPts val="0"/>
              </a:spcBef>
              <a:buClrTx/>
              <a:buSzTx/>
              <a:buNone/>
              <a:defRPr sz="1900">
                <a:latin typeface="Menlo Regular"/>
                <a:ea typeface="Menlo Regular"/>
                <a:cs typeface="Menlo Regular"/>
                <a:sym typeface="Menlo Regular"/>
              </a:defRPr>
            </a:pPr>
            <a:r>
              <a:t>			}</a:t>
            </a:r>
          </a:p>
        </p:txBody>
      </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6" name="Slide Number"/>
          <p:cNvSpPr txBox="1"/>
          <p:nvPr>
            <p:ph type="sldNum" sz="quarter" idx="2"/>
          </p:nvPr>
        </p:nvSpPr>
        <p:spPr>
          <a:xfrm>
            <a:off x="5809525" y="6533495"/>
            <a:ext cx="258625" cy="248306"/>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1317" name="Dizileri yazdırma"/>
          <p:cNvSpPr txBox="1"/>
          <p:nvPr>
            <p:ph type="title" idx="4294967295"/>
          </p:nvPr>
        </p:nvSpPr>
        <p:spPr>
          <a:xfrm>
            <a:off x="1692376" y="369151"/>
            <a:ext cx="11418889" cy="782639"/>
          </a:xfrm>
          <a:prstGeom prst="rect">
            <a:avLst/>
          </a:prstGeom>
        </p:spPr>
        <p:txBody>
          <a:bodyPr>
            <a:normAutofit fontScale="100000" lnSpcReduction="0"/>
          </a:bodyPr>
          <a:lstStyle>
            <a:lvl1pPr>
              <a:defRPr sz="4500">
                <a:effectLst>
                  <a:outerShdw sx="100000" sy="100000" kx="0" ky="0" algn="b" rotWithShape="0" blurRad="12700" dist="25400" dir="2700000">
                    <a:srgbClr val="DDDDDD"/>
                  </a:outerShdw>
                </a:effectLst>
              </a:defRPr>
            </a:lvl1pPr>
          </a:lstStyle>
          <a:p>
            <a:pPr/>
            <a:r>
              <a:t>Dizileri yazdırma</a:t>
            </a:r>
          </a:p>
        </p:txBody>
      </p:sp>
      <p:sp>
        <p:nvSpPr>
          <p:cNvPr id="1318" name="for (int row = 0; row &lt; matrix.length; row++) {…"/>
          <p:cNvSpPr txBox="1"/>
          <p:nvPr>
            <p:ph type="body" sz="half" idx="4294967295"/>
          </p:nvPr>
        </p:nvSpPr>
        <p:spPr>
          <a:xfrm>
            <a:off x="207962" y="1778000"/>
            <a:ext cx="11776076" cy="2649538"/>
          </a:xfrm>
          <a:prstGeom prst="rect">
            <a:avLst/>
          </a:prstGeom>
        </p:spPr>
        <p:txBody>
          <a:bodyPr>
            <a:normAutofit fontScale="100000" lnSpcReduction="0"/>
          </a:bodyPr>
          <a:lstStyle/>
          <a:p>
            <a:pPr marL="0" indent="0" defTabSz="457200">
              <a:spcBef>
                <a:spcPts val="0"/>
              </a:spcBef>
              <a:buClrTx/>
              <a:buSzTx/>
              <a:buNone/>
              <a:defRPr sz="1700">
                <a:latin typeface="Menlo Regular"/>
                <a:ea typeface="Menlo Regular"/>
                <a:cs typeface="Menlo Regular"/>
                <a:sym typeface="Menlo Regular"/>
              </a:defRPr>
            </a:pPr>
            <a:r>
              <a:t>		</a:t>
            </a:r>
            <a:r>
              <a:rPr b="1">
                <a:solidFill>
                  <a:srgbClr val="931A68"/>
                </a:solidFill>
              </a:rPr>
              <a:t>for</a:t>
            </a:r>
            <a:r>
              <a:t> (</a:t>
            </a:r>
            <a:r>
              <a:rPr b="1">
                <a:solidFill>
                  <a:srgbClr val="931A68"/>
                </a:solidFill>
              </a:rPr>
              <a:t>int</a:t>
            </a:r>
            <a:r>
              <a:t> </a:t>
            </a:r>
            <a:r>
              <a:rPr>
                <a:solidFill>
                  <a:srgbClr val="7E504F"/>
                </a:solidFill>
              </a:rPr>
              <a:t>row</a:t>
            </a:r>
            <a:r>
              <a:t> = 0; </a:t>
            </a:r>
            <a:r>
              <a:rPr>
                <a:solidFill>
                  <a:srgbClr val="7E504F"/>
                </a:solidFill>
              </a:rPr>
              <a:t>row</a:t>
            </a:r>
            <a:r>
              <a:t> &lt; </a:t>
            </a:r>
            <a:r>
              <a:rPr>
                <a:solidFill>
                  <a:srgbClr val="7E504F"/>
                </a:solidFill>
              </a:rPr>
              <a:t>matrix</a:t>
            </a:r>
            <a:r>
              <a:t>.</a:t>
            </a:r>
            <a:r>
              <a:rPr>
                <a:solidFill>
                  <a:srgbClr val="0326CC"/>
                </a:solidFill>
              </a:rPr>
              <a:t>length</a:t>
            </a:r>
            <a:r>
              <a:t>; </a:t>
            </a:r>
            <a:r>
              <a:rPr>
                <a:solidFill>
                  <a:srgbClr val="7E504F"/>
                </a:solidFill>
              </a:rPr>
              <a:t>row</a:t>
            </a:r>
            <a:r>
              <a:t>++) {</a:t>
            </a:r>
          </a:p>
          <a:p>
            <a:pPr marL="0" indent="0" defTabSz="457200">
              <a:spcBef>
                <a:spcPts val="0"/>
              </a:spcBef>
              <a:buClrTx/>
              <a:buSzTx/>
              <a:buNone/>
              <a:defRPr sz="1700">
                <a:solidFill>
                  <a:srgbClr val="7E504F"/>
                </a:solidFill>
                <a:latin typeface="Menlo Regular"/>
                <a:ea typeface="Menlo Regular"/>
                <a:cs typeface="Menlo Regular"/>
                <a:sym typeface="Menlo Regular"/>
              </a:defRPr>
            </a:pPr>
            <a:r>
              <a:rPr>
                <a:solidFill>
                  <a:srgbClr val="000000"/>
                </a:solidFill>
              </a:rPr>
              <a:t>			  </a:t>
            </a:r>
            <a:r>
              <a:rPr b="1">
                <a:solidFill>
                  <a:srgbClr val="931A68"/>
                </a:solidFill>
              </a:rPr>
              <a:t>for</a:t>
            </a:r>
            <a:r>
              <a:rPr>
                <a:solidFill>
                  <a:srgbClr val="000000"/>
                </a:solidFill>
              </a:rPr>
              <a:t> (</a:t>
            </a:r>
            <a:r>
              <a:rPr b="1">
                <a:solidFill>
                  <a:srgbClr val="931A68"/>
                </a:solidFill>
              </a:rPr>
              <a:t>int</a:t>
            </a:r>
            <a:r>
              <a:rPr>
                <a:solidFill>
                  <a:srgbClr val="000000"/>
                </a:solidFill>
              </a:rPr>
              <a:t> </a:t>
            </a:r>
            <a:r>
              <a:t>column</a:t>
            </a:r>
            <a:r>
              <a:rPr>
                <a:solidFill>
                  <a:srgbClr val="000000"/>
                </a:solidFill>
              </a:rPr>
              <a:t> = 0; </a:t>
            </a:r>
            <a:r>
              <a:t>column</a:t>
            </a:r>
            <a:r>
              <a:rPr>
                <a:solidFill>
                  <a:srgbClr val="000000"/>
                </a:solidFill>
              </a:rPr>
              <a:t> &lt; </a:t>
            </a:r>
            <a:r>
              <a:t>matrix</a:t>
            </a:r>
            <a:r>
              <a:rPr>
                <a:solidFill>
                  <a:srgbClr val="000000"/>
                </a:solidFill>
              </a:rPr>
              <a:t>[</a:t>
            </a:r>
            <a:r>
              <a:t>row</a:t>
            </a:r>
            <a:r>
              <a:rPr>
                <a:solidFill>
                  <a:srgbClr val="000000"/>
                </a:solidFill>
              </a:rPr>
              <a:t>].</a:t>
            </a:r>
            <a:r>
              <a:rPr>
                <a:solidFill>
                  <a:srgbClr val="0326CC"/>
                </a:solidFill>
              </a:rPr>
              <a:t>length</a:t>
            </a:r>
            <a:r>
              <a:rPr>
                <a:solidFill>
                  <a:srgbClr val="000000"/>
                </a:solidFill>
              </a:rPr>
              <a:t>; </a:t>
            </a:r>
            <a:r>
              <a:t>column</a:t>
            </a:r>
            <a:r>
              <a:rPr>
                <a:solidFill>
                  <a:srgbClr val="000000"/>
                </a:solidFill>
              </a:rPr>
              <a:t>++) {</a:t>
            </a:r>
            <a:endParaRPr>
              <a:solidFill>
                <a:srgbClr val="000000"/>
              </a:solidFill>
            </a:endParaRPr>
          </a:p>
          <a:p>
            <a:pPr marL="0" indent="0" defTabSz="457200">
              <a:spcBef>
                <a:spcPts val="0"/>
              </a:spcBef>
              <a:buClrTx/>
              <a:buSzTx/>
              <a:buNone/>
              <a:defRPr sz="1700">
                <a:latin typeface="Menlo Regular"/>
                <a:ea typeface="Menlo Regular"/>
                <a:cs typeface="Menlo Regular"/>
                <a:sym typeface="Menlo Regular"/>
              </a:defRPr>
            </a:pPr>
            <a:r>
              <a:t>			    System.</a:t>
            </a:r>
            <a:r>
              <a:rPr b="1" i="1">
                <a:solidFill>
                  <a:srgbClr val="0326CC"/>
                </a:solidFill>
              </a:rPr>
              <a:t>out</a:t>
            </a:r>
            <a:r>
              <a:t>.print(</a:t>
            </a:r>
            <a:r>
              <a:rPr>
                <a:solidFill>
                  <a:srgbClr val="7E504F"/>
                </a:solidFill>
              </a:rPr>
              <a:t>matrix</a:t>
            </a:r>
            <a:r>
              <a:t>[</a:t>
            </a:r>
            <a:r>
              <a:rPr>
                <a:solidFill>
                  <a:srgbClr val="7E504F"/>
                </a:solidFill>
              </a:rPr>
              <a:t>row</a:t>
            </a:r>
            <a:r>
              <a:t>][</a:t>
            </a:r>
            <a:r>
              <a:rPr>
                <a:solidFill>
                  <a:srgbClr val="7E504F"/>
                </a:solidFill>
              </a:rPr>
              <a:t>column</a:t>
            </a:r>
            <a:r>
              <a:t>] + </a:t>
            </a:r>
            <a:r>
              <a:rPr>
                <a:solidFill>
                  <a:srgbClr val="3933FF"/>
                </a:solidFill>
              </a:rPr>
              <a:t>" "</a:t>
            </a:r>
            <a:r>
              <a:t>);</a:t>
            </a:r>
          </a:p>
          <a:p>
            <a:pPr marL="0" indent="0" defTabSz="457200">
              <a:spcBef>
                <a:spcPts val="0"/>
              </a:spcBef>
              <a:buClrTx/>
              <a:buSzTx/>
              <a:buNone/>
              <a:defRPr sz="1700">
                <a:latin typeface="Menlo Regular"/>
                <a:ea typeface="Menlo Regular"/>
                <a:cs typeface="Menlo Regular"/>
                <a:sym typeface="Menlo Regular"/>
              </a:defRPr>
            </a:pPr>
            <a:r>
              <a:t>			  }</a:t>
            </a:r>
          </a:p>
          <a:p>
            <a:pPr marL="0" indent="0" defTabSz="457200">
              <a:spcBef>
                <a:spcPts val="0"/>
              </a:spcBef>
              <a:buClrTx/>
              <a:buSzTx/>
              <a:buNone/>
              <a:defRPr sz="1700">
                <a:latin typeface="Menlo Regular"/>
                <a:ea typeface="Menlo Regular"/>
                <a:cs typeface="Menlo Regular"/>
                <a:sym typeface="Menlo Regular"/>
              </a:defRPr>
            </a:pPr>
          </a:p>
          <a:p>
            <a:pPr marL="0" indent="0" defTabSz="457200">
              <a:spcBef>
                <a:spcPts val="0"/>
              </a:spcBef>
              <a:buClrTx/>
              <a:buSzTx/>
              <a:buNone/>
              <a:defRPr sz="1700">
                <a:latin typeface="Menlo Regular"/>
                <a:ea typeface="Menlo Regular"/>
                <a:cs typeface="Menlo Regular"/>
                <a:sym typeface="Menlo Regular"/>
              </a:defRPr>
            </a:pPr>
            <a:r>
              <a:t>			  System.</a:t>
            </a:r>
            <a:r>
              <a:rPr b="1" i="1">
                <a:solidFill>
                  <a:srgbClr val="0326CC"/>
                </a:solidFill>
              </a:rPr>
              <a:t>out</a:t>
            </a:r>
            <a:r>
              <a:t>.println();</a:t>
            </a:r>
          </a:p>
          <a:p>
            <a:pPr marL="0" indent="0" defTabSz="457200">
              <a:spcBef>
                <a:spcPts val="0"/>
              </a:spcBef>
              <a:buClrTx/>
              <a:buSzTx/>
              <a:buNone/>
              <a:defRPr sz="1700">
                <a:latin typeface="Menlo Regular"/>
                <a:ea typeface="Menlo Regular"/>
                <a:cs typeface="Menlo Regular"/>
                <a:sym typeface="Menlo Regular"/>
              </a:defRPr>
            </a:pPr>
            <a:r>
              <a:t>			} </a:t>
            </a:r>
          </a:p>
        </p:txBody>
      </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0" name="Slide Number"/>
          <p:cNvSpPr txBox="1"/>
          <p:nvPr>
            <p:ph type="sldNum" sz="quarter" idx="2"/>
          </p:nvPr>
        </p:nvSpPr>
        <p:spPr>
          <a:xfrm>
            <a:off x="5809525" y="6533495"/>
            <a:ext cx="258625" cy="248306"/>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1321" name="Dizi elemanlarını toplama"/>
          <p:cNvSpPr txBox="1"/>
          <p:nvPr>
            <p:ph type="title" idx="4294967295"/>
          </p:nvPr>
        </p:nvSpPr>
        <p:spPr>
          <a:xfrm>
            <a:off x="1479105" y="404696"/>
            <a:ext cx="11418889" cy="782639"/>
          </a:xfrm>
          <a:prstGeom prst="rect">
            <a:avLst/>
          </a:prstGeom>
        </p:spPr>
        <p:txBody>
          <a:bodyPr>
            <a:normAutofit fontScale="100000" lnSpcReduction="0"/>
          </a:bodyPr>
          <a:lstStyle>
            <a:lvl1pPr>
              <a:defRPr sz="4500">
                <a:effectLst>
                  <a:outerShdw sx="100000" sy="100000" kx="0" ky="0" algn="b" rotWithShape="0" blurRad="12700" dist="25400" dir="2700000">
                    <a:srgbClr val="DDDDDD"/>
                  </a:outerShdw>
                </a:effectLst>
              </a:defRPr>
            </a:lvl1pPr>
          </a:lstStyle>
          <a:p>
            <a:pPr/>
            <a:r>
              <a:t>Dizi elemanlarını toplama</a:t>
            </a:r>
          </a:p>
        </p:txBody>
      </p:sp>
      <p:sp>
        <p:nvSpPr>
          <p:cNvPr id="1322" name="int total = 0;…"/>
          <p:cNvSpPr txBox="1"/>
          <p:nvPr>
            <p:ph type="body" sz="half" idx="4294967295"/>
          </p:nvPr>
        </p:nvSpPr>
        <p:spPr>
          <a:xfrm>
            <a:off x="207962" y="1778000"/>
            <a:ext cx="11776076" cy="2649538"/>
          </a:xfrm>
          <a:prstGeom prst="rect">
            <a:avLst/>
          </a:prstGeom>
        </p:spPr>
        <p:txBody>
          <a:bodyPr>
            <a:normAutofit fontScale="100000" lnSpcReduction="0"/>
          </a:bodyPr>
          <a:lstStyle/>
          <a:p>
            <a:pPr marL="0" indent="0" defTabSz="457200">
              <a:spcBef>
                <a:spcPts val="0"/>
              </a:spcBef>
              <a:buClrTx/>
              <a:buSzTx/>
              <a:buNone/>
              <a:defRPr sz="1200">
                <a:latin typeface="Menlo Regular"/>
                <a:ea typeface="Menlo Regular"/>
                <a:cs typeface="Menlo Regular"/>
                <a:sym typeface="Menlo Regular"/>
              </a:defRPr>
            </a:pPr>
            <a:r>
              <a:t>	</a:t>
            </a:r>
            <a:r>
              <a:rPr sz="1900"/>
              <a:t>	</a:t>
            </a:r>
            <a:r>
              <a:rPr b="1" sz="1900">
                <a:solidFill>
                  <a:srgbClr val="931A68"/>
                </a:solidFill>
              </a:rPr>
              <a:t>int</a:t>
            </a:r>
            <a:r>
              <a:rPr sz="1900"/>
              <a:t> </a:t>
            </a:r>
            <a:r>
              <a:rPr sz="1900" u="sng">
                <a:solidFill>
                  <a:srgbClr val="7E504F"/>
                </a:solidFill>
              </a:rPr>
              <a:t>total</a:t>
            </a:r>
            <a:r>
              <a:rPr sz="1900"/>
              <a:t> = 0;</a:t>
            </a:r>
            <a:endParaRPr sz="1900"/>
          </a:p>
          <a:p>
            <a:pPr marL="0" indent="0" defTabSz="457200">
              <a:spcBef>
                <a:spcPts val="0"/>
              </a:spcBef>
              <a:buClrTx/>
              <a:buSzTx/>
              <a:buNone/>
              <a:defRPr sz="1900">
                <a:latin typeface="Menlo Regular"/>
                <a:ea typeface="Menlo Regular"/>
                <a:cs typeface="Menlo Regular"/>
                <a:sym typeface="Menlo Regular"/>
              </a:defRPr>
            </a:pPr>
            <a:r>
              <a:t>		</a:t>
            </a:r>
            <a:r>
              <a:rPr b="1">
                <a:solidFill>
                  <a:srgbClr val="931A68"/>
                </a:solidFill>
              </a:rPr>
              <a:t>for</a:t>
            </a:r>
            <a:r>
              <a:t> (</a:t>
            </a:r>
            <a:r>
              <a:rPr b="1">
                <a:solidFill>
                  <a:srgbClr val="931A68"/>
                </a:solidFill>
              </a:rPr>
              <a:t>int</a:t>
            </a:r>
            <a:r>
              <a:t> </a:t>
            </a:r>
            <a:r>
              <a:rPr>
                <a:solidFill>
                  <a:srgbClr val="7E504F"/>
                </a:solidFill>
              </a:rPr>
              <a:t>row</a:t>
            </a:r>
            <a:r>
              <a:t> = 0; </a:t>
            </a:r>
            <a:r>
              <a:rPr>
                <a:solidFill>
                  <a:srgbClr val="7E504F"/>
                </a:solidFill>
              </a:rPr>
              <a:t>row</a:t>
            </a:r>
            <a:r>
              <a:t> &lt; </a:t>
            </a:r>
            <a:r>
              <a:rPr>
                <a:solidFill>
                  <a:srgbClr val="7E504F"/>
                </a:solidFill>
              </a:rPr>
              <a:t>matrix</a:t>
            </a:r>
            <a:r>
              <a:t>.</a:t>
            </a:r>
            <a:r>
              <a:rPr>
                <a:solidFill>
                  <a:srgbClr val="0326CC"/>
                </a:solidFill>
              </a:rPr>
              <a:t>length</a:t>
            </a:r>
            <a:r>
              <a:t>; </a:t>
            </a:r>
            <a:r>
              <a:rPr>
                <a:solidFill>
                  <a:srgbClr val="7E504F"/>
                </a:solidFill>
              </a:rPr>
              <a:t>row</a:t>
            </a:r>
            <a:r>
              <a:t>++) {</a:t>
            </a:r>
          </a:p>
          <a:p>
            <a:pPr marL="0" indent="0" defTabSz="457200">
              <a:spcBef>
                <a:spcPts val="0"/>
              </a:spcBef>
              <a:buClrTx/>
              <a:buSzTx/>
              <a:buNone/>
              <a:defRPr sz="1900">
                <a:solidFill>
                  <a:srgbClr val="7E504F"/>
                </a:solidFill>
                <a:latin typeface="Menlo Regular"/>
                <a:ea typeface="Menlo Regular"/>
                <a:cs typeface="Menlo Regular"/>
                <a:sym typeface="Menlo Regular"/>
              </a:defRPr>
            </a:pPr>
            <a:r>
              <a:rPr>
                <a:solidFill>
                  <a:srgbClr val="000000"/>
                </a:solidFill>
              </a:rPr>
              <a:t>		  </a:t>
            </a:r>
            <a:r>
              <a:rPr b="1">
                <a:solidFill>
                  <a:srgbClr val="931A68"/>
                </a:solidFill>
              </a:rPr>
              <a:t>for</a:t>
            </a:r>
            <a:r>
              <a:rPr>
                <a:solidFill>
                  <a:srgbClr val="000000"/>
                </a:solidFill>
              </a:rPr>
              <a:t> (</a:t>
            </a:r>
            <a:r>
              <a:rPr b="1">
                <a:solidFill>
                  <a:srgbClr val="931A68"/>
                </a:solidFill>
              </a:rPr>
              <a:t>int</a:t>
            </a:r>
            <a:r>
              <a:rPr>
                <a:solidFill>
                  <a:srgbClr val="000000"/>
                </a:solidFill>
              </a:rPr>
              <a:t> </a:t>
            </a:r>
            <a:r>
              <a:t>column</a:t>
            </a:r>
            <a:r>
              <a:rPr>
                <a:solidFill>
                  <a:srgbClr val="000000"/>
                </a:solidFill>
              </a:rPr>
              <a:t> = 0; </a:t>
            </a:r>
            <a:r>
              <a:t>column</a:t>
            </a:r>
            <a:r>
              <a:rPr>
                <a:solidFill>
                  <a:srgbClr val="000000"/>
                </a:solidFill>
              </a:rPr>
              <a:t> &lt; </a:t>
            </a:r>
            <a:r>
              <a:t>matrix</a:t>
            </a:r>
            <a:r>
              <a:rPr>
                <a:solidFill>
                  <a:srgbClr val="000000"/>
                </a:solidFill>
              </a:rPr>
              <a:t>[</a:t>
            </a:r>
            <a:r>
              <a:t>row</a:t>
            </a:r>
            <a:r>
              <a:rPr>
                <a:solidFill>
                  <a:srgbClr val="000000"/>
                </a:solidFill>
              </a:rPr>
              <a:t>].</a:t>
            </a:r>
            <a:r>
              <a:rPr>
                <a:solidFill>
                  <a:srgbClr val="0326CC"/>
                </a:solidFill>
              </a:rPr>
              <a:t>length</a:t>
            </a:r>
            <a:r>
              <a:rPr>
                <a:solidFill>
                  <a:srgbClr val="000000"/>
                </a:solidFill>
              </a:rPr>
              <a:t>; </a:t>
            </a:r>
            <a:r>
              <a:t>column</a:t>
            </a:r>
            <a:r>
              <a:rPr>
                <a:solidFill>
                  <a:srgbClr val="000000"/>
                </a:solidFill>
              </a:rPr>
              <a:t>++) {</a:t>
            </a:r>
            <a:endParaRPr>
              <a:solidFill>
                <a:srgbClr val="000000"/>
              </a:solidFill>
            </a:endParaRPr>
          </a:p>
          <a:p>
            <a:pPr marL="0" indent="0" defTabSz="457200">
              <a:spcBef>
                <a:spcPts val="0"/>
              </a:spcBef>
              <a:buClrTx/>
              <a:buSzTx/>
              <a:buNone/>
              <a:defRPr sz="1900">
                <a:latin typeface="Menlo Regular"/>
                <a:ea typeface="Menlo Regular"/>
                <a:cs typeface="Menlo Regular"/>
                <a:sym typeface="Menlo Regular"/>
              </a:defRPr>
            </a:pPr>
            <a:r>
              <a:t>		    </a:t>
            </a:r>
            <a:r>
              <a:rPr>
                <a:solidFill>
                  <a:srgbClr val="7E504F"/>
                </a:solidFill>
              </a:rPr>
              <a:t>total</a:t>
            </a:r>
            <a:r>
              <a:t> += </a:t>
            </a:r>
            <a:r>
              <a:rPr>
                <a:solidFill>
                  <a:srgbClr val="7E504F"/>
                </a:solidFill>
              </a:rPr>
              <a:t>matrix</a:t>
            </a:r>
            <a:r>
              <a:t>[</a:t>
            </a:r>
            <a:r>
              <a:rPr>
                <a:solidFill>
                  <a:srgbClr val="7E504F"/>
                </a:solidFill>
              </a:rPr>
              <a:t>row</a:t>
            </a:r>
            <a:r>
              <a:t>][</a:t>
            </a:r>
            <a:r>
              <a:rPr>
                <a:solidFill>
                  <a:srgbClr val="7E504F"/>
                </a:solidFill>
              </a:rPr>
              <a:t>column</a:t>
            </a:r>
            <a:r>
              <a:t>];</a:t>
            </a:r>
          </a:p>
          <a:p>
            <a:pPr marL="0" indent="0" defTabSz="457200">
              <a:spcBef>
                <a:spcPts val="0"/>
              </a:spcBef>
              <a:buClrTx/>
              <a:buSzTx/>
              <a:buNone/>
              <a:defRPr sz="1900">
                <a:latin typeface="Menlo Regular"/>
                <a:ea typeface="Menlo Regular"/>
                <a:cs typeface="Menlo Regular"/>
                <a:sym typeface="Menlo Regular"/>
              </a:defRPr>
            </a:pPr>
            <a:r>
              <a:t>		  }</a:t>
            </a:r>
          </a:p>
          <a:p>
            <a:pPr marL="0" indent="0" defTabSz="457200">
              <a:spcBef>
                <a:spcPts val="0"/>
              </a:spcBef>
              <a:buClrTx/>
              <a:buSzTx/>
              <a:buNone/>
              <a:defRPr sz="1900">
                <a:latin typeface="Menlo Regular"/>
                <a:ea typeface="Menlo Regular"/>
                <a:cs typeface="Menlo Regular"/>
                <a:sym typeface="Menlo Regular"/>
              </a:defRPr>
            </a:pPr>
            <a:r>
              <a:t>		}</a:t>
            </a:r>
          </a:p>
        </p:txBody>
      </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4" name="Slide Number"/>
          <p:cNvSpPr txBox="1"/>
          <p:nvPr>
            <p:ph type="sldNum" sz="quarter" idx="2"/>
          </p:nvPr>
        </p:nvSpPr>
        <p:spPr>
          <a:xfrm>
            <a:off x="5809525" y="6533495"/>
            <a:ext cx="258625" cy="248306"/>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1325" name="Sütuna göre tüm elemanları toplama"/>
          <p:cNvSpPr txBox="1"/>
          <p:nvPr>
            <p:ph type="title" idx="4294967295"/>
          </p:nvPr>
        </p:nvSpPr>
        <p:spPr>
          <a:xfrm>
            <a:off x="1573892" y="381000"/>
            <a:ext cx="11418889" cy="782638"/>
          </a:xfrm>
          <a:prstGeom prst="rect">
            <a:avLst/>
          </a:prstGeom>
        </p:spPr>
        <p:txBody>
          <a:bodyPr>
            <a:normAutofit fontScale="100000" lnSpcReduction="0"/>
          </a:bodyPr>
          <a:lstStyle>
            <a:lvl1pPr>
              <a:defRPr sz="4500">
                <a:effectLst>
                  <a:outerShdw sx="100000" sy="100000" kx="0" ky="0" algn="b" rotWithShape="0" blurRad="12700" dist="25400" dir="2700000">
                    <a:srgbClr val="DDDDDD"/>
                  </a:outerShdw>
                </a:effectLst>
              </a:defRPr>
            </a:lvl1pPr>
          </a:lstStyle>
          <a:p>
            <a:pPr/>
            <a:r>
              <a:t>Sütuna göre tüm elemanları toplama</a:t>
            </a:r>
          </a:p>
        </p:txBody>
      </p:sp>
      <p:sp>
        <p:nvSpPr>
          <p:cNvPr id="1326" name="for (int column = 0; column &lt; matrix[0].length; column++) {…"/>
          <p:cNvSpPr txBox="1"/>
          <p:nvPr>
            <p:ph type="body" idx="4294967295"/>
          </p:nvPr>
        </p:nvSpPr>
        <p:spPr>
          <a:xfrm>
            <a:off x="207962" y="1778000"/>
            <a:ext cx="11623676" cy="3109913"/>
          </a:xfrm>
          <a:prstGeom prst="rect">
            <a:avLst/>
          </a:prstGeom>
        </p:spPr>
        <p:txBody>
          <a:bodyPr>
            <a:normAutofit fontScale="100000" lnSpcReduction="0"/>
          </a:bodyPr>
          <a:lstStyle/>
          <a:p>
            <a:pPr marL="0" indent="0" defTabSz="457200">
              <a:spcBef>
                <a:spcPts val="0"/>
              </a:spcBef>
              <a:buClrTx/>
              <a:buSzTx/>
              <a:buNone/>
              <a:defRPr sz="1900">
                <a:solidFill>
                  <a:srgbClr val="7E504F"/>
                </a:solidFill>
                <a:latin typeface="Menlo Regular"/>
                <a:ea typeface="Menlo Regular"/>
                <a:cs typeface="Menlo Regular"/>
                <a:sym typeface="Menlo Regular"/>
              </a:defRPr>
            </a:pPr>
            <a:r>
              <a:rPr>
                <a:solidFill>
                  <a:srgbClr val="000000"/>
                </a:solidFill>
              </a:rPr>
              <a:t>		</a:t>
            </a:r>
            <a:r>
              <a:rPr b="1">
                <a:solidFill>
                  <a:srgbClr val="931A68"/>
                </a:solidFill>
              </a:rPr>
              <a:t>for</a:t>
            </a:r>
            <a:r>
              <a:rPr>
                <a:solidFill>
                  <a:srgbClr val="000000"/>
                </a:solidFill>
              </a:rPr>
              <a:t> (</a:t>
            </a:r>
            <a:r>
              <a:rPr b="1">
                <a:solidFill>
                  <a:srgbClr val="931A68"/>
                </a:solidFill>
              </a:rPr>
              <a:t>int</a:t>
            </a:r>
            <a:r>
              <a:rPr>
                <a:solidFill>
                  <a:srgbClr val="000000"/>
                </a:solidFill>
              </a:rPr>
              <a:t> </a:t>
            </a:r>
            <a:r>
              <a:t>column</a:t>
            </a:r>
            <a:r>
              <a:rPr>
                <a:solidFill>
                  <a:srgbClr val="000000"/>
                </a:solidFill>
              </a:rPr>
              <a:t> = 0; </a:t>
            </a:r>
            <a:r>
              <a:t>column</a:t>
            </a:r>
            <a:r>
              <a:rPr>
                <a:solidFill>
                  <a:srgbClr val="000000"/>
                </a:solidFill>
              </a:rPr>
              <a:t> &lt; </a:t>
            </a:r>
            <a:r>
              <a:t>matrix</a:t>
            </a:r>
            <a:r>
              <a:rPr>
                <a:solidFill>
                  <a:srgbClr val="000000"/>
                </a:solidFill>
              </a:rPr>
              <a:t>[0].</a:t>
            </a:r>
            <a:r>
              <a:rPr>
                <a:solidFill>
                  <a:srgbClr val="0326CC"/>
                </a:solidFill>
              </a:rPr>
              <a:t>length</a:t>
            </a:r>
            <a:r>
              <a:rPr>
                <a:solidFill>
                  <a:srgbClr val="000000"/>
                </a:solidFill>
              </a:rPr>
              <a:t>; </a:t>
            </a:r>
            <a:r>
              <a:t>column</a:t>
            </a:r>
            <a:r>
              <a:rPr>
                <a:solidFill>
                  <a:srgbClr val="000000"/>
                </a:solidFill>
              </a:rPr>
              <a:t>++) {</a:t>
            </a:r>
            <a:endParaRPr>
              <a:solidFill>
                <a:srgbClr val="000000"/>
              </a:solidFill>
            </a:endParaRPr>
          </a:p>
          <a:p>
            <a:pPr marL="0" indent="0" defTabSz="457200">
              <a:spcBef>
                <a:spcPts val="0"/>
              </a:spcBef>
              <a:buClrTx/>
              <a:buSzTx/>
              <a:buNone/>
              <a:defRPr sz="1900">
                <a:latin typeface="Menlo Regular"/>
                <a:ea typeface="Menlo Regular"/>
                <a:cs typeface="Menlo Regular"/>
                <a:sym typeface="Menlo Regular"/>
              </a:defRPr>
            </a:pPr>
            <a:r>
              <a:t>			  </a:t>
            </a:r>
            <a:r>
              <a:rPr b="1">
                <a:solidFill>
                  <a:srgbClr val="931A68"/>
                </a:solidFill>
              </a:rPr>
              <a:t>int</a:t>
            </a:r>
            <a:r>
              <a:t> </a:t>
            </a:r>
            <a:r>
              <a:rPr u="sng">
                <a:solidFill>
                  <a:srgbClr val="7E504F"/>
                </a:solidFill>
              </a:rPr>
              <a:t>total</a:t>
            </a:r>
            <a:r>
              <a:t> = 0;</a:t>
            </a:r>
          </a:p>
          <a:p>
            <a:pPr marL="0" indent="0" defTabSz="457200">
              <a:spcBef>
                <a:spcPts val="0"/>
              </a:spcBef>
              <a:buClrTx/>
              <a:buSzTx/>
              <a:buNone/>
              <a:defRPr sz="1900">
                <a:latin typeface="Menlo Regular"/>
                <a:ea typeface="Menlo Regular"/>
                <a:cs typeface="Menlo Regular"/>
                <a:sym typeface="Menlo Regular"/>
              </a:defRPr>
            </a:pPr>
            <a:r>
              <a:t>			  </a:t>
            </a:r>
            <a:r>
              <a:rPr b="1">
                <a:solidFill>
                  <a:srgbClr val="931A68"/>
                </a:solidFill>
              </a:rPr>
              <a:t>for</a:t>
            </a:r>
            <a:r>
              <a:t> (</a:t>
            </a:r>
            <a:r>
              <a:rPr b="1">
                <a:solidFill>
                  <a:srgbClr val="931A68"/>
                </a:solidFill>
              </a:rPr>
              <a:t>int</a:t>
            </a:r>
            <a:r>
              <a:t> </a:t>
            </a:r>
            <a:r>
              <a:rPr>
                <a:solidFill>
                  <a:srgbClr val="7E504F"/>
                </a:solidFill>
              </a:rPr>
              <a:t>row</a:t>
            </a:r>
            <a:r>
              <a:t> = 0; </a:t>
            </a:r>
            <a:r>
              <a:rPr>
                <a:solidFill>
                  <a:srgbClr val="7E504F"/>
                </a:solidFill>
              </a:rPr>
              <a:t>row</a:t>
            </a:r>
            <a:r>
              <a:t> &lt; </a:t>
            </a:r>
            <a:r>
              <a:rPr>
                <a:solidFill>
                  <a:srgbClr val="7E504F"/>
                </a:solidFill>
              </a:rPr>
              <a:t>matrix</a:t>
            </a:r>
            <a:r>
              <a:t>.</a:t>
            </a:r>
            <a:r>
              <a:rPr>
                <a:solidFill>
                  <a:srgbClr val="0326CC"/>
                </a:solidFill>
              </a:rPr>
              <a:t>length</a:t>
            </a:r>
            <a:r>
              <a:t>; </a:t>
            </a:r>
            <a:r>
              <a:rPr>
                <a:solidFill>
                  <a:srgbClr val="7E504F"/>
                </a:solidFill>
              </a:rPr>
              <a:t>row</a:t>
            </a:r>
            <a:r>
              <a:t>++)</a:t>
            </a:r>
          </a:p>
          <a:p>
            <a:pPr marL="0" indent="0" defTabSz="457200">
              <a:spcBef>
                <a:spcPts val="0"/>
              </a:spcBef>
              <a:buClrTx/>
              <a:buSzTx/>
              <a:buNone/>
              <a:defRPr sz="1900">
                <a:latin typeface="Menlo Regular"/>
                <a:ea typeface="Menlo Regular"/>
                <a:cs typeface="Menlo Regular"/>
                <a:sym typeface="Menlo Regular"/>
              </a:defRPr>
            </a:pPr>
            <a:r>
              <a:t>			    </a:t>
            </a:r>
            <a:r>
              <a:rPr>
                <a:solidFill>
                  <a:srgbClr val="7E504F"/>
                </a:solidFill>
              </a:rPr>
              <a:t>total</a:t>
            </a:r>
            <a:r>
              <a:t> += </a:t>
            </a:r>
            <a:r>
              <a:rPr>
                <a:solidFill>
                  <a:srgbClr val="7E504F"/>
                </a:solidFill>
              </a:rPr>
              <a:t>matrix</a:t>
            </a:r>
            <a:r>
              <a:t>[</a:t>
            </a:r>
            <a:r>
              <a:rPr>
                <a:solidFill>
                  <a:srgbClr val="7E504F"/>
                </a:solidFill>
              </a:rPr>
              <a:t>row</a:t>
            </a:r>
            <a:r>
              <a:t>][</a:t>
            </a:r>
            <a:r>
              <a:rPr>
                <a:solidFill>
                  <a:srgbClr val="7E504F"/>
                </a:solidFill>
              </a:rPr>
              <a:t>column</a:t>
            </a:r>
            <a:r>
              <a:t>];</a:t>
            </a:r>
          </a:p>
          <a:p>
            <a:pPr marL="0" indent="0" defTabSz="457200">
              <a:spcBef>
                <a:spcPts val="0"/>
              </a:spcBef>
              <a:buClrTx/>
              <a:buSzTx/>
              <a:buNone/>
              <a:defRPr sz="1900">
                <a:solidFill>
                  <a:srgbClr val="3933FF"/>
                </a:solidFill>
                <a:latin typeface="Menlo Regular"/>
                <a:ea typeface="Menlo Regular"/>
                <a:cs typeface="Menlo Regular"/>
                <a:sym typeface="Menlo Regular"/>
              </a:defRPr>
            </a:pPr>
            <a:r>
              <a:rPr>
                <a:solidFill>
                  <a:srgbClr val="000000"/>
                </a:solidFill>
              </a:rPr>
              <a:t>			  System.</a:t>
            </a:r>
            <a:r>
              <a:rPr b="1" i="1">
                <a:solidFill>
                  <a:srgbClr val="0326CC"/>
                </a:solidFill>
              </a:rPr>
              <a:t>out</a:t>
            </a:r>
            <a:r>
              <a:rPr>
                <a:solidFill>
                  <a:srgbClr val="000000"/>
                </a:solidFill>
              </a:rPr>
              <a:t>.println(</a:t>
            </a:r>
            <a:r>
              <a:t>"Sum for column "</a:t>
            </a:r>
            <a:r>
              <a:rPr>
                <a:solidFill>
                  <a:srgbClr val="000000"/>
                </a:solidFill>
              </a:rPr>
              <a:t> + </a:t>
            </a:r>
            <a:r>
              <a:rPr>
                <a:solidFill>
                  <a:srgbClr val="7E504F"/>
                </a:solidFill>
              </a:rPr>
              <a:t>column</a:t>
            </a:r>
            <a:r>
              <a:rPr>
                <a:solidFill>
                  <a:srgbClr val="000000"/>
                </a:solidFill>
              </a:rPr>
              <a:t> + </a:t>
            </a:r>
            <a:r>
              <a:t>" is "</a:t>
            </a:r>
            <a:r>
              <a:rPr>
                <a:solidFill>
                  <a:srgbClr val="000000"/>
                </a:solidFill>
              </a:rPr>
              <a:t> </a:t>
            </a:r>
            <a:r>
              <a:t>+ </a:t>
            </a:r>
            <a:r>
              <a:rPr>
                <a:solidFill>
                  <a:srgbClr val="7E504F"/>
                </a:solidFill>
              </a:rPr>
              <a:t>total</a:t>
            </a:r>
            <a:r>
              <a:t>);</a:t>
            </a:r>
          </a:p>
          <a:p>
            <a:pPr marL="0" indent="0" defTabSz="457200">
              <a:spcBef>
                <a:spcPts val="0"/>
              </a:spcBef>
              <a:buClrTx/>
              <a:buSzTx/>
              <a:buNone/>
              <a:defRPr sz="1900">
                <a:latin typeface="Menlo Regular"/>
                <a:ea typeface="Menlo Regular"/>
                <a:cs typeface="Menlo Regular"/>
                <a:sym typeface="Menlo Regular"/>
              </a:defRPr>
            </a:pPr>
            <a:r>
              <a:t>			}</a:t>
            </a:r>
          </a:p>
        </p:txBody>
      </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8" name="Slide Number"/>
          <p:cNvSpPr txBox="1"/>
          <p:nvPr>
            <p:ph type="sldNum" sz="quarter" idx="2"/>
          </p:nvPr>
        </p:nvSpPr>
        <p:spPr>
          <a:xfrm>
            <a:off x="5809525" y="6533495"/>
            <a:ext cx="258625" cy="248306"/>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1329" name="Rastgele Karıştırma"/>
          <p:cNvSpPr txBox="1"/>
          <p:nvPr>
            <p:ph type="title" idx="4294967295"/>
          </p:nvPr>
        </p:nvSpPr>
        <p:spPr>
          <a:xfrm>
            <a:off x="1514650" y="357303"/>
            <a:ext cx="11418889" cy="782638"/>
          </a:xfrm>
          <a:prstGeom prst="rect">
            <a:avLst/>
          </a:prstGeom>
        </p:spPr>
        <p:txBody>
          <a:bodyPr>
            <a:normAutofit fontScale="100000" lnSpcReduction="0"/>
          </a:bodyPr>
          <a:lstStyle>
            <a:lvl1pPr>
              <a:defRPr sz="4500">
                <a:effectLst>
                  <a:outerShdw sx="100000" sy="100000" kx="0" ky="0" algn="b" rotWithShape="0" blurRad="12700" dist="25400" dir="2700000">
                    <a:srgbClr val="DDDDDD"/>
                  </a:outerShdw>
                </a:effectLst>
              </a:defRPr>
            </a:lvl1pPr>
          </a:lstStyle>
          <a:p>
            <a:pPr/>
            <a:r>
              <a:t>Rastgele Karıştırma </a:t>
            </a:r>
          </a:p>
        </p:txBody>
      </p:sp>
      <p:sp>
        <p:nvSpPr>
          <p:cNvPr id="1330" name="for (int i = 0; i &lt; matrix.length; i++) {…"/>
          <p:cNvSpPr txBox="1"/>
          <p:nvPr>
            <p:ph type="body" idx="4294967295"/>
          </p:nvPr>
        </p:nvSpPr>
        <p:spPr>
          <a:xfrm>
            <a:off x="207962" y="1355725"/>
            <a:ext cx="11623676" cy="5068888"/>
          </a:xfrm>
          <a:prstGeom prst="rect">
            <a:avLst/>
          </a:prstGeom>
        </p:spPr>
        <p:txBody>
          <a:bodyPr>
            <a:normAutofit fontScale="100000" lnSpcReduction="0"/>
          </a:bodyPr>
          <a:lstStyle/>
          <a:p>
            <a:pPr marL="0" indent="0" defTabSz="457200">
              <a:spcBef>
                <a:spcPts val="0"/>
              </a:spcBef>
              <a:buClrTx/>
              <a:buSzTx/>
              <a:buNone/>
              <a:defRPr sz="2300">
                <a:latin typeface="Menlo Regular"/>
                <a:ea typeface="Menlo Regular"/>
                <a:cs typeface="Menlo Regular"/>
                <a:sym typeface="Menlo Regular"/>
              </a:defRPr>
            </a:pPr>
            <a:r>
              <a:t>		</a:t>
            </a:r>
            <a:r>
              <a:rPr b="1">
                <a:solidFill>
                  <a:srgbClr val="931A68"/>
                </a:solidFill>
              </a:rPr>
              <a:t>for</a:t>
            </a:r>
            <a:r>
              <a:t> (</a:t>
            </a:r>
            <a:r>
              <a:rPr b="1">
                <a:solidFill>
                  <a:srgbClr val="931A68"/>
                </a:solidFill>
              </a:rPr>
              <a:t>int</a:t>
            </a:r>
            <a:r>
              <a:t> </a:t>
            </a:r>
            <a:r>
              <a:rPr>
                <a:solidFill>
                  <a:srgbClr val="7E504F"/>
                </a:solidFill>
              </a:rPr>
              <a:t>i</a:t>
            </a:r>
            <a:r>
              <a:t> = 0; </a:t>
            </a:r>
            <a:r>
              <a:rPr>
                <a:solidFill>
                  <a:srgbClr val="7E504F"/>
                </a:solidFill>
              </a:rPr>
              <a:t>i</a:t>
            </a:r>
            <a:r>
              <a:t> &lt; </a:t>
            </a:r>
            <a:r>
              <a:rPr>
                <a:solidFill>
                  <a:srgbClr val="7E504F"/>
                </a:solidFill>
              </a:rPr>
              <a:t>matrix</a:t>
            </a:r>
            <a:r>
              <a:t>.</a:t>
            </a:r>
            <a:r>
              <a:rPr>
                <a:solidFill>
                  <a:srgbClr val="0326CC"/>
                </a:solidFill>
              </a:rPr>
              <a:t>length</a:t>
            </a:r>
            <a:r>
              <a:t>; </a:t>
            </a:r>
            <a:r>
              <a:rPr>
                <a:solidFill>
                  <a:srgbClr val="7E504F"/>
                </a:solidFill>
              </a:rPr>
              <a:t>i</a:t>
            </a:r>
            <a:r>
              <a:t>++) {</a:t>
            </a:r>
          </a:p>
          <a:p>
            <a:pPr marL="0" indent="0" defTabSz="457200">
              <a:spcBef>
                <a:spcPts val="0"/>
              </a:spcBef>
              <a:buClrTx/>
              <a:buSzTx/>
              <a:buNone/>
              <a:defRPr sz="2300">
                <a:latin typeface="Menlo Regular"/>
                <a:ea typeface="Menlo Regular"/>
                <a:cs typeface="Menlo Regular"/>
                <a:sym typeface="Menlo Regular"/>
              </a:defRPr>
            </a:pPr>
            <a:r>
              <a:t>			  </a:t>
            </a:r>
            <a:r>
              <a:rPr b="1">
                <a:solidFill>
                  <a:srgbClr val="931A68"/>
                </a:solidFill>
              </a:rPr>
              <a:t>for</a:t>
            </a:r>
            <a:r>
              <a:t> (</a:t>
            </a:r>
            <a:r>
              <a:rPr b="1">
                <a:solidFill>
                  <a:srgbClr val="931A68"/>
                </a:solidFill>
              </a:rPr>
              <a:t>int</a:t>
            </a:r>
            <a:r>
              <a:t> </a:t>
            </a:r>
            <a:r>
              <a:rPr>
                <a:solidFill>
                  <a:srgbClr val="7E504F"/>
                </a:solidFill>
              </a:rPr>
              <a:t>j</a:t>
            </a:r>
            <a:r>
              <a:t> = 0; </a:t>
            </a:r>
            <a:r>
              <a:rPr>
                <a:solidFill>
                  <a:srgbClr val="7E504F"/>
                </a:solidFill>
              </a:rPr>
              <a:t>j</a:t>
            </a:r>
            <a:r>
              <a:t> &lt; </a:t>
            </a:r>
            <a:r>
              <a:rPr>
                <a:solidFill>
                  <a:srgbClr val="7E504F"/>
                </a:solidFill>
              </a:rPr>
              <a:t>matrix</a:t>
            </a:r>
            <a:r>
              <a:t>[</a:t>
            </a:r>
            <a:r>
              <a:rPr>
                <a:solidFill>
                  <a:srgbClr val="7E504F"/>
                </a:solidFill>
              </a:rPr>
              <a:t>i</a:t>
            </a:r>
            <a:r>
              <a:t>].</a:t>
            </a:r>
            <a:r>
              <a:rPr>
                <a:solidFill>
                  <a:srgbClr val="0326CC"/>
                </a:solidFill>
              </a:rPr>
              <a:t>length</a:t>
            </a:r>
            <a:r>
              <a:t>; </a:t>
            </a:r>
            <a:r>
              <a:rPr>
                <a:solidFill>
                  <a:srgbClr val="7E504F"/>
                </a:solidFill>
              </a:rPr>
              <a:t>j</a:t>
            </a:r>
            <a:r>
              <a:t>++) {</a:t>
            </a:r>
          </a:p>
          <a:p>
            <a:pPr marL="0" indent="0" defTabSz="457200">
              <a:spcBef>
                <a:spcPts val="0"/>
              </a:spcBef>
              <a:buClrTx/>
              <a:buSzTx/>
              <a:buNone/>
              <a:defRPr sz="2300">
                <a:latin typeface="Menlo Regular"/>
                <a:ea typeface="Menlo Regular"/>
                <a:cs typeface="Menlo Regular"/>
                <a:sym typeface="Menlo Regular"/>
              </a:defRPr>
            </a:pPr>
            <a:r>
              <a:t>			    </a:t>
            </a:r>
            <a:r>
              <a:rPr b="1">
                <a:solidFill>
                  <a:srgbClr val="931A68"/>
                </a:solidFill>
              </a:rPr>
              <a:t>int</a:t>
            </a:r>
            <a:r>
              <a:t> </a:t>
            </a:r>
            <a:r>
              <a:rPr>
                <a:solidFill>
                  <a:srgbClr val="7E504F"/>
                </a:solidFill>
              </a:rPr>
              <a:t>i1</a:t>
            </a:r>
            <a:r>
              <a:t> = (</a:t>
            </a:r>
            <a:r>
              <a:rPr b="1">
                <a:solidFill>
                  <a:srgbClr val="931A68"/>
                </a:solidFill>
              </a:rPr>
              <a:t>int</a:t>
            </a:r>
            <a:r>
              <a:t>)(Math.</a:t>
            </a:r>
            <a:r>
              <a:rPr i="1"/>
              <a:t>random</a:t>
            </a:r>
            <a:r>
              <a:t>() * </a:t>
            </a:r>
            <a:r>
              <a:rPr>
                <a:solidFill>
                  <a:srgbClr val="7E504F"/>
                </a:solidFill>
              </a:rPr>
              <a:t>matrix</a:t>
            </a:r>
            <a:r>
              <a:t>.</a:t>
            </a:r>
            <a:r>
              <a:rPr>
                <a:solidFill>
                  <a:srgbClr val="0326CC"/>
                </a:solidFill>
              </a:rPr>
              <a:t>length</a:t>
            </a:r>
            <a:r>
              <a:t>);</a:t>
            </a:r>
          </a:p>
          <a:p>
            <a:pPr marL="0" indent="0" defTabSz="457200">
              <a:spcBef>
                <a:spcPts val="0"/>
              </a:spcBef>
              <a:buClrTx/>
              <a:buSzTx/>
              <a:buNone/>
              <a:defRPr sz="2300">
                <a:latin typeface="Menlo Regular"/>
                <a:ea typeface="Menlo Regular"/>
                <a:cs typeface="Menlo Regular"/>
                <a:sym typeface="Menlo Regular"/>
              </a:defRPr>
            </a:pPr>
            <a:r>
              <a:t>			    </a:t>
            </a:r>
            <a:r>
              <a:rPr b="1">
                <a:solidFill>
                  <a:srgbClr val="931A68"/>
                </a:solidFill>
              </a:rPr>
              <a:t>int</a:t>
            </a:r>
            <a:r>
              <a:t> </a:t>
            </a:r>
            <a:r>
              <a:rPr>
                <a:solidFill>
                  <a:srgbClr val="7E504F"/>
                </a:solidFill>
              </a:rPr>
              <a:t>j1</a:t>
            </a:r>
            <a:r>
              <a:t> = (</a:t>
            </a:r>
            <a:r>
              <a:rPr b="1">
                <a:solidFill>
                  <a:srgbClr val="931A68"/>
                </a:solidFill>
              </a:rPr>
              <a:t>int</a:t>
            </a:r>
            <a:r>
              <a:t>)(Math.</a:t>
            </a:r>
            <a:r>
              <a:rPr i="1"/>
              <a:t>random</a:t>
            </a:r>
            <a:r>
              <a:t>() * </a:t>
            </a:r>
            <a:r>
              <a:rPr>
                <a:solidFill>
                  <a:srgbClr val="7E504F"/>
                </a:solidFill>
              </a:rPr>
              <a:t>matrix</a:t>
            </a:r>
            <a:r>
              <a:t>[</a:t>
            </a:r>
            <a:r>
              <a:rPr>
                <a:solidFill>
                  <a:srgbClr val="7E504F"/>
                </a:solidFill>
              </a:rPr>
              <a:t>i</a:t>
            </a:r>
            <a:r>
              <a:t>].</a:t>
            </a:r>
            <a:r>
              <a:rPr>
                <a:solidFill>
                  <a:srgbClr val="0326CC"/>
                </a:solidFill>
              </a:rPr>
              <a:t>length</a:t>
            </a:r>
            <a:r>
              <a:t>);</a:t>
            </a:r>
          </a:p>
          <a:p>
            <a:pPr marL="0" indent="0" defTabSz="457200">
              <a:spcBef>
                <a:spcPts val="0"/>
              </a:spcBef>
              <a:buClrTx/>
              <a:buSzTx/>
              <a:buNone/>
              <a:defRPr sz="2300">
                <a:solidFill>
                  <a:srgbClr val="4E9072"/>
                </a:solidFill>
                <a:latin typeface="Menlo Regular"/>
                <a:ea typeface="Menlo Regular"/>
                <a:cs typeface="Menlo Regular"/>
                <a:sym typeface="Menlo Regular"/>
              </a:defRPr>
            </a:pPr>
            <a:r>
              <a:rPr>
                <a:solidFill>
                  <a:srgbClr val="000000"/>
                </a:solidFill>
              </a:rPr>
              <a:t>			    </a:t>
            </a:r>
            <a:r>
              <a:t>// Swap matrix[i][j] with matrix[i1][j1]</a:t>
            </a:r>
            <a:endParaRPr>
              <a:solidFill>
                <a:srgbClr val="000000"/>
              </a:solidFill>
            </a:endParaRPr>
          </a:p>
          <a:p>
            <a:pPr marL="0" indent="0" defTabSz="457200">
              <a:spcBef>
                <a:spcPts val="0"/>
              </a:spcBef>
              <a:buClrTx/>
              <a:buSzTx/>
              <a:buNone/>
              <a:defRPr sz="2300">
                <a:latin typeface="Menlo Regular"/>
                <a:ea typeface="Menlo Regular"/>
                <a:cs typeface="Menlo Regular"/>
                <a:sym typeface="Menlo Regular"/>
              </a:defRPr>
            </a:pPr>
            <a:r>
              <a:t>			    </a:t>
            </a:r>
            <a:r>
              <a:rPr b="1">
                <a:solidFill>
                  <a:srgbClr val="931A68"/>
                </a:solidFill>
              </a:rPr>
              <a:t>int</a:t>
            </a:r>
            <a:r>
              <a:t> </a:t>
            </a:r>
            <a:r>
              <a:rPr>
                <a:solidFill>
                  <a:srgbClr val="7E504F"/>
                </a:solidFill>
              </a:rPr>
              <a:t>temp</a:t>
            </a:r>
            <a:r>
              <a:t> = </a:t>
            </a:r>
            <a:r>
              <a:rPr>
                <a:solidFill>
                  <a:srgbClr val="7E504F"/>
                </a:solidFill>
              </a:rPr>
              <a:t>matrix</a:t>
            </a:r>
            <a:r>
              <a:t>[</a:t>
            </a:r>
            <a:r>
              <a:rPr>
                <a:solidFill>
                  <a:srgbClr val="7E504F"/>
                </a:solidFill>
              </a:rPr>
              <a:t>i</a:t>
            </a:r>
            <a:r>
              <a:t>][</a:t>
            </a:r>
            <a:r>
              <a:rPr>
                <a:solidFill>
                  <a:srgbClr val="7E504F"/>
                </a:solidFill>
              </a:rPr>
              <a:t>j</a:t>
            </a:r>
            <a:r>
              <a:t>];</a:t>
            </a:r>
          </a:p>
          <a:p>
            <a:pPr marL="0" indent="0" defTabSz="457200">
              <a:spcBef>
                <a:spcPts val="0"/>
              </a:spcBef>
              <a:buClrTx/>
              <a:buSzTx/>
              <a:buNone/>
              <a:defRPr sz="2300">
                <a:latin typeface="Menlo Regular"/>
                <a:ea typeface="Menlo Regular"/>
                <a:cs typeface="Menlo Regular"/>
                <a:sym typeface="Menlo Regular"/>
              </a:defRPr>
            </a:pPr>
            <a:r>
              <a:t>			    </a:t>
            </a:r>
            <a:r>
              <a:rPr>
                <a:solidFill>
                  <a:srgbClr val="7E504F"/>
                </a:solidFill>
              </a:rPr>
              <a:t>matrix</a:t>
            </a:r>
            <a:r>
              <a:t>[</a:t>
            </a:r>
            <a:r>
              <a:rPr>
                <a:solidFill>
                  <a:srgbClr val="7E504F"/>
                </a:solidFill>
              </a:rPr>
              <a:t>i</a:t>
            </a:r>
            <a:r>
              <a:t>][</a:t>
            </a:r>
            <a:r>
              <a:rPr>
                <a:solidFill>
                  <a:srgbClr val="7E504F"/>
                </a:solidFill>
              </a:rPr>
              <a:t>j</a:t>
            </a:r>
            <a:r>
              <a:t>] = </a:t>
            </a:r>
            <a:r>
              <a:rPr>
                <a:solidFill>
                  <a:srgbClr val="7E504F"/>
                </a:solidFill>
              </a:rPr>
              <a:t>matrix</a:t>
            </a:r>
            <a:r>
              <a:t>[</a:t>
            </a:r>
            <a:r>
              <a:rPr>
                <a:solidFill>
                  <a:srgbClr val="7E504F"/>
                </a:solidFill>
              </a:rPr>
              <a:t>i1</a:t>
            </a:r>
            <a:r>
              <a:t>][</a:t>
            </a:r>
            <a:r>
              <a:rPr>
                <a:solidFill>
                  <a:srgbClr val="7E504F"/>
                </a:solidFill>
              </a:rPr>
              <a:t>j1</a:t>
            </a:r>
            <a:r>
              <a:t>]; </a:t>
            </a:r>
          </a:p>
          <a:p>
            <a:pPr marL="0" indent="0" defTabSz="457200">
              <a:spcBef>
                <a:spcPts val="0"/>
              </a:spcBef>
              <a:buClrTx/>
              <a:buSzTx/>
              <a:buNone/>
              <a:defRPr sz="2300">
                <a:latin typeface="Menlo Regular"/>
                <a:ea typeface="Menlo Regular"/>
                <a:cs typeface="Menlo Regular"/>
                <a:sym typeface="Menlo Regular"/>
              </a:defRPr>
            </a:pPr>
            <a:r>
              <a:t>			    </a:t>
            </a:r>
            <a:r>
              <a:rPr>
                <a:solidFill>
                  <a:srgbClr val="7E504F"/>
                </a:solidFill>
              </a:rPr>
              <a:t>matrix</a:t>
            </a:r>
            <a:r>
              <a:t>[</a:t>
            </a:r>
            <a:r>
              <a:rPr>
                <a:solidFill>
                  <a:srgbClr val="7E504F"/>
                </a:solidFill>
              </a:rPr>
              <a:t>i1</a:t>
            </a:r>
            <a:r>
              <a:t>][</a:t>
            </a:r>
            <a:r>
              <a:rPr>
                <a:solidFill>
                  <a:srgbClr val="7E504F"/>
                </a:solidFill>
              </a:rPr>
              <a:t>j1</a:t>
            </a:r>
            <a:r>
              <a:t>] = </a:t>
            </a:r>
            <a:r>
              <a:rPr>
                <a:solidFill>
                  <a:srgbClr val="7E504F"/>
                </a:solidFill>
              </a:rPr>
              <a:t>temp</a:t>
            </a:r>
            <a:r>
              <a:t>;</a:t>
            </a:r>
          </a:p>
          <a:p>
            <a:pPr marL="0" indent="0" defTabSz="457200">
              <a:spcBef>
                <a:spcPts val="0"/>
              </a:spcBef>
              <a:buClrTx/>
              <a:buSzTx/>
              <a:buNone/>
              <a:defRPr sz="2300">
                <a:latin typeface="Menlo Regular"/>
                <a:ea typeface="Menlo Regular"/>
                <a:cs typeface="Menlo Regular"/>
                <a:sym typeface="Menlo Regular"/>
              </a:defRPr>
            </a:pPr>
            <a:r>
              <a:t>			  }</a:t>
            </a:r>
          </a:p>
          <a:p>
            <a:pPr marL="0" indent="0" defTabSz="457200">
              <a:spcBef>
                <a:spcPts val="0"/>
              </a:spcBef>
              <a:buClrTx/>
              <a:buSzTx/>
              <a:buNone/>
              <a:defRPr sz="2300">
                <a:latin typeface="Menlo Regular"/>
                <a:ea typeface="Menlo Regular"/>
                <a:cs typeface="Menlo Regular"/>
                <a:sym typeface="Menlo Regular"/>
              </a:defRPr>
            </a:pPr>
            <a:r>
              <a:t>			}</a:t>
            </a:r>
          </a:p>
        </p:txBody>
      </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2" name="Slide Number"/>
          <p:cNvSpPr txBox="1"/>
          <p:nvPr>
            <p:ph type="sldNum" sz="quarter" idx="2"/>
          </p:nvPr>
        </p:nvSpPr>
        <p:spPr>
          <a:xfrm>
            <a:off x="5809525" y="6533495"/>
            <a:ext cx="258625" cy="248306"/>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1333" name="İki Boyutlu Dizileri Parametre Olarak Aktarma"/>
          <p:cNvSpPr txBox="1"/>
          <p:nvPr>
            <p:ph type="title" idx="4294967295"/>
          </p:nvPr>
        </p:nvSpPr>
        <p:spPr>
          <a:xfrm>
            <a:off x="1490995" y="404696"/>
            <a:ext cx="11674476" cy="751366"/>
          </a:xfrm>
          <a:prstGeom prst="rect">
            <a:avLst/>
          </a:prstGeom>
        </p:spPr>
        <p:txBody>
          <a:bodyPr>
            <a:normAutofit fontScale="100000" lnSpcReduction="0"/>
          </a:bodyPr>
          <a:lstStyle>
            <a:lvl1pPr>
              <a:defRPr>
                <a:effectLst>
                  <a:outerShdw sx="100000" sy="100000" kx="0" ky="0" algn="b" rotWithShape="0" blurRad="12700" dist="25400" dir="2700000">
                    <a:srgbClr val="DDDDDD"/>
                  </a:outerShdw>
                </a:effectLst>
              </a:defRPr>
            </a:lvl1pPr>
          </a:lstStyle>
          <a:p>
            <a:pPr/>
            <a:r>
              <a:t>İki Boyutlu Dizileri Parametre Olarak Aktarma</a:t>
            </a:r>
          </a:p>
        </p:txBody>
      </p:sp>
      <p:grpSp>
        <p:nvGrpSpPr>
          <p:cNvPr id="1336" name="Group">
            <a:hlinkClick r:id="rId2" invalidUrl="" action="" tgtFrame="" tooltip="" history="1" highlightClick="0" endSnd="0"/>
          </p:cNvPr>
          <p:cNvGrpSpPr/>
          <p:nvPr/>
        </p:nvGrpSpPr>
        <p:grpSpPr>
          <a:xfrm>
            <a:off x="4303712" y="4119562"/>
            <a:ext cx="4300538" cy="381001"/>
            <a:chOff x="0" y="0"/>
            <a:chExt cx="4300537" cy="381000"/>
          </a:xfrm>
        </p:grpSpPr>
        <p:sp>
          <p:nvSpPr>
            <p:cNvPr id="1334" name="Rectangle"/>
            <p:cNvSpPr/>
            <p:nvPr/>
          </p:nvSpPr>
          <p:spPr>
            <a:xfrm>
              <a:off x="0" y="0"/>
              <a:ext cx="4300538" cy="381000"/>
            </a:xfrm>
            <a:prstGeom prst="rect">
              <a:avLst/>
            </a:prstGeom>
            <a:solidFill>
              <a:srgbClr val="92D050"/>
            </a:solidFill>
            <a:ln w="12700" cap="flat">
              <a:noFill/>
              <a:miter lim="400000"/>
            </a:ln>
            <a:effectLst/>
          </p:spPr>
          <p:txBody>
            <a:bodyPr wrap="square" lIns="45719" tIns="45719" rIns="45719" bIns="45719" numCol="1" anchor="t">
              <a:noAutofit/>
            </a:bodyPr>
            <a:lstStyle/>
            <a:p>
              <a:pPr algn="ctr">
                <a:defRPr b="0" sz="2000">
                  <a:latin typeface="Times New Roman"/>
                  <a:ea typeface="Times New Roman"/>
                  <a:cs typeface="Times New Roman"/>
                  <a:sym typeface="Times New Roman"/>
                </a:defRPr>
              </a:pPr>
            </a:p>
          </p:txBody>
        </p:sp>
        <p:sp>
          <p:nvSpPr>
            <p:cNvPr id="1335" name="PassTwoDimensionalArray"/>
            <p:cNvSpPr txBox="1"/>
            <p:nvPr/>
          </p:nvSpPr>
          <p:spPr>
            <a:xfrm>
              <a:off x="45719" y="0"/>
              <a:ext cx="4209099" cy="372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0" sz="2000">
                  <a:latin typeface="Times New Roman"/>
                  <a:ea typeface="Times New Roman"/>
                  <a:cs typeface="Times New Roman"/>
                  <a:sym typeface="Times New Roman"/>
                </a:defRPr>
              </a:lvl1pPr>
            </a:lstStyle>
            <a:p>
              <a:pPr/>
              <a:r>
                <a:t>PassTwoDimensionalArray</a:t>
              </a:r>
            </a:p>
          </p:txBody>
        </p:sp>
      </p:grpSp>
      <p:grpSp>
        <p:nvGrpSpPr>
          <p:cNvPr id="1344" name="Group"/>
          <p:cNvGrpSpPr/>
          <p:nvPr/>
        </p:nvGrpSpPr>
        <p:grpSpPr>
          <a:xfrm>
            <a:off x="8788399" y="4119562"/>
            <a:ext cx="931864" cy="381001"/>
            <a:chOff x="0" y="0"/>
            <a:chExt cx="931862" cy="381000"/>
          </a:xfrm>
        </p:grpSpPr>
        <p:grpSp>
          <p:nvGrpSpPr>
            <p:cNvPr id="1342" name="Group"/>
            <p:cNvGrpSpPr/>
            <p:nvPr/>
          </p:nvGrpSpPr>
          <p:grpSpPr>
            <a:xfrm>
              <a:off x="-1" y="-1"/>
              <a:ext cx="931864" cy="381001"/>
              <a:chOff x="0" y="0"/>
              <a:chExt cx="931862" cy="381000"/>
            </a:xfrm>
          </p:grpSpPr>
          <p:sp>
            <p:nvSpPr>
              <p:cNvPr id="1337" name="Rectangle"/>
              <p:cNvSpPr/>
              <p:nvPr/>
            </p:nvSpPr>
            <p:spPr>
              <a:xfrm>
                <a:off x="0" y="0"/>
                <a:ext cx="931863" cy="381000"/>
              </a:xfrm>
              <a:prstGeom prst="rect">
                <a:avLst/>
              </a:prstGeom>
              <a:solidFill>
                <a:srgbClr val="38A1BA"/>
              </a:solidFill>
              <a:ln w="12700" cap="flat">
                <a:noFill/>
                <a:miter lim="400000"/>
              </a:ln>
              <a:effectLst>
                <a:outerShdw sx="100000" sy="100000" kx="0" ky="0" algn="b" rotWithShape="0" blurRad="63500" dist="17960" dir="2700000">
                  <a:srgbClr val="226170"/>
                </a:outerShdw>
              </a:effectLst>
            </p:spPr>
            <p:txBody>
              <a:bodyPr wrap="square" lIns="45719" tIns="45719" rIns="45719" bIns="45719" numCol="1" anchor="ctr">
                <a:noAutofit/>
              </a:bodyPr>
              <a:lstStyle/>
              <a:p>
                <a:pPr algn="ctr">
                  <a:defRPr b="0" sz="1800">
                    <a:latin typeface="Times New Roman"/>
                    <a:ea typeface="Times New Roman"/>
                    <a:cs typeface="Times New Roman"/>
                    <a:sym typeface="Times New Roman"/>
                  </a:defRPr>
                </a:pPr>
              </a:p>
            </p:txBody>
          </p:sp>
          <p:sp>
            <p:nvSpPr>
              <p:cNvPr id="1338" name="Shape"/>
              <p:cNvSpPr/>
              <p:nvPr/>
            </p:nvSpPr>
            <p:spPr>
              <a:xfrm>
                <a:off x="0" y="-1"/>
                <a:ext cx="931863"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2" y="21600"/>
                    </a:lnTo>
                    <a:lnTo>
                      <a:pt x="21048" y="21600"/>
                    </a:lnTo>
                    <a:lnTo>
                      <a:pt x="21600" y="0"/>
                    </a:lnTo>
                    <a:close/>
                  </a:path>
                </a:pathLst>
              </a:custGeom>
              <a:solidFill>
                <a:srgbClr val="60B4C8"/>
              </a:solidFill>
              <a:ln w="12700" cap="flat">
                <a:noFill/>
                <a:miter lim="400000"/>
              </a:ln>
              <a:effectLst/>
            </p:spPr>
            <p:txBody>
              <a:bodyPr wrap="square" lIns="45719" tIns="45719" rIns="45719" bIns="45719" numCol="1" anchor="ctr">
                <a:noAutofit/>
              </a:bodyPr>
              <a:lstStyle/>
              <a:p>
                <a:pPr algn="ctr">
                  <a:defRPr b="0" sz="1800">
                    <a:latin typeface="Times New Roman"/>
                    <a:ea typeface="Times New Roman"/>
                    <a:cs typeface="Times New Roman"/>
                    <a:sym typeface="Times New Roman"/>
                  </a:defRPr>
                </a:pPr>
              </a:p>
            </p:txBody>
          </p:sp>
          <p:sp>
            <p:nvSpPr>
              <p:cNvPr id="1339" name="Shape"/>
              <p:cNvSpPr/>
              <p:nvPr/>
            </p:nvSpPr>
            <p:spPr>
              <a:xfrm>
                <a:off x="-1" y="0"/>
                <a:ext cx="23814" cy="381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350"/>
                    </a:lnTo>
                    <a:lnTo>
                      <a:pt x="21600" y="20250"/>
                    </a:lnTo>
                    <a:lnTo>
                      <a:pt x="0" y="21600"/>
                    </a:lnTo>
                    <a:close/>
                  </a:path>
                </a:pathLst>
              </a:custGeom>
              <a:solidFill>
                <a:srgbClr val="88C7D6"/>
              </a:solidFill>
              <a:ln w="12700" cap="flat">
                <a:noFill/>
                <a:miter lim="400000"/>
              </a:ln>
              <a:effectLst/>
            </p:spPr>
            <p:txBody>
              <a:bodyPr wrap="square" lIns="45719" tIns="45719" rIns="45719" bIns="45719" numCol="1" anchor="ctr">
                <a:noAutofit/>
              </a:bodyPr>
              <a:lstStyle/>
              <a:p>
                <a:pPr algn="ctr">
                  <a:defRPr b="0" sz="1800">
                    <a:latin typeface="Times New Roman"/>
                    <a:ea typeface="Times New Roman"/>
                    <a:cs typeface="Times New Roman"/>
                    <a:sym typeface="Times New Roman"/>
                  </a:defRPr>
                </a:pPr>
              </a:p>
            </p:txBody>
          </p:sp>
          <p:sp>
            <p:nvSpPr>
              <p:cNvPr id="1340" name="Shape"/>
              <p:cNvSpPr/>
              <p:nvPr/>
            </p:nvSpPr>
            <p:spPr>
              <a:xfrm>
                <a:off x="908050" y="0"/>
                <a:ext cx="23813" cy="381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350"/>
                    </a:lnTo>
                    <a:lnTo>
                      <a:pt x="0" y="20250"/>
                    </a:lnTo>
                    <a:lnTo>
                      <a:pt x="21600" y="21600"/>
                    </a:lnTo>
                    <a:close/>
                  </a:path>
                </a:pathLst>
              </a:custGeom>
              <a:solidFill>
                <a:srgbClr val="226170"/>
              </a:solidFill>
              <a:ln w="12700" cap="flat">
                <a:noFill/>
                <a:miter lim="400000"/>
              </a:ln>
              <a:effectLst/>
            </p:spPr>
            <p:txBody>
              <a:bodyPr wrap="square" lIns="45719" tIns="45719" rIns="45719" bIns="45719" numCol="1" anchor="ctr">
                <a:noAutofit/>
              </a:bodyPr>
              <a:lstStyle/>
              <a:p>
                <a:pPr algn="ctr">
                  <a:defRPr b="0" sz="1800">
                    <a:latin typeface="Times New Roman"/>
                    <a:ea typeface="Times New Roman"/>
                    <a:cs typeface="Times New Roman"/>
                    <a:sym typeface="Times New Roman"/>
                  </a:defRPr>
                </a:pPr>
              </a:p>
            </p:txBody>
          </p:sp>
          <p:sp>
            <p:nvSpPr>
              <p:cNvPr id="1341" name="Shape"/>
              <p:cNvSpPr/>
              <p:nvPr/>
            </p:nvSpPr>
            <p:spPr>
              <a:xfrm>
                <a:off x="0" y="357187"/>
                <a:ext cx="931863" cy="238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048" y="0"/>
                    </a:lnTo>
                    <a:lnTo>
                      <a:pt x="552" y="0"/>
                    </a:lnTo>
                    <a:lnTo>
                      <a:pt x="0" y="21600"/>
                    </a:lnTo>
                    <a:close/>
                  </a:path>
                </a:pathLst>
              </a:custGeom>
              <a:solidFill>
                <a:srgbClr val="2D8195"/>
              </a:solidFill>
              <a:ln w="12700" cap="flat">
                <a:noFill/>
                <a:miter lim="400000"/>
              </a:ln>
              <a:effectLst/>
            </p:spPr>
            <p:txBody>
              <a:bodyPr wrap="square" lIns="45719" tIns="45719" rIns="45719" bIns="45719" numCol="1" anchor="ctr">
                <a:noAutofit/>
              </a:bodyPr>
              <a:lstStyle/>
              <a:p>
                <a:pPr algn="ctr">
                  <a:defRPr b="0" sz="1800">
                    <a:latin typeface="Times New Roman"/>
                    <a:ea typeface="Times New Roman"/>
                    <a:cs typeface="Times New Roman"/>
                    <a:sym typeface="Times New Roman"/>
                  </a:defRPr>
                </a:pPr>
              </a:p>
            </p:txBody>
          </p:sp>
        </p:grpSp>
        <p:sp>
          <p:nvSpPr>
            <p:cNvPr id="1343" name="Run"/>
            <p:cNvSpPr txBox="1"/>
            <p:nvPr/>
          </p:nvSpPr>
          <p:spPr>
            <a:xfrm>
              <a:off x="202060" y="5079"/>
              <a:ext cx="527743"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b="0" sz="1800">
                  <a:latin typeface="Book Antiqua"/>
                  <a:ea typeface="Book Antiqua"/>
                  <a:cs typeface="Book Antiqua"/>
                  <a:sym typeface="Book Antiqua"/>
                </a:defRPr>
              </a:lvl1pPr>
            </a:lstStyle>
            <a:p>
              <a:pPr/>
              <a:r>
                <a:t>Run</a:t>
              </a:r>
            </a:p>
          </p:txBody>
        </p:sp>
      </p:gr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6" name="Slide Number"/>
          <p:cNvSpPr txBox="1"/>
          <p:nvPr>
            <p:ph type="sldNum" sz="quarter" idx="2"/>
          </p:nvPr>
        </p:nvSpPr>
        <p:spPr>
          <a:xfrm>
            <a:off x="5809525" y="6533495"/>
            <a:ext cx="258625" cy="248306"/>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1347" name="Problem: Çoktan Seçmeli Sınav"/>
          <p:cNvSpPr txBox="1"/>
          <p:nvPr>
            <p:ph type="title" idx="4294967295"/>
          </p:nvPr>
        </p:nvSpPr>
        <p:spPr>
          <a:xfrm>
            <a:off x="1555338" y="395287"/>
            <a:ext cx="10363201" cy="819151"/>
          </a:xfrm>
          <a:prstGeom prst="rect">
            <a:avLst/>
          </a:prstGeom>
        </p:spPr>
        <p:txBody>
          <a:bodyPr>
            <a:normAutofit fontScale="100000" lnSpcReduction="0"/>
          </a:bodyPr>
          <a:lstStyle>
            <a:lvl1pPr>
              <a:defRPr>
                <a:effectLst>
                  <a:outerShdw sx="100000" sy="100000" kx="0" ky="0" algn="b" rotWithShape="0" blurRad="12700" dist="25400" dir="2700000">
                    <a:srgbClr val="DDDDDD"/>
                  </a:outerShdw>
                </a:effectLst>
              </a:defRPr>
            </a:lvl1pPr>
          </a:lstStyle>
          <a:p>
            <a:pPr/>
            <a:r>
              <a:t>Problem: Çoktan Seçmeli Sınav </a:t>
            </a:r>
          </a:p>
        </p:txBody>
      </p:sp>
      <p:sp>
        <p:nvSpPr>
          <p:cNvPr id="1348" name="Amaç: çoktan-seçmeli bir sınavı değerlendiren bir program yazınız."/>
          <p:cNvSpPr txBox="1"/>
          <p:nvPr>
            <p:ph type="body" sz="quarter" idx="4294967295"/>
          </p:nvPr>
        </p:nvSpPr>
        <p:spPr>
          <a:xfrm>
            <a:off x="7119937" y="1905000"/>
            <a:ext cx="4868863" cy="1524000"/>
          </a:xfrm>
          <a:prstGeom prst="rect">
            <a:avLst/>
          </a:prstGeom>
        </p:spPr>
        <p:txBody>
          <a:bodyPr>
            <a:normAutofit fontScale="100000" lnSpcReduction="0"/>
          </a:bodyPr>
          <a:lstStyle>
            <a:lvl1pPr marL="0" indent="0">
              <a:spcBef>
                <a:spcPts val="800"/>
              </a:spcBef>
              <a:buSzTx/>
              <a:buFont typeface="Wingdings"/>
              <a:buNone/>
              <a:defRPr sz="2800"/>
            </a:lvl1pPr>
          </a:lstStyle>
          <a:p>
            <a:pPr/>
            <a:r>
              <a:t>Amaç: çoktan-seçmeli bir sınavı değerlendiren bir program yazınız.</a:t>
            </a:r>
          </a:p>
        </p:txBody>
      </p:sp>
      <p:pic>
        <p:nvPicPr>
          <p:cNvPr id="1349" name="image.png" descr="image.png"/>
          <p:cNvPicPr>
            <a:picLocks noChangeAspect="1"/>
          </p:cNvPicPr>
          <p:nvPr/>
        </p:nvPicPr>
        <p:blipFill>
          <a:blip r:embed="rId2">
            <a:extLst/>
          </a:blip>
          <a:stretch>
            <a:fillRect/>
          </a:stretch>
        </p:blipFill>
        <p:spPr>
          <a:xfrm>
            <a:off x="258762" y="2471737"/>
            <a:ext cx="6711951" cy="2803526"/>
          </a:xfrm>
          <a:prstGeom prst="rect">
            <a:avLst/>
          </a:prstGeom>
          <a:ln w="12700">
            <a:miter lim="400000"/>
          </a:ln>
        </p:spPr>
      </p:pic>
      <p:sp>
        <p:nvSpPr>
          <p:cNvPr id="1350" name="Öğrencilerin cevapları"/>
          <p:cNvSpPr txBox="1"/>
          <p:nvPr/>
        </p:nvSpPr>
        <p:spPr>
          <a:xfrm>
            <a:off x="304799" y="1752600"/>
            <a:ext cx="3611565" cy="483370"/>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lvl1pPr>
              <a:spcBef>
                <a:spcPts val="600"/>
              </a:spcBef>
              <a:defRPr b="0" sz="2800">
                <a:latin typeface="Times New Roman"/>
                <a:ea typeface="Times New Roman"/>
                <a:cs typeface="Times New Roman"/>
                <a:sym typeface="Times New Roman"/>
              </a:defRPr>
            </a:lvl1pPr>
          </a:lstStyle>
          <a:p>
            <a:pPr/>
            <a:r>
              <a:t>Öğrencilerin cevapları</a:t>
            </a:r>
          </a:p>
        </p:txBody>
      </p:sp>
      <p:pic>
        <p:nvPicPr>
          <p:cNvPr id="1351" name="image.png" descr="image.png"/>
          <p:cNvPicPr>
            <a:picLocks noChangeAspect="1"/>
          </p:cNvPicPr>
          <p:nvPr/>
        </p:nvPicPr>
        <p:blipFill>
          <a:blip r:embed="rId3">
            <a:extLst/>
          </a:blip>
          <a:stretch>
            <a:fillRect/>
          </a:stretch>
        </p:blipFill>
        <p:spPr>
          <a:xfrm>
            <a:off x="6985000" y="3873500"/>
            <a:ext cx="4927600" cy="1314450"/>
          </a:xfrm>
          <a:prstGeom prst="rect">
            <a:avLst/>
          </a:prstGeom>
          <a:ln w="12700">
            <a:miter lim="400000"/>
          </a:ln>
        </p:spPr>
      </p:pic>
      <p:grpSp>
        <p:nvGrpSpPr>
          <p:cNvPr id="1354" name="Group">
            <a:hlinkClick r:id="rId4" invalidUrl="" action="" tgtFrame="" tooltip="" history="1" highlightClick="0" endSnd="0"/>
          </p:cNvPr>
          <p:cNvGrpSpPr/>
          <p:nvPr/>
        </p:nvGrpSpPr>
        <p:grpSpPr>
          <a:xfrm>
            <a:off x="5149850" y="5656262"/>
            <a:ext cx="4300538" cy="381001"/>
            <a:chOff x="0" y="0"/>
            <a:chExt cx="4300537" cy="381000"/>
          </a:xfrm>
        </p:grpSpPr>
        <p:sp>
          <p:nvSpPr>
            <p:cNvPr id="1352" name="Rectangle"/>
            <p:cNvSpPr/>
            <p:nvPr/>
          </p:nvSpPr>
          <p:spPr>
            <a:xfrm>
              <a:off x="0" y="0"/>
              <a:ext cx="4300538" cy="381000"/>
            </a:xfrm>
            <a:prstGeom prst="rect">
              <a:avLst/>
            </a:prstGeom>
            <a:solidFill>
              <a:srgbClr val="92D050"/>
            </a:solidFill>
            <a:ln w="12700" cap="flat">
              <a:noFill/>
              <a:miter lim="400000"/>
            </a:ln>
            <a:effectLst/>
          </p:spPr>
          <p:txBody>
            <a:bodyPr wrap="square" lIns="45719" tIns="45719" rIns="45719" bIns="45719" numCol="1" anchor="t">
              <a:noAutofit/>
            </a:bodyPr>
            <a:lstStyle/>
            <a:p>
              <a:pPr algn="ctr">
                <a:defRPr b="0" sz="2000">
                  <a:latin typeface="Times New Roman"/>
                  <a:ea typeface="Times New Roman"/>
                  <a:cs typeface="Times New Roman"/>
                  <a:sym typeface="Times New Roman"/>
                </a:defRPr>
              </a:pPr>
            </a:p>
          </p:txBody>
        </p:sp>
        <p:sp>
          <p:nvSpPr>
            <p:cNvPr id="1353" name="PassTwoDimensionalArray"/>
            <p:cNvSpPr txBox="1"/>
            <p:nvPr/>
          </p:nvSpPr>
          <p:spPr>
            <a:xfrm>
              <a:off x="45719" y="0"/>
              <a:ext cx="4209099" cy="372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0" sz="2000">
                  <a:latin typeface="Times New Roman"/>
                  <a:ea typeface="Times New Roman"/>
                  <a:cs typeface="Times New Roman"/>
                  <a:sym typeface="Times New Roman"/>
                </a:defRPr>
              </a:lvl1pPr>
            </a:lstStyle>
            <a:p>
              <a:pPr/>
              <a:r>
                <a:t>PassTwoDimensionalArray</a:t>
              </a:r>
            </a:p>
          </p:txBody>
        </p:sp>
      </p:grpSp>
      <p:grpSp>
        <p:nvGrpSpPr>
          <p:cNvPr id="1362" name="Group"/>
          <p:cNvGrpSpPr/>
          <p:nvPr/>
        </p:nvGrpSpPr>
        <p:grpSpPr>
          <a:xfrm>
            <a:off x="9632949" y="5656262"/>
            <a:ext cx="933451" cy="381001"/>
            <a:chOff x="0" y="0"/>
            <a:chExt cx="933450" cy="381000"/>
          </a:xfrm>
        </p:grpSpPr>
        <p:grpSp>
          <p:nvGrpSpPr>
            <p:cNvPr id="1360" name="Group"/>
            <p:cNvGrpSpPr/>
            <p:nvPr/>
          </p:nvGrpSpPr>
          <p:grpSpPr>
            <a:xfrm>
              <a:off x="-1" y="-1"/>
              <a:ext cx="933451" cy="381001"/>
              <a:chOff x="0" y="0"/>
              <a:chExt cx="933450" cy="381000"/>
            </a:xfrm>
          </p:grpSpPr>
          <p:sp>
            <p:nvSpPr>
              <p:cNvPr id="1355" name="Rectangle"/>
              <p:cNvSpPr/>
              <p:nvPr/>
            </p:nvSpPr>
            <p:spPr>
              <a:xfrm>
                <a:off x="0" y="0"/>
                <a:ext cx="933450" cy="381000"/>
              </a:xfrm>
              <a:prstGeom prst="rect">
                <a:avLst/>
              </a:prstGeom>
              <a:solidFill>
                <a:srgbClr val="38A1BA"/>
              </a:solidFill>
              <a:ln w="12700" cap="flat">
                <a:noFill/>
                <a:miter lim="400000"/>
              </a:ln>
              <a:effectLst>
                <a:outerShdw sx="100000" sy="100000" kx="0" ky="0" algn="b" rotWithShape="0" blurRad="63500" dist="17960" dir="2700000">
                  <a:srgbClr val="226170"/>
                </a:outerShdw>
              </a:effectLst>
            </p:spPr>
            <p:txBody>
              <a:bodyPr wrap="square" lIns="45719" tIns="45719" rIns="45719" bIns="45719" numCol="1" anchor="ctr">
                <a:noAutofit/>
              </a:bodyPr>
              <a:lstStyle/>
              <a:p>
                <a:pPr algn="ctr">
                  <a:defRPr b="0" sz="1800">
                    <a:latin typeface="Times New Roman"/>
                    <a:ea typeface="Times New Roman"/>
                    <a:cs typeface="Times New Roman"/>
                    <a:sym typeface="Times New Roman"/>
                  </a:defRPr>
                </a:pPr>
              </a:p>
            </p:txBody>
          </p:sp>
          <p:sp>
            <p:nvSpPr>
              <p:cNvPr id="1356" name="Shape"/>
              <p:cNvSpPr/>
              <p:nvPr/>
            </p:nvSpPr>
            <p:spPr>
              <a:xfrm>
                <a:off x="0" y="-1"/>
                <a:ext cx="933450"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1" y="21600"/>
                    </a:lnTo>
                    <a:lnTo>
                      <a:pt x="21049" y="21600"/>
                    </a:lnTo>
                    <a:lnTo>
                      <a:pt x="21600" y="0"/>
                    </a:lnTo>
                    <a:close/>
                  </a:path>
                </a:pathLst>
              </a:custGeom>
              <a:solidFill>
                <a:srgbClr val="60B4C8"/>
              </a:solidFill>
              <a:ln w="12700" cap="flat">
                <a:noFill/>
                <a:miter lim="400000"/>
              </a:ln>
              <a:effectLst/>
            </p:spPr>
            <p:txBody>
              <a:bodyPr wrap="square" lIns="45719" tIns="45719" rIns="45719" bIns="45719" numCol="1" anchor="ctr">
                <a:noAutofit/>
              </a:bodyPr>
              <a:lstStyle/>
              <a:p>
                <a:pPr algn="ctr">
                  <a:defRPr b="0" sz="1800">
                    <a:latin typeface="Times New Roman"/>
                    <a:ea typeface="Times New Roman"/>
                    <a:cs typeface="Times New Roman"/>
                    <a:sym typeface="Times New Roman"/>
                  </a:defRPr>
                </a:pPr>
              </a:p>
            </p:txBody>
          </p:sp>
          <p:sp>
            <p:nvSpPr>
              <p:cNvPr id="1357" name="Shape"/>
              <p:cNvSpPr/>
              <p:nvPr/>
            </p:nvSpPr>
            <p:spPr>
              <a:xfrm>
                <a:off x="-1" y="0"/>
                <a:ext cx="23814" cy="381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350"/>
                    </a:lnTo>
                    <a:lnTo>
                      <a:pt x="21600" y="20250"/>
                    </a:lnTo>
                    <a:lnTo>
                      <a:pt x="0" y="21600"/>
                    </a:lnTo>
                    <a:close/>
                  </a:path>
                </a:pathLst>
              </a:custGeom>
              <a:solidFill>
                <a:srgbClr val="88C7D6"/>
              </a:solidFill>
              <a:ln w="12700" cap="flat">
                <a:noFill/>
                <a:miter lim="400000"/>
              </a:ln>
              <a:effectLst/>
            </p:spPr>
            <p:txBody>
              <a:bodyPr wrap="square" lIns="45719" tIns="45719" rIns="45719" bIns="45719" numCol="1" anchor="ctr">
                <a:noAutofit/>
              </a:bodyPr>
              <a:lstStyle/>
              <a:p>
                <a:pPr algn="ctr">
                  <a:defRPr b="0" sz="1800">
                    <a:latin typeface="Times New Roman"/>
                    <a:ea typeface="Times New Roman"/>
                    <a:cs typeface="Times New Roman"/>
                    <a:sym typeface="Times New Roman"/>
                  </a:defRPr>
                </a:pPr>
              </a:p>
            </p:txBody>
          </p:sp>
          <p:sp>
            <p:nvSpPr>
              <p:cNvPr id="1358" name="Shape"/>
              <p:cNvSpPr/>
              <p:nvPr/>
            </p:nvSpPr>
            <p:spPr>
              <a:xfrm>
                <a:off x="909637" y="0"/>
                <a:ext cx="23813" cy="381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350"/>
                    </a:lnTo>
                    <a:lnTo>
                      <a:pt x="0" y="20250"/>
                    </a:lnTo>
                    <a:lnTo>
                      <a:pt x="21600" y="21600"/>
                    </a:lnTo>
                    <a:close/>
                  </a:path>
                </a:pathLst>
              </a:custGeom>
              <a:solidFill>
                <a:srgbClr val="226170"/>
              </a:solidFill>
              <a:ln w="12700" cap="flat">
                <a:noFill/>
                <a:miter lim="400000"/>
              </a:ln>
              <a:effectLst/>
            </p:spPr>
            <p:txBody>
              <a:bodyPr wrap="square" lIns="45719" tIns="45719" rIns="45719" bIns="45719" numCol="1" anchor="ctr">
                <a:noAutofit/>
              </a:bodyPr>
              <a:lstStyle/>
              <a:p>
                <a:pPr algn="ctr">
                  <a:defRPr b="0" sz="1800">
                    <a:latin typeface="Times New Roman"/>
                    <a:ea typeface="Times New Roman"/>
                    <a:cs typeface="Times New Roman"/>
                    <a:sym typeface="Times New Roman"/>
                  </a:defRPr>
                </a:pPr>
              </a:p>
            </p:txBody>
          </p:sp>
          <p:sp>
            <p:nvSpPr>
              <p:cNvPr id="1359" name="Shape"/>
              <p:cNvSpPr/>
              <p:nvPr/>
            </p:nvSpPr>
            <p:spPr>
              <a:xfrm>
                <a:off x="0" y="357187"/>
                <a:ext cx="933450" cy="238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049" y="0"/>
                    </a:lnTo>
                    <a:lnTo>
                      <a:pt x="551" y="0"/>
                    </a:lnTo>
                    <a:lnTo>
                      <a:pt x="0" y="21600"/>
                    </a:lnTo>
                    <a:close/>
                  </a:path>
                </a:pathLst>
              </a:custGeom>
              <a:solidFill>
                <a:srgbClr val="2D8195"/>
              </a:solidFill>
              <a:ln w="12700" cap="flat">
                <a:noFill/>
                <a:miter lim="400000"/>
              </a:ln>
              <a:effectLst/>
            </p:spPr>
            <p:txBody>
              <a:bodyPr wrap="square" lIns="45719" tIns="45719" rIns="45719" bIns="45719" numCol="1" anchor="ctr">
                <a:noAutofit/>
              </a:bodyPr>
              <a:lstStyle/>
              <a:p>
                <a:pPr algn="ctr">
                  <a:defRPr b="0" sz="1800">
                    <a:latin typeface="Times New Roman"/>
                    <a:ea typeface="Times New Roman"/>
                    <a:cs typeface="Times New Roman"/>
                    <a:sym typeface="Times New Roman"/>
                  </a:defRPr>
                </a:pPr>
              </a:p>
            </p:txBody>
          </p:sp>
        </p:grpSp>
        <p:sp>
          <p:nvSpPr>
            <p:cNvPr id="1361" name="Run"/>
            <p:cNvSpPr txBox="1"/>
            <p:nvPr/>
          </p:nvSpPr>
          <p:spPr>
            <a:xfrm>
              <a:off x="202853" y="5079"/>
              <a:ext cx="527744"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b="0" sz="1800">
                  <a:latin typeface="Book Antiqua"/>
                  <a:ea typeface="Book Antiqua"/>
                  <a:cs typeface="Book Antiqua"/>
                  <a:sym typeface="Book Antiqua"/>
                </a:defRPr>
              </a:lvl1pPr>
            </a:lstStyle>
            <a:p>
              <a:pPr/>
              <a:r>
                <a:t>Run</a:t>
              </a:r>
            </a:p>
          </p:txBody>
        </p:sp>
      </p:gr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2" name="Diziler"/>
          <p:cNvSpPr txBox="1"/>
          <p:nvPr>
            <p:ph type="title" idx="4294967295"/>
          </p:nvPr>
        </p:nvSpPr>
        <p:spPr>
          <a:xfrm>
            <a:off x="1422400" y="53975"/>
            <a:ext cx="10502900" cy="1030288"/>
          </a:xfrm>
          <a:prstGeom prst="rect">
            <a:avLst/>
          </a:prstGeom>
        </p:spPr>
        <p:txBody>
          <a:bodyPr>
            <a:normAutofit fontScale="100000" lnSpcReduction="0"/>
          </a:bodyPr>
          <a:lstStyle/>
          <a:p>
            <a:pPr/>
            <a:r>
              <a:t>Diziler</a:t>
            </a:r>
          </a:p>
        </p:txBody>
      </p:sp>
      <p:sp>
        <p:nvSpPr>
          <p:cNvPr id="93" name="Topluluklar için bizim veri yapılarımızdır.…"/>
          <p:cNvSpPr txBox="1"/>
          <p:nvPr>
            <p:ph type="body" idx="4294967295"/>
          </p:nvPr>
        </p:nvSpPr>
        <p:spPr>
          <a:xfrm>
            <a:off x="301625" y="1268412"/>
            <a:ext cx="11580813" cy="4824413"/>
          </a:xfrm>
          <a:prstGeom prst="rect">
            <a:avLst/>
          </a:prstGeom>
        </p:spPr>
        <p:txBody>
          <a:bodyPr>
            <a:normAutofit fontScale="100000" lnSpcReduction="0"/>
          </a:bodyPr>
          <a:lstStyle/>
          <a:p>
            <a:pPr/>
            <a:r>
              <a:t>Topluluklar için bizim veri yapılarımızdır.</a:t>
            </a:r>
          </a:p>
          <a:p>
            <a:pPr>
              <a:defRPr>
                <a:solidFill>
                  <a:srgbClr val="FF40FF"/>
                </a:solidFill>
              </a:defRPr>
            </a:pPr>
            <a:r>
              <a:t>double[] sayi = new double[10]; </a:t>
            </a:r>
          </a:p>
        </p:txBody>
      </p:sp>
      <p:sp>
        <p:nvSpPr>
          <p:cNvPr id="94" name="Slide Number"/>
          <p:cNvSpPr txBox="1"/>
          <p:nvPr>
            <p:ph type="sldNum" sz="quarter" idx="2"/>
          </p:nvPr>
        </p:nvSpPr>
        <p:spPr>
          <a:xfrm>
            <a:off x="11675655" y="6533495"/>
            <a:ext cx="181383" cy="248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95" name="Uso de Java(JVM) en Guatemala (2019) | El abismo de tux" descr="Uso de Java(JVM) en Guatemala (2019) | El abismo de tux"/>
          <p:cNvPicPr>
            <a:picLocks noChangeAspect="1"/>
          </p:cNvPicPr>
          <p:nvPr/>
        </p:nvPicPr>
        <p:blipFill>
          <a:blip r:embed="rId2">
            <a:extLst/>
          </a:blip>
          <a:stretch>
            <a:fillRect/>
          </a:stretch>
        </p:blipFill>
        <p:spPr>
          <a:xfrm>
            <a:off x="2595562" y="2214562"/>
            <a:ext cx="6834188" cy="4151313"/>
          </a:xfrm>
          <a:prstGeom prst="rect">
            <a:avLst/>
          </a:prstGeom>
          <a:ln w="12700">
            <a:miter lim="400000"/>
          </a:ln>
        </p:spPr>
      </p:pic>
      <p:sp>
        <p:nvSpPr>
          <p:cNvPr id="96" name="sayi[0]"/>
          <p:cNvSpPr txBox="1"/>
          <p:nvPr/>
        </p:nvSpPr>
        <p:spPr>
          <a:xfrm>
            <a:off x="2631391" y="2797469"/>
            <a:ext cx="942341" cy="39247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sayi[0]</a:t>
            </a:r>
          </a:p>
        </p:txBody>
      </p:sp>
      <p:sp>
        <p:nvSpPr>
          <p:cNvPr id="97" name="sayi[1]"/>
          <p:cNvSpPr txBox="1"/>
          <p:nvPr/>
        </p:nvSpPr>
        <p:spPr>
          <a:xfrm>
            <a:off x="1981888" y="4370371"/>
            <a:ext cx="942341" cy="39247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sayi[1]</a:t>
            </a:r>
          </a:p>
        </p:txBody>
      </p:sp>
      <p:sp>
        <p:nvSpPr>
          <p:cNvPr id="98" name="sayi[2]"/>
          <p:cNvSpPr txBox="1"/>
          <p:nvPr/>
        </p:nvSpPr>
        <p:spPr>
          <a:xfrm>
            <a:off x="3601834" y="5548514"/>
            <a:ext cx="942341" cy="39247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sayi[2]</a:t>
            </a:r>
          </a:p>
        </p:txBody>
      </p:sp>
      <p:sp>
        <p:nvSpPr>
          <p:cNvPr id="99" name="sayi[3]"/>
          <p:cNvSpPr txBox="1"/>
          <p:nvPr/>
        </p:nvSpPr>
        <p:spPr>
          <a:xfrm>
            <a:off x="5322005" y="5769230"/>
            <a:ext cx="942341" cy="39247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sayi[3]</a:t>
            </a:r>
          </a:p>
        </p:txBody>
      </p:sp>
      <p:sp>
        <p:nvSpPr>
          <p:cNvPr id="100" name="sayi[4]"/>
          <p:cNvSpPr txBox="1"/>
          <p:nvPr/>
        </p:nvSpPr>
        <p:spPr>
          <a:xfrm>
            <a:off x="9097417" y="5327427"/>
            <a:ext cx="942341" cy="39247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sayi[4]</a:t>
            </a:r>
          </a:p>
        </p:txBody>
      </p:sp>
      <p:sp>
        <p:nvSpPr>
          <p:cNvPr id="101" name="sayi[5]"/>
          <p:cNvSpPr txBox="1"/>
          <p:nvPr/>
        </p:nvSpPr>
        <p:spPr>
          <a:xfrm>
            <a:off x="9405341" y="3841360"/>
            <a:ext cx="942341" cy="39247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sayi[5]</a:t>
            </a:r>
          </a:p>
        </p:txBody>
      </p:sp>
      <p:sp>
        <p:nvSpPr>
          <p:cNvPr id="102" name="sayi[6]"/>
          <p:cNvSpPr txBox="1"/>
          <p:nvPr/>
        </p:nvSpPr>
        <p:spPr>
          <a:xfrm>
            <a:off x="9097417" y="3009609"/>
            <a:ext cx="942341" cy="39247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sayi[6]</a:t>
            </a:r>
          </a:p>
        </p:txBody>
      </p:sp>
      <p:sp>
        <p:nvSpPr>
          <p:cNvPr id="103" name="sayi[7]"/>
          <p:cNvSpPr txBox="1"/>
          <p:nvPr/>
        </p:nvSpPr>
        <p:spPr>
          <a:xfrm>
            <a:off x="8514853" y="2797469"/>
            <a:ext cx="942341" cy="39247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sayi[7]</a:t>
            </a:r>
          </a:p>
        </p:txBody>
      </p:sp>
      <p:sp>
        <p:nvSpPr>
          <p:cNvPr id="104" name="sayi[8]"/>
          <p:cNvSpPr txBox="1"/>
          <p:nvPr/>
        </p:nvSpPr>
        <p:spPr>
          <a:xfrm>
            <a:off x="8233706" y="2413658"/>
            <a:ext cx="942341" cy="39247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sayi[8]</a:t>
            </a:r>
          </a:p>
        </p:txBody>
      </p:sp>
      <p:sp>
        <p:nvSpPr>
          <p:cNvPr id="105" name="sayi[9]"/>
          <p:cNvSpPr txBox="1"/>
          <p:nvPr/>
        </p:nvSpPr>
        <p:spPr>
          <a:xfrm>
            <a:off x="7483979" y="2078958"/>
            <a:ext cx="942341" cy="39247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sayi[9]</a:t>
            </a:r>
          </a:p>
        </p:txBody>
      </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4" name="Slide Number"/>
          <p:cNvSpPr txBox="1"/>
          <p:nvPr>
            <p:ph type="sldNum" sz="quarter" idx="2"/>
          </p:nvPr>
        </p:nvSpPr>
        <p:spPr>
          <a:xfrm>
            <a:off x="5809525" y="6533495"/>
            <a:ext cx="258625" cy="248306"/>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1365" name="Problem: Birbirine En Yakın İki Nokta"/>
          <p:cNvSpPr txBox="1"/>
          <p:nvPr>
            <p:ph type="title" idx="4294967295"/>
          </p:nvPr>
        </p:nvSpPr>
        <p:spPr>
          <a:xfrm>
            <a:off x="1457079" y="73913"/>
            <a:ext cx="10426748" cy="1066801"/>
          </a:xfrm>
          <a:prstGeom prst="rect">
            <a:avLst/>
          </a:prstGeom>
        </p:spPr>
        <p:txBody>
          <a:bodyPr>
            <a:normAutofit fontScale="100000" lnSpcReduction="0"/>
          </a:bodyPr>
          <a:lstStyle>
            <a:lvl1pPr>
              <a:defRPr>
                <a:effectLst>
                  <a:outerShdw sx="100000" sy="100000" kx="0" ky="0" algn="b" rotWithShape="0" blurRad="12700" dist="25400" dir="2700000">
                    <a:srgbClr val="DDDDDD"/>
                  </a:outerShdw>
                </a:effectLst>
              </a:defRPr>
            </a:lvl1pPr>
          </a:lstStyle>
          <a:p>
            <a:pPr/>
            <a:r>
              <a:t>Problem: Birbirine En Yakın İki Nokta</a:t>
            </a:r>
          </a:p>
        </p:txBody>
      </p:sp>
      <p:pic>
        <p:nvPicPr>
          <p:cNvPr id="1366" name="image.png" descr="image.png"/>
          <p:cNvPicPr>
            <a:picLocks noChangeAspect="1"/>
          </p:cNvPicPr>
          <p:nvPr/>
        </p:nvPicPr>
        <p:blipFill>
          <a:blip r:embed="rId2">
            <a:extLst/>
          </a:blip>
          <a:stretch>
            <a:fillRect/>
          </a:stretch>
        </p:blipFill>
        <p:spPr>
          <a:xfrm>
            <a:off x="477837" y="1754187"/>
            <a:ext cx="11455401" cy="4051301"/>
          </a:xfrm>
          <a:prstGeom prst="rect">
            <a:avLst/>
          </a:prstGeom>
          <a:ln w="12700">
            <a:miter lim="400000"/>
          </a:ln>
        </p:spPr>
      </p:pic>
      <p:sp>
        <p:nvSpPr>
          <p:cNvPr id="1367" name="https://liveexample.pearsoncmg.com/dsanimation/ClosestPaireBook.html"/>
          <p:cNvSpPr txBox="1"/>
          <p:nvPr/>
        </p:nvSpPr>
        <p:spPr>
          <a:xfrm>
            <a:off x="6756399" y="1322387"/>
            <a:ext cx="5489577" cy="850642"/>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lvl1pPr>
              <a:lnSpc>
                <a:spcPct val="90000"/>
              </a:lnSpc>
              <a:spcBef>
                <a:spcPts val="600"/>
              </a:spcBef>
              <a:defRPr b="0" sz="2800">
                <a:latin typeface="Times New Roman"/>
                <a:ea typeface="Times New Roman"/>
                <a:cs typeface="Times New Roman"/>
                <a:sym typeface="Times New Roman"/>
              </a:defRPr>
            </a:lvl1pPr>
          </a:lstStyle>
          <a:p>
            <a:pPr/>
            <a:r>
              <a:t>https://liveexample.pearsoncmg.com/dsanimation/ClosestPaireBook.html</a:t>
            </a:r>
          </a:p>
        </p:txBody>
      </p:sp>
      <p:grpSp>
        <p:nvGrpSpPr>
          <p:cNvPr id="1375" name="Group">
            <a:hlinkClick r:id="rId3" invalidUrl="" action="" tgtFrame="" tooltip="" history="1" highlightClick="0" endSnd="0"/>
          </p:cNvPr>
          <p:cNvGrpSpPr/>
          <p:nvPr/>
        </p:nvGrpSpPr>
        <p:grpSpPr>
          <a:xfrm>
            <a:off x="10434637" y="2379662"/>
            <a:ext cx="690564" cy="576263"/>
            <a:chOff x="0" y="0"/>
            <a:chExt cx="690562" cy="576262"/>
          </a:xfrm>
        </p:grpSpPr>
        <p:sp>
          <p:nvSpPr>
            <p:cNvPr id="1368" name="Rectangle"/>
            <p:cNvSpPr/>
            <p:nvPr/>
          </p:nvSpPr>
          <p:spPr>
            <a:xfrm>
              <a:off x="-1" y="0"/>
              <a:ext cx="690564" cy="576263"/>
            </a:xfrm>
            <a:prstGeom prst="rect">
              <a:avLst/>
            </a:prstGeom>
            <a:solidFill>
              <a:srgbClr val="92D050"/>
            </a:solidFill>
            <a:ln w="12700" cap="flat">
              <a:noFill/>
              <a:miter lim="400000"/>
            </a:ln>
            <a:effectLst/>
          </p:spPr>
          <p:txBody>
            <a:bodyPr wrap="square" lIns="45719" tIns="45719" rIns="45719" bIns="45719" numCol="1" anchor="ctr">
              <a:noAutofit/>
            </a:bodyPr>
            <a:lstStyle/>
            <a:p>
              <a:pPr>
                <a:defRPr b="0" sz="1800">
                  <a:latin typeface="Times New Roman"/>
                  <a:ea typeface="Times New Roman"/>
                  <a:cs typeface="Times New Roman"/>
                  <a:sym typeface="Times New Roman"/>
                </a:defRPr>
              </a:pPr>
            </a:p>
          </p:txBody>
        </p:sp>
        <p:sp>
          <p:nvSpPr>
            <p:cNvPr id="1369" name="Shape"/>
            <p:cNvSpPr/>
            <p:nvPr/>
          </p:nvSpPr>
          <p:spPr>
            <a:xfrm>
              <a:off x="-1" y="-1"/>
              <a:ext cx="690564" cy="360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127" y="21600"/>
                  </a:lnTo>
                  <a:lnTo>
                    <a:pt x="20473" y="21600"/>
                  </a:lnTo>
                  <a:lnTo>
                    <a:pt x="21600" y="0"/>
                  </a:lnTo>
                  <a:close/>
                </a:path>
              </a:pathLst>
            </a:custGeom>
            <a:solidFill>
              <a:srgbClr val="A8D973"/>
            </a:solidFill>
            <a:ln w="12700" cap="flat">
              <a:noFill/>
              <a:miter lim="400000"/>
            </a:ln>
            <a:effectLst/>
          </p:spPr>
          <p:txBody>
            <a:bodyPr wrap="square" lIns="45719" tIns="45719" rIns="45719" bIns="45719" numCol="1" anchor="ctr">
              <a:noAutofit/>
            </a:bodyPr>
            <a:lstStyle/>
            <a:p>
              <a:pPr>
                <a:defRPr b="0" sz="1800">
                  <a:latin typeface="Times New Roman"/>
                  <a:ea typeface="Times New Roman"/>
                  <a:cs typeface="Times New Roman"/>
                  <a:sym typeface="Times New Roman"/>
                </a:defRPr>
              </a:pPr>
            </a:p>
          </p:txBody>
        </p:sp>
        <p:sp>
          <p:nvSpPr>
            <p:cNvPr id="1370" name="Shape"/>
            <p:cNvSpPr/>
            <p:nvPr/>
          </p:nvSpPr>
          <p:spPr>
            <a:xfrm>
              <a:off x="-1" y="0"/>
              <a:ext cx="36018" cy="5762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350"/>
                  </a:lnTo>
                  <a:lnTo>
                    <a:pt x="21600" y="20250"/>
                  </a:lnTo>
                  <a:lnTo>
                    <a:pt x="0" y="21600"/>
                  </a:lnTo>
                  <a:close/>
                </a:path>
              </a:pathLst>
            </a:custGeom>
            <a:solidFill>
              <a:srgbClr val="BEE396"/>
            </a:solidFill>
            <a:ln w="12700" cap="flat">
              <a:noFill/>
              <a:miter lim="400000"/>
            </a:ln>
            <a:effectLst/>
          </p:spPr>
          <p:txBody>
            <a:bodyPr wrap="square" lIns="45719" tIns="45719" rIns="45719" bIns="45719" numCol="1" anchor="ctr">
              <a:noAutofit/>
            </a:bodyPr>
            <a:lstStyle/>
            <a:p>
              <a:pPr>
                <a:defRPr b="0" sz="1800">
                  <a:latin typeface="Times New Roman"/>
                  <a:ea typeface="Times New Roman"/>
                  <a:cs typeface="Times New Roman"/>
                  <a:sym typeface="Times New Roman"/>
                </a:defRPr>
              </a:pPr>
            </a:p>
          </p:txBody>
        </p:sp>
        <p:sp>
          <p:nvSpPr>
            <p:cNvPr id="1371" name="Shape"/>
            <p:cNvSpPr/>
            <p:nvPr/>
          </p:nvSpPr>
          <p:spPr>
            <a:xfrm>
              <a:off x="654545" y="0"/>
              <a:ext cx="36018" cy="5762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350"/>
                  </a:lnTo>
                  <a:lnTo>
                    <a:pt x="0" y="20250"/>
                  </a:lnTo>
                  <a:lnTo>
                    <a:pt x="21600" y="21600"/>
                  </a:lnTo>
                  <a:close/>
                </a:path>
              </a:pathLst>
            </a:custGeom>
            <a:solidFill>
              <a:srgbClr val="587D30"/>
            </a:solidFill>
            <a:ln w="12700" cap="flat">
              <a:noFill/>
              <a:miter lim="400000"/>
            </a:ln>
            <a:effectLst/>
          </p:spPr>
          <p:txBody>
            <a:bodyPr wrap="square" lIns="45719" tIns="45719" rIns="45719" bIns="45719" numCol="1" anchor="ctr">
              <a:noAutofit/>
            </a:bodyPr>
            <a:lstStyle/>
            <a:p>
              <a:pPr>
                <a:defRPr b="0" sz="1800">
                  <a:latin typeface="Times New Roman"/>
                  <a:ea typeface="Times New Roman"/>
                  <a:cs typeface="Times New Roman"/>
                  <a:sym typeface="Times New Roman"/>
                </a:defRPr>
              </a:pPr>
            </a:p>
          </p:txBody>
        </p:sp>
        <p:sp>
          <p:nvSpPr>
            <p:cNvPr id="1372" name="Shape"/>
            <p:cNvSpPr/>
            <p:nvPr/>
          </p:nvSpPr>
          <p:spPr>
            <a:xfrm>
              <a:off x="-1" y="540246"/>
              <a:ext cx="690564" cy="360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0473" y="0"/>
                  </a:lnTo>
                  <a:lnTo>
                    <a:pt x="1127" y="0"/>
                  </a:lnTo>
                  <a:lnTo>
                    <a:pt x="0" y="21600"/>
                  </a:lnTo>
                  <a:close/>
                </a:path>
              </a:pathLst>
            </a:custGeom>
            <a:solidFill>
              <a:srgbClr val="75A640"/>
            </a:solidFill>
            <a:ln w="12700" cap="flat">
              <a:noFill/>
              <a:miter lim="400000"/>
            </a:ln>
            <a:effectLst/>
          </p:spPr>
          <p:txBody>
            <a:bodyPr wrap="square" lIns="45719" tIns="45719" rIns="45719" bIns="45719" numCol="1" anchor="ctr">
              <a:noAutofit/>
            </a:bodyPr>
            <a:lstStyle/>
            <a:p>
              <a:pPr>
                <a:defRPr b="0" sz="1800">
                  <a:latin typeface="Times New Roman"/>
                  <a:ea typeface="Times New Roman"/>
                  <a:cs typeface="Times New Roman"/>
                  <a:sym typeface="Times New Roman"/>
                </a:defRPr>
              </a:pPr>
            </a:p>
          </p:txBody>
        </p:sp>
        <p:sp>
          <p:nvSpPr>
            <p:cNvPr id="1373" name="Shape"/>
            <p:cNvSpPr/>
            <p:nvPr/>
          </p:nvSpPr>
          <p:spPr>
            <a:xfrm>
              <a:off x="210231" y="108049"/>
              <a:ext cx="270127" cy="3601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5400"/>
                  </a:lnTo>
                  <a:lnTo>
                    <a:pt x="14400" y="0"/>
                  </a:lnTo>
                  <a:close/>
                </a:path>
              </a:pathLst>
            </a:custGeom>
            <a:solidFill>
              <a:srgbClr val="75A640"/>
            </a:solidFill>
            <a:ln w="12700" cap="flat">
              <a:noFill/>
              <a:miter lim="400000"/>
            </a:ln>
            <a:effectLst/>
          </p:spPr>
          <p:txBody>
            <a:bodyPr wrap="square" lIns="45719" tIns="45719" rIns="45719" bIns="45719" numCol="1" anchor="ctr">
              <a:noAutofit/>
            </a:bodyPr>
            <a:lstStyle/>
            <a:p>
              <a:pPr>
                <a:defRPr b="0" sz="1800">
                  <a:latin typeface="Times New Roman"/>
                  <a:ea typeface="Times New Roman"/>
                  <a:cs typeface="Times New Roman"/>
                  <a:sym typeface="Times New Roman"/>
                </a:defRPr>
              </a:pPr>
            </a:p>
          </p:txBody>
        </p:sp>
        <p:sp>
          <p:nvSpPr>
            <p:cNvPr id="1374" name="Triangle"/>
            <p:cNvSpPr/>
            <p:nvPr/>
          </p:nvSpPr>
          <p:spPr>
            <a:xfrm>
              <a:off x="390315" y="108049"/>
              <a:ext cx="90043" cy="900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lnTo>
                    <a:pt x="0" y="21600"/>
                  </a:lnTo>
                  <a:close/>
                </a:path>
              </a:pathLst>
            </a:custGeom>
            <a:solidFill>
              <a:srgbClr val="587D30"/>
            </a:solidFill>
            <a:ln w="12700" cap="flat">
              <a:noFill/>
              <a:miter lim="400000"/>
            </a:ln>
            <a:effectLst/>
          </p:spPr>
          <p:txBody>
            <a:bodyPr wrap="square" lIns="45719" tIns="45719" rIns="45719" bIns="45719" numCol="1" anchor="ctr">
              <a:noAutofit/>
            </a:bodyPr>
            <a:lstStyle/>
            <a:p>
              <a:pPr>
                <a:defRPr b="0" sz="1800">
                  <a:latin typeface="Times New Roman"/>
                  <a:ea typeface="Times New Roman"/>
                  <a:cs typeface="Times New Roman"/>
                  <a:sym typeface="Times New Roman"/>
                </a:defRPr>
              </a:pPr>
            </a:p>
          </p:txBody>
        </p:sp>
      </p:grpSp>
      <p:grpSp>
        <p:nvGrpSpPr>
          <p:cNvPr id="1378" name="Group">
            <a:hlinkClick r:id="rId4" invalidUrl="" action="" tgtFrame="" tooltip="" history="1" highlightClick="0" endSnd="0"/>
          </p:cNvPr>
          <p:cNvGrpSpPr/>
          <p:nvPr/>
        </p:nvGrpSpPr>
        <p:grpSpPr>
          <a:xfrm>
            <a:off x="5708650" y="5924549"/>
            <a:ext cx="4300538" cy="381001"/>
            <a:chOff x="0" y="0"/>
            <a:chExt cx="4300537" cy="381000"/>
          </a:xfrm>
        </p:grpSpPr>
        <p:sp>
          <p:nvSpPr>
            <p:cNvPr id="1376" name="Rectangle"/>
            <p:cNvSpPr/>
            <p:nvPr/>
          </p:nvSpPr>
          <p:spPr>
            <a:xfrm>
              <a:off x="0" y="0"/>
              <a:ext cx="4300538" cy="381000"/>
            </a:xfrm>
            <a:prstGeom prst="rect">
              <a:avLst/>
            </a:prstGeom>
            <a:solidFill>
              <a:srgbClr val="92D050"/>
            </a:solidFill>
            <a:ln w="12700" cap="flat">
              <a:noFill/>
              <a:miter lim="400000"/>
            </a:ln>
            <a:effectLst/>
          </p:spPr>
          <p:txBody>
            <a:bodyPr wrap="square" lIns="45719" tIns="45719" rIns="45719" bIns="45719" numCol="1" anchor="t">
              <a:noAutofit/>
            </a:bodyPr>
            <a:lstStyle/>
            <a:p>
              <a:pPr algn="ctr">
                <a:defRPr b="0" sz="2000">
                  <a:latin typeface="Times New Roman"/>
                  <a:ea typeface="Times New Roman"/>
                  <a:cs typeface="Times New Roman"/>
                  <a:sym typeface="Times New Roman"/>
                </a:defRPr>
              </a:pPr>
            </a:p>
          </p:txBody>
        </p:sp>
        <p:sp>
          <p:nvSpPr>
            <p:cNvPr id="1377" name="PassTwoDimensionalArray"/>
            <p:cNvSpPr txBox="1"/>
            <p:nvPr/>
          </p:nvSpPr>
          <p:spPr>
            <a:xfrm>
              <a:off x="45719" y="0"/>
              <a:ext cx="4209099" cy="372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0" sz="2000">
                  <a:latin typeface="Times New Roman"/>
                  <a:ea typeface="Times New Roman"/>
                  <a:cs typeface="Times New Roman"/>
                  <a:sym typeface="Times New Roman"/>
                </a:defRPr>
              </a:lvl1pPr>
            </a:lstStyle>
            <a:p>
              <a:pPr/>
              <a:r>
                <a:t>PassTwoDimensionalArray</a:t>
              </a:r>
            </a:p>
          </p:txBody>
        </p:sp>
      </p:grpSp>
      <p:grpSp>
        <p:nvGrpSpPr>
          <p:cNvPr id="1386" name="Group"/>
          <p:cNvGrpSpPr/>
          <p:nvPr/>
        </p:nvGrpSpPr>
        <p:grpSpPr>
          <a:xfrm>
            <a:off x="10191749" y="5924549"/>
            <a:ext cx="933451" cy="381001"/>
            <a:chOff x="0" y="0"/>
            <a:chExt cx="933450" cy="381000"/>
          </a:xfrm>
        </p:grpSpPr>
        <p:grpSp>
          <p:nvGrpSpPr>
            <p:cNvPr id="1384" name="Group"/>
            <p:cNvGrpSpPr/>
            <p:nvPr/>
          </p:nvGrpSpPr>
          <p:grpSpPr>
            <a:xfrm>
              <a:off x="-1" y="-1"/>
              <a:ext cx="933451" cy="381001"/>
              <a:chOff x="0" y="0"/>
              <a:chExt cx="933450" cy="381000"/>
            </a:xfrm>
          </p:grpSpPr>
          <p:sp>
            <p:nvSpPr>
              <p:cNvPr id="1379" name="Rectangle"/>
              <p:cNvSpPr/>
              <p:nvPr/>
            </p:nvSpPr>
            <p:spPr>
              <a:xfrm>
                <a:off x="0" y="0"/>
                <a:ext cx="933450" cy="381000"/>
              </a:xfrm>
              <a:prstGeom prst="rect">
                <a:avLst/>
              </a:prstGeom>
              <a:solidFill>
                <a:srgbClr val="38A1BA"/>
              </a:solidFill>
              <a:ln w="12700" cap="flat">
                <a:noFill/>
                <a:miter lim="400000"/>
              </a:ln>
              <a:effectLst>
                <a:outerShdw sx="100000" sy="100000" kx="0" ky="0" algn="b" rotWithShape="0" blurRad="63500" dist="17960" dir="2700000">
                  <a:srgbClr val="226170"/>
                </a:outerShdw>
              </a:effectLst>
            </p:spPr>
            <p:txBody>
              <a:bodyPr wrap="square" lIns="45719" tIns="45719" rIns="45719" bIns="45719" numCol="1" anchor="ctr">
                <a:noAutofit/>
              </a:bodyPr>
              <a:lstStyle/>
              <a:p>
                <a:pPr algn="ctr">
                  <a:defRPr b="0" sz="1800">
                    <a:latin typeface="Times New Roman"/>
                    <a:ea typeface="Times New Roman"/>
                    <a:cs typeface="Times New Roman"/>
                    <a:sym typeface="Times New Roman"/>
                  </a:defRPr>
                </a:pPr>
              </a:p>
            </p:txBody>
          </p:sp>
          <p:sp>
            <p:nvSpPr>
              <p:cNvPr id="1380" name="Shape"/>
              <p:cNvSpPr/>
              <p:nvPr/>
            </p:nvSpPr>
            <p:spPr>
              <a:xfrm>
                <a:off x="0" y="-1"/>
                <a:ext cx="933450"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1" y="21600"/>
                    </a:lnTo>
                    <a:lnTo>
                      <a:pt x="21049" y="21600"/>
                    </a:lnTo>
                    <a:lnTo>
                      <a:pt x="21600" y="0"/>
                    </a:lnTo>
                    <a:close/>
                  </a:path>
                </a:pathLst>
              </a:custGeom>
              <a:solidFill>
                <a:srgbClr val="60B4C8"/>
              </a:solidFill>
              <a:ln w="12700" cap="flat">
                <a:noFill/>
                <a:miter lim="400000"/>
              </a:ln>
              <a:effectLst/>
            </p:spPr>
            <p:txBody>
              <a:bodyPr wrap="square" lIns="45719" tIns="45719" rIns="45719" bIns="45719" numCol="1" anchor="ctr">
                <a:noAutofit/>
              </a:bodyPr>
              <a:lstStyle/>
              <a:p>
                <a:pPr algn="ctr">
                  <a:defRPr b="0" sz="1800">
                    <a:latin typeface="Times New Roman"/>
                    <a:ea typeface="Times New Roman"/>
                    <a:cs typeface="Times New Roman"/>
                    <a:sym typeface="Times New Roman"/>
                  </a:defRPr>
                </a:pPr>
              </a:p>
            </p:txBody>
          </p:sp>
          <p:sp>
            <p:nvSpPr>
              <p:cNvPr id="1381" name="Shape"/>
              <p:cNvSpPr/>
              <p:nvPr/>
            </p:nvSpPr>
            <p:spPr>
              <a:xfrm>
                <a:off x="-1" y="0"/>
                <a:ext cx="23814" cy="381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350"/>
                    </a:lnTo>
                    <a:lnTo>
                      <a:pt x="21600" y="20250"/>
                    </a:lnTo>
                    <a:lnTo>
                      <a:pt x="0" y="21600"/>
                    </a:lnTo>
                    <a:close/>
                  </a:path>
                </a:pathLst>
              </a:custGeom>
              <a:solidFill>
                <a:srgbClr val="88C7D6"/>
              </a:solidFill>
              <a:ln w="12700" cap="flat">
                <a:noFill/>
                <a:miter lim="400000"/>
              </a:ln>
              <a:effectLst/>
            </p:spPr>
            <p:txBody>
              <a:bodyPr wrap="square" lIns="45719" tIns="45719" rIns="45719" bIns="45719" numCol="1" anchor="ctr">
                <a:noAutofit/>
              </a:bodyPr>
              <a:lstStyle/>
              <a:p>
                <a:pPr algn="ctr">
                  <a:defRPr b="0" sz="1800">
                    <a:latin typeface="Times New Roman"/>
                    <a:ea typeface="Times New Roman"/>
                    <a:cs typeface="Times New Roman"/>
                    <a:sym typeface="Times New Roman"/>
                  </a:defRPr>
                </a:pPr>
              </a:p>
            </p:txBody>
          </p:sp>
          <p:sp>
            <p:nvSpPr>
              <p:cNvPr id="1382" name="Shape"/>
              <p:cNvSpPr/>
              <p:nvPr/>
            </p:nvSpPr>
            <p:spPr>
              <a:xfrm>
                <a:off x="909637" y="0"/>
                <a:ext cx="23813" cy="381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350"/>
                    </a:lnTo>
                    <a:lnTo>
                      <a:pt x="0" y="20250"/>
                    </a:lnTo>
                    <a:lnTo>
                      <a:pt x="21600" y="21600"/>
                    </a:lnTo>
                    <a:close/>
                  </a:path>
                </a:pathLst>
              </a:custGeom>
              <a:solidFill>
                <a:srgbClr val="226170"/>
              </a:solidFill>
              <a:ln w="12700" cap="flat">
                <a:noFill/>
                <a:miter lim="400000"/>
              </a:ln>
              <a:effectLst/>
            </p:spPr>
            <p:txBody>
              <a:bodyPr wrap="square" lIns="45719" tIns="45719" rIns="45719" bIns="45719" numCol="1" anchor="ctr">
                <a:noAutofit/>
              </a:bodyPr>
              <a:lstStyle/>
              <a:p>
                <a:pPr algn="ctr">
                  <a:defRPr b="0" sz="1800">
                    <a:latin typeface="Times New Roman"/>
                    <a:ea typeface="Times New Roman"/>
                    <a:cs typeface="Times New Roman"/>
                    <a:sym typeface="Times New Roman"/>
                  </a:defRPr>
                </a:pPr>
              </a:p>
            </p:txBody>
          </p:sp>
          <p:sp>
            <p:nvSpPr>
              <p:cNvPr id="1383" name="Shape"/>
              <p:cNvSpPr/>
              <p:nvPr/>
            </p:nvSpPr>
            <p:spPr>
              <a:xfrm>
                <a:off x="0" y="357187"/>
                <a:ext cx="933450" cy="238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049" y="0"/>
                    </a:lnTo>
                    <a:lnTo>
                      <a:pt x="551" y="0"/>
                    </a:lnTo>
                    <a:lnTo>
                      <a:pt x="0" y="21600"/>
                    </a:lnTo>
                    <a:close/>
                  </a:path>
                </a:pathLst>
              </a:custGeom>
              <a:solidFill>
                <a:srgbClr val="2D8195"/>
              </a:solidFill>
              <a:ln w="12700" cap="flat">
                <a:noFill/>
                <a:miter lim="400000"/>
              </a:ln>
              <a:effectLst/>
            </p:spPr>
            <p:txBody>
              <a:bodyPr wrap="square" lIns="45719" tIns="45719" rIns="45719" bIns="45719" numCol="1" anchor="ctr">
                <a:noAutofit/>
              </a:bodyPr>
              <a:lstStyle/>
              <a:p>
                <a:pPr algn="ctr">
                  <a:defRPr b="0" sz="1800">
                    <a:latin typeface="Times New Roman"/>
                    <a:ea typeface="Times New Roman"/>
                    <a:cs typeface="Times New Roman"/>
                    <a:sym typeface="Times New Roman"/>
                  </a:defRPr>
                </a:pPr>
              </a:p>
            </p:txBody>
          </p:sp>
        </p:grpSp>
        <p:sp>
          <p:nvSpPr>
            <p:cNvPr id="1385" name="Run"/>
            <p:cNvSpPr txBox="1"/>
            <p:nvPr/>
          </p:nvSpPr>
          <p:spPr>
            <a:xfrm>
              <a:off x="202853" y="5079"/>
              <a:ext cx="527744"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b="0" sz="1800">
                  <a:latin typeface="Book Antiqua"/>
                  <a:ea typeface="Book Antiqua"/>
                  <a:cs typeface="Book Antiqua"/>
                  <a:sym typeface="Book Antiqua"/>
                </a:defRPr>
              </a:lvl1pPr>
            </a:lstStyle>
            <a:p>
              <a:pPr/>
              <a:r>
                <a:t>Run</a:t>
              </a:r>
            </a:p>
          </p:txBody>
        </p:sp>
      </p:gr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8" name="Slide Number"/>
          <p:cNvSpPr txBox="1"/>
          <p:nvPr>
            <p:ph type="sldNum" sz="quarter" idx="2"/>
          </p:nvPr>
        </p:nvSpPr>
        <p:spPr>
          <a:xfrm>
            <a:off x="5809525" y="6533495"/>
            <a:ext cx="258625" cy="248306"/>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1389" name="Sudoku?"/>
          <p:cNvSpPr txBox="1"/>
          <p:nvPr>
            <p:ph type="title" idx="4294967295"/>
          </p:nvPr>
        </p:nvSpPr>
        <p:spPr>
          <a:xfrm>
            <a:off x="1518668" y="311538"/>
            <a:ext cx="10363201" cy="857251"/>
          </a:xfrm>
          <a:prstGeom prst="rect">
            <a:avLst/>
          </a:prstGeom>
        </p:spPr>
        <p:txBody>
          <a:bodyPr>
            <a:normAutofit fontScale="100000" lnSpcReduction="0"/>
          </a:bodyPr>
          <a:lstStyle>
            <a:lvl1pPr>
              <a:defRPr>
                <a:effectLst>
                  <a:outerShdw sx="100000" sy="100000" kx="0" ky="0" algn="b" rotWithShape="0" blurRad="12700" dist="25400" dir="2700000">
                    <a:srgbClr val="DDDDDD"/>
                  </a:outerShdw>
                </a:effectLst>
              </a:defRPr>
            </a:lvl1pPr>
          </a:lstStyle>
          <a:p>
            <a:pPr/>
            <a:r>
              <a:t>Sudoku?</a:t>
            </a:r>
          </a:p>
        </p:txBody>
      </p:sp>
      <p:pic>
        <p:nvPicPr>
          <p:cNvPr id="1390" name="image.pdf" descr="image.pdf"/>
          <p:cNvPicPr>
            <a:picLocks noChangeAspect="1"/>
          </p:cNvPicPr>
          <p:nvPr/>
        </p:nvPicPr>
        <p:blipFill>
          <a:blip r:embed="rId2">
            <a:extLst/>
          </a:blip>
          <a:stretch>
            <a:fillRect/>
          </a:stretch>
        </p:blipFill>
        <p:spPr>
          <a:xfrm>
            <a:off x="258762" y="1624012"/>
            <a:ext cx="4337051" cy="3303588"/>
          </a:xfrm>
          <a:prstGeom prst="rect">
            <a:avLst/>
          </a:prstGeom>
          <a:ln w="12700">
            <a:miter lim="400000"/>
          </a:ln>
        </p:spPr>
      </p:pic>
      <p:sp>
        <p:nvSpPr>
          <p:cNvPr id="1391" name="https://liveexample.pearsoncmg.com/dsanimation/Sudoku.html">
            <a:hlinkClick r:id="rId3" invalidUrl="" action="" tgtFrame="" tooltip="" history="1" highlightClick="0" endSnd="0"/>
          </p:cNvPr>
          <p:cNvSpPr txBox="1"/>
          <p:nvPr/>
        </p:nvSpPr>
        <p:spPr>
          <a:xfrm>
            <a:off x="5118099" y="1751012"/>
            <a:ext cx="6769102" cy="850642"/>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lvl1pPr>
              <a:lnSpc>
                <a:spcPct val="90000"/>
              </a:lnSpc>
              <a:spcBef>
                <a:spcPts val="600"/>
              </a:spcBef>
              <a:defRPr b="0" sz="2800">
                <a:latin typeface="Times New Roman"/>
                <a:ea typeface="Times New Roman"/>
                <a:cs typeface="Times New Roman"/>
                <a:sym typeface="Times New Roman"/>
              </a:defRPr>
            </a:lvl1pPr>
          </a:lstStyle>
          <a:p>
            <a:pPr/>
            <a:r>
              <a:t>https://liveexample.pearsoncmg.com/dsanimation/Sudoku.html</a:t>
            </a:r>
          </a:p>
        </p:txBody>
      </p:sp>
      <p:grpSp>
        <p:nvGrpSpPr>
          <p:cNvPr id="1399" name="Group">
            <a:hlinkClick r:id="rId4" invalidUrl="" action="" tgtFrame="" tooltip="" history="1" highlightClick="0" endSnd="0"/>
          </p:cNvPr>
          <p:cNvGrpSpPr/>
          <p:nvPr/>
        </p:nvGrpSpPr>
        <p:grpSpPr>
          <a:xfrm>
            <a:off x="5370512" y="2698749"/>
            <a:ext cx="688976" cy="576264"/>
            <a:chOff x="0" y="0"/>
            <a:chExt cx="688975" cy="576262"/>
          </a:xfrm>
        </p:grpSpPr>
        <p:sp>
          <p:nvSpPr>
            <p:cNvPr id="1392" name="Rectangle"/>
            <p:cNvSpPr/>
            <p:nvPr/>
          </p:nvSpPr>
          <p:spPr>
            <a:xfrm>
              <a:off x="0" y="0"/>
              <a:ext cx="688975" cy="576263"/>
            </a:xfrm>
            <a:prstGeom prst="rect">
              <a:avLst/>
            </a:prstGeom>
            <a:solidFill>
              <a:srgbClr val="92D050"/>
            </a:solidFill>
            <a:ln w="12700" cap="flat">
              <a:noFill/>
              <a:miter lim="400000"/>
            </a:ln>
            <a:effectLst/>
          </p:spPr>
          <p:txBody>
            <a:bodyPr wrap="square" lIns="45719" tIns="45719" rIns="45719" bIns="45719" numCol="1" anchor="ctr">
              <a:noAutofit/>
            </a:bodyPr>
            <a:lstStyle/>
            <a:p>
              <a:pPr>
                <a:defRPr b="0" sz="1800">
                  <a:latin typeface="Times New Roman"/>
                  <a:ea typeface="Times New Roman"/>
                  <a:cs typeface="Times New Roman"/>
                  <a:sym typeface="Times New Roman"/>
                </a:defRPr>
              </a:pPr>
            </a:p>
          </p:txBody>
        </p:sp>
        <p:sp>
          <p:nvSpPr>
            <p:cNvPr id="1393" name="Shape"/>
            <p:cNvSpPr/>
            <p:nvPr/>
          </p:nvSpPr>
          <p:spPr>
            <a:xfrm>
              <a:off x="0" y="-1"/>
              <a:ext cx="688975" cy="360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129" y="21600"/>
                  </a:lnTo>
                  <a:lnTo>
                    <a:pt x="20471" y="21600"/>
                  </a:lnTo>
                  <a:lnTo>
                    <a:pt x="21600" y="0"/>
                  </a:lnTo>
                  <a:close/>
                </a:path>
              </a:pathLst>
            </a:custGeom>
            <a:solidFill>
              <a:srgbClr val="A8D973"/>
            </a:solidFill>
            <a:ln w="12700" cap="flat">
              <a:noFill/>
              <a:miter lim="400000"/>
            </a:ln>
            <a:effectLst/>
          </p:spPr>
          <p:txBody>
            <a:bodyPr wrap="square" lIns="45719" tIns="45719" rIns="45719" bIns="45719" numCol="1" anchor="ctr">
              <a:noAutofit/>
            </a:bodyPr>
            <a:lstStyle/>
            <a:p>
              <a:pPr>
                <a:defRPr b="0" sz="1800">
                  <a:latin typeface="Times New Roman"/>
                  <a:ea typeface="Times New Roman"/>
                  <a:cs typeface="Times New Roman"/>
                  <a:sym typeface="Times New Roman"/>
                </a:defRPr>
              </a:pPr>
            </a:p>
          </p:txBody>
        </p:sp>
        <p:sp>
          <p:nvSpPr>
            <p:cNvPr id="1394" name="Shape"/>
            <p:cNvSpPr/>
            <p:nvPr/>
          </p:nvSpPr>
          <p:spPr>
            <a:xfrm>
              <a:off x="-1" y="0"/>
              <a:ext cx="36018" cy="5762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350"/>
                  </a:lnTo>
                  <a:lnTo>
                    <a:pt x="21600" y="20250"/>
                  </a:lnTo>
                  <a:lnTo>
                    <a:pt x="0" y="21600"/>
                  </a:lnTo>
                  <a:close/>
                </a:path>
              </a:pathLst>
            </a:custGeom>
            <a:solidFill>
              <a:srgbClr val="BEE396"/>
            </a:solidFill>
            <a:ln w="12700" cap="flat">
              <a:noFill/>
              <a:miter lim="400000"/>
            </a:ln>
            <a:effectLst/>
          </p:spPr>
          <p:txBody>
            <a:bodyPr wrap="square" lIns="45719" tIns="45719" rIns="45719" bIns="45719" numCol="1" anchor="ctr">
              <a:noAutofit/>
            </a:bodyPr>
            <a:lstStyle/>
            <a:p>
              <a:pPr>
                <a:defRPr b="0" sz="1800">
                  <a:latin typeface="Times New Roman"/>
                  <a:ea typeface="Times New Roman"/>
                  <a:cs typeface="Times New Roman"/>
                  <a:sym typeface="Times New Roman"/>
                </a:defRPr>
              </a:pPr>
            </a:p>
          </p:txBody>
        </p:sp>
        <p:sp>
          <p:nvSpPr>
            <p:cNvPr id="1395" name="Shape"/>
            <p:cNvSpPr/>
            <p:nvPr/>
          </p:nvSpPr>
          <p:spPr>
            <a:xfrm>
              <a:off x="652958" y="0"/>
              <a:ext cx="36018" cy="5762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350"/>
                  </a:lnTo>
                  <a:lnTo>
                    <a:pt x="0" y="20250"/>
                  </a:lnTo>
                  <a:lnTo>
                    <a:pt x="21600" y="21600"/>
                  </a:lnTo>
                  <a:close/>
                </a:path>
              </a:pathLst>
            </a:custGeom>
            <a:solidFill>
              <a:srgbClr val="587D30"/>
            </a:solidFill>
            <a:ln w="12700" cap="flat">
              <a:noFill/>
              <a:miter lim="400000"/>
            </a:ln>
            <a:effectLst/>
          </p:spPr>
          <p:txBody>
            <a:bodyPr wrap="square" lIns="45719" tIns="45719" rIns="45719" bIns="45719" numCol="1" anchor="ctr">
              <a:noAutofit/>
            </a:bodyPr>
            <a:lstStyle/>
            <a:p>
              <a:pPr>
                <a:defRPr b="0" sz="1800">
                  <a:latin typeface="Times New Roman"/>
                  <a:ea typeface="Times New Roman"/>
                  <a:cs typeface="Times New Roman"/>
                  <a:sym typeface="Times New Roman"/>
                </a:defRPr>
              </a:pPr>
            </a:p>
          </p:txBody>
        </p:sp>
        <p:sp>
          <p:nvSpPr>
            <p:cNvPr id="1396" name="Shape"/>
            <p:cNvSpPr/>
            <p:nvPr/>
          </p:nvSpPr>
          <p:spPr>
            <a:xfrm>
              <a:off x="0" y="540246"/>
              <a:ext cx="688975" cy="360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0471" y="0"/>
                  </a:lnTo>
                  <a:lnTo>
                    <a:pt x="1129" y="0"/>
                  </a:lnTo>
                  <a:lnTo>
                    <a:pt x="0" y="21600"/>
                  </a:lnTo>
                  <a:close/>
                </a:path>
              </a:pathLst>
            </a:custGeom>
            <a:solidFill>
              <a:srgbClr val="75A640"/>
            </a:solidFill>
            <a:ln w="12700" cap="flat">
              <a:noFill/>
              <a:miter lim="400000"/>
            </a:ln>
            <a:effectLst/>
          </p:spPr>
          <p:txBody>
            <a:bodyPr wrap="square" lIns="45719" tIns="45719" rIns="45719" bIns="45719" numCol="1" anchor="ctr">
              <a:noAutofit/>
            </a:bodyPr>
            <a:lstStyle/>
            <a:p>
              <a:pPr>
                <a:defRPr b="0" sz="1800">
                  <a:latin typeface="Times New Roman"/>
                  <a:ea typeface="Times New Roman"/>
                  <a:cs typeface="Times New Roman"/>
                  <a:sym typeface="Times New Roman"/>
                </a:defRPr>
              </a:pPr>
            </a:p>
          </p:txBody>
        </p:sp>
        <p:sp>
          <p:nvSpPr>
            <p:cNvPr id="1397" name="Shape"/>
            <p:cNvSpPr/>
            <p:nvPr/>
          </p:nvSpPr>
          <p:spPr>
            <a:xfrm>
              <a:off x="209427" y="108049"/>
              <a:ext cx="270121" cy="3601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5400"/>
                  </a:lnTo>
                  <a:lnTo>
                    <a:pt x="14400" y="0"/>
                  </a:lnTo>
                  <a:close/>
                </a:path>
              </a:pathLst>
            </a:custGeom>
            <a:solidFill>
              <a:srgbClr val="75A640"/>
            </a:solidFill>
            <a:ln w="12700" cap="flat">
              <a:noFill/>
              <a:miter lim="400000"/>
            </a:ln>
            <a:effectLst/>
          </p:spPr>
          <p:txBody>
            <a:bodyPr wrap="square" lIns="45719" tIns="45719" rIns="45719" bIns="45719" numCol="1" anchor="ctr">
              <a:noAutofit/>
            </a:bodyPr>
            <a:lstStyle/>
            <a:p>
              <a:pPr>
                <a:defRPr b="0" sz="1800">
                  <a:latin typeface="Times New Roman"/>
                  <a:ea typeface="Times New Roman"/>
                  <a:cs typeface="Times New Roman"/>
                  <a:sym typeface="Times New Roman"/>
                </a:defRPr>
              </a:pPr>
            </a:p>
          </p:txBody>
        </p:sp>
        <p:sp>
          <p:nvSpPr>
            <p:cNvPr id="1398" name="Triangle"/>
            <p:cNvSpPr/>
            <p:nvPr/>
          </p:nvSpPr>
          <p:spPr>
            <a:xfrm>
              <a:off x="389507" y="108049"/>
              <a:ext cx="90041" cy="900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lnTo>
                    <a:pt x="0" y="21600"/>
                  </a:lnTo>
                  <a:close/>
                </a:path>
              </a:pathLst>
            </a:custGeom>
            <a:solidFill>
              <a:srgbClr val="587D30"/>
            </a:solidFill>
            <a:ln w="12700" cap="flat">
              <a:noFill/>
              <a:miter lim="400000"/>
            </a:ln>
            <a:effectLst/>
          </p:spPr>
          <p:txBody>
            <a:bodyPr wrap="square" lIns="45719" tIns="45719" rIns="45719" bIns="45719" numCol="1" anchor="ctr">
              <a:noAutofit/>
            </a:bodyPr>
            <a:lstStyle/>
            <a:p>
              <a:pPr>
                <a:defRPr b="0" sz="1800">
                  <a:latin typeface="Times New Roman"/>
                  <a:ea typeface="Times New Roman"/>
                  <a:cs typeface="Times New Roman"/>
                  <a:sym typeface="Times New Roman"/>
                </a:defRPr>
              </a:pPr>
            </a:p>
          </p:txBody>
        </p:sp>
      </p:gr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1" name="Slide Number"/>
          <p:cNvSpPr txBox="1"/>
          <p:nvPr>
            <p:ph type="sldNum" sz="quarter" idx="2"/>
          </p:nvPr>
        </p:nvSpPr>
        <p:spPr>
          <a:xfrm>
            <a:off x="5809525" y="6533495"/>
            <a:ext cx="258625" cy="248306"/>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1402" name="Her Satır 1’den 9’a Kadar Sayıları Tutar"/>
          <p:cNvSpPr txBox="1"/>
          <p:nvPr>
            <p:ph type="title" idx="4294967295"/>
          </p:nvPr>
        </p:nvSpPr>
        <p:spPr>
          <a:xfrm>
            <a:off x="1422400" y="92075"/>
            <a:ext cx="10502900" cy="1030288"/>
          </a:xfrm>
          <a:prstGeom prst="rect">
            <a:avLst/>
          </a:prstGeom>
        </p:spPr>
        <p:txBody>
          <a:bodyPr>
            <a:normAutofit fontScale="100000" lnSpcReduction="0"/>
          </a:bodyPr>
          <a:lstStyle>
            <a:lvl1pPr>
              <a:defRPr sz="3600">
                <a:solidFill>
                  <a:srgbClr val="000000"/>
                </a:solidFill>
                <a:effectLst>
                  <a:outerShdw sx="100000" sy="100000" kx="0" ky="0" algn="b" rotWithShape="0" blurRad="12700" dist="25400" dir="2700000">
                    <a:srgbClr val="DDDDDD"/>
                  </a:outerShdw>
                </a:effectLst>
              </a:defRPr>
            </a:lvl1pPr>
          </a:lstStyle>
          <a:p>
            <a:pPr/>
            <a:r>
              <a:t>Her Satır 1’den 9’a Kadar Sayıları Tutar</a:t>
            </a:r>
          </a:p>
        </p:txBody>
      </p:sp>
      <p:pic>
        <p:nvPicPr>
          <p:cNvPr id="1403" name="image.pdf" descr="image.pdf"/>
          <p:cNvPicPr>
            <a:picLocks noChangeAspect="1"/>
          </p:cNvPicPr>
          <p:nvPr/>
        </p:nvPicPr>
        <p:blipFill>
          <a:blip r:embed="rId2">
            <a:extLst/>
          </a:blip>
          <a:stretch>
            <a:fillRect/>
          </a:stretch>
        </p:blipFill>
        <p:spPr>
          <a:xfrm>
            <a:off x="258762" y="1624012"/>
            <a:ext cx="4337051" cy="3303588"/>
          </a:xfrm>
          <a:prstGeom prst="rect">
            <a:avLst/>
          </a:prstGeom>
          <a:ln w="12700">
            <a:miter lim="400000"/>
          </a:ln>
        </p:spPr>
      </p:pic>
      <p:pic>
        <p:nvPicPr>
          <p:cNvPr id="1404" name="image.pdf" descr="image.pdf"/>
          <p:cNvPicPr>
            <a:picLocks noChangeAspect="1"/>
          </p:cNvPicPr>
          <p:nvPr/>
        </p:nvPicPr>
        <p:blipFill>
          <a:blip r:embed="rId3">
            <a:extLst/>
          </a:blip>
          <a:stretch>
            <a:fillRect/>
          </a:stretch>
        </p:blipFill>
        <p:spPr>
          <a:xfrm>
            <a:off x="6300787" y="1585912"/>
            <a:ext cx="4449763" cy="3378201"/>
          </a:xfrm>
          <a:prstGeom prst="rect">
            <a:avLst/>
          </a:prstGeom>
          <a:ln w="12700">
            <a:miter lim="400000"/>
          </a:ln>
        </p:spPr>
      </p:pic>
      <p:grpSp>
        <p:nvGrpSpPr>
          <p:cNvPr id="1414" name="Group"/>
          <p:cNvGrpSpPr/>
          <p:nvPr/>
        </p:nvGrpSpPr>
        <p:grpSpPr>
          <a:xfrm>
            <a:off x="5789612" y="1930400"/>
            <a:ext cx="5221289" cy="2689225"/>
            <a:chOff x="0" y="0"/>
            <a:chExt cx="5221287" cy="2689225"/>
          </a:xfrm>
        </p:grpSpPr>
        <p:sp>
          <p:nvSpPr>
            <p:cNvPr id="1405" name="Line"/>
            <p:cNvSpPr/>
            <p:nvPr/>
          </p:nvSpPr>
          <p:spPr>
            <a:xfrm>
              <a:off x="50794" y="0"/>
              <a:ext cx="5170494" cy="0"/>
            </a:xfrm>
            <a:prstGeom prst="line">
              <a:avLst/>
            </a:prstGeom>
            <a:noFill/>
            <a:ln w="12700" cap="flat">
              <a:solidFill>
                <a:srgbClr val="FF6600"/>
              </a:solidFill>
              <a:prstDash val="solid"/>
              <a:round/>
            </a:ln>
            <a:effectLst/>
          </p:spPr>
          <p:txBody>
            <a:bodyPr wrap="square" lIns="45719" tIns="45719" rIns="45719" bIns="45719" numCol="1" anchor="t">
              <a:noAutofit/>
            </a:bodyPr>
            <a:lstStyle/>
            <a:p>
              <a:pPr/>
            </a:p>
          </p:txBody>
        </p:sp>
        <p:sp>
          <p:nvSpPr>
            <p:cNvPr id="1406" name="Line"/>
            <p:cNvSpPr/>
            <p:nvPr/>
          </p:nvSpPr>
          <p:spPr>
            <a:xfrm>
              <a:off x="50794" y="307975"/>
              <a:ext cx="5170494" cy="0"/>
            </a:xfrm>
            <a:prstGeom prst="line">
              <a:avLst/>
            </a:prstGeom>
            <a:noFill/>
            <a:ln w="12700" cap="flat">
              <a:solidFill>
                <a:srgbClr val="FF6600"/>
              </a:solidFill>
              <a:prstDash val="solid"/>
              <a:round/>
            </a:ln>
            <a:effectLst/>
          </p:spPr>
          <p:txBody>
            <a:bodyPr wrap="square" lIns="45719" tIns="45719" rIns="45719" bIns="45719" numCol="1" anchor="t">
              <a:noAutofit/>
            </a:bodyPr>
            <a:lstStyle/>
            <a:p>
              <a:pPr/>
            </a:p>
          </p:txBody>
        </p:sp>
        <p:sp>
          <p:nvSpPr>
            <p:cNvPr id="1407" name="Line"/>
            <p:cNvSpPr/>
            <p:nvPr/>
          </p:nvSpPr>
          <p:spPr>
            <a:xfrm>
              <a:off x="0" y="654050"/>
              <a:ext cx="5170493" cy="0"/>
            </a:xfrm>
            <a:prstGeom prst="line">
              <a:avLst/>
            </a:prstGeom>
            <a:noFill/>
            <a:ln w="12700" cap="flat">
              <a:solidFill>
                <a:srgbClr val="FF6600"/>
              </a:solidFill>
              <a:prstDash val="solid"/>
              <a:round/>
            </a:ln>
            <a:effectLst/>
          </p:spPr>
          <p:txBody>
            <a:bodyPr wrap="square" lIns="45719" tIns="45719" rIns="45719" bIns="45719" numCol="1" anchor="t">
              <a:noAutofit/>
            </a:bodyPr>
            <a:lstStyle/>
            <a:p>
              <a:pPr/>
            </a:p>
          </p:txBody>
        </p:sp>
        <p:sp>
          <p:nvSpPr>
            <p:cNvPr id="1408" name="Line"/>
            <p:cNvSpPr/>
            <p:nvPr/>
          </p:nvSpPr>
          <p:spPr>
            <a:xfrm>
              <a:off x="0" y="962025"/>
              <a:ext cx="5170493" cy="0"/>
            </a:xfrm>
            <a:prstGeom prst="line">
              <a:avLst/>
            </a:prstGeom>
            <a:noFill/>
            <a:ln w="12700" cap="flat">
              <a:solidFill>
                <a:srgbClr val="FF6600"/>
              </a:solidFill>
              <a:prstDash val="solid"/>
              <a:round/>
            </a:ln>
            <a:effectLst/>
          </p:spPr>
          <p:txBody>
            <a:bodyPr wrap="square" lIns="45719" tIns="45719" rIns="45719" bIns="45719" numCol="1" anchor="t">
              <a:noAutofit/>
            </a:bodyPr>
            <a:lstStyle/>
            <a:p>
              <a:pPr/>
            </a:p>
          </p:txBody>
        </p:sp>
        <p:sp>
          <p:nvSpPr>
            <p:cNvPr id="1409" name="Line"/>
            <p:cNvSpPr/>
            <p:nvPr/>
          </p:nvSpPr>
          <p:spPr>
            <a:xfrm>
              <a:off x="50794" y="1344612"/>
              <a:ext cx="5170494" cy="1"/>
            </a:xfrm>
            <a:prstGeom prst="line">
              <a:avLst/>
            </a:prstGeom>
            <a:noFill/>
            <a:ln w="12700" cap="flat">
              <a:solidFill>
                <a:srgbClr val="FF6600"/>
              </a:solidFill>
              <a:prstDash val="solid"/>
              <a:round/>
            </a:ln>
            <a:effectLst/>
          </p:spPr>
          <p:txBody>
            <a:bodyPr wrap="square" lIns="45719" tIns="45719" rIns="45719" bIns="45719" numCol="1" anchor="t">
              <a:noAutofit/>
            </a:bodyPr>
            <a:lstStyle/>
            <a:p>
              <a:pPr/>
            </a:p>
          </p:txBody>
        </p:sp>
        <p:sp>
          <p:nvSpPr>
            <p:cNvPr id="1410" name="Line"/>
            <p:cNvSpPr/>
            <p:nvPr/>
          </p:nvSpPr>
          <p:spPr>
            <a:xfrm>
              <a:off x="50794" y="1652587"/>
              <a:ext cx="5170494" cy="1"/>
            </a:xfrm>
            <a:prstGeom prst="line">
              <a:avLst/>
            </a:prstGeom>
            <a:noFill/>
            <a:ln w="12700" cap="flat">
              <a:solidFill>
                <a:srgbClr val="FF6600"/>
              </a:solidFill>
              <a:prstDash val="solid"/>
              <a:round/>
            </a:ln>
            <a:effectLst/>
          </p:spPr>
          <p:txBody>
            <a:bodyPr wrap="square" lIns="45719" tIns="45719" rIns="45719" bIns="45719" numCol="1" anchor="t">
              <a:noAutofit/>
            </a:bodyPr>
            <a:lstStyle/>
            <a:p>
              <a:pPr/>
            </a:p>
          </p:txBody>
        </p:sp>
        <p:sp>
          <p:nvSpPr>
            <p:cNvPr id="1411" name="Line"/>
            <p:cNvSpPr/>
            <p:nvPr/>
          </p:nvSpPr>
          <p:spPr>
            <a:xfrm>
              <a:off x="0" y="1998662"/>
              <a:ext cx="5170493" cy="1"/>
            </a:xfrm>
            <a:prstGeom prst="line">
              <a:avLst/>
            </a:prstGeom>
            <a:noFill/>
            <a:ln w="12700" cap="flat">
              <a:solidFill>
                <a:srgbClr val="FF6600"/>
              </a:solidFill>
              <a:prstDash val="solid"/>
              <a:round/>
            </a:ln>
            <a:effectLst/>
          </p:spPr>
          <p:txBody>
            <a:bodyPr wrap="square" lIns="45719" tIns="45719" rIns="45719" bIns="45719" numCol="1" anchor="t">
              <a:noAutofit/>
            </a:bodyPr>
            <a:lstStyle/>
            <a:p>
              <a:pPr/>
            </a:p>
          </p:txBody>
        </p:sp>
        <p:sp>
          <p:nvSpPr>
            <p:cNvPr id="1412" name="Line"/>
            <p:cNvSpPr/>
            <p:nvPr/>
          </p:nvSpPr>
          <p:spPr>
            <a:xfrm>
              <a:off x="0" y="2306637"/>
              <a:ext cx="5170493" cy="1"/>
            </a:xfrm>
            <a:prstGeom prst="line">
              <a:avLst/>
            </a:prstGeom>
            <a:noFill/>
            <a:ln w="12700" cap="flat">
              <a:solidFill>
                <a:srgbClr val="FF6600"/>
              </a:solidFill>
              <a:prstDash val="solid"/>
              <a:round/>
            </a:ln>
            <a:effectLst/>
          </p:spPr>
          <p:txBody>
            <a:bodyPr wrap="square" lIns="45719" tIns="45719" rIns="45719" bIns="45719" numCol="1" anchor="t">
              <a:noAutofit/>
            </a:bodyPr>
            <a:lstStyle/>
            <a:p>
              <a:pPr/>
            </a:p>
          </p:txBody>
        </p:sp>
        <p:sp>
          <p:nvSpPr>
            <p:cNvPr id="1413" name="Line"/>
            <p:cNvSpPr/>
            <p:nvPr/>
          </p:nvSpPr>
          <p:spPr>
            <a:xfrm>
              <a:off x="0" y="2689225"/>
              <a:ext cx="5170493" cy="0"/>
            </a:xfrm>
            <a:prstGeom prst="line">
              <a:avLst/>
            </a:prstGeom>
            <a:noFill/>
            <a:ln w="12700" cap="flat">
              <a:solidFill>
                <a:srgbClr val="FF6600"/>
              </a:solidFill>
              <a:prstDash val="solid"/>
              <a:round/>
            </a:ln>
            <a:effectLst/>
          </p:spPr>
          <p:txBody>
            <a:bodyPr wrap="square" lIns="45719" tIns="45719" rIns="45719" bIns="45719" numCol="1" anchor="t">
              <a:noAutofit/>
            </a:bodyPr>
            <a:lstStyle/>
            <a:p>
              <a:pPr/>
            </a:p>
          </p:txBody>
        </p:sp>
      </p:gr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2" presetID="2" grpId="1" fill="hold">
                                  <p:stCondLst>
                                    <p:cond delay="0"/>
                                  </p:stCondLst>
                                  <p:iterate type="el" backwards="0">
                                    <p:tmAbs val="0"/>
                                  </p:iterate>
                                  <p:childTnLst>
                                    <p:set>
                                      <p:cBhvr>
                                        <p:cTn id="6" fill="hold"/>
                                        <p:tgtEl>
                                          <p:spTgt spid="1414"/>
                                        </p:tgtEl>
                                        <p:attrNameLst>
                                          <p:attrName>style.visibility</p:attrName>
                                        </p:attrNameLst>
                                      </p:cBhvr>
                                      <p:to>
                                        <p:strVal val="visible"/>
                                      </p:to>
                                    </p:set>
                                    <p:anim calcmode="lin" valueType="num">
                                      <p:cBhvr>
                                        <p:cTn id="7" dur="500" fill="hold"/>
                                        <p:tgtEl>
                                          <p:spTgt spid="1414"/>
                                        </p:tgtEl>
                                        <p:attrNameLst>
                                          <p:attrName>ppt_x</p:attrName>
                                        </p:attrNameLst>
                                      </p:cBhvr>
                                      <p:tavLst>
                                        <p:tav tm="0">
                                          <p:val>
                                            <p:strVal val="1+#ppt_w/2"/>
                                          </p:val>
                                        </p:tav>
                                        <p:tav tm="100000">
                                          <p:val>
                                            <p:strVal val="#ppt_x"/>
                                          </p:val>
                                        </p:tav>
                                      </p:tavLst>
                                    </p:anim>
                                    <p:anim calcmode="lin" valueType="num">
                                      <p:cBhvr>
                                        <p:cTn id="8" dur="500" fill="hold"/>
                                        <p:tgtEl>
                                          <p:spTgt spid="14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14" grpId="1"/>
    </p:bldLst>
  </p:timing>
</p:sld>
</file>

<file path=ppt/slides/slide8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6" name="Slide Number"/>
          <p:cNvSpPr txBox="1"/>
          <p:nvPr>
            <p:ph type="sldNum" sz="quarter" idx="2"/>
          </p:nvPr>
        </p:nvSpPr>
        <p:spPr>
          <a:xfrm>
            <a:off x="5809525" y="6533495"/>
            <a:ext cx="258625" cy="248306"/>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1417" name="Her Sütun 1’den 9’a Kadar Sayıları Tutar"/>
          <p:cNvSpPr txBox="1"/>
          <p:nvPr>
            <p:ph type="title" idx="4294967295"/>
          </p:nvPr>
        </p:nvSpPr>
        <p:spPr>
          <a:xfrm>
            <a:off x="1439862" y="108838"/>
            <a:ext cx="10502901" cy="1030289"/>
          </a:xfrm>
          <a:prstGeom prst="rect">
            <a:avLst/>
          </a:prstGeom>
        </p:spPr>
        <p:txBody>
          <a:bodyPr>
            <a:normAutofit fontScale="100000" lnSpcReduction="0"/>
          </a:bodyPr>
          <a:lstStyle>
            <a:lvl1pPr>
              <a:defRPr sz="3400">
                <a:solidFill>
                  <a:srgbClr val="000000"/>
                </a:solidFill>
                <a:effectLst>
                  <a:outerShdw sx="100000" sy="100000" kx="0" ky="0" algn="b" rotWithShape="0" blurRad="12700" dist="25400" dir="2700000">
                    <a:srgbClr val="DDDDDD"/>
                  </a:outerShdw>
                </a:effectLst>
              </a:defRPr>
            </a:lvl1pPr>
          </a:lstStyle>
          <a:p>
            <a:pPr/>
            <a:r>
              <a:t>Her Sütun 1’den 9’a Kadar Sayıları Tutar</a:t>
            </a:r>
          </a:p>
        </p:txBody>
      </p:sp>
      <p:pic>
        <p:nvPicPr>
          <p:cNvPr id="1418" name="image.pdf" descr="image.pdf"/>
          <p:cNvPicPr>
            <a:picLocks noChangeAspect="1"/>
          </p:cNvPicPr>
          <p:nvPr/>
        </p:nvPicPr>
        <p:blipFill>
          <a:blip r:embed="rId2">
            <a:extLst/>
          </a:blip>
          <a:stretch>
            <a:fillRect/>
          </a:stretch>
        </p:blipFill>
        <p:spPr>
          <a:xfrm>
            <a:off x="258762" y="1624012"/>
            <a:ext cx="4337051" cy="3303588"/>
          </a:xfrm>
          <a:prstGeom prst="rect">
            <a:avLst/>
          </a:prstGeom>
          <a:ln w="12700">
            <a:miter lim="400000"/>
          </a:ln>
        </p:spPr>
      </p:pic>
      <p:sp>
        <p:nvSpPr>
          <p:cNvPr id="1419" name="Text"/>
          <p:cNvSpPr txBox="1"/>
          <p:nvPr/>
        </p:nvSpPr>
        <p:spPr>
          <a:xfrm>
            <a:off x="6300787" y="1585912"/>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a:t>
            </a:r>
          </a:p>
        </p:txBody>
      </p:sp>
      <p:grpSp>
        <p:nvGrpSpPr>
          <p:cNvPr id="1422" name="Group"/>
          <p:cNvGrpSpPr/>
          <p:nvPr/>
        </p:nvGrpSpPr>
        <p:grpSpPr>
          <a:xfrm>
            <a:off x="6529387" y="1757362"/>
            <a:ext cx="3987801" cy="3055938"/>
            <a:chOff x="0" y="0"/>
            <a:chExt cx="3987800" cy="3055937"/>
          </a:xfrm>
        </p:grpSpPr>
        <p:sp>
          <p:nvSpPr>
            <p:cNvPr id="1420" name="Rectangle"/>
            <p:cNvSpPr/>
            <p:nvPr/>
          </p:nvSpPr>
          <p:spPr>
            <a:xfrm>
              <a:off x="0" y="0"/>
              <a:ext cx="3987800" cy="3055938"/>
            </a:xfrm>
            <a:prstGeom prst="rect">
              <a:avLst/>
            </a:prstGeom>
            <a:solidFill>
              <a:srgbClr val="FFFFFF"/>
            </a:solidFill>
            <a:ln w="12700" cap="flat">
              <a:noFill/>
              <a:miter lim="400000"/>
            </a:ln>
            <a:effectLst/>
          </p:spPr>
          <p:txBody>
            <a:bodyPr wrap="square" lIns="45719" tIns="45719" rIns="45719" bIns="45719" numCol="1" anchor="t">
              <a:noAutofit/>
            </a:bodyPr>
            <a:lstStyle/>
            <a:p>
              <a:pPr>
                <a:defRPr b="0" sz="1800">
                  <a:latin typeface="Times New Roman"/>
                  <a:ea typeface="Times New Roman"/>
                  <a:cs typeface="Times New Roman"/>
                  <a:sym typeface="Times New Roman"/>
                </a:defRPr>
              </a:pPr>
            </a:p>
          </p:txBody>
        </p:sp>
        <p:sp>
          <p:nvSpPr>
            <p:cNvPr id="1421" name="Rectangle"/>
            <p:cNvSpPr/>
            <p:nvPr/>
          </p:nvSpPr>
          <p:spPr>
            <a:xfrm>
              <a:off x="0" y="0"/>
              <a:ext cx="3987800" cy="3055938"/>
            </a:xfrm>
            <a:prstGeom prst="rect">
              <a:avLst/>
            </a:prstGeom>
            <a:noFill/>
            <a:ln w="30163" cap="rnd">
              <a:solidFill>
                <a:srgbClr val="000000"/>
              </a:solidFill>
              <a:prstDash val="solid"/>
              <a:round/>
            </a:ln>
            <a:effectLst/>
          </p:spPr>
          <p:txBody>
            <a:bodyPr wrap="square" lIns="45719" tIns="45719" rIns="45719" bIns="45719" numCol="1" anchor="t">
              <a:noAutofit/>
            </a:bodyPr>
            <a:lstStyle/>
            <a:p>
              <a:pPr>
                <a:defRPr b="0" sz="1800">
                  <a:latin typeface="Times New Roman"/>
                  <a:ea typeface="Times New Roman"/>
                  <a:cs typeface="Times New Roman"/>
                  <a:sym typeface="Times New Roman"/>
                </a:defRPr>
              </a:pPr>
            </a:p>
          </p:txBody>
        </p:sp>
      </p:grpSp>
      <p:sp>
        <p:nvSpPr>
          <p:cNvPr id="1423" name="Rectangle"/>
          <p:cNvSpPr/>
          <p:nvPr/>
        </p:nvSpPr>
        <p:spPr>
          <a:xfrm>
            <a:off x="7526337" y="1804987"/>
            <a:ext cx="138113" cy="238126"/>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424" name="Rectangle"/>
          <p:cNvSpPr/>
          <p:nvPr/>
        </p:nvSpPr>
        <p:spPr>
          <a:xfrm>
            <a:off x="8008937" y="1804987"/>
            <a:ext cx="139701" cy="238126"/>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425" name="Rectangle"/>
          <p:cNvSpPr/>
          <p:nvPr/>
        </p:nvSpPr>
        <p:spPr>
          <a:xfrm>
            <a:off x="8909050" y="1804987"/>
            <a:ext cx="138113" cy="238126"/>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426" name="Rectangle"/>
          <p:cNvSpPr/>
          <p:nvPr/>
        </p:nvSpPr>
        <p:spPr>
          <a:xfrm>
            <a:off x="9323387" y="1804987"/>
            <a:ext cx="138113" cy="238126"/>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427" name="Rectangle"/>
          <p:cNvSpPr/>
          <p:nvPr/>
        </p:nvSpPr>
        <p:spPr>
          <a:xfrm>
            <a:off x="9809162" y="1804987"/>
            <a:ext cx="136526" cy="238126"/>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428" name="Rectangle"/>
          <p:cNvSpPr/>
          <p:nvPr/>
        </p:nvSpPr>
        <p:spPr>
          <a:xfrm>
            <a:off x="10223500" y="1804987"/>
            <a:ext cx="138113" cy="238126"/>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429" name="5    3"/>
          <p:cNvSpPr txBox="1"/>
          <p:nvPr/>
        </p:nvSpPr>
        <p:spPr>
          <a:xfrm>
            <a:off x="6559550" y="1806575"/>
            <a:ext cx="723900"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5    3    </a:t>
            </a:r>
          </a:p>
        </p:txBody>
      </p:sp>
      <p:sp>
        <p:nvSpPr>
          <p:cNvPr id="1430" name="4"/>
          <p:cNvSpPr txBox="1"/>
          <p:nvPr/>
        </p:nvSpPr>
        <p:spPr>
          <a:xfrm>
            <a:off x="7526337" y="1806575"/>
            <a:ext cx="1270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4</a:t>
            </a:r>
          </a:p>
        </p:txBody>
      </p:sp>
      <p:sp>
        <p:nvSpPr>
          <p:cNvPr id="1431" name="Text"/>
          <p:cNvSpPr txBox="1"/>
          <p:nvPr/>
        </p:nvSpPr>
        <p:spPr>
          <a:xfrm>
            <a:off x="7664450" y="1806575"/>
            <a:ext cx="266700"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a:t>
            </a:r>
          </a:p>
        </p:txBody>
      </p:sp>
      <p:sp>
        <p:nvSpPr>
          <p:cNvPr id="1432" name="6"/>
          <p:cNvSpPr txBox="1"/>
          <p:nvPr/>
        </p:nvSpPr>
        <p:spPr>
          <a:xfrm>
            <a:off x="8008937" y="1806575"/>
            <a:ext cx="1270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6</a:t>
            </a:r>
          </a:p>
        </p:txBody>
      </p:sp>
      <p:sp>
        <p:nvSpPr>
          <p:cNvPr id="1433" name="7"/>
          <p:cNvSpPr txBox="1"/>
          <p:nvPr/>
        </p:nvSpPr>
        <p:spPr>
          <a:xfrm>
            <a:off x="8148637" y="1806575"/>
            <a:ext cx="5715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7     </a:t>
            </a:r>
          </a:p>
        </p:txBody>
      </p:sp>
      <p:sp>
        <p:nvSpPr>
          <p:cNvPr id="1434" name="8"/>
          <p:cNvSpPr txBox="1"/>
          <p:nvPr/>
        </p:nvSpPr>
        <p:spPr>
          <a:xfrm>
            <a:off x="8909050" y="1806575"/>
            <a:ext cx="127000"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8</a:t>
            </a:r>
          </a:p>
        </p:txBody>
      </p:sp>
      <p:sp>
        <p:nvSpPr>
          <p:cNvPr id="1435" name="Text"/>
          <p:cNvSpPr txBox="1"/>
          <p:nvPr/>
        </p:nvSpPr>
        <p:spPr>
          <a:xfrm>
            <a:off x="9047162" y="1806575"/>
            <a:ext cx="1651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a:t>
            </a:r>
          </a:p>
        </p:txBody>
      </p:sp>
      <p:sp>
        <p:nvSpPr>
          <p:cNvPr id="1436" name="Text"/>
          <p:cNvSpPr txBox="1"/>
          <p:nvPr/>
        </p:nvSpPr>
        <p:spPr>
          <a:xfrm>
            <a:off x="9253537" y="1806575"/>
            <a:ext cx="1270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437" name="9"/>
          <p:cNvSpPr txBox="1"/>
          <p:nvPr/>
        </p:nvSpPr>
        <p:spPr>
          <a:xfrm>
            <a:off x="9323387" y="1806575"/>
            <a:ext cx="1270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9</a:t>
            </a:r>
          </a:p>
        </p:txBody>
      </p:sp>
      <p:sp>
        <p:nvSpPr>
          <p:cNvPr id="1438" name="Text"/>
          <p:cNvSpPr txBox="1"/>
          <p:nvPr/>
        </p:nvSpPr>
        <p:spPr>
          <a:xfrm>
            <a:off x="9461500" y="1806575"/>
            <a:ext cx="266700"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439" name="1"/>
          <p:cNvSpPr txBox="1"/>
          <p:nvPr/>
        </p:nvSpPr>
        <p:spPr>
          <a:xfrm>
            <a:off x="9809162" y="1806575"/>
            <a:ext cx="1270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1</a:t>
            </a:r>
          </a:p>
        </p:txBody>
      </p:sp>
      <p:sp>
        <p:nvSpPr>
          <p:cNvPr id="1440" name="Text"/>
          <p:cNvSpPr txBox="1"/>
          <p:nvPr/>
        </p:nvSpPr>
        <p:spPr>
          <a:xfrm>
            <a:off x="9945687" y="1806575"/>
            <a:ext cx="2159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441" name="2"/>
          <p:cNvSpPr txBox="1"/>
          <p:nvPr/>
        </p:nvSpPr>
        <p:spPr>
          <a:xfrm>
            <a:off x="10223500" y="1806575"/>
            <a:ext cx="127000"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2</a:t>
            </a:r>
          </a:p>
        </p:txBody>
      </p:sp>
      <p:sp>
        <p:nvSpPr>
          <p:cNvPr id="1442" name="Text"/>
          <p:cNvSpPr txBox="1"/>
          <p:nvPr/>
        </p:nvSpPr>
        <p:spPr>
          <a:xfrm>
            <a:off x="10361612" y="1806575"/>
            <a:ext cx="1270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a:t>
            </a:r>
          </a:p>
        </p:txBody>
      </p:sp>
      <p:sp>
        <p:nvSpPr>
          <p:cNvPr id="1443" name="Rectangle"/>
          <p:cNvSpPr/>
          <p:nvPr/>
        </p:nvSpPr>
        <p:spPr>
          <a:xfrm>
            <a:off x="7112000" y="2130425"/>
            <a:ext cx="138113" cy="236538"/>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444" name="Rectangle"/>
          <p:cNvSpPr/>
          <p:nvPr/>
        </p:nvSpPr>
        <p:spPr>
          <a:xfrm>
            <a:off x="7526337" y="2130425"/>
            <a:ext cx="138113" cy="236538"/>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445" name="Rectangle"/>
          <p:cNvSpPr/>
          <p:nvPr/>
        </p:nvSpPr>
        <p:spPr>
          <a:xfrm>
            <a:off x="9323387" y="2130425"/>
            <a:ext cx="138113" cy="236538"/>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446" name="Rectangle"/>
          <p:cNvSpPr/>
          <p:nvPr/>
        </p:nvSpPr>
        <p:spPr>
          <a:xfrm>
            <a:off x="9739312" y="2130425"/>
            <a:ext cx="136526" cy="236538"/>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447" name="Rectangle"/>
          <p:cNvSpPr/>
          <p:nvPr/>
        </p:nvSpPr>
        <p:spPr>
          <a:xfrm>
            <a:off x="10223500" y="2130425"/>
            <a:ext cx="138113" cy="236538"/>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448" name="6"/>
          <p:cNvSpPr txBox="1"/>
          <p:nvPr/>
        </p:nvSpPr>
        <p:spPr>
          <a:xfrm>
            <a:off x="6559550" y="2132012"/>
            <a:ext cx="419100"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6    </a:t>
            </a:r>
          </a:p>
        </p:txBody>
      </p:sp>
      <p:sp>
        <p:nvSpPr>
          <p:cNvPr id="1449" name="7"/>
          <p:cNvSpPr txBox="1"/>
          <p:nvPr/>
        </p:nvSpPr>
        <p:spPr>
          <a:xfrm>
            <a:off x="7112000" y="2132012"/>
            <a:ext cx="127000"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7</a:t>
            </a:r>
          </a:p>
        </p:txBody>
      </p:sp>
      <p:sp>
        <p:nvSpPr>
          <p:cNvPr id="1450" name="Text"/>
          <p:cNvSpPr txBox="1"/>
          <p:nvPr/>
        </p:nvSpPr>
        <p:spPr>
          <a:xfrm>
            <a:off x="7250112" y="2132012"/>
            <a:ext cx="2159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451" name="2"/>
          <p:cNvSpPr txBox="1"/>
          <p:nvPr/>
        </p:nvSpPr>
        <p:spPr>
          <a:xfrm>
            <a:off x="7526337" y="2132012"/>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2</a:t>
            </a:r>
          </a:p>
        </p:txBody>
      </p:sp>
      <p:sp>
        <p:nvSpPr>
          <p:cNvPr id="1452" name="1    9     5"/>
          <p:cNvSpPr txBox="1"/>
          <p:nvPr/>
        </p:nvSpPr>
        <p:spPr>
          <a:xfrm>
            <a:off x="7664450" y="2132012"/>
            <a:ext cx="1181100"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1    9     5   </a:t>
            </a:r>
          </a:p>
        </p:txBody>
      </p:sp>
      <p:sp>
        <p:nvSpPr>
          <p:cNvPr id="1453" name="Text"/>
          <p:cNvSpPr txBox="1"/>
          <p:nvPr/>
        </p:nvSpPr>
        <p:spPr>
          <a:xfrm>
            <a:off x="9253537" y="2132012"/>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454" name="3"/>
          <p:cNvSpPr txBox="1"/>
          <p:nvPr/>
        </p:nvSpPr>
        <p:spPr>
          <a:xfrm>
            <a:off x="9323387" y="2132012"/>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3</a:t>
            </a:r>
          </a:p>
        </p:txBody>
      </p:sp>
      <p:sp>
        <p:nvSpPr>
          <p:cNvPr id="1455" name="Text"/>
          <p:cNvSpPr txBox="1"/>
          <p:nvPr/>
        </p:nvSpPr>
        <p:spPr>
          <a:xfrm>
            <a:off x="9461500" y="2132012"/>
            <a:ext cx="215900"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456" name="4"/>
          <p:cNvSpPr txBox="1"/>
          <p:nvPr/>
        </p:nvSpPr>
        <p:spPr>
          <a:xfrm>
            <a:off x="9739312" y="2132012"/>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4</a:t>
            </a:r>
          </a:p>
        </p:txBody>
      </p:sp>
      <p:sp>
        <p:nvSpPr>
          <p:cNvPr id="1457" name="Text"/>
          <p:cNvSpPr txBox="1"/>
          <p:nvPr/>
        </p:nvSpPr>
        <p:spPr>
          <a:xfrm>
            <a:off x="9875837" y="2132012"/>
            <a:ext cx="2667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458" name="8"/>
          <p:cNvSpPr txBox="1"/>
          <p:nvPr/>
        </p:nvSpPr>
        <p:spPr>
          <a:xfrm>
            <a:off x="10223500" y="2132012"/>
            <a:ext cx="127000"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8</a:t>
            </a:r>
          </a:p>
        </p:txBody>
      </p:sp>
      <p:sp>
        <p:nvSpPr>
          <p:cNvPr id="1459" name="Text"/>
          <p:cNvSpPr txBox="1"/>
          <p:nvPr/>
        </p:nvSpPr>
        <p:spPr>
          <a:xfrm>
            <a:off x="10361612" y="2132012"/>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a:t>
            </a:r>
          </a:p>
        </p:txBody>
      </p:sp>
      <p:sp>
        <p:nvSpPr>
          <p:cNvPr id="1460" name="Rectangle"/>
          <p:cNvSpPr/>
          <p:nvPr/>
        </p:nvSpPr>
        <p:spPr>
          <a:xfrm>
            <a:off x="6697662" y="2454275"/>
            <a:ext cx="136526" cy="238125"/>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461" name="Rectangle"/>
          <p:cNvSpPr/>
          <p:nvPr/>
        </p:nvSpPr>
        <p:spPr>
          <a:xfrm>
            <a:off x="8008937" y="2454275"/>
            <a:ext cx="139701" cy="238125"/>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462" name="Rectangle"/>
          <p:cNvSpPr/>
          <p:nvPr/>
        </p:nvSpPr>
        <p:spPr>
          <a:xfrm>
            <a:off x="8424862" y="2454275"/>
            <a:ext cx="139701" cy="238125"/>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463" name="Rectangle"/>
          <p:cNvSpPr/>
          <p:nvPr/>
        </p:nvSpPr>
        <p:spPr>
          <a:xfrm>
            <a:off x="8909050" y="2454275"/>
            <a:ext cx="138113" cy="238125"/>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464" name="Rectangle"/>
          <p:cNvSpPr/>
          <p:nvPr/>
        </p:nvSpPr>
        <p:spPr>
          <a:xfrm>
            <a:off x="9323387" y="2454275"/>
            <a:ext cx="138113" cy="238125"/>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465" name="Rectangle"/>
          <p:cNvSpPr/>
          <p:nvPr/>
        </p:nvSpPr>
        <p:spPr>
          <a:xfrm>
            <a:off x="10223500" y="2454275"/>
            <a:ext cx="138113" cy="238125"/>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466" name="Text"/>
          <p:cNvSpPr txBox="1"/>
          <p:nvPr/>
        </p:nvSpPr>
        <p:spPr>
          <a:xfrm>
            <a:off x="6559550" y="2454275"/>
            <a:ext cx="127000"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a:t>
            </a:r>
          </a:p>
        </p:txBody>
      </p:sp>
      <p:sp>
        <p:nvSpPr>
          <p:cNvPr id="1467" name="Text"/>
          <p:cNvSpPr txBox="1"/>
          <p:nvPr/>
        </p:nvSpPr>
        <p:spPr>
          <a:xfrm>
            <a:off x="6627812" y="2454275"/>
            <a:ext cx="1270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468" name="1"/>
          <p:cNvSpPr txBox="1"/>
          <p:nvPr/>
        </p:nvSpPr>
        <p:spPr>
          <a:xfrm>
            <a:off x="6697662" y="2454275"/>
            <a:ext cx="1270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1</a:t>
            </a:r>
          </a:p>
        </p:txBody>
      </p:sp>
      <p:sp>
        <p:nvSpPr>
          <p:cNvPr id="1469" name="9    8"/>
          <p:cNvSpPr txBox="1"/>
          <p:nvPr/>
        </p:nvSpPr>
        <p:spPr>
          <a:xfrm>
            <a:off x="6834187" y="2454275"/>
            <a:ext cx="8763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9    8     </a:t>
            </a:r>
          </a:p>
        </p:txBody>
      </p:sp>
      <p:sp>
        <p:nvSpPr>
          <p:cNvPr id="1470" name="3"/>
          <p:cNvSpPr txBox="1"/>
          <p:nvPr/>
        </p:nvSpPr>
        <p:spPr>
          <a:xfrm>
            <a:off x="8008937" y="2454275"/>
            <a:ext cx="1270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3</a:t>
            </a:r>
          </a:p>
        </p:txBody>
      </p:sp>
      <p:sp>
        <p:nvSpPr>
          <p:cNvPr id="1471" name="Text"/>
          <p:cNvSpPr txBox="1"/>
          <p:nvPr/>
        </p:nvSpPr>
        <p:spPr>
          <a:xfrm>
            <a:off x="8148637" y="2454275"/>
            <a:ext cx="2159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472" name="4"/>
          <p:cNvSpPr txBox="1"/>
          <p:nvPr/>
        </p:nvSpPr>
        <p:spPr>
          <a:xfrm>
            <a:off x="8424862" y="2454275"/>
            <a:ext cx="1270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4</a:t>
            </a:r>
          </a:p>
        </p:txBody>
      </p:sp>
      <p:sp>
        <p:nvSpPr>
          <p:cNvPr id="1473" name="Text"/>
          <p:cNvSpPr txBox="1"/>
          <p:nvPr/>
        </p:nvSpPr>
        <p:spPr>
          <a:xfrm>
            <a:off x="8564562" y="2454275"/>
            <a:ext cx="2667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474" name="2"/>
          <p:cNvSpPr txBox="1"/>
          <p:nvPr/>
        </p:nvSpPr>
        <p:spPr>
          <a:xfrm>
            <a:off x="8909050" y="2454275"/>
            <a:ext cx="127000"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2</a:t>
            </a:r>
          </a:p>
        </p:txBody>
      </p:sp>
      <p:sp>
        <p:nvSpPr>
          <p:cNvPr id="1475" name="Text"/>
          <p:cNvSpPr txBox="1"/>
          <p:nvPr/>
        </p:nvSpPr>
        <p:spPr>
          <a:xfrm>
            <a:off x="9047162" y="2454275"/>
            <a:ext cx="2159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476" name="5"/>
          <p:cNvSpPr txBox="1"/>
          <p:nvPr/>
        </p:nvSpPr>
        <p:spPr>
          <a:xfrm>
            <a:off x="9323387" y="2454275"/>
            <a:ext cx="1270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5</a:t>
            </a:r>
          </a:p>
        </p:txBody>
      </p:sp>
      <p:sp>
        <p:nvSpPr>
          <p:cNvPr id="1477" name="6"/>
          <p:cNvSpPr txBox="1"/>
          <p:nvPr/>
        </p:nvSpPr>
        <p:spPr>
          <a:xfrm>
            <a:off x="9461500" y="2454275"/>
            <a:ext cx="571500"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6     </a:t>
            </a:r>
          </a:p>
        </p:txBody>
      </p:sp>
      <p:sp>
        <p:nvSpPr>
          <p:cNvPr id="1478" name="7"/>
          <p:cNvSpPr txBox="1"/>
          <p:nvPr/>
        </p:nvSpPr>
        <p:spPr>
          <a:xfrm>
            <a:off x="10223500" y="2454275"/>
            <a:ext cx="127000"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7</a:t>
            </a:r>
          </a:p>
        </p:txBody>
      </p:sp>
      <p:sp>
        <p:nvSpPr>
          <p:cNvPr id="1479" name="Text"/>
          <p:cNvSpPr txBox="1"/>
          <p:nvPr/>
        </p:nvSpPr>
        <p:spPr>
          <a:xfrm>
            <a:off x="10361612" y="2454275"/>
            <a:ext cx="1270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a:t>
            </a:r>
          </a:p>
        </p:txBody>
      </p:sp>
      <p:sp>
        <p:nvSpPr>
          <p:cNvPr id="1480" name="Rectangle"/>
          <p:cNvSpPr/>
          <p:nvPr/>
        </p:nvSpPr>
        <p:spPr>
          <a:xfrm>
            <a:off x="7112000" y="2795587"/>
            <a:ext cx="138113" cy="238126"/>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481" name="Rectangle"/>
          <p:cNvSpPr/>
          <p:nvPr/>
        </p:nvSpPr>
        <p:spPr>
          <a:xfrm>
            <a:off x="7526337" y="2795587"/>
            <a:ext cx="138113" cy="238126"/>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482" name="Rectangle"/>
          <p:cNvSpPr/>
          <p:nvPr/>
        </p:nvSpPr>
        <p:spPr>
          <a:xfrm>
            <a:off x="8008937" y="2795587"/>
            <a:ext cx="139701" cy="238126"/>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483" name="Rectangle"/>
          <p:cNvSpPr/>
          <p:nvPr/>
        </p:nvSpPr>
        <p:spPr>
          <a:xfrm>
            <a:off x="8909050" y="2795587"/>
            <a:ext cx="138113" cy="238126"/>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484" name="Rectangle"/>
          <p:cNvSpPr/>
          <p:nvPr/>
        </p:nvSpPr>
        <p:spPr>
          <a:xfrm>
            <a:off x="9323387" y="2795587"/>
            <a:ext cx="138113" cy="238126"/>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485" name="Rectangle"/>
          <p:cNvSpPr/>
          <p:nvPr/>
        </p:nvSpPr>
        <p:spPr>
          <a:xfrm>
            <a:off x="9739312" y="2795587"/>
            <a:ext cx="136526" cy="238126"/>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486" name="8"/>
          <p:cNvSpPr txBox="1"/>
          <p:nvPr/>
        </p:nvSpPr>
        <p:spPr>
          <a:xfrm>
            <a:off x="6559550" y="2797175"/>
            <a:ext cx="419100"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8    </a:t>
            </a:r>
          </a:p>
        </p:txBody>
      </p:sp>
      <p:sp>
        <p:nvSpPr>
          <p:cNvPr id="1487" name="5"/>
          <p:cNvSpPr txBox="1"/>
          <p:nvPr/>
        </p:nvSpPr>
        <p:spPr>
          <a:xfrm>
            <a:off x="7112000" y="2797175"/>
            <a:ext cx="127000"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5</a:t>
            </a:r>
          </a:p>
        </p:txBody>
      </p:sp>
      <p:sp>
        <p:nvSpPr>
          <p:cNvPr id="1488" name="Text"/>
          <p:cNvSpPr txBox="1"/>
          <p:nvPr/>
        </p:nvSpPr>
        <p:spPr>
          <a:xfrm>
            <a:off x="7250112" y="2797175"/>
            <a:ext cx="2159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489" name="9"/>
          <p:cNvSpPr txBox="1"/>
          <p:nvPr/>
        </p:nvSpPr>
        <p:spPr>
          <a:xfrm>
            <a:off x="7526337" y="2797175"/>
            <a:ext cx="1270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9</a:t>
            </a:r>
          </a:p>
        </p:txBody>
      </p:sp>
      <p:sp>
        <p:nvSpPr>
          <p:cNvPr id="1490" name="Text"/>
          <p:cNvSpPr txBox="1"/>
          <p:nvPr/>
        </p:nvSpPr>
        <p:spPr>
          <a:xfrm>
            <a:off x="7664450" y="2797175"/>
            <a:ext cx="266700"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491" name="7"/>
          <p:cNvSpPr txBox="1"/>
          <p:nvPr/>
        </p:nvSpPr>
        <p:spPr>
          <a:xfrm>
            <a:off x="8008937" y="2797175"/>
            <a:ext cx="1270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7</a:t>
            </a:r>
          </a:p>
        </p:txBody>
      </p:sp>
      <p:sp>
        <p:nvSpPr>
          <p:cNvPr id="1492" name="6"/>
          <p:cNvSpPr txBox="1"/>
          <p:nvPr/>
        </p:nvSpPr>
        <p:spPr>
          <a:xfrm>
            <a:off x="8148637" y="2797175"/>
            <a:ext cx="5207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6    </a:t>
            </a:r>
          </a:p>
        </p:txBody>
      </p:sp>
      <p:sp>
        <p:nvSpPr>
          <p:cNvPr id="1493" name="Text"/>
          <p:cNvSpPr txBox="1"/>
          <p:nvPr/>
        </p:nvSpPr>
        <p:spPr>
          <a:xfrm>
            <a:off x="8839200" y="2797175"/>
            <a:ext cx="127000"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494" name="1"/>
          <p:cNvSpPr txBox="1"/>
          <p:nvPr/>
        </p:nvSpPr>
        <p:spPr>
          <a:xfrm>
            <a:off x="8909050" y="2797175"/>
            <a:ext cx="127000"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1</a:t>
            </a:r>
          </a:p>
        </p:txBody>
      </p:sp>
      <p:sp>
        <p:nvSpPr>
          <p:cNvPr id="1495" name="Text"/>
          <p:cNvSpPr txBox="1"/>
          <p:nvPr/>
        </p:nvSpPr>
        <p:spPr>
          <a:xfrm>
            <a:off x="9047162" y="2797175"/>
            <a:ext cx="2159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496" name="4"/>
          <p:cNvSpPr txBox="1"/>
          <p:nvPr/>
        </p:nvSpPr>
        <p:spPr>
          <a:xfrm>
            <a:off x="9323387" y="2797175"/>
            <a:ext cx="1270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4</a:t>
            </a:r>
          </a:p>
        </p:txBody>
      </p:sp>
      <p:sp>
        <p:nvSpPr>
          <p:cNvPr id="1497" name="Text"/>
          <p:cNvSpPr txBox="1"/>
          <p:nvPr/>
        </p:nvSpPr>
        <p:spPr>
          <a:xfrm>
            <a:off x="9461500" y="2797175"/>
            <a:ext cx="215900"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498" name="2"/>
          <p:cNvSpPr txBox="1"/>
          <p:nvPr/>
        </p:nvSpPr>
        <p:spPr>
          <a:xfrm>
            <a:off x="9739312" y="2797175"/>
            <a:ext cx="1270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2</a:t>
            </a:r>
          </a:p>
        </p:txBody>
      </p:sp>
      <p:sp>
        <p:nvSpPr>
          <p:cNvPr id="1499" name="3"/>
          <p:cNvSpPr txBox="1"/>
          <p:nvPr/>
        </p:nvSpPr>
        <p:spPr>
          <a:xfrm>
            <a:off x="9875837" y="2797175"/>
            <a:ext cx="3683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3</a:t>
            </a:r>
          </a:p>
        </p:txBody>
      </p:sp>
      <p:sp>
        <p:nvSpPr>
          <p:cNvPr id="1500" name="Text"/>
          <p:cNvSpPr txBox="1"/>
          <p:nvPr/>
        </p:nvSpPr>
        <p:spPr>
          <a:xfrm>
            <a:off x="10361612" y="2797175"/>
            <a:ext cx="1270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a:t>
            </a:r>
          </a:p>
        </p:txBody>
      </p:sp>
      <p:sp>
        <p:nvSpPr>
          <p:cNvPr id="1501" name="Rectangle"/>
          <p:cNvSpPr/>
          <p:nvPr/>
        </p:nvSpPr>
        <p:spPr>
          <a:xfrm>
            <a:off x="7112000" y="3154362"/>
            <a:ext cx="138113" cy="238126"/>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502" name="Rectangle"/>
          <p:cNvSpPr/>
          <p:nvPr/>
        </p:nvSpPr>
        <p:spPr>
          <a:xfrm>
            <a:off x="7526337" y="3154362"/>
            <a:ext cx="138113" cy="238126"/>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503" name="Rectangle"/>
          <p:cNvSpPr/>
          <p:nvPr/>
        </p:nvSpPr>
        <p:spPr>
          <a:xfrm>
            <a:off x="8424862" y="3154362"/>
            <a:ext cx="139701" cy="238126"/>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504" name="Rectangle"/>
          <p:cNvSpPr/>
          <p:nvPr/>
        </p:nvSpPr>
        <p:spPr>
          <a:xfrm>
            <a:off x="9323387" y="3154362"/>
            <a:ext cx="138113" cy="238126"/>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505" name="Rectangle"/>
          <p:cNvSpPr/>
          <p:nvPr/>
        </p:nvSpPr>
        <p:spPr>
          <a:xfrm>
            <a:off x="9739312" y="3154362"/>
            <a:ext cx="136526" cy="238126"/>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506" name="4"/>
          <p:cNvSpPr txBox="1"/>
          <p:nvPr/>
        </p:nvSpPr>
        <p:spPr>
          <a:xfrm>
            <a:off x="6559550" y="3157537"/>
            <a:ext cx="419100"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4    </a:t>
            </a:r>
          </a:p>
        </p:txBody>
      </p:sp>
      <p:sp>
        <p:nvSpPr>
          <p:cNvPr id="1507" name="2"/>
          <p:cNvSpPr txBox="1"/>
          <p:nvPr/>
        </p:nvSpPr>
        <p:spPr>
          <a:xfrm>
            <a:off x="7112000" y="3157537"/>
            <a:ext cx="127000"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2</a:t>
            </a:r>
          </a:p>
        </p:txBody>
      </p:sp>
      <p:sp>
        <p:nvSpPr>
          <p:cNvPr id="1508" name="Text"/>
          <p:cNvSpPr txBox="1"/>
          <p:nvPr/>
        </p:nvSpPr>
        <p:spPr>
          <a:xfrm>
            <a:off x="7250112" y="3157537"/>
            <a:ext cx="2159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509" name="6"/>
          <p:cNvSpPr txBox="1"/>
          <p:nvPr/>
        </p:nvSpPr>
        <p:spPr>
          <a:xfrm>
            <a:off x="7526337" y="3157537"/>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6</a:t>
            </a:r>
          </a:p>
        </p:txBody>
      </p:sp>
      <p:sp>
        <p:nvSpPr>
          <p:cNvPr id="1510" name="8"/>
          <p:cNvSpPr txBox="1"/>
          <p:nvPr/>
        </p:nvSpPr>
        <p:spPr>
          <a:xfrm>
            <a:off x="7664450" y="3157537"/>
            <a:ext cx="571500"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8    </a:t>
            </a:r>
          </a:p>
        </p:txBody>
      </p:sp>
      <p:sp>
        <p:nvSpPr>
          <p:cNvPr id="1511" name="5"/>
          <p:cNvSpPr txBox="1"/>
          <p:nvPr/>
        </p:nvSpPr>
        <p:spPr>
          <a:xfrm>
            <a:off x="8424862" y="3157537"/>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5</a:t>
            </a:r>
          </a:p>
        </p:txBody>
      </p:sp>
      <p:sp>
        <p:nvSpPr>
          <p:cNvPr id="1512" name="3"/>
          <p:cNvSpPr txBox="1"/>
          <p:nvPr/>
        </p:nvSpPr>
        <p:spPr>
          <a:xfrm>
            <a:off x="8564562" y="3157537"/>
            <a:ext cx="5715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3    </a:t>
            </a:r>
          </a:p>
        </p:txBody>
      </p:sp>
      <p:sp>
        <p:nvSpPr>
          <p:cNvPr id="1513" name="7"/>
          <p:cNvSpPr txBox="1"/>
          <p:nvPr/>
        </p:nvSpPr>
        <p:spPr>
          <a:xfrm>
            <a:off x="9323387" y="3157537"/>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7</a:t>
            </a:r>
          </a:p>
        </p:txBody>
      </p:sp>
      <p:sp>
        <p:nvSpPr>
          <p:cNvPr id="1514" name="Text"/>
          <p:cNvSpPr txBox="1"/>
          <p:nvPr/>
        </p:nvSpPr>
        <p:spPr>
          <a:xfrm>
            <a:off x="9461500" y="3157537"/>
            <a:ext cx="215900"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a:t>
            </a:r>
          </a:p>
        </p:txBody>
      </p:sp>
      <p:sp>
        <p:nvSpPr>
          <p:cNvPr id="1515" name="9"/>
          <p:cNvSpPr txBox="1"/>
          <p:nvPr/>
        </p:nvSpPr>
        <p:spPr>
          <a:xfrm>
            <a:off x="9739312" y="3157537"/>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9</a:t>
            </a:r>
          </a:p>
        </p:txBody>
      </p:sp>
      <p:sp>
        <p:nvSpPr>
          <p:cNvPr id="1516" name="Text"/>
          <p:cNvSpPr txBox="1"/>
          <p:nvPr/>
        </p:nvSpPr>
        <p:spPr>
          <a:xfrm>
            <a:off x="9875837" y="3157537"/>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a:t>
            </a:r>
          </a:p>
        </p:txBody>
      </p:sp>
      <p:sp>
        <p:nvSpPr>
          <p:cNvPr id="1517" name="1"/>
          <p:cNvSpPr txBox="1"/>
          <p:nvPr/>
        </p:nvSpPr>
        <p:spPr>
          <a:xfrm>
            <a:off x="9945687" y="3157537"/>
            <a:ext cx="3175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1</a:t>
            </a:r>
          </a:p>
        </p:txBody>
      </p:sp>
      <p:sp>
        <p:nvSpPr>
          <p:cNvPr id="1518" name="Text"/>
          <p:cNvSpPr txBox="1"/>
          <p:nvPr/>
        </p:nvSpPr>
        <p:spPr>
          <a:xfrm>
            <a:off x="10361612" y="3157537"/>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a:t>
            </a:r>
          </a:p>
        </p:txBody>
      </p:sp>
      <p:sp>
        <p:nvSpPr>
          <p:cNvPr id="1519" name="Rectangle"/>
          <p:cNvSpPr/>
          <p:nvPr/>
        </p:nvSpPr>
        <p:spPr>
          <a:xfrm>
            <a:off x="7112000" y="3513137"/>
            <a:ext cx="138113" cy="239713"/>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520" name="Rectangle"/>
          <p:cNvSpPr/>
          <p:nvPr/>
        </p:nvSpPr>
        <p:spPr>
          <a:xfrm>
            <a:off x="7526337" y="3513137"/>
            <a:ext cx="138113" cy="239713"/>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521" name="Rectangle"/>
          <p:cNvSpPr/>
          <p:nvPr/>
        </p:nvSpPr>
        <p:spPr>
          <a:xfrm>
            <a:off x="8008937" y="3513137"/>
            <a:ext cx="139701" cy="239713"/>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522" name="Rectangle"/>
          <p:cNvSpPr/>
          <p:nvPr/>
        </p:nvSpPr>
        <p:spPr>
          <a:xfrm>
            <a:off x="8909050" y="3513137"/>
            <a:ext cx="138113" cy="239713"/>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523" name="Rectangle"/>
          <p:cNvSpPr/>
          <p:nvPr/>
        </p:nvSpPr>
        <p:spPr>
          <a:xfrm>
            <a:off x="9323387" y="3513137"/>
            <a:ext cx="138113" cy="239713"/>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524" name="Rectangle"/>
          <p:cNvSpPr/>
          <p:nvPr/>
        </p:nvSpPr>
        <p:spPr>
          <a:xfrm>
            <a:off x="9739312" y="3513137"/>
            <a:ext cx="136526" cy="239713"/>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525" name="7"/>
          <p:cNvSpPr txBox="1"/>
          <p:nvPr/>
        </p:nvSpPr>
        <p:spPr>
          <a:xfrm>
            <a:off x="6559550" y="3514725"/>
            <a:ext cx="419100"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7    </a:t>
            </a:r>
          </a:p>
        </p:txBody>
      </p:sp>
      <p:sp>
        <p:nvSpPr>
          <p:cNvPr id="1526" name="1"/>
          <p:cNvSpPr txBox="1"/>
          <p:nvPr/>
        </p:nvSpPr>
        <p:spPr>
          <a:xfrm>
            <a:off x="7112000" y="3514725"/>
            <a:ext cx="127000"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1</a:t>
            </a:r>
          </a:p>
        </p:txBody>
      </p:sp>
      <p:sp>
        <p:nvSpPr>
          <p:cNvPr id="1527" name="Text"/>
          <p:cNvSpPr txBox="1"/>
          <p:nvPr/>
        </p:nvSpPr>
        <p:spPr>
          <a:xfrm>
            <a:off x="7250112" y="3514725"/>
            <a:ext cx="2159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a:t>
            </a:r>
          </a:p>
        </p:txBody>
      </p:sp>
      <p:sp>
        <p:nvSpPr>
          <p:cNvPr id="1528" name="3"/>
          <p:cNvSpPr txBox="1"/>
          <p:nvPr/>
        </p:nvSpPr>
        <p:spPr>
          <a:xfrm>
            <a:off x="7526337" y="3514725"/>
            <a:ext cx="1270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3</a:t>
            </a:r>
          </a:p>
        </p:txBody>
      </p:sp>
      <p:sp>
        <p:nvSpPr>
          <p:cNvPr id="1529" name="Text"/>
          <p:cNvSpPr txBox="1"/>
          <p:nvPr/>
        </p:nvSpPr>
        <p:spPr>
          <a:xfrm>
            <a:off x="7664450" y="3514725"/>
            <a:ext cx="266700"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a:t>
            </a:r>
          </a:p>
        </p:txBody>
      </p:sp>
      <p:sp>
        <p:nvSpPr>
          <p:cNvPr id="1530" name="9"/>
          <p:cNvSpPr txBox="1"/>
          <p:nvPr/>
        </p:nvSpPr>
        <p:spPr>
          <a:xfrm>
            <a:off x="8008937" y="3514725"/>
            <a:ext cx="1270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9</a:t>
            </a:r>
          </a:p>
        </p:txBody>
      </p:sp>
      <p:sp>
        <p:nvSpPr>
          <p:cNvPr id="1531" name="2"/>
          <p:cNvSpPr txBox="1"/>
          <p:nvPr/>
        </p:nvSpPr>
        <p:spPr>
          <a:xfrm>
            <a:off x="8148637" y="3514725"/>
            <a:ext cx="5715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2     </a:t>
            </a:r>
          </a:p>
        </p:txBody>
      </p:sp>
      <p:sp>
        <p:nvSpPr>
          <p:cNvPr id="1532" name="4"/>
          <p:cNvSpPr txBox="1"/>
          <p:nvPr/>
        </p:nvSpPr>
        <p:spPr>
          <a:xfrm>
            <a:off x="8909050" y="3514725"/>
            <a:ext cx="127000"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4</a:t>
            </a:r>
          </a:p>
        </p:txBody>
      </p:sp>
      <p:sp>
        <p:nvSpPr>
          <p:cNvPr id="1533" name="Text"/>
          <p:cNvSpPr txBox="1"/>
          <p:nvPr/>
        </p:nvSpPr>
        <p:spPr>
          <a:xfrm>
            <a:off x="9047162" y="3514725"/>
            <a:ext cx="2159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a:t>
            </a:r>
          </a:p>
        </p:txBody>
      </p:sp>
      <p:sp>
        <p:nvSpPr>
          <p:cNvPr id="1534" name="8"/>
          <p:cNvSpPr txBox="1"/>
          <p:nvPr/>
        </p:nvSpPr>
        <p:spPr>
          <a:xfrm>
            <a:off x="9323387" y="3514725"/>
            <a:ext cx="1270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8</a:t>
            </a:r>
          </a:p>
        </p:txBody>
      </p:sp>
      <p:sp>
        <p:nvSpPr>
          <p:cNvPr id="1535" name="Text"/>
          <p:cNvSpPr txBox="1"/>
          <p:nvPr/>
        </p:nvSpPr>
        <p:spPr>
          <a:xfrm>
            <a:off x="9461500" y="3514725"/>
            <a:ext cx="215900"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a:t>
            </a:r>
          </a:p>
        </p:txBody>
      </p:sp>
      <p:sp>
        <p:nvSpPr>
          <p:cNvPr id="1536" name="5"/>
          <p:cNvSpPr txBox="1"/>
          <p:nvPr/>
        </p:nvSpPr>
        <p:spPr>
          <a:xfrm>
            <a:off x="9739312" y="3514725"/>
            <a:ext cx="1270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5</a:t>
            </a:r>
          </a:p>
        </p:txBody>
      </p:sp>
      <p:sp>
        <p:nvSpPr>
          <p:cNvPr id="1537" name="6"/>
          <p:cNvSpPr txBox="1"/>
          <p:nvPr/>
        </p:nvSpPr>
        <p:spPr>
          <a:xfrm>
            <a:off x="9875837" y="3514725"/>
            <a:ext cx="3683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6</a:t>
            </a:r>
          </a:p>
        </p:txBody>
      </p:sp>
      <p:sp>
        <p:nvSpPr>
          <p:cNvPr id="1538" name="Text"/>
          <p:cNvSpPr txBox="1"/>
          <p:nvPr/>
        </p:nvSpPr>
        <p:spPr>
          <a:xfrm>
            <a:off x="10361612" y="3514725"/>
            <a:ext cx="1270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a:t>
            </a:r>
          </a:p>
        </p:txBody>
      </p:sp>
      <p:sp>
        <p:nvSpPr>
          <p:cNvPr id="1539" name="Rectangle"/>
          <p:cNvSpPr/>
          <p:nvPr/>
        </p:nvSpPr>
        <p:spPr>
          <a:xfrm>
            <a:off x="6697662" y="3840162"/>
            <a:ext cx="136526" cy="236538"/>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540" name="Rectangle"/>
          <p:cNvSpPr/>
          <p:nvPr/>
        </p:nvSpPr>
        <p:spPr>
          <a:xfrm>
            <a:off x="7526337" y="3840162"/>
            <a:ext cx="138113" cy="236538"/>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541" name="Rectangle"/>
          <p:cNvSpPr/>
          <p:nvPr/>
        </p:nvSpPr>
        <p:spPr>
          <a:xfrm>
            <a:off x="8008937" y="3840162"/>
            <a:ext cx="139701" cy="236538"/>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542" name="Rectangle"/>
          <p:cNvSpPr/>
          <p:nvPr/>
        </p:nvSpPr>
        <p:spPr>
          <a:xfrm>
            <a:off x="8424862" y="3840162"/>
            <a:ext cx="139701" cy="236538"/>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543" name="Rectangle"/>
          <p:cNvSpPr/>
          <p:nvPr/>
        </p:nvSpPr>
        <p:spPr>
          <a:xfrm>
            <a:off x="8909050" y="3840162"/>
            <a:ext cx="138113" cy="236538"/>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544" name="Rectangle"/>
          <p:cNvSpPr/>
          <p:nvPr/>
        </p:nvSpPr>
        <p:spPr>
          <a:xfrm>
            <a:off x="9323387" y="3840162"/>
            <a:ext cx="138113" cy="236538"/>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545" name="Rectangle"/>
          <p:cNvSpPr/>
          <p:nvPr/>
        </p:nvSpPr>
        <p:spPr>
          <a:xfrm>
            <a:off x="9809162" y="3840162"/>
            <a:ext cx="136526" cy="236538"/>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546" name="Rectangle"/>
          <p:cNvSpPr/>
          <p:nvPr/>
        </p:nvSpPr>
        <p:spPr>
          <a:xfrm>
            <a:off x="10223500" y="3840162"/>
            <a:ext cx="138113" cy="236538"/>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547" name="Text"/>
          <p:cNvSpPr txBox="1"/>
          <p:nvPr/>
        </p:nvSpPr>
        <p:spPr>
          <a:xfrm>
            <a:off x="6559550" y="3840162"/>
            <a:ext cx="127000"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a:t>
            </a:r>
          </a:p>
        </p:txBody>
      </p:sp>
      <p:sp>
        <p:nvSpPr>
          <p:cNvPr id="1548" name="9"/>
          <p:cNvSpPr txBox="1"/>
          <p:nvPr/>
        </p:nvSpPr>
        <p:spPr>
          <a:xfrm>
            <a:off x="6697662" y="3840162"/>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9</a:t>
            </a:r>
          </a:p>
        </p:txBody>
      </p:sp>
      <p:sp>
        <p:nvSpPr>
          <p:cNvPr id="1549" name="6"/>
          <p:cNvSpPr txBox="1"/>
          <p:nvPr/>
        </p:nvSpPr>
        <p:spPr>
          <a:xfrm>
            <a:off x="6834187" y="3840162"/>
            <a:ext cx="5207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6    </a:t>
            </a:r>
          </a:p>
        </p:txBody>
      </p:sp>
      <p:sp>
        <p:nvSpPr>
          <p:cNvPr id="1550" name="1"/>
          <p:cNvSpPr txBox="1"/>
          <p:nvPr/>
        </p:nvSpPr>
        <p:spPr>
          <a:xfrm>
            <a:off x="7526337" y="3840162"/>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1</a:t>
            </a:r>
          </a:p>
        </p:txBody>
      </p:sp>
      <p:sp>
        <p:nvSpPr>
          <p:cNvPr id="1551" name="Text"/>
          <p:cNvSpPr txBox="1"/>
          <p:nvPr/>
        </p:nvSpPr>
        <p:spPr>
          <a:xfrm>
            <a:off x="7664450" y="3840162"/>
            <a:ext cx="266700"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552" name="5"/>
          <p:cNvSpPr txBox="1"/>
          <p:nvPr/>
        </p:nvSpPr>
        <p:spPr>
          <a:xfrm>
            <a:off x="8008937" y="3840162"/>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5</a:t>
            </a:r>
          </a:p>
        </p:txBody>
      </p:sp>
      <p:sp>
        <p:nvSpPr>
          <p:cNvPr id="1553" name="Text"/>
          <p:cNvSpPr txBox="1"/>
          <p:nvPr/>
        </p:nvSpPr>
        <p:spPr>
          <a:xfrm>
            <a:off x="8148637" y="3840162"/>
            <a:ext cx="2159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554" name="3"/>
          <p:cNvSpPr txBox="1"/>
          <p:nvPr/>
        </p:nvSpPr>
        <p:spPr>
          <a:xfrm>
            <a:off x="8424862" y="3840162"/>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3</a:t>
            </a:r>
          </a:p>
        </p:txBody>
      </p:sp>
      <p:sp>
        <p:nvSpPr>
          <p:cNvPr id="1555" name="Text"/>
          <p:cNvSpPr txBox="1"/>
          <p:nvPr/>
        </p:nvSpPr>
        <p:spPr>
          <a:xfrm>
            <a:off x="8564562" y="3840162"/>
            <a:ext cx="2667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556" name="7"/>
          <p:cNvSpPr txBox="1"/>
          <p:nvPr/>
        </p:nvSpPr>
        <p:spPr>
          <a:xfrm>
            <a:off x="8909050" y="3840162"/>
            <a:ext cx="127000"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7</a:t>
            </a:r>
          </a:p>
        </p:txBody>
      </p:sp>
      <p:sp>
        <p:nvSpPr>
          <p:cNvPr id="1557" name="Text"/>
          <p:cNvSpPr txBox="1"/>
          <p:nvPr/>
        </p:nvSpPr>
        <p:spPr>
          <a:xfrm>
            <a:off x="9047162" y="3840162"/>
            <a:ext cx="2159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558" name="2"/>
          <p:cNvSpPr txBox="1"/>
          <p:nvPr/>
        </p:nvSpPr>
        <p:spPr>
          <a:xfrm>
            <a:off x="9323387" y="3840162"/>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2</a:t>
            </a:r>
          </a:p>
        </p:txBody>
      </p:sp>
      <p:sp>
        <p:nvSpPr>
          <p:cNvPr id="1559" name="Text"/>
          <p:cNvSpPr txBox="1"/>
          <p:nvPr/>
        </p:nvSpPr>
        <p:spPr>
          <a:xfrm>
            <a:off x="9461500" y="3840162"/>
            <a:ext cx="266700"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560" name="8"/>
          <p:cNvSpPr txBox="1"/>
          <p:nvPr/>
        </p:nvSpPr>
        <p:spPr>
          <a:xfrm>
            <a:off x="9809162" y="3840162"/>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8</a:t>
            </a:r>
          </a:p>
        </p:txBody>
      </p:sp>
      <p:sp>
        <p:nvSpPr>
          <p:cNvPr id="1561" name="Text"/>
          <p:cNvSpPr txBox="1"/>
          <p:nvPr/>
        </p:nvSpPr>
        <p:spPr>
          <a:xfrm>
            <a:off x="9945687" y="3840162"/>
            <a:ext cx="2159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562" name="4"/>
          <p:cNvSpPr txBox="1"/>
          <p:nvPr/>
        </p:nvSpPr>
        <p:spPr>
          <a:xfrm>
            <a:off x="10223500" y="3840162"/>
            <a:ext cx="127000"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4</a:t>
            </a:r>
          </a:p>
        </p:txBody>
      </p:sp>
      <p:sp>
        <p:nvSpPr>
          <p:cNvPr id="1563" name="Text"/>
          <p:cNvSpPr txBox="1"/>
          <p:nvPr/>
        </p:nvSpPr>
        <p:spPr>
          <a:xfrm>
            <a:off x="10361612" y="3840162"/>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a:t>
            </a:r>
          </a:p>
        </p:txBody>
      </p:sp>
      <p:sp>
        <p:nvSpPr>
          <p:cNvPr id="1564" name="Rectangle"/>
          <p:cNvSpPr/>
          <p:nvPr/>
        </p:nvSpPr>
        <p:spPr>
          <a:xfrm>
            <a:off x="6697662" y="4179887"/>
            <a:ext cx="136526" cy="238126"/>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565" name="Rectangle"/>
          <p:cNvSpPr/>
          <p:nvPr/>
        </p:nvSpPr>
        <p:spPr>
          <a:xfrm>
            <a:off x="7112000" y="4179887"/>
            <a:ext cx="138113" cy="238126"/>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566" name="Rectangle"/>
          <p:cNvSpPr/>
          <p:nvPr/>
        </p:nvSpPr>
        <p:spPr>
          <a:xfrm>
            <a:off x="7526337" y="4179887"/>
            <a:ext cx="138113" cy="238126"/>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567" name="Rectangle"/>
          <p:cNvSpPr/>
          <p:nvPr/>
        </p:nvSpPr>
        <p:spPr>
          <a:xfrm>
            <a:off x="9323387" y="4179887"/>
            <a:ext cx="138113" cy="238126"/>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568" name="Rectangle"/>
          <p:cNvSpPr/>
          <p:nvPr/>
        </p:nvSpPr>
        <p:spPr>
          <a:xfrm>
            <a:off x="9809162" y="4179887"/>
            <a:ext cx="136526" cy="238126"/>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569" name="Text"/>
          <p:cNvSpPr txBox="1"/>
          <p:nvPr/>
        </p:nvSpPr>
        <p:spPr>
          <a:xfrm>
            <a:off x="6559550" y="4179887"/>
            <a:ext cx="127000"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570" name="2"/>
          <p:cNvSpPr txBox="1"/>
          <p:nvPr/>
        </p:nvSpPr>
        <p:spPr>
          <a:xfrm>
            <a:off x="6697662" y="4179887"/>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2</a:t>
            </a:r>
          </a:p>
        </p:txBody>
      </p:sp>
      <p:sp>
        <p:nvSpPr>
          <p:cNvPr id="1571" name="Text"/>
          <p:cNvSpPr txBox="1"/>
          <p:nvPr/>
        </p:nvSpPr>
        <p:spPr>
          <a:xfrm>
            <a:off x="6834187" y="4179887"/>
            <a:ext cx="2159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572" name="8"/>
          <p:cNvSpPr txBox="1"/>
          <p:nvPr/>
        </p:nvSpPr>
        <p:spPr>
          <a:xfrm>
            <a:off x="7112000" y="4179887"/>
            <a:ext cx="127000"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8</a:t>
            </a:r>
          </a:p>
        </p:txBody>
      </p:sp>
      <p:sp>
        <p:nvSpPr>
          <p:cNvPr id="1573" name="Text"/>
          <p:cNvSpPr txBox="1"/>
          <p:nvPr/>
        </p:nvSpPr>
        <p:spPr>
          <a:xfrm>
            <a:off x="7250112" y="4179887"/>
            <a:ext cx="2159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574" name="7"/>
          <p:cNvSpPr txBox="1"/>
          <p:nvPr/>
        </p:nvSpPr>
        <p:spPr>
          <a:xfrm>
            <a:off x="7526337" y="4179887"/>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7</a:t>
            </a:r>
          </a:p>
        </p:txBody>
      </p:sp>
      <p:sp>
        <p:nvSpPr>
          <p:cNvPr id="1575" name="4    1     9"/>
          <p:cNvSpPr txBox="1"/>
          <p:nvPr/>
        </p:nvSpPr>
        <p:spPr>
          <a:xfrm>
            <a:off x="7664450" y="4179887"/>
            <a:ext cx="1181100"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4    1     9   </a:t>
            </a:r>
          </a:p>
        </p:txBody>
      </p:sp>
      <p:sp>
        <p:nvSpPr>
          <p:cNvPr id="1576" name="Text"/>
          <p:cNvSpPr txBox="1"/>
          <p:nvPr/>
        </p:nvSpPr>
        <p:spPr>
          <a:xfrm>
            <a:off x="9253537" y="4179887"/>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577" name="6"/>
          <p:cNvSpPr txBox="1"/>
          <p:nvPr/>
        </p:nvSpPr>
        <p:spPr>
          <a:xfrm>
            <a:off x="9323387" y="4179887"/>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6</a:t>
            </a:r>
          </a:p>
        </p:txBody>
      </p:sp>
      <p:sp>
        <p:nvSpPr>
          <p:cNvPr id="1578" name="Text"/>
          <p:cNvSpPr txBox="1"/>
          <p:nvPr/>
        </p:nvSpPr>
        <p:spPr>
          <a:xfrm>
            <a:off x="9461500" y="4179887"/>
            <a:ext cx="266700"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579" name="3"/>
          <p:cNvSpPr txBox="1"/>
          <p:nvPr/>
        </p:nvSpPr>
        <p:spPr>
          <a:xfrm>
            <a:off x="9809162" y="4179887"/>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3</a:t>
            </a:r>
          </a:p>
        </p:txBody>
      </p:sp>
      <p:sp>
        <p:nvSpPr>
          <p:cNvPr id="1580" name="5"/>
          <p:cNvSpPr txBox="1"/>
          <p:nvPr/>
        </p:nvSpPr>
        <p:spPr>
          <a:xfrm>
            <a:off x="9945687" y="4179887"/>
            <a:ext cx="3175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5</a:t>
            </a:r>
          </a:p>
        </p:txBody>
      </p:sp>
      <p:sp>
        <p:nvSpPr>
          <p:cNvPr id="1581" name="Text"/>
          <p:cNvSpPr txBox="1"/>
          <p:nvPr/>
        </p:nvSpPr>
        <p:spPr>
          <a:xfrm>
            <a:off x="10361612" y="4179887"/>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a:t>
            </a:r>
          </a:p>
        </p:txBody>
      </p:sp>
      <p:sp>
        <p:nvSpPr>
          <p:cNvPr id="1582" name="Rectangle"/>
          <p:cNvSpPr/>
          <p:nvPr/>
        </p:nvSpPr>
        <p:spPr>
          <a:xfrm>
            <a:off x="6697662" y="4521200"/>
            <a:ext cx="136526" cy="244475"/>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583" name="Rectangle"/>
          <p:cNvSpPr/>
          <p:nvPr/>
        </p:nvSpPr>
        <p:spPr>
          <a:xfrm>
            <a:off x="7112000" y="4521200"/>
            <a:ext cx="138113" cy="244475"/>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584" name="Rectangle"/>
          <p:cNvSpPr/>
          <p:nvPr/>
        </p:nvSpPr>
        <p:spPr>
          <a:xfrm>
            <a:off x="7526337" y="4521200"/>
            <a:ext cx="138113" cy="244475"/>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585" name="Rectangle"/>
          <p:cNvSpPr/>
          <p:nvPr/>
        </p:nvSpPr>
        <p:spPr>
          <a:xfrm>
            <a:off x="8008937" y="4521200"/>
            <a:ext cx="139701" cy="244475"/>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586" name="Rectangle"/>
          <p:cNvSpPr/>
          <p:nvPr/>
        </p:nvSpPr>
        <p:spPr>
          <a:xfrm>
            <a:off x="8909050" y="4521200"/>
            <a:ext cx="138113" cy="244475"/>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587" name="Rectangle"/>
          <p:cNvSpPr/>
          <p:nvPr/>
        </p:nvSpPr>
        <p:spPr>
          <a:xfrm>
            <a:off x="9323387" y="4521200"/>
            <a:ext cx="138113" cy="244475"/>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588" name="Text"/>
          <p:cNvSpPr txBox="1"/>
          <p:nvPr/>
        </p:nvSpPr>
        <p:spPr>
          <a:xfrm>
            <a:off x="6559550" y="4529137"/>
            <a:ext cx="127000"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a:t>
            </a:r>
          </a:p>
        </p:txBody>
      </p:sp>
      <p:sp>
        <p:nvSpPr>
          <p:cNvPr id="1589" name="3"/>
          <p:cNvSpPr txBox="1"/>
          <p:nvPr/>
        </p:nvSpPr>
        <p:spPr>
          <a:xfrm>
            <a:off x="6697662" y="4529137"/>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3</a:t>
            </a:r>
          </a:p>
        </p:txBody>
      </p:sp>
      <p:sp>
        <p:nvSpPr>
          <p:cNvPr id="1590" name="Text"/>
          <p:cNvSpPr txBox="1"/>
          <p:nvPr/>
        </p:nvSpPr>
        <p:spPr>
          <a:xfrm>
            <a:off x="6834187" y="4529137"/>
            <a:ext cx="2159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591" name="4"/>
          <p:cNvSpPr txBox="1"/>
          <p:nvPr/>
        </p:nvSpPr>
        <p:spPr>
          <a:xfrm>
            <a:off x="7112000" y="4529137"/>
            <a:ext cx="127000"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4</a:t>
            </a:r>
          </a:p>
        </p:txBody>
      </p:sp>
      <p:sp>
        <p:nvSpPr>
          <p:cNvPr id="1592" name="Text"/>
          <p:cNvSpPr txBox="1"/>
          <p:nvPr/>
        </p:nvSpPr>
        <p:spPr>
          <a:xfrm>
            <a:off x="7250112" y="4529137"/>
            <a:ext cx="2159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593" name="5"/>
          <p:cNvSpPr txBox="1"/>
          <p:nvPr/>
        </p:nvSpPr>
        <p:spPr>
          <a:xfrm>
            <a:off x="7526337" y="4529137"/>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5</a:t>
            </a:r>
          </a:p>
        </p:txBody>
      </p:sp>
      <p:sp>
        <p:nvSpPr>
          <p:cNvPr id="1594" name="Text"/>
          <p:cNvSpPr txBox="1"/>
          <p:nvPr/>
        </p:nvSpPr>
        <p:spPr>
          <a:xfrm>
            <a:off x="7664450" y="4529137"/>
            <a:ext cx="266700"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595" name="2"/>
          <p:cNvSpPr txBox="1"/>
          <p:nvPr/>
        </p:nvSpPr>
        <p:spPr>
          <a:xfrm>
            <a:off x="8008937" y="4529137"/>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2</a:t>
            </a:r>
          </a:p>
        </p:txBody>
      </p:sp>
      <p:sp>
        <p:nvSpPr>
          <p:cNvPr id="1596" name="Text"/>
          <p:cNvSpPr txBox="1"/>
          <p:nvPr/>
        </p:nvSpPr>
        <p:spPr>
          <a:xfrm>
            <a:off x="8148637" y="4529137"/>
            <a:ext cx="2159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597" name="8"/>
          <p:cNvSpPr txBox="1"/>
          <p:nvPr/>
        </p:nvSpPr>
        <p:spPr>
          <a:xfrm>
            <a:off x="8424862" y="4529137"/>
            <a:ext cx="3683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8     </a:t>
            </a:r>
          </a:p>
        </p:txBody>
      </p:sp>
      <p:sp>
        <p:nvSpPr>
          <p:cNvPr id="1598" name="6"/>
          <p:cNvSpPr txBox="1"/>
          <p:nvPr/>
        </p:nvSpPr>
        <p:spPr>
          <a:xfrm>
            <a:off x="8909050" y="4529137"/>
            <a:ext cx="127000"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6</a:t>
            </a:r>
          </a:p>
        </p:txBody>
      </p:sp>
      <p:sp>
        <p:nvSpPr>
          <p:cNvPr id="1599" name="Text"/>
          <p:cNvSpPr txBox="1"/>
          <p:nvPr/>
        </p:nvSpPr>
        <p:spPr>
          <a:xfrm>
            <a:off x="9047162" y="4529137"/>
            <a:ext cx="2159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600" name="1"/>
          <p:cNvSpPr txBox="1"/>
          <p:nvPr/>
        </p:nvSpPr>
        <p:spPr>
          <a:xfrm>
            <a:off x="9323387" y="4529137"/>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1</a:t>
            </a:r>
          </a:p>
        </p:txBody>
      </p:sp>
      <p:sp>
        <p:nvSpPr>
          <p:cNvPr id="1601" name="7    9"/>
          <p:cNvSpPr txBox="1"/>
          <p:nvPr/>
        </p:nvSpPr>
        <p:spPr>
          <a:xfrm>
            <a:off x="9461500" y="4529137"/>
            <a:ext cx="673100"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7    9</a:t>
            </a:r>
          </a:p>
        </p:txBody>
      </p:sp>
      <p:sp>
        <p:nvSpPr>
          <p:cNvPr id="1602" name="Text"/>
          <p:cNvSpPr txBox="1"/>
          <p:nvPr/>
        </p:nvSpPr>
        <p:spPr>
          <a:xfrm>
            <a:off x="10361612" y="4529137"/>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a:t>
            </a:r>
          </a:p>
        </p:txBody>
      </p:sp>
      <p:sp>
        <p:nvSpPr>
          <p:cNvPr id="1603" name="Line"/>
          <p:cNvSpPr/>
          <p:nvPr/>
        </p:nvSpPr>
        <p:spPr>
          <a:xfrm>
            <a:off x="6945312" y="1757362"/>
            <a:ext cx="1588" cy="3038476"/>
          </a:xfrm>
          <a:prstGeom prst="line">
            <a:avLst/>
          </a:prstGeom>
          <a:ln w="12700" cap="rnd">
            <a:solidFill>
              <a:srgbClr val="000000"/>
            </a:solidFill>
          </a:ln>
        </p:spPr>
        <p:txBody>
          <a:bodyPr lIns="45719" rIns="45719"/>
          <a:lstStyle/>
          <a:p>
            <a:pPr/>
          </a:p>
        </p:txBody>
      </p:sp>
      <p:sp>
        <p:nvSpPr>
          <p:cNvPr id="1604" name="Line"/>
          <p:cNvSpPr/>
          <p:nvPr/>
        </p:nvSpPr>
        <p:spPr>
          <a:xfrm>
            <a:off x="7383462" y="1757362"/>
            <a:ext cx="1588" cy="3038476"/>
          </a:xfrm>
          <a:prstGeom prst="line">
            <a:avLst/>
          </a:prstGeom>
          <a:ln w="12700" cap="rnd">
            <a:solidFill>
              <a:srgbClr val="000000"/>
            </a:solidFill>
          </a:ln>
        </p:spPr>
        <p:txBody>
          <a:bodyPr lIns="45719" rIns="45719"/>
          <a:lstStyle/>
          <a:p>
            <a:pPr/>
          </a:p>
        </p:txBody>
      </p:sp>
      <p:sp>
        <p:nvSpPr>
          <p:cNvPr id="1605" name="Line"/>
          <p:cNvSpPr/>
          <p:nvPr/>
        </p:nvSpPr>
        <p:spPr>
          <a:xfrm>
            <a:off x="7843837" y="1757362"/>
            <a:ext cx="3176" cy="3038476"/>
          </a:xfrm>
          <a:prstGeom prst="line">
            <a:avLst/>
          </a:prstGeom>
          <a:ln w="30163">
            <a:solidFill>
              <a:srgbClr val="000000"/>
            </a:solidFill>
          </a:ln>
        </p:spPr>
        <p:txBody>
          <a:bodyPr lIns="45719" rIns="45719"/>
          <a:lstStyle/>
          <a:p>
            <a:pPr/>
          </a:p>
        </p:txBody>
      </p:sp>
      <p:sp>
        <p:nvSpPr>
          <p:cNvPr id="1606" name="Line"/>
          <p:cNvSpPr/>
          <p:nvPr/>
        </p:nvSpPr>
        <p:spPr>
          <a:xfrm flipH="1">
            <a:off x="8235950" y="1757362"/>
            <a:ext cx="23813" cy="3038476"/>
          </a:xfrm>
          <a:prstGeom prst="line">
            <a:avLst/>
          </a:prstGeom>
          <a:ln w="12700" cap="rnd">
            <a:solidFill>
              <a:srgbClr val="000000"/>
            </a:solidFill>
          </a:ln>
        </p:spPr>
        <p:txBody>
          <a:bodyPr lIns="45719" rIns="45719"/>
          <a:lstStyle/>
          <a:p>
            <a:pPr/>
          </a:p>
        </p:txBody>
      </p:sp>
      <p:sp>
        <p:nvSpPr>
          <p:cNvPr id="1607" name="Line"/>
          <p:cNvSpPr/>
          <p:nvPr/>
        </p:nvSpPr>
        <p:spPr>
          <a:xfrm>
            <a:off x="8720137" y="1757362"/>
            <a:ext cx="3176" cy="2590801"/>
          </a:xfrm>
          <a:prstGeom prst="line">
            <a:avLst/>
          </a:prstGeom>
          <a:ln w="12700" cap="rnd">
            <a:solidFill>
              <a:srgbClr val="000000"/>
            </a:solidFill>
          </a:ln>
        </p:spPr>
        <p:txBody>
          <a:bodyPr lIns="45719" rIns="45719"/>
          <a:lstStyle/>
          <a:p>
            <a:pPr/>
          </a:p>
        </p:txBody>
      </p:sp>
      <p:sp>
        <p:nvSpPr>
          <p:cNvPr id="1608" name="Line"/>
          <p:cNvSpPr/>
          <p:nvPr/>
        </p:nvSpPr>
        <p:spPr>
          <a:xfrm>
            <a:off x="8720137" y="1757362"/>
            <a:ext cx="3176" cy="3038476"/>
          </a:xfrm>
          <a:prstGeom prst="line">
            <a:avLst/>
          </a:prstGeom>
          <a:ln w="12700" cap="rnd">
            <a:solidFill>
              <a:srgbClr val="000000"/>
            </a:solidFill>
          </a:ln>
        </p:spPr>
        <p:txBody>
          <a:bodyPr lIns="45719" rIns="45719"/>
          <a:lstStyle/>
          <a:p>
            <a:pPr/>
          </a:p>
        </p:txBody>
      </p:sp>
      <p:sp>
        <p:nvSpPr>
          <p:cNvPr id="1609" name="Line"/>
          <p:cNvSpPr/>
          <p:nvPr/>
        </p:nvSpPr>
        <p:spPr>
          <a:xfrm>
            <a:off x="9156700" y="1757362"/>
            <a:ext cx="1588" cy="2590801"/>
          </a:xfrm>
          <a:prstGeom prst="line">
            <a:avLst/>
          </a:prstGeom>
          <a:ln w="12700" cap="rnd">
            <a:solidFill>
              <a:srgbClr val="000000"/>
            </a:solidFill>
          </a:ln>
        </p:spPr>
        <p:txBody>
          <a:bodyPr lIns="45719" rIns="45719"/>
          <a:lstStyle/>
          <a:p>
            <a:pPr/>
          </a:p>
        </p:txBody>
      </p:sp>
      <p:sp>
        <p:nvSpPr>
          <p:cNvPr id="1610" name="Line"/>
          <p:cNvSpPr/>
          <p:nvPr/>
        </p:nvSpPr>
        <p:spPr>
          <a:xfrm>
            <a:off x="9618663" y="1757362"/>
            <a:ext cx="1588" cy="2590801"/>
          </a:xfrm>
          <a:prstGeom prst="line">
            <a:avLst/>
          </a:prstGeom>
          <a:ln w="12700" cap="rnd">
            <a:solidFill>
              <a:srgbClr val="000000"/>
            </a:solidFill>
          </a:ln>
        </p:spPr>
        <p:txBody>
          <a:bodyPr lIns="45719" rIns="45719"/>
          <a:lstStyle/>
          <a:p>
            <a:pPr/>
          </a:p>
        </p:txBody>
      </p:sp>
      <p:sp>
        <p:nvSpPr>
          <p:cNvPr id="1611" name="Line"/>
          <p:cNvSpPr/>
          <p:nvPr/>
        </p:nvSpPr>
        <p:spPr>
          <a:xfrm>
            <a:off x="9618663" y="1757362"/>
            <a:ext cx="1588" cy="3055939"/>
          </a:xfrm>
          <a:prstGeom prst="line">
            <a:avLst/>
          </a:prstGeom>
          <a:ln w="12700" cap="rnd">
            <a:solidFill>
              <a:srgbClr val="000000"/>
            </a:solidFill>
          </a:ln>
        </p:spPr>
        <p:txBody>
          <a:bodyPr lIns="45719" rIns="45719"/>
          <a:lstStyle/>
          <a:p>
            <a:pPr/>
          </a:p>
        </p:txBody>
      </p:sp>
      <p:sp>
        <p:nvSpPr>
          <p:cNvPr id="1612" name="Line"/>
          <p:cNvSpPr/>
          <p:nvPr/>
        </p:nvSpPr>
        <p:spPr>
          <a:xfrm>
            <a:off x="10056812" y="1757362"/>
            <a:ext cx="1589" cy="3038476"/>
          </a:xfrm>
          <a:prstGeom prst="line">
            <a:avLst/>
          </a:prstGeom>
          <a:ln w="12700" cap="rnd">
            <a:solidFill>
              <a:srgbClr val="000000"/>
            </a:solidFill>
          </a:ln>
        </p:spPr>
        <p:txBody>
          <a:bodyPr lIns="45719" rIns="45719"/>
          <a:lstStyle/>
          <a:p>
            <a:pPr/>
          </a:p>
        </p:txBody>
      </p:sp>
      <p:sp>
        <p:nvSpPr>
          <p:cNvPr id="1613" name="Line"/>
          <p:cNvSpPr/>
          <p:nvPr/>
        </p:nvSpPr>
        <p:spPr>
          <a:xfrm>
            <a:off x="10517187" y="1757362"/>
            <a:ext cx="3176" cy="2590801"/>
          </a:xfrm>
          <a:prstGeom prst="line">
            <a:avLst/>
          </a:prstGeom>
          <a:ln w="12700" cap="rnd">
            <a:solidFill>
              <a:srgbClr val="000000"/>
            </a:solidFill>
          </a:ln>
        </p:spPr>
        <p:txBody>
          <a:bodyPr lIns="45719" rIns="45719"/>
          <a:lstStyle/>
          <a:p>
            <a:pPr/>
          </a:p>
        </p:txBody>
      </p:sp>
      <p:sp>
        <p:nvSpPr>
          <p:cNvPr id="1614" name="Line"/>
          <p:cNvSpPr/>
          <p:nvPr/>
        </p:nvSpPr>
        <p:spPr>
          <a:xfrm>
            <a:off x="9156700" y="1757362"/>
            <a:ext cx="1588" cy="3055939"/>
          </a:xfrm>
          <a:prstGeom prst="line">
            <a:avLst/>
          </a:prstGeom>
          <a:ln w="22225">
            <a:solidFill>
              <a:srgbClr val="000000"/>
            </a:solidFill>
          </a:ln>
        </p:spPr>
        <p:txBody>
          <a:bodyPr lIns="45719" rIns="45719"/>
          <a:lstStyle/>
          <a:p>
            <a:pPr/>
          </a:p>
        </p:txBody>
      </p:sp>
      <p:sp>
        <p:nvSpPr>
          <p:cNvPr id="1615" name="Line"/>
          <p:cNvSpPr/>
          <p:nvPr/>
        </p:nvSpPr>
        <p:spPr>
          <a:xfrm flipH="1">
            <a:off x="6507162" y="2051049"/>
            <a:ext cx="4010026" cy="1589"/>
          </a:xfrm>
          <a:prstGeom prst="line">
            <a:avLst/>
          </a:prstGeom>
          <a:ln w="12700" cap="rnd">
            <a:solidFill>
              <a:srgbClr val="000000"/>
            </a:solidFill>
          </a:ln>
        </p:spPr>
        <p:txBody>
          <a:bodyPr lIns="45719" rIns="45719"/>
          <a:lstStyle/>
          <a:p>
            <a:pPr/>
          </a:p>
        </p:txBody>
      </p:sp>
      <p:sp>
        <p:nvSpPr>
          <p:cNvPr id="1616" name="Line"/>
          <p:cNvSpPr/>
          <p:nvPr/>
        </p:nvSpPr>
        <p:spPr>
          <a:xfrm flipH="1">
            <a:off x="6507162" y="2397124"/>
            <a:ext cx="4010026" cy="1589"/>
          </a:xfrm>
          <a:prstGeom prst="line">
            <a:avLst/>
          </a:prstGeom>
          <a:ln w="12700" cap="rnd">
            <a:solidFill>
              <a:srgbClr val="000000"/>
            </a:solidFill>
          </a:ln>
        </p:spPr>
        <p:txBody>
          <a:bodyPr lIns="45719" rIns="45719"/>
          <a:lstStyle/>
          <a:p>
            <a:pPr/>
          </a:p>
        </p:txBody>
      </p:sp>
      <p:sp>
        <p:nvSpPr>
          <p:cNvPr id="1617" name="Line"/>
          <p:cNvSpPr/>
          <p:nvPr/>
        </p:nvSpPr>
        <p:spPr>
          <a:xfrm flipH="1">
            <a:off x="6507162" y="2397124"/>
            <a:ext cx="4010026" cy="1589"/>
          </a:xfrm>
          <a:prstGeom prst="line">
            <a:avLst/>
          </a:prstGeom>
          <a:ln w="12700" cap="rnd">
            <a:solidFill>
              <a:srgbClr val="000000"/>
            </a:solidFill>
          </a:ln>
        </p:spPr>
        <p:txBody>
          <a:bodyPr lIns="45719" rIns="45719"/>
          <a:lstStyle/>
          <a:p>
            <a:pPr/>
          </a:p>
        </p:txBody>
      </p:sp>
      <p:sp>
        <p:nvSpPr>
          <p:cNvPr id="1618" name="Line"/>
          <p:cNvSpPr/>
          <p:nvPr/>
        </p:nvSpPr>
        <p:spPr>
          <a:xfrm flipH="1">
            <a:off x="6507162" y="2741612"/>
            <a:ext cx="4010026" cy="1589"/>
          </a:xfrm>
          <a:prstGeom prst="line">
            <a:avLst/>
          </a:prstGeom>
          <a:ln w="12700" cap="rnd">
            <a:solidFill>
              <a:srgbClr val="000000"/>
            </a:solidFill>
          </a:ln>
        </p:spPr>
        <p:txBody>
          <a:bodyPr lIns="45719" rIns="45719"/>
          <a:lstStyle/>
          <a:p>
            <a:pPr/>
          </a:p>
        </p:txBody>
      </p:sp>
      <p:sp>
        <p:nvSpPr>
          <p:cNvPr id="1619" name="Line"/>
          <p:cNvSpPr/>
          <p:nvPr/>
        </p:nvSpPr>
        <p:spPr>
          <a:xfrm flipH="1">
            <a:off x="6507162" y="2741612"/>
            <a:ext cx="4010026" cy="1589"/>
          </a:xfrm>
          <a:prstGeom prst="line">
            <a:avLst/>
          </a:prstGeom>
          <a:ln w="30163">
            <a:solidFill>
              <a:srgbClr val="000000"/>
            </a:solidFill>
          </a:ln>
        </p:spPr>
        <p:txBody>
          <a:bodyPr lIns="45719" rIns="45719"/>
          <a:lstStyle/>
          <a:p>
            <a:pPr/>
          </a:p>
        </p:txBody>
      </p:sp>
      <p:sp>
        <p:nvSpPr>
          <p:cNvPr id="1620" name="Line"/>
          <p:cNvSpPr/>
          <p:nvPr/>
        </p:nvSpPr>
        <p:spPr>
          <a:xfrm flipH="1">
            <a:off x="6507162" y="3087687"/>
            <a:ext cx="4010026" cy="1589"/>
          </a:xfrm>
          <a:prstGeom prst="line">
            <a:avLst/>
          </a:prstGeom>
          <a:ln w="12700" cap="rnd">
            <a:solidFill>
              <a:srgbClr val="000000"/>
            </a:solidFill>
          </a:ln>
        </p:spPr>
        <p:txBody>
          <a:bodyPr lIns="45719" rIns="45719"/>
          <a:lstStyle/>
          <a:p>
            <a:pPr/>
          </a:p>
        </p:txBody>
      </p:sp>
      <p:sp>
        <p:nvSpPr>
          <p:cNvPr id="1621" name="Line"/>
          <p:cNvSpPr/>
          <p:nvPr/>
        </p:nvSpPr>
        <p:spPr>
          <a:xfrm flipH="1">
            <a:off x="6507162" y="3432174"/>
            <a:ext cx="4010026" cy="1589"/>
          </a:xfrm>
          <a:prstGeom prst="line">
            <a:avLst/>
          </a:prstGeom>
          <a:ln w="12700" cap="rnd">
            <a:solidFill>
              <a:srgbClr val="000000"/>
            </a:solidFill>
          </a:ln>
        </p:spPr>
        <p:txBody>
          <a:bodyPr lIns="45719" rIns="45719"/>
          <a:lstStyle/>
          <a:p>
            <a:pPr/>
          </a:p>
        </p:txBody>
      </p:sp>
      <p:sp>
        <p:nvSpPr>
          <p:cNvPr id="1622" name="Line"/>
          <p:cNvSpPr/>
          <p:nvPr/>
        </p:nvSpPr>
        <p:spPr>
          <a:xfrm flipH="1">
            <a:off x="6507162" y="3432174"/>
            <a:ext cx="4010026" cy="1589"/>
          </a:xfrm>
          <a:prstGeom prst="line">
            <a:avLst/>
          </a:prstGeom>
          <a:ln w="12700" cap="rnd">
            <a:solidFill>
              <a:srgbClr val="000000"/>
            </a:solidFill>
          </a:ln>
        </p:spPr>
        <p:txBody>
          <a:bodyPr lIns="45719" rIns="45719"/>
          <a:lstStyle/>
          <a:p>
            <a:pPr/>
          </a:p>
        </p:txBody>
      </p:sp>
      <p:sp>
        <p:nvSpPr>
          <p:cNvPr id="1623" name="Line"/>
          <p:cNvSpPr/>
          <p:nvPr/>
        </p:nvSpPr>
        <p:spPr>
          <a:xfrm flipH="1">
            <a:off x="6507162" y="3778249"/>
            <a:ext cx="4010026" cy="1589"/>
          </a:xfrm>
          <a:prstGeom prst="line">
            <a:avLst/>
          </a:prstGeom>
          <a:ln w="30163">
            <a:solidFill>
              <a:srgbClr val="000000"/>
            </a:solidFill>
          </a:ln>
        </p:spPr>
        <p:txBody>
          <a:bodyPr lIns="45719" rIns="45719"/>
          <a:lstStyle/>
          <a:p>
            <a:pPr/>
          </a:p>
        </p:txBody>
      </p:sp>
      <p:sp>
        <p:nvSpPr>
          <p:cNvPr id="1624" name="Line"/>
          <p:cNvSpPr/>
          <p:nvPr/>
        </p:nvSpPr>
        <p:spPr>
          <a:xfrm flipH="1">
            <a:off x="6507162" y="4122737"/>
            <a:ext cx="4010026" cy="1589"/>
          </a:xfrm>
          <a:prstGeom prst="line">
            <a:avLst/>
          </a:prstGeom>
          <a:ln w="12700" cap="rnd">
            <a:solidFill>
              <a:srgbClr val="000000"/>
            </a:solidFill>
          </a:ln>
        </p:spPr>
        <p:txBody>
          <a:bodyPr lIns="45719" rIns="45719"/>
          <a:lstStyle/>
          <a:p>
            <a:pPr/>
          </a:p>
        </p:txBody>
      </p:sp>
      <p:sp>
        <p:nvSpPr>
          <p:cNvPr id="1625" name="Line"/>
          <p:cNvSpPr/>
          <p:nvPr/>
        </p:nvSpPr>
        <p:spPr>
          <a:xfrm flipH="1">
            <a:off x="6483350" y="4468812"/>
            <a:ext cx="4011613" cy="1589"/>
          </a:xfrm>
          <a:prstGeom prst="line">
            <a:avLst/>
          </a:prstGeom>
          <a:ln w="12700" cap="rnd">
            <a:solidFill>
              <a:srgbClr val="000000"/>
            </a:solidFill>
          </a:ln>
        </p:spPr>
        <p:txBody>
          <a:bodyPr lIns="45719" rIns="45719"/>
          <a:lstStyle/>
          <a:p>
            <a:pPr/>
          </a:p>
        </p:txBody>
      </p:sp>
      <p:sp>
        <p:nvSpPr>
          <p:cNvPr id="1626" name="Line"/>
          <p:cNvSpPr/>
          <p:nvPr/>
        </p:nvSpPr>
        <p:spPr>
          <a:xfrm flipH="1">
            <a:off x="6529387" y="4468812"/>
            <a:ext cx="3987801" cy="1589"/>
          </a:xfrm>
          <a:prstGeom prst="line">
            <a:avLst/>
          </a:prstGeom>
          <a:ln w="12700" cap="rnd">
            <a:solidFill>
              <a:srgbClr val="000000"/>
            </a:solidFill>
          </a:ln>
        </p:spPr>
        <p:txBody>
          <a:bodyPr lIns="45719" rIns="45719"/>
          <a:lstStyle/>
          <a:p>
            <a:pPr/>
          </a:p>
        </p:txBody>
      </p:sp>
      <p:sp>
        <p:nvSpPr>
          <p:cNvPr id="1627" name="Line"/>
          <p:cNvSpPr/>
          <p:nvPr/>
        </p:nvSpPr>
        <p:spPr>
          <a:xfrm flipH="1">
            <a:off x="6483350" y="4813299"/>
            <a:ext cx="4011613" cy="1589"/>
          </a:xfrm>
          <a:prstGeom prst="line">
            <a:avLst/>
          </a:prstGeom>
          <a:ln w="12700" cap="rnd">
            <a:solidFill>
              <a:srgbClr val="000000"/>
            </a:solidFill>
          </a:ln>
        </p:spPr>
        <p:txBody>
          <a:bodyPr lIns="45719" rIns="45719"/>
          <a:lstStyle/>
          <a:p>
            <a:pPr/>
          </a:p>
        </p:txBody>
      </p:sp>
      <p:grpSp>
        <p:nvGrpSpPr>
          <p:cNvPr id="1637" name="Group"/>
          <p:cNvGrpSpPr/>
          <p:nvPr/>
        </p:nvGrpSpPr>
        <p:grpSpPr>
          <a:xfrm>
            <a:off x="6762750" y="1585912"/>
            <a:ext cx="3532188" cy="3417888"/>
            <a:chOff x="0" y="0"/>
            <a:chExt cx="3532187" cy="3417887"/>
          </a:xfrm>
        </p:grpSpPr>
        <p:sp>
          <p:nvSpPr>
            <p:cNvPr id="1628" name="Line"/>
            <p:cNvSpPr/>
            <p:nvPr/>
          </p:nvSpPr>
          <p:spPr>
            <a:xfrm flipH="1">
              <a:off x="-1" y="0"/>
              <a:ext cx="2" cy="3417888"/>
            </a:xfrm>
            <a:prstGeom prst="line">
              <a:avLst/>
            </a:prstGeom>
            <a:noFill/>
            <a:ln w="12700" cap="flat">
              <a:solidFill>
                <a:srgbClr val="FF6600"/>
              </a:solidFill>
              <a:prstDash val="solid"/>
              <a:round/>
            </a:ln>
            <a:effectLst/>
          </p:spPr>
          <p:txBody>
            <a:bodyPr wrap="square" lIns="45719" tIns="45719" rIns="45719" bIns="45719" numCol="1" anchor="t">
              <a:noAutofit/>
            </a:bodyPr>
            <a:lstStyle/>
            <a:p>
              <a:pPr/>
            </a:p>
          </p:txBody>
        </p:sp>
        <p:sp>
          <p:nvSpPr>
            <p:cNvPr id="1629" name="Line"/>
            <p:cNvSpPr/>
            <p:nvPr/>
          </p:nvSpPr>
          <p:spPr>
            <a:xfrm flipH="1">
              <a:off x="408455" y="0"/>
              <a:ext cx="1" cy="3417888"/>
            </a:xfrm>
            <a:prstGeom prst="line">
              <a:avLst/>
            </a:prstGeom>
            <a:noFill/>
            <a:ln w="12700" cap="flat">
              <a:solidFill>
                <a:srgbClr val="FF6600"/>
              </a:solidFill>
              <a:prstDash val="solid"/>
              <a:round/>
            </a:ln>
            <a:effectLst/>
          </p:spPr>
          <p:txBody>
            <a:bodyPr wrap="square" lIns="45719" tIns="45719" rIns="45719" bIns="45719" numCol="1" anchor="t">
              <a:noAutofit/>
            </a:bodyPr>
            <a:lstStyle/>
            <a:p>
              <a:pPr/>
            </a:p>
          </p:txBody>
        </p:sp>
        <p:sp>
          <p:nvSpPr>
            <p:cNvPr id="1630" name="Line"/>
            <p:cNvSpPr/>
            <p:nvPr/>
          </p:nvSpPr>
          <p:spPr>
            <a:xfrm flipH="1">
              <a:off x="869819" y="0"/>
              <a:ext cx="1" cy="3417888"/>
            </a:xfrm>
            <a:prstGeom prst="line">
              <a:avLst/>
            </a:prstGeom>
            <a:noFill/>
            <a:ln w="12700" cap="flat">
              <a:solidFill>
                <a:srgbClr val="FF6600"/>
              </a:solidFill>
              <a:prstDash val="solid"/>
              <a:round/>
            </a:ln>
            <a:effectLst/>
          </p:spPr>
          <p:txBody>
            <a:bodyPr wrap="square" lIns="45719" tIns="45719" rIns="45719" bIns="45719" numCol="1" anchor="t">
              <a:noAutofit/>
            </a:bodyPr>
            <a:lstStyle/>
            <a:p>
              <a:pPr/>
            </a:p>
          </p:txBody>
        </p:sp>
        <p:sp>
          <p:nvSpPr>
            <p:cNvPr id="1631" name="Line"/>
            <p:cNvSpPr/>
            <p:nvPr/>
          </p:nvSpPr>
          <p:spPr>
            <a:xfrm flipH="1">
              <a:off x="1278275" y="0"/>
              <a:ext cx="1" cy="3417888"/>
            </a:xfrm>
            <a:prstGeom prst="line">
              <a:avLst/>
            </a:prstGeom>
            <a:noFill/>
            <a:ln w="12700" cap="flat">
              <a:solidFill>
                <a:srgbClr val="FF6600"/>
              </a:solidFill>
              <a:prstDash val="solid"/>
              <a:round/>
            </a:ln>
            <a:effectLst/>
          </p:spPr>
          <p:txBody>
            <a:bodyPr wrap="square" lIns="45719" tIns="45719" rIns="45719" bIns="45719" numCol="1" anchor="t">
              <a:noAutofit/>
            </a:bodyPr>
            <a:lstStyle/>
            <a:p>
              <a:pPr/>
            </a:p>
          </p:txBody>
        </p:sp>
        <p:sp>
          <p:nvSpPr>
            <p:cNvPr id="1632" name="Line"/>
            <p:cNvSpPr/>
            <p:nvPr/>
          </p:nvSpPr>
          <p:spPr>
            <a:xfrm flipH="1">
              <a:off x="1739639" y="0"/>
              <a:ext cx="1" cy="3417888"/>
            </a:xfrm>
            <a:prstGeom prst="line">
              <a:avLst/>
            </a:prstGeom>
            <a:noFill/>
            <a:ln w="12700" cap="flat">
              <a:solidFill>
                <a:srgbClr val="FF6600"/>
              </a:solidFill>
              <a:prstDash val="solid"/>
              <a:round/>
            </a:ln>
            <a:effectLst/>
          </p:spPr>
          <p:txBody>
            <a:bodyPr wrap="square" lIns="45719" tIns="45719" rIns="45719" bIns="45719" numCol="1" anchor="t">
              <a:noAutofit/>
            </a:bodyPr>
            <a:lstStyle/>
            <a:p>
              <a:pPr/>
            </a:p>
          </p:txBody>
        </p:sp>
        <p:sp>
          <p:nvSpPr>
            <p:cNvPr id="1633" name="Line"/>
            <p:cNvSpPr/>
            <p:nvPr/>
          </p:nvSpPr>
          <p:spPr>
            <a:xfrm flipH="1">
              <a:off x="2148094" y="0"/>
              <a:ext cx="1" cy="3417888"/>
            </a:xfrm>
            <a:prstGeom prst="line">
              <a:avLst/>
            </a:prstGeom>
            <a:noFill/>
            <a:ln w="12700" cap="flat">
              <a:solidFill>
                <a:srgbClr val="FF6600"/>
              </a:solidFill>
              <a:prstDash val="solid"/>
              <a:round/>
            </a:ln>
            <a:effectLst/>
          </p:spPr>
          <p:txBody>
            <a:bodyPr wrap="square" lIns="45719" tIns="45719" rIns="45719" bIns="45719" numCol="1" anchor="t">
              <a:noAutofit/>
            </a:bodyPr>
            <a:lstStyle/>
            <a:p>
              <a:pPr/>
            </a:p>
          </p:txBody>
        </p:sp>
        <p:sp>
          <p:nvSpPr>
            <p:cNvPr id="1634" name="Line"/>
            <p:cNvSpPr/>
            <p:nvPr/>
          </p:nvSpPr>
          <p:spPr>
            <a:xfrm flipH="1">
              <a:off x="2609459" y="0"/>
              <a:ext cx="1" cy="3417888"/>
            </a:xfrm>
            <a:prstGeom prst="line">
              <a:avLst/>
            </a:prstGeom>
            <a:noFill/>
            <a:ln w="12700" cap="flat">
              <a:solidFill>
                <a:srgbClr val="FF6600"/>
              </a:solidFill>
              <a:prstDash val="solid"/>
              <a:round/>
            </a:ln>
            <a:effectLst/>
          </p:spPr>
          <p:txBody>
            <a:bodyPr wrap="square" lIns="45719" tIns="45719" rIns="45719" bIns="45719" numCol="1" anchor="t">
              <a:noAutofit/>
            </a:bodyPr>
            <a:lstStyle/>
            <a:p>
              <a:pPr/>
            </a:p>
          </p:txBody>
        </p:sp>
        <p:sp>
          <p:nvSpPr>
            <p:cNvPr id="1635" name="Line"/>
            <p:cNvSpPr/>
            <p:nvPr/>
          </p:nvSpPr>
          <p:spPr>
            <a:xfrm flipH="1">
              <a:off x="3070823" y="0"/>
              <a:ext cx="1" cy="3417888"/>
            </a:xfrm>
            <a:prstGeom prst="line">
              <a:avLst/>
            </a:prstGeom>
            <a:noFill/>
            <a:ln w="12700" cap="flat">
              <a:solidFill>
                <a:srgbClr val="FF6600"/>
              </a:solidFill>
              <a:prstDash val="solid"/>
              <a:round/>
            </a:ln>
            <a:effectLst/>
          </p:spPr>
          <p:txBody>
            <a:bodyPr wrap="square" lIns="45719" tIns="45719" rIns="45719" bIns="45719" numCol="1" anchor="t">
              <a:noAutofit/>
            </a:bodyPr>
            <a:lstStyle/>
            <a:p>
              <a:pPr/>
            </a:p>
          </p:txBody>
        </p:sp>
        <p:sp>
          <p:nvSpPr>
            <p:cNvPr id="1636" name="Line"/>
            <p:cNvSpPr/>
            <p:nvPr/>
          </p:nvSpPr>
          <p:spPr>
            <a:xfrm flipH="1">
              <a:off x="3532187" y="0"/>
              <a:ext cx="1" cy="3417888"/>
            </a:xfrm>
            <a:prstGeom prst="line">
              <a:avLst/>
            </a:prstGeom>
            <a:noFill/>
            <a:ln w="12700" cap="flat">
              <a:solidFill>
                <a:srgbClr val="FF6600"/>
              </a:solidFill>
              <a:prstDash val="solid"/>
              <a:round/>
            </a:ln>
            <a:effectLst/>
          </p:spPr>
          <p:txBody>
            <a:bodyPr wrap="square" lIns="45719" tIns="45719" rIns="45719" bIns="45719" numCol="1" anchor="t">
              <a:noAutofit/>
            </a:bodyPr>
            <a:lstStyle/>
            <a:p>
              <a:pPr/>
            </a:p>
          </p:txBody>
        </p:sp>
      </p:gr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1637"/>
                                        </p:tgtEl>
                                        <p:attrNameLst>
                                          <p:attrName>style.visibility</p:attrName>
                                        </p:attrNameLst>
                                      </p:cBhvr>
                                      <p:to>
                                        <p:strVal val="visible"/>
                                      </p:to>
                                    </p:set>
                                    <p:anim calcmode="lin" valueType="num">
                                      <p:cBhvr>
                                        <p:cTn id="7" dur="500" fill="hold"/>
                                        <p:tgtEl>
                                          <p:spTgt spid="1637"/>
                                        </p:tgtEl>
                                        <p:attrNameLst>
                                          <p:attrName>ppt_x</p:attrName>
                                        </p:attrNameLst>
                                      </p:cBhvr>
                                      <p:tavLst>
                                        <p:tav tm="0">
                                          <p:val>
                                            <p:strVal val="#ppt_x"/>
                                          </p:val>
                                        </p:tav>
                                        <p:tav tm="100000">
                                          <p:val>
                                            <p:strVal val="#ppt_x"/>
                                          </p:val>
                                        </p:tav>
                                      </p:tavLst>
                                    </p:anim>
                                    <p:anim calcmode="lin" valueType="num">
                                      <p:cBhvr>
                                        <p:cTn id="8" dur="500" fill="hold"/>
                                        <p:tgtEl>
                                          <p:spTgt spid="16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37" grpId="1"/>
    </p:bldLst>
  </p:timing>
</p:sld>
</file>

<file path=ppt/slides/slide8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9" name="Slide Number"/>
          <p:cNvSpPr txBox="1"/>
          <p:nvPr>
            <p:ph type="sldNum" sz="quarter" idx="2"/>
          </p:nvPr>
        </p:nvSpPr>
        <p:spPr>
          <a:xfrm>
            <a:off x="5809525" y="6533495"/>
            <a:ext cx="258625" cy="248306"/>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1640" name="Her 3×3 kare 1’den 9’a kadar sayıları tutar"/>
          <p:cNvSpPr txBox="1"/>
          <p:nvPr>
            <p:ph type="title" idx="4294967295"/>
          </p:nvPr>
        </p:nvSpPr>
        <p:spPr>
          <a:xfrm>
            <a:off x="1493043" y="-21431"/>
            <a:ext cx="10856914" cy="1143001"/>
          </a:xfrm>
          <a:prstGeom prst="rect">
            <a:avLst/>
          </a:prstGeom>
        </p:spPr>
        <p:txBody>
          <a:bodyPr>
            <a:normAutofit fontScale="100000" lnSpcReduction="0"/>
          </a:bodyPr>
          <a:lstStyle>
            <a:lvl1pPr>
              <a:defRPr sz="3600">
                <a:solidFill>
                  <a:srgbClr val="000000"/>
                </a:solidFill>
                <a:effectLst>
                  <a:outerShdw sx="100000" sy="100000" kx="0" ky="0" algn="b" rotWithShape="0" blurRad="12700" dist="25400" dir="2700000">
                    <a:srgbClr val="DDDDDD"/>
                  </a:outerShdw>
                </a:effectLst>
              </a:defRPr>
            </a:lvl1pPr>
          </a:lstStyle>
          <a:p>
            <a:pPr/>
            <a:r>
              <a:t>Her 3×3 kare 1’den 9’a kadar sayıları tutar </a:t>
            </a:r>
          </a:p>
        </p:txBody>
      </p:sp>
      <p:pic>
        <p:nvPicPr>
          <p:cNvPr id="1641" name="image.pdf" descr="image.pdf"/>
          <p:cNvPicPr>
            <a:picLocks noChangeAspect="1"/>
          </p:cNvPicPr>
          <p:nvPr/>
        </p:nvPicPr>
        <p:blipFill>
          <a:blip r:embed="rId2">
            <a:extLst/>
          </a:blip>
          <a:stretch>
            <a:fillRect/>
          </a:stretch>
        </p:blipFill>
        <p:spPr>
          <a:xfrm>
            <a:off x="258762" y="1624012"/>
            <a:ext cx="4337051" cy="3303588"/>
          </a:xfrm>
          <a:prstGeom prst="rect">
            <a:avLst/>
          </a:prstGeom>
          <a:ln w="12700">
            <a:miter lim="400000"/>
          </a:ln>
        </p:spPr>
      </p:pic>
      <p:sp>
        <p:nvSpPr>
          <p:cNvPr id="1642" name="Text"/>
          <p:cNvSpPr txBox="1"/>
          <p:nvPr/>
        </p:nvSpPr>
        <p:spPr>
          <a:xfrm>
            <a:off x="6300787" y="1585912"/>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a:t>
            </a:r>
          </a:p>
        </p:txBody>
      </p:sp>
      <p:grpSp>
        <p:nvGrpSpPr>
          <p:cNvPr id="1645" name="Group"/>
          <p:cNvGrpSpPr/>
          <p:nvPr/>
        </p:nvGrpSpPr>
        <p:grpSpPr>
          <a:xfrm>
            <a:off x="6529387" y="1757362"/>
            <a:ext cx="3987801" cy="3055938"/>
            <a:chOff x="0" y="0"/>
            <a:chExt cx="3987800" cy="3055937"/>
          </a:xfrm>
        </p:grpSpPr>
        <p:sp>
          <p:nvSpPr>
            <p:cNvPr id="1643" name="Rectangle"/>
            <p:cNvSpPr/>
            <p:nvPr/>
          </p:nvSpPr>
          <p:spPr>
            <a:xfrm>
              <a:off x="0" y="0"/>
              <a:ext cx="3987800" cy="3055938"/>
            </a:xfrm>
            <a:prstGeom prst="rect">
              <a:avLst/>
            </a:prstGeom>
            <a:solidFill>
              <a:srgbClr val="FFFFFF"/>
            </a:solidFill>
            <a:ln w="12700" cap="flat">
              <a:noFill/>
              <a:miter lim="400000"/>
            </a:ln>
            <a:effectLst/>
          </p:spPr>
          <p:txBody>
            <a:bodyPr wrap="square" lIns="45719" tIns="45719" rIns="45719" bIns="45719" numCol="1" anchor="t">
              <a:noAutofit/>
            </a:bodyPr>
            <a:lstStyle/>
            <a:p>
              <a:pPr>
                <a:defRPr b="0" sz="1800">
                  <a:latin typeface="Times New Roman"/>
                  <a:ea typeface="Times New Roman"/>
                  <a:cs typeface="Times New Roman"/>
                  <a:sym typeface="Times New Roman"/>
                </a:defRPr>
              </a:pPr>
            </a:p>
          </p:txBody>
        </p:sp>
        <p:sp>
          <p:nvSpPr>
            <p:cNvPr id="1644" name="Rectangle"/>
            <p:cNvSpPr/>
            <p:nvPr/>
          </p:nvSpPr>
          <p:spPr>
            <a:xfrm>
              <a:off x="0" y="0"/>
              <a:ext cx="3987800" cy="3055938"/>
            </a:xfrm>
            <a:prstGeom prst="rect">
              <a:avLst/>
            </a:prstGeom>
            <a:noFill/>
            <a:ln w="30163" cap="rnd">
              <a:solidFill>
                <a:srgbClr val="000000"/>
              </a:solidFill>
              <a:prstDash val="solid"/>
              <a:round/>
            </a:ln>
            <a:effectLst/>
          </p:spPr>
          <p:txBody>
            <a:bodyPr wrap="square" lIns="45719" tIns="45719" rIns="45719" bIns="45719" numCol="1" anchor="t">
              <a:noAutofit/>
            </a:bodyPr>
            <a:lstStyle/>
            <a:p>
              <a:pPr>
                <a:defRPr b="0" sz="1800">
                  <a:latin typeface="Times New Roman"/>
                  <a:ea typeface="Times New Roman"/>
                  <a:cs typeface="Times New Roman"/>
                  <a:sym typeface="Times New Roman"/>
                </a:defRPr>
              </a:pPr>
            </a:p>
          </p:txBody>
        </p:sp>
      </p:grpSp>
      <p:sp>
        <p:nvSpPr>
          <p:cNvPr id="1646" name="Rectangle"/>
          <p:cNvSpPr/>
          <p:nvPr/>
        </p:nvSpPr>
        <p:spPr>
          <a:xfrm>
            <a:off x="7526337" y="1804987"/>
            <a:ext cx="138113" cy="238126"/>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647" name="Rectangle"/>
          <p:cNvSpPr/>
          <p:nvPr/>
        </p:nvSpPr>
        <p:spPr>
          <a:xfrm>
            <a:off x="8008937" y="1804987"/>
            <a:ext cx="139701" cy="238126"/>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648" name="Rectangle"/>
          <p:cNvSpPr/>
          <p:nvPr/>
        </p:nvSpPr>
        <p:spPr>
          <a:xfrm>
            <a:off x="8909050" y="1804987"/>
            <a:ext cx="138113" cy="238126"/>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649" name="Rectangle"/>
          <p:cNvSpPr/>
          <p:nvPr/>
        </p:nvSpPr>
        <p:spPr>
          <a:xfrm>
            <a:off x="9323387" y="1804987"/>
            <a:ext cx="138113" cy="238126"/>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650" name="Rectangle"/>
          <p:cNvSpPr/>
          <p:nvPr/>
        </p:nvSpPr>
        <p:spPr>
          <a:xfrm>
            <a:off x="9809162" y="1804987"/>
            <a:ext cx="136526" cy="238126"/>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651" name="Rectangle"/>
          <p:cNvSpPr/>
          <p:nvPr/>
        </p:nvSpPr>
        <p:spPr>
          <a:xfrm>
            <a:off x="10223500" y="1804987"/>
            <a:ext cx="138113" cy="238126"/>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652" name="5    3"/>
          <p:cNvSpPr txBox="1"/>
          <p:nvPr/>
        </p:nvSpPr>
        <p:spPr>
          <a:xfrm>
            <a:off x="6559550" y="1806575"/>
            <a:ext cx="723900"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5    3    </a:t>
            </a:r>
          </a:p>
        </p:txBody>
      </p:sp>
      <p:sp>
        <p:nvSpPr>
          <p:cNvPr id="1653" name="4"/>
          <p:cNvSpPr txBox="1"/>
          <p:nvPr/>
        </p:nvSpPr>
        <p:spPr>
          <a:xfrm>
            <a:off x="7526337" y="1806575"/>
            <a:ext cx="1270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4</a:t>
            </a:r>
          </a:p>
        </p:txBody>
      </p:sp>
      <p:sp>
        <p:nvSpPr>
          <p:cNvPr id="1654" name="Text"/>
          <p:cNvSpPr txBox="1"/>
          <p:nvPr/>
        </p:nvSpPr>
        <p:spPr>
          <a:xfrm>
            <a:off x="7664450" y="1806575"/>
            <a:ext cx="266700"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a:t>
            </a:r>
          </a:p>
        </p:txBody>
      </p:sp>
      <p:sp>
        <p:nvSpPr>
          <p:cNvPr id="1655" name="6"/>
          <p:cNvSpPr txBox="1"/>
          <p:nvPr/>
        </p:nvSpPr>
        <p:spPr>
          <a:xfrm>
            <a:off x="8008937" y="1806575"/>
            <a:ext cx="1270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6</a:t>
            </a:r>
          </a:p>
        </p:txBody>
      </p:sp>
      <p:sp>
        <p:nvSpPr>
          <p:cNvPr id="1656" name="7"/>
          <p:cNvSpPr txBox="1"/>
          <p:nvPr/>
        </p:nvSpPr>
        <p:spPr>
          <a:xfrm>
            <a:off x="8148637" y="1806575"/>
            <a:ext cx="5715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7     </a:t>
            </a:r>
          </a:p>
        </p:txBody>
      </p:sp>
      <p:sp>
        <p:nvSpPr>
          <p:cNvPr id="1657" name="8"/>
          <p:cNvSpPr txBox="1"/>
          <p:nvPr/>
        </p:nvSpPr>
        <p:spPr>
          <a:xfrm>
            <a:off x="8909050" y="1806575"/>
            <a:ext cx="127000"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8</a:t>
            </a:r>
          </a:p>
        </p:txBody>
      </p:sp>
      <p:sp>
        <p:nvSpPr>
          <p:cNvPr id="1658" name="Text"/>
          <p:cNvSpPr txBox="1"/>
          <p:nvPr/>
        </p:nvSpPr>
        <p:spPr>
          <a:xfrm>
            <a:off x="9047162" y="1806575"/>
            <a:ext cx="1651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a:t>
            </a:r>
          </a:p>
        </p:txBody>
      </p:sp>
      <p:sp>
        <p:nvSpPr>
          <p:cNvPr id="1659" name="Text"/>
          <p:cNvSpPr txBox="1"/>
          <p:nvPr/>
        </p:nvSpPr>
        <p:spPr>
          <a:xfrm>
            <a:off x="9253537" y="1806575"/>
            <a:ext cx="1270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660" name="9"/>
          <p:cNvSpPr txBox="1"/>
          <p:nvPr/>
        </p:nvSpPr>
        <p:spPr>
          <a:xfrm>
            <a:off x="9323387" y="1806575"/>
            <a:ext cx="1270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9</a:t>
            </a:r>
          </a:p>
        </p:txBody>
      </p:sp>
      <p:sp>
        <p:nvSpPr>
          <p:cNvPr id="1661" name="Text"/>
          <p:cNvSpPr txBox="1"/>
          <p:nvPr/>
        </p:nvSpPr>
        <p:spPr>
          <a:xfrm>
            <a:off x="9461500" y="1806575"/>
            <a:ext cx="266700"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662" name="1"/>
          <p:cNvSpPr txBox="1"/>
          <p:nvPr/>
        </p:nvSpPr>
        <p:spPr>
          <a:xfrm>
            <a:off x="9809162" y="1806575"/>
            <a:ext cx="1270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1</a:t>
            </a:r>
          </a:p>
        </p:txBody>
      </p:sp>
      <p:sp>
        <p:nvSpPr>
          <p:cNvPr id="1663" name="Text"/>
          <p:cNvSpPr txBox="1"/>
          <p:nvPr/>
        </p:nvSpPr>
        <p:spPr>
          <a:xfrm>
            <a:off x="9945687" y="1806575"/>
            <a:ext cx="2159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664" name="2"/>
          <p:cNvSpPr txBox="1"/>
          <p:nvPr/>
        </p:nvSpPr>
        <p:spPr>
          <a:xfrm>
            <a:off x="10223500" y="1806575"/>
            <a:ext cx="127000"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2</a:t>
            </a:r>
          </a:p>
        </p:txBody>
      </p:sp>
      <p:sp>
        <p:nvSpPr>
          <p:cNvPr id="1665" name="Text"/>
          <p:cNvSpPr txBox="1"/>
          <p:nvPr/>
        </p:nvSpPr>
        <p:spPr>
          <a:xfrm>
            <a:off x="10361612" y="1806575"/>
            <a:ext cx="1270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a:t>
            </a:r>
          </a:p>
        </p:txBody>
      </p:sp>
      <p:sp>
        <p:nvSpPr>
          <p:cNvPr id="1666" name="Rectangle"/>
          <p:cNvSpPr/>
          <p:nvPr/>
        </p:nvSpPr>
        <p:spPr>
          <a:xfrm>
            <a:off x="7112000" y="2130425"/>
            <a:ext cx="138113" cy="236538"/>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667" name="Rectangle"/>
          <p:cNvSpPr/>
          <p:nvPr/>
        </p:nvSpPr>
        <p:spPr>
          <a:xfrm>
            <a:off x="7526337" y="2130425"/>
            <a:ext cx="138113" cy="236538"/>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668" name="Rectangle"/>
          <p:cNvSpPr/>
          <p:nvPr/>
        </p:nvSpPr>
        <p:spPr>
          <a:xfrm>
            <a:off x="9323387" y="2130425"/>
            <a:ext cx="138113" cy="236538"/>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669" name="Rectangle"/>
          <p:cNvSpPr/>
          <p:nvPr/>
        </p:nvSpPr>
        <p:spPr>
          <a:xfrm>
            <a:off x="9739312" y="2130425"/>
            <a:ext cx="136526" cy="236538"/>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670" name="Rectangle"/>
          <p:cNvSpPr/>
          <p:nvPr/>
        </p:nvSpPr>
        <p:spPr>
          <a:xfrm>
            <a:off x="10223500" y="2130425"/>
            <a:ext cx="138113" cy="236538"/>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671" name="6"/>
          <p:cNvSpPr txBox="1"/>
          <p:nvPr/>
        </p:nvSpPr>
        <p:spPr>
          <a:xfrm>
            <a:off x="6559550" y="2132012"/>
            <a:ext cx="419100"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6    </a:t>
            </a:r>
          </a:p>
        </p:txBody>
      </p:sp>
      <p:sp>
        <p:nvSpPr>
          <p:cNvPr id="1672" name="7"/>
          <p:cNvSpPr txBox="1"/>
          <p:nvPr/>
        </p:nvSpPr>
        <p:spPr>
          <a:xfrm>
            <a:off x="7112000" y="2132012"/>
            <a:ext cx="127000"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7</a:t>
            </a:r>
          </a:p>
        </p:txBody>
      </p:sp>
      <p:sp>
        <p:nvSpPr>
          <p:cNvPr id="1673" name="Text"/>
          <p:cNvSpPr txBox="1"/>
          <p:nvPr/>
        </p:nvSpPr>
        <p:spPr>
          <a:xfrm>
            <a:off x="7250112" y="2132012"/>
            <a:ext cx="2159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674" name="2"/>
          <p:cNvSpPr txBox="1"/>
          <p:nvPr/>
        </p:nvSpPr>
        <p:spPr>
          <a:xfrm>
            <a:off x="7526337" y="2132012"/>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2</a:t>
            </a:r>
          </a:p>
        </p:txBody>
      </p:sp>
      <p:sp>
        <p:nvSpPr>
          <p:cNvPr id="1675" name="1    9     5"/>
          <p:cNvSpPr txBox="1"/>
          <p:nvPr/>
        </p:nvSpPr>
        <p:spPr>
          <a:xfrm>
            <a:off x="7664450" y="2132012"/>
            <a:ext cx="1181100"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1    9     5   </a:t>
            </a:r>
          </a:p>
        </p:txBody>
      </p:sp>
      <p:sp>
        <p:nvSpPr>
          <p:cNvPr id="1676" name="Text"/>
          <p:cNvSpPr txBox="1"/>
          <p:nvPr/>
        </p:nvSpPr>
        <p:spPr>
          <a:xfrm>
            <a:off x="9253537" y="2132012"/>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677" name="3"/>
          <p:cNvSpPr txBox="1"/>
          <p:nvPr/>
        </p:nvSpPr>
        <p:spPr>
          <a:xfrm>
            <a:off x="9323387" y="2132012"/>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3</a:t>
            </a:r>
          </a:p>
        </p:txBody>
      </p:sp>
      <p:sp>
        <p:nvSpPr>
          <p:cNvPr id="1678" name="Text"/>
          <p:cNvSpPr txBox="1"/>
          <p:nvPr/>
        </p:nvSpPr>
        <p:spPr>
          <a:xfrm>
            <a:off x="9461500" y="2132012"/>
            <a:ext cx="215900"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679" name="4"/>
          <p:cNvSpPr txBox="1"/>
          <p:nvPr/>
        </p:nvSpPr>
        <p:spPr>
          <a:xfrm>
            <a:off x="9739312" y="2132012"/>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4</a:t>
            </a:r>
          </a:p>
        </p:txBody>
      </p:sp>
      <p:sp>
        <p:nvSpPr>
          <p:cNvPr id="1680" name="Text"/>
          <p:cNvSpPr txBox="1"/>
          <p:nvPr/>
        </p:nvSpPr>
        <p:spPr>
          <a:xfrm>
            <a:off x="9875837" y="2132012"/>
            <a:ext cx="2667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681" name="8"/>
          <p:cNvSpPr txBox="1"/>
          <p:nvPr/>
        </p:nvSpPr>
        <p:spPr>
          <a:xfrm>
            <a:off x="10223500" y="2132012"/>
            <a:ext cx="127000"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8</a:t>
            </a:r>
          </a:p>
        </p:txBody>
      </p:sp>
      <p:sp>
        <p:nvSpPr>
          <p:cNvPr id="1682" name="Text"/>
          <p:cNvSpPr txBox="1"/>
          <p:nvPr/>
        </p:nvSpPr>
        <p:spPr>
          <a:xfrm>
            <a:off x="10361612" y="2132012"/>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a:t>
            </a:r>
          </a:p>
        </p:txBody>
      </p:sp>
      <p:sp>
        <p:nvSpPr>
          <p:cNvPr id="1683" name="Rectangle"/>
          <p:cNvSpPr/>
          <p:nvPr/>
        </p:nvSpPr>
        <p:spPr>
          <a:xfrm>
            <a:off x="6697662" y="2454275"/>
            <a:ext cx="136526" cy="238125"/>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684" name="Rectangle"/>
          <p:cNvSpPr/>
          <p:nvPr/>
        </p:nvSpPr>
        <p:spPr>
          <a:xfrm>
            <a:off x="8008937" y="2454275"/>
            <a:ext cx="139701" cy="238125"/>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685" name="Rectangle"/>
          <p:cNvSpPr/>
          <p:nvPr/>
        </p:nvSpPr>
        <p:spPr>
          <a:xfrm>
            <a:off x="8424862" y="2454275"/>
            <a:ext cx="139701" cy="238125"/>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686" name="Rectangle"/>
          <p:cNvSpPr/>
          <p:nvPr/>
        </p:nvSpPr>
        <p:spPr>
          <a:xfrm>
            <a:off x="8909050" y="2454275"/>
            <a:ext cx="138113" cy="238125"/>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687" name="Rectangle"/>
          <p:cNvSpPr/>
          <p:nvPr/>
        </p:nvSpPr>
        <p:spPr>
          <a:xfrm>
            <a:off x="9323387" y="2454275"/>
            <a:ext cx="138113" cy="238125"/>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688" name="Rectangle"/>
          <p:cNvSpPr/>
          <p:nvPr/>
        </p:nvSpPr>
        <p:spPr>
          <a:xfrm>
            <a:off x="10223500" y="2454275"/>
            <a:ext cx="138113" cy="238125"/>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689" name="Text"/>
          <p:cNvSpPr txBox="1"/>
          <p:nvPr/>
        </p:nvSpPr>
        <p:spPr>
          <a:xfrm>
            <a:off x="6559550" y="2454275"/>
            <a:ext cx="127000"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a:t>
            </a:r>
          </a:p>
        </p:txBody>
      </p:sp>
      <p:sp>
        <p:nvSpPr>
          <p:cNvPr id="1690" name="Text"/>
          <p:cNvSpPr txBox="1"/>
          <p:nvPr/>
        </p:nvSpPr>
        <p:spPr>
          <a:xfrm>
            <a:off x="6627812" y="2454275"/>
            <a:ext cx="1270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691" name="1"/>
          <p:cNvSpPr txBox="1"/>
          <p:nvPr/>
        </p:nvSpPr>
        <p:spPr>
          <a:xfrm>
            <a:off x="6697662" y="2454275"/>
            <a:ext cx="1270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1</a:t>
            </a:r>
          </a:p>
        </p:txBody>
      </p:sp>
      <p:sp>
        <p:nvSpPr>
          <p:cNvPr id="1692" name="9    8"/>
          <p:cNvSpPr txBox="1"/>
          <p:nvPr/>
        </p:nvSpPr>
        <p:spPr>
          <a:xfrm>
            <a:off x="6834187" y="2454275"/>
            <a:ext cx="8763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9    8     </a:t>
            </a:r>
          </a:p>
        </p:txBody>
      </p:sp>
      <p:sp>
        <p:nvSpPr>
          <p:cNvPr id="1693" name="3"/>
          <p:cNvSpPr txBox="1"/>
          <p:nvPr/>
        </p:nvSpPr>
        <p:spPr>
          <a:xfrm>
            <a:off x="8008937" y="2454275"/>
            <a:ext cx="1270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3</a:t>
            </a:r>
          </a:p>
        </p:txBody>
      </p:sp>
      <p:sp>
        <p:nvSpPr>
          <p:cNvPr id="1694" name="Text"/>
          <p:cNvSpPr txBox="1"/>
          <p:nvPr/>
        </p:nvSpPr>
        <p:spPr>
          <a:xfrm>
            <a:off x="8148637" y="2454275"/>
            <a:ext cx="2159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695" name="4"/>
          <p:cNvSpPr txBox="1"/>
          <p:nvPr/>
        </p:nvSpPr>
        <p:spPr>
          <a:xfrm>
            <a:off x="8424862" y="2454275"/>
            <a:ext cx="1270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4</a:t>
            </a:r>
          </a:p>
        </p:txBody>
      </p:sp>
      <p:sp>
        <p:nvSpPr>
          <p:cNvPr id="1696" name="Text"/>
          <p:cNvSpPr txBox="1"/>
          <p:nvPr/>
        </p:nvSpPr>
        <p:spPr>
          <a:xfrm>
            <a:off x="8564562" y="2454275"/>
            <a:ext cx="2667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697" name="2"/>
          <p:cNvSpPr txBox="1"/>
          <p:nvPr/>
        </p:nvSpPr>
        <p:spPr>
          <a:xfrm>
            <a:off x="8909050" y="2454275"/>
            <a:ext cx="127000"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2</a:t>
            </a:r>
          </a:p>
        </p:txBody>
      </p:sp>
      <p:sp>
        <p:nvSpPr>
          <p:cNvPr id="1698" name="Text"/>
          <p:cNvSpPr txBox="1"/>
          <p:nvPr/>
        </p:nvSpPr>
        <p:spPr>
          <a:xfrm>
            <a:off x="9047162" y="2454275"/>
            <a:ext cx="2159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699" name="5"/>
          <p:cNvSpPr txBox="1"/>
          <p:nvPr/>
        </p:nvSpPr>
        <p:spPr>
          <a:xfrm>
            <a:off x="9323387" y="2454275"/>
            <a:ext cx="1270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5</a:t>
            </a:r>
          </a:p>
        </p:txBody>
      </p:sp>
      <p:sp>
        <p:nvSpPr>
          <p:cNvPr id="1700" name="6"/>
          <p:cNvSpPr txBox="1"/>
          <p:nvPr/>
        </p:nvSpPr>
        <p:spPr>
          <a:xfrm>
            <a:off x="9461500" y="2454275"/>
            <a:ext cx="571500"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6     </a:t>
            </a:r>
          </a:p>
        </p:txBody>
      </p:sp>
      <p:sp>
        <p:nvSpPr>
          <p:cNvPr id="1701" name="7"/>
          <p:cNvSpPr txBox="1"/>
          <p:nvPr/>
        </p:nvSpPr>
        <p:spPr>
          <a:xfrm>
            <a:off x="10223500" y="2454275"/>
            <a:ext cx="127000"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7</a:t>
            </a:r>
          </a:p>
        </p:txBody>
      </p:sp>
      <p:sp>
        <p:nvSpPr>
          <p:cNvPr id="1702" name="Text"/>
          <p:cNvSpPr txBox="1"/>
          <p:nvPr/>
        </p:nvSpPr>
        <p:spPr>
          <a:xfrm>
            <a:off x="10361612" y="2454275"/>
            <a:ext cx="1270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a:t>
            </a:r>
          </a:p>
        </p:txBody>
      </p:sp>
      <p:sp>
        <p:nvSpPr>
          <p:cNvPr id="1703" name="Rectangle"/>
          <p:cNvSpPr/>
          <p:nvPr/>
        </p:nvSpPr>
        <p:spPr>
          <a:xfrm>
            <a:off x="7112000" y="2795587"/>
            <a:ext cx="138113" cy="238126"/>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704" name="Rectangle"/>
          <p:cNvSpPr/>
          <p:nvPr/>
        </p:nvSpPr>
        <p:spPr>
          <a:xfrm>
            <a:off x="7526337" y="2795587"/>
            <a:ext cx="138113" cy="238126"/>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705" name="Rectangle"/>
          <p:cNvSpPr/>
          <p:nvPr/>
        </p:nvSpPr>
        <p:spPr>
          <a:xfrm>
            <a:off x="8008937" y="2795587"/>
            <a:ext cx="139701" cy="238126"/>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706" name="Rectangle"/>
          <p:cNvSpPr/>
          <p:nvPr/>
        </p:nvSpPr>
        <p:spPr>
          <a:xfrm>
            <a:off x="8909050" y="2795587"/>
            <a:ext cx="138113" cy="238126"/>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707" name="Rectangle"/>
          <p:cNvSpPr/>
          <p:nvPr/>
        </p:nvSpPr>
        <p:spPr>
          <a:xfrm>
            <a:off x="9323387" y="2795587"/>
            <a:ext cx="138113" cy="238126"/>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708" name="Rectangle"/>
          <p:cNvSpPr/>
          <p:nvPr/>
        </p:nvSpPr>
        <p:spPr>
          <a:xfrm>
            <a:off x="9739312" y="2795587"/>
            <a:ext cx="136526" cy="238126"/>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709" name="8"/>
          <p:cNvSpPr txBox="1"/>
          <p:nvPr/>
        </p:nvSpPr>
        <p:spPr>
          <a:xfrm>
            <a:off x="6559550" y="2797175"/>
            <a:ext cx="419100"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8    </a:t>
            </a:r>
          </a:p>
        </p:txBody>
      </p:sp>
      <p:sp>
        <p:nvSpPr>
          <p:cNvPr id="1710" name="5"/>
          <p:cNvSpPr txBox="1"/>
          <p:nvPr/>
        </p:nvSpPr>
        <p:spPr>
          <a:xfrm>
            <a:off x="7112000" y="2797175"/>
            <a:ext cx="127000"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5</a:t>
            </a:r>
          </a:p>
        </p:txBody>
      </p:sp>
      <p:sp>
        <p:nvSpPr>
          <p:cNvPr id="1711" name="Text"/>
          <p:cNvSpPr txBox="1"/>
          <p:nvPr/>
        </p:nvSpPr>
        <p:spPr>
          <a:xfrm>
            <a:off x="7250112" y="2797175"/>
            <a:ext cx="2159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712" name="9"/>
          <p:cNvSpPr txBox="1"/>
          <p:nvPr/>
        </p:nvSpPr>
        <p:spPr>
          <a:xfrm>
            <a:off x="7526337" y="2797175"/>
            <a:ext cx="1270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9</a:t>
            </a:r>
          </a:p>
        </p:txBody>
      </p:sp>
      <p:sp>
        <p:nvSpPr>
          <p:cNvPr id="1713" name="Text"/>
          <p:cNvSpPr txBox="1"/>
          <p:nvPr/>
        </p:nvSpPr>
        <p:spPr>
          <a:xfrm>
            <a:off x="7664450" y="2797175"/>
            <a:ext cx="266700"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714" name="7"/>
          <p:cNvSpPr txBox="1"/>
          <p:nvPr/>
        </p:nvSpPr>
        <p:spPr>
          <a:xfrm>
            <a:off x="8008937" y="2797175"/>
            <a:ext cx="1270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7</a:t>
            </a:r>
          </a:p>
        </p:txBody>
      </p:sp>
      <p:sp>
        <p:nvSpPr>
          <p:cNvPr id="1715" name="6"/>
          <p:cNvSpPr txBox="1"/>
          <p:nvPr/>
        </p:nvSpPr>
        <p:spPr>
          <a:xfrm>
            <a:off x="8148637" y="2797175"/>
            <a:ext cx="5207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6    </a:t>
            </a:r>
          </a:p>
        </p:txBody>
      </p:sp>
      <p:sp>
        <p:nvSpPr>
          <p:cNvPr id="1716" name="Text"/>
          <p:cNvSpPr txBox="1"/>
          <p:nvPr/>
        </p:nvSpPr>
        <p:spPr>
          <a:xfrm>
            <a:off x="8839200" y="2797175"/>
            <a:ext cx="127000"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717" name="1"/>
          <p:cNvSpPr txBox="1"/>
          <p:nvPr/>
        </p:nvSpPr>
        <p:spPr>
          <a:xfrm>
            <a:off x="8909050" y="2797175"/>
            <a:ext cx="127000"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1</a:t>
            </a:r>
          </a:p>
        </p:txBody>
      </p:sp>
      <p:sp>
        <p:nvSpPr>
          <p:cNvPr id="1718" name="Text"/>
          <p:cNvSpPr txBox="1"/>
          <p:nvPr/>
        </p:nvSpPr>
        <p:spPr>
          <a:xfrm>
            <a:off x="9047162" y="2797175"/>
            <a:ext cx="2159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719" name="4"/>
          <p:cNvSpPr txBox="1"/>
          <p:nvPr/>
        </p:nvSpPr>
        <p:spPr>
          <a:xfrm>
            <a:off x="9323387" y="2797175"/>
            <a:ext cx="1270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4</a:t>
            </a:r>
          </a:p>
        </p:txBody>
      </p:sp>
      <p:sp>
        <p:nvSpPr>
          <p:cNvPr id="1720" name="Text"/>
          <p:cNvSpPr txBox="1"/>
          <p:nvPr/>
        </p:nvSpPr>
        <p:spPr>
          <a:xfrm>
            <a:off x="9461500" y="2797175"/>
            <a:ext cx="215900"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721" name="2"/>
          <p:cNvSpPr txBox="1"/>
          <p:nvPr/>
        </p:nvSpPr>
        <p:spPr>
          <a:xfrm>
            <a:off x="9739312" y="2797175"/>
            <a:ext cx="1270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2</a:t>
            </a:r>
          </a:p>
        </p:txBody>
      </p:sp>
      <p:sp>
        <p:nvSpPr>
          <p:cNvPr id="1722" name="3"/>
          <p:cNvSpPr txBox="1"/>
          <p:nvPr/>
        </p:nvSpPr>
        <p:spPr>
          <a:xfrm>
            <a:off x="9875837" y="2797175"/>
            <a:ext cx="3683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3</a:t>
            </a:r>
          </a:p>
        </p:txBody>
      </p:sp>
      <p:sp>
        <p:nvSpPr>
          <p:cNvPr id="1723" name="Text"/>
          <p:cNvSpPr txBox="1"/>
          <p:nvPr/>
        </p:nvSpPr>
        <p:spPr>
          <a:xfrm>
            <a:off x="10361612" y="2797175"/>
            <a:ext cx="1270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a:t>
            </a:r>
          </a:p>
        </p:txBody>
      </p:sp>
      <p:sp>
        <p:nvSpPr>
          <p:cNvPr id="1724" name="Rectangle"/>
          <p:cNvSpPr/>
          <p:nvPr/>
        </p:nvSpPr>
        <p:spPr>
          <a:xfrm>
            <a:off x="7112000" y="3154362"/>
            <a:ext cx="138113" cy="238126"/>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725" name="Rectangle"/>
          <p:cNvSpPr/>
          <p:nvPr/>
        </p:nvSpPr>
        <p:spPr>
          <a:xfrm>
            <a:off x="7526337" y="3154362"/>
            <a:ext cx="138113" cy="238126"/>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726" name="Rectangle"/>
          <p:cNvSpPr/>
          <p:nvPr/>
        </p:nvSpPr>
        <p:spPr>
          <a:xfrm>
            <a:off x="8424862" y="3154362"/>
            <a:ext cx="139701" cy="238126"/>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727" name="Rectangle"/>
          <p:cNvSpPr/>
          <p:nvPr/>
        </p:nvSpPr>
        <p:spPr>
          <a:xfrm>
            <a:off x="9323387" y="3154362"/>
            <a:ext cx="138113" cy="238126"/>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728" name="Rectangle"/>
          <p:cNvSpPr/>
          <p:nvPr/>
        </p:nvSpPr>
        <p:spPr>
          <a:xfrm>
            <a:off x="9739312" y="3154362"/>
            <a:ext cx="136526" cy="238126"/>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729" name="4"/>
          <p:cNvSpPr txBox="1"/>
          <p:nvPr/>
        </p:nvSpPr>
        <p:spPr>
          <a:xfrm>
            <a:off x="6559550" y="3157537"/>
            <a:ext cx="419100"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4    </a:t>
            </a:r>
          </a:p>
        </p:txBody>
      </p:sp>
      <p:sp>
        <p:nvSpPr>
          <p:cNvPr id="1730" name="2"/>
          <p:cNvSpPr txBox="1"/>
          <p:nvPr/>
        </p:nvSpPr>
        <p:spPr>
          <a:xfrm>
            <a:off x="7112000" y="3157537"/>
            <a:ext cx="127000"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2</a:t>
            </a:r>
          </a:p>
        </p:txBody>
      </p:sp>
      <p:sp>
        <p:nvSpPr>
          <p:cNvPr id="1731" name="Text"/>
          <p:cNvSpPr txBox="1"/>
          <p:nvPr/>
        </p:nvSpPr>
        <p:spPr>
          <a:xfrm>
            <a:off x="7250112" y="3157537"/>
            <a:ext cx="2159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732" name="6"/>
          <p:cNvSpPr txBox="1"/>
          <p:nvPr/>
        </p:nvSpPr>
        <p:spPr>
          <a:xfrm>
            <a:off x="7526337" y="3157537"/>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6</a:t>
            </a:r>
          </a:p>
        </p:txBody>
      </p:sp>
      <p:sp>
        <p:nvSpPr>
          <p:cNvPr id="1733" name="8"/>
          <p:cNvSpPr txBox="1"/>
          <p:nvPr/>
        </p:nvSpPr>
        <p:spPr>
          <a:xfrm>
            <a:off x="7664450" y="3157537"/>
            <a:ext cx="571500"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8    </a:t>
            </a:r>
          </a:p>
        </p:txBody>
      </p:sp>
      <p:sp>
        <p:nvSpPr>
          <p:cNvPr id="1734" name="5"/>
          <p:cNvSpPr txBox="1"/>
          <p:nvPr/>
        </p:nvSpPr>
        <p:spPr>
          <a:xfrm>
            <a:off x="8424862" y="3157537"/>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5</a:t>
            </a:r>
          </a:p>
        </p:txBody>
      </p:sp>
      <p:sp>
        <p:nvSpPr>
          <p:cNvPr id="1735" name="3"/>
          <p:cNvSpPr txBox="1"/>
          <p:nvPr/>
        </p:nvSpPr>
        <p:spPr>
          <a:xfrm>
            <a:off x="8564562" y="3157537"/>
            <a:ext cx="5715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3    </a:t>
            </a:r>
          </a:p>
        </p:txBody>
      </p:sp>
      <p:sp>
        <p:nvSpPr>
          <p:cNvPr id="1736" name="7"/>
          <p:cNvSpPr txBox="1"/>
          <p:nvPr/>
        </p:nvSpPr>
        <p:spPr>
          <a:xfrm>
            <a:off x="9323387" y="3157537"/>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7</a:t>
            </a:r>
          </a:p>
        </p:txBody>
      </p:sp>
      <p:sp>
        <p:nvSpPr>
          <p:cNvPr id="1737" name="Text"/>
          <p:cNvSpPr txBox="1"/>
          <p:nvPr/>
        </p:nvSpPr>
        <p:spPr>
          <a:xfrm>
            <a:off x="9461500" y="3157537"/>
            <a:ext cx="215900"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a:t>
            </a:r>
          </a:p>
        </p:txBody>
      </p:sp>
      <p:sp>
        <p:nvSpPr>
          <p:cNvPr id="1738" name="9"/>
          <p:cNvSpPr txBox="1"/>
          <p:nvPr/>
        </p:nvSpPr>
        <p:spPr>
          <a:xfrm>
            <a:off x="9739312" y="3157537"/>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9</a:t>
            </a:r>
          </a:p>
        </p:txBody>
      </p:sp>
      <p:sp>
        <p:nvSpPr>
          <p:cNvPr id="1739" name="Text"/>
          <p:cNvSpPr txBox="1"/>
          <p:nvPr/>
        </p:nvSpPr>
        <p:spPr>
          <a:xfrm>
            <a:off x="9875837" y="3157537"/>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a:t>
            </a:r>
          </a:p>
        </p:txBody>
      </p:sp>
      <p:sp>
        <p:nvSpPr>
          <p:cNvPr id="1740" name="1"/>
          <p:cNvSpPr txBox="1"/>
          <p:nvPr/>
        </p:nvSpPr>
        <p:spPr>
          <a:xfrm>
            <a:off x="9945687" y="3157537"/>
            <a:ext cx="3175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1</a:t>
            </a:r>
          </a:p>
        </p:txBody>
      </p:sp>
      <p:sp>
        <p:nvSpPr>
          <p:cNvPr id="1741" name="Text"/>
          <p:cNvSpPr txBox="1"/>
          <p:nvPr/>
        </p:nvSpPr>
        <p:spPr>
          <a:xfrm>
            <a:off x="10361612" y="3157537"/>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a:t>
            </a:r>
          </a:p>
        </p:txBody>
      </p:sp>
      <p:sp>
        <p:nvSpPr>
          <p:cNvPr id="1742" name="Rectangle"/>
          <p:cNvSpPr/>
          <p:nvPr/>
        </p:nvSpPr>
        <p:spPr>
          <a:xfrm>
            <a:off x="7112000" y="3513137"/>
            <a:ext cx="138113" cy="239713"/>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743" name="Rectangle"/>
          <p:cNvSpPr/>
          <p:nvPr/>
        </p:nvSpPr>
        <p:spPr>
          <a:xfrm>
            <a:off x="7526337" y="3513137"/>
            <a:ext cx="138113" cy="239713"/>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744" name="Rectangle"/>
          <p:cNvSpPr/>
          <p:nvPr/>
        </p:nvSpPr>
        <p:spPr>
          <a:xfrm>
            <a:off x="8008937" y="3513137"/>
            <a:ext cx="139701" cy="239713"/>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745" name="Rectangle"/>
          <p:cNvSpPr/>
          <p:nvPr/>
        </p:nvSpPr>
        <p:spPr>
          <a:xfrm>
            <a:off x="8909050" y="3513137"/>
            <a:ext cx="138113" cy="239713"/>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746" name="Rectangle"/>
          <p:cNvSpPr/>
          <p:nvPr/>
        </p:nvSpPr>
        <p:spPr>
          <a:xfrm>
            <a:off x="9323387" y="3513137"/>
            <a:ext cx="138113" cy="239713"/>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747" name="Rectangle"/>
          <p:cNvSpPr/>
          <p:nvPr/>
        </p:nvSpPr>
        <p:spPr>
          <a:xfrm>
            <a:off x="9739312" y="3513137"/>
            <a:ext cx="136526" cy="239713"/>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748" name="7"/>
          <p:cNvSpPr txBox="1"/>
          <p:nvPr/>
        </p:nvSpPr>
        <p:spPr>
          <a:xfrm>
            <a:off x="6559550" y="3514725"/>
            <a:ext cx="419100"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7    </a:t>
            </a:r>
          </a:p>
        </p:txBody>
      </p:sp>
      <p:sp>
        <p:nvSpPr>
          <p:cNvPr id="1749" name="1"/>
          <p:cNvSpPr txBox="1"/>
          <p:nvPr/>
        </p:nvSpPr>
        <p:spPr>
          <a:xfrm>
            <a:off x="7112000" y="3514725"/>
            <a:ext cx="127000"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1</a:t>
            </a:r>
          </a:p>
        </p:txBody>
      </p:sp>
      <p:sp>
        <p:nvSpPr>
          <p:cNvPr id="1750" name="Text"/>
          <p:cNvSpPr txBox="1"/>
          <p:nvPr/>
        </p:nvSpPr>
        <p:spPr>
          <a:xfrm>
            <a:off x="7250112" y="3514725"/>
            <a:ext cx="2159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a:t>
            </a:r>
          </a:p>
        </p:txBody>
      </p:sp>
      <p:sp>
        <p:nvSpPr>
          <p:cNvPr id="1751" name="3"/>
          <p:cNvSpPr txBox="1"/>
          <p:nvPr/>
        </p:nvSpPr>
        <p:spPr>
          <a:xfrm>
            <a:off x="7526337" y="3514725"/>
            <a:ext cx="1270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3</a:t>
            </a:r>
          </a:p>
        </p:txBody>
      </p:sp>
      <p:sp>
        <p:nvSpPr>
          <p:cNvPr id="1752" name="Text"/>
          <p:cNvSpPr txBox="1"/>
          <p:nvPr/>
        </p:nvSpPr>
        <p:spPr>
          <a:xfrm>
            <a:off x="7664450" y="3514725"/>
            <a:ext cx="266700"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a:t>
            </a:r>
          </a:p>
        </p:txBody>
      </p:sp>
      <p:sp>
        <p:nvSpPr>
          <p:cNvPr id="1753" name="9"/>
          <p:cNvSpPr txBox="1"/>
          <p:nvPr/>
        </p:nvSpPr>
        <p:spPr>
          <a:xfrm>
            <a:off x="8008937" y="3514725"/>
            <a:ext cx="1270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9</a:t>
            </a:r>
          </a:p>
        </p:txBody>
      </p:sp>
      <p:sp>
        <p:nvSpPr>
          <p:cNvPr id="1754" name="2"/>
          <p:cNvSpPr txBox="1"/>
          <p:nvPr/>
        </p:nvSpPr>
        <p:spPr>
          <a:xfrm>
            <a:off x="8148637" y="3514725"/>
            <a:ext cx="5715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2     </a:t>
            </a:r>
          </a:p>
        </p:txBody>
      </p:sp>
      <p:sp>
        <p:nvSpPr>
          <p:cNvPr id="1755" name="4"/>
          <p:cNvSpPr txBox="1"/>
          <p:nvPr/>
        </p:nvSpPr>
        <p:spPr>
          <a:xfrm>
            <a:off x="8909050" y="3514725"/>
            <a:ext cx="127000"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4</a:t>
            </a:r>
          </a:p>
        </p:txBody>
      </p:sp>
      <p:sp>
        <p:nvSpPr>
          <p:cNvPr id="1756" name="Text"/>
          <p:cNvSpPr txBox="1"/>
          <p:nvPr/>
        </p:nvSpPr>
        <p:spPr>
          <a:xfrm>
            <a:off x="9047162" y="3514725"/>
            <a:ext cx="2159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a:t>
            </a:r>
          </a:p>
        </p:txBody>
      </p:sp>
      <p:sp>
        <p:nvSpPr>
          <p:cNvPr id="1757" name="8"/>
          <p:cNvSpPr txBox="1"/>
          <p:nvPr/>
        </p:nvSpPr>
        <p:spPr>
          <a:xfrm>
            <a:off x="9323387" y="3514725"/>
            <a:ext cx="1270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8</a:t>
            </a:r>
          </a:p>
        </p:txBody>
      </p:sp>
      <p:sp>
        <p:nvSpPr>
          <p:cNvPr id="1758" name="Text"/>
          <p:cNvSpPr txBox="1"/>
          <p:nvPr/>
        </p:nvSpPr>
        <p:spPr>
          <a:xfrm>
            <a:off x="9461500" y="3514725"/>
            <a:ext cx="215900"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a:t>
            </a:r>
          </a:p>
        </p:txBody>
      </p:sp>
      <p:sp>
        <p:nvSpPr>
          <p:cNvPr id="1759" name="5"/>
          <p:cNvSpPr txBox="1"/>
          <p:nvPr/>
        </p:nvSpPr>
        <p:spPr>
          <a:xfrm>
            <a:off x="9739312" y="3514725"/>
            <a:ext cx="1270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5</a:t>
            </a:r>
          </a:p>
        </p:txBody>
      </p:sp>
      <p:sp>
        <p:nvSpPr>
          <p:cNvPr id="1760" name="6"/>
          <p:cNvSpPr txBox="1"/>
          <p:nvPr/>
        </p:nvSpPr>
        <p:spPr>
          <a:xfrm>
            <a:off x="9875837" y="3514725"/>
            <a:ext cx="3683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6</a:t>
            </a:r>
          </a:p>
        </p:txBody>
      </p:sp>
      <p:sp>
        <p:nvSpPr>
          <p:cNvPr id="1761" name="Text"/>
          <p:cNvSpPr txBox="1"/>
          <p:nvPr/>
        </p:nvSpPr>
        <p:spPr>
          <a:xfrm>
            <a:off x="10361612" y="3514725"/>
            <a:ext cx="127001" cy="219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a:t>
            </a:r>
          </a:p>
        </p:txBody>
      </p:sp>
      <p:sp>
        <p:nvSpPr>
          <p:cNvPr id="1762" name="Rectangle"/>
          <p:cNvSpPr/>
          <p:nvPr/>
        </p:nvSpPr>
        <p:spPr>
          <a:xfrm>
            <a:off x="6697662" y="3840162"/>
            <a:ext cx="136526" cy="236538"/>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763" name="Rectangle"/>
          <p:cNvSpPr/>
          <p:nvPr/>
        </p:nvSpPr>
        <p:spPr>
          <a:xfrm>
            <a:off x="7526337" y="3840162"/>
            <a:ext cx="138113" cy="236538"/>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764" name="Rectangle"/>
          <p:cNvSpPr/>
          <p:nvPr/>
        </p:nvSpPr>
        <p:spPr>
          <a:xfrm>
            <a:off x="8008937" y="3840162"/>
            <a:ext cx="139701" cy="236538"/>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765" name="Rectangle"/>
          <p:cNvSpPr/>
          <p:nvPr/>
        </p:nvSpPr>
        <p:spPr>
          <a:xfrm>
            <a:off x="8424862" y="3840162"/>
            <a:ext cx="139701" cy="236538"/>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766" name="Rectangle"/>
          <p:cNvSpPr/>
          <p:nvPr/>
        </p:nvSpPr>
        <p:spPr>
          <a:xfrm>
            <a:off x="8909050" y="3840162"/>
            <a:ext cx="138113" cy="236538"/>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767" name="Rectangle"/>
          <p:cNvSpPr/>
          <p:nvPr/>
        </p:nvSpPr>
        <p:spPr>
          <a:xfrm>
            <a:off x="9323387" y="3840162"/>
            <a:ext cx="138113" cy="236538"/>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768" name="Rectangle"/>
          <p:cNvSpPr/>
          <p:nvPr/>
        </p:nvSpPr>
        <p:spPr>
          <a:xfrm>
            <a:off x="9809162" y="3840162"/>
            <a:ext cx="136526" cy="236538"/>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769" name="Rectangle"/>
          <p:cNvSpPr/>
          <p:nvPr/>
        </p:nvSpPr>
        <p:spPr>
          <a:xfrm>
            <a:off x="10223500" y="3840162"/>
            <a:ext cx="138113" cy="236538"/>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770" name="Text"/>
          <p:cNvSpPr txBox="1"/>
          <p:nvPr/>
        </p:nvSpPr>
        <p:spPr>
          <a:xfrm>
            <a:off x="6559550" y="3840162"/>
            <a:ext cx="127000"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a:t>
            </a:r>
          </a:p>
        </p:txBody>
      </p:sp>
      <p:sp>
        <p:nvSpPr>
          <p:cNvPr id="1771" name="9"/>
          <p:cNvSpPr txBox="1"/>
          <p:nvPr/>
        </p:nvSpPr>
        <p:spPr>
          <a:xfrm>
            <a:off x="6697662" y="3840162"/>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9</a:t>
            </a:r>
          </a:p>
        </p:txBody>
      </p:sp>
      <p:sp>
        <p:nvSpPr>
          <p:cNvPr id="1772" name="6"/>
          <p:cNvSpPr txBox="1"/>
          <p:nvPr/>
        </p:nvSpPr>
        <p:spPr>
          <a:xfrm>
            <a:off x="6834187" y="3840162"/>
            <a:ext cx="5207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6    </a:t>
            </a:r>
          </a:p>
        </p:txBody>
      </p:sp>
      <p:sp>
        <p:nvSpPr>
          <p:cNvPr id="1773" name="1"/>
          <p:cNvSpPr txBox="1"/>
          <p:nvPr/>
        </p:nvSpPr>
        <p:spPr>
          <a:xfrm>
            <a:off x="7526337" y="3840162"/>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1</a:t>
            </a:r>
          </a:p>
        </p:txBody>
      </p:sp>
      <p:sp>
        <p:nvSpPr>
          <p:cNvPr id="1774" name="Text"/>
          <p:cNvSpPr txBox="1"/>
          <p:nvPr/>
        </p:nvSpPr>
        <p:spPr>
          <a:xfrm>
            <a:off x="7664450" y="3840162"/>
            <a:ext cx="266700"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775" name="5"/>
          <p:cNvSpPr txBox="1"/>
          <p:nvPr/>
        </p:nvSpPr>
        <p:spPr>
          <a:xfrm>
            <a:off x="8008937" y="3840162"/>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5</a:t>
            </a:r>
          </a:p>
        </p:txBody>
      </p:sp>
      <p:sp>
        <p:nvSpPr>
          <p:cNvPr id="1776" name="Text"/>
          <p:cNvSpPr txBox="1"/>
          <p:nvPr/>
        </p:nvSpPr>
        <p:spPr>
          <a:xfrm>
            <a:off x="8148637" y="3840162"/>
            <a:ext cx="2159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777" name="3"/>
          <p:cNvSpPr txBox="1"/>
          <p:nvPr/>
        </p:nvSpPr>
        <p:spPr>
          <a:xfrm>
            <a:off x="8424862" y="3840162"/>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3</a:t>
            </a:r>
          </a:p>
        </p:txBody>
      </p:sp>
      <p:sp>
        <p:nvSpPr>
          <p:cNvPr id="1778" name="Text"/>
          <p:cNvSpPr txBox="1"/>
          <p:nvPr/>
        </p:nvSpPr>
        <p:spPr>
          <a:xfrm>
            <a:off x="8564562" y="3840162"/>
            <a:ext cx="2667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779" name="7"/>
          <p:cNvSpPr txBox="1"/>
          <p:nvPr/>
        </p:nvSpPr>
        <p:spPr>
          <a:xfrm>
            <a:off x="8909050" y="3840162"/>
            <a:ext cx="127000"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7</a:t>
            </a:r>
          </a:p>
        </p:txBody>
      </p:sp>
      <p:sp>
        <p:nvSpPr>
          <p:cNvPr id="1780" name="Text"/>
          <p:cNvSpPr txBox="1"/>
          <p:nvPr/>
        </p:nvSpPr>
        <p:spPr>
          <a:xfrm>
            <a:off x="9047162" y="3840162"/>
            <a:ext cx="2159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781" name="2"/>
          <p:cNvSpPr txBox="1"/>
          <p:nvPr/>
        </p:nvSpPr>
        <p:spPr>
          <a:xfrm>
            <a:off x="9323387" y="3840162"/>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2</a:t>
            </a:r>
          </a:p>
        </p:txBody>
      </p:sp>
      <p:sp>
        <p:nvSpPr>
          <p:cNvPr id="1782" name="Text"/>
          <p:cNvSpPr txBox="1"/>
          <p:nvPr/>
        </p:nvSpPr>
        <p:spPr>
          <a:xfrm>
            <a:off x="9461500" y="3840162"/>
            <a:ext cx="266700"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783" name="8"/>
          <p:cNvSpPr txBox="1"/>
          <p:nvPr/>
        </p:nvSpPr>
        <p:spPr>
          <a:xfrm>
            <a:off x="9809162" y="3840162"/>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8</a:t>
            </a:r>
          </a:p>
        </p:txBody>
      </p:sp>
      <p:sp>
        <p:nvSpPr>
          <p:cNvPr id="1784" name="Text"/>
          <p:cNvSpPr txBox="1"/>
          <p:nvPr/>
        </p:nvSpPr>
        <p:spPr>
          <a:xfrm>
            <a:off x="9945687" y="3840162"/>
            <a:ext cx="2159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785" name="4"/>
          <p:cNvSpPr txBox="1"/>
          <p:nvPr/>
        </p:nvSpPr>
        <p:spPr>
          <a:xfrm>
            <a:off x="10223500" y="3840162"/>
            <a:ext cx="127000"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4</a:t>
            </a:r>
          </a:p>
        </p:txBody>
      </p:sp>
      <p:sp>
        <p:nvSpPr>
          <p:cNvPr id="1786" name="Text"/>
          <p:cNvSpPr txBox="1"/>
          <p:nvPr/>
        </p:nvSpPr>
        <p:spPr>
          <a:xfrm>
            <a:off x="10361612" y="3840162"/>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a:t>
            </a:r>
          </a:p>
        </p:txBody>
      </p:sp>
      <p:sp>
        <p:nvSpPr>
          <p:cNvPr id="1787" name="Rectangle"/>
          <p:cNvSpPr/>
          <p:nvPr/>
        </p:nvSpPr>
        <p:spPr>
          <a:xfrm>
            <a:off x="6697662" y="4179887"/>
            <a:ext cx="136526" cy="238126"/>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788" name="Rectangle"/>
          <p:cNvSpPr/>
          <p:nvPr/>
        </p:nvSpPr>
        <p:spPr>
          <a:xfrm>
            <a:off x="7112000" y="4179887"/>
            <a:ext cx="138113" cy="238126"/>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789" name="Rectangle"/>
          <p:cNvSpPr/>
          <p:nvPr/>
        </p:nvSpPr>
        <p:spPr>
          <a:xfrm>
            <a:off x="7526337" y="4179887"/>
            <a:ext cx="138113" cy="238126"/>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790" name="Rectangle"/>
          <p:cNvSpPr/>
          <p:nvPr/>
        </p:nvSpPr>
        <p:spPr>
          <a:xfrm>
            <a:off x="9323387" y="4179887"/>
            <a:ext cx="138113" cy="238126"/>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791" name="Rectangle"/>
          <p:cNvSpPr/>
          <p:nvPr/>
        </p:nvSpPr>
        <p:spPr>
          <a:xfrm>
            <a:off x="9809162" y="4179887"/>
            <a:ext cx="136526" cy="238126"/>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792" name="Text"/>
          <p:cNvSpPr txBox="1"/>
          <p:nvPr/>
        </p:nvSpPr>
        <p:spPr>
          <a:xfrm>
            <a:off x="6559550" y="4179887"/>
            <a:ext cx="127000"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793" name="2"/>
          <p:cNvSpPr txBox="1"/>
          <p:nvPr/>
        </p:nvSpPr>
        <p:spPr>
          <a:xfrm>
            <a:off x="6697662" y="4179887"/>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2</a:t>
            </a:r>
          </a:p>
        </p:txBody>
      </p:sp>
      <p:sp>
        <p:nvSpPr>
          <p:cNvPr id="1794" name="Text"/>
          <p:cNvSpPr txBox="1"/>
          <p:nvPr/>
        </p:nvSpPr>
        <p:spPr>
          <a:xfrm>
            <a:off x="6834187" y="4179887"/>
            <a:ext cx="2159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795" name="8"/>
          <p:cNvSpPr txBox="1"/>
          <p:nvPr/>
        </p:nvSpPr>
        <p:spPr>
          <a:xfrm>
            <a:off x="7112000" y="4179887"/>
            <a:ext cx="127000"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8</a:t>
            </a:r>
          </a:p>
        </p:txBody>
      </p:sp>
      <p:sp>
        <p:nvSpPr>
          <p:cNvPr id="1796" name="Text"/>
          <p:cNvSpPr txBox="1"/>
          <p:nvPr/>
        </p:nvSpPr>
        <p:spPr>
          <a:xfrm>
            <a:off x="7250112" y="4179887"/>
            <a:ext cx="2159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797" name="7"/>
          <p:cNvSpPr txBox="1"/>
          <p:nvPr/>
        </p:nvSpPr>
        <p:spPr>
          <a:xfrm>
            <a:off x="7526337" y="4179887"/>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7</a:t>
            </a:r>
          </a:p>
        </p:txBody>
      </p:sp>
      <p:sp>
        <p:nvSpPr>
          <p:cNvPr id="1798" name="4    1     9"/>
          <p:cNvSpPr txBox="1"/>
          <p:nvPr/>
        </p:nvSpPr>
        <p:spPr>
          <a:xfrm>
            <a:off x="7664450" y="4179887"/>
            <a:ext cx="1181100"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4    1     9   </a:t>
            </a:r>
          </a:p>
        </p:txBody>
      </p:sp>
      <p:sp>
        <p:nvSpPr>
          <p:cNvPr id="1799" name="Text"/>
          <p:cNvSpPr txBox="1"/>
          <p:nvPr/>
        </p:nvSpPr>
        <p:spPr>
          <a:xfrm>
            <a:off x="9253537" y="4179887"/>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800" name="6"/>
          <p:cNvSpPr txBox="1"/>
          <p:nvPr/>
        </p:nvSpPr>
        <p:spPr>
          <a:xfrm>
            <a:off x="9323387" y="4179887"/>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6</a:t>
            </a:r>
          </a:p>
        </p:txBody>
      </p:sp>
      <p:sp>
        <p:nvSpPr>
          <p:cNvPr id="1801" name="Text"/>
          <p:cNvSpPr txBox="1"/>
          <p:nvPr/>
        </p:nvSpPr>
        <p:spPr>
          <a:xfrm>
            <a:off x="9461500" y="4179887"/>
            <a:ext cx="266700"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802" name="3"/>
          <p:cNvSpPr txBox="1"/>
          <p:nvPr/>
        </p:nvSpPr>
        <p:spPr>
          <a:xfrm>
            <a:off x="9809162" y="4179887"/>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3</a:t>
            </a:r>
          </a:p>
        </p:txBody>
      </p:sp>
      <p:sp>
        <p:nvSpPr>
          <p:cNvPr id="1803" name="5"/>
          <p:cNvSpPr txBox="1"/>
          <p:nvPr/>
        </p:nvSpPr>
        <p:spPr>
          <a:xfrm>
            <a:off x="9945687" y="4179887"/>
            <a:ext cx="3175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5</a:t>
            </a:r>
          </a:p>
        </p:txBody>
      </p:sp>
      <p:sp>
        <p:nvSpPr>
          <p:cNvPr id="1804" name="Text"/>
          <p:cNvSpPr txBox="1"/>
          <p:nvPr/>
        </p:nvSpPr>
        <p:spPr>
          <a:xfrm>
            <a:off x="10361612" y="4179887"/>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a:t>
            </a:r>
          </a:p>
        </p:txBody>
      </p:sp>
      <p:sp>
        <p:nvSpPr>
          <p:cNvPr id="1805" name="Rectangle"/>
          <p:cNvSpPr/>
          <p:nvPr/>
        </p:nvSpPr>
        <p:spPr>
          <a:xfrm>
            <a:off x="6697662" y="4521200"/>
            <a:ext cx="136526" cy="244475"/>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806" name="Rectangle"/>
          <p:cNvSpPr/>
          <p:nvPr/>
        </p:nvSpPr>
        <p:spPr>
          <a:xfrm>
            <a:off x="7112000" y="4521200"/>
            <a:ext cx="138113" cy="244475"/>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807" name="Rectangle"/>
          <p:cNvSpPr/>
          <p:nvPr/>
        </p:nvSpPr>
        <p:spPr>
          <a:xfrm>
            <a:off x="7526337" y="4521200"/>
            <a:ext cx="138113" cy="244475"/>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808" name="Rectangle"/>
          <p:cNvSpPr/>
          <p:nvPr/>
        </p:nvSpPr>
        <p:spPr>
          <a:xfrm>
            <a:off x="8008937" y="4521200"/>
            <a:ext cx="139701" cy="244475"/>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809" name="Rectangle"/>
          <p:cNvSpPr/>
          <p:nvPr/>
        </p:nvSpPr>
        <p:spPr>
          <a:xfrm>
            <a:off x="8909050" y="4521200"/>
            <a:ext cx="138113" cy="244475"/>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810" name="Rectangle"/>
          <p:cNvSpPr/>
          <p:nvPr/>
        </p:nvSpPr>
        <p:spPr>
          <a:xfrm>
            <a:off x="9323387" y="4521200"/>
            <a:ext cx="138113" cy="244475"/>
          </a:xfrm>
          <a:prstGeom prst="rect">
            <a:avLst/>
          </a:prstGeom>
          <a:solidFill>
            <a:srgbClr val="FFFF00"/>
          </a:solidFill>
          <a:ln w="12700">
            <a:miter lim="400000"/>
          </a:ln>
        </p:spPr>
        <p:txBody>
          <a:bodyPr lIns="45719" rIns="45719"/>
          <a:lstStyle/>
          <a:p>
            <a:pPr>
              <a:defRPr b="0" sz="1800">
                <a:latin typeface="Times New Roman"/>
                <a:ea typeface="Times New Roman"/>
                <a:cs typeface="Times New Roman"/>
                <a:sym typeface="Times New Roman"/>
              </a:defRPr>
            </a:pPr>
          </a:p>
        </p:txBody>
      </p:sp>
      <p:sp>
        <p:nvSpPr>
          <p:cNvPr id="1811" name="Text"/>
          <p:cNvSpPr txBox="1"/>
          <p:nvPr/>
        </p:nvSpPr>
        <p:spPr>
          <a:xfrm>
            <a:off x="6559550" y="4529137"/>
            <a:ext cx="127000"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a:t>
            </a:r>
          </a:p>
        </p:txBody>
      </p:sp>
      <p:sp>
        <p:nvSpPr>
          <p:cNvPr id="1812" name="3"/>
          <p:cNvSpPr txBox="1"/>
          <p:nvPr/>
        </p:nvSpPr>
        <p:spPr>
          <a:xfrm>
            <a:off x="6697662" y="4529137"/>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3</a:t>
            </a:r>
          </a:p>
        </p:txBody>
      </p:sp>
      <p:sp>
        <p:nvSpPr>
          <p:cNvPr id="1813" name="Text"/>
          <p:cNvSpPr txBox="1"/>
          <p:nvPr/>
        </p:nvSpPr>
        <p:spPr>
          <a:xfrm>
            <a:off x="6834187" y="4529137"/>
            <a:ext cx="2159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814" name="4"/>
          <p:cNvSpPr txBox="1"/>
          <p:nvPr/>
        </p:nvSpPr>
        <p:spPr>
          <a:xfrm>
            <a:off x="7112000" y="4529137"/>
            <a:ext cx="127000"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4</a:t>
            </a:r>
          </a:p>
        </p:txBody>
      </p:sp>
      <p:sp>
        <p:nvSpPr>
          <p:cNvPr id="1815" name="Text"/>
          <p:cNvSpPr txBox="1"/>
          <p:nvPr/>
        </p:nvSpPr>
        <p:spPr>
          <a:xfrm>
            <a:off x="7250112" y="4529137"/>
            <a:ext cx="2159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816" name="5"/>
          <p:cNvSpPr txBox="1"/>
          <p:nvPr/>
        </p:nvSpPr>
        <p:spPr>
          <a:xfrm>
            <a:off x="7526337" y="4529137"/>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5</a:t>
            </a:r>
          </a:p>
        </p:txBody>
      </p:sp>
      <p:sp>
        <p:nvSpPr>
          <p:cNvPr id="1817" name="Text"/>
          <p:cNvSpPr txBox="1"/>
          <p:nvPr/>
        </p:nvSpPr>
        <p:spPr>
          <a:xfrm>
            <a:off x="7664450" y="4529137"/>
            <a:ext cx="266700"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818" name="2"/>
          <p:cNvSpPr txBox="1"/>
          <p:nvPr/>
        </p:nvSpPr>
        <p:spPr>
          <a:xfrm>
            <a:off x="8008937" y="4529137"/>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2</a:t>
            </a:r>
          </a:p>
        </p:txBody>
      </p:sp>
      <p:sp>
        <p:nvSpPr>
          <p:cNvPr id="1819" name="Text"/>
          <p:cNvSpPr txBox="1"/>
          <p:nvPr/>
        </p:nvSpPr>
        <p:spPr>
          <a:xfrm>
            <a:off x="8148637" y="4529137"/>
            <a:ext cx="2159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820" name="8"/>
          <p:cNvSpPr txBox="1"/>
          <p:nvPr/>
        </p:nvSpPr>
        <p:spPr>
          <a:xfrm>
            <a:off x="8424862" y="4529137"/>
            <a:ext cx="3683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8     </a:t>
            </a:r>
          </a:p>
        </p:txBody>
      </p:sp>
      <p:sp>
        <p:nvSpPr>
          <p:cNvPr id="1821" name="6"/>
          <p:cNvSpPr txBox="1"/>
          <p:nvPr/>
        </p:nvSpPr>
        <p:spPr>
          <a:xfrm>
            <a:off x="8909050" y="4529137"/>
            <a:ext cx="127000"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6</a:t>
            </a:r>
          </a:p>
        </p:txBody>
      </p:sp>
      <p:sp>
        <p:nvSpPr>
          <p:cNvPr id="1822" name="Text"/>
          <p:cNvSpPr txBox="1"/>
          <p:nvPr/>
        </p:nvSpPr>
        <p:spPr>
          <a:xfrm>
            <a:off x="9047162" y="4529137"/>
            <a:ext cx="2159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    </a:t>
            </a:r>
          </a:p>
        </p:txBody>
      </p:sp>
      <p:sp>
        <p:nvSpPr>
          <p:cNvPr id="1823" name="1"/>
          <p:cNvSpPr txBox="1"/>
          <p:nvPr/>
        </p:nvSpPr>
        <p:spPr>
          <a:xfrm>
            <a:off x="9323387" y="4529137"/>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i="1" sz="1600">
                <a:latin typeface="Times New Roman"/>
                <a:ea typeface="Times New Roman"/>
                <a:cs typeface="Times New Roman"/>
                <a:sym typeface="Times New Roman"/>
              </a:defRPr>
            </a:lvl1pPr>
          </a:lstStyle>
          <a:p>
            <a:pPr/>
            <a:r>
              <a:t>1</a:t>
            </a:r>
          </a:p>
        </p:txBody>
      </p:sp>
      <p:sp>
        <p:nvSpPr>
          <p:cNvPr id="1824" name="7    9"/>
          <p:cNvSpPr txBox="1"/>
          <p:nvPr/>
        </p:nvSpPr>
        <p:spPr>
          <a:xfrm>
            <a:off x="9461500" y="4529137"/>
            <a:ext cx="673100"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7    9</a:t>
            </a:r>
          </a:p>
        </p:txBody>
      </p:sp>
      <p:sp>
        <p:nvSpPr>
          <p:cNvPr id="1825" name="Text"/>
          <p:cNvSpPr txBox="1"/>
          <p:nvPr/>
        </p:nvSpPr>
        <p:spPr>
          <a:xfrm>
            <a:off x="10361612" y="4529137"/>
            <a:ext cx="127001" cy="2199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0" sz="1600">
                <a:latin typeface="Times New Roman"/>
                <a:ea typeface="Times New Roman"/>
                <a:cs typeface="Times New Roman"/>
                <a:sym typeface="Times New Roman"/>
              </a:defRPr>
            </a:lvl1pPr>
          </a:lstStyle>
          <a:p>
            <a:pPr/>
            <a:r>
              <a:t> </a:t>
            </a:r>
          </a:p>
        </p:txBody>
      </p:sp>
      <p:sp>
        <p:nvSpPr>
          <p:cNvPr id="1826" name="Line"/>
          <p:cNvSpPr/>
          <p:nvPr/>
        </p:nvSpPr>
        <p:spPr>
          <a:xfrm>
            <a:off x="6945312" y="1757362"/>
            <a:ext cx="1588" cy="3038476"/>
          </a:xfrm>
          <a:prstGeom prst="line">
            <a:avLst/>
          </a:prstGeom>
          <a:ln w="12700" cap="rnd">
            <a:solidFill>
              <a:srgbClr val="000000"/>
            </a:solidFill>
          </a:ln>
        </p:spPr>
        <p:txBody>
          <a:bodyPr lIns="45719" rIns="45719"/>
          <a:lstStyle/>
          <a:p>
            <a:pPr/>
          </a:p>
        </p:txBody>
      </p:sp>
      <p:sp>
        <p:nvSpPr>
          <p:cNvPr id="1827" name="Line"/>
          <p:cNvSpPr/>
          <p:nvPr/>
        </p:nvSpPr>
        <p:spPr>
          <a:xfrm>
            <a:off x="7383462" y="1757362"/>
            <a:ext cx="1588" cy="3038476"/>
          </a:xfrm>
          <a:prstGeom prst="line">
            <a:avLst/>
          </a:prstGeom>
          <a:ln w="12700" cap="rnd">
            <a:solidFill>
              <a:srgbClr val="000000"/>
            </a:solidFill>
          </a:ln>
        </p:spPr>
        <p:txBody>
          <a:bodyPr lIns="45719" rIns="45719"/>
          <a:lstStyle/>
          <a:p>
            <a:pPr/>
          </a:p>
        </p:txBody>
      </p:sp>
      <p:sp>
        <p:nvSpPr>
          <p:cNvPr id="1828" name="Line"/>
          <p:cNvSpPr/>
          <p:nvPr/>
        </p:nvSpPr>
        <p:spPr>
          <a:xfrm>
            <a:off x="7843837" y="1757362"/>
            <a:ext cx="3176" cy="3038476"/>
          </a:xfrm>
          <a:prstGeom prst="line">
            <a:avLst/>
          </a:prstGeom>
          <a:ln w="30163">
            <a:solidFill>
              <a:srgbClr val="000000"/>
            </a:solidFill>
          </a:ln>
        </p:spPr>
        <p:txBody>
          <a:bodyPr lIns="45719" rIns="45719"/>
          <a:lstStyle/>
          <a:p>
            <a:pPr/>
          </a:p>
        </p:txBody>
      </p:sp>
      <p:sp>
        <p:nvSpPr>
          <p:cNvPr id="1829" name="Line"/>
          <p:cNvSpPr/>
          <p:nvPr/>
        </p:nvSpPr>
        <p:spPr>
          <a:xfrm flipH="1">
            <a:off x="8235950" y="1757362"/>
            <a:ext cx="23813" cy="3038476"/>
          </a:xfrm>
          <a:prstGeom prst="line">
            <a:avLst/>
          </a:prstGeom>
          <a:ln w="12700" cap="rnd">
            <a:solidFill>
              <a:srgbClr val="000000"/>
            </a:solidFill>
          </a:ln>
        </p:spPr>
        <p:txBody>
          <a:bodyPr lIns="45719" rIns="45719"/>
          <a:lstStyle/>
          <a:p>
            <a:pPr/>
          </a:p>
        </p:txBody>
      </p:sp>
      <p:sp>
        <p:nvSpPr>
          <p:cNvPr id="1830" name="Line"/>
          <p:cNvSpPr/>
          <p:nvPr/>
        </p:nvSpPr>
        <p:spPr>
          <a:xfrm>
            <a:off x="8720137" y="1757362"/>
            <a:ext cx="3176" cy="2590801"/>
          </a:xfrm>
          <a:prstGeom prst="line">
            <a:avLst/>
          </a:prstGeom>
          <a:ln w="12700" cap="rnd">
            <a:solidFill>
              <a:srgbClr val="000000"/>
            </a:solidFill>
          </a:ln>
        </p:spPr>
        <p:txBody>
          <a:bodyPr lIns="45719" rIns="45719"/>
          <a:lstStyle/>
          <a:p>
            <a:pPr/>
          </a:p>
        </p:txBody>
      </p:sp>
      <p:sp>
        <p:nvSpPr>
          <p:cNvPr id="1831" name="Line"/>
          <p:cNvSpPr/>
          <p:nvPr/>
        </p:nvSpPr>
        <p:spPr>
          <a:xfrm>
            <a:off x="8720137" y="1757362"/>
            <a:ext cx="3176" cy="3038476"/>
          </a:xfrm>
          <a:prstGeom prst="line">
            <a:avLst/>
          </a:prstGeom>
          <a:ln w="12700" cap="rnd">
            <a:solidFill>
              <a:srgbClr val="000000"/>
            </a:solidFill>
          </a:ln>
        </p:spPr>
        <p:txBody>
          <a:bodyPr lIns="45719" rIns="45719"/>
          <a:lstStyle/>
          <a:p>
            <a:pPr/>
          </a:p>
        </p:txBody>
      </p:sp>
      <p:sp>
        <p:nvSpPr>
          <p:cNvPr id="1832" name="Line"/>
          <p:cNvSpPr/>
          <p:nvPr/>
        </p:nvSpPr>
        <p:spPr>
          <a:xfrm>
            <a:off x="9156700" y="1757362"/>
            <a:ext cx="1588" cy="2590801"/>
          </a:xfrm>
          <a:prstGeom prst="line">
            <a:avLst/>
          </a:prstGeom>
          <a:ln w="12700" cap="rnd">
            <a:solidFill>
              <a:srgbClr val="000000"/>
            </a:solidFill>
          </a:ln>
        </p:spPr>
        <p:txBody>
          <a:bodyPr lIns="45719" rIns="45719"/>
          <a:lstStyle/>
          <a:p>
            <a:pPr/>
          </a:p>
        </p:txBody>
      </p:sp>
      <p:sp>
        <p:nvSpPr>
          <p:cNvPr id="1833" name="Line"/>
          <p:cNvSpPr/>
          <p:nvPr/>
        </p:nvSpPr>
        <p:spPr>
          <a:xfrm>
            <a:off x="9618663" y="1757362"/>
            <a:ext cx="1588" cy="2590801"/>
          </a:xfrm>
          <a:prstGeom prst="line">
            <a:avLst/>
          </a:prstGeom>
          <a:ln w="12700" cap="rnd">
            <a:solidFill>
              <a:srgbClr val="000000"/>
            </a:solidFill>
          </a:ln>
        </p:spPr>
        <p:txBody>
          <a:bodyPr lIns="45719" rIns="45719"/>
          <a:lstStyle/>
          <a:p>
            <a:pPr/>
          </a:p>
        </p:txBody>
      </p:sp>
      <p:sp>
        <p:nvSpPr>
          <p:cNvPr id="1834" name="Line"/>
          <p:cNvSpPr/>
          <p:nvPr/>
        </p:nvSpPr>
        <p:spPr>
          <a:xfrm>
            <a:off x="9618663" y="1757362"/>
            <a:ext cx="1588" cy="3055939"/>
          </a:xfrm>
          <a:prstGeom prst="line">
            <a:avLst/>
          </a:prstGeom>
          <a:ln w="12700" cap="rnd">
            <a:solidFill>
              <a:srgbClr val="000000"/>
            </a:solidFill>
          </a:ln>
        </p:spPr>
        <p:txBody>
          <a:bodyPr lIns="45719" rIns="45719"/>
          <a:lstStyle/>
          <a:p>
            <a:pPr/>
          </a:p>
        </p:txBody>
      </p:sp>
      <p:sp>
        <p:nvSpPr>
          <p:cNvPr id="1835" name="Line"/>
          <p:cNvSpPr/>
          <p:nvPr/>
        </p:nvSpPr>
        <p:spPr>
          <a:xfrm>
            <a:off x="10056812" y="1757362"/>
            <a:ext cx="1589" cy="3038476"/>
          </a:xfrm>
          <a:prstGeom prst="line">
            <a:avLst/>
          </a:prstGeom>
          <a:ln w="12700" cap="rnd">
            <a:solidFill>
              <a:srgbClr val="000000"/>
            </a:solidFill>
          </a:ln>
        </p:spPr>
        <p:txBody>
          <a:bodyPr lIns="45719" rIns="45719"/>
          <a:lstStyle/>
          <a:p>
            <a:pPr/>
          </a:p>
        </p:txBody>
      </p:sp>
      <p:sp>
        <p:nvSpPr>
          <p:cNvPr id="1836" name="Line"/>
          <p:cNvSpPr/>
          <p:nvPr/>
        </p:nvSpPr>
        <p:spPr>
          <a:xfrm>
            <a:off x="10517187" y="1757362"/>
            <a:ext cx="3176" cy="2590801"/>
          </a:xfrm>
          <a:prstGeom prst="line">
            <a:avLst/>
          </a:prstGeom>
          <a:ln w="12700" cap="rnd">
            <a:solidFill>
              <a:srgbClr val="000000"/>
            </a:solidFill>
          </a:ln>
        </p:spPr>
        <p:txBody>
          <a:bodyPr lIns="45719" rIns="45719"/>
          <a:lstStyle/>
          <a:p>
            <a:pPr/>
          </a:p>
        </p:txBody>
      </p:sp>
      <p:sp>
        <p:nvSpPr>
          <p:cNvPr id="1837" name="Line"/>
          <p:cNvSpPr/>
          <p:nvPr/>
        </p:nvSpPr>
        <p:spPr>
          <a:xfrm>
            <a:off x="9156700" y="1757362"/>
            <a:ext cx="1588" cy="3055939"/>
          </a:xfrm>
          <a:prstGeom prst="line">
            <a:avLst/>
          </a:prstGeom>
          <a:ln w="22225">
            <a:solidFill>
              <a:srgbClr val="000000"/>
            </a:solidFill>
          </a:ln>
        </p:spPr>
        <p:txBody>
          <a:bodyPr lIns="45719" rIns="45719"/>
          <a:lstStyle/>
          <a:p>
            <a:pPr/>
          </a:p>
        </p:txBody>
      </p:sp>
      <p:sp>
        <p:nvSpPr>
          <p:cNvPr id="1838" name="Line"/>
          <p:cNvSpPr/>
          <p:nvPr/>
        </p:nvSpPr>
        <p:spPr>
          <a:xfrm flipH="1">
            <a:off x="6507162" y="2051049"/>
            <a:ext cx="4010026" cy="1589"/>
          </a:xfrm>
          <a:prstGeom prst="line">
            <a:avLst/>
          </a:prstGeom>
          <a:ln w="12700" cap="rnd">
            <a:solidFill>
              <a:srgbClr val="000000"/>
            </a:solidFill>
          </a:ln>
        </p:spPr>
        <p:txBody>
          <a:bodyPr lIns="45719" rIns="45719"/>
          <a:lstStyle/>
          <a:p>
            <a:pPr/>
          </a:p>
        </p:txBody>
      </p:sp>
      <p:sp>
        <p:nvSpPr>
          <p:cNvPr id="1839" name="Line"/>
          <p:cNvSpPr/>
          <p:nvPr/>
        </p:nvSpPr>
        <p:spPr>
          <a:xfrm flipH="1">
            <a:off x="6507162" y="2397124"/>
            <a:ext cx="4010026" cy="1589"/>
          </a:xfrm>
          <a:prstGeom prst="line">
            <a:avLst/>
          </a:prstGeom>
          <a:ln w="12700" cap="rnd">
            <a:solidFill>
              <a:srgbClr val="000000"/>
            </a:solidFill>
          </a:ln>
        </p:spPr>
        <p:txBody>
          <a:bodyPr lIns="45719" rIns="45719"/>
          <a:lstStyle/>
          <a:p>
            <a:pPr/>
          </a:p>
        </p:txBody>
      </p:sp>
      <p:sp>
        <p:nvSpPr>
          <p:cNvPr id="1840" name="Line"/>
          <p:cNvSpPr/>
          <p:nvPr/>
        </p:nvSpPr>
        <p:spPr>
          <a:xfrm flipH="1">
            <a:off x="6507162" y="2397124"/>
            <a:ext cx="4010026" cy="1589"/>
          </a:xfrm>
          <a:prstGeom prst="line">
            <a:avLst/>
          </a:prstGeom>
          <a:ln w="12700" cap="rnd">
            <a:solidFill>
              <a:srgbClr val="000000"/>
            </a:solidFill>
          </a:ln>
        </p:spPr>
        <p:txBody>
          <a:bodyPr lIns="45719" rIns="45719"/>
          <a:lstStyle/>
          <a:p>
            <a:pPr/>
          </a:p>
        </p:txBody>
      </p:sp>
      <p:sp>
        <p:nvSpPr>
          <p:cNvPr id="1841" name="Line"/>
          <p:cNvSpPr/>
          <p:nvPr/>
        </p:nvSpPr>
        <p:spPr>
          <a:xfrm flipH="1">
            <a:off x="6507162" y="2741612"/>
            <a:ext cx="4010026" cy="1589"/>
          </a:xfrm>
          <a:prstGeom prst="line">
            <a:avLst/>
          </a:prstGeom>
          <a:ln w="12700" cap="rnd">
            <a:solidFill>
              <a:srgbClr val="000000"/>
            </a:solidFill>
          </a:ln>
        </p:spPr>
        <p:txBody>
          <a:bodyPr lIns="45719" rIns="45719"/>
          <a:lstStyle/>
          <a:p>
            <a:pPr/>
          </a:p>
        </p:txBody>
      </p:sp>
      <p:sp>
        <p:nvSpPr>
          <p:cNvPr id="1842" name="Line"/>
          <p:cNvSpPr/>
          <p:nvPr/>
        </p:nvSpPr>
        <p:spPr>
          <a:xfrm flipH="1">
            <a:off x="6507162" y="2741612"/>
            <a:ext cx="4010026" cy="1589"/>
          </a:xfrm>
          <a:prstGeom prst="line">
            <a:avLst/>
          </a:prstGeom>
          <a:ln w="30163">
            <a:solidFill>
              <a:srgbClr val="000000"/>
            </a:solidFill>
          </a:ln>
        </p:spPr>
        <p:txBody>
          <a:bodyPr lIns="45719" rIns="45719"/>
          <a:lstStyle/>
          <a:p>
            <a:pPr/>
          </a:p>
        </p:txBody>
      </p:sp>
      <p:sp>
        <p:nvSpPr>
          <p:cNvPr id="1843" name="Line"/>
          <p:cNvSpPr/>
          <p:nvPr/>
        </p:nvSpPr>
        <p:spPr>
          <a:xfrm flipH="1">
            <a:off x="6507162" y="3087687"/>
            <a:ext cx="4010026" cy="1589"/>
          </a:xfrm>
          <a:prstGeom prst="line">
            <a:avLst/>
          </a:prstGeom>
          <a:ln w="12700" cap="rnd">
            <a:solidFill>
              <a:srgbClr val="000000"/>
            </a:solidFill>
          </a:ln>
        </p:spPr>
        <p:txBody>
          <a:bodyPr lIns="45719" rIns="45719"/>
          <a:lstStyle/>
          <a:p>
            <a:pPr/>
          </a:p>
        </p:txBody>
      </p:sp>
      <p:sp>
        <p:nvSpPr>
          <p:cNvPr id="1844" name="Line"/>
          <p:cNvSpPr/>
          <p:nvPr/>
        </p:nvSpPr>
        <p:spPr>
          <a:xfrm flipH="1">
            <a:off x="6507162" y="3432174"/>
            <a:ext cx="4010026" cy="1589"/>
          </a:xfrm>
          <a:prstGeom prst="line">
            <a:avLst/>
          </a:prstGeom>
          <a:ln w="12700" cap="rnd">
            <a:solidFill>
              <a:srgbClr val="000000"/>
            </a:solidFill>
          </a:ln>
        </p:spPr>
        <p:txBody>
          <a:bodyPr lIns="45719" rIns="45719"/>
          <a:lstStyle/>
          <a:p>
            <a:pPr/>
          </a:p>
        </p:txBody>
      </p:sp>
      <p:sp>
        <p:nvSpPr>
          <p:cNvPr id="1845" name="Line"/>
          <p:cNvSpPr/>
          <p:nvPr/>
        </p:nvSpPr>
        <p:spPr>
          <a:xfrm flipH="1">
            <a:off x="6507162" y="3432174"/>
            <a:ext cx="4010026" cy="1589"/>
          </a:xfrm>
          <a:prstGeom prst="line">
            <a:avLst/>
          </a:prstGeom>
          <a:ln w="12700" cap="rnd">
            <a:solidFill>
              <a:srgbClr val="000000"/>
            </a:solidFill>
          </a:ln>
        </p:spPr>
        <p:txBody>
          <a:bodyPr lIns="45719" rIns="45719"/>
          <a:lstStyle/>
          <a:p>
            <a:pPr/>
          </a:p>
        </p:txBody>
      </p:sp>
      <p:sp>
        <p:nvSpPr>
          <p:cNvPr id="1846" name="Line"/>
          <p:cNvSpPr/>
          <p:nvPr/>
        </p:nvSpPr>
        <p:spPr>
          <a:xfrm flipH="1">
            <a:off x="6507162" y="3778249"/>
            <a:ext cx="4010026" cy="1589"/>
          </a:xfrm>
          <a:prstGeom prst="line">
            <a:avLst/>
          </a:prstGeom>
          <a:ln w="30163">
            <a:solidFill>
              <a:srgbClr val="000000"/>
            </a:solidFill>
          </a:ln>
        </p:spPr>
        <p:txBody>
          <a:bodyPr lIns="45719" rIns="45719"/>
          <a:lstStyle/>
          <a:p>
            <a:pPr/>
          </a:p>
        </p:txBody>
      </p:sp>
      <p:sp>
        <p:nvSpPr>
          <p:cNvPr id="1847" name="Line"/>
          <p:cNvSpPr/>
          <p:nvPr/>
        </p:nvSpPr>
        <p:spPr>
          <a:xfrm flipH="1">
            <a:off x="6507162" y="4122737"/>
            <a:ext cx="4010026" cy="1589"/>
          </a:xfrm>
          <a:prstGeom prst="line">
            <a:avLst/>
          </a:prstGeom>
          <a:ln w="12700" cap="rnd">
            <a:solidFill>
              <a:srgbClr val="000000"/>
            </a:solidFill>
          </a:ln>
        </p:spPr>
        <p:txBody>
          <a:bodyPr lIns="45719" rIns="45719"/>
          <a:lstStyle/>
          <a:p>
            <a:pPr/>
          </a:p>
        </p:txBody>
      </p:sp>
      <p:sp>
        <p:nvSpPr>
          <p:cNvPr id="1848" name="Line"/>
          <p:cNvSpPr/>
          <p:nvPr/>
        </p:nvSpPr>
        <p:spPr>
          <a:xfrm flipH="1">
            <a:off x="6483350" y="4468812"/>
            <a:ext cx="4011613" cy="1589"/>
          </a:xfrm>
          <a:prstGeom prst="line">
            <a:avLst/>
          </a:prstGeom>
          <a:ln w="12700" cap="rnd">
            <a:solidFill>
              <a:srgbClr val="000000"/>
            </a:solidFill>
          </a:ln>
        </p:spPr>
        <p:txBody>
          <a:bodyPr lIns="45719" rIns="45719"/>
          <a:lstStyle/>
          <a:p>
            <a:pPr/>
          </a:p>
        </p:txBody>
      </p:sp>
      <p:sp>
        <p:nvSpPr>
          <p:cNvPr id="1849" name="Line"/>
          <p:cNvSpPr/>
          <p:nvPr/>
        </p:nvSpPr>
        <p:spPr>
          <a:xfrm flipH="1">
            <a:off x="6529387" y="4468812"/>
            <a:ext cx="3987801" cy="1589"/>
          </a:xfrm>
          <a:prstGeom prst="line">
            <a:avLst/>
          </a:prstGeom>
          <a:ln w="12700" cap="rnd">
            <a:solidFill>
              <a:srgbClr val="000000"/>
            </a:solidFill>
          </a:ln>
        </p:spPr>
        <p:txBody>
          <a:bodyPr lIns="45719" rIns="45719"/>
          <a:lstStyle/>
          <a:p>
            <a:pPr/>
          </a:p>
        </p:txBody>
      </p:sp>
      <p:sp>
        <p:nvSpPr>
          <p:cNvPr id="1850" name="Line"/>
          <p:cNvSpPr/>
          <p:nvPr/>
        </p:nvSpPr>
        <p:spPr>
          <a:xfrm flipH="1">
            <a:off x="6483350" y="4813299"/>
            <a:ext cx="4011613" cy="1589"/>
          </a:xfrm>
          <a:prstGeom prst="line">
            <a:avLst/>
          </a:prstGeom>
          <a:ln w="12700" cap="rnd">
            <a:solidFill>
              <a:srgbClr val="000000"/>
            </a:solidFill>
          </a:ln>
        </p:spPr>
        <p:txBody>
          <a:bodyPr lIns="45719" rIns="45719"/>
          <a:lstStyle/>
          <a:p>
            <a:pPr/>
          </a:p>
        </p:txBody>
      </p:sp>
      <p:sp>
        <p:nvSpPr>
          <p:cNvPr id="1851" name="Rectangle"/>
          <p:cNvSpPr/>
          <p:nvPr/>
        </p:nvSpPr>
        <p:spPr>
          <a:xfrm>
            <a:off x="6557962" y="1778000"/>
            <a:ext cx="1279526" cy="960438"/>
          </a:xfrm>
          <a:prstGeom prst="rect">
            <a:avLst/>
          </a:prstGeom>
          <a:solidFill>
            <a:schemeClr val="accent1">
              <a:alpha val="12156"/>
            </a:schemeClr>
          </a:solidFill>
          <a:ln w="12700">
            <a:solidFill>
              <a:srgbClr val="FF0000"/>
            </a:solidFill>
          </a:ln>
        </p:spPr>
        <p:txBody>
          <a:bodyPr lIns="45719" rIns="45719" anchor="ctr"/>
          <a:lstStyle/>
          <a:p>
            <a:pPr>
              <a:defRPr b="0" sz="1800">
                <a:latin typeface="Times New Roman"/>
                <a:ea typeface="Times New Roman"/>
                <a:cs typeface="Times New Roman"/>
                <a:sym typeface="Times New Roman"/>
              </a:defRPr>
            </a:pPr>
          </a:p>
        </p:txBody>
      </p:sp>
      <p:sp>
        <p:nvSpPr>
          <p:cNvPr id="1852" name="Rectangle"/>
          <p:cNvSpPr/>
          <p:nvPr/>
        </p:nvSpPr>
        <p:spPr>
          <a:xfrm>
            <a:off x="7888287" y="1778000"/>
            <a:ext cx="1281113" cy="960438"/>
          </a:xfrm>
          <a:prstGeom prst="rect">
            <a:avLst/>
          </a:prstGeom>
          <a:solidFill>
            <a:schemeClr val="accent1">
              <a:alpha val="12156"/>
            </a:schemeClr>
          </a:solidFill>
          <a:ln w="12700">
            <a:solidFill>
              <a:srgbClr val="FF0000"/>
            </a:solidFill>
          </a:ln>
        </p:spPr>
        <p:txBody>
          <a:bodyPr lIns="45719" rIns="45719" anchor="ctr"/>
          <a:lstStyle/>
          <a:p>
            <a:pPr>
              <a:defRPr b="0" sz="1800">
                <a:latin typeface="Times New Roman"/>
                <a:ea typeface="Times New Roman"/>
                <a:cs typeface="Times New Roman"/>
                <a:sym typeface="Times New Roman"/>
              </a:defRPr>
            </a:pPr>
          </a:p>
        </p:txBody>
      </p:sp>
      <p:sp>
        <p:nvSpPr>
          <p:cNvPr id="1853" name="Rectangle"/>
          <p:cNvSpPr/>
          <p:nvPr/>
        </p:nvSpPr>
        <p:spPr>
          <a:xfrm>
            <a:off x="9169400" y="1778000"/>
            <a:ext cx="1281113" cy="960438"/>
          </a:xfrm>
          <a:prstGeom prst="rect">
            <a:avLst/>
          </a:prstGeom>
          <a:solidFill>
            <a:schemeClr val="accent1">
              <a:alpha val="12156"/>
            </a:schemeClr>
          </a:solidFill>
          <a:ln w="12700">
            <a:solidFill>
              <a:srgbClr val="FF0000"/>
            </a:solidFill>
          </a:ln>
        </p:spPr>
        <p:txBody>
          <a:bodyPr lIns="45719" rIns="45719" anchor="ctr"/>
          <a:lstStyle/>
          <a:p>
            <a:pPr>
              <a:defRPr b="0" sz="1800">
                <a:latin typeface="Times New Roman"/>
                <a:ea typeface="Times New Roman"/>
                <a:cs typeface="Times New Roman"/>
                <a:sym typeface="Times New Roman"/>
              </a:defRPr>
            </a:pPr>
          </a:p>
        </p:txBody>
      </p:sp>
      <p:sp>
        <p:nvSpPr>
          <p:cNvPr id="1854" name="Rectangle"/>
          <p:cNvSpPr/>
          <p:nvPr/>
        </p:nvSpPr>
        <p:spPr>
          <a:xfrm>
            <a:off x="6557962" y="2776537"/>
            <a:ext cx="1279526" cy="960438"/>
          </a:xfrm>
          <a:prstGeom prst="rect">
            <a:avLst/>
          </a:prstGeom>
          <a:solidFill>
            <a:schemeClr val="accent1">
              <a:alpha val="12156"/>
            </a:schemeClr>
          </a:solidFill>
          <a:ln w="12700">
            <a:solidFill>
              <a:srgbClr val="FF0000"/>
            </a:solidFill>
          </a:ln>
        </p:spPr>
        <p:txBody>
          <a:bodyPr lIns="45719" rIns="45719" anchor="ctr"/>
          <a:lstStyle/>
          <a:p>
            <a:pPr>
              <a:defRPr b="0" sz="1800">
                <a:latin typeface="Times New Roman"/>
                <a:ea typeface="Times New Roman"/>
                <a:cs typeface="Times New Roman"/>
                <a:sym typeface="Times New Roman"/>
              </a:defRPr>
            </a:pPr>
          </a:p>
        </p:txBody>
      </p:sp>
      <p:sp>
        <p:nvSpPr>
          <p:cNvPr id="1855" name="Rectangle"/>
          <p:cNvSpPr/>
          <p:nvPr/>
        </p:nvSpPr>
        <p:spPr>
          <a:xfrm>
            <a:off x="7888287" y="2776537"/>
            <a:ext cx="1281113" cy="960438"/>
          </a:xfrm>
          <a:prstGeom prst="rect">
            <a:avLst/>
          </a:prstGeom>
          <a:solidFill>
            <a:schemeClr val="accent1">
              <a:alpha val="12156"/>
            </a:schemeClr>
          </a:solidFill>
          <a:ln w="12700">
            <a:solidFill>
              <a:srgbClr val="FF0000"/>
            </a:solidFill>
          </a:ln>
        </p:spPr>
        <p:txBody>
          <a:bodyPr lIns="45719" rIns="45719" anchor="ctr"/>
          <a:lstStyle/>
          <a:p>
            <a:pPr>
              <a:defRPr b="0" sz="1800">
                <a:latin typeface="Times New Roman"/>
                <a:ea typeface="Times New Roman"/>
                <a:cs typeface="Times New Roman"/>
                <a:sym typeface="Times New Roman"/>
              </a:defRPr>
            </a:pPr>
          </a:p>
        </p:txBody>
      </p:sp>
      <p:sp>
        <p:nvSpPr>
          <p:cNvPr id="1856" name="Rectangle"/>
          <p:cNvSpPr/>
          <p:nvPr/>
        </p:nvSpPr>
        <p:spPr>
          <a:xfrm>
            <a:off x="9169400" y="2776537"/>
            <a:ext cx="1281113" cy="960438"/>
          </a:xfrm>
          <a:prstGeom prst="rect">
            <a:avLst/>
          </a:prstGeom>
          <a:solidFill>
            <a:schemeClr val="accent1">
              <a:alpha val="12156"/>
            </a:schemeClr>
          </a:solidFill>
          <a:ln w="12700">
            <a:solidFill>
              <a:srgbClr val="FF0000"/>
            </a:solidFill>
          </a:ln>
        </p:spPr>
        <p:txBody>
          <a:bodyPr lIns="45719" rIns="45719" anchor="ctr"/>
          <a:lstStyle/>
          <a:p>
            <a:pPr>
              <a:defRPr b="0" sz="1800">
                <a:latin typeface="Times New Roman"/>
                <a:ea typeface="Times New Roman"/>
                <a:cs typeface="Times New Roman"/>
                <a:sym typeface="Times New Roman"/>
              </a:defRPr>
            </a:pPr>
          </a:p>
        </p:txBody>
      </p:sp>
      <p:sp>
        <p:nvSpPr>
          <p:cNvPr id="1857" name="Rectangle"/>
          <p:cNvSpPr/>
          <p:nvPr/>
        </p:nvSpPr>
        <p:spPr>
          <a:xfrm>
            <a:off x="6557962" y="3813175"/>
            <a:ext cx="1279526" cy="960438"/>
          </a:xfrm>
          <a:prstGeom prst="rect">
            <a:avLst/>
          </a:prstGeom>
          <a:solidFill>
            <a:schemeClr val="accent1">
              <a:alpha val="12156"/>
            </a:schemeClr>
          </a:solidFill>
          <a:ln w="12700">
            <a:solidFill>
              <a:srgbClr val="FF0000"/>
            </a:solidFill>
          </a:ln>
        </p:spPr>
        <p:txBody>
          <a:bodyPr lIns="45719" rIns="45719" anchor="ctr"/>
          <a:lstStyle/>
          <a:p>
            <a:pPr>
              <a:defRPr b="0" sz="1800">
                <a:latin typeface="Times New Roman"/>
                <a:ea typeface="Times New Roman"/>
                <a:cs typeface="Times New Roman"/>
                <a:sym typeface="Times New Roman"/>
              </a:defRPr>
            </a:pPr>
          </a:p>
        </p:txBody>
      </p:sp>
      <p:sp>
        <p:nvSpPr>
          <p:cNvPr id="1858" name="Rectangle"/>
          <p:cNvSpPr/>
          <p:nvPr/>
        </p:nvSpPr>
        <p:spPr>
          <a:xfrm>
            <a:off x="7888287" y="3813175"/>
            <a:ext cx="1281113" cy="960438"/>
          </a:xfrm>
          <a:prstGeom prst="rect">
            <a:avLst/>
          </a:prstGeom>
          <a:solidFill>
            <a:schemeClr val="accent1">
              <a:alpha val="12156"/>
            </a:schemeClr>
          </a:solidFill>
          <a:ln w="12700">
            <a:solidFill>
              <a:srgbClr val="FF0000"/>
            </a:solidFill>
          </a:ln>
        </p:spPr>
        <p:txBody>
          <a:bodyPr lIns="45719" rIns="45719" anchor="ctr"/>
          <a:lstStyle/>
          <a:p>
            <a:pPr>
              <a:defRPr b="0" sz="1800">
                <a:latin typeface="Times New Roman"/>
                <a:ea typeface="Times New Roman"/>
                <a:cs typeface="Times New Roman"/>
                <a:sym typeface="Times New Roman"/>
              </a:defRPr>
            </a:pPr>
          </a:p>
        </p:txBody>
      </p:sp>
      <p:sp>
        <p:nvSpPr>
          <p:cNvPr id="1859" name="Rectangle"/>
          <p:cNvSpPr/>
          <p:nvPr/>
        </p:nvSpPr>
        <p:spPr>
          <a:xfrm>
            <a:off x="9169400" y="3813175"/>
            <a:ext cx="1281113" cy="960438"/>
          </a:xfrm>
          <a:prstGeom prst="rect">
            <a:avLst/>
          </a:prstGeom>
          <a:solidFill>
            <a:schemeClr val="accent1">
              <a:alpha val="12156"/>
            </a:schemeClr>
          </a:solidFill>
          <a:ln w="12700">
            <a:solidFill>
              <a:srgbClr val="FF0000"/>
            </a:solidFill>
          </a:ln>
        </p:spPr>
        <p:txBody>
          <a:bodyPr lIns="45719" rIns="45719" anchor="ctr"/>
          <a:lstStyle/>
          <a:p>
            <a:pPr>
              <a:defRPr b="0" sz="1800">
                <a:latin typeface="Times New Roman"/>
                <a:ea typeface="Times New Roman"/>
                <a:cs typeface="Times New Roman"/>
                <a:sym typeface="Times New Roman"/>
              </a:defRPr>
            </a:pPr>
          </a:p>
        </p:txBody>
      </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1851"/>
                                        </p:tgtEl>
                                        <p:attrNameLst>
                                          <p:attrName>style.visibility</p:attrName>
                                        </p:attrNameLst>
                                      </p:cBhvr>
                                      <p:to>
                                        <p:strVal val="visible"/>
                                      </p:to>
                                    </p:set>
                                    <p:anim calcmode="lin" valueType="num">
                                      <p:cBhvr>
                                        <p:cTn id="7" dur="500" fill="hold"/>
                                        <p:tgtEl>
                                          <p:spTgt spid="1851"/>
                                        </p:tgtEl>
                                        <p:attrNameLst>
                                          <p:attrName>ppt_x</p:attrName>
                                        </p:attrNameLst>
                                      </p:cBhvr>
                                      <p:tavLst>
                                        <p:tav tm="0">
                                          <p:val>
                                            <p:strVal val="#ppt_x"/>
                                          </p:val>
                                        </p:tav>
                                        <p:tav tm="100000">
                                          <p:val>
                                            <p:strVal val="#ppt_x"/>
                                          </p:val>
                                        </p:tav>
                                      </p:tavLst>
                                    </p:anim>
                                    <p:anim calcmode="lin" valueType="num">
                                      <p:cBhvr>
                                        <p:cTn id="8" dur="500" fill="hold"/>
                                        <p:tgtEl>
                                          <p:spTgt spid="185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Class="entr" nodeType="afterEffect" presetSubtype="4" presetID="2" grpId="2" fill="hold">
                                  <p:stCondLst>
                                    <p:cond delay="0"/>
                                  </p:stCondLst>
                                  <p:iterate type="el" backwards="0">
                                    <p:tmAbs val="0"/>
                                  </p:iterate>
                                  <p:childTnLst>
                                    <p:set>
                                      <p:cBhvr>
                                        <p:cTn id="11" fill="hold"/>
                                        <p:tgtEl>
                                          <p:spTgt spid="1852"/>
                                        </p:tgtEl>
                                        <p:attrNameLst>
                                          <p:attrName>style.visibility</p:attrName>
                                        </p:attrNameLst>
                                      </p:cBhvr>
                                      <p:to>
                                        <p:strVal val="visible"/>
                                      </p:to>
                                    </p:set>
                                    <p:anim calcmode="lin" valueType="num">
                                      <p:cBhvr>
                                        <p:cTn id="12" dur="500" fill="hold"/>
                                        <p:tgtEl>
                                          <p:spTgt spid="1852"/>
                                        </p:tgtEl>
                                        <p:attrNameLst>
                                          <p:attrName>ppt_x</p:attrName>
                                        </p:attrNameLst>
                                      </p:cBhvr>
                                      <p:tavLst>
                                        <p:tav tm="0">
                                          <p:val>
                                            <p:strVal val="#ppt_x"/>
                                          </p:val>
                                        </p:tav>
                                        <p:tav tm="100000">
                                          <p:val>
                                            <p:strVal val="#ppt_x"/>
                                          </p:val>
                                        </p:tav>
                                      </p:tavLst>
                                    </p:anim>
                                    <p:anim calcmode="lin" valueType="num">
                                      <p:cBhvr>
                                        <p:cTn id="13" dur="500" fill="hold"/>
                                        <p:tgtEl>
                                          <p:spTgt spid="185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Class="entr" nodeType="afterEffect" presetSubtype="4" presetID="2" grpId="3" fill="hold">
                                  <p:stCondLst>
                                    <p:cond delay="0"/>
                                  </p:stCondLst>
                                  <p:iterate type="el" backwards="0">
                                    <p:tmAbs val="0"/>
                                  </p:iterate>
                                  <p:childTnLst>
                                    <p:set>
                                      <p:cBhvr>
                                        <p:cTn id="16" fill="hold"/>
                                        <p:tgtEl>
                                          <p:spTgt spid="1853"/>
                                        </p:tgtEl>
                                        <p:attrNameLst>
                                          <p:attrName>style.visibility</p:attrName>
                                        </p:attrNameLst>
                                      </p:cBhvr>
                                      <p:to>
                                        <p:strVal val="visible"/>
                                      </p:to>
                                    </p:set>
                                    <p:anim calcmode="lin" valueType="num">
                                      <p:cBhvr>
                                        <p:cTn id="17" dur="500" fill="hold"/>
                                        <p:tgtEl>
                                          <p:spTgt spid="1853"/>
                                        </p:tgtEl>
                                        <p:attrNameLst>
                                          <p:attrName>ppt_x</p:attrName>
                                        </p:attrNameLst>
                                      </p:cBhvr>
                                      <p:tavLst>
                                        <p:tav tm="0">
                                          <p:val>
                                            <p:strVal val="#ppt_x"/>
                                          </p:val>
                                        </p:tav>
                                        <p:tav tm="100000">
                                          <p:val>
                                            <p:strVal val="#ppt_x"/>
                                          </p:val>
                                        </p:tav>
                                      </p:tavLst>
                                    </p:anim>
                                    <p:anim calcmode="lin" valueType="num">
                                      <p:cBhvr>
                                        <p:cTn id="18" dur="500" fill="hold"/>
                                        <p:tgtEl>
                                          <p:spTgt spid="185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Class="entr" nodeType="afterEffect" presetSubtype="4" presetID="2" grpId="4" fill="hold">
                                  <p:stCondLst>
                                    <p:cond delay="0"/>
                                  </p:stCondLst>
                                  <p:iterate type="el" backwards="0">
                                    <p:tmAbs val="0"/>
                                  </p:iterate>
                                  <p:childTnLst>
                                    <p:set>
                                      <p:cBhvr>
                                        <p:cTn id="21" fill="hold"/>
                                        <p:tgtEl>
                                          <p:spTgt spid="1856"/>
                                        </p:tgtEl>
                                        <p:attrNameLst>
                                          <p:attrName>style.visibility</p:attrName>
                                        </p:attrNameLst>
                                      </p:cBhvr>
                                      <p:to>
                                        <p:strVal val="visible"/>
                                      </p:to>
                                    </p:set>
                                    <p:anim calcmode="lin" valueType="num">
                                      <p:cBhvr>
                                        <p:cTn id="22" dur="500" fill="hold"/>
                                        <p:tgtEl>
                                          <p:spTgt spid="1856"/>
                                        </p:tgtEl>
                                        <p:attrNameLst>
                                          <p:attrName>ppt_x</p:attrName>
                                        </p:attrNameLst>
                                      </p:cBhvr>
                                      <p:tavLst>
                                        <p:tav tm="0">
                                          <p:val>
                                            <p:strVal val="#ppt_x"/>
                                          </p:val>
                                        </p:tav>
                                        <p:tav tm="100000">
                                          <p:val>
                                            <p:strVal val="#ppt_x"/>
                                          </p:val>
                                        </p:tav>
                                      </p:tavLst>
                                    </p:anim>
                                    <p:anim calcmode="lin" valueType="num">
                                      <p:cBhvr>
                                        <p:cTn id="23" dur="500" fill="hold"/>
                                        <p:tgtEl>
                                          <p:spTgt spid="1856"/>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Class="entr" nodeType="afterEffect" presetSubtype="4" presetID="2" grpId="5" fill="hold">
                                  <p:stCondLst>
                                    <p:cond delay="0"/>
                                  </p:stCondLst>
                                  <p:iterate type="el" backwards="0">
                                    <p:tmAbs val="0"/>
                                  </p:iterate>
                                  <p:childTnLst>
                                    <p:set>
                                      <p:cBhvr>
                                        <p:cTn id="26" fill="hold"/>
                                        <p:tgtEl>
                                          <p:spTgt spid="1855"/>
                                        </p:tgtEl>
                                        <p:attrNameLst>
                                          <p:attrName>style.visibility</p:attrName>
                                        </p:attrNameLst>
                                      </p:cBhvr>
                                      <p:to>
                                        <p:strVal val="visible"/>
                                      </p:to>
                                    </p:set>
                                    <p:anim calcmode="lin" valueType="num">
                                      <p:cBhvr>
                                        <p:cTn id="27" dur="500" fill="hold"/>
                                        <p:tgtEl>
                                          <p:spTgt spid="1855"/>
                                        </p:tgtEl>
                                        <p:attrNameLst>
                                          <p:attrName>ppt_x</p:attrName>
                                        </p:attrNameLst>
                                      </p:cBhvr>
                                      <p:tavLst>
                                        <p:tav tm="0">
                                          <p:val>
                                            <p:strVal val="#ppt_x"/>
                                          </p:val>
                                        </p:tav>
                                        <p:tav tm="100000">
                                          <p:val>
                                            <p:strVal val="#ppt_x"/>
                                          </p:val>
                                        </p:tav>
                                      </p:tavLst>
                                    </p:anim>
                                    <p:anim calcmode="lin" valueType="num">
                                      <p:cBhvr>
                                        <p:cTn id="28" dur="500" fill="hold"/>
                                        <p:tgtEl>
                                          <p:spTgt spid="1855"/>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Class="entr" nodeType="afterEffect" presetSubtype="4" presetID="2" grpId="6" fill="hold">
                                  <p:stCondLst>
                                    <p:cond delay="0"/>
                                  </p:stCondLst>
                                  <p:iterate type="el" backwards="0">
                                    <p:tmAbs val="0"/>
                                  </p:iterate>
                                  <p:childTnLst>
                                    <p:set>
                                      <p:cBhvr>
                                        <p:cTn id="31" fill="hold"/>
                                        <p:tgtEl>
                                          <p:spTgt spid="1854"/>
                                        </p:tgtEl>
                                        <p:attrNameLst>
                                          <p:attrName>style.visibility</p:attrName>
                                        </p:attrNameLst>
                                      </p:cBhvr>
                                      <p:to>
                                        <p:strVal val="visible"/>
                                      </p:to>
                                    </p:set>
                                    <p:anim calcmode="lin" valueType="num">
                                      <p:cBhvr>
                                        <p:cTn id="32" dur="500" fill="hold"/>
                                        <p:tgtEl>
                                          <p:spTgt spid="1854"/>
                                        </p:tgtEl>
                                        <p:attrNameLst>
                                          <p:attrName>ppt_x</p:attrName>
                                        </p:attrNameLst>
                                      </p:cBhvr>
                                      <p:tavLst>
                                        <p:tav tm="0">
                                          <p:val>
                                            <p:strVal val="#ppt_x"/>
                                          </p:val>
                                        </p:tav>
                                        <p:tav tm="100000">
                                          <p:val>
                                            <p:strVal val="#ppt_x"/>
                                          </p:val>
                                        </p:tav>
                                      </p:tavLst>
                                    </p:anim>
                                    <p:anim calcmode="lin" valueType="num">
                                      <p:cBhvr>
                                        <p:cTn id="33" dur="500" fill="hold"/>
                                        <p:tgtEl>
                                          <p:spTgt spid="1854"/>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Class="entr" nodeType="afterEffect" presetSubtype="4" presetID="2" grpId="7" fill="hold">
                                  <p:stCondLst>
                                    <p:cond delay="0"/>
                                  </p:stCondLst>
                                  <p:iterate type="el" backwards="0">
                                    <p:tmAbs val="0"/>
                                  </p:iterate>
                                  <p:childTnLst>
                                    <p:set>
                                      <p:cBhvr>
                                        <p:cTn id="36" fill="hold"/>
                                        <p:tgtEl>
                                          <p:spTgt spid="1857"/>
                                        </p:tgtEl>
                                        <p:attrNameLst>
                                          <p:attrName>style.visibility</p:attrName>
                                        </p:attrNameLst>
                                      </p:cBhvr>
                                      <p:to>
                                        <p:strVal val="visible"/>
                                      </p:to>
                                    </p:set>
                                    <p:anim calcmode="lin" valueType="num">
                                      <p:cBhvr>
                                        <p:cTn id="37" dur="500" fill="hold"/>
                                        <p:tgtEl>
                                          <p:spTgt spid="1857"/>
                                        </p:tgtEl>
                                        <p:attrNameLst>
                                          <p:attrName>ppt_x</p:attrName>
                                        </p:attrNameLst>
                                      </p:cBhvr>
                                      <p:tavLst>
                                        <p:tav tm="0">
                                          <p:val>
                                            <p:strVal val="#ppt_x"/>
                                          </p:val>
                                        </p:tav>
                                        <p:tav tm="100000">
                                          <p:val>
                                            <p:strVal val="#ppt_x"/>
                                          </p:val>
                                        </p:tav>
                                      </p:tavLst>
                                    </p:anim>
                                    <p:anim calcmode="lin" valueType="num">
                                      <p:cBhvr>
                                        <p:cTn id="38" dur="500" fill="hold"/>
                                        <p:tgtEl>
                                          <p:spTgt spid="1857"/>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Class="entr" nodeType="afterEffect" presetSubtype="4" presetID="2" grpId="8" fill="hold">
                                  <p:stCondLst>
                                    <p:cond delay="0"/>
                                  </p:stCondLst>
                                  <p:iterate type="el" backwards="0">
                                    <p:tmAbs val="0"/>
                                  </p:iterate>
                                  <p:childTnLst>
                                    <p:set>
                                      <p:cBhvr>
                                        <p:cTn id="41" fill="hold"/>
                                        <p:tgtEl>
                                          <p:spTgt spid="1858"/>
                                        </p:tgtEl>
                                        <p:attrNameLst>
                                          <p:attrName>style.visibility</p:attrName>
                                        </p:attrNameLst>
                                      </p:cBhvr>
                                      <p:to>
                                        <p:strVal val="visible"/>
                                      </p:to>
                                    </p:set>
                                    <p:anim calcmode="lin" valueType="num">
                                      <p:cBhvr>
                                        <p:cTn id="42" dur="500" fill="hold"/>
                                        <p:tgtEl>
                                          <p:spTgt spid="1858"/>
                                        </p:tgtEl>
                                        <p:attrNameLst>
                                          <p:attrName>ppt_x</p:attrName>
                                        </p:attrNameLst>
                                      </p:cBhvr>
                                      <p:tavLst>
                                        <p:tav tm="0">
                                          <p:val>
                                            <p:strVal val="#ppt_x"/>
                                          </p:val>
                                        </p:tav>
                                        <p:tav tm="100000">
                                          <p:val>
                                            <p:strVal val="#ppt_x"/>
                                          </p:val>
                                        </p:tav>
                                      </p:tavLst>
                                    </p:anim>
                                    <p:anim calcmode="lin" valueType="num">
                                      <p:cBhvr>
                                        <p:cTn id="43" dur="500" fill="hold"/>
                                        <p:tgtEl>
                                          <p:spTgt spid="1858"/>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Class="entr" nodeType="afterEffect" presetSubtype="4" presetID="2" grpId="9" fill="hold">
                                  <p:stCondLst>
                                    <p:cond delay="0"/>
                                  </p:stCondLst>
                                  <p:iterate type="el" backwards="0">
                                    <p:tmAbs val="0"/>
                                  </p:iterate>
                                  <p:childTnLst>
                                    <p:set>
                                      <p:cBhvr>
                                        <p:cTn id="46" fill="hold"/>
                                        <p:tgtEl>
                                          <p:spTgt spid="1859"/>
                                        </p:tgtEl>
                                        <p:attrNameLst>
                                          <p:attrName>style.visibility</p:attrName>
                                        </p:attrNameLst>
                                      </p:cBhvr>
                                      <p:to>
                                        <p:strVal val="visible"/>
                                      </p:to>
                                    </p:set>
                                    <p:anim calcmode="lin" valueType="num">
                                      <p:cBhvr>
                                        <p:cTn id="47" dur="3000" fill="hold"/>
                                        <p:tgtEl>
                                          <p:spTgt spid="1859"/>
                                        </p:tgtEl>
                                        <p:attrNameLst>
                                          <p:attrName>ppt_x</p:attrName>
                                        </p:attrNameLst>
                                      </p:cBhvr>
                                      <p:tavLst>
                                        <p:tav tm="0">
                                          <p:val>
                                            <p:strVal val="#ppt_x"/>
                                          </p:val>
                                        </p:tav>
                                        <p:tav tm="100000">
                                          <p:val>
                                            <p:strVal val="#ppt_x"/>
                                          </p:val>
                                        </p:tav>
                                      </p:tavLst>
                                    </p:anim>
                                    <p:anim calcmode="lin" valueType="num">
                                      <p:cBhvr>
                                        <p:cTn id="48" dur="3000" fill="hold"/>
                                        <p:tgtEl>
                                          <p:spTgt spid="18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58" grpId="8"/>
      <p:bldP build="whole" bldLvl="1" animBg="1" rev="0" advAuto="0" spid="1859" grpId="9"/>
      <p:bldP build="whole" bldLvl="1" animBg="1" rev="0" advAuto="0" spid="1854" grpId="6"/>
      <p:bldP build="whole" bldLvl="1" animBg="1" rev="0" advAuto="0" spid="1852" grpId="2"/>
      <p:bldP build="whole" bldLvl="1" animBg="1" rev="0" advAuto="0" spid="1855" grpId="5"/>
      <p:bldP build="whole" bldLvl="1" animBg="1" rev="0" advAuto="0" spid="1856" grpId="4"/>
      <p:bldP build="whole" bldLvl="1" animBg="1" rev="0" advAuto="0" spid="1857" grpId="7"/>
      <p:bldP build="whole" bldLvl="1" animBg="1" rev="0" advAuto="0" spid="1851" grpId="1"/>
      <p:bldP build="whole" bldLvl="1" animBg="1" rev="0" advAuto="0" spid="1853" grpId="3"/>
    </p:bldLst>
  </p:timing>
</p:sld>
</file>

<file path=ppt/slides/slide8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1" name="Slide Number"/>
          <p:cNvSpPr txBox="1"/>
          <p:nvPr>
            <p:ph type="sldNum" sz="quarter" idx="2"/>
          </p:nvPr>
        </p:nvSpPr>
        <p:spPr>
          <a:xfrm>
            <a:off x="5809525" y="6533495"/>
            <a:ext cx="258625" cy="248306"/>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1862" name="Sudoku"/>
          <p:cNvSpPr txBox="1"/>
          <p:nvPr>
            <p:ph type="title" idx="4294967295"/>
          </p:nvPr>
        </p:nvSpPr>
        <p:spPr>
          <a:xfrm>
            <a:off x="1562085" y="275993"/>
            <a:ext cx="11725277" cy="857251"/>
          </a:xfrm>
          <a:prstGeom prst="rect">
            <a:avLst/>
          </a:prstGeom>
        </p:spPr>
        <p:txBody>
          <a:bodyPr>
            <a:normAutofit fontScale="100000" lnSpcReduction="0"/>
          </a:bodyPr>
          <a:lstStyle>
            <a:lvl1pPr>
              <a:defRPr>
                <a:effectLst>
                  <a:outerShdw sx="100000" sy="100000" kx="0" ky="0" algn="b" rotWithShape="0" blurRad="12700" dist="25400" dir="2700000">
                    <a:srgbClr val="DDDDDD"/>
                  </a:outerShdw>
                </a:effectLst>
              </a:defRPr>
            </a:lvl1pPr>
          </a:lstStyle>
          <a:p>
            <a:pPr/>
            <a:r>
              <a:t>Sudoku</a:t>
            </a:r>
          </a:p>
        </p:txBody>
      </p:sp>
      <p:pic>
        <p:nvPicPr>
          <p:cNvPr id="1863" name="image.pdf" descr="image.pdf"/>
          <p:cNvPicPr>
            <a:picLocks noChangeAspect="1"/>
          </p:cNvPicPr>
          <p:nvPr/>
        </p:nvPicPr>
        <p:blipFill>
          <a:blip r:embed="rId2">
            <a:extLst/>
          </a:blip>
          <a:stretch>
            <a:fillRect/>
          </a:stretch>
        </p:blipFill>
        <p:spPr>
          <a:xfrm>
            <a:off x="1333500" y="1277937"/>
            <a:ext cx="4337050" cy="3303588"/>
          </a:xfrm>
          <a:prstGeom prst="rect">
            <a:avLst/>
          </a:prstGeom>
          <a:ln w="12700">
            <a:miter lim="400000"/>
          </a:ln>
        </p:spPr>
      </p:pic>
      <p:pic>
        <p:nvPicPr>
          <p:cNvPr id="1864" name="image.pdf" descr="image.pdf"/>
          <p:cNvPicPr>
            <a:picLocks noChangeAspect="1"/>
          </p:cNvPicPr>
          <p:nvPr/>
        </p:nvPicPr>
        <p:blipFill>
          <a:blip r:embed="rId3">
            <a:extLst/>
          </a:blip>
          <a:stretch>
            <a:fillRect/>
          </a:stretch>
        </p:blipFill>
        <p:spPr>
          <a:xfrm>
            <a:off x="5942012" y="1277937"/>
            <a:ext cx="4384676" cy="3341688"/>
          </a:xfrm>
          <a:prstGeom prst="rect">
            <a:avLst/>
          </a:prstGeom>
          <a:ln w="12700">
            <a:miter lim="400000"/>
          </a:ln>
        </p:spPr>
      </p:pic>
      <p:grpSp>
        <p:nvGrpSpPr>
          <p:cNvPr id="1867" name="Group">
            <a:hlinkClick r:id="rId4" invalidUrl="" action="" tgtFrame="" tooltip="" history="1" highlightClick="0" endSnd="0"/>
          </p:cNvPr>
          <p:cNvGrpSpPr/>
          <p:nvPr/>
        </p:nvGrpSpPr>
        <p:grpSpPr>
          <a:xfrm>
            <a:off x="4684712" y="5387974"/>
            <a:ext cx="4302126" cy="381001"/>
            <a:chOff x="0" y="0"/>
            <a:chExt cx="4302125" cy="381000"/>
          </a:xfrm>
        </p:grpSpPr>
        <p:sp>
          <p:nvSpPr>
            <p:cNvPr id="1865" name="Rectangle"/>
            <p:cNvSpPr/>
            <p:nvPr/>
          </p:nvSpPr>
          <p:spPr>
            <a:xfrm>
              <a:off x="0" y="0"/>
              <a:ext cx="4302125" cy="381000"/>
            </a:xfrm>
            <a:prstGeom prst="rect">
              <a:avLst/>
            </a:prstGeom>
            <a:solidFill>
              <a:srgbClr val="92D050"/>
            </a:solidFill>
            <a:ln w="12700" cap="flat">
              <a:noFill/>
              <a:miter lim="400000"/>
            </a:ln>
            <a:effectLst/>
          </p:spPr>
          <p:txBody>
            <a:bodyPr wrap="square" lIns="45719" tIns="45719" rIns="45719" bIns="45719" numCol="1" anchor="t">
              <a:noAutofit/>
            </a:bodyPr>
            <a:lstStyle/>
            <a:p>
              <a:pPr algn="ctr">
                <a:defRPr b="0" sz="2000">
                  <a:latin typeface="Times New Roman"/>
                  <a:ea typeface="Times New Roman"/>
                  <a:cs typeface="Times New Roman"/>
                  <a:sym typeface="Times New Roman"/>
                </a:defRPr>
              </a:pPr>
            </a:p>
          </p:txBody>
        </p:sp>
        <p:sp>
          <p:nvSpPr>
            <p:cNvPr id="1866" name="CheckSudokuSolution"/>
            <p:cNvSpPr txBox="1"/>
            <p:nvPr/>
          </p:nvSpPr>
          <p:spPr>
            <a:xfrm>
              <a:off x="45719" y="0"/>
              <a:ext cx="4210686" cy="372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0" sz="2000">
                  <a:latin typeface="Times New Roman"/>
                  <a:ea typeface="Times New Roman"/>
                  <a:cs typeface="Times New Roman"/>
                  <a:sym typeface="Times New Roman"/>
                </a:defRPr>
              </a:lvl1pPr>
            </a:lstStyle>
            <a:p>
              <a:pPr/>
              <a:r>
                <a:t>CheckSudokuSolution</a:t>
              </a:r>
            </a:p>
          </p:txBody>
        </p:sp>
      </p:grpSp>
      <p:grpSp>
        <p:nvGrpSpPr>
          <p:cNvPr id="1875" name="Group"/>
          <p:cNvGrpSpPr/>
          <p:nvPr/>
        </p:nvGrpSpPr>
        <p:grpSpPr>
          <a:xfrm>
            <a:off x="9169399" y="5387974"/>
            <a:ext cx="931864" cy="381001"/>
            <a:chOff x="0" y="0"/>
            <a:chExt cx="931862" cy="381000"/>
          </a:xfrm>
        </p:grpSpPr>
        <p:grpSp>
          <p:nvGrpSpPr>
            <p:cNvPr id="1873" name="Group"/>
            <p:cNvGrpSpPr/>
            <p:nvPr/>
          </p:nvGrpSpPr>
          <p:grpSpPr>
            <a:xfrm>
              <a:off x="-1" y="-1"/>
              <a:ext cx="931864" cy="381001"/>
              <a:chOff x="0" y="0"/>
              <a:chExt cx="931862" cy="381000"/>
            </a:xfrm>
          </p:grpSpPr>
          <p:sp>
            <p:nvSpPr>
              <p:cNvPr id="1868" name="Rectangle"/>
              <p:cNvSpPr/>
              <p:nvPr/>
            </p:nvSpPr>
            <p:spPr>
              <a:xfrm>
                <a:off x="0" y="0"/>
                <a:ext cx="931863" cy="381000"/>
              </a:xfrm>
              <a:prstGeom prst="rect">
                <a:avLst/>
              </a:prstGeom>
              <a:solidFill>
                <a:srgbClr val="38A1BA"/>
              </a:solidFill>
              <a:ln w="12700" cap="flat">
                <a:noFill/>
                <a:miter lim="400000"/>
              </a:ln>
              <a:effectLst>
                <a:outerShdw sx="100000" sy="100000" kx="0" ky="0" algn="b" rotWithShape="0" blurRad="63500" dist="17960" dir="2700000">
                  <a:srgbClr val="226170"/>
                </a:outerShdw>
              </a:effectLst>
            </p:spPr>
            <p:txBody>
              <a:bodyPr wrap="square" lIns="45719" tIns="45719" rIns="45719" bIns="45719" numCol="1" anchor="ctr">
                <a:noAutofit/>
              </a:bodyPr>
              <a:lstStyle/>
              <a:p>
                <a:pPr algn="ctr">
                  <a:defRPr b="0" sz="1800">
                    <a:latin typeface="Times New Roman"/>
                    <a:ea typeface="Times New Roman"/>
                    <a:cs typeface="Times New Roman"/>
                    <a:sym typeface="Times New Roman"/>
                  </a:defRPr>
                </a:pPr>
              </a:p>
            </p:txBody>
          </p:sp>
          <p:sp>
            <p:nvSpPr>
              <p:cNvPr id="1869" name="Shape"/>
              <p:cNvSpPr/>
              <p:nvPr/>
            </p:nvSpPr>
            <p:spPr>
              <a:xfrm>
                <a:off x="0" y="-1"/>
                <a:ext cx="931863"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2" y="21600"/>
                    </a:lnTo>
                    <a:lnTo>
                      <a:pt x="21048" y="21600"/>
                    </a:lnTo>
                    <a:lnTo>
                      <a:pt x="21600" y="0"/>
                    </a:lnTo>
                    <a:close/>
                  </a:path>
                </a:pathLst>
              </a:custGeom>
              <a:solidFill>
                <a:srgbClr val="60B4C8"/>
              </a:solidFill>
              <a:ln w="12700" cap="flat">
                <a:noFill/>
                <a:miter lim="400000"/>
              </a:ln>
              <a:effectLst/>
            </p:spPr>
            <p:txBody>
              <a:bodyPr wrap="square" lIns="45719" tIns="45719" rIns="45719" bIns="45719" numCol="1" anchor="ctr">
                <a:noAutofit/>
              </a:bodyPr>
              <a:lstStyle/>
              <a:p>
                <a:pPr algn="ctr">
                  <a:defRPr b="0" sz="1800">
                    <a:latin typeface="Times New Roman"/>
                    <a:ea typeface="Times New Roman"/>
                    <a:cs typeface="Times New Roman"/>
                    <a:sym typeface="Times New Roman"/>
                  </a:defRPr>
                </a:pPr>
              </a:p>
            </p:txBody>
          </p:sp>
          <p:sp>
            <p:nvSpPr>
              <p:cNvPr id="1870" name="Shape"/>
              <p:cNvSpPr/>
              <p:nvPr/>
            </p:nvSpPr>
            <p:spPr>
              <a:xfrm>
                <a:off x="-1" y="0"/>
                <a:ext cx="23814" cy="381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350"/>
                    </a:lnTo>
                    <a:lnTo>
                      <a:pt x="21600" y="20250"/>
                    </a:lnTo>
                    <a:lnTo>
                      <a:pt x="0" y="21600"/>
                    </a:lnTo>
                    <a:close/>
                  </a:path>
                </a:pathLst>
              </a:custGeom>
              <a:solidFill>
                <a:srgbClr val="88C7D6"/>
              </a:solidFill>
              <a:ln w="12700" cap="flat">
                <a:noFill/>
                <a:miter lim="400000"/>
              </a:ln>
              <a:effectLst/>
            </p:spPr>
            <p:txBody>
              <a:bodyPr wrap="square" lIns="45719" tIns="45719" rIns="45719" bIns="45719" numCol="1" anchor="ctr">
                <a:noAutofit/>
              </a:bodyPr>
              <a:lstStyle/>
              <a:p>
                <a:pPr algn="ctr">
                  <a:defRPr b="0" sz="1800">
                    <a:latin typeface="Times New Roman"/>
                    <a:ea typeface="Times New Roman"/>
                    <a:cs typeface="Times New Roman"/>
                    <a:sym typeface="Times New Roman"/>
                  </a:defRPr>
                </a:pPr>
              </a:p>
            </p:txBody>
          </p:sp>
          <p:sp>
            <p:nvSpPr>
              <p:cNvPr id="1871" name="Shape"/>
              <p:cNvSpPr/>
              <p:nvPr/>
            </p:nvSpPr>
            <p:spPr>
              <a:xfrm>
                <a:off x="908050" y="0"/>
                <a:ext cx="23813" cy="381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350"/>
                    </a:lnTo>
                    <a:lnTo>
                      <a:pt x="0" y="20250"/>
                    </a:lnTo>
                    <a:lnTo>
                      <a:pt x="21600" y="21600"/>
                    </a:lnTo>
                    <a:close/>
                  </a:path>
                </a:pathLst>
              </a:custGeom>
              <a:solidFill>
                <a:srgbClr val="226170"/>
              </a:solidFill>
              <a:ln w="12700" cap="flat">
                <a:noFill/>
                <a:miter lim="400000"/>
              </a:ln>
              <a:effectLst/>
            </p:spPr>
            <p:txBody>
              <a:bodyPr wrap="square" lIns="45719" tIns="45719" rIns="45719" bIns="45719" numCol="1" anchor="ctr">
                <a:noAutofit/>
              </a:bodyPr>
              <a:lstStyle/>
              <a:p>
                <a:pPr algn="ctr">
                  <a:defRPr b="0" sz="1800">
                    <a:latin typeface="Times New Roman"/>
                    <a:ea typeface="Times New Roman"/>
                    <a:cs typeface="Times New Roman"/>
                    <a:sym typeface="Times New Roman"/>
                  </a:defRPr>
                </a:pPr>
              </a:p>
            </p:txBody>
          </p:sp>
          <p:sp>
            <p:nvSpPr>
              <p:cNvPr id="1872" name="Shape"/>
              <p:cNvSpPr/>
              <p:nvPr/>
            </p:nvSpPr>
            <p:spPr>
              <a:xfrm>
                <a:off x="0" y="357187"/>
                <a:ext cx="931863" cy="238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048" y="0"/>
                    </a:lnTo>
                    <a:lnTo>
                      <a:pt x="552" y="0"/>
                    </a:lnTo>
                    <a:lnTo>
                      <a:pt x="0" y="21600"/>
                    </a:lnTo>
                    <a:close/>
                  </a:path>
                </a:pathLst>
              </a:custGeom>
              <a:solidFill>
                <a:srgbClr val="2D8195"/>
              </a:solidFill>
              <a:ln w="12700" cap="flat">
                <a:noFill/>
                <a:miter lim="400000"/>
              </a:ln>
              <a:effectLst/>
            </p:spPr>
            <p:txBody>
              <a:bodyPr wrap="square" lIns="45719" tIns="45719" rIns="45719" bIns="45719" numCol="1" anchor="ctr">
                <a:noAutofit/>
              </a:bodyPr>
              <a:lstStyle/>
              <a:p>
                <a:pPr algn="ctr">
                  <a:defRPr b="0" sz="1800">
                    <a:latin typeface="Times New Roman"/>
                    <a:ea typeface="Times New Roman"/>
                    <a:cs typeface="Times New Roman"/>
                    <a:sym typeface="Times New Roman"/>
                  </a:defRPr>
                </a:pPr>
              </a:p>
            </p:txBody>
          </p:sp>
        </p:grpSp>
        <p:sp>
          <p:nvSpPr>
            <p:cNvPr id="1874" name="Run"/>
            <p:cNvSpPr txBox="1"/>
            <p:nvPr/>
          </p:nvSpPr>
          <p:spPr>
            <a:xfrm>
              <a:off x="202060" y="5079"/>
              <a:ext cx="527743"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b="0" sz="1800">
                  <a:latin typeface="Book Antiqua"/>
                  <a:ea typeface="Book Antiqua"/>
                  <a:cs typeface="Book Antiqua"/>
                  <a:sym typeface="Book Antiqua"/>
                </a:defRPr>
              </a:lvl1pPr>
            </a:lstStyle>
            <a:p>
              <a:pPr/>
              <a:r>
                <a:t>Run</a:t>
              </a:r>
            </a:p>
          </p:txBody>
        </p:sp>
      </p:gr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7" name="Slide Number"/>
          <p:cNvSpPr txBox="1"/>
          <p:nvPr>
            <p:ph type="sldNum" sz="quarter" idx="2"/>
          </p:nvPr>
        </p:nvSpPr>
        <p:spPr>
          <a:xfrm>
            <a:off x="5809525" y="6533495"/>
            <a:ext cx="258625" cy="248306"/>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1878" name="Çok Boyutlu Diziler"/>
          <p:cNvSpPr txBox="1"/>
          <p:nvPr>
            <p:ph type="title" idx="4294967295"/>
          </p:nvPr>
        </p:nvSpPr>
        <p:spPr>
          <a:xfrm>
            <a:off x="1601606" y="73818"/>
            <a:ext cx="10363201" cy="1066801"/>
          </a:xfrm>
          <a:prstGeom prst="rect">
            <a:avLst/>
          </a:prstGeom>
        </p:spPr>
        <p:txBody>
          <a:bodyPr>
            <a:normAutofit fontScale="100000" lnSpcReduction="0"/>
          </a:bodyPr>
          <a:lstStyle>
            <a:lvl1pPr>
              <a:defRPr>
                <a:effectLst>
                  <a:outerShdw sx="100000" sy="100000" kx="0" ky="0" algn="b" rotWithShape="0" blurRad="12700" dist="25400" dir="2700000">
                    <a:srgbClr val="DDDDDD"/>
                  </a:outerShdw>
                </a:effectLst>
              </a:defRPr>
            </a:lvl1pPr>
          </a:lstStyle>
          <a:p>
            <a:pPr/>
            <a:r>
              <a:t>Çok Boyutlu Diziler</a:t>
            </a:r>
          </a:p>
        </p:txBody>
      </p:sp>
      <p:sp>
        <p:nvSpPr>
          <p:cNvPr id="1879" name="Çok boyutlu dizileri, n-boyutlu olarak düşünebilirsiniz. Bu dizilerde n&gt;=3’tür."/>
          <p:cNvSpPr txBox="1"/>
          <p:nvPr>
            <p:ph type="body" idx="4294967295"/>
          </p:nvPr>
        </p:nvSpPr>
        <p:spPr>
          <a:xfrm>
            <a:off x="355600" y="1227089"/>
            <a:ext cx="11480800" cy="5105401"/>
          </a:xfrm>
          <a:prstGeom prst="rect">
            <a:avLst/>
          </a:prstGeom>
        </p:spPr>
        <p:txBody>
          <a:bodyPr>
            <a:normAutofit fontScale="100000" lnSpcReduction="0"/>
          </a:bodyPr>
          <a:lstStyle/>
          <a:p>
            <a:pPr marL="0" indent="0">
              <a:buSzTx/>
              <a:buFont typeface="Wingdings"/>
              <a:buNone/>
            </a:pPr>
            <a:r>
              <a:t>Çok boyutlu dizileri, n-boyutlu olarak düşünebilirsiniz. Bu dizilerde n&gt;=3’tür.</a:t>
            </a:r>
          </a:p>
          <a:p>
            <a:pPr marL="0" indent="0">
              <a:buSzTx/>
              <a:buFont typeface="Wingdings"/>
              <a:buNone/>
            </a:pPr>
            <a:r>
              <a:t> </a:t>
            </a:r>
          </a:p>
        </p:txBody>
      </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1" name="Slide Number"/>
          <p:cNvSpPr txBox="1"/>
          <p:nvPr>
            <p:ph type="sldNum" sz="quarter" idx="2"/>
          </p:nvPr>
        </p:nvSpPr>
        <p:spPr>
          <a:xfrm>
            <a:off x="5809525" y="6533495"/>
            <a:ext cx="258625" cy="248306"/>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1882" name="Çok Boyutlu Diziler"/>
          <p:cNvSpPr txBox="1"/>
          <p:nvPr>
            <p:ph type="title" idx="4294967295"/>
          </p:nvPr>
        </p:nvSpPr>
        <p:spPr>
          <a:xfrm>
            <a:off x="1542365" y="73818"/>
            <a:ext cx="10363201" cy="1066801"/>
          </a:xfrm>
          <a:prstGeom prst="rect">
            <a:avLst/>
          </a:prstGeom>
        </p:spPr>
        <p:txBody>
          <a:bodyPr>
            <a:normAutofit fontScale="100000" lnSpcReduction="0"/>
          </a:bodyPr>
          <a:lstStyle>
            <a:lvl1pPr>
              <a:defRPr>
                <a:effectLst>
                  <a:outerShdw sx="100000" sy="100000" kx="0" ky="0" algn="b" rotWithShape="0" blurRad="12700" dist="25400" dir="2700000">
                    <a:srgbClr val="DDDDDD"/>
                  </a:outerShdw>
                </a:effectLst>
              </a:defRPr>
            </a:lvl1pPr>
          </a:lstStyle>
          <a:p>
            <a:pPr/>
            <a:r>
              <a:t>Çok Boyutlu Diziler</a:t>
            </a:r>
          </a:p>
        </p:txBody>
      </p:sp>
      <p:sp>
        <p:nvSpPr>
          <p:cNvPr id="1883" name="double[][][] scores = {…"/>
          <p:cNvSpPr txBox="1"/>
          <p:nvPr>
            <p:ph type="body" idx="4294967295"/>
          </p:nvPr>
        </p:nvSpPr>
        <p:spPr>
          <a:xfrm>
            <a:off x="406399" y="1193800"/>
            <a:ext cx="11785602" cy="3244850"/>
          </a:xfrm>
          <a:prstGeom prst="rect">
            <a:avLst/>
          </a:prstGeom>
        </p:spPr>
        <p:txBody>
          <a:bodyPr>
            <a:normAutofit fontScale="100000" lnSpcReduction="0"/>
          </a:bodyPr>
          <a:lstStyle/>
          <a:p>
            <a:pPr marL="0" indent="0" defTabSz="886968">
              <a:lnSpc>
                <a:spcPct val="90000"/>
              </a:lnSpc>
              <a:spcBef>
                <a:spcPts val="500"/>
              </a:spcBef>
              <a:buSzTx/>
              <a:buFont typeface="Wingdings"/>
              <a:buNone/>
              <a:defRPr sz="2328">
                <a:solidFill>
                  <a:srgbClr val="333399"/>
                </a:solidFill>
              </a:defRPr>
            </a:pPr>
            <a:r>
              <a:t>double[][][] scores = {</a:t>
            </a:r>
          </a:p>
          <a:p>
            <a:pPr marL="0" indent="0" defTabSz="886968">
              <a:lnSpc>
                <a:spcPct val="90000"/>
              </a:lnSpc>
              <a:spcBef>
                <a:spcPts val="500"/>
              </a:spcBef>
              <a:buSzTx/>
              <a:buFont typeface="Wingdings"/>
              <a:buNone/>
              <a:defRPr sz="2328">
                <a:solidFill>
                  <a:srgbClr val="333399"/>
                </a:solidFill>
              </a:defRPr>
            </a:pPr>
            <a:r>
              <a:t>  {{7.5, 20.5}, {9.0, 22.5}, {15, 33.5}, {13, 21.5}, {15, 2.5}},</a:t>
            </a:r>
          </a:p>
          <a:p>
            <a:pPr marL="0" indent="0" defTabSz="886968">
              <a:lnSpc>
                <a:spcPct val="90000"/>
              </a:lnSpc>
              <a:spcBef>
                <a:spcPts val="500"/>
              </a:spcBef>
              <a:buSzTx/>
              <a:buFont typeface="Wingdings"/>
              <a:buNone/>
              <a:defRPr sz="2328">
                <a:solidFill>
                  <a:srgbClr val="333399"/>
                </a:solidFill>
              </a:defRPr>
            </a:pPr>
            <a:r>
              <a:t>  {{4.5, 21.5}, {9.0, 22.5}, {15, 34.5}, {12, 20.5}, {14, 9.5}},</a:t>
            </a:r>
          </a:p>
          <a:p>
            <a:pPr marL="0" indent="0" defTabSz="886968">
              <a:lnSpc>
                <a:spcPct val="90000"/>
              </a:lnSpc>
              <a:spcBef>
                <a:spcPts val="500"/>
              </a:spcBef>
              <a:buSzTx/>
              <a:buFont typeface="Wingdings"/>
              <a:buNone/>
              <a:defRPr sz="2328">
                <a:solidFill>
                  <a:srgbClr val="333399"/>
                </a:solidFill>
              </a:defRPr>
            </a:pPr>
            <a:r>
              <a:t>  {{6.5, 30.5}, {9.4, 10.5}, {11, 33.5}, {11, 23.5}, {10, 2.5}},</a:t>
            </a:r>
          </a:p>
          <a:p>
            <a:pPr marL="0" indent="0" defTabSz="886968">
              <a:lnSpc>
                <a:spcPct val="90000"/>
              </a:lnSpc>
              <a:spcBef>
                <a:spcPts val="500"/>
              </a:spcBef>
              <a:buSzTx/>
              <a:buFont typeface="Wingdings"/>
              <a:buNone/>
              <a:defRPr sz="2328">
                <a:solidFill>
                  <a:srgbClr val="333399"/>
                </a:solidFill>
              </a:defRPr>
            </a:pPr>
            <a:r>
              <a:t>  {{6.5, 23.5}, {9.4, 32.5}, {13, 34.5}, {11, 20.5}, {16, 7.5}},</a:t>
            </a:r>
          </a:p>
          <a:p>
            <a:pPr marL="0" indent="0" defTabSz="886968">
              <a:lnSpc>
                <a:spcPct val="90000"/>
              </a:lnSpc>
              <a:spcBef>
                <a:spcPts val="500"/>
              </a:spcBef>
              <a:buSzTx/>
              <a:buFont typeface="Wingdings"/>
              <a:buNone/>
              <a:defRPr sz="2328">
                <a:solidFill>
                  <a:srgbClr val="333399"/>
                </a:solidFill>
              </a:defRPr>
            </a:pPr>
            <a:r>
              <a:t>  {{8.5, 26.5}, {9.4, 52.5}, {13, 36.5}, {13, 24.5}, {16, 2.5}},</a:t>
            </a:r>
          </a:p>
          <a:p>
            <a:pPr marL="0" indent="0" defTabSz="886968">
              <a:lnSpc>
                <a:spcPct val="90000"/>
              </a:lnSpc>
              <a:spcBef>
                <a:spcPts val="500"/>
              </a:spcBef>
              <a:buSzTx/>
              <a:buFont typeface="Wingdings"/>
              <a:buNone/>
              <a:defRPr sz="2328">
                <a:solidFill>
                  <a:srgbClr val="333399"/>
                </a:solidFill>
              </a:defRPr>
            </a:pPr>
            <a:r>
              <a:t>  {{9.5, 20.5}, {9.4, 42.5}, {13, 31.5}, {12, 20.5}, {16, 6.5}}</a:t>
            </a:r>
          </a:p>
          <a:p>
            <a:pPr marL="0" indent="0" defTabSz="886968">
              <a:lnSpc>
                <a:spcPct val="90000"/>
              </a:lnSpc>
              <a:spcBef>
                <a:spcPts val="500"/>
              </a:spcBef>
              <a:buSzTx/>
              <a:buFont typeface="Wingdings"/>
              <a:buNone/>
              <a:defRPr sz="2328">
                <a:solidFill>
                  <a:srgbClr val="333399"/>
                </a:solidFill>
              </a:defRPr>
            </a:pPr>
            <a:r>
              <a:t>};</a:t>
            </a:r>
          </a:p>
        </p:txBody>
      </p:sp>
      <p:pic>
        <p:nvPicPr>
          <p:cNvPr id="1884" name="image.pdf" descr="image.pdf"/>
          <p:cNvPicPr>
            <a:picLocks noChangeAspect="1"/>
          </p:cNvPicPr>
          <p:nvPr/>
        </p:nvPicPr>
        <p:blipFill>
          <a:blip r:embed="rId2">
            <a:extLst/>
          </a:blip>
          <a:stretch>
            <a:fillRect/>
          </a:stretch>
        </p:blipFill>
        <p:spPr>
          <a:xfrm>
            <a:off x="0" y="4556125"/>
            <a:ext cx="12192000" cy="188118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6" name="Slide Number"/>
          <p:cNvSpPr txBox="1"/>
          <p:nvPr>
            <p:ph type="sldNum" sz="quarter" idx="2"/>
          </p:nvPr>
        </p:nvSpPr>
        <p:spPr>
          <a:xfrm>
            <a:off x="5809525" y="6533495"/>
            <a:ext cx="258625" cy="248306"/>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1887" name="Problem: Toplam Notu Hesaplama"/>
          <p:cNvSpPr txBox="1"/>
          <p:nvPr>
            <p:ph type="title" idx="4294967295"/>
          </p:nvPr>
        </p:nvSpPr>
        <p:spPr>
          <a:xfrm>
            <a:off x="1571097" y="73818"/>
            <a:ext cx="10363201" cy="1066801"/>
          </a:xfrm>
          <a:prstGeom prst="rect">
            <a:avLst/>
          </a:prstGeom>
        </p:spPr>
        <p:txBody>
          <a:bodyPr>
            <a:normAutofit fontScale="100000" lnSpcReduction="0"/>
          </a:bodyPr>
          <a:lstStyle>
            <a:lvl1pPr>
              <a:defRPr>
                <a:effectLst>
                  <a:outerShdw sx="100000" sy="100000" kx="0" ky="0" algn="b" rotWithShape="0" blurRad="12700" dist="25400" dir="2700000">
                    <a:srgbClr val="DDDDDD"/>
                  </a:outerShdw>
                </a:effectLst>
              </a:defRPr>
            </a:lvl1pPr>
          </a:lstStyle>
          <a:p>
            <a:pPr/>
            <a:r>
              <a:t>Problem: Toplam Notu Hesaplama</a:t>
            </a:r>
          </a:p>
        </p:txBody>
      </p:sp>
      <p:sp>
        <p:nvSpPr>
          <p:cNvPr id="1888" name="Bir sınıftaki öğrencilerin toplam puanını hesaplayan bir program yazın. Puanların, stores adlı üç boyutlu bir dizide saklandığını varsayalım. Puanlardaki ilk endeks bir öğrenciye, ikincisi bir sınava ve üçüncüsü sınavın bir bölümüne atıfta bulunur. Diyel"/>
          <p:cNvSpPr txBox="1"/>
          <p:nvPr>
            <p:ph type="body" idx="4294967295"/>
          </p:nvPr>
        </p:nvSpPr>
        <p:spPr>
          <a:xfrm>
            <a:off x="355600" y="1393825"/>
            <a:ext cx="11684000" cy="3886200"/>
          </a:xfrm>
          <a:prstGeom prst="rect">
            <a:avLst/>
          </a:prstGeom>
        </p:spPr>
        <p:txBody>
          <a:bodyPr>
            <a:normAutofit fontScale="100000" lnSpcReduction="0"/>
          </a:bodyPr>
          <a:lstStyle>
            <a:lvl1pPr marL="0" indent="0">
              <a:buSzTx/>
              <a:buFont typeface="Wingdings"/>
              <a:buNone/>
              <a:defRPr sz="2400"/>
            </a:lvl1pPr>
          </a:lstStyle>
          <a:p>
            <a:pPr/>
            <a:r>
              <a:t>Bir sınıftaki öğrencilerin toplam puanını hesaplayan bir program yazın. Puanların, stores adlı üç boyutlu bir dizide saklandığını varsayalım. Puanlardaki ilk endeks bir öğrenciye, ikincisi bir sınava ve üçüncüsü sınavın bir bölümüne atıfta bulunur. Diyelim ki 7 öğrenci, 5 sınav var ve her sınavın iki bölümü var - çoktan seçmeli bölüm ve programlama bölümü. Dolayısıyla, puanlar[i][j][0], i'nin j'nin sınavındaki öğrencisi için çoktan seçmeli bölümdeki puanı temsil eder. Programınız her öğrenci için toplam puanı görüntüler.</a:t>
            </a:r>
          </a:p>
        </p:txBody>
      </p:sp>
      <p:grpSp>
        <p:nvGrpSpPr>
          <p:cNvPr id="1891" name="Group">
            <a:hlinkClick r:id="rId2" invalidUrl="" action="" tgtFrame="" tooltip="" history="1" highlightClick="0" endSnd="0"/>
          </p:cNvPr>
          <p:cNvGrpSpPr/>
          <p:nvPr/>
        </p:nvGrpSpPr>
        <p:grpSpPr>
          <a:xfrm>
            <a:off x="6402387" y="5187949"/>
            <a:ext cx="1744663" cy="381001"/>
            <a:chOff x="0" y="0"/>
            <a:chExt cx="1744662" cy="381000"/>
          </a:xfrm>
        </p:grpSpPr>
        <p:sp>
          <p:nvSpPr>
            <p:cNvPr id="1889" name="Rectangle"/>
            <p:cNvSpPr/>
            <p:nvPr/>
          </p:nvSpPr>
          <p:spPr>
            <a:xfrm>
              <a:off x="0" y="0"/>
              <a:ext cx="1744663" cy="381000"/>
            </a:xfrm>
            <a:prstGeom prst="rect">
              <a:avLst/>
            </a:prstGeom>
            <a:solidFill>
              <a:srgbClr val="92D050"/>
            </a:solidFill>
            <a:ln w="12700" cap="flat">
              <a:noFill/>
              <a:miter lim="400000"/>
            </a:ln>
            <a:effectLst/>
          </p:spPr>
          <p:txBody>
            <a:bodyPr wrap="square" lIns="45719" tIns="45719" rIns="45719" bIns="45719" numCol="1" anchor="t">
              <a:noAutofit/>
            </a:bodyPr>
            <a:lstStyle/>
            <a:p>
              <a:pPr algn="ctr">
                <a:defRPr b="0" sz="2000">
                  <a:latin typeface="Times New Roman"/>
                  <a:ea typeface="Times New Roman"/>
                  <a:cs typeface="Times New Roman"/>
                  <a:sym typeface="Times New Roman"/>
                </a:defRPr>
              </a:pPr>
            </a:p>
          </p:txBody>
        </p:sp>
        <p:sp>
          <p:nvSpPr>
            <p:cNvPr id="1890" name="TotalScore"/>
            <p:cNvSpPr txBox="1"/>
            <p:nvPr/>
          </p:nvSpPr>
          <p:spPr>
            <a:xfrm>
              <a:off x="45719" y="0"/>
              <a:ext cx="1653224" cy="372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0" sz="2000">
                  <a:latin typeface="Times New Roman"/>
                  <a:ea typeface="Times New Roman"/>
                  <a:cs typeface="Times New Roman"/>
                  <a:sym typeface="Times New Roman"/>
                </a:defRPr>
              </a:lvl1pPr>
            </a:lstStyle>
            <a:p>
              <a:pPr/>
              <a:r>
                <a:t>TotalScore</a:t>
              </a:r>
            </a:p>
          </p:txBody>
        </p:sp>
      </p:grpSp>
      <p:grpSp>
        <p:nvGrpSpPr>
          <p:cNvPr id="1899" name="Group"/>
          <p:cNvGrpSpPr/>
          <p:nvPr/>
        </p:nvGrpSpPr>
        <p:grpSpPr>
          <a:xfrm>
            <a:off x="8329612" y="5187949"/>
            <a:ext cx="930276" cy="381001"/>
            <a:chOff x="0" y="0"/>
            <a:chExt cx="930275" cy="381000"/>
          </a:xfrm>
        </p:grpSpPr>
        <p:grpSp>
          <p:nvGrpSpPr>
            <p:cNvPr id="1897" name="Group"/>
            <p:cNvGrpSpPr/>
            <p:nvPr/>
          </p:nvGrpSpPr>
          <p:grpSpPr>
            <a:xfrm>
              <a:off x="-1" y="-1"/>
              <a:ext cx="930276" cy="381001"/>
              <a:chOff x="0" y="0"/>
              <a:chExt cx="930275" cy="381000"/>
            </a:xfrm>
          </p:grpSpPr>
          <p:sp>
            <p:nvSpPr>
              <p:cNvPr id="1892" name="Rectangle"/>
              <p:cNvSpPr/>
              <p:nvPr/>
            </p:nvSpPr>
            <p:spPr>
              <a:xfrm>
                <a:off x="0" y="0"/>
                <a:ext cx="930275" cy="381000"/>
              </a:xfrm>
              <a:prstGeom prst="rect">
                <a:avLst/>
              </a:prstGeom>
              <a:solidFill>
                <a:srgbClr val="38A1BA"/>
              </a:solidFill>
              <a:ln w="12700" cap="flat">
                <a:noFill/>
                <a:miter lim="400000"/>
              </a:ln>
              <a:effectLst>
                <a:outerShdw sx="100000" sy="100000" kx="0" ky="0" algn="b" rotWithShape="0" blurRad="63500" dist="17960" dir="2700000">
                  <a:srgbClr val="226170"/>
                </a:outerShdw>
              </a:effectLst>
            </p:spPr>
            <p:txBody>
              <a:bodyPr wrap="square" lIns="45719" tIns="45719" rIns="45719" bIns="45719" numCol="1" anchor="ctr">
                <a:noAutofit/>
              </a:bodyPr>
              <a:lstStyle/>
              <a:p>
                <a:pPr algn="ctr">
                  <a:defRPr b="0" sz="1800">
                    <a:latin typeface="Times New Roman"/>
                    <a:ea typeface="Times New Roman"/>
                    <a:cs typeface="Times New Roman"/>
                    <a:sym typeface="Times New Roman"/>
                  </a:defRPr>
                </a:pPr>
              </a:p>
            </p:txBody>
          </p:sp>
          <p:sp>
            <p:nvSpPr>
              <p:cNvPr id="1893" name="Shape"/>
              <p:cNvSpPr/>
              <p:nvPr/>
            </p:nvSpPr>
            <p:spPr>
              <a:xfrm>
                <a:off x="0" y="-1"/>
                <a:ext cx="930275"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3" y="21600"/>
                    </a:lnTo>
                    <a:lnTo>
                      <a:pt x="21047" y="21600"/>
                    </a:lnTo>
                    <a:lnTo>
                      <a:pt x="21600" y="0"/>
                    </a:lnTo>
                    <a:close/>
                  </a:path>
                </a:pathLst>
              </a:custGeom>
              <a:solidFill>
                <a:srgbClr val="60B4C8"/>
              </a:solidFill>
              <a:ln w="12700" cap="flat">
                <a:noFill/>
                <a:miter lim="400000"/>
              </a:ln>
              <a:effectLst/>
            </p:spPr>
            <p:txBody>
              <a:bodyPr wrap="square" lIns="45719" tIns="45719" rIns="45719" bIns="45719" numCol="1" anchor="ctr">
                <a:noAutofit/>
              </a:bodyPr>
              <a:lstStyle/>
              <a:p>
                <a:pPr algn="ctr">
                  <a:defRPr b="0" sz="1800">
                    <a:latin typeface="Times New Roman"/>
                    <a:ea typeface="Times New Roman"/>
                    <a:cs typeface="Times New Roman"/>
                    <a:sym typeface="Times New Roman"/>
                  </a:defRPr>
                </a:pPr>
              </a:p>
            </p:txBody>
          </p:sp>
          <p:sp>
            <p:nvSpPr>
              <p:cNvPr id="1894" name="Shape"/>
              <p:cNvSpPr/>
              <p:nvPr/>
            </p:nvSpPr>
            <p:spPr>
              <a:xfrm>
                <a:off x="-1" y="0"/>
                <a:ext cx="23814" cy="381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350"/>
                    </a:lnTo>
                    <a:lnTo>
                      <a:pt x="21600" y="20250"/>
                    </a:lnTo>
                    <a:lnTo>
                      <a:pt x="0" y="21600"/>
                    </a:lnTo>
                    <a:close/>
                  </a:path>
                </a:pathLst>
              </a:custGeom>
              <a:solidFill>
                <a:srgbClr val="88C7D6"/>
              </a:solidFill>
              <a:ln w="12700" cap="flat">
                <a:noFill/>
                <a:miter lim="400000"/>
              </a:ln>
              <a:effectLst/>
            </p:spPr>
            <p:txBody>
              <a:bodyPr wrap="square" lIns="45719" tIns="45719" rIns="45719" bIns="45719" numCol="1" anchor="ctr">
                <a:noAutofit/>
              </a:bodyPr>
              <a:lstStyle/>
              <a:p>
                <a:pPr algn="ctr">
                  <a:defRPr b="0" sz="1800">
                    <a:latin typeface="Times New Roman"/>
                    <a:ea typeface="Times New Roman"/>
                    <a:cs typeface="Times New Roman"/>
                    <a:sym typeface="Times New Roman"/>
                  </a:defRPr>
                </a:pPr>
              </a:p>
            </p:txBody>
          </p:sp>
          <p:sp>
            <p:nvSpPr>
              <p:cNvPr id="1895" name="Shape"/>
              <p:cNvSpPr/>
              <p:nvPr/>
            </p:nvSpPr>
            <p:spPr>
              <a:xfrm>
                <a:off x="906462" y="0"/>
                <a:ext cx="23813" cy="381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350"/>
                    </a:lnTo>
                    <a:lnTo>
                      <a:pt x="0" y="20250"/>
                    </a:lnTo>
                    <a:lnTo>
                      <a:pt x="21600" y="21600"/>
                    </a:lnTo>
                    <a:close/>
                  </a:path>
                </a:pathLst>
              </a:custGeom>
              <a:solidFill>
                <a:srgbClr val="226170"/>
              </a:solidFill>
              <a:ln w="12700" cap="flat">
                <a:noFill/>
                <a:miter lim="400000"/>
              </a:ln>
              <a:effectLst/>
            </p:spPr>
            <p:txBody>
              <a:bodyPr wrap="square" lIns="45719" tIns="45719" rIns="45719" bIns="45719" numCol="1" anchor="ctr">
                <a:noAutofit/>
              </a:bodyPr>
              <a:lstStyle/>
              <a:p>
                <a:pPr algn="ctr">
                  <a:defRPr b="0" sz="1800">
                    <a:latin typeface="Times New Roman"/>
                    <a:ea typeface="Times New Roman"/>
                    <a:cs typeface="Times New Roman"/>
                    <a:sym typeface="Times New Roman"/>
                  </a:defRPr>
                </a:pPr>
              </a:p>
            </p:txBody>
          </p:sp>
          <p:sp>
            <p:nvSpPr>
              <p:cNvPr id="1896" name="Shape"/>
              <p:cNvSpPr/>
              <p:nvPr/>
            </p:nvSpPr>
            <p:spPr>
              <a:xfrm>
                <a:off x="0" y="357187"/>
                <a:ext cx="930275" cy="238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047" y="0"/>
                    </a:lnTo>
                    <a:lnTo>
                      <a:pt x="553" y="0"/>
                    </a:lnTo>
                    <a:lnTo>
                      <a:pt x="0" y="21600"/>
                    </a:lnTo>
                    <a:close/>
                  </a:path>
                </a:pathLst>
              </a:custGeom>
              <a:solidFill>
                <a:srgbClr val="2D8195"/>
              </a:solidFill>
              <a:ln w="12700" cap="flat">
                <a:noFill/>
                <a:miter lim="400000"/>
              </a:ln>
              <a:effectLst/>
            </p:spPr>
            <p:txBody>
              <a:bodyPr wrap="square" lIns="45719" tIns="45719" rIns="45719" bIns="45719" numCol="1" anchor="ctr">
                <a:noAutofit/>
              </a:bodyPr>
              <a:lstStyle/>
              <a:p>
                <a:pPr algn="ctr">
                  <a:defRPr b="0" sz="1800">
                    <a:latin typeface="Times New Roman"/>
                    <a:ea typeface="Times New Roman"/>
                    <a:cs typeface="Times New Roman"/>
                    <a:sym typeface="Times New Roman"/>
                  </a:defRPr>
                </a:pPr>
              </a:p>
            </p:txBody>
          </p:sp>
        </p:grpSp>
        <p:sp>
          <p:nvSpPr>
            <p:cNvPr id="1898" name="Run"/>
            <p:cNvSpPr txBox="1"/>
            <p:nvPr/>
          </p:nvSpPr>
          <p:spPr>
            <a:xfrm>
              <a:off x="201266" y="5079"/>
              <a:ext cx="527743"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b="0" sz="1800">
                  <a:latin typeface="Book Antiqua"/>
                  <a:ea typeface="Book Antiqua"/>
                  <a:cs typeface="Book Antiqua"/>
                  <a:sym typeface="Book Antiqua"/>
                </a:defRPr>
              </a:lvl1pPr>
            </a:lstStyle>
            <a:p>
              <a:pPr/>
              <a:r>
                <a:t>Run</a:t>
              </a:r>
            </a:p>
          </p:txBody>
        </p:sp>
      </p:gr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1" name="Slide Number"/>
          <p:cNvSpPr txBox="1"/>
          <p:nvPr>
            <p:ph type="sldNum" sz="quarter" idx="2"/>
          </p:nvPr>
        </p:nvSpPr>
        <p:spPr>
          <a:xfrm>
            <a:off x="5809525" y="6533495"/>
            <a:ext cx="258625" cy="248306"/>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1902" name="Problem: Hava Bilgisi"/>
          <p:cNvSpPr txBox="1"/>
          <p:nvPr>
            <p:ph type="title" idx="4294967295"/>
          </p:nvPr>
        </p:nvSpPr>
        <p:spPr>
          <a:xfrm>
            <a:off x="1545201" y="73818"/>
            <a:ext cx="11418890" cy="1066801"/>
          </a:xfrm>
          <a:prstGeom prst="rect">
            <a:avLst/>
          </a:prstGeom>
        </p:spPr>
        <p:txBody>
          <a:bodyPr>
            <a:normAutofit fontScale="100000" lnSpcReduction="0"/>
          </a:bodyPr>
          <a:lstStyle>
            <a:lvl1pPr>
              <a:defRPr sz="4100">
                <a:effectLst>
                  <a:outerShdw sx="100000" sy="100000" kx="0" ky="0" algn="b" rotWithShape="0" blurRad="12700" dist="25400" dir="2700000">
                    <a:srgbClr val="DDDDDD"/>
                  </a:outerShdw>
                </a:effectLst>
              </a:defRPr>
            </a:lvl1pPr>
          </a:lstStyle>
          <a:p>
            <a:pPr/>
            <a:r>
              <a:t>Problem: Hava Bilgisi</a:t>
            </a:r>
          </a:p>
        </p:txBody>
      </p:sp>
      <p:sp>
        <p:nvSpPr>
          <p:cNvPr id="1903" name="Bir meteoroloji istasyonunun her günün her saatinde sıcaklık ve nemi kaydettiğini ve son on güne ait verileri weather.txt adlı bir metin dosyasında sakladığını varsayalım. Dosyanın her satırı günü, saati, sıcaklığı ve nemi gösteren dört sayıdan oluşur. G"/>
          <p:cNvSpPr txBox="1"/>
          <p:nvPr>
            <p:ph type="body" sz="half" idx="4294967295"/>
          </p:nvPr>
        </p:nvSpPr>
        <p:spPr>
          <a:xfrm>
            <a:off x="360362" y="1163637"/>
            <a:ext cx="11831638" cy="2559051"/>
          </a:xfrm>
          <a:prstGeom prst="rect">
            <a:avLst/>
          </a:prstGeom>
        </p:spPr>
        <p:txBody>
          <a:bodyPr>
            <a:normAutofit fontScale="100000" lnSpcReduction="0"/>
          </a:bodyPr>
          <a:lstStyle>
            <a:lvl1pPr marL="0" indent="0" defTabSz="905255">
              <a:lnSpc>
                <a:spcPct val="80000"/>
              </a:lnSpc>
              <a:buSzTx/>
              <a:buFont typeface="Wingdings"/>
              <a:buNone/>
              <a:defRPr sz="2970"/>
            </a:lvl1pPr>
          </a:lstStyle>
          <a:p>
            <a:pPr/>
            <a:r>
              <a:t>Bir meteoroloji istasyonunun her günün her saatinde sıcaklık ve nemi kaydettiğini ve son on güne ait verileri weather.txt adlı bir metin dosyasında sakladığını varsayalım. Dosyanın her satırı günü, saati, sıcaklığı ve nemi gösteren dört sayıdan oluşur. Göreviniz, 10 gün boyunca ortalama günlük sıcaklık ve nemi hesaplayan bir program yazmaktır.</a:t>
            </a:r>
          </a:p>
        </p:txBody>
      </p:sp>
      <p:pic>
        <p:nvPicPr>
          <p:cNvPr id="1904" name="image.pdf" descr="image.pdf"/>
          <p:cNvPicPr>
            <a:picLocks noChangeAspect="1"/>
          </p:cNvPicPr>
          <p:nvPr/>
        </p:nvPicPr>
        <p:blipFill>
          <a:blip r:embed="rId2">
            <a:extLst/>
          </a:blip>
          <a:stretch>
            <a:fillRect/>
          </a:stretch>
        </p:blipFill>
        <p:spPr>
          <a:xfrm>
            <a:off x="0" y="4356100"/>
            <a:ext cx="4405313" cy="1801813"/>
          </a:xfrm>
          <a:prstGeom prst="rect">
            <a:avLst/>
          </a:prstGeom>
          <a:ln w="12700">
            <a:miter lim="400000"/>
          </a:ln>
        </p:spPr>
      </p:pic>
      <p:pic>
        <p:nvPicPr>
          <p:cNvPr id="1905" name="image.pdf" descr="image.pdf"/>
          <p:cNvPicPr>
            <a:picLocks noChangeAspect="1"/>
          </p:cNvPicPr>
          <p:nvPr/>
        </p:nvPicPr>
        <p:blipFill>
          <a:blip r:embed="rId3">
            <a:extLst/>
          </a:blip>
          <a:stretch>
            <a:fillRect/>
          </a:stretch>
        </p:blipFill>
        <p:spPr>
          <a:xfrm>
            <a:off x="4508500" y="4351337"/>
            <a:ext cx="4249738" cy="1738313"/>
          </a:xfrm>
          <a:prstGeom prst="rect">
            <a:avLst/>
          </a:prstGeom>
          <a:ln w="12700">
            <a:miter lim="400000"/>
          </a:ln>
        </p:spPr>
      </p:pic>
      <p:grpSp>
        <p:nvGrpSpPr>
          <p:cNvPr id="1908" name="Group">
            <a:hlinkClick r:id="rId4" invalidUrl="" action="" tgtFrame="" tooltip="" history="1" highlightClick="0" endSnd="0"/>
          </p:cNvPr>
          <p:cNvGrpSpPr/>
          <p:nvPr/>
        </p:nvGrpSpPr>
        <p:grpSpPr>
          <a:xfrm>
            <a:off x="8796337" y="5772149"/>
            <a:ext cx="1743076" cy="381001"/>
            <a:chOff x="0" y="0"/>
            <a:chExt cx="1743075" cy="381000"/>
          </a:xfrm>
        </p:grpSpPr>
        <p:sp>
          <p:nvSpPr>
            <p:cNvPr id="1906" name="Rectangle"/>
            <p:cNvSpPr/>
            <p:nvPr/>
          </p:nvSpPr>
          <p:spPr>
            <a:xfrm>
              <a:off x="0" y="0"/>
              <a:ext cx="1743075" cy="381000"/>
            </a:xfrm>
            <a:prstGeom prst="rect">
              <a:avLst/>
            </a:prstGeom>
            <a:solidFill>
              <a:srgbClr val="92D050"/>
            </a:solidFill>
            <a:ln w="12700" cap="flat">
              <a:noFill/>
              <a:miter lim="400000"/>
            </a:ln>
            <a:effectLst/>
          </p:spPr>
          <p:txBody>
            <a:bodyPr wrap="square" lIns="45719" tIns="45719" rIns="45719" bIns="45719" numCol="1" anchor="t">
              <a:noAutofit/>
            </a:bodyPr>
            <a:lstStyle/>
            <a:p>
              <a:pPr algn="ctr">
                <a:defRPr b="0" sz="2000">
                  <a:latin typeface="Times New Roman"/>
                  <a:ea typeface="Times New Roman"/>
                  <a:cs typeface="Times New Roman"/>
                  <a:sym typeface="Times New Roman"/>
                </a:defRPr>
              </a:pPr>
            </a:p>
          </p:txBody>
        </p:sp>
        <p:sp>
          <p:nvSpPr>
            <p:cNvPr id="1907" name="Weather"/>
            <p:cNvSpPr txBox="1"/>
            <p:nvPr/>
          </p:nvSpPr>
          <p:spPr>
            <a:xfrm>
              <a:off x="45719" y="0"/>
              <a:ext cx="1651637" cy="372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0" sz="2000">
                  <a:latin typeface="Times New Roman"/>
                  <a:ea typeface="Times New Roman"/>
                  <a:cs typeface="Times New Roman"/>
                  <a:sym typeface="Times New Roman"/>
                </a:defRPr>
              </a:lvl1pPr>
            </a:lstStyle>
            <a:p>
              <a:pPr/>
              <a:r>
                <a:t>Weather</a:t>
              </a:r>
            </a:p>
          </p:txBody>
        </p:sp>
      </p:grpSp>
      <p:grpSp>
        <p:nvGrpSpPr>
          <p:cNvPr id="1916" name="Group"/>
          <p:cNvGrpSpPr/>
          <p:nvPr/>
        </p:nvGrpSpPr>
        <p:grpSpPr>
          <a:xfrm>
            <a:off x="10720387" y="5772149"/>
            <a:ext cx="931863" cy="381001"/>
            <a:chOff x="0" y="0"/>
            <a:chExt cx="931862" cy="381000"/>
          </a:xfrm>
        </p:grpSpPr>
        <p:grpSp>
          <p:nvGrpSpPr>
            <p:cNvPr id="1914" name="Group"/>
            <p:cNvGrpSpPr/>
            <p:nvPr/>
          </p:nvGrpSpPr>
          <p:grpSpPr>
            <a:xfrm>
              <a:off x="-1" y="-1"/>
              <a:ext cx="931864" cy="381001"/>
              <a:chOff x="0" y="0"/>
              <a:chExt cx="931862" cy="381000"/>
            </a:xfrm>
          </p:grpSpPr>
          <p:sp>
            <p:nvSpPr>
              <p:cNvPr id="1909" name="Rectangle"/>
              <p:cNvSpPr/>
              <p:nvPr/>
            </p:nvSpPr>
            <p:spPr>
              <a:xfrm>
                <a:off x="0" y="0"/>
                <a:ext cx="931863" cy="381000"/>
              </a:xfrm>
              <a:prstGeom prst="rect">
                <a:avLst/>
              </a:prstGeom>
              <a:solidFill>
                <a:srgbClr val="38A1BA"/>
              </a:solidFill>
              <a:ln w="12700" cap="flat">
                <a:noFill/>
                <a:miter lim="400000"/>
              </a:ln>
              <a:effectLst>
                <a:outerShdw sx="100000" sy="100000" kx="0" ky="0" algn="b" rotWithShape="0" blurRad="63500" dist="17960" dir="2700000">
                  <a:srgbClr val="226170"/>
                </a:outerShdw>
              </a:effectLst>
            </p:spPr>
            <p:txBody>
              <a:bodyPr wrap="square" lIns="45719" tIns="45719" rIns="45719" bIns="45719" numCol="1" anchor="ctr">
                <a:noAutofit/>
              </a:bodyPr>
              <a:lstStyle/>
              <a:p>
                <a:pPr algn="ctr">
                  <a:defRPr b="0" sz="1800">
                    <a:latin typeface="Times New Roman"/>
                    <a:ea typeface="Times New Roman"/>
                    <a:cs typeface="Times New Roman"/>
                    <a:sym typeface="Times New Roman"/>
                  </a:defRPr>
                </a:pPr>
              </a:p>
            </p:txBody>
          </p:sp>
          <p:sp>
            <p:nvSpPr>
              <p:cNvPr id="1910" name="Shape"/>
              <p:cNvSpPr/>
              <p:nvPr/>
            </p:nvSpPr>
            <p:spPr>
              <a:xfrm>
                <a:off x="0" y="-1"/>
                <a:ext cx="931863"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2" y="21600"/>
                    </a:lnTo>
                    <a:lnTo>
                      <a:pt x="21048" y="21600"/>
                    </a:lnTo>
                    <a:lnTo>
                      <a:pt x="21600" y="0"/>
                    </a:lnTo>
                    <a:close/>
                  </a:path>
                </a:pathLst>
              </a:custGeom>
              <a:solidFill>
                <a:srgbClr val="60B4C8"/>
              </a:solidFill>
              <a:ln w="12700" cap="flat">
                <a:noFill/>
                <a:miter lim="400000"/>
              </a:ln>
              <a:effectLst/>
            </p:spPr>
            <p:txBody>
              <a:bodyPr wrap="square" lIns="45719" tIns="45719" rIns="45719" bIns="45719" numCol="1" anchor="ctr">
                <a:noAutofit/>
              </a:bodyPr>
              <a:lstStyle/>
              <a:p>
                <a:pPr algn="ctr">
                  <a:defRPr b="0" sz="1800">
                    <a:latin typeface="Times New Roman"/>
                    <a:ea typeface="Times New Roman"/>
                    <a:cs typeface="Times New Roman"/>
                    <a:sym typeface="Times New Roman"/>
                  </a:defRPr>
                </a:pPr>
              </a:p>
            </p:txBody>
          </p:sp>
          <p:sp>
            <p:nvSpPr>
              <p:cNvPr id="1911" name="Shape"/>
              <p:cNvSpPr/>
              <p:nvPr/>
            </p:nvSpPr>
            <p:spPr>
              <a:xfrm>
                <a:off x="-1" y="0"/>
                <a:ext cx="23814" cy="381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350"/>
                    </a:lnTo>
                    <a:lnTo>
                      <a:pt x="21600" y="20250"/>
                    </a:lnTo>
                    <a:lnTo>
                      <a:pt x="0" y="21600"/>
                    </a:lnTo>
                    <a:close/>
                  </a:path>
                </a:pathLst>
              </a:custGeom>
              <a:solidFill>
                <a:srgbClr val="88C7D6"/>
              </a:solidFill>
              <a:ln w="12700" cap="flat">
                <a:noFill/>
                <a:miter lim="400000"/>
              </a:ln>
              <a:effectLst/>
            </p:spPr>
            <p:txBody>
              <a:bodyPr wrap="square" lIns="45719" tIns="45719" rIns="45719" bIns="45719" numCol="1" anchor="ctr">
                <a:noAutofit/>
              </a:bodyPr>
              <a:lstStyle/>
              <a:p>
                <a:pPr algn="ctr">
                  <a:defRPr b="0" sz="1800">
                    <a:latin typeface="Times New Roman"/>
                    <a:ea typeface="Times New Roman"/>
                    <a:cs typeface="Times New Roman"/>
                    <a:sym typeface="Times New Roman"/>
                  </a:defRPr>
                </a:pPr>
              </a:p>
            </p:txBody>
          </p:sp>
          <p:sp>
            <p:nvSpPr>
              <p:cNvPr id="1912" name="Shape"/>
              <p:cNvSpPr/>
              <p:nvPr/>
            </p:nvSpPr>
            <p:spPr>
              <a:xfrm>
                <a:off x="908050" y="0"/>
                <a:ext cx="23813" cy="381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350"/>
                    </a:lnTo>
                    <a:lnTo>
                      <a:pt x="0" y="20250"/>
                    </a:lnTo>
                    <a:lnTo>
                      <a:pt x="21600" y="21600"/>
                    </a:lnTo>
                    <a:close/>
                  </a:path>
                </a:pathLst>
              </a:custGeom>
              <a:solidFill>
                <a:srgbClr val="226170"/>
              </a:solidFill>
              <a:ln w="12700" cap="flat">
                <a:noFill/>
                <a:miter lim="400000"/>
              </a:ln>
              <a:effectLst/>
            </p:spPr>
            <p:txBody>
              <a:bodyPr wrap="square" lIns="45719" tIns="45719" rIns="45719" bIns="45719" numCol="1" anchor="ctr">
                <a:noAutofit/>
              </a:bodyPr>
              <a:lstStyle/>
              <a:p>
                <a:pPr algn="ctr">
                  <a:defRPr b="0" sz="1800">
                    <a:latin typeface="Times New Roman"/>
                    <a:ea typeface="Times New Roman"/>
                    <a:cs typeface="Times New Roman"/>
                    <a:sym typeface="Times New Roman"/>
                  </a:defRPr>
                </a:pPr>
              </a:p>
            </p:txBody>
          </p:sp>
          <p:sp>
            <p:nvSpPr>
              <p:cNvPr id="1913" name="Shape"/>
              <p:cNvSpPr/>
              <p:nvPr/>
            </p:nvSpPr>
            <p:spPr>
              <a:xfrm>
                <a:off x="0" y="357187"/>
                <a:ext cx="931863" cy="238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048" y="0"/>
                    </a:lnTo>
                    <a:lnTo>
                      <a:pt x="552" y="0"/>
                    </a:lnTo>
                    <a:lnTo>
                      <a:pt x="0" y="21600"/>
                    </a:lnTo>
                    <a:close/>
                  </a:path>
                </a:pathLst>
              </a:custGeom>
              <a:solidFill>
                <a:srgbClr val="2D8195"/>
              </a:solidFill>
              <a:ln w="12700" cap="flat">
                <a:noFill/>
                <a:miter lim="400000"/>
              </a:ln>
              <a:effectLst/>
            </p:spPr>
            <p:txBody>
              <a:bodyPr wrap="square" lIns="45719" tIns="45719" rIns="45719" bIns="45719" numCol="1" anchor="ctr">
                <a:noAutofit/>
              </a:bodyPr>
              <a:lstStyle/>
              <a:p>
                <a:pPr algn="ctr">
                  <a:defRPr b="0" sz="1800">
                    <a:latin typeface="Times New Roman"/>
                    <a:ea typeface="Times New Roman"/>
                    <a:cs typeface="Times New Roman"/>
                    <a:sym typeface="Times New Roman"/>
                  </a:defRPr>
                </a:pPr>
              </a:p>
            </p:txBody>
          </p:sp>
        </p:grpSp>
        <p:sp>
          <p:nvSpPr>
            <p:cNvPr id="1915" name="Run"/>
            <p:cNvSpPr txBox="1"/>
            <p:nvPr/>
          </p:nvSpPr>
          <p:spPr>
            <a:xfrm>
              <a:off x="202060" y="5079"/>
              <a:ext cx="527743"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b="0" sz="1800">
                  <a:latin typeface="Book Antiqua"/>
                  <a:ea typeface="Book Antiqua"/>
                  <a:cs typeface="Book Antiqua"/>
                  <a:sym typeface="Book Antiqua"/>
                </a:defRPr>
              </a:lvl1pPr>
            </a:lstStyle>
            <a:p>
              <a:pPr/>
              <a:r>
                <a:t>Run</a:t>
              </a:r>
            </a:p>
          </p:txBody>
        </p:sp>
      </p:gr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Diziler"/>
          <p:cNvSpPr txBox="1"/>
          <p:nvPr>
            <p:ph type="title" idx="4294967295"/>
          </p:nvPr>
        </p:nvSpPr>
        <p:spPr>
          <a:xfrm>
            <a:off x="1422400" y="53975"/>
            <a:ext cx="10502900" cy="1030288"/>
          </a:xfrm>
          <a:prstGeom prst="rect">
            <a:avLst/>
          </a:prstGeom>
        </p:spPr>
        <p:txBody>
          <a:bodyPr>
            <a:normAutofit fontScale="100000" lnSpcReduction="0"/>
          </a:bodyPr>
          <a:lstStyle/>
          <a:p>
            <a:pPr/>
            <a:r>
              <a:t>Diziler</a:t>
            </a:r>
          </a:p>
        </p:txBody>
      </p:sp>
      <p:sp>
        <p:nvSpPr>
          <p:cNvPr id="108" name="Diziler aynı tür verileri tutan veri yapılarıdır."/>
          <p:cNvSpPr txBox="1"/>
          <p:nvPr>
            <p:ph type="body" idx="4294967295"/>
          </p:nvPr>
        </p:nvSpPr>
        <p:spPr>
          <a:xfrm>
            <a:off x="301625" y="1268412"/>
            <a:ext cx="11580813" cy="4824413"/>
          </a:xfrm>
          <a:prstGeom prst="rect">
            <a:avLst/>
          </a:prstGeom>
        </p:spPr>
        <p:txBody>
          <a:bodyPr>
            <a:normAutofit fontScale="100000" lnSpcReduction="0"/>
          </a:bodyPr>
          <a:lstStyle/>
          <a:p>
            <a:pPr/>
            <a:r>
              <a:t>Diziler aynı tür verileri tutan veri yapılarıdır. </a:t>
            </a:r>
          </a:p>
        </p:txBody>
      </p:sp>
      <p:sp>
        <p:nvSpPr>
          <p:cNvPr id="109" name="Slide Number"/>
          <p:cNvSpPr txBox="1"/>
          <p:nvPr>
            <p:ph type="sldNum" sz="quarter" idx="2"/>
          </p:nvPr>
        </p:nvSpPr>
        <p:spPr>
          <a:xfrm>
            <a:off x="11675655" y="6533495"/>
            <a:ext cx="181383" cy="248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10" name="Introducing Arrays Array is a data structure that represents a collection of the same" descr="Introducing Arrays Array is a data structure that represents a collection of the same"/>
          <p:cNvPicPr>
            <a:picLocks noChangeAspect="1"/>
          </p:cNvPicPr>
          <p:nvPr/>
        </p:nvPicPr>
        <p:blipFill>
          <a:blip r:embed="rId2">
            <a:extLst/>
          </a:blip>
          <a:srcRect l="0" t="27778" r="5207" b="6944"/>
          <a:stretch>
            <a:fillRect/>
          </a:stretch>
        </p:blipFill>
        <p:spPr>
          <a:xfrm>
            <a:off x="3095624" y="1928812"/>
            <a:ext cx="6500814" cy="335756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8" name="Slide Number"/>
          <p:cNvSpPr txBox="1"/>
          <p:nvPr>
            <p:ph type="sldNum" sz="quarter" idx="2"/>
          </p:nvPr>
        </p:nvSpPr>
        <p:spPr>
          <a:xfrm>
            <a:off x="5809525" y="6533495"/>
            <a:ext cx="258625" cy="248306"/>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1919" name="Problem: Yaşgünü Tahmini"/>
          <p:cNvSpPr txBox="1"/>
          <p:nvPr>
            <p:ph type="title" idx="4294967295"/>
          </p:nvPr>
        </p:nvSpPr>
        <p:spPr>
          <a:xfrm>
            <a:off x="1474111" y="86518"/>
            <a:ext cx="11418889" cy="1066801"/>
          </a:xfrm>
          <a:prstGeom prst="rect">
            <a:avLst/>
          </a:prstGeom>
        </p:spPr>
        <p:txBody>
          <a:bodyPr>
            <a:normAutofit fontScale="100000" lnSpcReduction="0"/>
          </a:bodyPr>
          <a:lstStyle>
            <a:lvl1pPr>
              <a:defRPr sz="3700">
                <a:effectLst>
                  <a:outerShdw sx="100000" sy="100000" kx="0" ky="0" algn="b" rotWithShape="0" blurRad="12700" dist="25400" dir="2700000">
                    <a:srgbClr val="DDDDDD"/>
                  </a:outerShdw>
                </a:effectLst>
              </a:defRPr>
            </a:lvl1pPr>
          </a:lstStyle>
          <a:p>
            <a:pPr/>
            <a:r>
              <a:t>Problem: Yaşgünü Tahmini</a:t>
            </a:r>
          </a:p>
        </p:txBody>
      </p:sp>
      <p:sp>
        <p:nvSpPr>
          <p:cNvPr id="1920" name="Program, sayıları üç boyutlu bir dizide beş kümede saklayarak basitleştirir ve kullanıcıdan bir döngü kullanarak yanıtları ister."/>
          <p:cNvSpPr txBox="1"/>
          <p:nvPr>
            <p:ph type="body" idx="4294967295"/>
          </p:nvPr>
        </p:nvSpPr>
        <p:spPr>
          <a:xfrm>
            <a:off x="157162" y="1316037"/>
            <a:ext cx="11826876" cy="3227388"/>
          </a:xfrm>
          <a:prstGeom prst="rect">
            <a:avLst/>
          </a:prstGeom>
        </p:spPr>
        <p:txBody>
          <a:bodyPr>
            <a:normAutofit fontScale="100000" lnSpcReduction="0"/>
          </a:bodyPr>
          <a:lstStyle>
            <a:lvl1pPr marL="0" indent="0">
              <a:lnSpc>
                <a:spcPct val="80000"/>
              </a:lnSpc>
              <a:spcBef>
                <a:spcPts val="800"/>
              </a:spcBef>
              <a:buSzTx/>
              <a:buFont typeface="Wingdings"/>
              <a:buNone/>
              <a:defRPr sz="3500"/>
            </a:lvl1pPr>
          </a:lstStyle>
          <a:p>
            <a:pPr/>
            <a:r>
              <a:t>Program, sayıları üç boyutlu bir dizide beş kümede saklayarak basitleştirir ve kullanıcıdan bir döngü kullanarak yanıtları ister.</a:t>
            </a:r>
          </a:p>
        </p:txBody>
      </p:sp>
      <p:grpSp>
        <p:nvGrpSpPr>
          <p:cNvPr id="1923" name="Group">
            <a:hlinkClick r:id="rId2" invalidUrl="" action="" tgtFrame="" tooltip="" history="1" highlightClick="0" endSnd="0"/>
          </p:cNvPr>
          <p:cNvGrpSpPr/>
          <p:nvPr/>
        </p:nvGrpSpPr>
        <p:grpSpPr>
          <a:xfrm>
            <a:off x="6096000" y="4887912"/>
            <a:ext cx="4224338" cy="381001"/>
            <a:chOff x="0" y="0"/>
            <a:chExt cx="4224337" cy="381000"/>
          </a:xfrm>
        </p:grpSpPr>
        <p:sp>
          <p:nvSpPr>
            <p:cNvPr id="1921" name="Rectangle"/>
            <p:cNvSpPr/>
            <p:nvPr/>
          </p:nvSpPr>
          <p:spPr>
            <a:xfrm>
              <a:off x="0" y="0"/>
              <a:ext cx="4224338" cy="381000"/>
            </a:xfrm>
            <a:prstGeom prst="rect">
              <a:avLst/>
            </a:prstGeom>
            <a:solidFill>
              <a:srgbClr val="92D050"/>
            </a:solidFill>
            <a:ln w="12700" cap="flat">
              <a:noFill/>
              <a:miter lim="400000"/>
            </a:ln>
            <a:effectLst/>
          </p:spPr>
          <p:txBody>
            <a:bodyPr wrap="square" lIns="45719" tIns="45719" rIns="45719" bIns="45719" numCol="1" anchor="t">
              <a:noAutofit/>
            </a:bodyPr>
            <a:lstStyle/>
            <a:p>
              <a:pPr algn="ctr">
                <a:defRPr b="0" sz="2000">
                  <a:latin typeface="Times New Roman"/>
                  <a:ea typeface="Times New Roman"/>
                  <a:cs typeface="Times New Roman"/>
                  <a:sym typeface="Times New Roman"/>
                </a:defRPr>
              </a:pPr>
            </a:p>
          </p:txBody>
        </p:sp>
        <p:sp>
          <p:nvSpPr>
            <p:cNvPr id="1922" name="GuessBirthdayUsingArray"/>
            <p:cNvSpPr txBox="1"/>
            <p:nvPr/>
          </p:nvSpPr>
          <p:spPr>
            <a:xfrm>
              <a:off x="45719" y="0"/>
              <a:ext cx="4132899" cy="372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0" sz="2000">
                  <a:latin typeface="Times New Roman"/>
                  <a:ea typeface="Times New Roman"/>
                  <a:cs typeface="Times New Roman"/>
                  <a:sym typeface="Times New Roman"/>
                </a:defRPr>
              </a:lvl1pPr>
            </a:lstStyle>
            <a:p>
              <a:pPr/>
              <a:r>
                <a:t>GuessBirthdayUsingArray</a:t>
              </a:r>
            </a:p>
          </p:txBody>
        </p:sp>
      </p:grpSp>
      <p:grpSp>
        <p:nvGrpSpPr>
          <p:cNvPr id="1931" name="Group"/>
          <p:cNvGrpSpPr/>
          <p:nvPr/>
        </p:nvGrpSpPr>
        <p:grpSpPr>
          <a:xfrm>
            <a:off x="10502899" y="4887912"/>
            <a:ext cx="931864" cy="381001"/>
            <a:chOff x="0" y="0"/>
            <a:chExt cx="931862" cy="381000"/>
          </a:xfrm>
        </p:grpSpPr>
        <p:grpSp>
          <p:nvGrpSpPr>
            <p:cNvPr id="1929" name="Group"/>
            <p:cNvGrpSpPr/>
            <p:nvPr/>
          </p:nvGrpSpPr>
          <p:grpSpPr>
            <a:xfrm>
              <a:off x="-1" y="-1"/>
              <a:ext cx="931864" cy="381001"/>
              <a:chOff x="0" y="0"/>
              <a:chExt cx="931862" cy="381000"/>
            </a:xfrm>
          </p:grpSpPr>
          <p:sp>
            <p:nvSpPr>
              <p:cNvPr id="1924" name="Rectangle"/>
              <p:cNvSpPr/>
              <p:nvPr/>
            </p:nvSpPr>
            <p:spPr>
              <a:xfrm>
                <a:off x="0" y="0"/>
                <a:ext cx="931863" cy="381000"/>
              </a:xfrm>
              <a:prstGeom prst="rect">
                <a:avLst/>
              </a:prstGeom>
              <a:solidFill>
                <a:srgbClr val="38A1BA"/>
              </a:solidFill>
              <a:ln w="12700" cap="flat">
                <a:noFill/>
                <a:miter lim="400000"/>
              </a:ln>
              <a:effectLst>
                <a:outerShdw sx="100000" sy="100000" kx="0" ky="0" algn="b" rotWithShape="0" blurRad="63500" dist="17960" dir="2700000">
                  <a:srgbClr val="226170"/>
                </a:outerShdw>
              </a:effectLst>
            </p:spPr>
            <p:txBody>
              <a:bodyPr wrap="square" lIns="45719" tIns="45719" rIns="45719" bIns="45719" numCol="1" anchor="ctr">
                <a:noAutofit/>
              </a:bodyPr>
              <a:lstStyle/>
              <a:p>
                <a:pPr algn="ctr">
                  <a:defRPr b="0" sz="1800">
                    <a:latin typeface="Times New Roman"/>
                    <a:ea typeface="Times New Roman"/>
                    <a:cs typeface="Times New Roman"/>
                    <a:sym typeface="Times New Roman"/>
                  </a:defRPr>
                </a:pPr>
              </a:p>
            </p:txBody>
          </p:sp>
          <p:sp>
            <p:nvSpPr>
              <p:cNvPr id="1925" name="Shape"/>
              <p:cNvSpPr/>
              <p:nvPr/>
            </p:nvSpPr>
            <p:spPr>
              <a:xfrm>
                <a:off x="0" y="-1"/>
                <a:ext cx="931863"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2" y="21600"/>
                    </a:lnTo>
                    <a:lnTo>
                      <a:pt x="21048" y="21600"/>
                    </a:lnTo>
                    <a:lnTo>
                      <a:pt x="21600" y="0"/>
                    </a:lnTo>
                    <a:close/>
                  </a:path>
                </a:pathLst>
              </a:custGeom>
              <a:solidFill>
                <a:srgbClr val="60B4C8"/>
              </a:solidFill>
              <a:ln w="12700" cap="flat">
                <a:noFill/>
                <a:miter lim="400000"/>
              </a:ln>
              <a:effectLst/>
            </p:spPr>
            <p:txBody>
              <a:bodyPr wrap="square" lIns="45719" tIns="45719" rIns="45719" bIns="45719" numCol="1" anchor="ctr">
                <a:noAutofit/>
              </a:bodyPr>
              <a:lstStyle/>
              <a:p>
                <a:pPr algn="ctr">
                  <a:defRPr b="0" sz="1800">
                    <a:latin typeface="Times New Roman"/>
                    <a:ea typeface="Times New Roman"/>
                    <a:cs typeface="Times New Roman"/>
                    <a:sym typeface="Times New Roman"/>
                  </a:defRPr>
                </a:pPr>
              </a:p>
            </p:txBody>
          </p:sp>
          <p:sp>
            <p:nvSpPr>
              <p:cNvPr id="1926" name="Shape"/>
              <p:cNvSpPr/>
              <p:nvPr/>
            </p:nvSpPr>
            <p:spPr>
              <a:xfrm>
                <a:off x="-1" y="0"/>
                <a:ext cx="23814" cy="381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350"/>
                    </a:lnTo>
                    <a:lnTo>
                      <a:pt x="21600" y="20250"/>
                    </a:lnTo>
                    <a:lnTo>
                      <a:pt x="0" y="21600"/>
                    </a:lnTo>
                    <a:close/>
                  </a:path>
                </a:pathLst>
              </a:custGeom>
              <a:solidFill>
                <a:srgbClr val="88C7D6"/>
              </a:solidFill>
              <a:ln w="12700" cap="flat">
                <a:noFill/>
                <a:miter lim="400000"/>
              </a:ln>
              <a:effectLst/>
            </p:spPr>
            <p:txBody>
              <a:bodyPr wrap="square" lIns="45719" tIns="45719" rIns="45719" bIns="45719" numCol="1" anchor="ctr">
                <a:noAutofit/>
              </a:bodyPr>
              <a:lstStyle/>
              <a:p>
                <a:pPr algn="ctr">
                  <a:defRPr b="0" sz="1800">
                    <a:latin typeface="Times New Roman"/>
                    <a:ea typeface="Times New Roman"/>
                    <a:cs typeface="Times New Roman"/>
                    <a:sym typeface="Times New Roman"/>
                  </a:defRPr>
                </a:pPr>
              </a:p>
            </p:txBody>
          </p:sp>
          <p:sp>
            <p:nvSpPr>
              <p:cNvPr id="1927" name="Shape"/>
              <p:cNvSpPr/>
              <p:nvPr/>
            </p:nvSpPr>
            <p:spPr>
              <a:xfrm>
                <a:off x="908050" y="0"/>
                <a:ext cx="23813" cy="381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350"/>
                    </a:lnTo>
                    <a:lnTo>
                      <a:pt x="0" y="20250"/>
                    </a:lnTo>
                    <a:lnTo>
                      <a:pt x="21600" y="21600"/>
                    </a:lnTo>
                    <a:close/>
                  </a:path>
                </a:pathLst>
              </a:custGeom>
              <a:solidFill>
                <a:srgbClr val="226170"/>
              </a:solidFill>
              <a:ln w="12700" cap="flat">
                <a:noFill/>
                <a:miter lim="400000"/>
              </a:ln>
              <a:effectLst/>
            </p:spPr>
            <p:txBody>
              <a:bodyPr wrap="square" lIns="45719" tIns="45719" rIns="45719" bIns="45719" numCol="1" anchor="ctr">
                <a:noAutofit/>
              </a:bodyPr>
              <a:lstStyle/>
              <a:p>
                <a:pPr algn="ctr">
                  <a:defRPr b="0" sz="1800">
                    <a:latin typeface="Times New Roman"/>
                    <a:ea typeface="Times New Roman"/>
                    <a:cs typeface="Times New Roman"/>
                    <a:sym typeface="Times New Roman"/>
                  </a:defRPr>
                </a:pPr>
              </a:p>
            </p:txBody>
          </p:sp>
          <p:sp>
            <p:nvSpPr>
              <p:cNvPr id="1928" name="Shape"/>
              <p:cNvSpPr/>
              <p:nvPr/>
            </p:nvSpPr>
            <p:spPr>
              <a:xfrm>
                <a:off x="0" y="357187"/>
                <a:ext cx="931863" cy="238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048" y="0"/>
                    </a:lnTo>
                    <a:lnTo>
                      <a:pt x="552" y="0"/>
                    </a:lnTo>
                    <a:lnTo>
                      <a:pt x="0" y="21600"/>
                    </a:lnTo>
                    <a:close/>
                  </a:path>
                </a:pathLst>
              </a:custGeom>
              <a:solidFill>
                <a:srgbClr val="2D8195"/>
              </a:solidFill>
              <a:ln w="12700" cap="flat">
                <a:noFill/>
                <a:miter lim="400000"/>
              </a:ln>
              <a:effectLst/>
            </p:spPr>
            <p:txBody>
              <a:bodyPr wrap="square" lIns="45719" tIns="45719" rIns="45719" bIns="45719" numCol="1" anchor="ctr">
                <a:noAutofit/>
              </a:bodyPr>
              <a:lstStyle/>
              <a:p>
                <a:pPr algn="ctr">
                  <a:defRPr b="0" sz="1800">
                    <a:latin typeface="Times New Roman"/>
                    <a:ea typeface="Times New Roman"/>
                    <a:cs typeface="Times New Roman"/>
                    <a:sym typeface="Times New Roman"/>
                  </a:defRPr>
                </a:pPr>
              </a:p>
            </p:txBody>
          </p:sp>
        </p:grpSp>
        <p:sp>
          <p:nvSpPr>
            <p:cNvPr id="1930" name="Run"/>
            <p:cNvSpPr txBox="1"/>
            <p:nvPr/>
          </p:nvSpPr>
          <p:spPr>
            <a:xfrm>
              <a:off x="202060" y="5079"/>
              <a:ext cx="527743"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b="0" sz="1800">
                  <a:latin typeface="Book Antiqua"/>
                  <a:ea typeface="Book Antiqua"/>
                  <a:cs typeface="Book Antiqua"/>
                  <a:sym typeface="Book Antiqua"/>
                </a:defRPr>
              </a:lvl1pPr>
            </a:lstStyle>
            <a:p>
              <a:pPr/>
              <a:r>
                <a:t>Run</a:t>
              </a:r>
            </a:p>
          </p:txBody>
        </p:sp>
      </p:gr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3" name="Basit bir Program"/>
          <p:cNvSpPr txBox="1"/>
          <p:nvPr>
            <p:ph type="title" idx="4294967295"/>
          </p:nvPr>
        </p:nvSpPr>
        <p:spPr>
          <a:xfrm>
            <a:off x="1422400" y="53975"/>
            <a:ext cx="10502900" cy="1030288"/>
          </a:xfrm>
          <a:prstGeom prst="rect">
            <a:avLst/>
          </a:prstGeom>
        </p:spPr>
        <p:txBody>
          <a:bodyPr>
            <a:normAutofit fontScale="100000" lnSpcReduction="0"/>
          </a:bodyPr>
          <a:lstStyle/>
          <a:p>
            <a:pPr/>
            <a:r>
              <a:t>Basit bir Program</a:t>
            </a:r>
          </a:p>
        </p:txBody>
      </p:sp>
      <p:sp>
        <p:nvSpPr>
          <p:cNvPr id="1934" name="2 çift zar atılsın. Bu zarların üzerindeki değerlerin toplamını bir dizide saklayınız. Daha sonra, ekrandan toplam değerini alarak kaç atılmış olabileceğini ekrana yazdırınız."/>
          <p:cNvSpPr txBox="1"/>
          <p:nvPr>
            <p:ph type="body" idx="4294967295"/>
          </p:nvPr>
        </p:nvSpPr>
        <p:spPr>
          <a:xfrm>
            <a:off x="301625" y="1268412"/>
            <a:ext cx="11580813" cy="4824413"/>
          </a:xfrm>
          <a:prstGeom prst="rect">
            <a:avLst/>
          </a:prstGeom>
        </p:spPr>
        <p:txBody>
          <a:bodyPr>
            <a:normAutofit fontScale="100000" lnSpcReduction="0"/>
          </a:bodyPr>
          <a:lstStyle>
            <a:lvl1pPr>
              <a:spcBef>
                <a:spcPts val="600"/>
              </a:spcBef>
              <a:defRPr sz="2800"/>
            </a:lvl1pPr>
          </a:lstStyle>
          <a:p>
            <a:pPr/>
            <a:r>
              <a:t>2 çift zar atılsın. Bu zarların üzerindeki değerlerin toplamını bir dizide saklayınız. Daha sonra, ekrandan toplam değerini alarak kaç atılmış olabileceğini ekrana yazdırınız.</a:t>
            </a:r>
          </a:p>
        </p:txBody>
      </p:sp>
      <p:pic>
        <p:nvPicPr>
          <p:cNvPr id="1935" name="Conferences | agilejava.eu" descr="Conferences | agilejava.eu"/>
          <p:cNvPicPr>
            <a:picLocks noChangeAspect="1"/>
          </p:cNvPicPr>
          <p:nvPr/>
        </p:nvPicPr>
        <p:blipFill>
          <a:blip r:embed="rId2">
            <a:extLst/>
          </a:blip>
          <a:stretch>
            <a:fillRect/>
          </a:stretch>
        </p:blipFill>
        <p:spPr>
          <a:xfrm>
            <a:off x="8882062" y="4500562"/>
            <a:ext cx="2852738" cy="1668463"/>
          </a:xfrm>
          <a:prstGeom prst="rect">
            <a:avLst/>
          </a:prstGeom>
          <a:ln w="12700">
            <a:miter lim="400000"/>
          </a:ln>
        </p:spPr>
      </p:pic>
      <p:sp>
        <p:nvSpPr>
          <p:cNvPr id="1936" name="Slide Number"/>
          <p:cNvSpPr txBox="1"/>
          <p:nvPr>
            <p:ph type="sldNum" sz="quarter" idx="2"/>
          </p:nvPr>
        </p:nvSpPr>
        <p:spPr>
          <a:xfrm>
            <a:off x="11598413" y="6533495"/>
            <a:ext cx="258625" cy="248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1937" name="Table 7"/>
          <p:cNvGraphicFramePr/>
          <p:nvPr/>
        </p:nvGraphicFramePr>
        <p:xfrm>
          <a:off x="1165225" y="3187217"/>
          <a:ext cx="7690289" cy="232310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096798"/>
                <a:gridCol w="1096798"/>
                <a:gridCol w="1096798"/>
                <a:gridCol w="1096798"/>
                <a:gridCol w="1096798"/>
                <a:gridCol w="1096798"/>
                <a:gridCol w="1096798"/>
              </a:tblGrid>
              <a:tr h="330205">
                <a:tc>
                  <a:txBody>
                    <a:bodyPr/>
                    <a:lstStyle/>
                    <a:p>
                      <a:pPr algn="l" defTabSz="829875">
                        <a:defRPr sz="2000"/>
                      </a:pPr>
                    </a:p>
                  </a:txBody>
                  <a:tcPr marL="6350" marR="6350" marT="6350" marB="6350" anchor="b" anchorCtr="0" horzOverflow="overflow">
                    <a:lnL w="12700">
                      <a:miter lim="400000"/>
                    </a:lnL>
                    <a:lnR w="12700">
                      <a:miter lim="400000"/>
                    </a:lnR>
                    <a:lnT w="12700">
                      <a:miter lim="400000"/>
                    </a:lnT>
                    <a:lnB w="12700">
                      <a:miter lim="400000"/>
                    </a:lnB>
                    <a:noFill/>
                  </a:tcPr>
                </a:tc>
                <a:tc>
                  <a:txBody>
                    <a:bodyPr/>
                    <a:lstStyle/>
                    <a:p>
                      <a:pPr defTabSz="829875">
                        <a:defRPr sz="1800"/>
                      </a:pPr>
                      <a:r>
                        <a:rPr sz="2000"/>
                        <a:t>1</a:t>
                      </a:r>
                    </a:p>
                  </a:txBody>
                  <a:tcPr marL="6350" marR="6350" marT="6350" marB="6350" anchor="b" anchorCtr="0" horzOverflow="overflow">
                    <a:lnL w="12700">
                      <a:miter lim="400000"/>
                    </a:lnL>
                    <a:lnR w="12700">
                      <a:miter lim="400000"/>
                    </a:lnR>
                    <a:lnT w="12700">
                      <a:miter lim="400000"/>
                    </a:lnT>
                    <a:lnB w="12700">
                      <a:miter lim="400000"/>
                    </a:lnB>
                    <a:solidFill>
                      <a:srgbClr val="95EFE4"/>
                    </a:solidFill>
                  </a:tcPr>
                </a:tc>
                <a:tc>
                  <a:txBody>
                    <a:bodyPr/>
                    <a:lstStyle/>
                    <a:p>
                      <a:pPr defTabSz="829875">
                        <a:defRPr sz="1800"/>
                      </a:pPr>
                      <a:r>
                        <a:rPr sz="2000"/>
                        <a:t>2</a:t>
                      </a:r>
                    </a:p>
                  </a:txBody>
                  <a:tcPr marL="6350" marR="6350" marT="6350" marB="6350" anchor="b" anchorCtr="0" horzOverflow="overflow">
                    <a:lnL w="12700">
                      <a:miter lim="400000"/>
                    </a:lnL>
                    <a:lnR w="12700">
                      <a:miter lim="400000"/>
                    </a:lnR>
                    <a:lnT w="12700">
                      <a:miter lim="400000"/>
                    </a:lnT>
                    <a:lnB w="12700">
                      <a:miter lim="400000"/>
                    </a:lnB>
                    <a:solidFill>
                      <a:srgbClr val="95EFE4"/>
                    </a:solidFill>
                  </a:tcPr>
                </a:tc>
                <a:tc>
                  <a:txBody>
                    <a:bodyPr/>
                    <a:lstStyle/>
                    <a:p>
                      <a:pPr defTabSz="829875">
                        <a:defRPr sz="1800"/>
                      </a:pPr>
                      <a:r>
                        <a:rPr sz="2000"/>
                        <a:t>3</a:t>
                      </a:r>
                    </a:p>
                  </a:txBody>
                  <a:tcPr marL="6350" marR="6350" marT="6350" marB="6350" anchor="b" anchorCtr="0" horzOverflow="overflow">
                    <a:lnL w="12700">
                      <a:miter lim="400000"/>
                    </a:lnL>
                    <a:lnR w="12700">
                      <a:miter lim="400000"/>
                    </a:lnR>
                    <a:lnT w="12700">
                      <a:miter lim="400000"/>
                    </a:lnT>
                    <a:lnB w="12700">
                      <a:miter lim="400000"/>
                    </a:lnB>
                    <a:solidFill>
                      <a:srgbClr val="95EFE4"/>
                    </a:solidFill>
                  </a:tcPr>
                </a:tc>
                <a:tc>
                  <a:txBody>
                    <a:bodyPr/>
                    <a:lstStyle/>
                    <a:p>
                      <a:pPr defTabSz="829875">
                        <a:defRPr sz="1800"/>
                      </a:pPr>
                      <a:r>
                        <a:rPr sz="2000"/>
                        <a:t>4</a:t>
                      </a:r>
                    </a:p>
                  </a:txBody>
                  <a:tcPr marL="6350" marR="6350" marT="6350" marB="6350" anchor="b" anchorCtr="0" horzOverflow="overflow">
                    <a:lnL w="12700">
                      <a:miter lim="400000"/>
                    </a:lnL>
                    <a:lnR w="12700">
                      <a:miter lim="400000"/>
                    </a:lnR>
                    <a:lnT w="12700">
                      <a:miter lim="400000"/>
                    </a:lnT>
                    <a:lnB w="12700">
                      <a:miter lim="400000"/>
                    </a:lnB>
                    <a:solidFill>
                      <a:srgbClr val="95EFE4"/>
                    </a:solidFill>
                  </a:tcPr>
                </a:tc>
                <a:tc>
                  <a:txBody>
                    <a:bodyPr/>
                    <a:lstStyle/>
                    <a:p>
                      <a:pPr defTabSz="829875">
                        <a:defRPr sz="1800"/>
                      </a:pPr>
                      <a:r>
                        <a:rPr sz="2000"/>
                        <a:t>5</a:t>
                      </a:r>
                    </a:p>
                  </a:txBody>
                  <a:tcPr marL="6350" marR="6350" marT="6350" marB="6350" anchor="b" anchorCtr="0" horzOverflow="overflow">
                    <a:lnL w="12700">
                      <a:miter lim="400000"/>
                    </a:lnL>
                    <a:lnR w="12700">
                      <a:miter lim="400000"/>
                    </a:lnR>
                    <a:lnT w="12700">
                      <a:miter lim="400000"/>
                    </a:lnT>
                    <a:lnB w="12700">
                      <a:miter lim="400000"/>
                    </a:lnB>
                    <a:solidFill>
                      <a:srgbClr val="95EFE4"/>
                    </a:solidFill>
                  </a:tcPr>
                </a:tc>
                <a:tc>
                  <a:txBody>
                    <a:bodyPr/>
                    <a:lstStyle/>
                    <a:p>
                      <a:pPr defTabSz="829875">
                        <a:defRPr sz="1800"/>
                      </a:pPr>
                      <a:r>
                        <a:rPr sz="2000"/>
                        <a:t>6</a:t>
                      </a:r>
                    </a:p>
                  </a:txBody>
                  <a:tcPr marL="6350" marR="6350" marT="6350" marB="6350" anchor="b" anchorCtr="0" horzOverflow="overflow">
                    <a:lnL w="12700">
                      <a:miter lim="400000"/>
                    </a:lnL>
                    <a:lnR w="12700">
                      <a:miter lim="400000"/>
                    </a:lnR>
                    <a:lnT w="12700">
                      <a:miter lim="400000"/>
                    </a:lnT>
                    <a:lnB w="12700">
                      <a:miter lim="400000"/>
                    </a:lnB>
                    <a:solidFill>
                      <a:srgbClr val="95EFE4"/>
                    </a:solidFill>
                  </a:tcPr>
                </a:tc>
              </a:tr>
              <a:tr h="330205">
                <a:tc>
                  <a:txBody>
                    <a:bodyPr/>
                    <a:lstStyle/>
                    <a:p>
                      <a:pPr defTabSz="829875">
                        <a:defRPr sz="1800"/>
                      </a:pPr>
                      <a:r>
                        <a:rPr sz="2000"/>
                        <a:t>1</a:t>
                      </a:r>
                    </a:p>
                  </a:txBody>
                  <a:tcPr marL="6350" marR="6350" marT="6350" marB="6350" anchor="b" anchorCtr="0" horzOverflow="overflow">
                    <a:lnL w="12700">
                      <a:miter lim="400000"/>
                    </a:lnL>
                    <a:lnR w="12700">
                      <a:miter lim="400000"/>
                    </a:lnR>
                    <a:lnT w="12700">
                      <a:miter lim="400000"/>
                    </a:lnT>
                    <a:lnB w="12700">
                      <a:miter lim="400000"/>
                    </a:lnB>
                    <a:solidFill>
                      <a:srgbClr val="FFFF00"/>
                    </a:solidFill>
                  </a:tcPr>
                </a:tc>
                <a:tc>
                  <a:txBody>
                    <a:bodyPr/>
                    <a:lstStyle/>
                    <a:p>
                      <a:pPr defTabSz="829875">
                        <a:defRPr sz="1800"/>
                      </a:pPr>
                      <a:r>
                        <a:rPr sz="2000"/>
                        <a:t>2</a:t>
                      </a:r>
                    </a:p>
                  </a:txBody>
                  <a:tcPr marL="6350" marR="6350" marT="6350" marB="6350" anchor="b" anchorCtr="0" horzOverflow="overflow">
                    <a:lnL w="12700">
                      <a:miter lim="400000"/>
                    </a:lnL>
                    <a:lnR w="12700">
                      <a:miter lim="400000"/>
                    </a:lnR>
                    <a:lnT w="12700">
                      <a:miter lim="400000"/>
                    </a:lnT>
                    <a:lnB w="12700">
                      <a:miter lim="400000"/>
                    </a:lnB>
                    <a:solidFill>
                      <a:srgbClr val="C9F7F2"/>
                    </a:solidFill>
                  </a:tcPr>
                </a:tc>
                <a:tc>
                  <a:txBody>
                    <a:bodyPr/>
                    <a:lstStyle/>
                    <a:p>
                      <a:pPr defTabSz="829875">
                        <a:defRPr sz="1800"/>
                      </a:pPr>
                      <a:r>
                        <a:rPr sz="2000"/>
                        <a:t>3</a:t>
                      </a:r>
                    </a:p>
                  </a:txBody>
                  <a:tcPr marL="6350" marR="6350" marT="6350" marB="6350" anchor="b" anchorCtr="0" horzOverflow="overflow">
                    <a:lnL w="12700">
                      <a:miter lim="400000"/>
                    </a:lnL>
                    <a:lnR w="12700">
                      <a:miter lim="400000"/>
                    </a:lnR>
                    <a:lnT w="12700">
                      <a:miter lim="400000"/>
                    </a:lnT>
                    <a:lnB w="12700">
                      <a:miter lim="400000"/>
                    </a:lnB>
                    <a:solidFill>
                      <a:srgbClr val="C9F7F2"/>
                    </a:solidFill>
                  </a:tcPr>
                </a:tc>
                <a:tc>
                  <a:txBody>
                    <a:bodyPr/>
                    <a:lstStyle/>
                    <a:p>
                      <a:pPr defTabSz="829875">
                        <a:defRPr sz="1800"/>
                      </a:pPr>
                      <a:r>
                        <a:rPr sz="2000"/>
                        <a:t>4</a:t>
                      </a:r>
                    </a:p>
                  </a:txBody>
                  <a:tcPr marL="6350" marR="6350" marT="6350" marB="6350" anchor="b" anchorCtr="0" horzOverflow="overflow">
                    <a:lnL w="12700">
                      <a:miter lim="400000"/>
                    </a:lnL>
                    <a:lnR w="12700">
                      <a:miter lim="400000"/>
                    </a:lnR>
                    <a:lnT w="12700">
                      <a:miter lim="400000"/>
                    </a:lnT>
                    <a:lnB w="12700">
                      <a:miter lim="400000"/>
                    </a:lnB>
                    <a:solidFill>
                      <a:srgbClr val="C9F7F2"/>
                    </a:solidFill>
                  </a:tcPr>
                </a:tc>
                <a:tc>
                  <a:txBody>
                    <a:bodyPr/>
                    <a:lstStyle/>
                    <a:p>
                      <a:pPr defTabSz="829875">
                        <a:defRPr sz="1800"/>
                      </a:pPr>
                      <a:r>
                        <a:rPr sz="2000"/>
                        <a:t>5</a:t>
                      </a:r>
                    </a:p>
                  </a:txBody>
                  <a:tcPr marL="6350" marR="6350" marT="6350" marB="6350" anchor="b" anchorCtr="0" horzOverflow="overflow">
                    <a:lnL w="12700">
                      <a:miter lim="400000"/>
                    </a:lnL>
                    <a:lnR w="12700">
                      <a:miter lim="400000"/>
                    </a:lnR>
                    <a:lnT w="12700">
                      <a:miter lim="400000"/>
                    </a:lnT>
                    <a:lnB w="12700">
                      <a:miter lim="400000"/>
                    </a:lnB>
                    <a:solidFill>
                      <a:srgbClr val="C9F7F2"/>
                    </a:solidFill>
                  </a:tcPr>
                </a:tc>
                <a:tc>
                  <a:txBody>
                    <a:bodyPr/>
                    <a:lstStyle/>
                    <a:p>
                      <a:pPr defTabSz="829875">
                        <a:defRPr sz="1800"/>
                      </a:pPr>
                      <a:r>
                        <a:rPr sz="2000"/>
                        <a:t>6</a:t>
                      </a:r>
                    </a:p>
                  </a:txBody>
                  <a:tcPr marL="6350" marR="6350" marT="6350" marB="6350" anchor="b" anchorCtr="0" horzOverflow="overflow">
                    <a:lnL w="12700">
                      <a:miter lim="400000"/>
                    </a:lnL>
                    <a:lnR w="12700">
                      <a:miter lim="400000"/>
                    </a:lnR>
                    <a:lnT w="12700">
                      <a:miter lim="400000"/>
                    </a:lnT>
                    <a:lnB w="12700">
                      <a:miter lim="400000"/>
                    </a:lnB>
                    <a:solidFill>
                      <a:srgbClr val="C9F7F2"/>
                    </a:solidFill>
                  </a:tcPr>
                </a:tc>
                <a:tc>
                  <a:txBody>
                    <a:bodyPr/>
                    <a:lstStyle/>
                    <a:p>
                      <a:pPr defTabSz="829875">
                        <a:defRPr sz="1800"/>
                      </a:pPr>
                      <a:r>
                        <a:rPr sz="2000"/>
                        <a:t>7</a:t>
                      </a:r>
                    </a:p>
                  </a:txBody>
                  <a:tcPr marL="6350" marR="6350" marT="6350" marB="6350" anchor="b" anchorCtr="0" horzOverflow="overflow">
                    <a:lnL w="12700">
                      <a:miter lim="400000"/>
                    </a:lnL>
                    <a:lnR w="12700">
                      <a:miter lim="400000"/>
                    </a:lnR>
                    <a:lnT w="12700">
                      <a:miter lim="400000"/>
                    </a:lnT>
                    <a:lnB w="12700">
                      <a:miter lim="400000"/>
                    </a:lnB>
                    <a:solidFill>
                      <a:srgbClr val="C9F7F2"/>
                    </a:solidFill>
                  </a:tcPr>
                </a:tc>
              </a:tr>
              <a:tr h="330205">
                <a:tc>
                  <a:txBody>
                    <a:bodyPr/>
                    <a:lstStyle/>
                    <a:p>
                      <a:pPr defTabSz="829875">
                        <a:defRPr sz="1800"/>
                      </a:pPr>
                      <a:r>
                        <a:rPr sz="2000"/>
                        <a:t>2</a:t>
                      </a:r>
                    </a:p>
                  </a:txBody>
                  <a:tcPr marL="6350" marR="6350" marT="6350" marB="6350" anchor="b" anchorCtr="0" horzOverflow="overflow">
                    <a:lnL w="12700">
                      <a:miter lim="400000"/>
                    </a:lnL>
                    <a:lnR w="12700">
                      <a:miter lim="400000"/>
                    </a:lnR>
                    <a:lnT w="12700">
                      <a:miter lim="400000"/>
                    </a:lnT>
                    <a:lnB w="12700">
                      <a:miter lim="400000"/>
                    </a:lnB>
                    <a:solidFill>
                      <a:srgbClr val="FFFF00"/>
                    </a:solidFill>
                  </a:tcPr>
                </a:tc>
                <a:tc>
                  <a:txBody>
                    <a:bodyPr/>
                    <a:lstStyle/>
                    <a:p>
                      <a:pPr defTabSz="829875">
                        <a:defRPr sz="1800"/>
                      </a:pPr>
                      <a:r>
                        <a:rPr sz="2000"/>
                        <a:t>3</a:t>
                      </a:r>
                    </a:p>
                  </a:txBody>
                  <a:tcPr marL="6350" marR="6350" marT="6350" marB="6350" anchor="b" anchorCtr="0" horzOverflow="overflow">
                    <a:lnL w="12700">
                      <a:miter lim="400000"/>
                    </a:lnL>
                    <a:lnR w="12700">
                      <a:miter lim="400000"/>
                    </a:lnR>
                    <a:lnT w="12700">
                      <a:miter lim="400000"/>
                    </a:lnT>
                    <a:lnB w="12700">
                      <a:miter lim="400000"/>
                    </a:lnB>
                    <a:solidFill>
                      <a:srgbClr val="C9F7F2"/>
                    </a:solidFill>
                  </a:tcPr>
                </a:tc>
                <a:tc>
                  <a:txBody>
                    <a:bodyPr/>
                    <a:lstStyle/>
                    <a:p>
                      <a:pPr defTabSz="829875">
                        <a:defRPr sz="1800"/>
                      </a:pPr>
                      <a:r>
                        <a:rPr sz="2000"/>
                        <a:t>4</a:t>
                      </a:r>
                    </a:p>
                  </a:txBody>
                  <a:tcPr marL="6350" marR="6350" marT="6350" marB="6350" anchor="b" anchorCtr="0" horzOverflow="overflow">
                    <a:lnL w="12700">
                      <a:miter lim="400000"/>
                    </a:lnL>
                    <a:lnR w="12700">
                      <a:miter lim="400000"/>
                    </a:lnR>
                    <a:lnT w="12700">
                      <a:miter lim="400000"/>
                    </a:lnT>
                    <a:lnB w="12700">
                      <a:miter lim="400000"/>
                    </a:lnB>
                    <a:solidFill>
                      <a:srgbClr val="C9F7F2"/>
                    </a:solidFill>
                  </a:tcPr>
                </a:tc>
                <a:tc>
                  <a:txBody>
                    <a:bodyPr/>
                    <a:lstStyle/>
                    <a:p>
                      <a:pPr defTabSz="829875">
                        <a:defRPr sz="1800"/>
                      </a:pPr>
                      <a:r>
                        <a:rPr sz="2000"/>
                        <a:t>5</a:t>
                      </a:r>
                    </a:p>
                  </a:txBody>
                  <a:tcPr marL="6350" marR="6350" marT="6350" marB="6350" anchor="b" anchorCtr="0" horzOverflow="overflow">
                    <a:lnL w="12700">
                      <a:miter lim="400000"/>
                    </a:lnL>
                    <a:lnR w="12700">
                      <a:miter lim="400000"/>
                    </a:lnR>
                    <a:lnT w="12700">
                      <a:miter lim="400000"/>
                    </a:lnT>
                    <a:lnB w="12700">
                      <a:miter lim="400000"/>
                    </a:lnB>
                    <a:solidFill>
                      <a:srgbClr val="C9F7F2"/>
                    </a:solidFill>
                  </a:tcPr>
                </a:tc>
                <a:tc>
                  <a:txBody>
                    <a:bodyPr/>
                    <a:lstStyle/>
                    <a:p>
                      <a:pPr defTabSz="829875">
                        <a:defRPr sz="1800"/>
                      </a:pPr>
                      <a:r>
                        <a:rPr sz="2000"/>
                        <a:t>6</a:t>
                      </a:r>
                    </a:p>
                  </a:txBody>
                  <a:tcPr marL="6350" marR="6350" marT="6350" marB="6350" anchor="b" anchorCtr="0" horzOverflow="overflow">
                    <a:lnL w="12700">
                      <a:miter lim="400000"/>
                    </a:lnL>
                    <a:lnR w="12700">
                      <a:miter lim="400000"/>
                    </a:lnR>
                    <a:lnT w="12700">
                      <a:miter lim="400000"/>
                    </a:lnT>
                    <a:lnB w="12700">
                      <a:miter lim="400000"/>
                    </a:lnB>
                    <a:solidFill>
                      <a:srgbClr val="C9F7F2"/>
                    </a:solidFill>
                  </a:tcPr>
                </a:tc>
                <a:tc>
                  <a:txBody>
                    <a:bodyPr/>
                    <a:lstStyle/>
                    <a:p>
                      <a:pPr defTabSz="829875">
                        <a:defRPr sz="1800"/>
                      </a:pPr>
                      <a:r>
                        <a:rPr sz="2000"/>
                        <a:t>7</a:t>
                      </a:r>
                    </a:p>
                  </a:txBody>
                  <a:tcPr marL="6350" marR="6350" marT="6350" marB="6350" anchor="b" anchorCtr="0" horzOverflow="overflow">
                    <a:lnL w="12700">
                      <a:miter lim="400000"/>
                    </a:lnL>
                    <a:lnR w="12700">
                      <a:miter lim="400000"/>
                    </a:lnR>
                    <a:lnT w="12700">
                      <a:miter lim="400000"/>
                    </a:lnT>
                    <a:lnB w="12700">
                      <a:miter lim="400000"/>
                    </a:lnB>
                    <a:solidFill>
                      <a:srgbClr val="C9F7F2"/>
                    </a:solidFill>
                  </a:tcPr>
                </a:tc>
                <a:tc>
                  <a:txBody>
                    <a:bodyPr/>
                    <a:lstStyle/>
                    <a:p>
                      <a:pPr defTabSz="829875">
                        <a:defRPr sz="1800"/>
                      </a:pPr>
                      <a:r>
                        <a:rPr sz="2000"/>
                        <a:t>8</a:t>
                      </a:r>
                    </a:p>
                  </a:txBody>
                  <a:tcPr marL="6350" marR="6350" marT="6350" marB="6350" anchor="b" anchorCtr="0" horzOverflow="overflow">
                    <a:lnL w="12700">
                      <a:miter lim="400000"/>
                    </a:lnL>
                    <a:lnR w="12700">
                      <a:miter lim="400000"/>
                    </a:lnR>
                    <a:lnT w="12700">
                      <a:miter lim="400000"/>
                    </a:lnT>
                    <a:lnB w="12700">
                      <a:miter lim="400000"/>
                    </a:lnB>
                    <a:solidFill>
                      <a:srgbClr val="C9F7F2"/>
                    </a:solidFill>
                  </a:tcPr>
                </a:tc>
              </a:tr>
              <a:tr h="330205">
                <a:tc>
                  <a:txBody>
                    <a:bodyPr/>
                    <a:lstStyle/>
                    <a:p>
                      <a:pPr defTabSz="829875">
                        <a:defRPr sz="1800"/>
                      </a:pPr>
                      <a:r>
                        <a:rPr sz="2000"/>
                        <a:t>3</a:t>
                      </a:r>
                    </a:p>
                  </a:txBody>
                  <a:tcPr marL="6350" marR="6350" marT="6350" marB="6350" anchor="b" anchorCtr="0" horzOverflow="overflow">
                    <a:lnL w="12700">
                      <a:miter lim="400000"/>
                    </a:lnL>
                    <a:lnR w="12700">
                      <a:miter lim="400000"/>
                    </a:lnR>
                    <a:lnT w="12700">
                      <a:miter lim="400000"/>
                    </a:lnT>
                    <a:lnB w="12700">
                      <a:miter lim="400000"/>
                    </a:lnB>
                    <a:solidFill>
                      <a:srgbClr val="FFFF00"/>
                    </a:solidFill>
                  </a:tcPr>
                </a:tc>
                <a:tc>
                  <a:txBody>
                    <a:bodyPr/>
                    <a:lstStyle/>
                    <a:p>
                      <a:pPr defTabSz="829875">
                        <a:defRPr sz="1800"/>
                      </a:pPr>
                      <a:r>
                        <a:rPr sz="2000"/>
                        <a:t>4</a:t>
                      </a:r>
                    </a:p>
                  </a:txBody>
                  <a:tcPr marL="6350" marR="6350" marT="6350" marB="6350" anchor="b" anchorCtr="0" horzOverflow="overflow">
                    <a:lnL w="12700">
                      <a:miter lim="400000"/>
                    </a:lnL>
                    <a:lnR w="12700">
                      <a:miter lim="400000"/>
                    </a:lnR>
                    <a:lnT w="12700">
                      <a:miter lim="400000"/>
                    </a:lnT>
                    <a:lnB w="12700">
                      <a:miter lim="400000"/>
                    </a:lnB>
                    <a:solidFill>
                      <a:srgbClr val="C9F7F2"/>
                    </a:solidFill>
                  </a:tcPr>
                </a:tc>
                <a:tc>
                  <a:txBody>
                    <a:bodyPr/>
                    <a:lstStyle/>
                    <a:p>
                      <a:pPr defTabSz="829875">
                        <a:defRPr sz="1800"/>
                      </a:pPr>
                      <a:r>
                        <a:rPr sz="2000"/>
                        <a:t>5</a:t>
                      </a:r>
                    </a:p>
                  </a:txBody>
                  <a:tcPr marL="6350" marR="6350" marT="6350" marB="6350" anchor="b" anchorCtr="0" horzOverflow="overflow">
                    <a:lnL w="12700">
                      <a:miter lim="400000"/>
                    </a:lnL>
                    <a:lnR w="12700">
                      <a:miter lim="400000"/>
                    </a:lnR>
                    <a:lnT w="12700">
                      <a:miter lim="400000"/>
                    </a:lnT>
                    <a:lnB w="12700">
                      <a:miter lim="400000"/>
                    </a:lnB>
                    <a:solidFill>
                      <a:srgbClr val="C9F7F2"/>
                    </a:solidFill>
                  </a:tcPr>
                </a:tc>
                <a:tc>
                  <a:txBody>
                    <a:bodyPr/>
                    <a:lstStyle/>
                    <a:p>
                      <a:pPr defTabSz="829875">
                        <a:defRPr sz="1800"/>
                      </a:pPr>
                      <a:r>
                        <a:rPr sz="2000"/>
                        <a:t>6</a:t>
                      </a:r>
                    </a:p>
                  </a:txBody>
                  <a:tcPr marL="6350" marR="6350" marT="6350" marB="6350" anchor="b" anchorCtr="0" horzOverflow="overflow">
                    <a:lnL w="12700">
                      <a:miter lim="400000"/>
                    </a:lnL>
                    <a:lnR w="12700">
                      <a:miter lim="400000"/>
                    </a:lnR>
                    <a:lnT w="12700">
                      <a:miter lim="400000"/>
                    </a:lnT>
                    <a:lnB w="12700">
                      <a:miter lim="400000"/>
                    </a:lnB>
                    <a:solidFill>
                      <a:srgbClr val="C9F7F2"/>
                    </a:solidFill>
                  </a:tcPr>
                </a:tc>
                <a:tc>
                  <a:txBody>
                    <a:bodyPr/>
                    <a:lstStyle/>
                    <a:p>
                      <a:pPr defTabSz="829875">
                        <a:defRPr sz="1800"/>
                      </a:pPr>
                      <a:r>
                        <a:rPr sz="2000"/>
                        <a:t>7</a:t>
                      </a:r>
                    </a:p>
                  </a:txBody>
                  <a:tcPr marL="6350" marR="6350" marT="6350" marB="6350" anchor="b" anchorCtr="0" horzOverflow="overflow">
                    <a:lnL w="12700">
                      <a:miter lim="400000"/>
                    </a:lnL>
                    <a:lnR w="12700">
                      <a:miter lim="400000"/>
                    </a:lnR>
                    <a:lnT w="12700">
                      <a:miter lim="400000"/>
                    </a:lnT>
                    <a:lnB w="12700">
                      <a:miter lim="400000"/>
                    </a:lnB>
                    <a:solidFill>
                      <a:srgbClr val="C9F7F2"/>
                    </a:solidFill>
                  </a:tcPr>
                </a:tc>
                <a:tc>
                  <a:txBody>
                    <a:bodyPr/>
                    <a:lstStyle/>
                    <a:p>
                      <a:pPr defTabSz="829875">
                        <a:defRPr sz="1800"/>
                      </a:pPr>
                      <a:r>
                        <a:rPr sz="2000"/>
                        <a:t>8</a:t>
                      </a:r>
                    </a:p>
                  </a:txBody>
                  <a:tcPr marL="6350" marR="6350" marT="6350" marB="6350" anchor="b" anchorCtr="0" horzOverflow="overflow">
                    <a:lnL w="12700">
                      <a:miter lim="400000"/>
                    </a:lnL>
                    <a:lnR w="12700">
                      <a:miter lim="400000"/>
                    </a:lnR>
                    <a:lnT w="12700">
                      <a:miter lim="400000"/>
                    </a:lnT>
                    <a:lnB w="12700">
                      <a:miter lim="400000"/>
                    </a:lnB>
                    <a:solidFill>
                      <a:srgbClr val="C9F7F2"/>
                    </a:solidFill>
                  </a:tcPr>
                </a:tc>
                <a:tc>
                  <a:txBody>
                    <a:bodyPr/>
                    <a:lstStyle/>
                    <a:p>
                      <a:pPr defTabSz="829875">
                        <a:defRPr sz="1800"/>
                      </a:pPr>
                      <a:r>
                        <a:rPr sz="2000"/>
                        <a:t>9</a:t>
                      </a:r>
                    </a:p>
                  </a:txBody>
                  <a:tcPr marL="6350" marR="6350" marT="6350" marB="6350" anchor="b" anchorCtr="0" horzOverflow="overflow">
                    <a:lnL w="12700">
                      <a:miter lim="400000"/>
                    </a:lnL>
                    <a:lnR w="12700">
                      <a:miter lim="400000"/>
                    </a:lnR>
                    <a:lnT w="12700">
                      <a:miter lim="400000"/>
                    </a:lnT>
                    <a:lnB w="12700">
                      <a:miter lim="400000"/>
                    </a:lnB>
                    <a:solidFill>
                      <a:srgbClr val="C9F7F2"/>
                    </a:solidFill>
                  </a:tcPr>
                </a:tc>
              </a:tr>
              <a:tr h="330205">
                <a:tc>
                  <a:txBody>
                    <a:bodyPr/>
                    <a:lstStyle/>
                    <a:p>
                      <a:pPr defTabSz="829875">
                        <a:defRPr sz="1800"/>
                      </a:pPr>
                      <a:r>
                        <a:rPr sz="2000"/>
                        <a:t>4</a:t>
                      </a:r>
                    </a:p>
                  </a:txBody>
                  <a:tcPr marL="6350" marR="6350" marT="6350" marB="6350" anchor="b" anchorCtr="0" horzOverflow="overflow">
                    <a:lnL w="12700">
                      <a:miter lim="400000"/>
                    </a:lnL>
                    <a:lnR w="12700">
                      <a:miter lim="400000"/>
                    </a:lnR>
                    <a:lnT w="12700">
                      <a:miter lim="400000"/>
                    </a:lnT>
                    <a:lnB w="12700">
                      <a:miter lim="400000"/>
                    </a:lnB>
                    <a:solidFill>
                      <a:srgbClr val="FFFF00"/>
                    </a:solidFill>
                  </a:tcPr>
                </a:tc>
                <a:tc>
                  <a:txBody>
                    <a:bodyPr/>
                    <a:lstStyle/>
                    <a:p>
                      <a:pPr defTabSz="829875">
                        <a:defRPr sz="1800"/>
                      </a:pPr>
                      <a:r>
                        <a:rPr sz="2000"/>
                        <a:t>5</a:t>
                      </a:r>
                    </a:p>
                  </a:txBody>
                  <a:tcPr marL="6350" marR="6350" marT="6350" marB="6350" anchor="b" anchorCtr="0" horzOverflow="overflow">
                    <a:lnL w="12700">
                      <a:miter lim="400000"/>
                    </a:lnL>
                    <a:lnR w="12700">
                      <a:miter lim="400000"/>
                    </a:lnR>
                    <a:lnT w="12700">
                      <a:miter lim="400000"/>
                    </a:lnT>
                    <a:lnB w="12700">
                      <a:miter lim="400000"/>
                    </a:lnB>
                    <a:solidFill>
                      <a:srgbClr val="C9F7F2"/>
                    </a:solidFill>
                  </a:tcPr>
                </a:tc>
                <a:tc>
                  <a:txBody>
                    <a:bodyPr/>
                    <a:lstStyle/>
                    <a:p>
                      <a:pPr defTabSz="829875">
                        <a:defRPr sz="1800"/>
                      </a:pPr>
                      <a:r>
                        <a:rPr sz="2000"/>
                        <a:t>6</a:t>
                      </a:r>
                    </a:p>
                  </a:txBody>
                  <a:tcPr marL="6350" marR="6350" marT="6350" marB="6350" anchor="b" anchorCtr="0" horzOverflow="overflow">
                    <a:lnL w="12700">
                      <a:miter lim="400000"/>
                    </a:lnL>
                    <a:lnR w="12700">
                      <a:miter lim="400000"/>
                    </a:lnR>
                    <a:lnT w="12700">
                      <a:miter lim="400000"/>
                    </a:lnT>
                    <a:lnB w="12700">
                      <a:miter lim="400000"/>
                    </a:lnB>
                    <a:solidFill>
                      <a:srgbClr val="C9F7F2"/>
                    </a:solidFill>
                  </a:tcPr>
                </a:tc>
                <a:tc>
                  <a:txBody>
                    <a:bodyPr/>
                    <a:lstStyle/>
                    <a:p>
                      <a:pPr defTabSz="829875">
                        <a:defRPr sz="1800"/>
                      </a:pPr>
                      <a:r>
                        <a:rPr sz="2000"/>
                        <a:t>7</a:t>
                      </a:r>
                    </a:p>
                  </a:txBody>
                  <a:tcPr marL="6350" marR="6350" marT="6350" marB="6350" anchor="b" anchorCtr="0" horzOverflow="overflow">
                    <a:lnL w="12700">
                      <a:miter lim="400000"/>
                    </a:lnL>
                    <a:lnR w="12700">
                      <a:miter lim="400000"/>
                    </a:lnR>
                    <a:lnT w="12700">
                      <a:miter lim="400000"/>
                    </a:lnT>
                    <a:lnB w="12700">
                      <a:miter lim="400000"/>
                    </a:lnB>
                    <a:solidFill>
                      <a:srgbClr val="C9F7F2"/>
                    </a:solidFill>
                  </a:tcPr>
                </a:tc>
                <a:tc>
                  <a:txBody>
                    <a:bodyPr/>
                    <a:lstStyle/>
                    <a:p>
                      <a:pPr defTabSz="829875">
                        <a:defRPr sz="1800"/>
                      </a:pPr>
                      <a:r>
                        <a:rPr sz="2000"/>
                        <a:t>8</a:t>
                      </a:r>
                    </a:p>
                  </a:txBody>
                  <a:tcPr marL="6350" marR="6350" marT="6350" marB="6350" anchor="b" anchorCtr="0" horzOverflow="overflow">
                    <a:lnL w="12700">
                      <a:miter lim="400000"/>
                    </a:lnL>
                    <a:lnR w="12700">
                      <a:miter lim="400000"/>
                    </a:lnR>
                    <a:lnT w="12700">
                      <a:miter lim="400000"/>
                    </a:lnT>
                    <a:lnB w="12700">
                      <a:miter lim="400000"/>
                    </a:lnB>
                    <a:solidFill>
                      <a:srgbClr val="C9F7F2"/>
                    </a:solidFill>
                  </a:tcPr>
                </a:tc>
                <a:tc>
                  <a:txBody>
                    <a:bodyPr/>
                    <a:lstStyle/>
                    <a:p>
                      <a:pPr defTabSz="829875">
                        <a:defRPr sz="1800"/>
                      </a:pPr>
                      <a:r>
                        <a:rPr sz="2000"/>
                        <a:t>9</a:t>
                      </a:r>
                    </a:p>
                  </a:txBody>
                  <a:tcPr marL="6350" marR="6350" marT="6350" marB="6350" anchor="b" anchorCtr="0" horzOverflow="overflow">
                    <a:lnL w="12700">
                      <a:miter lim="400000"/>
                    </a:lnL>
                    <a:lnR w="12700">
                      <a:miter lim="400000"/>
                    </a:lnR>
                    <a:lnT w="12700">
                      <a:miter lim="400000"/>
                    </a:lnT>
                    <a:lnB w="12700">
                      <a:miter lim="400000"/>
                    </a:lnB>
                    <a:solidFill>
                      <a:srgbClr val="C9F7F2"/>
                    </a:solidFill>
                  </a:tcPr>
                </a:tc>
                <a:tc>
                  <a:txBody>
                    <a:bodyPr/>
                    <a:lstStyle/>
                    <a:p>
                      <a:pPr defTabSz="829875">
                        <a:defRPr sz="1800"/>
                      </a:pPr>
                      <a:r>
                        <a:rPr sz="2000"/>
                        <a:t>10</a:t>
                      </a:r>
                    </a:p>
                  </a:txBody>
                  <a:tcPr marL="6350" marR="6350" marT="6350" marB="6350" anchor="b" anchorCtr="0" horzOverflow="overflow">
                    <a:lnL w="12700">
                      <a:miter lim="400000"/>
                    </a:lnL>
                    <a:lnR w="12700">
                      <a:miter lim="400000"/>
                    </a:lnR>
                    <a:lnT w="12700">
                      <a:miter lim="400000"/>
                    </a:lnT>
                    <a:lnB w="12700">
                      <a:miter lim="400000"/>
                    </a:lnB>
                    <a:solidFill>
                      <a:srgbClr val="C9F7F2"/>
                    </a:solidFill>
                  </a:tcPr>
                </a:tc>
              </a:tr>
              <a:tr h="330205">
                <a:tc>
                  <a:txBody>
                    <a:bodyPr/>
                    <a:lstStyle/>
                    <a:p>
                      <a:pPr defTabSz="829875">
                        <a:defRPr sz="1800"/>
                      </a:pPr>
                      <a:r>
                        <a:rPr sz="2000"/>
                        <a:t>5</a:t>
                      </a:r>
                    </a:p>
                  </a:txBody>
                  <a:tcPr marL="6350" marR="6350" marT="6350" marB="6350" anchor="b" anchorCtr="0" horzOverflow="overflow">
                    <a:lnL w="12700">
                      <a:miter lim="400000"/>
                    </a:lnL>
                    <a:lnR w="12700">
                      <a:miter lim="400000"/>
                    </a:lnR>
                    <a:lnT w="12700">
                      <a:miter lim="400000"/>
                    </a:lnT>
                    <a:lnB w="12700">
                      <a:miter lim="400000"/>
                    </a:lnB>
                    <a:solidFill>
                      <a:srgbClr val="FFFF00"/>
                    </a:solidFill>
                  </a:tcPr>
                </a:tc>
                <a:tc>
                  <a:txBody>
                    <a:bodyPr/>
                    <a:lstStyle/>
                    <a:p>
                      <a:pPr defTabSz="829875">
                        <a:defRPr sz="1800"/>
                      </a:pPr>
                      <a:r>
                        <a:rPr sz="2000"/>
                        <a:t>6</a:t>
                      </a:r>
                    </a:p>
                  </a:txBody>
                  <a:tcPr marL="6350" marR="6350" marT="6350" marB="6350" anchor="b" anchorCtr="0" horzOverflow="overflow">
                    <a:lnL w="12700">
                      <a:miter lim="400000"/>
                    </a:lnL>
                    <a:lnR w="12700">
                      <a:miter lim="400000"/>
                    </a:lnR>
                    <a:lnT w="12700">
                      <a:miter lim="400000"/>
                    </a:lnT>
                    <a:lnB w="12700">
                      <a:miter lim="400000"/>
                    </a:lnB>
                    <a:solidFill>
                      <a:srgbClr val="C9F7F2"/>
                    </a:solidFill>
                  </a:tcPr>
                </a:tc>
                <a:tc>
                  <a:txBody>
                    <a:bodyPr/>
                    <a:lstStyle/>
                    <a:p>
                      <a:pPr defTabSz="829875">
                        <a:defRPr sz="1800"/>
                      </a:pPr>
                      <a:r>
                        <a:rPr sz="2000"/>
                        <a:t>7</a:t>
                      </a:r>
                    </a:p>
                  </a:txBody>
                  <a:tcPr marL="6350" marR="6350" marT="6350" marB="6350" anchor="b" anchorCtr="0" horzOverflow="overflow">
                    <a:lnL w="12700">
                      <a:miter lim="400000"/>
                    </a:lnL>
                    <a:lnR w="12700">
                      <a:miter lim="400000"/>
                    </a:lnR>
                    <a:lnT w="12700">
                      <a:miter lim="400000"/>
                    </a:lnT>
                    <a:lnB w="12700">
                      <a:miter lim="400000"/>
                    </a:lnB>
                    <a:solidFill>
                      <a:srgbClr val="C9F7F2"/>
                    </a:solidFill>
                  </a:tcPr>
                </a:tc>
                <a:tc>
                  <a:txBody>
                    <a:bodyPr/>
                    <a:lstStyle/>
                    <a:p>
                      <a:pPr defTabSz="829875">
                        <a:defRPr sz="1800"/>
                      </a:pPr>
                      <a:r>
                        <a:rPr sz="2000"/>
                        <a:t>8</a:t>
                      </a:r>
                    </a:p>
                  </a:txBody>
                  <a:tcPr marL="6350" marR="6350" marT="6350" marB="6350" anchor="b" anchorCtr="0" horzOverflow="overflow">
                    <a:lnL w="12700">
                      <a:miter lim="400000"/>
                    </a:lnL>
                    <a:lnR w="12700">
                      <a:miter lim="400000"/>
                    </a:lnR>
                    <a:lnT w="12700">
                      <a:miter lim="400000"/>
                    </a:lnT>
                    <a:lnB w="12700">
                      <a:miter lim="400000"/>
                    </a:lnB>
                    <a:solidFill>
                      <a:srgbClr val="C9F7F2"/>
                    </a:solidFill>
                  </a:tcPr>
                </a:tc>
                <a:tc>
                  <a:txBody>
                    <a:bodyPr/>
                    <a:lstStyle/>
                    <a:p>
                      <a:pPr defTabSz="829875">
                        <a:defRPr sz="1800"/>
                      </a:pPr>
                      <a:r>
                        <a:rPr sz="2000"/>
                        <a:t>9</a:t>
                      </a:r>
                    </a:p>
                  </a:txBody>
                  <a:tcPr marL="6350" marR="6350" marT="6350" marB="6350" anchor="b" anchorCtr="0" horzOverflow="overflow">
                    <a:lnL w="12700">
                      <a:miter lim="400000"/>
                    </a:lnL>
                    <a:lnR w="12700">
                      <a:miter lim="400000"/>
                    </a:lnR>
                    <a:lnT w="12700">
                      <a:miter lim="400000"/>
                    </a:lnT>
                    <a:lnB w="12700">
                      <a:miter lim="400000"/>
                    </a:lnB>
                    <a:solidFill>
                      <a:srgbClr val="C9F7F2"/>
                    </a:solidFill>
                  </a:tcPr>
                </a:tc>
                <a:tc>
                  <a:txBody>
                    <a:bodyPr/>
                    <a:lstStyle/>
                    <a:p>
                      <a:pPr defTabSz="829875">
                        <a:defRPr sz="1800"/>
                      </a:pPr>
                      <a:r>
                        <a:rPr sz="2000"/>
                        <a:t>10</a:t>
                      </a:r>
                    </a:p>
                  </a:txBody>
                  <a:tcPr marL="6350" marR="6350" marT="6350" marB="6350" anchor="b" anchorCtr="0" horzOverflow="overflow">
                    <a:lnL w="12700">
                      <a:miter lim="400000"/>
                    </a:lnL>
                    <a:lnR w="12700">
                      <a:miter lim="400000"/>
                    </a:lnR>
                    <a:lnT w="12700">
                      <a:miter lim="400000"/>
                    </a:lnT>
                    <a:lnB w="12700">
                      <a:miter lim="400000"/>
                    </a:lnB>
                    <a:solidFill>
                      <a:srgbClr val="C9F7F2"/>
                    </a:solidFill>
                  </a:tcPr>
                </a:tc>
                <a:tc>
                  <a:txBody>
                    <a:bodyPr/>
                    <a:lstStyle/>
                    <a:p>
                      <a:pPr defTabSz="829875">
                        <a:defRPr sz="1800"/>
                      </a:pPr>
                      <a:r>
                        <a:rPr sz="2000"/>
                        <a:t>11</a:t>
                      </a:r>
                    </a:p>
                  </a:txBody>
                  <a:tcPr marL="6350" marR="6350" marT="6350" marB="6350" anchor="b" anchorCtr="0" horzOverflow="overflow">
                    <a:lnL w="12700">
                      <a:miter lim="400000"/>
                    </a:lnL>
                    <a:lnR w="12700">
                      <a:miter lim="400000"/>
                    </a:lnR>
                    <a:lnT w="12700">
                      <a:miter lim="400000"/>
                    </a:lnT>
                    <a:lnB w="12700">
                      <a:miter lim="400000"/>
                    </a:lnB>
                    <a:solidFill>
                      <a:srgbClr val="C9F7F2"/>
                    </a:solidFill>
                  </a:tcPr>
                </a:tc>
              </a:tr>
              <a:tr h="330205">
                <a:tc>
                  <a:txBody>
                    <a:bodyPr/>
                    <a:lstStyle/>
                    <a:p>
                      <a:pPr defTabSz="829875">
                        <a:defRPr sz="1800"/>
                      </a:pPr>
                      <a:r>
                        <a:rPr sz="2000"/>
                        <a:t>6</a:t>
                      </a:r>
                    </a:p>
                  </a:txBody>
                  <a:tcPr marL="6350" marR="6350" marT="6350" marB="6350" anchor="b" anchorCtr="0" horzOverflow="overflow">
                    <a:lnL w="12700">
                      <a:miter lim="400000"/>
                    </a:lnL>
                    <a:lnR w="12700">
                      <a:miter lim="400000"/>
                    </a:lnR>
                    <a:lnT w="12700">
                      <a:miter lim="400000"/>
                    </a:lnT>
                    <a:lnB w="12700">
                      <a:miter lim="400000"/>
                    </a:lnB>
                    <a:solidFill>
                      <a:srgbClr val="FFFF00"/>
                    </a:solidFill>
                  </a:tcPr>
                </a:tc>
                <a:tc>
                  <a:txBody>
                    <a:bodyPr/>
                    <a:lstStyle/>
                    <a:p>
                      <a:pPr defTabSz="829875">
                        <a:defRPr sz="1800"/>
                      </a:pPr>
                      <a:r>
                        <a:rPr sz="2000"/>
                        <a:t>7</a:t>
                      </a:r>
                    </a:p>
                  </a:txBody>
                  <a:tcPr marL="6350" marR="6350" marT="6350" marB="6350" anchor="b" anchorCtr="0" horzOverflow="overflow">
                    <a:lnL w="12700">
                      <a:miter lim="400000"/>
                    </a:lnL>
                    <a:lnR w="12700">
                      <a:miter lim="400000"/>
                    </a:lnR>
                    <a:lnT w="12700">
                      <a:miter lim="400000"/>
                    </a:lnT>
                    <a:lnB w="12700">
                      <a:miter lim="400000"/>
                    </a:lnB>
                    <a:solidFill>
                      <a:srgbClr val="C9F7F2"/>
                    </a:solidFill>
                  </a:tcPr>
                </a:tc>
                <a:tc>
                  <a:txBody>
                    <a:bodyPr/>
                    <a:lstStyle/>
                    <a:p>
                      <a:pPr defTabSz="829875">
                        <a:defRPr sz="1800"/>
                      </a:pPr>
                      <a:r>
                        <a:rPr sz="2000"/>
                        <a:t>8</a:t>
                      </a:r>
                    </a:p>
                  </a:txBody>
                  <a:tcPr marL="6350" marR="6350" marT="6350" marB="6350" anchor="b" anchorCtr="0" horzOverflow="overflow">
                    <a:lnL w="12700">
                      <a:miter lim="400000"/>
                    </a:lnL>
                    <a:lnR w="12700">
                      <a:miter lim="400000"/>
                    </a:lnR>
                    <a:lnT w="12700">
                      <a:miter lim="400000"/>
                    </a:lnT>
                    <a:lnB w="12700">
                      <a:miter lim="400000"/>
                    </a:lnB>
                    <a:solidFill>
                      <a:srgbClr val="C9F7F2"/>
                    </a:solidFill>
                  </a:tcPr>
                </a:tc>
                <a:tc>
                  <a:txBody>
                    <a:bodyPr/>
                    <a:lstStyle/>
                    <a:p>
                      <a:pPr defTabSz="829875">
                        <a:defRPr sz="1800"/>
                      </a:pPr>
                      <a:r>
                        <a:rPr sz="2000"/>
                        <a:t>9</a:t>
                      </a:r>
                    </a:p>
                  </a:txBody>
                  <a:tcPr marL="6350" marR="6350" marT="6350" marB="6350" anchor="b" anchorCtr="0" horzOverflow="overflow">
                    <a:lnL w="12700">
                      <a:miter lim="400000"/>
                    </a:lnL>
                    <a:lnR w="12700">
                      <a:miter lim="400000"/>
                    </a:lnR>
                    <a:lnT w="12700">
                      <a:miter lim="400000"/>
                    </a:lnT>
                    <a:lnB w="12700">
                      <a:miter lim="400000"/>
                    </a:lnB>
                    <a:solidFill>
                      <a:srgbClr val="C9F7F2"/>
                    </a:solidFill>
                  </a:tcPr>
                </a:tc>
                <a:tc>
                  <a:txBody>
                    <a:bodyPr/>
                    <a:lstStyle/>
                    <a:p>
                      <a:pPr defTabSz="829875">
                        <a:defRPr sz="1800"/>
                      </a:pPr>
                      <a:r>
                        <a:rPr sz="2000"/>
                        <a:t>10</a:t>
                      </a:r>
                    </a:p>
                  </a:txBody>
                  <a:tcPr marL="6350" marR="6350" marT="6350" marB="6350" anchor="b" anchorCtr="0" horzOverflow="overflow">
                    <a:lnL w="12700">
                      <a:miter lim="400000"/>
                    </a:lnL>
                    <a:lnR w="12700">
                      <a:miter lim="400000"/>
                    </a:lnR>
                    <a:lnT w="12700">
                      <a:miter lim="400000"/>
                    </a:lnT>
                    <a:lnB w="12700">
                      <a:miter lim="400000"/>
                    </a:lnB>
                    <a:solidFill>
                      <a:srgbClr val="C9F7F2"/>
                    </a:solidFill>
                  </a:tcPr>
                </a:tc>
                <a:tc>
                  <a:txBody>
                    <a:bodyPr/>
                    <a:lstStyle/>
                    <a:p>
                      <a:pPr defTabSz="829875">
                        <a:defRPr sz="1800"/>
                      </a:pPr>
                      <a:r>
                        <a:rPr sz="2000"/>
                        <a:t>11</a:t>
                      </a:r>
                    </a:p>
                  </a:txBody>
                  <a:tcPr marL="6350" marR="6350" marT="6350" marB="6350" anchor="b" anchorCtr="0" horzOverflow="overflow">
                    <a:lnL w="12700">
                      <a:miter lim="400000"/>
                    </a:lnL>
                    <a:lnR w="12700">
                      <a:miter lim="400000"/>
                    </a:lnR>
                    <a:lnT w="12700">
                      <a:miter lim="400000"/>
                    </a:lnT>
                    <a:lnB w="12700">
                      <a:miter lim="400000"/>
                    </a:lnB>
                    <a:solidFill>
                      <a:srgbClr val="C9F7F2"/>
                    </a:solidFill>
                  </a:tcPr>
                </a:tc>
                <a:tc>
                  <a:txBody>
                    <a:bodyPr/>
                    <a:lstStyle/>
                    <a:p>
                      <a:pPr defTabSz="829875">
                        <a:defRPr sz="1800"/>
                      </a:pPr>
                      <a:r>
                        <a:rPr sz="2000"/>
                        <a:t>12</a:t>
                      </a:r>
                    </a:p>
                  </a:txBody>
                  <a:tcPr marL="6350" marR="6350" marT="6350" marB="6350" anchor="b" anchorCtr="0" horzOverflow="overflow">
                    <a:lnL w="12700">
                      <a:miter lim="400000"/>
                    </a:lnL>
                    <a:lnR w="12700">
                      <a:miter lim="400000"/>
                    </a:lnR>
                    <a:lnT w="12700">
                      <a:miter lim="400000"/>
                    </a:lnT>
                    <a:lnB w="12700">
                      <a:miter lim="400000"/>
                    </a:lnB>
                    <a:solidFill>
                      <a:srgbClr val="C9F7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9" name="Basit bir Program Yazalım - 1"/>
          <p:cNvSpPr txBox="1"/>
          <p:nvPr>
            <p:ph type="title" idx="4294967295"/>
          </p:nvPr>
        </p:nvSpPr>
        <p:spPr>
          <a:xfrm>
            <a:off x="1422400" y="53975"/>
            <a:ext cx="10502900" cy="1030288"/>
          </a:xfrm>
          <a:prstGeom prst="rect">
            <a:avLst/>
          </a:prstGeom>
        </p:spPr>
        <p:txBody>
          <a:bodyPr>
            <a:normAutofit fontScale="100000" lnSpcReduction="0"/>
          </a:bodyPr>
          <a:lstStyle/>
          <a:p>
            <a:pPr/>
            <a:r>
              <a:t>Basit bir Program Yazalım - 1</a:t>
            </a:r>
          </a:p>
        </p:txBody>
      </p:sp>
      <p:sp>
        <p:nvSpPr>
          <p:cNvPr id="1940" name="Algoritma:…"/>
          <p:cNvSpPr txBox="1"/>
          <p:nvPr>
            <p:ph type="body" idx="4294967295"/>
          </p:nvPr>
        </p:nvSpPr>
        <p:spPr>
          <a:xfrm>
            <a:off x="301625" y="1268412"/>
            <a:ext cx="11580813" cy="4824413"/>
          </a:xfrm>
          <a:prstGeom prst="rect">
            <a:avLst/>
          </a:prstGeom>
        </p:spPr>
        <p:txBody>
          <a:bodyPr>
            <a:normAutofit fontScale="100000" lnSpcReduction="0"/>
          </a:bodyPr>
          <a:lstStyle/>
          <a:p>
            <a:pPr>
              <a:spcBef>
                <a:spcPts val="600"/>
              </a:spcBef>
              <a:defRPr sz="2800"/>
            </a:pPr>
            <a:r>
              <a:t>Algoritma: </a:t>
            </a:r>
          </a:p>
          <a:p>
            <a:pPr lvl="1" marL="971550" indent="-514350">
              <a:spcBef>
                <a:spcPts val="0"/>
              </a:spcBef>
              <a:buClr>
                <a:srgbClr val="FF0000"/>
              </a:buClr>
              <a:buSzPct val="85000"/>
              <a:buAutoNum type="arabicPeriod" startAt="1"/>
              <a:defRPr sz="2800"/>
            </a:pPr>
            <a:r>
              <a:t>Zar toplamlarına göre iki boyutlu diziye ilk değerler ata</a:t>
            </a:r>
          </a:p>
          <a:p>
            <a:pPr lvl="1" marL="971550" indent="-514350">
              <a:spcBef>
                <a:spcPts val="0"/>
              </a:spcBef>
              <a:buClr>
                <a:srgbClr val="FF0000"/>
              </a:buClr>
              <a:buSzPct val="85000"/>
              <a:buAutoNum type="arabicPeriod" startAt="1"/>
              <a:defRPr sz="2800"/>
            </a:pPr>
            <a:r>
              <a:t>Zar toplamını oku ve dizide bu değeri ara</a:t>
            </a:r>
          </a:p>
        </p:txBody>
      </p:sp>
      <p:pic>
        <p:nvPicPr>
          <p:cNvPr id="1941" name="Conferences | agilejava.eu" descr="Conferences | agilejava.eu"/>
          <p:cNvPicPr>
            <a:picLocks noChangeAspect="1"/>
          </p:cNvPicPr>
          <p:nvPr/>
        </p:nvPicPr>
        <p:blipFill>
          <a:blip r:embed="rId2">
            <a:extLst/>
          </a:blip>
          <a:stretch>
            <a:fillRect/>
          </a:stretch>
        </p:blipFill>
        <p:spPr>
          <a:xfrm>
            <a:off x="8882062" y="4500562"/>
            <a:ext cx="2852738" cy="1668463"/>
          </a:xfrm>
          <a:prstGeom prst="rect">
            <a:avLst/>
          </a:prstGeom>
          <a:ln w="12700">
            <a:miter lim="400000"/>
          </a:ln>
        </p:spPr>
      </p:pic>
      <p:sp>
        <p:nvSpPr>
          <p:cNvPr id="1942" name="Slide Number"/>
          <p:cNvSpPr txBox="1"/>
          <p:nvPr>
            <p:ph type="sldNum" sz="quarter" idx="2"/>
          </p:nvPr>
        </p:nvSpPr>
        <p:spPr>
          <a:xfrm>
            <a:off x="11598413" y="6533495"/>
            <a:ext cx="258625" cy="248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4" name="Basit bir Program Yazalım - 1"/>
          <p:cNvSpPr txBox="1"/>
          <p:nvPr>
            <p:ph type="title" idx="4294967295"/>
          </p:nvPr>
        </p:nvSpPr>
        <p:spPr>
          <a:xfrm>
            <a:off x="1422400" y="53975"/>
            <a:ext cx="10502900" cy="1030288"/>
          </a:xfrm>
          <a:prstGeom prst="rect">
            <a:avLst/>
          </a:prstGeom>
        </p:spPr>
        <p:txBody>
          <a:bodyPr>
            <a:normAutofit fontScale="100000" lnSpcReduction="0"/>
          </a:bodyPr>
          <a:lstStyle/>
          <a:p>
            <a:pPr/>
            <a:r>
              <a:t>Basit bir Program Yazalım - 1</a:t>
            </a:r>
          </a:p>
        </p:txBody>
      </p:sp>
      <p:sp>
        <p:nvSpPr>
          <p:cNvPr id="1945" name="import java.util.*;…"/>
          <p:cNvSpPr txBox="1"/>
          <p:nvPr>
            <p:ph type="body" idx="4294967295"/>
          </p:nvPr>
        </p:nvSpPr>
        <p:spPr>
          <a:xfrm>
            <a:off x="301625" y="1268412"/>
            <a:ext cx="11580813" cy="4824413"/>
          </a:xfrm>
          <a:prstGeom prst="rect">
            <a:avLst/>
          </a:prstGeom>
        </p:spPr>
        <p:txBody>
          <a:bodyPr>
            <a:normAutofit fontScale="100000" lnSpcReduction="0"/>
          </a:bodyPr>
          <a:lstStyle/>
          <a:p>
            <a:pPr marL="0" indent="0" defTabSz="402336">
              <a:spcBef>
                <a:spcPts val="0"/>
              </a:spcBef>
              <a:buClrTx/>
              <a:buSzTx/>
              <a:buNone/>
              <a:defRPr sz="1056">
                <a:latin typeface="Menlo Regular"/>
                <a:ea typeface="Menlo Regular"/>
                <a:cs typeface="Menlo Regular"/>
                <a:sym typeface="Menlo Regular"/>
              </a:defRPr>
            </a:pPr>
            <a:r>
              <a:rPr b="1">
                <a:solidFill>
                  <a:srgbClr val="931A68"/>
                </a:solidFill>
              </a:rPr>
              <a:t>import</a:t>
            </a:r>
            <a:r>
              <a:t> java.util.*;</a:t>
            </a:r>
          </a:p>
          <a:p>
            <a:pPr marL="0" indent="0" defTabSz="402336">
              <a:spcBef>
                <a:spcPts val="0"/>
              </a:spcBef>
              <a:buClrTx/>
              <a:buSzTx/>
              <a:buNone/>
              <a:defRPr sz="1056">
                <a:latin typeface="Menlo Regular"/>
                <a:ea typeface="Menlo Regular"/>
                <a:cs typeface="Menlo Regular"/>
                <a:sym typeface="Menlo Regular"/>
              </a:defRPr>
            </a:pPr>
            <a:r>
              <a:rPr b="1">
                <a:solidFill>
                  <a:srgbClr val="931A68"/>
                </a:solidFill>
              </a:rPr>
              <a:t>public</a:t>
            </a:r>
            <a:r>
              <a:t> </a:t>
            </a:r>
            <a:r>
              <a:rPr b="1">
                <a:solidFill>
                  <a:srgbClr val="931A68"/>
                </a:solidFill>
              </a:rPr>
              <a:t>class</a:t>
            </a:r>
            <a:r>
              <a:t> Diziler {</a:t>
            </a:r>
          </a:p>
          <a:p>
            <a:pPr marL="0" indent="0" defTabSz="402336">
              <a:spcBef>
                <a:spcPts val="0"/>
              </a:spcBef>
              <a:buClrTx/>
              <a:buSzTx/>
              <a:buNone/>
              <a:defRPr sz="1056">
                <a:latin typeface="Menlo Regular"/>
                <a:ea typeface="Menlo Regular"/>
                <a:cs typeface="Menlo Regular"/>
                <a:sym typeface="Menlo Regular"/>
              </a:defRPr>
            </a:pPr>
          </a:p>
          <a:p>
            <a:pPr marL="0" indent="0" defTabSz="402336">
              <a:spcBef>
                <a:spcPts val="0"/>
              </a:spcBef>
              <a:buClrTx/>
              <a:buSzTx/>
              <a:buNone/>
              <a:defRPr sz="1056">
                <a:latin typeface="Menlo Regular"/>
                <a:ea typeface="Menlo Regular"/>
                <a:cs typeface="Menlo Regular"/>
                <a:sym typeface="Menlo Regular"/>
              </a:defRPr>
            </a:pPr>
            <a:r>
              <a:t>	</a:t>
            </a:r>
            <a:r>
              <a:rPr b="1">
                <a:solidFill>
                  <a:srgbClr val="931A68"/>
                </a:solidFill>
              </a:rPr>
              <a:t>public</a:t>
            </a:r>
            <a:r>
              <a:t> </a:t>
            </a:r>
            <a:r>
              <a:rPr b="1">
                <a:solidFill>
                  <a:srgbClr val="931A68"/>
                </a:solidFill>
              </a:rPr>
              <a:t>static</a:t>
            </a:r>
            <a:r>
              <a:t> </a:t>
            </a:r>
            <a:r>
              <a:rPr b="1">
                <a:solidFill>
                  <a:srgbClr val="931A68"/>
                </a:solidFill>
              </a:rPr>
              <a:t>void</a:t>
            </a:r>
            <a:r>
              <a:t> main(String[] </a:t>
            </a:r>
            <a:r>
              <a:rPr>
                <a:solidFill>
                  <a:srgbClr val="7E504F"/>
                </a:solidFill>
              </a:rPr>
              <a:t>args</a:t>
            </a:r>
            <a:r>
              <a:t>) {</a:t>
            </a:r>
          </a:p>
          <a:p>
            <a:pPr marL="0" indent="0" defTabSz="402336">
              <a:spcBef>
                <a:spcPts val="0"/>
              </a:spcBef>
              <a:buClrTx/>
              <a:buSzTx/>
              <a:buNone/>
              <a:defRPr sz="1056">
                <a:latin typeface="Menlo Regular"/>
                <a:ea typeface="Menlo Regular"/>
                <a:cs typeface="Menlo Regular"/>
                <a:sym typeface="Menlo Regular"/>
              </a:defRPr>
            </a:pPr>
            <a:r>
              <a:t>        </a:t>
            </a:r>
          </a:p>
          <a:p>
            <a:pPr marL="0" indent="0" defTabSz="402336">
              <a:spcBef>
                <a:spcPts val="0"/>
              </a:spcBef>
              <a:buClrTx/>
              <a:buSzTx/>
              <a:buNone/>
              <a:defRPr sz="1056">
                <a:latin typeface="Menlo Regular"/>
                <a:ea typeface="Menlo Regular"/>
                <a:cs typeface="Menlo Regular"/>
                <a:sym typeface="Menlo Regular"/>
              </a:defRPr>
            </a:pPr>
            <a:r>
              <a:t>		Scanner </a:t>
            </a:r>
            <a:r>
              <a:rPr u="sng">
                <a:solidFill>
                  <a:srgbClr val="7E504F"/>
                </a:solidFill>
              </a:rPr>
              <a:t>girdi</a:t>
            </a:r>
            <a:r>
              <a:t> = </a:t>
            </a:r>
            <a:r>
              <a:rPr b="1">
                <a:solidFill>
                  <a:srgbClr val="931A68"/>
                </a:solidFill>
              </a:rPr>
              <a:t>new</a:t>
            </a:r>
            <a:r>
              <a:t> Scanner(System.</a:t>
            </a:r>
            <a:r>
              <a:rPr b="1" i="1">
                <a:solidFill>
                  <a:srgbClr val="0326CC"/>
                </a:solidFill>
              </a:rPr>
              <a:t>in</a:t>
            </a:r>
            <a:r>
              <a:t>);</a:t>
            </a:r>
          </a:p>
          <a:p>
            <a:pPr marL="0" indent="0" defTabSz="402336">
              <a:spcBef>
                <a:spcPts val="0"/>
              </a:spcBef>
              <a:buClrTx/>
              <a:buSzTx/>
              <a:buNone/>
              <a:defRPr sz="1056">
                <a:latin typeface="Menlo Regular"/>
                <a:ea typeface="Menlo Regular"/>
                <a:cs typeface="Menlo Regular"/>
                <a:sym typeface="Menlo Regular"/>
              </a:defRPr>
            </a:pPr>
            <a:r>
              <a:t>		</a:t>
            </a:r>
          </a:p>
          <a:p>
            <a:pPr marL="0" indent="0" defTabSz="402336">
              <a:spcBef>
                <a:spcPts val="0"/>
              </a:spcBef>
              <a:buClrTx/>
              <a:buSzTx/>
              <a:buNone/>
              <a:defRPr sz="1056" u="sng">
                <a:solidFill>
                  <a:srgbClr val="4E9072"/>
                </a:solidFill>
                <a:latin typeface="Menlo Regular"/>
                <a:ea typeface="Menlo Regular"/>
                <a:cs typeface="Menlo Regular"/>
                <a:sym typeface="Menlo Regular"/>
              </a:defRPr>
            </a:pPr>
            <a:r>
              <a:rPr u="none">
                <a:solidFill>
                  <a:srgbClr val="000000"/>
                </a:solidFill>
              </a:rPr>
              <a:t>		</a:t>
            </a:r>
            <a:r>
              <a:rPr u="none"/>
              <a:t>// </a:t>
            </a:r>
            <a:r>
              <a:t>Zar</a:t>
            </a:r>
            <a:r>
              <a:rPr u="none"/>
              <a:t> </a:t>
            </a:r>
            <a:r>
              <a:t>toplamlarına</a:t>
            </a:r>
            <a:r>
              <a:rPr u="none"/>
              <a:t> </a:t>
            </a:r>
            <a:r>
              <a:t>göre</a:t>
            </a:r>
            <a:r>
              <a:rPr u="none"/>
              <a:t> </a:t>
            </a:r>
            <a:r>
              <a:t>iki</a:t>
            </a:r>
            <a:r>
              <a:rPr u="none"/>
              <a:t> </a:t>
            </a:r>
            <a:r>
              <a:t>boyutlu</a:t>
            </a:r>
            <a:r>
              <a:rPr u="none"/>
              <a:t> </a:t>
            </a:r>
            <a:r>
              <a:t>diziye</a:t>
            </a:r>
            <a:r>
              <a:rPr u="none"/>
              <a:t> </a:t>
            </a:r>
            <a:r>
              <a:t>ilk</a:t>
            </a:r>
            <a:r>
              <a:rPr u="none"/>
              <a:t> </a:t>
            </a:r>
            <a:r>
              <a:t>değerler</a:t>
            </a:r>
            <a:r>
              <a:rPr u="none"/>
              <a:t> </a:t>
            </a:r>
            <a:r>
              <a:t>ata</a:t>
            </a:r>
            <a:endParaRPr u="none">
              <a:solidFill>
                <a:srgbClr val="000000"/>
              </a:solidFill>
            </a:endParaRPr>
          </a:p>
          <a:p>
            <a:pPr marL="0" indent="0" defTabSz="402336">
              <a:spcBef>
                <a:spcPts val="0"/>
              </a:spcBef>
              <a:buClrTx/>
              <a:buSzTx/>
              <a:buNone/>
              <a:defRPr sz="1056">
                <a:latin typeface="Menlo Regular"/>
                <a:ea typeface="Menlo Regular"/>
                <a:cs typeface="Menlo Regular"/>
                <a:sym typeface="Menlo Regular"/>
              </a:defRPr>
            </a:pPr>
            <a:r>
              <a:t>		</a:t>
            </a:r>
          </a:p>
          <a:p>
            <a:pPr marL="0" indent="0" defTabSz="402336">
              <a:spcBef>
                <a:spcPts val="0"/>
              </a:spcBef>
              <a:buClrTx/>
              <a:buSzTx/>
              <a:buNone/>
              <a:defRPr sz="1056">
                <a:latin typeface="Menlo Regular"/>
                <a:ea typeface="Menlo Regular"/>
                <a:cs typeface="Menlo Regular"/>
                <a:sym typeface="Menlo Regular"/>
              </a:defRPr>
            </a:pPr>
            <a:r>
              <a:t>		</a:t>
            </a:r>
            <a:r>
              <a:rPr b="1">
                <a:solidFill>
                  <a:srgbClr val="931A68"/>
                </a:solidFill>
              </a:rPr>
              <a:t>int</a:t>
            </a:r>
            <a:r>
              <a:t>[][] </a:t>
            </a:r>
            <a:r>
              <a:rPr>
                <a:solidFill>
                  <a:srgbClr val="7E504F"/>
                </a:solidFill>
              </a:rPr>
              <a:t>zar</a:t>
            </a:r>
            <a:r>
              <a:t> = </a:t>
            </a:r>
            <a:r>
              <a:rPr b="1">
                <a:solidFill>
                  <a:srgbClr val="931A68"/>
                </a:solidFill>
              </a:rPr>
              <a:t>new</a:t>
            </a:r>
            <a:r>
              <a:t> </a:t>
            </a:r>
            <a:r>
              <a:rPr b="1">
                <a:solidFill>
                  <a:srgbClr val="931A68"/>
                </a:solidFill>
              </a:rPr>
              <a:t>int</a:t>
            </a:r>
            <a:r>
              <a:t>[6][6];</a:t>
            </a:r>
          </a:p>
          <a:p>
            <a:pPr marL="0" indent="0" defTabSz="402336">
              <a:spcBef>
                <a:spcPts val="0"/>
              </a:spcBef>
              <a:buClrTx/>
              <a:buSzTx/>
              <a:buNone/>
              <a:defRPr sz="1056">
                <a:latin typeface="Menlo Regular"/>
                <a:ea typeface="Menlo Regular"/>
                <a:cs typeface="Menlo Regular"/>
                <a:sym typeface="Menlo Regular"/>
              </a:defRPr>
            </a:pPr>
            <a:r>
              <a:t>		</a:t>
            </a:r>
          </a:p>
          <a:p>
            <a:pPr marL="0" indent="0" defTabSz="402336">
              <a:spcBef>
                <a:spcPts val="0"/>
              </a:spcBef>
              <a:buClrTx/>
              <a:buSzTx/>
              <a:buNone/>
              <a:defRPr sz="1056">
                <a:latin typeface="Menlo Regular"/>
                <a:ea typeface="Menlo Regular"/>
                <a:cs typeface="Menlo Regular"/>
                <a:sym typeface="Menlo Regular"/>
              </a:defRPr>
            </a:pPr>
            <a:r>
              <a:t>		</a:t>
            </a:r>
            <a:r>
              <a:rPr b="1">
                <a:solidFill>
                  <a:srgbClr val="931A68"/>
                </a:solidFill>
              </a:rPr>
              <a:t>for</a:t>
            </a:r>
            <a:r>
              <a:t> (</a:t>
            </a:r>
            <a:r>
              <a:rPr b="1">
                <a:solidFill>
                  <a:srgbClr val="931A68"/>
                </a:solidFill>
              </a:rPr>
              <a:t>int</a:t>
            </a:r>
            <a:r>
              <a:t> </a:t>
            </a:r>
            <a:r>
              <a:rPr>
                <a:solidFill>
                  <a:srgbClr val="7E504F"/>
                </a:solidFill>
              </a:rPr>
              <a:t>i</a:t>
            </a:r>
            <a:r>
              <a:t>=0; </a:t>
            </a:r>
            <a:r>
              <a:rPr>
                <a:solidFill>
                  <a:srgbClr val="7E504F"/>
                </a:solidFill>
              </a:rPr>
              <a:t>i</a:t>
            </a:r>
            <a:r>
              <a:t>&lt;6; </a:t>
            </a:r>
            <a:r>
              <a:rPr>
                <a:solidFill>
                  <a:srgbClr val="7E504F"/>
                </a:solidFill>
              </a:rPr>
              <a:t>i</a:t>
            </a:r>
            <a:r>
              <a:t>++)</a:t>
            </a:r>
          </a:p>
          <a:p>
            <a:pPr marL="0" indent="0" defTabSz="402336">
              <a:spcBef>
                <a:spcPts val="0"/>
              </a:spcBef>
              <a:buClrTx/>
              <a:buSzTx/>
              <a:buNone/>
              <a:defRPr sz="1056">
                <a:latin typeface="Menlo Regular"/>
                <a:ea typeface="Menlo Regular"/>
                <a:cs typeface="Menlo Regular"/>
                <a:sym typeface="Menlo Regular"/>
              </a:defRPr>
            </a:pPr>
            <a:r>
              <a:t>		{</a:t>
            </a:r>
          </a:p>
          <a:p>
            <a:pPr marL="0" indent="0" defTabSz="402336">
              <a:spcBef>
                <a:spcPts val="0"/>
              </a:spcBef>
              <a:buClrTx/>
              <a:buSzTx/>
              <a:buNone/>
              <a:defRPr sz="1056">
                <a:latin typeface="Menlo Regular"/>
                <a:ea typeface="Menlo Regular"/>
                <a:cs typeface="Menlo Regular"/>
                <a:sym typeface="Menlo Regular"/>
              </a:defRPr>
            </a:pPr>
            <a:r>
              <a:t>			</a:t>
            </a:r>
            <a:r>
              <a:rPr b="1">
                <a:solidFill>
                  <a:srgbClr val="931A68"/>
                </a:solidFill>
              </a:rPr>
              <a:t>for</a:t>
            </a:r>
            <a:r>
              <a:t> (</a:t>
            </a:r>
            <a:r>
              <a:rPr b="1">
                <a:solidFill>
                  <a:srgbClr val="931A68"/>
                </a:solidFill>
              </a:rPr>
              <a:t>int</a:t>
            </a:r>
            <a:r>
              <a:t> </a:t>
            </a:r>
            <a:r>
              <a:rPr>
                <a:solidFill>
                  <a:srgbClr val="7E504F"/>
                </a:solidFill>
              </a:rPr>
              <a:t>j</a:t>
            </a:r>
            <a:r>
              <a:t>=0; </a:t>
            </a:r>
            <a:r>
              <a:rPr>
                <a:solidFill>
                  <a:srgbClr val="7E504F"/>
                </a:solidFill>
              </a:rPr>
              <a:t>j</a:t>
            </a:r>
            <a:r>
              <a:t>&lt;6; </a:t>
            </a:r>
            <a:r>
              <a:rPr>
                <a:solidFill>
                  <a:srgbClr val="7E504F"/>
                </a:solidFill>
              </a:rPr>
              <a:t>j</a:t>
            </a:r>
            <a:r>
              <a:t>++)</a:t>
            </a:r>
          </a:p>
          <a:p>
            <a:pPr marL="0" indent="0" defTabSz="402336">
              <a:spcBef>
                <a:spcPts val="0"/>
              </a:spcBef>
              <a:buClrTx/>
              <a:buSzTx/>
              <a:buNone/>
              <a:defRPr sz="1056">
                <a:latin typeface="Menlo Regular"/>
                <a:ea typeface="Menlo Regular"/>
                <a:cs typeface="Menlo Regular"/>
                <a:sym typeface="Menlo Regular"/>
              </a:defRPr>
            </a:pPr>
            <a:r>
              <a:t>			{</a:t>
            </a:r>
          </a:p>
          <a:p>
            <a:pPr marL="0" indent="0" defTabSz="402336">
              <a:spcBef>
                <a:spcPts val="0"/>
              </a:spcBef>
              <a:buClrTx/>
              <a:buSzTx/>
              <a:buNone/>
              <a:defRPr sz="1056">
                <a:latin typeface="Menlo Regular"/>
                <a:ea typeface="Menlo Regular"/>
                <a:cs typeface="Menlo Regular"/>
                <a:sym typeface="Menlo Regular"/>
              </a:defRPr>
            </a:pPr>
            <a:r>
              <a:t>				</a:t>
            </a:r>
            <a:r>
              <a:rPr>
                <a:solidFill>
                  <a:srgbClr val="7E504F"/>
                </a:solidFill>
              </a:rPr>
              <a:t>zar</a:t>
            </a:r>
            <a:r>
              <a:t>[</a:t>
            </a:r>
            <a:r>
              <a:rPr>
                <a:solidFill>
                  <a:srgbClr val="7E504F"/>
                </a:solidFill>
              </a:rPr>
              <a:t>i</a:t>
            </a:r>
            <a:r>
              <a:t>][</a:t>
            </a:r>
            <a:r>
              <a:rPr>
                <a:solidFill>
                  <a:srgbClr val="7E504F"/>
                </a:solidFill>
              </a:rPr>
              <a:t>j</a:t>
            </a:r>
            <a:r>
              <a:t>]=</a:t>
            </a:r>
            <a:r>
              <a:rPr>
                <a:solidFill>
                  <a:srgbClr val="7E504F"/>
                </a:solidFill>
              </a:rPr>
              <a:t>i</a:t>
            </a:r>
            <a:r>
              <a:t>+1+</a:t>
            </a:r>
            <a:r>
              <a:rPr>
                <a:solidFill>
                  <a:srgbClr val="7E504F"/>
                </a:solidFill>
              </a:rPr>
              <a:t>j</a:t>
            </a:r>
            <a:r>
              <a:t>+1;</a:t>
            </a:r>
          </a:p>
          <a:p>
            <a:pPr marL="0" indent="0" defTabSz="402336">
              <a:spcBef>
                <a:spcPts val="0"/>
              </a:spcBef>
              <a:buClrTx/>
              <a:buSzTx/>
              <a:buNone/>
              <a:defRPr sz="1056">
                <a:latin typeface="Menlo Regular"/>
                <a:ea typeface="Menlo Regular"/>
                <a:cs typeface="Menlo Regular"/>
                <a:sym typeface="Menlo Regular"/>
              </a:defRPr>
            </a:pPr>
            <a:r>
              <a:t>				System.</a:t>
            </a:r>
            <a:r>
              <a:rPr b="1" i="1">
                <a:solidFill>
                  <a:srgbClr val="0326CC"/>
                </a:solidFill>
              </a:rPr>
              <a:t>out</a:t>
            </a:r>
            <a:r>
              <a:t>.print(</a:t>
            </a:r>
            <a:r>
              <a:rPr>
                <a:solidFill>
                  <a:srgbClr val="7E504F"/>
                </a:solidFill>
              </a:rPr>
              <a:t>zar</a:t>
            </a:r>
            <a:r>
              <a:t>[</a:t>
            </a:r>
            <a:r>
              <a:rPr>
                <a:solidFill>
                  <a:srgbClr val="7E504F"/>
                </a:solidFill>
              </a:rPr>
              <a:t>i</a:t>
            </a:r>
            <a:r>
              <a:t>][</a:t>
            </a:r>
            <a:r>
              <a:rPr>
                <a:solidFill>
                  <a:srgbClr val="7E504F"/>
                </a:solidFill>
              </a:rPr>
              <a:t>j</a:t>
            </a:r>
            <a:r>
              <a:t>] + </a:t>
            </a:r>
            <a:r>
              <a:rPr>
                <a:solidFill>
                  <a:srgbClr val="3933FF"/>
                </a:solidFill>
              </a:rPr>
              <a:t>" "</a:t>
            </a:r>
            <a:r>
              <a:t>);</a:t>
            </a:r>
          </a:p>
          <a:p>
            <a:pPr marL="0" indent="0" defTabSz="402336">
              <a:spcBef>
                <a:spcPts val="0"/>
              </a:spcBef>
              <a:buClrTx/>
              <a:buSzTx/>
              <a:buNone/>
              <a:defRPr sz="1056">
                <a:latin typeface="Menlo Regular"/>
                <a:ea typeface="Menlo Regular"/>
                <a:cs typeface="Menlo Regular"/>
                <a:sym typeface="Menlo Regular"/>
              </a:defRPr>
            </a:pPr>
            <a:r>
              <a:t>			}</a:t>
            </a:r>
          </a:p>
          <a:p>
            <a:pPr marL="0" indent="0" defTabSz="402336">
              <a:spcBef>
                <a:spcPts val="0"/>
              </a:spcBef>
              <a:buClrTx/>
              <a:buSzTx/>
              <a:buNone/>
              <a:defRPr sz="1056">
                <a:latin typeface="Menlo Regular"/>
                <a:ea typeface="Menlo Regular"/>
                <a:cs typeface="Menlo Regular"/>
                <a:sym typeface="Menlo Regular"/>
              </a:defRPr>
            </a:pPr>
            <a:r>
              <a:t>			System.</a:t>
            </a:r>
            <a:r>
              <a:rPr b="1" i="1">
                <a:solidFill>
                  <a:srgbClr val="0326CC"/>
                </a:solidFill>
              </a:rPr>
              <a:t>out</a:t>
            </a:r>
            <a:r>
              <a:t>.println();</a:t>
            </a:r>
          </a:p>
          <a:p>
            <a:pPr marL="0" indent="0" defTabSz="402336">
              <a:spcBef>
                <a:spcPts val="0"/>
              </a:spcBef>
              <a:buClrTx/>
              <a:buSzTx/>
              <a:buNone/>
              <a:defRPr sz="1056">
                <a:latin typeface="Menlo Regular"/>
                <a:ea typeface="Menlo Regular"/>
                <a:cs typeface="Menlo Regular"/>
                <a:sym typeface="Menlo Regular"/>
              </a:defRPr>
            </a:pPr>
            <a:r>
              <a:t>		}</a:t>
            </a:r>
          </a:p>
          <a:p>
            <a:pPr marL="0" indent="0" defTabSz="402336">
              <a:spcBef>
                <a:spcPts val="0"/>
              </a:spcBef>
              <a:buClrTx/>
              <a:buSzTx/>
              <a:buNone/>
              <a:defRPr sz="1056">
                <a:latin typeface="Menlo Regular"/>
                <a:ea typeface="Menlo Regular"/>
                <a:cs typeface="Menlo Regular"/>
                <a:sym typeface="Menlo Regular"/>
              </a:defRPr>
            </a:pPr>
          </a:p>
          <a:p>
            <a:pPr marL="0" indent="0" defTabSz="402336">
              <a:spcBef>
                <a:spcPts val="0"/>
              </a:spcBef>
              <a:buClrTx/>
              <a:buSzTx/>
              <a:buNone/>
              <a:defRPr sz="1056">
                <a:latin typeface="Menlo Regular"/>
                <a:ea typeface="Menlo Regular"/>
                <a:cs typeface="Menlo Regular"/>
                <a:sym typeface="Menlo Regular"/>
              </a:defRPr>
            </a:pPr>
            <a:r>
              <a:t>		</a:t>
            </a:r>
          </a:p>
          <a:p>
            <a:pPr marL="0" indent="0" defTabSz="402336">
              <a:spcBef>
                <a:spcPts val="0"/>
              </a:spcBef>
              <a:buClrTx/>
              <a:buSzTx/>
              <a:buNone/>
              <a:defRPr sz="1056" u="sng">
                <a:solidFill>
                  <a:srgbClr val="4E9072"/>
                </a:solidFill>
                <a:latin typeface="Menlo Regular"/>
                <a:ea typeface="Menlo Regular"/>
                <a:cs typeface="Menlo Regular"/>
                <a:sym typeface="Menlo Regular"/>
              </a:defRPr>
            </a:pPr>
            <a:r>
              <a:rPr u="none">
                <a:solidFill>
                  <a:srgbClr val="000000"/>
                </a:solidFill>
              </a:rPr>
              <a:t>		</a:t>
            </a:r>
            <a:r>
              <a:rPr u="none"/>
              <a:t>// </a:t>
            </a:r>
            <a:r>
              <a:t>Zar</a:t>
            </a:r>
            <a:r>
              <a:rPr u="none"/>
              <a:t> </a:t>
            </a:r>
            <a:r>
              <a:t>toplamını</a:t>
            </a:r>
            <a:r>
              <a:rPr u="none"/>
              <a:t> </a:t>
            </a:r>
            <a:r>
              <a:t>oku</a:t>
            </a:r>
            <a:r>
              <a:rPr u="none"/>
              <a:t> </a:t>
            </a:r>
            <a:r>
              <a:t>ve</a:t>
            </a:r>
            <a:r>
              <a:rPr u="none"/>
              <a:t> </a:t>
            </a:r>
            <a:r>
              <a:t>dizide</a:t>
            </a:r>
            <a:r>
              <a:rPr u="none"/>
              <a:t> </a:t>
            </a:r>
            <a:r>
              <a:t>bu</a:t>
            </a:r>
            <a:r>
              <a:rPr u="none"/>
              <a:t> </a:t>
            </a:r>
            <a:r>
              <a:t>değeri</a:t>
            </a:r>
            <a:r>
              <a:rPr u="none"/>
              <a:t> </a:t>
            </a:r>
            <a:r>
              <a:t>ara</a:t>
            </a:r>
            <a:endParaRPr u="none">
              <a:solidFill>
                <a:srgbClr val="000000"/>
              </a:solidFill>
            </a:endParaRPr>
          </a:p>
          <a:p>
            <a:pPr marL="0" indent="0" defTabSz="402336">
              <a:spcBef>
                <a:spcPts val="0"/>
              </a:spcBef>
              <a:buClrTx/>
              <a:buSzTx/>
              <a:buNone/>
              <a:defRPr sz="1056">
                <a:latin typeface="Menlo Regular"/>
                <a:ea typeface="Menlo Regular"/>
                <a:cs typeface="Menlo Regular"/>
                <a:sym typeface="Menlo Regular"/>
              </a:defRPr>
            </a:pPr>
            <a:r>
              <a:t>		</a:t>
            </a:r>
          </a:p>
          <a:p>
            <a:pPr marL="0" indent="0" defTabSz="402336">
              <a:spcBef>
                <a:spcPts val="0"/>
              </a:spcBef>
              <a:buClrTx/>
              <a:buSzTx/>
              <a:buNone/>
              <a:defRPr sz="1056">
                <a:solidFill>
                  <a:srgbClr val="3933FF"/>
                </a:solidFill>
                <a:latin typeface="Menlo Regular"/>
                <a:ea typeface="Menlo Regular"/>
                <a:cs typeface="Menlo Regular"/>
                <a:sym typeface="Menlo Regular"/>
              </a:defRPr>
            </a:pPr>
            <a:r>
              <a:rPr>
                <a:solidFill>
                  <a:srgbClr val="000000"/>
                </a:solidFill>
              </a:rPr>
              <a:t>		</a:t>
            </a:r>
            <a:r>
              <a:t>	    </a:t>
            </a:r>
          </a:p>
          <a:p>
            <a:pPr marL="0" indent="0" defTabSz="402336">
              <a:spcBef>
                <a:spcPts val="0"/>
              </a:spcBef>
              <a:buClrTx/>
              <a:buSzTx/>
              <a:buNone/>
              <a:defRPr sz="1056">
                <a:latin typeface="Menlo Regular"/>
                <a:ea typeface="Menlo Regular"/>
                <a:cs typeface="Menlo Regular"/>
                <a:sym typeface="Menlo Regular"/>
              </a:defRPr>
            </a:pPr>
          </a:p>
          <a:p>
            <a:pPr marL="0" indent="0" defTabSz="402336">
              <a:spcBef>
                <a:spcPts val="0"/>
              </a:spcBef>
              <a:buClrTx/>
              <a:buSzTx/>
              <a:buNone/>
              <a:defRPr sz="1056">
                <a:latin typeface="Menlo Regular"/>
                <a:ea typeface="Menlo Regular"/>
                <a:cs typeface="Menlo Regular"/>
                <a:sym typeface="Menlo Regular"/>
              </a:defRPr>
            </a:pPr>
            <a:r>
              <a:t>	}</a:t>
            </a:r>
          </a:p>
          <a:p>
            <a:pPr marL="0" indent="0" defTabSz="402336">
              <a:spcBef>
                <a:spcPts val="0"/>
              </a:spcBef>
              <a:buClrTx/>
              <a:buSzTx/>
              <a:buNone/>
              <a:defRPr sz="1056">
                <a:latin typeface="Menlo Regular"/>
                <a:ea typeface="Menlo Regular"/>
                <a:cs typeface="Menlo Regular"/>
                <a:sym typeface="Menlo Regular"/>
              </a:defRPr>
            </a:pPr>
          </a:p>
          <a:p>
            <a:pPr marL="0" indent="0" defTabSz="402336">
              <a:spcBef>
                <a:spcPts val="0"/>
              </a:spcBef>
              <a:buClrTx/>
              <a:buSzTx/>
              <a:buNone/>
              <a:defRPr sz="1056">
                <a:latin typeface="Menlo Regular"/>
                <a:ea typeface="Menlo Regular"/>
                <a:cs typeface="Menlo Regular"/>
                <a:sym typeface="Menlo Regular"/>
              </a:defRPr>
            </a:pPr>
            <a:r>
              <a:t>}</a:t>
            </a:r>
          </a:p>
        </p:txBody>
      </p:sp>
      <p:sp>
        <p:nvSpPr>
          <p:cNvPr id="1946" name="Slide Number"/>
          <p:cNvSpPr txBox="1"/>
          <p:nvPr>
            <p:ph type="sldNum" sz="quarter" idx="2"/>
          </p:nvPr>
        </p:nvSpPr>
        <p:spPr>
          <a:xfrm>
            <a:off x="11598413" y="6533495"/>
            <a:ext cx="258625" cy="248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8" name="Basit bir Program Yazalım - 1"/>
          <p:cNvSpPr txBox="1"/>
          <p:nvPr>
            <p:ph type="title" idx="4294967295"/>
          </p:nvPr>
        </p:nvSpPr>
        <p:spPr>
          <a:xfrm>
            <a:off x="1422400" y="53975"/>
            <a:ext cx="10502900" cy="1030288"/>
          </a:xfrm>
          <a:prstGeom prst="rect">
            <a:avLst/>
          </a:prstGeom>
        </p:spPr>
        <p:txBody>
          <a:bodyPr>
            <a:normAutofit fontScale="100000" lnSpcReduction="0"/>
          </a:bodyPr>
          <a:lstStyle/>
          <a:p>
            <a:pPr/>
            <a:r>
              <a:t>Basit bir Program Yazalım - 1</a:t>
            </a:r>
          </a:p>
        </p:txBody>
      </p:sp>
      <p:sp>
        <p:nvSpPr>
          <p:cNvPr id="1949" name="import java.util.*;…"/>
          <p:cNvSpPr txBox="1"/>
          <p:nvPr>
            <p:ph type="body" idx="4294967295"/>
          </p:nvPr>
        </p:nvSpPr>
        <p:spPr>
          <a:xfrm>
            <a:off x="301625" y="1268412"/>
            <a:ext cx="11580813" cy="4824413"/>
          </a:xfrm>
          <a:prstGeom prst="rect">
            <a:avLst/>
          </a:prstGeom>
        </p:spPr>
        <p:txBody>
          <a:bodyPr>
            <a:normAutofit fontScale="100000" lnSpcReduction="0"/>
          </a:bodyPr>
          <a:lstStyle/>
          <a:p>
            <a:pPr marL="0" indent="0" defTabSz="347472">
              <a:spcBef>
                <a:spcPts val="0"/>
              </a:spcBef>
              <a:buClrTx/>
              <a:buSzTx/>
              <a:buNone/>
              <a:defRPr sz="912">
                <a:latin typeface="Menlo Regular"/>
                <a:ea typeface="Menlo Regular"/>
                <a:cs typeface="Menlo Regular"/>
                <a:sym typeface="Menlo Regular"/>
              </a:defRPr>
            </a:pPr>
            <a:r>
              <a:rPr b="1">
                <a:solidFill>
                  <a:srgbClr val="931A68"/>
                </a:solidFill>
              </a:rPr>
              <a:t>import</a:t>
            </a:r>
            <a:r>
              <a:t> java.util.*;</a:t>
            </a:r>
          </a:p>
          <a:p>
            <a:pPr marL="0" indent="0" defTabSz="347472">
              <a:spcBef>
                <a:spcPts val="0"/>
              </a:spcBef>
              <a:buClrTx/>
              <a:buSzTx/>
              <a:buNone/>
              <a:defRPr sz="912">
                <a:latin typeface="Menlo Regular"/>
                <a:ea typeface="Menlo Regular"/>
                <a:cs typeface="Menlo Regular"/>
                <a:sym typeface="Menlo Regular"/>
              </a:defRPr>
            </a:pPr>
            <a:r>
              <a:rPr b="1">
                <a:solidFill>
                  <a:srgbClr val="931A68"/>
                </a:solidFill>
              </a:rPr>
              <a:t>public</a:t>
            </a:r>
            <a:r>
              <a:t> </a:t>
            </a:r>
            <a:r>
              <a:rPr b="1">
                <a:solidFill>
                  <a:srgbClr val="931A68"/>
                </a:solidFill>
              </a:rPr>
              <a:t>class</a:t>
            </a:r>
            <a:r>
              <a:t> Diziler {</a:t>
            </a:r>
          </a:p>
          <a:p>
            <a:pPr marL="0" indent="0" defTabSz="347472">
              <a:spcBef>
                <a:spcPts val="0"/>
              </a:spcBef>
              <a:buClrTx/>
              <a:buSzTx/>
              <a:buNone/>
              <a:defRPr sz="912">
                <a:latin typeface="Menlo Regular"/>
                <a:ea typeface="Menlo Regular"/>
                <a:cs typeface="Menlo Regular"/>
                <a:sym typeface="Menlo Regular"/>
              </a:defRPr>
            </a:pPr>
          </a:p>
          <a:p>
            <a:pPr marL="0" indent="0" defTabSz="347472">
              <a:spcBef>
                <a:spcPts val="0"/>
              </a:spcBef>
              <a:buClrTx/>
              <a:buSzTx/>
              <a:buNone/>
              <a:defRPr sz="912">
                <a:latin typeface="Menlo Regular"/>
                <a:ea typeface="Menlo Regular"/>
                <a:cs typeface="Menlo Regular"/>
                <a:sym typeface="Menlo Regular"/>
              </a:defRPr>
            </a:pPr>
            <a:r>
              <a:t>	</a:t>
            </a:r>
            <a:r>
              <a:rPr b="1">
                <a:solidFill>
                  <a:srgbClr val="931A68"/>
                </a:solidFill>
              </a:rPr>
              <a:t>public</a:t>
            </a:r>
            <a:r>
              <a:t> </a:t>
            </a:r>
            <a:r>
              <a:rPr b="1">
                <a:solidFill>
                  <a:srgbClr val="931A68"/>
                </a:solidFill>
              </a:rPr>
              <a:t>static</a:t>
            </a:r>
            <a:r>
              <a:t> </a:t>
            </a:r>
            <a:r>
              <a:rPr b="1">
                <a:solidFill>
                  <a:srgbClr val="931A68"/>
                </a:solidFill>
              </a:rPr>
              <a:t>void</a:t>
            </a:r>
            <a:r>
              <a:t> main(String[] </a:t>
            </a:r>
            <a:r>
              <a:rPr>
                <a:solidFill>
                  <a:srgbClr val="7E504F"/>
                </a:solidFill>
              </a:rPr>
              <a:t>args</a:t>
            </a:r>
            <a:r>
              <a:t>) {</a:t>
            </a:r>
          </a:p>
          <a:p>
            <a:pPr marL="0" indent="0" defTabSz="347472">
              <a:spcBef>
                <a:spcPts val="0"/>
              </a:spcBef>
              <a:buClrTx/>
              <a:buSzTx/>
              <a:buNone/>
              <a:defRPr sz="912">
                <a:latin typeface="Menlo Regular"/>
                <a:ea typeface="Menlo Regular"/>
                <a:cs typeface="Menlo Regular"/>
                <a:sym typeface="Menlo Regular"/>
              </a:defRPr>
            </a:pPr>
            <a:r>
              <a:t>        </a:t>
            </a:r>
          </a:p>
          <a:p>
            <a:pPr marL="0" indent="0" defTabSz="347472">
              <a:spcBef>
                <a:spcPts val="0"/>
              </a:spcBef>
              <a:buClrTx/>
              <a:buSzTx/>
              <a:buNone/>
              <a:defRPr sz="912">
                <a:latin typeface="Menlo Regular"/>
                <a:ea typeface="Menlo Regular"/>
                <a:cs typeface="Menlo Regular"/>
                <a:sym typeface="Menlo Regular"/>
              </a:defRPr>
            </a:pPr>
            <a:r>
              <a:t>		</a:t>
            </a:r>
            <a:r>
              <a:rPr sz="608"/>
              <a:t>Scanner </a:t>
            </a:r>
            <a:r>
              <a:rPr sz="608" u="sng">
                <a:solidFill>
                  <a:srgbClr val="7E504F"/>
                </a:solidFill>
              </a:rPr>
              <a:t>girdi</a:t>
            </a:r>
            <a:r>
              <a:rPr sz="608"/>
              <a:t> = </a:t>
            </a:r>
            <a:r>
              <a:rPr b="1" sz="608">
                <a:solidFill>
                  <a:srgbClr val="931A68"/>
                </a:solidFill>
              </a:rPr>
              <a:t>new</a:t>
            </a:r>
            <a:r>
              <a:rPr sz="608"/>
              <a:t> Scanner(System.</a:t>
            </a:r>
            <a:r>
              <a:rPr b="1" i="1" sz="608">
                <a:solidFill>
                  <a:srgbClr val="0326CC"/>
                </a:solidFill>
              </a:rPr>
              <a:t>in</a:t>
            </a:r>
            <a:r>
              <a:rPr sz="608"/>
              <a:t>);</a:t>
            </a:r>
            <a:endParaRPr sz="608"/>
          </a:p>
          <a:p>
            <a:pPr marL="0" indent="0" defTabSz="347472">
              <a:spcBef>
                <a:spcPts val="0"/>
              </a:spcBef>
              <a:buClrTx/>
              <a:buSzTx/>
              <a:buNone/>
              <a:defRPr sz="608">
                <a:latin typeface="Menlo Regular"/>
                <a:ea typeface="Menlo Regular"/>
                <a:cs typeface="Menlo Regular"/>
                <a:sym typeface="Menlo Regular"/>
              </a:defRPr>
            </a:pPr>
            <a:r>
              <a:t>		</a:t>
            </a:r>
          </a:p>
          <a:p>
            <a:pPr marL="0" indent="0" defTabSz="347472">
              <a:spcBef>
                <a:spcPts val="0"/>
              </a:spcBef>
              <a:buClrTx/>
              <a:buSzTx/>
              <a:buNone/>
              <a:defRPr sz="608" u="sng">
                <a:solidFill>
                  <a:srgbClr val="4E9072"/>
                </a:solidFill>
                <a:latin typeface="Menlo Regular"/>
                <a:ea typeface="Menlo Regular"/>
                <a:cs typeface="Menlo Regular"/>
                <a:sym typeface="Menlo Regular"/>
              </a:defRPr>
            </a:pPr>
            <a:r>
              <a:rPr u="none">
                <a:solidFill>
                  <a:srgbClr val="000000"/>
                </a:solidFill>
              </a:rPr>
              <a:t>		</a:t>
            </a:r>
            <a:r>
              <a:rPr u="none"/>
              <a:t>// </a:t>
            </a:r>
            <a:r>
              <a:t>Zar</a:t>
            </a:r>
            <a:r>
              <a:rPr u="none"/>
              <a:t> </a:t>
            </a:r>
            <a:r>
              <a:t>toplamlarına</a:t>
            </a:r>
            <a:r>
              <a:rPr u="none"/>
              <a:t> </a:t>
            </a:r>
            <a:r>
              <a:t>göre</a:t>
            </a:r>
            <a:r>
              <a:rPr u="none"/>
              <a:t> </a:t>
            </a:r>
            <a:r>
              <a:t>iki</a:t>
            </a:r>
            <a:r>
              <a:rPr u="none"/>
              <a:t> </a:t>
            </a:r>
            <a:r>
              <a:t>boyutlu</a:t>
            </a:r>
            <a:r>
              <a:rPr u="none"/>
              <a:t> </a:t>
            </a:r>
            <a:r>
              <a:t>diziye</a:t>
            </a:r>
            <a:r>
              <a:rPr u="none"/>
              <a:t> </a:t>
            </a:r>
            <a:r>
              <a:t>ilk</a:t>
            </a:r>
            <a:r>
              <a:rPr u="none"/>
              <a:t> </a:t>
            </a:r>
            <a:r>
              <a:t>değerler</a:t>
            </a:r>
            <a:r>
              <a:rPr u="none"/>
              <a:t> </a:t>
            </a:r>
            <a:r>
              <a:t>ata</a:t>
            </a:r>
            <a:endParaRPr u="none">
              <a:solidFill>
                <a:srgbClr val="000000"/>
              </a:solidFill>
            </a:endParaRPr>
          </a:p>
          <a:p>
            <a:pPr marL="0" indent="0" defTabSz="347472">
              <a:spcBef>
                <a:spcPts val="0"/>
              </a:spcBef>
              <a:buClrTx/>
              <a:buSzTx/>
              <a:buNone/>
              <a:defRPr sz="608">
                <a:latin typeface="Menlo Regular"/>
                <a:ea typeface="Menlo Regular"/>
                <a:cs typeface="Menlo Regular"/>
                <a:sym typeface="Menlo Regular"/>
              </a:defRPr>
            </a:pPr>
            <a:r>
              <a:t>		</a:t>
            </a:r>
          </a:p>
          <a:p>
            <a:pPr marL="0" indent="0" defTabSz="347472">
              <a:spcBef>
                <a:spcPts val="0"/>
              </a:spcBef>
              <a:buClrTx/>
              <a:buSzTx/>
              <a:buNone/>
              <a:defRPr sz="608">
                <a:latin typeface="Menlo Regular"/>
                <a:ea typeface="Menlo Regular"/>
                <a:cs typeface="Menlo Regular"/>
                <a:sym typeface="Menlo Regular"/>
              </a:defRPr>
            </a:pPr>
            <a:r>
              <a:t>		</a:t>
            </a:r>
            <a:r>
              <a:rPr b="1">
                <a:solidFill>
                  <a:srgbClr val="931A68"/>
                </a:solidFill>
              </a:rPr>
              <a:t>int</a:t>
            </a:r>
            <a:r>
              <a:t>[][] </a:t>
            </a:r>
            <a:r>
              <a:rPr>
                <a:solidFill>
                  <a:srgbClr val="7E504F"/>
                </a:solidFill>
              </a:rPr>
              <a:t>zar</a:t>
            </a:r>
            <a:r>
              <a:t> = </a:t>
            </a:r>
            <a:r>
              <a:rPr b="1">
                <a:solidFill>
                  <a:srgbClr val="931A68"/>
                </a:solidFill>
              </a:rPr>
              <a:t>new</a:t>
            </a:r>
            <a:r>
              <a:t> </a:t>
            </a:r>
            <a:r>
              <a:rPr b="1">
                <a:solidFill>
                  <a:srgbClr val="931A68"/>
                </a:solidFill>
              </a:rPr>
              <a:t>int</a:t>
            </a:r>
            <a:r>
              <a:t>[6][6];</a:t>
            </a:r>
          </a:p>
          <a:p>
            <a:pPr marL="0" indent="0" defTabSz="347472">
              <a:spcBef>
                <a:spcPts val="0"/>
              </a:spcBef>
              <a:buClrTx/>
              <a:buSzTx/>
              <a:buNone/>
              <a:defRPr sz="608">
                <a:latin typeface="Menlo Regular"/>
                <a:ea typeface="Menlo Regular"/>
                <a:cs typeface="Menlo Regular"/>
                <a:sym typeface="Menlo Regular"/>
              </a:defRPr>
            </a:pPr>
            <a:r>
              <a:t>		</a:t>
            </a:r>
          </a:p>
          <a:p>
            <a:pPr marL="0" indent="0" defTabSz="347472">
              <a:spcBef>
                <a:spcPts val="0"/>
              </a:spcBef>
              <a:buClrTx/>
              <a:buSzTx/>
              <a:buNone/>
              <a:defRPr sz="608">
                <a:latin typeface="Menlo Regular"/>
                <a:ea typeface="Menlo Regular"/>
                <a:cs typeface="Menlo Regular"/>
                <a:sym typeface="Menlo Regular"/>
              </a:defRPr>
            </a:pPr>
            <a:r>
              <a:t>		</a:t>
            </a:r>
            <a:r>
              <a:rPr b="1">
                <a:solidFill>
                  <a:srgbClr val="931A68"/>
                </a:solidFill>
              </a:rPr>
              <a:t>for</a:t>
            </a:r>
            <a:r>
              <a:t> (</a:t>
            </a:r>
            <a:r>
              <a:rPr b="1">
                <a:solidFill>
                  <a:srgbClr val="931A68"/>
                </a:solidFill>
              </a:rPr>
              <a:t>int</a:t>
            </a:r>
            <a:r>
              <a:t> </a:t>
            </a:r>
            <a:r>
              <a:rPr>
                <a:solidFill>
                  <a:srgbClr val="7E504F"/>
                </a:solidFill>
              </a:rPr>
              <a:t>i</a:t>
            </a:r>
            <a:r>
              <a:t>=0; </a:t>
            </a:r>
            <a:r>
              <a:rPr>
                <a:solidFill>
                  <a:srgbClr val="7E504F"/>
                </a:solidFill>
              </a:rPr>
              <a:t>i</a:t>
            </a:r>
            <a:r>
              <a:t>&lt;6; </a:t>
            </a:r>
            <a:r>
              <a:rPr>
                <a:solidFill>
                  <a:srgbClr val="7E504F"/>
                </a:solidFill>
              </a:rPr>
              <a:t>i</a:t>
            </a:r>
            <a:r>
              <a:t>++)</a:t>
            </a:r>
          </a:p>
          <a:p>
            <a:pPr marL="0" indent="0" defTabSz="347472">
              <a:spcBef>
                <a:spcPts val="0"/>
              </a:spcBef>
              <a:buClrTx/>
              <a:buSzTx/>
              <a:buNone/>
              <a:defRPr sz="608">
                <a:latin typeface="Menlo Regular"/>
                <a:ea typeface="Menlo Regular"/>
                <a:cs typeface="Menlo Regular"/>
                <a:sym typeface="Menlo Regular"/>
              </a:defRPr>
            </a:pPr>
            <a:r>
              <a:t>		{</a:t>
            </a:r>
          </a:p>
          <a:p>
            <a:pPr marL="0" indent="0" defTabSz="347472">
              <a:spcBef>
                <a:spcPts val="0"/>
              </a:spcBef>
              <a:buClrTx/>
              <a:buSzTx/>
              <a:buNone/>
              <a:defRPr sz="608">
                <a:latin typeface="Menlo Regular"/>
                <a:ea typeface="Menlo Regular"/>
                <a:cs typeface="Menlo Regular"/>
                <a:sym typeface="Menlo Regular"/>
              </a:defRPr>
            </a:pPr>
            <a:r>
              <a:t>			</a:t>
            </a:r>
            <a:r>
              <a:rPr b="1">
                <a:solidFill>
                  <a:srgbClr val="931A68"/>
                </a:solidFill>
              </a:rPr>
              <a:t>for</a:t>
            </a:r>
            <a:r>
              <a:t> (</a:t>
            </a:r>
            <a:r>
              <a:rPr b="1">
                <a:solidFill>
                  <a:srgbClr val="931A68"/>
                </a:solidFill>
              </a:rPr>
              <a:t>int</a:t>
            </a:r>
            <a:r>
              <a:t> </a:t>
            </a:r>
            <a:r>
              <a:rPr>
                <a:solidFill>
                  <a:srgbClr val="7E504F"/>
                </a:solidFill>
              </a:rPr>
              <a:t>j</a:t>
            </a:r>
            <a:r>
              <a:t>=0; </a:t>
            </a:r>
            <a:r>
              <a:rPr>
                <a:solidFill>
                  <a:srgbClr val="7E504F"/>
                </a:solidFill>
              </a:rPr>
              <a:t>j</a:t>
            </a:r>
            <a:r>
              <a:t>&lt;6; </a:t>
            </a:r>
            <a:r>
              <a:rPr>
                <a:solidFill>
                  <a:srgbClr val="7E504F"/>
                </a:solidFill>
              </a:rPr>
              <a:t>j</a:t>
            </a:r>
            <a:r>
              <a:t>++)</a:t>
            </a:r>
          </a:p>
          <a:p>
            <a:pPr marL="0" indent="0" defTabSz="347472">
              <a:spcBef>
                <a:spcPts val="0"/>
              </a:spcBef>
              <a:buClrTx/>
              <a:buSzTx/>
              <a:buNone/>
              <a:defRPr sz="608">
                <a:latin typeface="Menlo Regular"/>
                <a:ea typeface="Menlo Regular"/>
                <a:cs typeface="Menlo Regular"/>
                <a:sym typeface="Menlo Regular"/>
              </a:defRPr>
            </a:pPr>
            <a:r>
              <a:t>			{</a:t>
            </a:r>
          </a:p>
          <a:p>
            <a:pPr marL="0" indent="0" defTabSz="347472">
              <a:spcBef>
                <a:spcPts val="0"/>
              </a:spcBef>
              <a:buClrTx/>
              <a:buSzTx/>
              <a:buNone/>
              <a:defRPr sz="608">
                <a:latin typeface="Menlo Regular"/>
                <a:ea typeface="Menlo Regular"/>
                <a:cs typeface="Menlo Regular"/>
                <a:sym typeface="Menlo Regular"/>
              </a:defRPr>
            </a:pPr>
            <a:r>
              <a:t>				</a:t>
            </a:r>
            <a:r>
              <a:rPr>
                <a:solidFill>
                  <a:srgbClr val="7E504F"/>
                </a:solidFill>
              </a:rPr>
              <a:t>zar</a:t>
            </a:r>
            <a:r>
              <a:t>[</a:t>
            </a:r>
            <a:r>
              <a:rPr>
                <a:solidFill>
                  <a:srgbClr val="7E504F"/>
                </a:solidFill>
              </a:rPr>
              <a:t>i</a:t>
            </a:r>
            <a:r>
              <a:t>][</a:t>
            </a:r>
            <a:r>
              <a:rPr>
                <a:solidFill>
                  <a:srgbClr val="7E504F"/>
                </a:solidFill>
              </a:rPr>
              <a:t>j</a:t>
            </a:r>
            <a:r>
              <a:t>]=</a:t>
            </a:r>
            <a:r>
              <a:rPr>
                <a:solidFill>
                  <a:srgbClr val="7E504F"/>
                </a:solidFill>
              </a:rPr>
              <a:t>i</a:t>
            </a:r>
            <a:r>
              <a:t>+1+</a:t>
            </a:r>
            <a:r>
              <a:rPr>
                <a:solidFill>
                  <a:srgbClr val="7E504F"/>
                </a:solidFill>
              </a:rPr>
              <a:t>j</a:t>
            </a:r>
            <a:r>
              <a:t>+1;</a:t>
            </a:r>
          </a:p>
          <a:p>
            <a:pPr marL="0" indent="0" defTabSz="347472">
              <a:spcBef>
                <a:spcPts val="0"/>
              </a:spcBef>
              <a:buClrTx/>
              <a:buSzTx/>
              <a:buNone/>
              <a:defRPr sz="608">
                <a:latin typeface="Menlo Regular"/>
                <a:ea typeface="Menlo Regular"/>
                <a:cs typeface="Menlo Regular"/>
                <a:sym typeface="Menlo Regular"/>
              </a:defRPr>
            </a:pPr>
            <a:r>
              <a:t>				System.</a:t>
            </a:r>
            <a:r>
              <a:rPr b="1" i="1">
                <a:solidFill>
                  <a:srgbClr val="0326CC"/>
                </a:solidFill>
              </a:rPr>
              <a:t>out</a:t>
            </a:r>
            <a:r>
              <a:t>.print(</a:t>
            </a:r>
            <a:r>
              <a:rPr>
                <a:solidFill>
                  <a:srgbClr val="7E504F"/>
                </a:solidFill>
              </a:rPr>
              <a:t>zar</a:t>
            </a:r>
            <a:r>
              <a:t>[</a:t>
            </a:r>
            <a:r>
              <a:rPr>
                <a:solidFill>
                  <a:srgbClr val="7E504F"/>
                </a:solidFill>
              </a:rPr>
              <a:t>i</a:t>
            </a:r>
            <a:r>
              <a:t>][</a:t>
            </a:r>
            <a:r>
              <a:rPr>
                <a:solidFill>
                  <a:srgbClr val="7E504F"/>
                </a:solidFill>
              </a:rPr>
              <a:t>j</a:t>
            </a:r>
            <a:r>
              <a:t>] + </a:t>
            </a:r>
            <a:r>
              <a:rPr>
                <a:solidFill>
                  <a:srgbClr val="3933FF"/>
                </a:solidFill>
              </a:rPr>
              <a:t>" "</a:t>
            </a:r>
            <a:r>
              <a:t>);</a:t>
            </a:r>
          </a:p>
          <a:p>
            <a:pPr marL="0" indent="0" defTabSz="347472">
              <a:spcBef>
                <a:spcPts val="0"/>
              </a:spcBef>
              <a:buClrTx/>
              <a:buSzTx/>
              <a:buNone/>
              <a:defRPr sz="608">
                <a:latin typeface="Menlo Regular"/>
                <a:ea typeface="Menlo Regular"/>
                <a:cs typeface="Menlo Regular"/>
                <a:sym typeface="Menlo Regular"/>
              </a:defRPr>
            </a:pPr>
            <a:r>
              <a:t>			}</a:t>
            </a:r>
          </a:p>
          <a:p>
            <a:pPr marL="0" indent="0" defTabSz="347472">
              <a:spcBef>
                <a:spcPts val="0"/>
              </a:spcBef>
              <a:buClrTx/>
              <a:buSzTx/>
              <a:buNone/>
              <a:defRPr sz="608">
                <a:latin typeface="Menlo Regular"/>
                <a:ea typeface="Menlo Regular"/>
                <a:cs typeface="Menlo Regular"/>
                <a:sym typeface="Menlo Regular"/>
              </a:defRPr>
            </a:pPr>
            <a:r>
              <a:t>			System.</a:t>
            </a:r>
            <a:r>
              <a:rPr b="1" i="1">
                <a:solidFill>
                  <a:srgbClr val="0326CC"/>
                </a:solidFill>
              </a:rPr>
              <a:t>out</a:t>
            </a:r>
            <a:r>
              <a:t>.println();</a:t>
            </a:r>
          </a:p>
          <a:p>
            <a:pPr marL="0" indent="0" defTabSz="347472">
              <a:spcBef>
                <a:spcPts val="0"/>
              </a:spcBef>
              <a:buClrTx/>
              <a:buSzTx/>
              <a:buNone/>
              <a:defRPr sz="608">
                <a:latin typeface="Menlo Regular"/>
                <a:ea typeface="Menlo Regular"/>
                <a:cs typeface="Menlo Regular"/>
                <a:sym typeface="Menlo Regular"/>
              </a:defRPr>
            </a:pPr>
            <a:r>
              <a:t>		}</a:t>
            </a:r>
          </a:p>
          <a:p>
            <a:pPr marL="0" indent="0" defTabSz="347472">
              <a:spcBef>
                <a:spcPts val="0"/>
              </a:spcBef>
              <a:buClrTx/>
              <a:buSzTx/>
              <a:buNone/>
              <a:defRPr sz="912">
                <a:latin typeface="Menlo Regular"/>
                <a:ea typeface="Menlo Regular"/>
                <a:cs typeface="Menlo Regular"/>
                <a:sym typeface="Menlo Regular"/>
              </a:defRPr>
            </a:pPr>
          </a:p>
          <a:p>
            <a:pPr marL="0" indent="0" defTabSz="347472">
              <a:spcBef>
                <a:spcPts val="0"/>
              </a:spcBef>
              <a:buClrTx/>
              <a:buSzTx/>
              <a:buNone/>
              <a:defRPr sz="912">
                <a:latin typeface="Menlo Regular"/>
                <a:ea typeface="Menlo Regular"/>
                <a:cs typeface="Menlo Regular"/>
                <a:sym typeface="Menlo Regular"/>
              </a:defRPr>
            </a:pPr>
            <a:r>
              <a:t>		</a:t>
            </a:r>
          </a:p>
          <a:p>
            <a:pPr marL="0" indent="0" defTabSz="347472">
              <a:spcBef>
                <a:spcPts val="0"/>
              </a:spcBef>
              <a:buClrTx/>
              <a:buSzTx/>
              <a:buNone/>
              <a:defRPr sz="912" u="sng">
                <a:solidFill>
                  <a:srgbClr val="4E9072"/>
                </a:solidFill>
                <a:latin typeface="Menlo Regular"/>
                <a:ea typeface="Menlo Regular"/>
                <a:cs typeface="Menlo Regular"/>
                <a:sym typeface="Menlo Regular"/>
              </a:defRPr>
            </a:pPr>
            <a:r>
              <a:rPr u="none">
                <a:solidFill>
                  <a:srgbClr val="000000"/>
                </a:solidFill>
              </a:rPr>
              <a:t>		</a:t>
            </a:r>
            <a:r>
              <a:rPr u="none"/>
              <a:t>// </a:t>
            </a:r>
            <a:r>
              <a:t>Zar</a:t>
            </a:r>
            <a:r>
              <a:rPr u="none"/>
              <a:t> </a:t>
            </a:r>
            <a:r>
              <a:t>toplamını</a:t>
            </a:r>
            <a:r>
              <a:rPr u="none"/>
              <a:t> </a:t>
            </a:r>
            <a:r>
              <a:t>oku</a:t>
            </a:r>
            <a:r>
              <a:rPr u="none"/>
              <a:t> </a:t>
            </a:r>
            <a:r>
              <a:t>ve</a:t>
            </a:r>
            <a:r>
              <a:rPr u="none"/>
              <a:t> </a:t>
            </a:r>
            <a:r>
              <a:t>dizide</a:t>
            </a:r>
            <a:r>
              <a:rPr u="none"/>
              <a:t> </a:t>
            </a:r>
            <a:r>
              <a:t>bu</a:t>
            </a:r>
            <a:r>
              <a:rPr u="none"/>
              <a:t> </a:t>
            </a:r>
            <a:r>
              <a:t>değeri</a:t>
            </a:r>
            <a:r>
              <a:rPr u="none"/>
              <a:t> </a:t>
            </a:r>
            <a:r>
              <a:t>ara</a:t>
            </a:r>
            <a:endParaRPr u="none">
              <a:solidFill>
                <a:srgbClr val="000000"/>
              </a:solidFill>
            </a:endParaRPr>
          </a:p>
          <a:p>
            <a:pPr marL="0" indent="0" defTabSz="347472">
              <a:spcBef>
                <a:spcPts val="0"/>
              </a:spcBef>
              <a:buClrTx/>
              <a:buSzTx/>
              <a:buNone/>
              <a:defRPr sz="912">
                <a:latin typeface="Menlo Regular"/>
                <a:ea typeface="Menlo Regular"/>
                <a:cs typeface="Menlo Regular"/>
                <a:sym typeface="Menlo Regular"/>
              </a:defRPr>
            </a:pPr>
            <a:r>
              <a:t>		</a:t>
            </a:r>
          </a:p>
          <a:p>
            <a:pPr marL="0" indent="0" defTabSz="347472">
              <a:spcBef>
                <a:spcPts val="0"/>
              </a:spcBef>
              <a:buClrTx/>
              <a:buSzTx/>
              <a:buNone/>
              <a:defRPr sz="912">
                <a:solidFill>
                  <a:srgbClr val="3933FF"/>
                </a:solidFill>
                <a:latin typeface="Menlo Regular"/>
                <a:ea typeface="Menlo Regular"/>
                <a:cs typeface="Menlo Regular"/>
                <a:sym typeface="Menlo Regular"/>
              </a:defRPr>
            </a:pPr>
            <a:r>
              <a:rPr>
                <a:solidFill>
                  <a:srgbClr val="000000"/>
                </a:solidFill>
              </a:rPr>
              <a:t>		System.</a:t>
            </a:r>
            <a:r>
              <a:rPr b="1" i="1">
                <a:solidFill>
                  <a:srgbClr val="0326CC"/>
                </a:solidFill>
              </a:rPr>
              <a:t>out</a:t>
            </a:r>
            <a:r>
              <a:rPr>
                <a:solidFill>
                  <a:srgbClr val="000000"/>
                </a:solidFill>
              </a:rPr>
              <a:t>.println(</a:t>
            </a:r>
            <a:r>
              <a:t>"İki zar toplamını giriniz: "</a:t>
            </a:r>
            <a:r>
              <a:rPr>
                <a:solidFill>
                  <a:srgbClr val="000000"/>
                </a:solidFill>
              </a:rPr>
              <a:t>);</a:t>
            </a:r>
            <a:endParaRPr>
              <a:solidFill>
                <a:srgbClr val="000000"/>
              </a:solidFill>
            </a:endParaRPr>
          </a:p>
          <a:p>
            <a:pPr marL="0" indent="0" defTabSz="347472">
              <a:spcBef>
                <a:spcPts val="0"/>
              </a:spcBef>
              <a:buClrTx/>
              <a:buSzTx/>
              <a:buNone/>
              <a:defRPr sz="912">
                <a:latin typeface="Menlo Regular"/>
                <a:ea typeface="Menlo Regular"/>
                <a:cs typeface="Menlo Regular"/>
                <a:sym typeface="Menlo Regular"/>
              </a:defRPr>
            </a:pPr>
            <a:r>
              <a:t>		</a:t>
            </a:r>
            <a:r>
              <a:rPr b="1">
                <a:solidFill>
                  <a:srgbClr val="931A68"/>
                </a:solidFill>
              </a:rPr>
              <a:t>int</a:t>
            </a:r>
            <a:r>
              <a:t> </a:t>
            </a:r>
            <a:r>
              <a:rPr>
                <a:solidFill>
                  <a:srgbClr val="7E504F"/>
                </a:solidFill>
              </a:rPr>
              <a:t>sayi</a:t>
            </a:r>
            <a:r>
              <a:t>=</a:t>
            </a:r>
            <a:r>
              <a:rPr>
                <a:solidFill>
                  <a:srgbClr val="7E504F"/>
                </a:solidFill>
              </a:rPr>
              <a:t>girdi</a:t>
            </a:r>
            <a:r>
              <a:t>.nextInt();</a:t>
            </a:r>
          </a:p>
          <a:p>
            <a:pPr marL="0" indent="0" defTabSz="347472">
              <a:spcBef>
                <a:spcPts val="0"/>
              </a:spcBef>
              <a:buClrTx/>
              <a:buSzTx/>
              <a:buNone/>
              <a:defRPr sz="912">
                <a:latin typeface="Menlo Regular"/>
                <a:ea typeface="Menlo Regular"/>
                <a:cs typeface="Menlo Regular"/>
                <a:sym typeface="Menlo Regular"/>
              </a:defRPr>
            </a:pPr>
            <a:r>
              <a:t>		</a:t>
            </a:r>
          </a:p>
          <a:p>
            <a:pPr marL="0" indent="0" defTabSz="347472">
              <a:spcBef>
                <a:spcPts val="0"/>
              </a:spcBef>
              <a:buClrTx/>
              <a:buSzTx/>
              <a:buNone/>
              <a:defRPr sz="912">
                <a:latin typeface="Menlo Regular"/>
                <a:ea typeface="Menlo Regular"/>
                <a:cs typeface="Menlo Regular"/>
                <a:sym typeface="Menlo Regular"/>
              </a:defRPr>
            </a:pPr>
            <a:r>
              <a:t>		</a:t>
            </a:r>
            <a:r>
              <a:rPr b="1">
                <a:solidFill>
                  <a:srgbClr val="931A68"/>
                </a:solidFill>
              </a:rPr>
              <a:t>for</a:t>
            </a:r>
            <a:r>
              <a:t> (</a:t>
            </a:r>
            <a:r>
              <a:rPr b="1">
                <a:solidFill>
                  <a:srgbClr val="931A68"/>
                </a:solidFill>
              </a:rPr>
              <a:t>int</a:t>
            </a:r>
            <a:r>
              <a:t> </a:t>
            </a:r>
            <a:r>
              <a:rPr>
                <a:solidFill>
                  <a:srgbClr val="7E504F"/>
                </a:solidFill>
              </a:rPr>
              <a:t>i</a:t>
            </a:r>
            <a:r>
              <a:t>=0; </a:t>
            </a:r>
            <a:r>
              <a:rPr>
                <a:solidFill>
                  <a:srgbClr val="7E504F"/>
                </a:solidFill>
              </a:rPr>
              <a:t>i</a:t>
            </a:r>
            <a:r>
              <a:t>&lt;6; </a:t>
            </a:r>
            <a:r>
              <a:rPr>
                <a:solidFill>
                  <a:srgbClr val="7E504F"/>
                </a:solidFill>
              </a:rPr>
              <a:t>i</a:t>
            </a:r>
            <a:r>
              <a:t>++)</a:t>
            </a:r>
          </a:p>
          <a:p>
            <a:pPr marL="0" indent="0" defTabSz="347472">
              <a:spcBef>
                <a:spcPts val="0"/>
              </a:spcBef>
              <a:buClrTx/>
              <a:buSzTx/>
              <a:buNone/>
              <a:defRPr sz="912">
                <a:latin typeface="Menlo Regular"/>
                <a:ea typeface="Menlo Regular"/>
                <a:cs typeface="Menlo Regular"/>
                <a:sym typeface="Menlo Regular"/>
              </a:defRPr>
            </a:pPr>
            <a:r>
              <a:t>		{</a:t>
            </a:r>
          </a:p>
          <a:p>
            <a:pPr marL="0" indent="0" defTabSz="347472">
              <a:spcBef>
                <a:spcPts val="0"/>
              </a:spcBef>
              <a:buClrTx/>
              <a:buSzTx/>
              <a:buNone/>
              <a:defRPr sz="912">
                <a:latin typeface="Menlo Regular"/>
                <a:ea typeface="Menlo Regular"/>
                <a:cs typeface="Menlo Regular"/>
                <a:sym typeface="Menlo Regular"/>
              </a:defRPr>
            </a:pPr>
            <a:r>
              <a:t>			</a:t>
            </a:r>
            <a:r>
              <a:rPr b="1">
                <a:solidFill>
                  <a:srgbClr val="931A68"/>
                </a:solidFill>
              </a:rPr>
              <a:t>for</a:t>
            </a:r>
            <a:r>
              <a:t> (</a:t>
            </a:r>
            <a:r>
              <a:rPr b="1">
                <a:solidFill>
                  <a:srgbClr val="931A68"/>
                </a:solidFill>
              </a:rPr>
              <a:t>int</a:t>
            </a:r>
            <a:r>
              <a:t> </a:t>
            </a:r>
            <a:r>
              <a:rPr>
                <a:solidFill>
                  <a:srgbClr val="7E504F"/>
                </a:solidFill>
              </a:rPr>
              <a:t>j</a:t>
            </a:r>
            <a:r>
              <a:t>=0; </a:t>
            </a:r>
            <a:r>
              <a:rPr>
                <a:solidFill>
                  <a:srgbClr val="7E504F"/>
                </a:solidFill>
              </a:rPr>
              <a:t>j</a:t>
            </a:r>
            <a:r>
              <a:t>&lt;6; </a:t>
            </a:r>
            <a:r>
              <a:rPr>
                <a:solidFill>
                  <a:srgbClr val="7E504F"/>
                </a:solidFill>
              </a:rPr>
              <a:t>j</a:t>
            </a:r>
            <a:r>
              <a:t>++)</a:t>
            </a:r>
          </a:p>
          <a:p>
            <a:pPr marL="0" indent="0" defTabSz="347472">
              <a:spcBef>
                <a:spcPts val="0"/>
              </a:spcBef>
              <a:buClrTx/>
              <a:buSzTx/>
              <a:buNone/>
              <a:defRPr sz="912">
                <a:latin typeface="Menlo Regular"/>
                <a:ea typeface="Menlo Regular"/>
                <a:cs typeface="Menlo Regular"/>
                <a:sym typeface="Menlo Regular"/>
              </a:defRPr>
            </a:pPr>
            <a:r>
              <a:t>			{</a:t>
            </a:r>
          </a:p>
          <a:p>
            <a:pPr marL="0" indent="0" defTabSz="347472">
              <a:spcBef>
                <a:spcPts val="0"/>
              </a:spcBef>
              <a:buClrTx/>
              <a:buSzTx/>
              <a:buNone/>
              <a:defRPr sz="912">
                <a:latin typeface="Menlo Regular"/>
                <a:ea typeface="Menlo Regular"/>
                <a:cs typeface="Menlo Regular"/>
                <a:sym typeface="Menlo Regular"/>
              </a:defRPr>
            </a:pPr>
            <a:r>
              <a:t>				</a:t>
            </a:r>
            <a:r>
              <a:rPr b="1">
                <a:solidFill>
                  <a:srgbClr val="931A68"/>
                </a:solidFill>
              </a:rPr>
              <a:t>if</a:t>
            </a:r>
            <a:r>
              <a:t> (</a:t>
            </a:r>
            <a:r>
              <a:rPr>
                <a:solidFill>
                  <a:srgbClr val="7E504F"/>
                </a:solidFill>
              </a:rPr>
              <a:t>zar</a:t>
            </a:r>
            <a:r>
              <a:t>[</a:t>
            </a:r>
            <a:r>
              <a:rPr>
                <a:solidFill>
                  <a:srgbClr val="7E504F"/>
                </a:solidFill>
              </a:rPr>
              <a:t>i</a:t>
            </a:r>
            <a:r>
              <a:t>][</a:t>
            </a:r>
            <a:r>
              <a:rPr>
                <a:solidFill>
                  <a:srgbClr val="7E504F"/>
                </a:solidFill>
              </a:rPr>
              <a:t>j</a:t>
            </a:r>
            <a:r>
              <a:t>]==</a:t>
            </a:r>
            <a:r>
              <a:rPr>
                <a:solidFill>
                  <a:srgbClr val="7E504F"/>
                </a:solidFill>
              </a:rPr>
              <a:t>sayi</a:t>
            </a:r>
            <a:r>
              <a:t>)</a:t>
            </a:r>
          </a:p>
          <a:p>
            <a:pPr marL="0" indent="0" defTabSz="347472">
              <a:spcBef>
                <a:spcPts val="0"/>
              </a:spcBef>
              <a:buClrTx/>
              <a:buSzTx/>
              <a:buNone/>
              <a:defRPr sz="912">
                <a:solidFill>
                  <a:srgbClr val="3933FF"/>
                </a:solidFill>
                <a:latin typeface="Menlo Regular"/>
                <a:ea typeface="Menlo Regular"/>
                <a:cs typeface="Menlo Regular"/>
                <a:sym typeface="Menlo Regular"/>
              </a:defRPr>
            </a:pPr>
            <a:r>
              <a:rPr>
                <a:solidFill>
                  <a:srgbClr val="000000"/>
                </a:solidFill>
              </a:rPr>
              <a:t>					System.</a:t>
            </a:r>
            <a:r>
              <a:rPr b="1" i="1">
                <a:solidFill>
                  <a:srgbClr val="0326CC"/>
                </a:solidFill>
              </a:rPr>
              <a:t>out</a:t>
            </a:r>
            <a:r>
              <a:rPr>
                <a:solidFill>
                  <a:srgbClr val="000000"/>
                </a:solidFill>
              </a:rPr>
              <a:t>.println((</a:t>
            </a:r>
            <a:r>
              <a:rPr>
                <a:solidFill>
                  <a:srgbClr val="7E504F"/>
                </a:solidFill>
              </a:rPr>
              <a:t>i</a:t>
            </a:r>
            <a:r>
              <a:rPr>
                <a:solidFill>
                  <a:srgbClr val="000000"/>
                </a:solidFill>
              </a:rPr>
              <a:t>+1)+</a:t>
            </a:r>
            <a:r>
              <a:t>" "</a:t>
            </a:r>
            <a:r>
              <a:rPr>
                <a:solidFill>
                  <a:srgbClr val="000000"/>
                </a:solidFill>
              </a:rPr>
              <a:t>+(</a:t>
            </a:r>
            <a:r>
              <a:rPr>
                <a:solidFill>
                  <a:srgbClr val="7E504F"/>
                </a:solidFill>
              </a:rPr>
              <a:t>j</a:t>
            </a:r>
            <a:r>
              <a:rPr>
                <a:solidFill>
                  <a:srgbClr val="000000"/>
                </a:solidFill>
              </a:rPr>
              <a:t>+1)+</a:t>
            </a:r>
            <a:r>
              <a:t>" zarları atılabilir. "</a:t>
            </a:r>
            <a:r>
              <a:rPr>
                <a:solidFill>
                  <a:srgbClr val="000000"/>
                </a:solidFill>
              </a:rPr>
              <a:t>);</a:t>
            </a:r>
            <a:endParaRPr>
              <a:solidFill>
                <a:srgbClr val="000000"/>
              </a:solidFill>
            </a:endParaRPr>
          </a:p>
          <a:p>
            <a:pPr marL="0" indent="0" defTabSz="347472">
              <a:spcBef>
                <a:spcPts val="0"/>
              </a:spcBef>
              <a:buClrTx/>
              <a:buSzTx/>
              <a:buNone/>
              <a:defRPr sz="912">
                <a:latin typeface="Menlo Regular"/>
                <a:ea typeface="Menlo Regular"/>
                <a:cs typeface="Menlo Regular"/>
                <a:sym typeface="Menlo Regular"/>
              </a:defRPr>
            </a:pPr>
            <a:r>
              <a:t>			}</a:t>
            </a:r>
          </a:p>
          <a:p>
            <a:pPr marL="0" indent="0" defTabSz="347472">
              <a:spcBef>
                <a:spcPts val="0"/>
              </a:spcBef>
              <a:buClrTx/>
              <a:buSzTx/>
              <a:buNone/>
              <a:defRPr sz="912">
                <a:latin typeface="Menlo Regular"/>
                <a:ea typeface="Menlo Regular"/>
                <a:cs typeface="Menlo Regular"/>
                <a:sym typeface="Menlo Regular"/>
              </a:defRPr>
            </a:pPr>
            <a:r>
              <a:t>		}</a:t>
            </a:r>
          </a:p>
          <a:p>
            <a:pPr marL="0" indent="0" defTabSz="347472">
              <a:spcBef>
                <a:spcPts val="0"/>
              </a:spcBef>
              <a:buClrTx/>
              <a:buSzTx/>
              <a:buNone/>
              <a:defRPr sz="912">
                <a:latin typeface="Menlo Regular"/>
                <a:ea typeface="Menlo Regular"/>
                <a:cs typeface="Menlo Regular"/>
                <a:sym typeface="Menlo Regular"/>
              </a:defRPr>
            </a:pPr>
            <a:r>
              <a:t>	    </a:t>
            </a:r>
          </a:p>
          <a:p>
            <a:pPr marL="0" indent="0" defTabSz="347472">
              <a:spcBef>
                <a:spcPts val="0"/>
              </a:spcBef>
              <a:buClrTx/>
              <a:buSzTx/>
              <a:buNone/>
              <a:defRPr sz="912">
                <a:latin typeface="Menlo Regular"/>
                <a:ea typeface="Menlo Regular"/>
                <a:cs typeface="Menlo Regular"/>
                <a:sym typeface="Menlo Regular"/>
              </a:defRPr>
            </a:pPr>
          </a:p>
          <a:p>
            <a:pPr marL="0" indent="0" defTabSz="347472">
              <a:spcBef>
                <a:spcPts val="0"/>
              </a:spcBef>
              <a:buClrTx/>
              <a:buSzTx/>
              <a:buNone/>
              <a:defRPr sz="912">
                <a:latin typeface="Menlo Regular"/>
                <a:ea typeface="Menlo Regular"/>
                <a:cs typeface="Menlo Regular"/>
                <a:sym typeface="Menlo Regular"/>
              </a:defRPr>
            </a:pPr>
            <a:r>
              <a:t>	}</a:t>
            </a:r>
          </a:p>
          <a:p>
            <a:pPr marL="0" indent="0" defTabSz="347472">
              <a:spcBef>
                <a:spcPts val="0"/>
              </a:spcBef>
              <a:buClrTx/>
              <a:buSzTx/>
              <a:buNone/>
              <a:defRPr sz="912">
                <a:latin typeface="Menlo Regular"/>
                <a:ea typeface="Menlo Regular"/>
                <a:cs typeface="Menlo Regular"/>
                <a:sym typeface="Menlo Regular"/>
              </a:defRPr>
            </a:pPr>
          </a:p>
          <a:p>
            <a:pPr marL="0" indent="0" defTabSz="347472">
              <a:spcBef>
                <a:spcPts val="0"/>
              </a:spcBef>
              <a:buClrTx/>
              <a:buSzTx/>
              <a:buNone/>
              <a:defRPr sz="912">
                <a:latin typeface="Menlo Regular"/>
                <a:ea typeface="Menlo Regular"/>
                <a:cs typeface="Menlo Regular"/>
                <a:sym typeface="Menlo Regular"/>
              </a:defRPr>
            </a:pPr>
            <a:r>
              <a:t>}</a:t>
            </a:r>
          </a:p>
        </p:txBody>
      </p:sp>
      <p:sp>
        <p:nvSpPr>
          <p:cNvPr id="1950" name="2 3 4 5 6 7…"/>
          <p:cNvSpPr/>
          <p:nvPr/>
        </p:nvSpPr>
        <p:spPr>
          <a:xfrm>
            <a:off x="7953375" y="1747837"/>
            <a:ext cx="3429000" cy="2402841"/>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0" sz="1200">
                <a:solidFill>
                  <a:srgbClr val="FFFFFF"/>
                </a:solidFill>
                <a:latin typeface="Menlo Regular"/>
                <a:ea typeface="Menlo Regular"/>
                <a:cs typeface="Menlo Regular"/>
                <a:sym typeface="Menlo Regular"/>
              </a:defRPr>
            </a:pPr>
            <a:r>
              <a:t>2 3 4 5 6 7 </a:t>
            </a:r>
          </a:p>
          <a:p>
            <a:pPr defTabSz="457200">
              <a:defRPr b="0" sz="1200">
                <a:solidFill>
                  <a:srgbClr val="FFFFFF"/>
                </a:solidFill>
                <a:latin typeface="Menlo Regular"/>
                <a:ea typeface="Menlo Regular"/>
                <a:cs typeface="Menlo Regular"/>
                <a:sym typeface="Menlo Regular"/>
              </a:defRPr>
            </a:pPr>
            <a:r>
              <a:t>3 4 5 6 7 8 </a:t>
            </a:r>
          </a:p>
          <a:p>
            <a:pPr defTabSz="457200">
              <a:defRPr b="0" sz="1200">
                <a:solidFill>
                  <a:srgbClr val="FFFFFF"/>
                </a:solidFill>
                <a:latin typeface="Menlo Regular"/>
                <a:ea typeface="Menlo Regular"/>
                <a:cs typeface="Menlo Regular"/>
                <a:sym typeface="Menlo Regular"/>
              </a:defRPr>
            </a:pPr>
            <a:r>
              <a:t>4 5 6 7 8 9 </a:t>
            </a:r>
          </a:p>
          <a:p>
            <a:pPr defTabSz="457200">
              <a:defRPr b="0" sz="1200">
                <a:solidFill>
                  <a:srgbClr val="FFFFFF"/>
                </a:solidFill>
                <a:latin typeface="Menlo Regular"/>
                <a:ea typeface="Menlo Regular"/>
                <a:cs typeface="Menlo Regular"/>
                <a:sym typeface="Menlo Regular"/>
              </a:defRPr>
            </a:pPr>
            <a:r>
              <a:t>5 6 7 8 9 10 </a:t>
            </a:r>
          </a:p>
          <a:p>
            <a:pPr defTabSz="457200">
              <a:defRPr b="0" sz="1200">
                <a:solidFill>
                  <a:srgbClr val="FFFFFF"/>
                </a:solidFill>
                <a:latin typeface="Menlo Regular"/>
                <a:ea typeface="Menlo Regular"/>
                <a:cs typeface="Menlo Regular"/>
                <a:sym typeface="Menlo Regular"/>
              </a:defRPr>
            </a:pPr>
            <a:r>
              <a:t>6 7 8 9 10 11 </a:t>
            </a:r>
          </a:p>
          <a:p>
            <a:pPr defTabSz="457200">
              <a:defRPr b="0" sz="1200">
                <a:solidFill>
                  <a:srgbClr val="FFFFFF"/>
                </a:solidFill>
                <a:latin typeface="Menlo Regular"/>
                <a:ea typeface="Menlo Regular"/>
                <a:cs typeface="Menlo Regular"/>
                <a:sym typeface="Menlo Regular"/>
              </a:defRPr>
            </a:pPr>
            <a:r>
              <a:t>7 8 9 10 11 12 </a:t>
            </a:r>
          </a:p>
          <a:p>
            <a:pPr defTabSz="457200">
              <a:defRPr b="0" sz="1200">
                <a:solidFill>
                  <a:srgbClr val="FFFFFF"/>
                </a:solidFill>
                <a:latin typeface="Menlo Regular"/>
                <a:ea typeface="Menlo Regular"/>
                <a:cs typeface="Menlo Regular"/>
                <a:sym typeface="Menlo Regular"/>
              </a:defRPr>
            </a:pPr>
            <a:r>
              <a:t>İki zar toplamını giriniz: </a:t>
            </a:r>
          </a:p>
          <a:p>
            <a:pPr defTabSz="457200">
              <a:defRPr b="0" sz="1200">
                <a:solidFill>
                  <a:srgbClr val="FFFFFF"/>
                </a:solidFill>
                <a:latin typeface="Menlo Regular"/>
                <a:ea typeface="Menlo Regular"/>
                <a:cs typeface="Menlo Regular"/>
                <a:sym typeface="Menlo Regular"/>
              </a:defRPr>
            </a:pPr>
            <a:r>
              <a:t>8</a:t>
            </a:r>
          </a:p>
          <a:p>
            <a:pPr defTabSz="457200">
              <a:defRPr b="0" sz="1200">
                <a:solidFill>
                  <a:srgbClr val="FFFFFF"/>
                </a:solidFill>
                <a:latin typeface="Menlo Regular"/>
                <a:ea typeface="Menlo Regular"/>
                <a:cs typeface="Menlo Regular"/>
                <a:sym typeface="Menlo Regular"/>
              </a:defRPr>
            </a:pPr>
            <a:r>
              <a:t>2 6 zarları atılabilir. </a:t>
            </a:r>
          </a:p>
          <a:p>
            <a:pPr defTabSz="457200">
              <a:defRPr b="0" sz="1200">
                <a:solidFill>
                  <a:srgbClr val="FFFFFF"/>
                </a:solidFill>
                <a:latin typeface="Menlo Regular"/>
                <a:ea typeface="Menlo Regular"/>
                <a:cs typeface="Menlo Regular"/>
                <a:sym typeface="Menlo Regular"/>
              </a:defRPr>
            </a:pPr>
            <a:r>
              <a:t>3 5 zarları atılabilir. </a:t>
            </a:r>
          </a:p>
          <a:p>
            <a:pPr defTabSz="457200">
              <a:defRPr b="0" sz="1200">
                <a:solidFill>
                  <a:srgbClr val="FFFFFF"/>
                </a:solidFill>
                <a:latin typeface="Menlo Regular"/>
                <a:ea typeface="Menlo Regular"/>
                <a:cs typeface="Menlo Regular"/>
                <a:sym typeface="Menlo Regular"/>
              </a:defRPr>
            </a:pPr>
            <a:r>
              <a:t>4 4 zarları atılabilir. </a:t>
            </a:r>
          </a:p>
          <a:p>
            <a:pPr defTabSz="457200">
              <a:defRPr b="0" sz="1200">
                <a:solidFill>
                  <a:srgbClr val="FFFFFF"/>
                </a:solidFill>
                <a:latin typeface="Menlo Regular"/>
                <a:ea typeface="Menlo Regular"/>
                <a:cs typeface="Menlo Regular"/>
                <a:sym typeface="Menlo Regular"/>
              </a:defRPr>
            </a:pPr>
            <a:r>
              <a:t>5 3 zarları atılabilir. </a:t>
            </a:r>
          </a:p>
          <a:p>
            <a:pPr defTabSz="457200">
              <a:defRPr b="0" sz="1200">
                <a:solidFill>
                  <a:srgbClr val="FFFFFF"/>
                </a:solidFill>
                <a:latin typeface="Menlo Regular"/>
                <a:ea typeface="Menlo Regular"/>
                <a:cs typeface="Menlo Regular"/>
                <a:sym typeface="Menlo Regular"/>
              </a:defRPr>
            </a:pPr>
            <a:r>
              <a:t>6 2 zarları atılabilir.</a:t>
            </a:r>
          </a:p>
        </p:txBody>
      </p:sp>
      <p:sp>
        <p:nvSpPr>
          <p:cNvPr id="1951" name="Slide Number"/>
          <p:cNvSpPr txBox="1"/>
          <p:nvPr>
            <p:ph type="sldNum" sz="quarter" idx="2"/>
          </p:nvPr>
        </p:nvSpPr>
        <p:spPr>
          <a:xfrm>
            <a:off x="11598413" y="6533495"/>
            <a:ext cx="258625" cy="248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3" name="Ödev - 1"/>
          <p:cNvSpPr txBox="1"/>
          <p:nvPr>
            <p:ph type="title" idx="4294967295"/>
          </p:nvPr>
        </p:nvSpPr>
        <p:spPr>
          <a:xfrm>
            <a:off x="1422400" y="53975"/>
            <a:ext cx="10502900" cy="1030288"/>
          </a:xfrm>
          <a:prstGeom prst="rect">
            <a:avLst/>
          </a:prstGeom>
        </p:spPr>
        <p:txBody>
          <a:bodyPr>
            <a:normAutofit fontScale="100000" lnSpcReduction="0"/>
          </a:bodyPr>
          <a:lstStyle/>
          <a:p>
            <a:pPr/>
            <a:r>
              <a:t>Ödev - 1</a:t>
            </a:r>
          </a:p>
        </p:txBody>
      </p:sp>
      <p:sp>
        <p:nvSpPr>
          <p:cNvPr id="1954" name="Bir arazinin alanına göre en ve boy değerlerini hesaplayınız."/>
          <p:cNvSpPr txBox="1"/>
          <p:nvPr>
            <p:ph type="body" idx="4294967295"/>
          </p:nvPr>
        </p:nvSpPr>
        <p:spPr>
          <a:xfrm>
            <a:off x="301625" y="1268412"/>
            <a:ext cx="11580813" cy="4824413"/>
          </a:xfrm>
          <a:prstGeom prst="rect">
            <a:avLst/>
          </a:prstGeom>
        </p:spPr>
        <p:txBody>
          <a:bodyPr>
            <a:normAutofit fontScale="100000" lnSpcReduction="0"/>
          </a:bodyPr>
          <a:lstStyle>
            <a:lvl1pPr>
              <a:spcBef>
                <a:spcPts val="600"/>
              </a:spcBef>
              <a:defRPr sz="2800"/>
            </a:lvl1pPr>
          </a:lstStyle>
          <a:p>
            <a:pPr/>
            <a:r>
              <a:t>Bir arazinin alanına göre en ve boy değerlerini hesaplayınız.</a:t>
            </a:r>
          </a:p>
        </p:txBody>
      </p:sp>
      <p:pic>
        <p:nvPicPr>
          <p:cNvPr id="1955" name="CS 106A | Assignment 2" descr="CS 106A | Assignment 2"/>
          <p:cNvPicPr>
            <a:picLocks noChangeAspect="1"/>
          </p:cNvPicPr>
          <p:nvPr/>
        </p:nvPicPr>
        <p:blipFill>
          <a:blip r:embed="rId2">
            <a:extLst/>
          </a:blip>
          <a:stretch>
            <a:fillRect/>
          </a:stretch>
        </p:blipFill>
        <p:spPr>
          <a:xfrm>
            <a:off x="309562" y="4000500"/>
            <a:ext cx="2016126" cy="2173288"/>
          </a:xfrm>
          <a:prstGeom prst="rect">
            <a:avLst/>
          </a:prstGeom>
          <a:ln w="12700">
            <a:miter lim="400000"/>
          </a:ln>
        </p:spPr>
      </p:pic>
      <p:sp>
        <p:nvSpPr>
          <p:cNvPr id="1956" name="Slide Number"/>
          <p:cNvSpPr txBox="1"/>
          <p:nvPr>
            <p:ph type="sldNum" sz="quarter" idx="2"/>
          </p:nvPr>
        </p:nvSpPr>
        <p:spPr>
          <a:xfrm>
            <a:off x="11598413" y="6533495"/>
            <a:ext cx="258625" cy="248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1957" name="Table 8"/>
          <p:cNvGraphicFramePr/>
          <p:nvPr/>
        </p:nvGraphicFramePr>
        <p:xfrm>
          <a:off x="3506942" y="2652426"/>
          <a:ext cx="4927425" cy="233404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02103"/>
                <a:gridCol w="702103"/>
                <a:gridCol w="702103"/>
                <a:gridCol w="702103"/>
                <a:gridCol w="702103"/>
                <a:gridCol w="702103"/>
                <a:gridCol w="702103"/>
              </a:tblGrid>
              <a:tr h="331619">
                <a:tc>
                  <a:txBody>
                    <a:bodyPr/>
                    <a:lstStyle/>
                    <a:p>
                      <a:pPr algn="l" defTabSz="829875">
                        <a:defRPr b="1" sz="2000"/>
                      </a:pPr>
                    </a:p>
                  </a:txBody>
                  <a:tcPr marL="6350" marR="6350" marT="6350" marB="6350" anchor="b" anchorCtr="0" horzOverflow="overflow">
                    <a:lnL w="12700">
                      <a:miter lim="400000"/>
                    </a:lnL>
                    <a:lnR w="12700">
                      <a:miter lim="400000"/>
                    </a:lnR>
                    <a:lnT w="12700">
                      <a:miter lim="400000"/>
                    </a:lnT>
                    <a:lnB w="12700">
                      <a:miter lim="400000"/>
                    </a:lnB>
                    <a:noFill/>
                  </a:tcPr>
                </a:tc>
                <a:tc>
                  <a:txBody>
                    <a:bodyPr/>
                    <a:lstStyle/>
                    <a:p>
                      <a:pPr defTabSz="829875">
                        <a:defRPr sz="1800"/>
                      </a:pPr>
                      <a:r>
                        <a:rPr b="1" sz="2000"/>
                        <a:t>1</a:t>
                      </a:r>
                    </a:p>
                  </a:txBody>
                  <a:tcPr marL="6350" marR="6350" marT="6350" marB="6350" anchor="b" anchorCtr="0" horzOverflow="overflow">
                    <a:lnL w="12700">
                      <a:miter lim="400000"/>
                    </a:lnL>
                    <a:lnR w="12700">
                      <a:miter lim="400000"/>
                    </a:lnR>
                    <a:lnT w="12700">
                      <a:miter lim="400000"/>
                    </a:lnT>
                    <a:lnB w="12700">
                      <a:miter lim="400000"/>
                    </a:lnB>
                    <a:solidFill>
                      <a:srgbClr val="95EFE4"/>
                    </a:solidFill>
                  </a:tcPr>
                </a:tc>
                <a:tc>
                  <a:txBody>
                    <a:bodyPr/>
                    <a:lstStyle/>
                    <a:p>
                      <a:pPr defTabSz="829875">
                        <a:defRPr sz="1800"/>
                      </a:pPr>
                      <a:r>
                        <a:rPr b="1" sz="2000"/>
                        <a:t>2</a:t>
                      </a:r>
                    </a:p>
                  </a:txBody>
                  <a:tcPr marL="6350" marR="6350" marT="6350" marB="6350" anchor="b" anchorCtr="0" horzOverflow="overflow">
                    <a:lnL w="12700">
                      <a:miter lim="400000"/>
                    </a:lnL>
                    <a:lnR w="12700">
                      <a:miter lim="400000"/>
                    </a:lnR>
                    <a:lnT w="12700">
                      <a:miter lim="400000"/>
                    </a:lnT>
                    <a:lnB w="12700">
                      <a:miter lim="400000"/>
                    </a:lnB>
                    <a:solidFill>
                      <a:srgbClr val="95EFE4"/>
                    </a:solidFill>
                  </a:tcPr>
                </a:tc>
                <a:tc>
                  <a:txBody>
                    <a:bodyPr/>
                    <a:lstStyle/>
                    <a:p>
                      <a:pPr defTabSz="829875">
                        <a:defRPr sz="1800"/>
                      </a:pPr>
                      <a:r>
                        <a:rPr b="1" sz="2000"/>
                        <a:t>3</a:t>
                      </a:r>
                    </a:p>
                  </a:txBody>
                  <a:tcPr marL="6350" marR="6350" marT="6350" marB="6350" anchor="b" anchorCtr="0" horzOverflow="overflow">
                    <a:lnL w="12700">
                      <a:miter lim="400000"/>
                    </a:lnL>
                    <a:lnR w="12700">
                      <a:miter lim="400000"/>
                    </a:lnR>
                    <a:lnT w="12700">
                      <a:miter lim="400000"/>
                    </a:lnT>
                    <a:lnB w="12700">
                      <a:miter lim="400000"/>
                    </a:lnB>
                    <a:solidFill>
                      <a:srgbClr val="95EFE4"/>
                    </a:solidFill>
                  </a:tcPr>
                </a:tc>
                <a:tc>
                  <a:txBody>
                    <a:bodyPr/>
                    <a:lstStyle/>
                    <a:p>
                      <a:pPr defTabSz="829875">
                        <a:defRPr sz="1800"/>
                      </a:pPr>
                      <a:r>
                        <a:rPr b="1" sz="2000"/>
                        <a:t>4</a:t>
                      </a:r>
                    </a:p>
                  </a:txBody>
                  <a:tcPr marL="6350" marR="6350" marT="6350" marB="6350" anchor="b" anchorCtr="0" horzOverflow="overflow">
                    <a:lnL w="12700">
                      <a:miter lim="400000"/>
                    </a:lnL>
                    <a:lnR w="12700">
                      <a:miter lim="400000"/>
                    </a:lnR>
                    <a:lnT w="12700">
                      <a:miter lim="400000"/>
                    </a:lnT>
                    <a:lnB w="12700">
                      <a:miter lim="400000"/>
                    </a:lnB>
                    <a:solidFill>
                      <a:srgbClr val="95EFE4"/>
                    </a:solidFill>
                  </a:tcPr>
                </a:tc>
                <a:tc>
                  <a:txBody>
                    <a:bodyPr/>
                    <a:lstStyle/>
                    <a:p>
                      <a:pPr defTabSz="829875">
                        <a:defRPr sz="1800"/>
                      </a:pPr>
                      <a:r>
                        <a:rPr b="1" sz="2000"/>
                        <a:t>5</a:t>
                      </a:r>
                    </a:p>
                  </a:txBody>
                  <a:tcPr marL="6350" marR="6350" marT="6350" marB="6350" anchor="b" anchorCtr="0" horzOverflow="overflow">
                    <a:lnL w="12700">
                      <a:miter lim="400000"/>
                    </a:lnL>
                    <a:lnR w="12700">
                      <a:miter lim="400000"/>
                    </a:lnR>
                    <a:lnT w="12700">
                      <a:miter lim="400000"/>
                    </a:lnT>
                    <a:lnB w="12700">
                      <a:miter lim="400000"/>
                    </a:lnB>
                    <a:solidFill>
                      <a:srgbClr val="95EFE4"/>
                    </a:solidFill>
                  </a:tcPr>
                </a:tc>
                <a:tc>
                  <a:txBody>
                    <a:bodyPr/>
                    <a:lstStyle/>
                    <a:p>
                      <a:pPr defTabSz="829875">
                        <a:defRPr sz="1800"/>
                      </a:pPr>
                      <a:r>
                        <a:rPr b="1" sz="2000"/>
                        <a:t>6</a:t>
                      </a:r>
                    </a:p>
                  </a:txBody>
                  <a:tcPr marL="6350" marR="6350" marT="6350" marB="6350" anchor="b" anchorCtr="0" horzOverflow="overflow">
                    <a:lnL w="12700">
                      <a:miter lim="400000"/>
                    </a:lnL>
                    <a:lnR w="12700">
                      <a:miter lim="400000"/>
                    </a:lnR>
                    <a:lnT w="12700">
                      <a:miter lim="400000"/>
                    </a:lnT>
                    <a:lnB w="12700">
                      <a:miter lim="400000"/>
                    </a:lnB>
                    <a:solidFill>
                      <a:srgbClr val="95EFE4"/>
                    </a:solidFill>
                  </a:tcPr>
                </a:tc>
              </a:tr>
              <a:tr h="331619">
                <a:tc>
                  <a:txBody>
                    <a:bodyPr/>
                    <a:lstStyle/>
                    <a:p>
                      <a:pPr defTabSz="829875">
                        <a:defRPr sz="1800"/>
                      </a:pPr>
                      <a:r>
                        <a:rPr b="1" sz="2000"/>
                        <a:t>1</a:t>
                      </a:r>
                    </a:p>
                  </a:txBody>
                  <a:tcPr marL="6350" marR="6350" marT="6350" marB="6350" anchor="b" anchorCtr="0" horzOverflow="overflow">
                    <a:lnL w="12700">
                      <a:miter lim="400000"/>
                    </a:lnL>
                    <a:lnR w="12700">
                      <a:miter lim="400000"/>
                    </a:lnR>
                    <a:lnT w="12700">
                      <a:miter lim="400000"/>
                    </a:lnT>
                    <a:lnB w="12700">
                      <a:miter lim="400000"/>
                    </a:lnB>
                    <a:solidFill>
                      <a:srgbClr val="FFFF00"/>
                    </a:solidFill>
                  </a:tcPr>
                </a:tc>
                <a:tc>
                  <a:txBody>
                    <a:bodyPr/>
                    <a:lstStyle/>
                    <a:p>
                      <a:pPr defTabSz="829875">
                        <a:defRPr sz="1800"/>
                      </a:pPr>
                      <a:r>
                        <a:rPr b="1" sz="2000"/>
                        <a:t>1</a:t>
                      </a:r>
                    </a:p>
                  </a:txBody>
                  <a:tcPr marL="6350" marR="6350" marT="6350" marB="6350" anchor="b" anchorCtr="0" horzOverflow="overflow">
                    <a:lnL w="12700">
                      <a:miter lim="400000"/>
                    </a:lnL>
                    <a:lnR w="12700">
                      <a:miter lim="400000"/>
                    </a:lnR>
                    <a:lnT w="12700">
                      <a:miter lim="400000"/>
                    </a:lnT>
                    <a:lnB w="12700">
                      <a:miter lim="400000"/>
                    </a:lnB>
                    <a:solidFill>
                      <a:srgbClr val="E2E7F4"/>
                    </a:solidFill>
                  </a:tcPr>
                </a:tc>
                <a:tc>
                  <a:txBody>
                    <a:bodyPr/>
                    <a:lstStyle/>
                    <a:p>
                      <a:pPr defTabSz="829875">
                        <a:defRPr sz="1800"/>
                      </a:pPr>
                      <a:r>
                        <a:rPr b="1" sz="2000">
                          <a:solidFill>
                            <a:srgbClr val="7030A0"/>
                          </a:solidFill>
                        </a:rPr>
                        <a:t>2</a:t>
                      </a:r>
                    </a:p>
                  </a:txBody>
                  <a:tcPr marL="6350" marR="6350" marT="6350" marB="6350" anchor="b" anchorCtr="0" horzOverflow="overflow">
                    <a:lnL w="12700">
                      <a:miter lim="400000"/>
                    </a:lnL>
                    <a:lnR w="12700">
                      <a:miter lim="400000"/>
                    </a:lnR>
                    <a:lnT w="12700">
                      <a:miter lim="400000"/>
                    </a:lnT>
                    <a:lnB w="12700">
                      <a:miter lim="400000"/>
                    </a:lnB>
                    <a:solidFill>
                      <a:srgbClr val="E2E7F4"/>
                    </a:solidFill>
                  </a:tcPr>
                </a:tc>
                <a:tc>
                  <a:txBody>
                    <a:bodyPr/>
                    <a:lstStyle/>
                    <a:p>
                      <a:pPr defTabSz="829875">
                        <a:defRPr sz="1800"/>
                      </a:pPr>
                      <a:r>
                        <a:rPr b="1" sz="2000">
                          <a:solidFill>
                            <a:srgbClr val="E46C0A"/>
                          </a:solidFill>
                        </a:rPr>
                        <a:t>3</a:t>
                      </a:r>
                    </a:p>
                  </a:txBody>
                  <a:tcPr marL="6350" marR="6350" marT="6350" marB="6350" anchor="b" anchorCtr="0" horzOverflow="overflow">
                    <a:lnL w="12700">
                      <a:miter lim="400000"/>
                    </a:lnL>
                    <a:lnR w="12700">
                      <a:miter lim="400000"/>
                    </a:lnR>
                    <a:lnT w="12700">
                      <a:miter lim="400000"/>
                    </a:lnT>
                    <a:lnB w="12700">
                      <a:miter lim="400000"/>
                    </a:lnB>
                    <a:solidFill>
                      <a:srgbClr val="E2E7F4"/>
                    </a:solidFill>
                  </a:tcPr>
                </a:tc>
                <a:tc>
                  <a:txBody>
                    <a:bodyPr/>
                    <a:lstStyle/>
                    <a:p>
                      <a:pPr defTabSz="829875">
                        <a:defRPr sz="1800"/>
                      </a:pPr>
                      <a:r>
                        <a:rPr b="1" sz="2000">
                          <a:solidFill>
                            <a:srgbClr val="00B050"/>
                          </a:solidFill>
                        </a:rPr>
                        <a:t>4</a:t>
                      </a:r>
                    </a:p>
                  </a:txBody>
                  <a:tcPr marL="6350" marR="6350" marT="6350" marB="6350" anchor="b" anchorCtr="0" horzOverflow="overflow">
                    <a:lnL w="12700">
                      <a:miter lim="400000"/>
                    </a:lnL>
                    <a:lnR w="12700">
                      <a:miter lim="400000"/>
                    </a:lnR>
                    <a:lnT w="12700">
                      <a:miter lim="400000"/>
                    </a:lnT>
                    <a:lnB w="12700">
                      <a:miter lim="400000"/>
                    </a:lnB>
                    <a:solidFill>
                      <a:srgbClr val="E2E7F4"/>
                    </a:solidFill>
                  </a:tcPr>
                </a:tc>
                <a:tc>
                  <a:txBody>
                    <a:bodyPr/>
                    <a:lstStyle/>
                    <a:p>
                      <a:pPr defTabSz="829875">
                        <a:defRPr sz="1800"/>
                      </a:pPr>
                      <a:r>
                        <a:rPr b="1" sz="2000">
                          <a:solidFill>
                            <a:srgbClr val="00B0F0"/>
                          </a:solidFill>
                        </a:rPr>
                        <a:t>5</a:t>
                      </a:r>
                    </a:p>
                  </a:txBody>
                  <a:tcPr marL="6350" marR="6350" marT="6350" marB="6350" anchor="b" anchorCtr="0" horzOverflow="overflow">
                    <a:lnL w="12700">
                      <a:miter lim="400000"/>
                    </a:lnL>
                    <a:lnR w="12700">
                      <a:miter lim="400000"/>
                    </a:lnR>
                    <a:lnT w="12700">
                      <a:miter lim="400000"/>
                    </a:lnT>
                    <a:lnB w="12700">
                      <a:miter lim="400000"/>
                    </a:lnB>
                    <a:solidFill>
                      <a:srgbClr val="E2E7F4"/>
                    </a:solidFill>
                  </a:tcPr>
                </a:tc>
                <a:tc>
                  <a:txBody>
                    <a:bodyPr/>
                    <a:lstStyle/>
                    <a:p>
                      <a:pPr defTabSz="829875">
                        <a:defRPr sz="1800"/>
                      </a:pPr>
                      <a:r>
                        <a:rPr b="1" sz="2000">
                          <a:solidFill>
                            <a:srgbClr val="953735"/>
                          </a:solidFill>
                        </a:rPr>
                        <a:t>6</a:t>
                      </a:r>
                    </a:p>
                  </a:txBody>
                  <a:tcPr marL="6350" marR="6350" marT="6350" marB="6350" anchor="b" anchorCtr="0" horzOverflow="overflow">
                    <a:lnL w="12700">
                      <a:miter lim="400000"/>
                    </a:lnL>
                    <a:lnR w="12700">
                      <a:miter lim="400000"/>
                    </a:lnR>
                    <a:lnT w="12700">
                      <a:miter lim="400000"/>
                    </a:lnT>
                    <a:lnB w="12700">
                      <a:miter lim="400000"/>
                    </a:lnB>
                    <a:solidFill>
                      <a:srgbClr val="E2E7F4"/>
                    </a:solidFill>
                  </a:tcPr>
                </a:tc>
              </a:tr>
              <a:tr h="331619">
                <a:tc>
                  <a:txBody>
                    <a:bodyPr/>
                    <a:lstStyle/>
                    <a:p>
                      <a:pPr defTabSz="829875">
                        <a:defRPr sz="1800"/>
                      </a:pPr>
                      <a:r>
                        <a:rPr b="1" sz="2000"/>
                        <a:t>2</a:t>
                      </a:r>
                    </a:p>
                  </a:txBody>
                  <a:tcPr marL="6350" marR="6350" marT="6350" marB="6350" anchor="b" anchorCtr="0" horzOverflow="overflow">
                    <a:lnL w="12700">
                      <a:miter lim="400000"/>
                    </a:lnL>
                    <a:lnR w="12700">
                      <a:miter lim="400000"/>
                    </a:lnR>
                    <a:lnT w="12700">
                      <a:miter lim="400000"/>
                    </a:lnT>
                    <a:lnB w="12700">
                      <a:miter lim="400000"/>
                    </a:lnB>
                    <a:solidFill>
                      <a:srgbClr val="FFFF00"/>
                    </a:solidFill>
                  </a:tcPr>
                </a:tc>
                <a:tc>
                  <a:txBody>
                    <a:bodyPr/>
                    <a:lstStyle/>
                    <a:p>
                      <a:pPr defTabSz="829875">
                        <a:defRPr sz="1800"/>
                      </a:pPr>
                      <a:r>
                        <a:rPr b="1" sz="2000">
                          <a:solidFill>
                            <a:srgbClr val="7030A0"/>
                          </a:solidFill>
                        </a:rPr>
                        <a:t>2</a:t>
                      </a:r>
                    </a:p>
                  </a:txBody>
                  <a:tcPr marL="6350" marR="6350" marT="6350" marB="6350" anchor="b" anchorCtr="0" horzOverflow="overflow">
                    <a:lnL w="12700">
                      <a:miter lim="400000"/>
                    </a:lnL>
                    <a:lnR w="12700">
                      <a:miter lim="400000"/>
                    </a:lnR>
                    <a:lnT w="12700">
                      <a:miter lim="400000"/>
                    </a:lnT>
                    <a:lnB w="12700">
                      <a:miter lim="400000"/>
                    </a:lnB>
                    <a:solidFill>
                      <a:srgbClr val="E2E7F4"/>
                    </a:solidFill>
                  </a:tcPr>
                </a:tc>
                <a:tc>
                  <a:txBody>
                    <a:bodyPr/>
                    <a:lstStyle/>
                    <a:p>
                      <a:pPr defTabSz="829875">
                        <a:defRPr sz="1800"/>
                      </a:pPr>
                      <a:r>
                        <a:rPr b="1" sz="2000">
                          <a:solidFill>
                            <a:srgbClr val="00B050"/>
                          </a:solidFill>
                        </a:rPr>
                        <a:t>4</a:t>
                      </a:r>
                    </a:p>
                  </a:txBody>
                  <a:tcPr marL="6350" marR="6350" marT="6350" marB="6350" anchor="b" anchorCtr="0" horzOverflow="overflow">
                    <a:lnL w="12700">
                      <a:miter lim="400000"/>
                    </a:lnL>
                    <a:lnR w="12700">
                      <a:miter lim="400000"/>
                    </a:lnR>
                    <a:lnT w="12700">
                      <a:miter lim="400000"/>
                    </a:lnT>
                    <a:lnB w="12700">
                      <a:miter lim="400000"/>
                    </a:lnB>
                    <a:solidFill>
                      <a:srgbClr val="E2E7F4"/>
                    </a:solidFill>
                  </a:tcPr>
                </a:tc>
                <a:tc>
                  <a:txBody>
                    <a:bodyPr/>
                    <a:lstStyle/>
                    <a:p>
                      <a:pPr defTabSz="829875">
                        <a:defRPr sz="1800"/>
                      </a:pPr>
                      <a:r>
                        <a:rPr b="1" sz="2000">
                          <a:solidFill>
                            <a:srgbClr val="953735"/>
                          </a:solidFill>
                        </a:rPr>
                        <a:t>6</a:t>
                      </a:r>
                    </a:p>
                  </a:txBody>
                  <a:tcPr marL="6350" marR="6350" marT="6350" marB="6350" anchor="b" anchorCtr="0" horzOverflow="overflow">
                    <a:lnL w="12700">
                      <a:miter lim="400000"/>
                    </a:lnL>
                    <a:lnR w="12700">
                      <a:miter lim="400000"/>
                    </a:lnR>
                    <a:lnT w="12700">
                      <a:miter lim="400000"/>
                    </a:lnT>
                    <a:lnB w="12700">
                      <a:miter lim="400000"/>
                    </a:lnB>
                    <a:solidFill>
                      <a:srgbClr val="E2E7F4"/>
                    </a:solidFill>
                  </a:tcPr>
                </a:tc>
                <a:tc>
                  <a:txBody>
                    <a:bodyPr/>
                    <a:lstStyle/>
                    <a:p>
                      <a:pPr defTabSz="829875">
                        <a:defRPr sz="1800"/>
                      </a:pPr>
                      <a:r>
                        <a:rPr b="1" sz="2000">
                          <a:solidFill>
                            <a:srgbClr val="E01EC0"/>
                          </a:solidFill>
                        </a:rPr>
                        <a:t>8</a:t>
                      </a:r>
                    </a:p>
                  </a:txBody>
                  <a:tcPr marL="6350" marR="6350" marT="6350" marB="6350" anchor="b" anchorCtr="0" horzOverflow="overflow">
                    <a:lnL w="12700">
                      <a:miter lim="400000"/>
                    </a:lnL>
                    <a:lnR w="12700">
                      <a:miter lim="400000"/>
                    </a:lnR>
                    <a:lnT w="12700">
                      <a:miter lim="400000"/>
                    </a:lnT>
                    <a:lnB w="12700">
                      <a:miter lim="400000"/>
                    </a:lnB>
                    <a:solidFill>
                      <a:srgbClr val="E2E7F4"/>
                    </a:solidFill>
                  </a:tcPr>
                </a:tc>
                <a:tc>
                  <a:txBody>
                    <a:bodyPr/>
                    <a:lstStyle/>
                    <a:p>
                      <a:pPr defTabSz="829875">
                        <a:defRPr sz="1800"/>
                      </a:pPr>
                      <a:r>
                        <a:rPr b="1" sz="2000">
                          <a:solidFill>
                            <a:srgbClr val="FF99FF"/>
                          </a:solidFill>
                        </a:rPr>
                        <a:t>10</a:t>
                      </a:r>
                    </a:p>
                  </a:txBody>
                  <a:tcPr marL="6350" marR="6350" marT="6350" marB="6350" anchor="b" anchorCtr="0" horzOverflow="overflow">
                    <a:lnL w="12700">
                      <a:miter lim="400000"/>
                    </a:lnL>
                    <a:lnR w="12700">
                      <a:miter lim="400000"/>
                    </a:lnR>
                    <a:lnT w="12700">
                      <a:miter lim="400000"/>
                    </a:lnT>
                    <a:lnB w="12700">
                      <a:miter lim="400000"/>
                    </a:lnB>
                    <a:solidFill>
                      <a:srgbClr val="E2E7F4"/>
                    </a:solidFill>
                  </a:tcPr>
                </a:tc>
                <a:tc>
                  <a:txBody>
                    <a:bodyPr/>
                    <a:lstStyle/>
                    <a:p>
                      <a:pPr defTabSz="829875">
                        <a:defRPr sz="1800"/>
                      </a:pPr>
                      <a:r>
                        <a:rPr b="1" sz="2000">
                          <a:solidFill>
                            <a:srgbClr val="FF0000"/>
                          </a:solidFill>
                        </a:rPr>
                        <a:t>12</a:t>
                      </a:r>
                    </a:p>
                  </a:txBody>
                  <a:tcPr marL="6350" marR="6350" marT="6350" marB="6350" anchor="b" anchorCtr="0" horzOverflow="overflow">
                    <a:lnL w="12700">
                      <a:miter lim="400000"/>
                    </a:lnL>
                    <a:lnR w="12700">
                      <a:miter lim="400000"/>
                    </a:lnR>
                    <a:lnT w="12700">
                      <a:miter lim="400000"/>
                    </a:lnT>
                    <a:lnB w="12700">
                      <a:miter lim="400000"/>
                    </a:lnB>
                    <a:solidFill>
                      <a:srgbClr val="E2E7F4"/>
                    </a:solidFill>
                  </a:tcPr>
                </a:tc>
              </a:tr>
              <a:tr h="331619">
                <a:tc>
                  <a:txBody>
                    <a:bodyPr/>
                    <a:lstStyle/>
                    <a:p>
                      <a:pPr defTabSz="829875">
                        <a:defRPr sz="1800"/>
                      </a:pPr>
                      <a:r>
                        <a:rPr b="1" sz="2000"/>
                        <a:t>3</a:t>
                      </a:r>
                    </a:p>
                  </a:txBody>
                  <a:tcPr marL="6350" marR="6350" marT="6350" marB="6350" anchor="b" anchorCtr="0" horzOverflow="overflow">
                    <a:lnL w="12700">
                      <a:miter lim="400000"/>
                    </a:lnL>
                    <a:lnR w="12700">
                      <a:miter lim="400000"/>
                    </a:lnR>
                    <a:lnT w="12700">
                      <a:miter lim="400000"/>
                    </a:lnT>
                    <a:lnB w="12700">
                      <a:miter lim="400000"/>
                    </a:lnB>
                    <a:solidFill>
                      <a:srgbClr val="FFFF00"/>
                    </a:solidFill>
                  </a:tcPr>
                </a:tc>
                <a:tc>
                  <a:txBody>
                    <a:bodyPr/>
                    <a:lstStyle/>
                    <a:p>
                      <a:pPr defTabSz="829875">
                        <a:defRPr sz="1800"/>
                      </a:pPr>
                      <a:r>
                        <a:rPr b="1" sz="2000">
                          <a:solidFill>
                            <a:srgbClr val="E46C0A"/>
                          </a:solidFill>
                        </a:rPr>
                        <a:t>3</a:t>
                      </a:r>
                    </a:p>
                  </a:txBody>
                  <a:tcPr marL="6350" marR="6350" marT="6350" marB="6350" anchor="b" anchorCtr="0" horzOverflow="overflow">
                    <a:lnL w="12700">
                      <a:miter lim="400000"/>
                    </a:lnL>
                    <a:lnR w="12700">
                      <a:miter lim="400000"/>
                    </a:lnR>
                    <a:lnT w="12700">
                      <a:miter lim="400000"/>
                    </a:lnT>
                    <a:lnB w="12700">
                      <a:miter lim="400000"/>
                    </a:lnB>
                    <a:solidFill>
                      <a:srgbClr val="E2E7F4"/>
                    </a:solidFill>
                  </a:tcPr>
                </a:tc>
                <a:tc>
                  <a:txBody>
                    <a:bodyPr/>
                    <a:lstStyle/>
                    <a:p>
                      <a:pPr defTabSz="829875">
                        <a:defRPr sz="1800"/>
                      </a:pPr>
                      <a:r>
                        <a:rPr b="1" sz="2000">
                          <a:solidFill>
                            <a:srgbClr val="953735"/>
                          </a:solidFill>
                        </a:rPr>
                        <a:t>6</a:t>
                      </a:r>
                    </a:p>
                  </a:txBody>
                  <a:tcPr marL="6350" marR="6350" marT="6350" marB="6350" anchor="b" anchorCtr="0" horzOverflow="overflow">
                    <a:lnL w="12700">
                      <a:miter lim="400000"/>
                    </a:lnL>
                    <a:lnR w="12700">
                      <a:miter lim="400000"/>
                    </a:lnR>
                    <a:lnT w="12700">
                      <a:miter lim="400000"/>
                    </a:lnT>
                    <a:lnB w="12700">
                      <a:miter lim="400000"/>
                    </a:lnB>
                    <a:solidFill>
                      <a:srgbClr val="E2E7F4"/>
                    </a:solidFill>
                  </a:tcPr>
                </a:tc>
                <a:tc>
                  <a:txBody>
                    <a:bodyPr/>
                    <a:lstStyle/>
                    <a:p>
                      <a:pPr defTabSz="829875">
                        <a:defRPr sz="1800"/>
                      </a:pPr>
                      <a:r>
                        <a:rPr b="1" sz="2000"/>
                        <a:t>9</a:t>
                      </a:r>
                    </a:p>
                  </a:txBody>
                  <a:tcPr marL="6350" marR="6350" marT="6350" marB="6350" anchor="b" anchorCtr="0" horzOverflow="overflow">
                    <a:lnL w="12700">
                      <a:miter lim="400000"/>
                    </a:lnL>
                    <a:lnR w="12700">
                      <a:miter lim="400000"/>
                    </a:lnR>
                    <a:lnT w="12700">
                      <a:miter lim="400000"/>
                    </a:lnT>
                    <a:lnB w="12700">
                      <a:miter lim="400000"/>
                    </a:lnB>
                    <a:solidFill>
                      <a:srgbClr val="E2E7F4"/>
                    </a:solidFill>
                  </a:tcPr>
                </a:tc>
                <a:tc>
                  <a:txBody>
                    <a:bodyPr/>
                    <a:lstStyle/>
                    <a:p>
                      <a:pPr defTabSz="829875">
                        <a:defRPr sz="1800"/>
                      </a:pPr>
                      <a:r>
                        <a:rPr b="1" sz="2000">
                          <a:solidFill>
                            <a:srgbClr val="FF0000"/>
                          </a:solidFill>
                        </a:rPr>
                        <a:t>12</a:t>
                      </a:r>
                    </a:p>
                  </a:txBody>
                  <a:tcPr marL="6350" marR="6350" marT="6350" marB="6350" anchor="b" anchorCtr="0" horzOverflow="overflow">
                    <a:lnL w="12700">
                      <a:miter lim="400000"/>
                    </a:lnL>
                    <a:lnR w="12700">
                      <a:miter lim="400000"/>
                    </a:lnR>
                    <a:lnT w="12700">
                      <a:miter lim="400000"/>
                    </a:lnT>
                    <a:lnB w="12700">
                      <a:miter lim="400000"/>
                    </a:lnB>
                    <a:solidFill>
                      <a:srgbClr val="E2E7F4"/>
                    </a:solidFill>
                  </a:tcPr>
                </a:tc>
                <a:tc>
                  <a:txBody>
                    <a:bodyPr/>
                    <a:lstStyle/>
                    <a:p>
                      <a:pPr defTabSz="829875">
                        <a:defRPr sz="1800"/>
                      </a:pPr>
                      <a:r>
                        <a:rPr b="1" sz="2000">
                          <a:solidFill>
                            <a:srgbClr val="FFCC00"/>
                          </a:solidFill>
                        </a:rPr>
                        <a:t>15</a:t>
                      </a:r>
                    </a:p>
                  </a:txBody>
                  <a:tcPr marL="6350" marR="6350" marT="6350" marB="6350" anchor="b" anchorCtr="0" horzOverflow="overflow">
                    <a:lnL w="12700">
                      <a:miter lim="400000"/>
                    </a:lnL>
                    <a:lnR w="12700">
                      <a:miter lim="400000"/>
                    </a:lnR>
                    <a:lnT w="12700">
                      <a:miter lim="400000"/>
                    </a:lnT>
                    <a:lnB w="12700">
                      <a:miter lim="400000"/>
                    </a:lnB>
                    <a:solidFill>
                      <a:srgbClr val="E2E7F4"/>
                    </a:solidFill>
                  </a:tcPr>
                </a:tc>
                <a:tc>
                  <a:txBody>
                    <a:bodyPr/>
                    <a:lstStyle/>
                    <a:p>
                      <a:pPr defTabSz="829875">
                        <a:defRPr sz="1800"/>
                      </a:pPr>
                      <a:r>
                        <a:rPr b="1" sz="2000">
                          <a:solidFill>
                            <a:srgbClr val="008000"/>
                          </a:solidFill>
                        </a:rPr>
                        <a:t>18</a:t>
                      </a:r>
                    </a:p>
                  </a:txBody>
                  <a:tcPr marL="6350" marR="6350" marT="6350" marB="6350" anchor="b" anchorCtr="0" horzOverflow="overflow">
                    <a:lnL w="12700">
                      <a:miter lim="400000"/>
                    </a:lnL>
                    <a:lnR w="12700">
                      <a:miter lim="400000"/>
                    </a:lnR>
                    <a:lnT w="12700">
                      <a:miter lim="400000"/>
                    </a:lnT>
                    <a:lnB w="12700">
                      <a:miter lim="400000"/>
                    </a:lnB>
                    <a:solidFill>
                      <a:srgbClr val="E2E7F4"/>
                    </a:solidFill>
                  </a:tcPr>
                </a:tc>
              </a:tr>
              <a:tr h="331619">
                <a:tc>
                  <a:txBody>
                    <a:bodyPr/>
                    <a:lstStyle/>
                    <a:p>
                      <a:pPr defTabSz="829875">
                        <a:defRPr sz="1800"/>
                      </a:pPr>
                      <a:r>
                        <a:rPr b="1" sz="2000"/>
                        <a:t>4</a:t>
                      </a:r>
                    </a:p>
                  </a:txBody>
                  <a:tcPr marL="6350" marR="6350" marT="6350" marB="6350" anchor="b" anchorCtr="0" horzOverflow="overflow">
                    <a:lnL w="12700">
                      <a:miter lim="400000"/>
                    </a:lnL>
                    <a:lnR w="12700">
                      <a:miter lim="400000"/>
                    </a:lnR>
                    <a:lnT w="12700">
                      <a:miter lim="400000"/>
                    </a:lnT>
                    <a:lnB w="12700">
                      <a:miter lim="400000"/>
                    </a:lnB>
                    <a:solidFill>
                      <a:srgbClr val="FFFF00"/>
                    </a:solidFill>
                  </a:tcPr>
                </a:tc>
                <a:tc>
                  <a:txBody>
                    <a:bodyPr/>
                    <a:lstStyle/>
                    <a:p>
                      <a:pPr defTabSz="829875">
                        <a:defRPr sz="1800"/>
                      </a:pPr>
                      <a:r>
                        <a:rPr b="1" sz="2000">
                          <a:solidFill>
                            <a:srgbClr val="00B050"/>
                          </a:solidFill>
                        </a:rPr>
                        <a:t>4</a:t>
                      </a:r>
                    </a:p>
                  </a:txBody>
                  <a:tcPr marL="6350" marR="6350" marT="6350" marB="6350" anchor="b" anchorCtr="0" horzOverflow="overflow">
                    <a:lnL w="12700">
                      <a:miter lim="400000"/>
                    </a:lnL>
                    <a:lnR w="12700">
                      <a:miter lim="400000"/>
                    </a:lnR>
                    <a:lnT w="12700">
                      <a:miter lim="400000"/>
                    </a:lnT>
                    <a:lnB w="12700">
                      <a:miter lim="400000"/>
                    </a:lnB>
                    <a:solidFill>
                      <a:srgbClr val="E2E7F4"/>
                    </a:solidFill>
                  </a:tcPr>
                </a:tc>
                <a:tc>
                  <a:txBody>
                    <a:bodyPr/>
                    <a:lstStyle/>
                    <a:p>
                      <a:pPr defTabSz="829875">
                        <a:defRPr sz="1800"/>
                      </a:pPr>
                      <a:r>
                        <a:rPr b="1" sz="2000">
                          <a:solidFill>
                            <a:srgbClr val="E01EC0"/>
                          </a:solidFill>
                        </a:rPr>
                        <a:t>8</a:t>
                      </a:r>
                    </a:p>
                  </a:txBody>
                  <a:tcPr marL="6350" marR="6350" marT="6350" marB="6350" anchor="b" anchorCtr="0" horzOverflow="overflow">
                    <a:lnL w="12700">
                      <a:miter lim="400000"/>
                    </a:lnL>
                    <a:lnR w="12700">
                      <a:miter lim="400000"/>
                    </a:lnR>
                    <a:lnT w="12700">
                      <a:miter lim="400000"/>
                    </a:lnT>
                    <a:lnB w="12700">
                      <a:miter lim="400000"/>
                    </a:lnB>
                    <a:solidFill>
                      <a:srgbClr val="E2E7F4"/>
                    </a:solidFill>
                  </a:tcPr>
                </a:tc>
                <a:tc>
                  <a:txBody>
                    <a:bodyPr/>
                    <a:lstStyle/>
                    <a:p>
                      <a:pPr defTabSz="829875">
                        <a:defRPr sz="1800"/>
                      </a:pPr>
                      <a:r>
                        <a:rPr b="1" sz="2000">
                          <a:solidFill>
                            <a:srgbClr val="FF0000"/>
                          </a:solidFill>
                        </a:rPr>
                        <a:t>12</a:t>
                      </a:r>
                    </a:p>
                  </a:txBody>
                  <a:tcPr marL="6350" marR="6350" marT="6350" marB="6350" anchor="b" anchorCtr="0" horzOverflow="overflow">
                    <a:lnL w="12700">
                      <a:miter lim="400000"/>
                    </a:lnL>
                    <a:lnR w="12700">
                      <a:miter lim="400000"/>
                    </a:lnR>
                    <a:lnT w="12700">
                      <a:miter lim="400000"/>
                    </a:lnT>
                    <a:lnB w="12700">
                      <a:miter lim="400000"/>
                    </a:lnB>
                    <a:solidFill>
                      <a:srgbClr val="E2E7F4"/>
                    </a:solidFill>
                  </a:tcPr>
                </a:tc>
                <a:tc>
                  <a:txBody>
                    <a:bodyPr/>
                    <a:lstStyle/>
                    <a:p>
                      <a:pPr defTabSz="829875">
                        <a:defRPr sz="1800"/>
                      </a:pPr>
                      <a:r>
                        <a:rPr b="1" sz="2000"/>
                        <a:t>16</a:t>
                      </a:r>
                    </a:p>
                  </a:txBody>
                  <a:tcPr marL="6350" marR="6350" marT="6350" marB="6350" anchor="b" anchorCtr="0" horzOverflow="overflow">
                    <a:lnL w="12700">
                      <a:miter lim="400000"/>
                    </a:lnL>
                    <a:lnR w="12700">
                      <a:miter lim="400000"/>
                    </a:lnR>
                    <a:lnT w="12700">
                      <a:miter lim="400000"/>
                    </a:lnT>
                    <a:lnB w="12700">
                      <a:miter lim="400000"/>
                    </a:lnB>
                    <a:solidFill>
                      <a:srgbClr val="E2E7F4"/>
                    </a:solidFill>
                  </a:tcPr>
                </a:tc>
                <a:tc>
                  <a:txBody>
                    <a:bodyPr/>
                    <a:lstStyle/>
                    <a:p>
                      <a:pPr defTabSz="829875">
                        <a:defRPr sz="1800"/>
                      </a:pPr>
                      <a:r>
                        <a:rPr b="1" sz="2000">
                          <a:solidFill>
                            <a:srgbClr val="0099FF"/>
                          </a:solidFill>
                        </a:rPr>
                        <a:t>20</a:t>
                      </a:r>
                    </a:p>
                  </a:txBody>
                  <a:tcPr marL="6350" marR="6350" marT="6350" marB="6350" anchor="b" anchorCtr="0" horzOverflow="overflow">
                    <a:lnL w="12700">
                      <a:miter lim="400000"/>
                    </a:lnL>
                    <a:lnR w="12700">
                      <a:miter lim="400000"/>
                    </a:lnR>
                    <a:lnT w="12700">
                      <a:miter lim="400000"/>
                    </a:lnT>
                    <a:lnB w="12700">
                      <a:miter lim="400000"/>
                    </a:lnB>
                    <a:solidFill>
                      <a:srgbClr val="E2E7F4"/>
                    </a:solidFill>
                  </a:tcPr>
                </a:tc>
                <a:tc>
                  <a:txBody>
                    <a:bodyPr/>
                    <a:lstStyle/>
                    <a:p>
                      <a:pPr defTabSz="829875">
                        <a:defRPr sz="1800"/>
                      </a:pPr>
                      <a:r>
                        <a:rPr b="1" sz="2000">
                          <a:solidFill>
                            <a:srgbClr val="953735"/>
                          </a:solidFill>
                        </a:rPr>
                        <a:t>24</a:t>
                      </a:r>
                    </a:p>
                  </a:txBody>
                  <a:tcPr marL="6350" marR="6350" marT="6350" marB="6350" anchor="b" anchorCtr="0" horzOverflow="overflow">
                    <a:lnL w="12700">
                      <a:miter lim="400000"/>
                    </a:lnL>
                    <a:lnR w="12700">
                      <a:miter lim="400000"/>
                    </a:lnR>
                    <a:lnT w="12700">
                      <a:miter lim="400000"/>
                    </a:lnT>
                    <a:lnB w="12700">
                      <a:miter lim="400000"/>
                    </a:lnB>
                    <a:solidFill>
                      <a:srgbClr val="E2E7F4"/>
                    </a:solidFill>
                  </a:tcPr>
                </a:tc>
              </a:tr>
              <a:tr h="331619">
                <a:tc>
                  <a:txBody>
                    <a:bodyPr/>
                    <a:lstStyle/>
                    <a:p>
                      <a:pPr defTabSz="829875">
                        <a:defRPr sz="1800"/>
                      </a:pPr>
                      <a:r>
                        <a:rPr b="1" sz="2000"/>
                        <a:t>5</a:t>
                      </a:r>
                    </a:p>
                  </a:txBody>
                  <a:tcPr marL="6350" marR="6350" marT="6350" marB="6350" anchor="b" anchorCtr="0" horzOverflow="overflow">
                    <a:lnL w="12700">
                      <a:miter lim="400000"/>
                    </a:lnL>
                    <a:lnR w="12700">
                      <a:miter lim="400000"/>
                    </a:lnR>
                    <a:lnT w="12700">
                      <a:miter lim="400000"/>
                    </a:lnT>
                    <a:lnB w="12700">
                      <a:miter lim="400000"/>
                    </a:lnB>
                    <a:solidFill>
                      <a:srgbClr val="FFFF00"/>
                    </a:solidFill>
                  </a:tcPr>
                </a:tc>
                <a:tc>
                  <a:txBody>
                    <a:bodyPr/>
                    <a:lstStyle/>
                    <a:p>
                      <a:pPr defTabSz="829875">
                        <a:defRPr sz="1800"/>
                      </a:pPr>
                      <a:r>
                        <a:rPr b="1" sz="2000">
                          <a:solidFill>
                            <a:srgbClr val="00B0F0"/>
                          </a:solidFill>
                        </a:rPr>
                        <a:t>5</a:t>
                      </a:r>
                    </a:p>
                  </a:txBody>
                  <a:tcPr marL="6350" marR="6350" marT="6350" marB="6350" anchor="b" anchorCtr="0" horzOverflow="overflow">
                    <a:lnL w="12700">
                      <a:miter lim="400000"/>
                    </a:lnL>
                    <a:lnR w="12700">
                      <a:miter lim="400000"/>
                    </a:lnR>
                    <a:lnT w="12700">
                      <a:miter lim="400000"/>
                    </a:lnT>
                    <a:lnB w="12700">
                      <a:miter lim="400000"/>
                    </a:lnB>
                    <a:solidFill>
                      <a:srgbClr val="E2E7F4"/>
                    </a:solidFill>
                  </a:tcPr>
                </a:tc>
                <a:tc>
                  <a:txBody>
                    <a:bodyPr/>
                    <a:lstStyle/>
                    <a:p>
                      <a:pPr defTabSz="829875">
                        <a:defRPr sz="1800"/>
                      </a:pPr>
                      <a:r>
                        <a:rPr b="1" sz="2000">
                          <a:solidFill>
                            <a:srgbClr val="FF99FF"/>
                          </a:solidFill>
                        </a:rPr>
                        <a:t>10</a:t>
                      </a:r>
                    </a:p>
                  </a:txBody>
                  <a:tcPr marL="6350" marR="6350" marT="6350" marB="6350" anchor="b" anchorCtr="0" horzOverflow="overflow">
                    <a:lnL w="12700">
                      <a:miter lim="400000"/>
                    </a:lnL>
                    <a:lnR w="12700">
                      <a:miter lim="400000"/>
                    </a:lnR>
                    <a:lnT w="12700">
                      <a:miter lim="400000"/>
                    </a:lnT>
                    <a:lnB w="12700">
                      <a:miter lim="400000"/>
                    </a:lnB>
                    <a:solidFill>
                      <a:srgbClr val="E2E7F4"/>
                    </a:solidFill>
                  </a:tcPr>
                </a:tc>
                <a:tc>
                  <a:txBody>
                    <a:bodyPr/>
                    <a:lstStyle/>
                    <a:p>
                      <a:pPr defTabSz="829875">
                        <a:defRPr sz="1800"/>
                      </a:pPr>
                      <a:r>
                        <a:rPr b="1" sz="2000">
                          <a:solidFill>
                            <a:srgbClr val="FFCC00"/>
                          </a:solidFill>
                        </a:rPr>
                        <a:t>15</a:t>
                      </a:r>
                    </a:p>
                  </a:txBody>
                  <a:tcPr marL="6350" marR="6350" marT="6350" marB="6350" anchor="b" anchorCtr="0" horzOverflow="overflow">
                    <a:lnL w="12700">
                      <a:miter lim="400000"/>
                    </a:lnL>
                    <a:lnR w="12700">
                      <a:miter lim="400000"/>
                    </a:lnR>
                    <a:lnT w="12700">
                      <a:miter lim="400000"/>
                    </a:lnT>
                    <a:lnB w="12700">
                      <a:miter lim="400000"/>
                    </a:lnB>
                    <a:solidFill>
                      <a:srgbClr val="E2E7F4"/>
                    </a:solidFill>
                  </a:tcPr>
                </a:tc>
                <a:tc>
                  <a:txBody>
                    <a:bodyPr/>
                    <a:lstStyle/>
                    <a:p>
                      <a:pPr defTabSz="829875">
                        <a:defRPr sz="1800"/>
                      </a:pPr>
                      <a:r>
                        <a:rPr b="1" sz="2000">
                          <a:solidFill>
                            <a:srgbClr val="0099FF"/>
                          </a:solidFill>
                        </a:rPr>
                        <a:t>20</a:t>
                      </a:r>
                    </a:p>
                  </a:txBody>
                  <a:tcPr marL="6350" marR="6350" marT="6350" marB="6350" anchor="b" anchorCtr="0" horzOverflow="overflow">
                    <a:lnL w="12700">
                      <a:miter lim="400000"/>
                    </a:lnL>
                    <a:lnR w="12700">
                      <a:miter lim="400000"/>
                    </a:lnR>
                    <a:lnT w="12700">
                      <a:miter lim="400000"/>
                    </a:lnT>
                    <a:lnB w="12700">
                      <a:miter lim="400000"/>
                    </a:lnB>
                    <a:solidFill>
                      <a:srgbClr val="E2E7F4"/>
                    </a:solidFill>
                  </a:tcPr>
                </a:tc>
                <a:tc>
                  <a:txBody>
                    <a:bodyPr/>
                    <a:lstStyle/>
                    <a:p>
                      <a:pPr defTabSz="829875">
                        <a:defRPr sz="1800"/>
                      </a:pPr>
                      <a:r>
                        <a:rPr b="1" sz="2000"/>
                        <a:t>25</a:t>
                      </a:r>
                    </a:p>
                  </a:txBody>
                  <a:tcPr marL="6350" marR="6350" marT="6350" marB="6350" anchor="b" anchorCtr="0" horzOverflow="overflow">
                    <a:lnL w="12700">
                      <a:miter lim="400000"/>
                    </a:lnL>
                    <a:lnR w="12700">
                      <a:miter lim="400000"/>
                    </a:lnR>
                    <a:lnT w="12700">
                      <a:miter lim="400000"/>
                    </a:lnT>
                    <a:lnB w="12700">
                      <a:miter lim="400000"/>
                    </a:lnB>
                    <a:solidFill>
                      <a:srgbClr val="E2E7F4"/>
                    </a:solidFill>
                  </a:tcPr>
                </a:tc>
                <a:tc>
                  <a:txBody>
                    <a:bodyPr/>
                    <a:lstStyle/>
                    <a:p>
                      <a:pPr defTabSz="829875">
                        <a:defRPr sz="1800"/>
                      </a:pPr>
                      <a:r>
                        <a:rPr b="1" sz="2000">
                          <a:solidFill>
                            <a:srgbClr val="FF9900"/>
                          </a:solidFill>
                        </a:rPr>
                        <a:t>30</a:t>
                      </a:r>
                    </a:p>
                  </a:txBody>
                  <a:tcPr marL="6350" marR="6350" marT="6350" marB="6350" anchor="b" anchorCtr="0" horzOverflow="overflow">
                    <a:lnL w="12700">
                      <a:miter lim="400000"/>
                    </a:lnL>
                    <a:lnR w="12700">
                      <a:miter lim="400000"/>
                    </a:lnR>
                    <a:lnT w="12700">
                      <a:miter lim="400000"/>
                    </a:lnT>
                    <a:lnB w="12700">
                      <a:miter lim="400000"/>
                    </a:lnB>
                    <a:solidFill>
                      <a:srgbClr val="E2E7F4"/>
                    </a:solidFill>
                  </a:tcPr>
                </a:tc>
              </a:tr>
              <a:tr h="331619">
                <a:tc>
                  <a:txBody>
                    <a:bodyPr/>
                    <a:lstStyle/>
                    <a:p>
                      <a:pPr defTabSz="829875">
                        <a:defRPr sz="1800"/>
                      </a:pPr>
                      <a:r>
                        <a:rPr b="1" sz="2000"/>
                        <a:t>6</a:t>
                      </a:r>
                    </a:p>
                  </a:txBody>
                  <a:tcPr marL="6350" marR="6350" marT="6350" marB="6350" anchor="b" anchorCtr="0" horzOverflow="overflow">
                    <a:lnL w="12700">
                      <a:miter lim="400000"/>
                    </a:lnL>
                    <a:lnR w="12700">
                      <a:miter lim="400000"/>
                    </a:lnR>
                    <a:lnT w="12700">
                      <a:miter lim="400000"/>
                    </a:lnT>
                    <a:lnB w="12700">
                      <a:miter lim="400000"/>
                    </a:lnB>
                    <a:solidFill>
                      <a:srgbClr val="FFFF00"/>
                    </a:solidFill>
                  </a:tcPr>
                </a:tc>
                <a:tc>
                  <a:txBody>
                    <a:bodyPr/>
                    <a:lstStyle/>
                    <a:p>
                      <a:pPr defTabSz="829875">
                        <a:defRPr sz="1800"/>
                      </a:pPr>
                      <a:r>
                        <a:rPr b="1" sz="2000">
                          <a:solidFill>
                            <a:srgbClr val="953735"/>
                          </a:solidFill>
                        </a:rPr>
                        <a:t>6</a:t>
                      </a:r>
                    </a:p>
                  </a:txBody>
                  <a:tcPr marL="6350" marR="6350" marT="6350" marB="6350" anchor="b" anchorCtr="0" horzOverflow="overflow">
                    <a:lnL w="12700">
                      <a:miter lim="400000"/>
                    </a:lnL>
                    <a:lnR w="12700">
                      <a:miter lim="400000"/>
                    </a:lnR>
                    <a:lnT w="12700">
                      <a:miter lim="400000"/>
                    </a:lnT>
                    <a:lnB w="12700">
                      <a:miter lim="400000"/>
                    </a:lnB>
                    <a:solidFill>
                      <a:srgbClr val="E2E7F4"/>
                    </a:solidFill>
                  </a:tcPr>
                </a:tc>
                <a:tc>
                  <a:txBody>
                    <a:bodyPr/>
                    <a:lstStyle/>
                    <a:p>
                      <a:pPr defTabSz="829875">
                        <a:defRPr sz="1800"/>
                      </a:pPr>
                      <a:r>
                        <a:rPr b="1" sz="2000">
                          <a:solidFill>
                            <a:srgbClr val="FF0000"/>
                          </a:solidFill>
                        </a:rPr>
                        <a:t>12</a:t>
                      </a:r>
                    </a:p>
                  </a:txBody>
                  <a:tcPr marL="6350" marR="6350" marT="6350" marB="6350" anchor="b" anchorCtr="0" horzOverflow="overflow">
                    <a:lnL w="12700">
                      <a:miter lim="400000"/>
                    </a:lnL>
                    <a:lnR w="12700">
                      <a:miter lim="400000"/>
                    </a:lnR>
                    <a:lnT w="12700">
                      <a:miter lim="400000"/>
                    </a:lnT>
                    <a:lnB w="12700">
                      <a:miter lim="400000"/>
                    </a:lnB>
                    <a:solidFill>
                      <a:srgbClr val="E2E7F4"/>
                    </a:solidFill>
                  </a:tcPr>
                </a:tc>
                <a:tc>
                  <a:txBody>
                    <a:bodyPr/>
                    <a:lstStyle/>
                    <a:p>
                      <a:pPr defTabSz="829875">
                        <a:defRPr sz="1800"/>
                      </a:pPr>
                      <a:r>
                        <a:rPr b="1" sz="2000">
                          <a:solidFill>
                            <a:srgbClr val="008000"/>
                          </a:solidFill>
                        </a:rPr>
                        <a:t>18</a:t>
                      </a:r>
                    </a:p>
                  </a:txBody>
                  <a:tcPr marL="6350" marR="6350" marT="6350" marB="6350" anchor="b" anchorCtr="0" horzOverflow="overflow">
                    <a:lnL w="12700">
                      <a:miter lim="400000"/>
                    </a:lnL>
                    <a:lnR w="12700">
                      <a:miter lim="400000"/>
                    </a:lnR>
                    <a:lnT w="12700">
                      <a:miter lim="400000"/>
                    </a:lnT>
                    <a:lnB w="12700">
                      <a:miter lim="400000"/>
                    </a:lnB>
                    <a:solidFill>
                      <a:srgbClr val="E2E7F4"/>
                    </a:solidFill>
                  </a:tcPr>
                </a:tc>
                <a:tc>
                  <a:txBody>
                    <a:bodyPr/>
                    <a:lstStyle/>
                    <a:p>
                      <a:pPr defTabSz="829875">
                        <a:defRPr sz="1800"/>
                      </a:pPr>
                      <a:r>
                        <a:rPr b="1" sz="2000">
                          <a:solidFill>
                            <a:srgbClr val="953735"/>
                          </a:solidFill>
                        </a:rPr>
                        <a:t>24</a:t>
                      </a:r>
                    </a:p>
                  </a:txBody>
                  <a:tcPr marL="6350" marR="6350" marT="6350" marB="6350" anchor="b" anchorCtr="0" horzOverflow="overflow">
                    <a:lnL w="12700">
                      <a:miter lim="400000"/>
                    </a:lnL>
                    <a:lnR w="12700">
                      <a:miter lim="400000"/>
                    </a:lnR>
                    <a:lnT w="12700">
                      <a:miter lim="400000"/>
                    </a:lnT>
                    <a:lnB w="12700">
                      <a:miter lim="400000"/>
                    </a:lnB>
                    <a:solidFill>
                      <a:srgbClr val="E2E7F4"/>
                    </a:solidFill>
                  </a:tcPr>
                </a:tc>
                <a:tc>
                  <a:txBody>
                    <a:bodyPr/>
                    <a:lstStyle/>
                    <a:p>
                      <a:pPr defTabSz="829875">
                        <a:defRPr sz="1800"/>
                      </a:pPr>
                      <a:r>
                        <a:rPr b="1" sz="2000">
                          <a:solidFill>
                            <a:srgbClr val="FF9900"/>
                          </a:solidFill>
                        </a:rPr>
                        <a:t>30</a:t>
                      </a:r>
                    </a:p>
                  </a:txBody>
                  <a:tcPr marL="6350" marR="6350" marT="6350" marB="6350" anchor="b" anchorCtr="0" horzOverflow="overflow">
                    <a:lnL w="12700">
                      <a:miter lim="400000"/>
                    </a:lnL>
                    <a:lnR w="12700">
                      <a:miter lim="400000"/>
                    </a:lnR>
                    <a:lnT w="12700">
                      <a:miter lim="400000"/>
                    </a:lnT>
                    <a:lnB w="12700">
                      <a:miter lim="400000"/>
                    </a:lnB>
                    <a:solidFill>
                      <a:srgbClr val="E2E7F4"/>
                    </a:solidFill>
                  </a:tcPr>
                </a:tc>
                <a:tc>
                  <a:txBody>
                    <a:bodyPr/>
                    <a:lstStyle/>
                    <a:p>
                      <a:pPr defTabSz="829875">
                        <a:defRPr sz="1800"/>
                      </a:pPr>
                      <a:r>
                        <a:rPr b="1" sz="2000"/>
                        <a:t>36</a:t>
                      </a:r>
                    </a:p>
                  </a:txBody>
                  <a:tcPr marL="6350" marR="6350" marT="6350" marB="6350" anchor="b" anchorCtr="0" horzOverflow="overflow">
                    <a:lnL w="12700">
                      <a:miter lim="400000"/>
                    </a:lnL>
                    <a:lnR w="12700">
                      <a:miter lim="400000"/>
                    </a:lnR>
                    <a:lnT w="12700">
                      <a:miter lim="400000"/>
                    </a:lnT>
                    <a:lnB w="12700">
                      <a:miter lim="400000"/>
                    </a:lnB>
                    <a:solidFill>
                      <a:srgbClr val="E2E7F4"/>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9" name="Google Classroom"/>
          <p:cNvSpPr txBox="1"/>
          <p:nvPr>
            <p:ph type="title" idx="4294967295"/>
          </p:nvPr>
        </p:nvSpPr>
        <p:spPr>
          <a:xfrm>
            <a:off x="1422400" y="53975"/>
            <a:ext cx="10502900" cy="1030288"/>
          </a:xfrm>
          <a:prstGeom prst="rect">
            <a:avLst/>
          </a:prstGeom>
        </p:spPr>
        <p:txBody>
          <a:bodyPr>
            <a:normAutofit fontScale="100000" lnSpcReduction="0"/>
          </a:bodyPr>
          <a:lstStyle/>
          <a:p>
            <a:pPr/>
            <a:r>
              <a:t>Google Classroom</a:t>
            </a:r>
          </a:p>
        </p:txBody>
      </p:sp>
      <p:sp>
        <p:nvSpPr>
          <p:cNvPr id="1960" name="Haftalara göre, ödev ortalamalarınız."/>
          <p:cNvSpPr txBox="1"/>
          <p:nvPr/>
        </p:nvSpPr>
        <p:spPr>
          <a:xfrm>
            <a:off x="6087777" y="5821635"/>
            <a:ext cx="3474205" cy="34843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0" sz="1800">
                <a:solidFill>
                  <a:srgbClr val="FF0000"/>
                </a:solidFill>
                <a:latin typeface="Times New Roman"/>
                <a:ea typeface="Times New Roman"/>
                <a:cs typeface="Times New Roman"/>
                <a:sym typeface="Times New Roman"/>
              </a:defRPr>
            </a:lvl1pPr>
          </a:lstStyle>
          <a:p>
            <a:pPr/>
            <a:r>
              <a:t>Haftalara göre, ödev ortalamalarınız.</a:t>
            </a:r>
          </a:p>
        </p:txBody>
      </p:sp>
      <p:sp>
        <p:nvSpPr>
          <p:cNvPr id="1961" name="Slide Number"/>
          <p:cNvSpPr txBox="1"/>
          <p:nvPr>
            <p:ph type="sldNum" sz="quarter" idx="2"/>
          </p:nvPr>
        </p:nvSpPr>
        <p:spPr>
          <a:xfrm>
            <a:off x="11598413" y="6533495"/>
            <a:ext cx="258625" cy="248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1962" name="2D Bar Chart"/>
          <p:cNvGraphicFramePr/>
          <p:nvPr/>
        </p:nvGraphicFramePr>
        <p:xfrm>
          <a:off x="6796274" y="1709711"/>
          <a:ext cx="5080000" cy="3971190"/>
        </p:xfrm>
        <a:graphic xmlns:a="http://schemas.openxmlformats.org/drawingml/2006/main">
          <a:graphicData uri="http://schemas.openxmlformats.org/drawingml/2006/chart">
            <c:chart xmlns:c="http://schemas.openxmlformats.org/drawingml/2006/chart" r:id="rId2"/>
          </a:graphicData>
        </a:graphic>
      </p:graphicFrame>
      <p:pic>
        <p:nvPicPr>
          <p:cNvPr id="1963" name="Screenshot 2023-01-01 at 15.01.42.png" descr="Screenshot 2023-01-01 at 15.01.42.png"/>
          <p:cNvPicPr>
            <a:picLocks noChangeAspect="1"/>
          </p:cNvPicPr>
          <p:nvPr/>
        </p:nvPicPr>
        <p:blipFill>
          <a:blip r:embed="rId3">
            <a:extLst/>
          </a:blip>
          <a:stretch>
            <a:fillRect/>
          </a:stretch>
        </p:blipFill>
        <p:spPr>
          <a:xfrm>
            <a:off x="650708" y="2489838"/>
            <a:ext cx="5886434" cy="269629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5" name="Uygulama"/>
          <p:cNvSpPr txBox="1"/>
          <p:nvPr>
            <p:ph type="title" idx="4294967295"/>
          </p:nvPr>
        </p:nvSpPr>
        <p:spPr>
          <a:xfrm>
            <a:off x="1422400" y="53975"/>
            <a:ext cx="10502900" cy="1030288"/>
          </a:xfrm>
          <a:prstGeom prst="rect">
            <a:avLst/>
          </a:prstGeom>
        </p:spPr>
        <p:txBody>
          <a:bodyPr>
            <a:normAutofit fontScale="100000" lnSpcReduction="0"/>
          </a:bodyPr>
          <a:lstStyle/>
          <a:p>
            <a:pPr/>
            <a:r>
              <a:t>Uygulama </a:t>
            </a:r>
          </a:p>
        </p:txBody>
      </p:sp>
      <p:sp>
        <p:nvSpPr>
          <p:cNvPr id="1966" name="İki Boyutlu Diziler"/>
          <p:cNvSpPr txBox="1"/>
          <p:nvPr>
            <p:ph type="body" idx="4294967295"/>
          </p:nvPr>
        </p:nvSpPr>
        <p:spPr>
          <a:xfrm>
            <a:off x="301625" y="1268412"/>
            <a:ext cx="11580813" cy="4824413"/>
          </a:xfrm>
          <a:prstGeom prst="rect">
            <a:avLst/>
          </a:prstGeom>
        </p:spPr>
        <p:txBody>
          <a:bodyPr>
            <a:normAutofit fontScale="100000" lnSpcReduction="0"/>
          </a:bodyPr>
          <a:lstStyle>
            <a:lvl1pPr>
              <a:defRPr sz="3000"/>
            </a:lvl1pPr>
          </a:lstStyle>
          <a:p>
            <a:pPr/>
            <a:r>
              <a:t>İki Boyutlu Diziler</a:t>
            </a:r>
          </a:p>
        </p:txBody>
      </p:sp>
      <p:pic>
        <p:nvPicPr>
          <p:cNvPr id="1967" name="A faster alternative to Java Reflection | by Carlos Raphael | We&amp;#39;ve moved  to freeCodeCamp.org/news | Medium" descr="A faster alternative to Java Reflection | by Carlos Raphael | We&amp;#39;ve moved  to freeCodeCamp.org/news | Medium"/>
          <p:cNvPicPr>
            <a:picLocks noChangeAspect="1"/>
          </p:cNvPicPr>
          <p:nvPr/>
        </p:nvPicPr>
        <p:blipFill>
          <a:blip r:embed="rId2">
            <a:extLst/>
          </a:blip>
          <a:stretch>
            <a:fillRect/>
          </a:stretch>
        </p:blipFill>
        <p:spPr>
          <a:xfrm>
            <a:off x="7739062" y="4143375"/>
            <a:ext cx="3843338" cy="1906588"/>
          </a:xfrm>
          <a:prstGeom prst="rect">
            <a:avLst/>
          </a:prstGeom>
          <a:ln w="12700">
            <a:miter lim="400000"/>
          </a:ln>
        </p:spPr>
      </p:pic>
      <p:sp>
        <p:nvSpPr>
          <p:cNvPr id="1968" name="Slide Number"/>
          <p:cNvSpPr txBox="1"/>
          <p:nvPr>
            <p:ph type="sldNum" sz="quarter" idx="2"/>
          </p:nvPr>
        </p:nvSpPr>
        <p:spPr>
          <a:xfrm>
            <a:off x="11598413" y="6533495"/>
            <a:ext cx="258625" cy="248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0" name="Özet"/>
          <p:cNvSpPr txBox="1"/>
          <p:nvPr>
            <p:ph type="title" idx="4294967295"/>
          </p:nvPr>
        </p:nvSpPr>
        <p:spPr>
          <a:xfrm>
            <a:off x="1422400" y="53975"/>
            <a:ext cx="10502900" cy="1030288"/>
          </a:xfrm>
          <a:prstGeom prst="rect">
            <a:avLst/>
          </a:prstGeom>
        </p:spPr>
        <p:txBody>
          <a:bodyPr>
            <a:normAutofit fontScale="100000" lnSpcReduction="0"/>
          </a:bodyPr>
          <a:lstStyle/>
          <a:p>
            <a:pPr/>
            <a:r>
              <a:t>Özet</a:t>
            </a:r>
          </a:p>
        </p:txBody>
      </p:sp>
      <p:sp>
        <p:nvSpPr>
          <p:cNvPr id="1971" name="İki boyutlu diziler konusunu öğrendik.…"/>
          <p:cNvSpPr txBox="1"/>
          <p:nvPr>
            <p:ph type="body" idx="4294967295"/>
          </p:nvPr>
        </p:nvSpPr>
        <p:spPr>
          <a:xfrm>
            <a:off x="301625" y="1268412"/>
            <a:ext cx="11580813" cy="4824413"/>
          </a:xfrm>
          <a:prstGeom prst="rect">
            <a:avLst/>
          </a:prstGeom>
        </p:spPr>
        <p:txBody>
          <a:bodyPr>
            <a:normAutofit fontScale="100000" lnSpcReduction="0"/>
          </a:bodyPr>
          <a:lstStyle/>
          <a:p>
            <a:pPr>
              <a:lnSpc>
                <a:spcPct val="90000"/>
              </a:lnSpc>
              <a:defRPr sz="3000"/>
            </a:pPr>
            <a:r>
              <a:t>İki boyutlu diziler konusunu öğrendik.</a:t>
            </a:r>
          </a:p>
          <a:p>
            <a:pPr>
              <a:lnSpc>
                <a:spcPct val="90000"/>
              </a:lnSpc>
              <a:defRPr sz="3000"/>
            </a:pPr>
            <a:r>
              <a:t>Örnekler ile konuyu pekiştirdik.</a:t>
            </a:r>
          </a:p>
          <a:p>
            <a:pPr>
              <a:lnSpc>
                <a:spcPct val="90000"/>
              </a:lnSpc>
              <a:defRPr sz="3000"/>
            </a:pPr>
            <a:r>
              <a:t>Bölüm sonundaki sorular güzel. Bunlara çalışınız. </a:t>
            </a:r>
          </a:p>
          <a:p>
            <a:pPr>
              <a:lnSpc>
                <a:spcPct val="90000"/>
              </a:lnSpc>
              <a:defRPr sz="3000"/>
            </a:pPr>
            <a:r>
              <a:t>Ders ve uygulama videoları çok önemli.</a:t>
            </a:r>
          </a:p>
        </p:txBody>
      </p:sp>
      <p:sp>
        <p:nvSpPr>
          <p:cNvPr id="1972" name="Slide Number"/>
          <p:cNvSpPr txBox="1"/>
          <p:nvPr>
            <p:ph type="sldNum" sz="quarter" idx="2"/>
          </p:nvPr>
        </p:nvSpPr>
        <p:spPr>
          <a:xfrm>
            <a:off x="11598413" y="6533495"/>
            <a:ext cx="258625" cy="248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theme/theme1.xml><?xml version="1.0" encoding="utf-8"?>
<a:theme xmlns:a="http://schemas.openxmlformats.org/drawingml/2006/main" xmlns:r="http://schemas.openxmlformats.org/officeDocument/2006/relationships" name="UofC_template">
  <a:themeElements>
    <a:clrScheme name="UofC_template">
      <a:dk1>
        <a:srgbClr val="000000"/>
      </a:dk1>
      <a:lt1>
        <a:srgbClr val="FFFFFF"/>
      </a:lt1>
      <a:dk2>
        <a:srgbClr val="A7A7A7"/>
      </a:dk2>
      <a:lt2>
        <a:srgbClr val="535353"/>
      </a:lt2>
      <a:accent1>
        <a:srgbClr val="00E4A8"/>
      </a:accent1>
      <a:accent2>
        <a:srgbClr val="FFCF01"/>
      </a:accent2>
      <a:accent3>
        <a:srgbClr val="9BBB59"/>
      </a:accent3>
      <a:accent4>
        <a:srgbClr val="8064A2"/>
      </a:accent4>
      <a:accent5>
        <a:srgbClr val="4BACC6"/>
      </a:accent5>
      <a:accent6>
        <a:srgbClr val="F79646"/>
      </a:accent6>
      <a:hlink>
        <a:srgbClr val="0000FF"/>
      </a:hlink>
      <a:folHlink>
        <a:srgbClr val="FF00FF"/>
      </a:folHlink>
    </a:clrScheme>
    <a:fontScheme name="UofC_template">
      <a:majorFont>
        <a:latin typeface="Helvetica"/>
        <a:ea typeface="Helvetica"/>
        <a:cs typeface="Helvetica"/>
      </a:majorFont>
      <a:minorFont>
        <a:latin typeface="Calibri"/>
        <a:ea typeface="Calibri"/>
        <a:cs typeface="Calibri"/>
      </a:minorFont>
    </a:fontScheme>
    <a:fmtScheme name="UofC_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17960" dir="2700000">
              <a:srgbClr val="000000"/>
            </a:outerShdw>
          </a:effectLst>
        </a:effectStyle>
        <a:effectStyle>
          <a:effectLst>
            <a:outerShdw sx="100000" sy="100000" kx="0" ky="0" algn="b" rotWithShape="0" blurRad="63500" dist="17960" dir="2700000">
              <a:srgbClr val="000000"/>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63500" dist="17960" dir="2700000">
            <a:srgbClr val="000000"/>
          </a:outerShdw>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UofC_template">
  <a:themeElements>
    <a:clrScheme name="UofC_template">
      <a:dk1>
        <a:srgbClr val="000000"/>
      </a:dk1>
      <a:lt1>
        <a:srgbClr val="FFFFFF"/>
      </a:lt1>
      <a:dk2>
        <a:srgbClr val="A7A7A7"/>
      </a:dk2>
      <a:lt2>
        <a:srgbClr val="535353"/>
      </a:lt2>
      <a:accent1>
        <a:srgbClr val="00E4A8"/>
      </a:accent1>
      <a:accent2>
        <a:srgbClr val="FFCF01"/>
      </a:accent2>
      <a:accent3>
        <a:srgbClr val="9BBB59"/>
      </a:accent3>
      <a:accent4>
        <a:srgbClr val="8064A2"/>
      </a:accent4>
      <a:accent5>
        <a:srgbClr val="4BACC6"/>
      </a:accent5>
      <a:accent6>
        <a:srgbClr val="F79646"/>
      </a:accent6>
      <a:hlink>
        <a:srgbClr val="0000FF"/>
      </a:hlink>
      <a:folHlink>
        <a:srgbClr val="FF00FF"/>
      </a:folHlink>
    </a:clrScheme>
    <a:fontScheme name="UofC_template">
      <a:majorFont>
        <a:latin typeface="Helvetica"/>
        <a:ea typeface="Helvetica"/>
        <a:cs typeface="Helvetica"/>
      </a:majorFont>
      <a:minorFont>
        <a:latin typeface="Calibri"/>
        <a:ea typeface="Calibri"/>
        <a:cs typeface="Calibri"/>
      </a:minorFont>
    </a:fontScheme>
    <a:fmtScheme name="UofC_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17960" dir="2700000">
              <a:srgbClr val="000000"/>
            </a:outerShdw>
          </a:effectLst>
        </a:effectStyle>
        <a:effectStyle>
          <a:effectLst>
            <a:outerShdw sx="100000" sy="100000" kx="0" ky="0" algn="b" rotWithShape="0" blurRad="63500" dist="17960" dir="2700000">
              <a:srgbClr val="000000"/>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63500" dist="17960" dir="2700000">
            <a:srgbClr val="000000"/>
          </a:outerShdw>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