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92" r:id="rId3"/>
    <p:sldId id="293" r:id="rId4"/>
    <p:sldId id="294" r:id="rId5"/>
    <p:sldId id="267" r:id="rId6"/>
    <p:sldId id="268" r:id="rId7"/>
    <p:sldId id="269" r:id="rId8"/>
    <p:sldId id="295" r:id="rId9"/>
    <p:sldId id="263" r:id="rId10"/>
    <p:sldId id="271" r:id="rId11"/>
    <p:sldId id="296" r:id="rId12"/>
    <p:sldId id="297" r:id="rId13"/>
    <p:sldId id="264" r:id="rId14"/>
    <p:sldId id="273" r:id="rId15"/>
    <p:sldId id="279" r:id="rId16"/>
    <p:sldId id="298" r:id="rId17"/>
    <p:sldId id="265" r:id="rId18"/>
    <p:sldId id="280" r:id="rId19"/>
    <p:sldId id="299" r:id="rId20"/>
    <p:sldId id="266" r:id="rId21"/>
    <p:sldId id="282" r:id="rId22"/>
  </p:sldIdLst>
  <p:sldSz cx="9144000" cy="6858000" type="screen4x3"/>
  <p:notesSz cx="7099300" cy="10234613"/>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77" autoAdjust="0"/>
    <p:restoredTop sz="84369" autoAdjust="0"/>
  </p:normalViewPr>
  <p:slideViewPr>
    <p:cSldViewPr snapToGrid="0" snapToObjects="1">
      <p:cViewPr varScale="1">
        <p:scale>
          <a:sx n="143" d="100"/>
          <a:sy n="143" d="100"/>
        </p:scale>
        <p:origin x="968"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ES"/>
          </a:p>
        </p:txBody>
      </p:sp>
      <p:sp>
        <p:nvSpPr>
          <p:cNvPr id="3" name="Marcador de fecha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DF4C8F81-525A-544B-82F6-3AB2395F4155}" type="datetimeFigureOut">
              <a:rPr lang="es-ES" smtClean="0"/>
              <a:pPr/>
              <a:t>12/10/20</a:t>
            </a:fld>
            <a:endParaRPr lang="es-ES"/>
          </a:p>
        </p:txBody>
      </p:sp>
      <p:sp>
        <p:nvSpPr>
          <p:cNvPr id="4" name="Marcador de imagen de diapositiva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s-ES"/>
          </a:p>
        </p:txBody>
      </p:sp>
      <p:sp>
        <p:nvSpPr>
          <p:cNvPr id="5" name="Marcador de notas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s-ES"/>
          </a:p>
        </p:txBody>
      </p:sp>
      <p:sp>
        <p:nvSpPr>
          <p:cNvPr id="7" name="Marcador de número de diapositiva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63B8111-5A27-C14C-90D4-371214B21664}" type="slidenum">
              <a:rPr lang="es-ES" smtClean="0"/>
              <a:pPr/>
              <a:t>‹Nº›</a:t>
            </a:fld>
            <a:endParaRPr lang="es-ES"/>
          </a:p>
        </p:txBody>
      </p:sp>
    </p:spTree>
    <p:extLst>
      <p:ext uri="{BB962C8B-B14F-4D97-AF65-F5344CB8AC3E}">
        <p14:creationId xmlns:p14="http://schemas.microsoft.com/office/powerpoint/2010/main" val="28066189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863B8111-5A27-C14C-90D4-371214B21664}" type="slidenum">
              <a:rPr lang="es-ES" smtClean="0"/>
              <a:pPr/>
              <a:t>4</a:t>
            </a:fld>
            <a:endParaRPr lang="es-ES"/>
          </a:p>
        </p:txBody>
      </p:sp>
    </p:spTree>
    <p:extLst>
      <p:ext uri="{BB962C8B-B14F-4D97-AF65-F5344CB8AC3E}">
        <p14:creationId xmlns:p14="http://schemas.microsoft.com/office/powerpoint/2010/main" val="124407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863B8111-5A27-C14C-90D4-371214B21664}" type="slidenum">
              <a:rPr lang="es-ES" smtClean="0"/>
              <a:pPr/>
              <a:t>20</a:t>
            </a:fld>
            <a:endParaRPr lang="es-ES"/>
          </a:p>
        </p:txBody>
      </p:sp>
    </p:spTree>
    <p:extLst>
      <p:ext uri="{BB962C8B-B14F-4D97-AF65-F5344CB8AC3E}">
        <p14:creationId xmlns:p14="http://schemas.microsoft.com/office/powerpoint/2010/main" val="26652357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638846"/>
            <a:ext cx="7772400" cy="1324488"/>
          </a:xfrm>
        </p:spPr>
        <p:txBody>
          <a:bodyPr>
            <a:normAutofit/>
          </a:bodyPr>
          <a:lstStyle>
            <a:lvl1pPr>
              <a:defRPr sz="2800">
                <a:solidFill>
                  <a:schemeClr val="bg1">
                    <a:lumMod val="50000"/>
                  </a:schemeClr>
                </a:solidFill>
              </a:defRPr>
            </a:lvl1pPr>
          </a:lstStyle>
          <a:p>
            <a:r>
              <a:rPr lang="es-ES_tradnl"/>
              <a:t>Clic para editar título</a:t>
            </a:r>
            <a:endParaRPr lang="es-ES"/>
          </a:p>
        </p:txBody>
      </p:sp>
      <p:sp>
        <p:nvSpPr>
          <p:cNvPr id="3" name="Subtítulo 2"/>
          <p:cNvSpPr>
            <a:spLocks noGrp="1"/>
          </p:cNvSpPr>
          <p:nvPr>
            <p:ph type="subTitle" idx="1"/>
          </p:nvPr>
        </p:nvSpPr>
        <p:spPr>
          <a:xfrm>
            <a:off x="1367222" y="3132667"/>
            <a:ext cx="6400800" cy="1649379"/>
          </a:xfrm>
        </p:spPr>
        <p:txBody>
          <a:bodyPr>
            <a:normAutofit/>
          </a:bodyPr>
          <a:lstStyle>
            <a:lvl1pPr marL="0" indent="0" algn="ctr">
              <a:buNone/>
              <a:defRPr sz="36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a:t>Haga clic para modificar el estilo de subtítulo del patrón</a:t>
            </a:r>
            <a:endParaRPr lang="es-ES" dirty="0"/>
          </a:p>
        </p:txBody>
      </p:sp>
      <p:sp>
        <p:nvSpPr>
          <p:cNvPr id="4" name="Marcador de fecha 3"/>
          <p:cNvSpPr>
            <a:spLocks noGrp="1"/>
          </p:cNvSpPr>
          <p:nvPr>
            <p:ph type="dt" sz="half" idx="10"/>
          </p:nvPr>
        </p:nvSpPr>
        <p:spPr/>
        <p:txBody>
          <a:bodyPr/>
          <a:lstStyle/>
          <a:p>
            <a:fld id="{9B939606-47DD-CA43-BD57-DE0FD4BC6C77}" type="datetimeFigureOut">
              <a:rPr lang="es-ES" smtClean="0"/>
              <a:pPr/>
              <a:t>12/10/20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5068972-A233-5A4E-A389-AFB0A53235B2}" type="slidenum">
              <a:rPr lang="es-ES" smtClean="0"/>
              <a:pPr/>
              <a:t>‹Nº›</a:t>
            </a:fld>
            <a:endParaRPr lang="es-ES"/>
          </a:p>
        </p:txBody>
      </p:sp>
      <p:sp>
        <p:nvSpPr>
          <p:cNvPr id="7" name="CuadroTexto 6"/>
          <p:cNvSpPr txBox="1"/>
          <p:nvPr userDrawn="1"/>
        </p:nvSpPr>
        <p:spPr>
          <a:xfrm>
            <a:off x="1174364" y="306898"/>
            <a:ext cx="6821549" cy="461665"/>
          </a:xfrm>
          <a:prstGeom prst="rect">
            <a:avLst/>
          </a:prstGeom>
          <a:noFill/>
        </p:spPr>
        <p:txBody>
          <a:bodyPr wrap="none" rtlCol="0">
            <a:spAutoFit/>
          </a:bodyPr>
          <a:lstStyle/>
          <a:p>
            <a:r>
              <a:rPr lang="es-ES" sz="2400" dirty="0">
                <a:latin typeface="Arial"/>
                <a:cs typeface="Arial"/>
              </a:rPr>
              <a:t>Fundamentos de los Sistemas Operativos (FSO)</a:t>
            </a:r>
          </a:p>
        </p:txBody>
      </p:sp>
      <p:sp>
        <p:nvSpPr>
          <p:cNvPr id="8" name="CuadroTexto 7"/>
          <p:cNvSpPr txBox="1"/>
          <p:nvPr userDrawn="1"/>
        </p:nvSpPr>
        <p:spPr>
          <a:xfrm>
            <a:off x="1367222" y="768563"/>
            <a:ext cx="6411230" cy="338554"/>
          </a:xfrm>
          <a:prstGeom prst="rect">
            <a:avLst/>
          </a:prstGeom>
          <a:noFill/>
        </p:spPr>
        <p:txBody>
          <a:bodyPr wrap="none" rtlCol="0">
            <a:spAutoFit/>
          </a:bodyPr>
          <a:lstStyle/>
          <a:p>
            <a:r>
              <a:rPr lang="es-ES" sz="1600" dirty="0">
                <a:latin typeface="Arial"/>
                <a:cs typeface="Arial"/>
              </a:rPr>
              <a:t>Departamento de Informática de Sistemas y Computadoras (DISCA)</a:t>
            </a:r>
          </a:p>
        </p:txBody>
      </p:sp>
      <p:sp>
        <p:nvSpPr>
          <p:cNvPr id="10" name="CuadroTexto 9"/>
          <p:cNvSpPr txBox="1"/>
          <p:nvPr userDrawn="1"/>
        </p:nvSpPr>
        <p:spPr>
          <a:xfrm>
            <a:off x="2844196" y="1011532"/>
            <a:ext cx="3318922" cy="338554"/>
          </a:xfrm>
          <a:prstGeom prst="rect">
            <a:avLst/>
          </a:prstGeom>
          <a:noFill/>
        </p:spPr>
        <p:txBody>
          <a:bodyPr wrap="none" rtlCol="0">
            <a:spAutoFit/>
          </a:bodyPr>
          <a:lstStyle/>
          <a:p>
            <a:r>
              <a:rPr lang="es-ES" sz="1600" i="1" dirty="0" err="1">
                <a:latin typeface="Arial"/>
                <a:cs typeface="Arial"/>
              </a:rPr>
              <a:t>Universitat</a:t>
            </a:r>
            <a:r>
              <a:rPr lang="es-ES" sz="1600" i="1" dirty="0">
                <a:latin typeface="Arial"/>
                <a:cs typeface="Arial"/>
              </a:rPr>
              <a:t> </a:t>
            </a:r>
            <a:r>
              <a:rPr lang="es-ES" sz="1600" i="1" dirty="0" err="1">
                <a:latin typeface="Arial"/>
                <a:cs typeface="Arial"/>
              </a:rPr>
              <a:t>Politècnica</a:t>
            </a:r>
            <a:r>
              <a:rPr lang="es-ES" sz="1600" i="1" dirty="0">
                <a:latin typeface="Arial"/>
                <a:cs typeface="Arial"/>
              </a:rPr>
              <a:t> de </a:t>
            </a:r>
            <a:r>
              <a:rPr lang="es-ES" sz="1600" i="1" dirty="0" err="1">
                <a:latin typeface="Arial"/>
                <a:cs typeface="Arial"/>
              </a:rPr>
              <a:t>València</a:t>
            </a:r>
            <a:endParaRPr lang="es-ES" sz="1600" i="1" dirty="0">
              <a:latin typeface="Arial"/>
              <a:cs typeface="Arial"/>
            </a:endParaRPr>
          </a:p>
        </p:txBody>
      </p:sp>
      <p:sp>
        <p:nvSpPr>
          <p:cNvPr id="11" name="CuadroTexto 10"/>
          <p:cNvSpPr txBox="1"/>
          <p:nvPr userDrawn="1"/>
        </p:nvSpPr>
        <p:spPr>
          <a:xfrm>
            <a:off x="3590467" y="4907460"/>
            <a:ext cx="442962" cy="1107996"/>
          </a:xfrm>
          <a:prstGeom prst="rect">
            <a:avLst/>
          </a:prstGeom>
          <a:noFill/>
        </p:spPr>
        <p:txBody>
          <a:bodyPr wrap="none" rtlCol="0">
            <a:spAutoFit/>
          </a:bodyPr>
          <a:lstStyle/>
          <a:p>
            <a:r>
              <a:rPr lang="es-ES" sz="6600" dirty="0">
                <a:latin typeface="+mj-lt"/>
                <a:cs typeface="Hobo Std"/>
              </a:rPr>
              <a:t>f</a:t>
            </a:r>
          </a:p>
        </p:txBody>
      </p:sp>
      <p:sp>
        <p:nvSpPr>
          <p:cNvPr id="12" name="CuadroTexto 11"/>
          <p:cNvSpPr txBox="1"/>
          <p:nvPr userDrawn="1"/>
        </p:nvSpPr>
        <p:spPr>
          <a:xfrm>
            <a:off x="3911193" y="4917703"/>
            <a:ext cx="1419529" cy="1107996"/>
          </a:xfrm>
          <a:prstGeom prst="rect">
            <a:avLst/>
          </a:prstGeom>
          <a:noFill/>
        </p:spPr>
        <p:txBody>
          <a:bodyPr wrap="none" rtlCol="0">
            <a:spAutoFit/>
          </a:bodyPr>
          <a:lstStyle/>
          <a:p>
            <a:r>
              <a:rPr lang="es-ES" sz="6600" dirty="0">
                <a:solidFill>
                  <a:schemeClr val="bg1">
                    <a:lumMod val="75000"/>
                  </a:schemeClr>
                </a:solidFill>
                <a:latin typeface="Arial Rounded MT Bold"/>
                <a:cs typeface="Arial Rounded MT Bold"/>
              </a:rPr>
              <a:t>SO</a:t>
            </a:r>
          </a:p>
        </p:txBody>
      </p:sp>
      <p:sp>
        <p:nvSpPr>
          <p:cNvPr id="13" name="Rectángulo redondeado 12"/>
          <p:cNvSpPr/>
          <p:nvPr userDrawn="1"/>
        </p:nvSpPr>
        <p:spPr>
          <a:xfrm>
            <a:off x="245797" y="163855"/>
            <a:ext cx="8712148" cy="655762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4" name="Imagen 13"/>
          <p:cNvPicPr>
            <a:picLocks noChangeAspect="1"/>
          </p:cNvPicPr>
          <p:nvPr userDrawn="1"/>
        </p:nvPicPr>
        <p:blipFill>
          <a:blip r:embed="rId2"/>
          <a:stretch>
            <a:fillRect/>
          </a:stretch>
        </p:blipFill>
        <p:spPr>
          <a:xfrm>
            <a:off x="628063" y="5951068"/>
            <a:ext cx="1487074" cy="523943"/>
          </a:xfrm>
          <a:prstGeom prst="rect">
            <a:avLst/>
          </a:prstGeom>
        </p:spPr>
      </p:pic>
      <p:pic>
        <p:nvPicPr>
          <p:cNvPr id="15" name="Imagen 14"/>
          <p:cNvPicPr>
            <a:picLocks noChangeAspect="1"/>
          </p:cNvPicPr>
          <p:nvPr userDrawn="1"/>
        </p:nvPicPr>
        <p:blipFill>
          <a:blip r:embed="rId3"/>
          <a:stretch>
            <a:fillRect/>
          </a:stretch>
        </p:blipFill>
        <p:spPr>
          <a:xfrm>
            <a:off x="3902726" y="6037818"/>
            <a:ext cx="1081060" cy="437193"/>
          </a:xfrm>
          <a:prstGeom prst="rect">
            <a:avLst/>
          </a:prstGeom>
        </p:spPr>
      </p:pic>
    </p:spTree>
    <p:extLst>
      <p:ext uri="{BB962C8B-B14F-4D97-AF65-F5344CB8AC3E}">
        <p14:creationId xmlns:p14="http://schemas.microsoft.com/office/powerpoint/2010/main" val="2470394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7" name="Rectángulo 16"/>
          <p:cNvSpPr/>
          <p:nvPr userDrawn="1"/>
        </p:nvSpPr>
        <p:spPr>
          <a:xfrm rot="5400000">
            <a:off x="931482" y="-927774"/>
            <a:ext cx="439970" cy="2302936"/>
          </a:xfrm>
          <a:prstGeom prst="rect">
            <a:avLst/>
          </a:prstGeom>
          <a:gradFill>
            <a:gsLst>
              <a:gs pos="0">
                <a:schemeClr val="accent1">
                  <a:tint val="100000"/>
                  <a:shade val="100000"/>
                  <a:satMod val="130000"/>
                </a:schemeClr>
              </a:gs>
              <a:gs pos="100000">
                <a:schemeClr val="bg1"/>
              </a:gs>
              <a:gs pos="34000">
                <a:schemeClr val="accent1">
                  <a:lumMod val="60000"/>
                  <a:lumOff val="4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09670" y="23732"/>
            <a:ext cx="8027945" cy="419946"/>
          </a:xfrm>
          <a:ln>
            <a:noFill/>
          </a:ln>
        </p:spPr>
        <p:txBody>
          <a:bodyPr>
            <a:noAutofit/>
          </a:bodyPr>
          <a:lstStyle>
            <a:lvl1pPr algn="l">
              <a:defRPr sz="3600">
                <a:solidFill>
                  <a:schemeClr val="accent1">
                    <a:lumMod val="75000"/>
                  </a:schemeClr>
                </a:solidFill>
              </a:defRPr>
            </a:lvl1pPr>
          </a:lstStyle>
          <a:p>
            <a:r>
              <a:rPr lang="es-ES_tradnl" dirty="0"/>
              <a:t>Clic para editar título</a:t>
            </a:r>
            <a:endParaRPr lang="es-ES" dirty="0"/>
          </a:p>
        </p:txBody>
      </p:sp>
      <p:sp>
        <p:nvSpPr>
          <p:cNvPr id="3" name="Marcador de contenido 2"/>
          <p:cNvSpPr>
            <a:spLocks noGrp="1"/>
          </p:cNvSpPr>
          <p:nvPr>
            <p:ph idx="1"/>
          </p:nvPr>
        </p:nvSpPr>
        <p:spPr>
          <a:xfrm>
            <a:off x="580095" y="821891"/>
            <a:ext cx="8229600" cy="5336313"/>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13" name="Rectángulo 12"/>
          <p:cNvSpPr/>
          <p:nvPr userDrawn="1"/>
        </p:nvSpPr>
        <p:spPr>
          <a:xfrm>
            <a:off x="0" y="477913"/>
            <a:ext cx="245493" cy="6380087"/>
          </a:xfrm>
          <a:prstGeom prst="rect">
            <a:avLst/>
          </a:prstGeom>
          <a:gradFill>
            <a:gsLst>
              <a:gs pos="0">
                <a:schemeClr val="accent1">
                  <a:tint val="100000"/>
                  <a:shade val="100000"/>
                  <a:satMod val="130000"/>
                </a:schemeClr>
              </a:gs>
              <a:gs pos="100000">
                <a:schemeClr val="bg1"/>
              </a:gs>
              <a:gs pos="34000">
                <a:schemeClr val="accent1">
                  <a:lumMod val="60000"/>
                  <a:lumOff val="4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6" name="CuadroTexto 15"/>
          <p:cNvSpPr txBox="1"/>
          <p:nvPr userDrawn="1"/>
        </p:nvSpPr>
        <p:spPr>
          <a:xfrm rot="16200000">
            <a:off x="-1945193" y="4642449"/>
            <a:ext cx="4090645" cy="338554"/>
          </a:xfrm>
          <a:prstGeom prst="rect">
            <a:avLst/>
          </a:prstGeom>
          <a:noFill/>
        </p:spPr>
        <p:txBody>
          <a:bodyPr wrap="square" rtlCol="0">
            <a:spAutoFit/>
          </a:bodyPr>
          <a:lstStyle/>
          <a:p>
            <a:r>
              <a:rPr lang="es-ES" sz="1600" dirty="0">
                <a:solidFill>
                  <a:schemeClr val="accent1">
                    <a:lumMod val="75000"/>
                  </a:schemeClr>
                </a:solidFill>
              </a:rPr>
              <a:t>Fundamentos de los Sistemas Operativos</a:t>
            </a:r>
          </a:p>
        </p:txBody>
      </p:sp>
      <p:sp>
        <p:nvSpPr>
          <p:cNvPr id="18" name="Marcador de número de diapositiva 5"/>
          <p:cNvSpPr txBox="1">
            <a:spLocks/>
          </p:cNvSpPr>
          <p:nvPr userDrawn="1"/>
        </p:nvSpPr>
        <p:spPr>
          <a:xfrm>
            <a:off x="7846719" y="6523038"/>
            <a:ext cx="1269954" cy="334962"/>
          </a:xfrm>
          <a:prstGeom prst="rect">
            <a:avLst/>
          </a:prstGeom>
        </p:spPr>
        <p:txBody>
          <a:bodyPr vert="horz" lIns="91440" tIns="45720" rIns="91440" bIns="45720" rtlCol="0" anchor="ctr"/>
          <a:lstStyle>
            <a:defPPr>
              <a:defRPr lang="es-E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1100" dirty="0">
                <a:solidFill>
                  <a:schemeClr val="accent1">
                    <a:lumMod val="50000"/>
                  </a:schemeClr>
                </a:solidFill>
              </a:rPr>
              <a:t>Pág. </a:t>
            </a:r>
            <a:fld id="{75068972-A233-5A4E-A389-AFB0A53235B2}" type="slidenum">
              <a:rPr lang="es-ES" sz="1100" smtClean="0">
                <a:solidFill>
                  <a:schemeClr val="accent1">
                    <a:lumMod val="50000"/>
                  </a:schemeClr>
                </a:solidFill>
              </a:rPr>
              <a:pPr/>
              <a:t>‹Nº›</a:t>
            </a:fld>
            <a:endParaRPr lang="es-ES" sz="1100" dirty="0">
              <a:solidFill>
                <a:schemeClr val="accent1">
                  <a:lumMod val="50000"/>
                </a:schemeClr>
              </a:solidFill>
            </a:endParaRPr>
          </a:p>
        </p:txBody>
      </p:sp>
      <p:sp>
        <p:nvSpPr>
          <p:cNvPr id="21" name="CuadroTexto 20"/>
          <p:cNvSpPr txBox="1"/>
          <p:nvPr userDrawn="1"/>
        </p:nvSpPr>
        <p:spPr>
          <a:xfrm rot="16200000">
            <a:off x="-531643" y="2537841"/>
            <a:ext cx="1300356" cy="253916"/>
          </a:xfrm>
          <a:prstGeom prst="rect">
            <a:avLst/>
          </a:prstGeom>
          <a:noFill/>
        </p:spPr>
        <p:txBody>
          <a:bodyPr wrap="square" rtlCol="0">
            <a:spAutoFit/>
          </a:bodyPr>
          <a:lstStyle/>
          <a:p>
            <a:r>
              <a:rPr lang="es-ES" sz="1050" b="0" dirty="0"/>
              <a:t>ETSINF-UPV</a:t>
            </a:r>
          </a:p>
        </p:txBody>
      </p:sp>
      <p:sp>
        <p:nvSpPr>
          <p:cNvPr id="11" name="10 Rectángulo"/>
          <p:cNvSpPr/>
          <p:nvPr userDrawn="1"/>
        </p:nvSpPr>
        <p:spPr>
          <a:xfrm>
            <a:off x="4580466" y="3708"/>
            <a:ext cx="4563533" cy="474205"/>
          </a:xfrm>
          <a:prstGeom prst="rect">
            <a:avLst/>
          </a:prstGeom>
          <a:gradFill>
            <a:gsLst>
              <a:gs pos="13000">
                <a:schemeClr val="bg1"/>
              </a:gs>
              <a:gs pos="100000">
                <a:schemeClr val="tx2">
                  <a:lumMod val="60000"/>
                  <a:lumOff val="4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CuadroTexto 10"/>
          <p:cNvSpPr txBox="1"/>
          <p:nvPr userDrawn="1"/>
        </p:nvSpPr>
        <p:spPr>
          <a:xfrm>
            <a:off x="8374115" y="3708"/>
            <a:ext cx="279244" cy="461665"/>
          </a:xfrm>
          <a:prstGeom prst="rect">
            <a:avLst/>
          </a:prstGeom>
          <a:noFill/>
        </p:spPr>
        <p:txBody>
          <a:bodyPr wrap="none" rtlCol="0">
            <a:spAutoFit/>
          </a:bodyPr>
          <a:lstStyle/>
          <a:p>
            <a:r>
              <a:rPr lang="es-ES" sz="2400" dirty="0">
                <a:latin typeface="+mj-lt"/>
                <a:cs typeface="Hobo Std"/>
              </a:rPr>
              <a:t>f</a:t>
            </a:r>
          </a:p>
        </p:txBody>
      </p:sp>
      <p:sp>
        <p:nvSpPr>
          <p:cNvPr id="15" name="CuadroTexto 11"/>
          <p:cNvSpPr txBox="1"/>
          <p:nvPr userDrawn="1"/>
        </p:nvSpPr>
        <p:spPr>
          <a:xfrm>
            <a:off x="8483166" y="5484"/>
            <a:ext cx="633507" cy="461665"/>
          </a:xfrm>
          <a:prstGeom prst="rect">
            <a:avLst/>
          </a:prstGeom>
          <a:noFill/>
        </p:spPr>
        <p:txBody>
          <a:bodyPr wrap="none" rtlCol="0">
            <a:spAutoFit/>
          </a:bodyPr>
          <a:lstStyle/>
          <a:p>
            <a:r>
              <a:rPr lang="es-ES" sz="2400" dirty="0">
                <a:solidFill>
                  <a:schemeClr val="bg1">
                    <a:lumMod val="75000"/>
                  </a:schemeClr>
                </a:solidFill>
                <a:latin typeface="Arial Rounded MT Bold"/>
                <a:cs typeface="Arial Rounded MT Bold"/>
              </a:rPr>
              <a:t>SO</a:t>
            </a:r>
          </a:p>
        </p:txBody>
      </p:sp>
      <p:pic>
        <p:nvPicPr>
          <p:cNvPr id="19" name="Imagen 14"/>
          <p:cNvPicPr>
            <a:picLocks noChangeAspect="1"/>
          </p:cNvPicPr>
          <p:nvPr userDrawn="1"/>
        </p:nvPicPr>
        <p:blipFill>
          <a:blip r:embed="rId2"/>
          <a:stretch>
            <a:fillRect/>
          </a:stretch>
        </p:blipFill>
        <p:spPr>
          <a:xfrm rot="16200000">
            <a:off x="-46658" y="2286000"/>
            <a:ext cx="314489" cy="127183"/>
          </a:xfrm>
          <a:prstGeom prst="rect">
            <a:avLst/>
          </a:prstGeom>
        </p:spPr>
      </p:pic>
    </p:spTree>
    <p:extLst>
      <p:ext uri="{BB962C8B-B14F-4D97-AF65-F5344CB8AC3E}">
        <p14:creationId xmlns:p14="http://schemas.microsoft.com/office/powerpoint/2010/main" val="3155196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39606-47DD-CA43-BD57-DE0FD4BC6C77}" type="datetimeFigureOut">
              <a:rPr lang="es-ES" smtClean="0"/>
              <a:pPr/>
              <a:t>12/10/20</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68972-A233-5A4E-A389-AFB0A53235B2}" type="slidenum">
              <a:rPr lang="es-ES" smtClean="0"/>
              <a:pPr/>
              <a:t>‹Nº›</a:t>
            </a:fld>
            <a:endParaRPr lang="es-ES"/>
          </a:p>
        </p:txBody>
      </p:sp>
    </p:spTree>
    <p:extLst>
      <p:ext uri="{BB962C8B-B14F-4D97-AF65-F5344CB8AC3E}">
        <p14:creationId xmlns:p14="http://schemas.microsoft.com/office/powerpoint/2010/main" val="3894770206"/>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err="1">
                <a:solidFill>
                  <a:srgbClr val="7F7F7F"/>
                </a:solidFill>
              </a:rPr>
              <a:t>Part</a:t>
            </a:r>
            <a:r>
              <a:rPr lang="es-ES" dirty="0">
                <a:solidFill>
                  <a:srgbClr val="7F7F7F"/>
                </a:solidFill>
              </a:rPr>
              <a:t> 2: </a:t>
            </a:r>
            <a:r>
              <a:rPr lang="es-ES" dirty="0" err="1">
                <a:solidFill>
                  <a:srgbClr val="7F7F7F"/>
                </a:solidFill>
              </a:rPr>
              <a:t>Process</a:t>
            </a:r>
            <a:r>
              <a:rPr lang="es-ES" dirty="0">
                <a:solidFill>
                  <a:srgbClr val="7F7F7F"/>
                </a:solidFill>
              </a:rPr>
              <a:t> Management</a:t>
            </a:r>
            <a:br>
              <a:rPr lang="es-ES" dirty="0">
                <a:solidFill>
                  <a:srgbClr val="7F7F7F"/>
                </a:solidFill>
              </a:rPr>
            </a:br>
            <a:endParaRPr lang="es-ES" dirty="0"/>
          </a:p>
        </p:txBody>
      </p:sp>
      <p:sp>
        <p:nvSpPr>
          <p:cNvPr id="3" name="Subtítulo 2"/>
          <p:cNvSpPr>
            <a:spLocks noGrp="1"/>
          </p:cNvSpPr>
          <p:nvPr>
            <p:ph type="subTitle" idx="1"/>
          </p:nvPr>
        </p:nvSpPr>
        <p:spPr/>
        <p:txBody>
          <a:bodyPr>
            <a:normAutofit/>
          </a:bodyPr>
          <a:lstStyle/>
          <a:p>
            <a:r>
              <a:rPr lang="es-ES" dirty="0" err="1"/>
              <a:t>Seminar</a:t>
            </a:r>
            <a:r>
              <a:rPr lang="es-ES" dirty="0"/>
              <a:t> 4</a:t>
            </a:r>
          </a:p>
          <a:p>
            <a:r>
              <a:rPr lang="en-US" dirty="0"/>
              <a:t>Scheduling exercises</a:t>
            </a:r>
            <a:endParaRPr lang="es-ES" dirty="0"/>
          </a:p>
        </p:txBody>
      </p:sp>
    </p:spTree>
    <p:extLst>
      <p:ext uri="{BB962C8B-B14F-4D97-AF65-F5344CB8AC3E}">
        <p14:creationId xmlns:p14="http://schemas.microsoft.com/office/powerpoint/2010/main" val="157149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a:t>
            </a:r>
            <a:r>
              <a:rPr lang="es-ES" dirty="0"/>
              <a:t> 1.2:</a:t>
            </a:r>
          </a:p>
        </p:txBody>
      </p:sp>
      <p:sp>
        <p:nvSpPr>
          <p:cNvPr id="6" name="CuadroTexto 5"/>
          <p:cNvSpPr txBox="1"/>
          <p:nvPr/>
        </p:nvSpPr>
        <p:spPr>
          <a:xfrm>
            <a:off x="213895" y="512984"/>
            <a:ext cx="2052100" cy="369332"/>
          </a:xfrm>
          <a:prstGeom prst="rect">
            <a:avLst/>
          </a:prstGeom>
          <a:noFill/>
        </p:spPr>
        <p:txBody>
          <a:bodyPr wrap="none" rtlCol="0">
            <a:spAutoFit/>
          </a:bodyPr>
          <a:lstStyle/>
          <a:p>
            <a:r>
              <a:rPr lang="es-ES" dirty="0"/>
              <a:t>a) </a:t>
            </a:r>
            <a:r>
              <a:rPr lang="es-ES" b="1" dirty="0"/>
              <a:t>Round </a:t>
            </a:r>
            <a:r>
              <a:rPr lang="es-ES" b="1" dirty="0" err="1"/>
              <a:t>Robin</a:t>
            </a:r>
            <a:r>
              <a:rPr lang="es-ES" b="1" dirty="0"/>
              <a:t> q=1</a:t>
            </a:r>
          </a:p>
        </p:txBody>
      </p:sp>
      <p:pic>
        <p:nvPicPr>
          <p:cNvPr id="3" name="Imagen 2">
            <a:extLst>
              <a:ext uri="{FF2B5EF4-FFF2-40B4-BE49-F238E27FC236}">
                <a16:creationId xmlns:a16="http://schemas.microsoft.com/office/drawing/2014/main" id="{3651E487-9470-3F45-B924-A4387CBB226A}"/>
              </a:ext>
            </a:extLst>
          </p:cNvPr>
          <p:cNvPicPr>
            <a:picLocks noChangeAspect="1"/>
          </p:cNvPicPr>
          <p:nvPr/>
        </p:nvPicPr>
        <p:blipFill>
          <a:blip r:embed="rId2"/>
          <a:stretch>
            <a:fillRect/>
          </a:stretch>
        </p:blipFill>
        <p:spPr>
          <a:xfrm>
            <a:off x="3730810" y="5538156"/>
            <a:ext cx="4755573" cy="977278"/>
          </a:xfrm>
          <a:prstGeom prst="rect">
            <a:avLst/>
          </a:prstGeom>
        </p:spPr>
      </p:pic>
      <p:sp>
        <p:nvSpPr>
          <p:cNvPr id="8" name="Rectángulo 7">
            <a:extLst>
              <a:ext uri="{FF2B5EF4-FFF2-40B4-BE49-F238E27FC236}">
                <a16:creationId xmlns:a16="http://schemas.microsoft.com/office/drawing/2014/main" id="{46ED2B49-F785-6F47-869B-1112DDFC4D9F}"/>
              </a:ext>
            </a:extLst>
          </p:cNvPr>
          <p:cNvSpPr/>
          <p:nvPr/>
        </p:nvSpPr>
        <p:spPr>
          <a:xfrm rot="19127466">
            <a:off x="6485220" y="4028831"/>
            <a:ext cx="2791598" cy="646331"/>
          </a:xfrm>
          <a:prstGeom prst="rect">
            <a:avLst/>
          </a:prstGeom>
        </p:spPr>
        <p:txBody>
          <a:bodyPr wrap="none">
            <a:spAutoFit/>
          </a:bodyPr>
          <a:lstStyle/>
          <a:p>
            <a:r>
              <a:rPr lang="en-US" b="1" dirty="0">
                <a:solidFill>
                  <a:srgbClr val="C00000"/>
                </a:solidFill>
              </a:rPr>
              <a:t>- Average Turnaround time </a:t>
            </a:r>
          </a:p>
          <a:p>
            <a:r>
              <a:rPr lang="en-US" b="1" dirty="0">
                <a:solidFill>
                  <a:srgbClr val="C00000"/>
                </a:solidFill>
              </a:rPr>
              <a:t>-CPU utilization</a:t>
            </a:r>
            <a:endParaRPr lang="es-ES" b="1" dirty="0">
              <a:solidFill>
                <a:srgbClr val="C00000"/>
              </a:solidFill>
            </a:endParaRPr>
          </a:p>
        </p:txBody>
      </p:sp>
      <p:graphicFrame>
        <p:nvGraphicFramePr>
          <p:cNvPr id="9" name="Tabla 8">
            <a:extLst>
              <a:ext uri="{FF2B5EF4-FFF2-40B4-BE49-F238E27FC236}">
                <a16:creationId xmlns:a16="http://schemas.microsoft.com/office/drawing/2014/main" id="{2531EC27-9328-0947-951C-7D407D126956}"/>
              </a:ext>
            </a:extLst>
          </p:cNvPr>
          <p:cNvGraphicFramePr>
            <a:graphicFrameLocks noGrp="1"/>
          </p:cNvGraphicFramePr>
          <p:nvPr>
            <p:extLst>
              <p:ext uri="{D42A27DB-BD31-4B8C-83A1-F6EECF244321}">
                <p14:modId xmlns:p14="http://schemas.microsoft.com/office/powerpoint/2010/main" val="3403385181"/>
              </p:ext>
            </p:extLst>
          </p:nvPr>
        </p:nvGraphicFramePr>
        <p:xfrm>
          <a:off x="750472" y="926334"/>
          <a:ext cx="4308185" cy="4525958"/>
        </p:xfrm>
        <a:graphic>
          <a:graphicData uri="http://schemas.openxmlformats.org/drawingml/2006/table">
            <a:tbl>
              <a:tblPr firstRow="1" bandRow="1"/>
              <a:tblGrid>
                <a:gridCol w="615455">
                  <a:extLst>
                    <a:ext uri="{9D8B030D-6E8A-4147-A177-3AD203B41FA5}">
                      <a16:colId xmlns:a16="http://schemas.microsoft.com/office/drawing/2014/main" val="2883671540"/>
                    </a:ext>
                  </a:extLst>
                </a:gridCol>
                <a:gridCol w="615455">
                  <a:extLst>
                    <a:ext uri="{9D8B030D-6E8A-4147-A177-3AD203B41FA5}">
                      <a16:colId xmlns:a16="http://schemas.microsoft.com/office/drawing/2014/main" val="550531851"/>
                    </a:ext>
                  </a:extLst>
                </a:gridCol>
                <a:gridCol w="615455">
                  <a:extLst>
                    <a:ext uri="{9D8B030D-6E8A-4147-A177-3AD203B41FA5}">
                      <a16:colId xmlns:a16="http://schemas.microsoft.com/office/drawing/2014/main" val="1255631625"/>
                    </a:ext>
                  </a:extLst>
                </a:gridCol>
                <a:gridCol w="615455">
                  <a:extLst>
                    <a:ext uri="{9D8B030D-6E8A-4147-A177-3AD203B41FA5}">
                      <a16:colId xmlns:a16="http://schemas.microsoft.com/office/drawing/2014/main" val="763050508"/>
                    </a:ext>
                  </a:extLst>
                </a:gridCol>
                <a:gridCol w="615455">
                  <a:extLst>
                    <a:ext uri="{9D8B030D-6E8A-4147-A177-3AD203B41FA5}">
                      <a16:colId xmlns:a16="http://schemas.microsoft.com/office/drawing/2014/main" val="2512606575"/>
                    </a:ext>
                  </a:extLst>
                </a:gridCol>
                <a:gridCol w="615455">
                  <a:extLst>
                    <a:ext uri="{9D8B030D-6E8A-4147-A177-3AD203B41FA5}">
                      <a16:colId xmlns:a16="http://schemas.microsoft.com/office/drawing/2014/main" val="3947083837"/>
                    </a:ext>
                  </a:extLst>
                </a:gridCol>
                <a:gridCol w="615455">
                  <a:extLst>
                    <a:ext uri="{9D8B030D-6E8A-4147-A177-3AD203B41FA5}">
                      <a16:colId xmlns:a16="http://schemas.microsoft.com/office/drawing/2014/main" val="595232998"/>
                    </a:ext>
                  </a:extLst>
                </a:gridCol>
              </a:tblGrid>
              <a:tr h="160965">
                <a:tc>
                  <a:txBody>
                    <a:bodyPr/>
                    <a:lstStyle/>
                    <a:p>
                      <a:pPr algn="ctr" rtl="0" fontAlgn="ctr"/>
                      <a:r>
                        <a:rPr lang="es-ES" sz="700" b="1" i="0" u="none" strike="noStrike">
                          <a:solidFill>
                            <a:srgbClr val="FFFFFF"/>
                          </a:solidFill>
                          <a:effectLst/>
                          <a:latin typeface="Calibri" panose="020F0502020204030204" pitchFamily="34" charset="0"/>
                        </a:rPr>
                        <a:t>T</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READY</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CPU</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I/O Queue</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I/O</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Events</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Comments</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extLst>
                  <a:ext uri="{0D108BD9-81ED-4DB2-BD59-A6C34878D82A}">
                    <a16:rowId xmlns:a16="http://schemas.microsoft.com/office/drawing/2014/main" val="1797476811"/>
                  </a:ext>
                </a:extLst>
              </a:tr>
              <a:tr h="170434">
                <a:tc>
                  <a:txBody>
                    <a:bodyPr/>
                    <a:lstStyle/>
                    <a:p>
                      <a:pPr algn="ctr" rtl="0" fontAlgn="ctr"/>
                      <a:r>
                        <a:rPr lang="es-ES" sz="700" b="0" i="0" u="none" strike="noStrike">
                          <a:solidFill>
                            <a:srgbClr val="000000"/>
                          </a:solidFill>
                          <a:effectLst/>
                          <a:latin typeface="Calibri" panose="020F0502020204030204" pitchFamily="34" charset="0"/>
                        </a:rPr>
                        <a:t>0</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dirty="0">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r>
                        <a:rPr lang="es-ES" sz="700" b="0" i="0" u="none" strike="noStrike">
                          <a:solidFill>
                            <a:srgbClr val="000000"/>
                          </a:solidFill>
                          <a:effectLst/>
                          <a:latin typeface="Calibri" panose="020F0502020204030204" pitchFamily="34" charset="0"/>
                        </a:rPr>
                        <a:t>Arrive A, B &amp; C</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dirty="0">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605746698"/>
                  </a:ext>
                </a:extLst>
              </a:tr>
              <a:tr h="160965">
                <a:tc>
                  <a:txBody>
                    <a:bodyPr/>
                    <a:lstStyle/>
                    <a:p>
                      <a:pPr algn="ctr" rtl="0" fontAlgn="ctr"/>
                      <a:r>
                        <a:rPr lang="es-ES" sz="700" b="0" i="0" u="none" strike="noStrike">
                          <a:solidFill>
                            <a:srgbClr val="000000"/>
                          </a:solidFill>
                          <a:effectLst/>
                          <a:latin typeface="Calibri" panose="020F0502020204030204" pitchFamily="34" charset="0"/>
                        </a:rPr>
                        <a:t>1</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r>
                        <a:rPr lang="es-ES" sz="700" b="0" i="0" u="none" strike="noStrike">
                          <a:solidFill>
                            <a:srgbClr val="000000"/>
                          </a:solidFill>
                          <a:effectLst/>
                          <a:latin typeface="Calibri" panose="020F0502020204030204" pitchFamily="34" charset="0"/>
                        </a:rPr>
                        <a:t> </a:t>
                      </a: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dirty="0">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699907054"/>
                  </a:ext>
                </a:extLst>
              </a:tr>
              <a:tr h="170434">
                <a:tc>
                  <a:txBody>
                    <a:bodyPr/>
                    <a:lstStyle/>
                    <a:p>
                      <a:pPr algn="ctr" rtl="0" fontAlgn="ctr"/>
                      <a:r>
                        <a:rPr lang="es-ES" sz="700" b="0" i="0" u="none" strike="noStrike">
                          <a:solidFill>
                            <a:srgbClr val="000000"/>
                          </a:solidFill>
                          <a:effectLst/>
                          <a:latin typeface="Calibri" panose="020F0502020204030204" pitchFamily="34" charset="0"/>
                        </a:rPr>
                        <a:t>2</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r>
                        <a:rPr lang="es-ES" sz="700" b="0" i="0" u="none" strike="noStrike">
                          <a:solidFill>
                            <a:srgbClr val="000000"/>
                          </a:solidFill>
                          <a:effectLst/>
                          <a:latin typeface="Calibri" panose="020F0502020204030204" pitchFamily="34" charset="0"/>
                        </a:rPr>
                        <a:t> </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dirty="0">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569479830"/>
                  </a:ext>
                </a:extLst>
              </a:tr>
              <a:tr h="160965">
                <a:tc>
                  <a:txBody>
                    <a:bodyPr/>
                    <a:lstStyle/>
                    <a:p>
                      <a:pPr algn="ctr" rtl="0" fontAlgn="ctr"/>
                      <a:r>
                        <a:rPr lang="es-ES" sz="700" b="0" i="0" u="none" strike="noStrike">
                          <a:solidFill>
                            <a:srgbClr val="000000"/>
                          </a:solidFill>
                          <a:effectLst/>
                          <a:latin typeface="Calibri" panose="020F0502020204030204" pitchFamily="34" charset="0"/>
                        </a:rPr>
                        <a:t>3</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r>
                        <a:rPr lang="es-ES" sz="700" b="0" i="0" u="none" strike="noStrike">
                          <a:solidFill>
                            <a:srgbClr val="000000"/>
                          </a:solidFill>
                          <a:effectLst/>
                          <a:latin typeface="Calibri" panose="020F0502020204030204" pitchFamily="34" charset="0"/>
                        </a:rPr>
                        <a:t> </a:t>
                      </a: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910519387"/>
                  </a:ext>
                </a:extLst>
              </a:tr>
              <a:tr h="160965">
                <a:tc>
                  <a:txBody>
                    <a:bodyPr/>
                    <a:lstStyle/>
                    <a:p>
                      <a:pPr algn="ctr" rtl="0" fontAlgn="ctr"/>
                      <a:r>
                        <a:rPr lang="es-ES" sz="700" b="0" i="0" u="none" strike="noStrike">
                          <a:solidFill>
                            <a:srgbClr val="000000"/>
                          </a:solidFill>
                          <a:effectLst/>
                          <a:latin typeface="Calibri" panose="020F0502020204030204" pitchFamily="34" charset="0"/>
                        </a:rPr>
                        <a:t>4</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r>
                        <a:rPr lang="es-ES" sz="700" b="0" i="0" u="none" strike="noStrike">
                          <a:solidFill>
                            <a:srgbClr val="000000"/>
                          </a:solidFill>
                          <a:effectLst/>
                          <a:latin typeface="Calibri" panose="020F0502020204030204" pitchFamily="34" charset="0"/>
                        </a:rPr>
                        <a:t> </a:t>
                      </a: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dirty="0">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896986838"/>
                  </a:ext>
                </a:extLst>
              </a:tr>
              <a:tr h="160965">
                <a:tc>
                  <a:txBody>
                    <a:bodyPr/>
                    <a:lstStyle/>
                    <a:p>
                      <a:pPr algn="ctr" rtl="0" fontAlgn="ctr"/>
                      <a:r>
                        <a:rPr lang="es-ES" sz="700" b="0" i="0" u="none" strike="noStrike">
                          <a:solidFill>
                            <a:srgbClr val="000000"/>
                          </a:solidFill>
                          <a:effectLst/>
                          <a:latin typeface="Calibri" panose="020F0502020204030204" pitchFamily="34" charset="0"/>
                        </a:rPr>
                        <a:t>5</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r>
                        <a:rPr lang="es-ES" sz="700" b="0" i="0" u="none" strike="noStrike">
                          <a:solidFill>
                            <a:srgbClr val="000000"/>
                          </a:solidFill>
                          <a:effectLst/>
                          <a:latin typeface="Calibri" panose="020F0502020204030204" pitchFamily="34" charset="0"/>
                        </a:rPr>
                        <a:t> </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dirty="0">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680291007"/>
                  </a:ext>
                </a:extLst>
              </a:tr>
              <a:tr h="160965">
                <a:tc>
                  <a:txBody>
                    <a:bodyPr/>
                    <a:lstStyle/>
                    <a:p>
                      <a:pPr algn="ctr" rtl="0" fontAlgn="ctr"/>
                      <a:r>
                        <a:rPr lang="es-ES" sz="700" b="0" i="0" u="none" strike="noStrike">
                          <a:solidFill>
                            <a:srgbClr val="000000"/>
                          </a:solidFill>
                          <a:effectLst/>
                          <a:latin typeface="Calibri" panose="020F0502020204030204" pitchFamily="34" charset="0"/>
                        </a:rPr>
                        <a:t>6</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r>
                        <a:rPr lang="es-ES" sz="700" b="0" i="0" u="none" strike="noStrike">
                          <a:solidFill>
                            <a:srgbClr val="000000"/>
                          </a:solidFill>
                          <a:effectLst/>
                          <a:latin typeface="Calibri" panose="020F0502020204030204" pitchFamily="34" charset="0"/>
                        </a:rPr>
                        <a:t> </a:t>
                      </a: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115387961"/>
                  </a:ext>
                </a:extLst>
              </a:tr>
              <a:tr h="160965">
                <a:tc>
                  <a:txBody>
                    <a:bodyPr/>
                    <a:lstStyle/>
                    <a:p>
                      <a:pPr algn="ctr" rtl="0" fontAlgn="ctr"/>
                      <a:r>
                        <a:rPr lang="es-ES" sz="700" b="0" i="0" u="none" strike="noStrike">
                          <a:solidFill>
                            <a:srgbClr val="000000"/>
                          </a:solidFill>
                          <a:effectLst/>
                          <a:latin typeface="Calibri" panose="020F0502020204030204" pitchFamily="34" charset="0"/>
                        </a:rPr>
                        <a:t>7</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rtl="0" fontAlgn="t"/>
                      <a:r>
                        <a:rPr lang="es-ES" sz="700" b="0" i="0" u="none" strike="noStrike">
                          <a:solidFill>
                            <a:srgbClr val="000000"/>
                          </a:solidFill>
                          <a:effectLst/>
                          <a:latin typeface="Calibri" panose="020F0502020204030204" pitchFamily="34" charset="0"/>
                        </a:rPr>
                        <a:t> </a:t>
                      </a: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dirty="0">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753949113"/>
                  </a:ext>
                </a:extLst>
              </a:tr>
              <a:tr h="160965">
                <a:tc>
                  <a:txBody>
                    <a:bodyPr/>
                    <a:lstStyle/>
                    <a:p>
                      <a:pPr algn="ctr" rtl="0" fontAlgn="ctr"/>
                      <a:r>
                        <a:rPr lang="es-ES" sz="700" b="0" i="0" u="none" strike="noStrike">
                          <a:solidFill>
                            <a:srgbClr val="000000"/>
                          </a:solidFill>
                          <a:effectLst/>
                          <a:latin typeface="Calibri" panose="020F0502020204030204" pitchFamily="34" charset="0"/>
                        </a:rPr>
                        <a:t>8</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r>
                        <a:rPr lang="es-ES" sz="700" b="0" i="0" u="none" strike="noStrike">
                          <a:solidFill>
                            <a:srgbClr val="000000"/>
                          </a:solidFill>
                          <a:effectLst/>
                          <a:latin typeface="Calibri" panose="020F0502020204030204" pitchFamily="34" charset="0"/>
                        </a:rPr>
                        <a:t> </a:t>
                      </a: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545310884"/>
                  </a:ext>
                </a:extLst>
              </a:tr>
              <a:tr h="160965">
                <a:tc>
                  <a:txBody>
                    <a:bodyPr/>
                    <a:lstStyle/>
                    <a:p>
                      <a:pPr algn="ctr" rtl="0" fontAlgn="ctr"/>
                      <a:r>
                        <a:rPr lang="es-ES" sz="700" b="0" i="0" u="none" strike="noStrike">
                          <a:solidFill>
                            <a:srgbClr val="000000"/>
                          </a:solidFill>
                          <a:effectLst/>
                          <a:latin typeface="Calibri" panose="020F0502020204030204" pitchFamily="34" charset="0"/>
                        </a:rPr>
                        <a:t>9</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r>
                        <a:rPr lang="es-ES" sz="700" b="0" i="0" u="none" strike="noStrike">
                          <a:solidFill>
                            <a:srgbClr val="000000"/>
                          </a:solidFill>
                          <a:effectLst/>
                          <a:latin typeface="Calibri" panose="020F0502020204030204" pitchFamily="34" charset="0"/>
                        </a:rPr>
                        <a:t> </a:t>
                      </a: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dirty="0">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400846797"/>
                  </a:ext>
                </a:extLst>
              </a:tr>
              <a:tr h="160965">
                <a:tc>
                  <a:txBody>
                    <a:bodyPr/>
                    <a:lstStyle/>
                    <a:p>
                      <a:pPr algn="ctr" rtl="0" fontAlgn="ctr"/>
                      <a:r>
                        <a:rPr lang="es-ES" sz="700" b="0" i="0" u="none" strike="noStrike">
                          <a:solidFill>
                            <a:srgbClr val="000000"/>
                          </a:solidFill>
                          <a:effectLst/>
                          <a:latin typeface="Calibri" panose="020F0502020204030204" pitchFamily="34" charset="0"/>
                        </a:rPr>
                        <a:t>10</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r>
                        <a:rPr lang="es-ES" sz="700" b="0" i="0" u="none" strike="noStrike">
                          <a:solidFill>
                            <a:srgbClr val="000000"/>
                          </a:solidFill>
                          <a:effectLst/>
                          <a:latin typeface="Calibri" panose="020F0502020204030204" pitchFamily="34" charset="0"/>
                        </a:rPr>
                        <a:t> </a:t>
                      </a: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dirty="0">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426384795"/>
                  </a:ext>
                </a:extLst>
              </a:tr>
              <a:tr h="160965">
                <a:tc>
                  <a:txBody>
                    <a:bodyPr/>
                    <a:lstStyle/>
                    <a:p>
                      <a:pPr algn="ctr" rtl="0" fontAlgn="ctr"/>
                      <a:r>
                        <a:rPr lang="es-ES" sz="700" b="0" i="0" u="none" strike="noStrike">
                          <a:solidFill>
                            <a:srgbClr val="000000"/>
                          </a:solidFill>
                          <a:effectLst/>
                          <a:latin typeface="Calibri" panose="020F0502020204030204" pitchFamily="34" charset="0"/>
                        </a:rPr>
                        <a:t>11</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r>
                        <a:rPr lang="es-ES" sz="700" b="0" i="0" u="none" strike="noStrike">
                          <a:solidFill>
                            <a:srgbClr val="000000"/>
                          </a:solidFill>
                          <a:effectLst/>
                          <a:latin typeface="Calibri" panose="020F0502020204030204" pitchFamily="34" charset="0"/>
                        </a:rPr>
                        <a:t> </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dirty="0">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703337918"/>
                  </a:ext>
                </a:extLst>
              </a:tr>
              <a:tr h="160965">
                <a:tc>
                  <a:txBody>
                    <a:bodyPr/>
                    <a:lstStyle/>
                    <a:p>
                      <a:pPr algn="ctr" rtl="0" fontAlgn="ctr"/>
                      <a:r>
                        <a:rPr lang="es-ES" sz="700" b="0" i="0" u="none" strike="noStrike">
                          <a:solidFill>
                            <a:srgbClr val="000000"/>
                          </a:solidFill>
                          <a:effectLst/>
                          <a:latin typeface="Calibri" panose="020F0502020204030204" pitchFamily="34" charset="0"/>
                        </a:rPr>
                        <a:t>12</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018558316"/>
                  </a:ext>
                </a:extLst>
              </a:tr>
              <a:tr h="160965">
                <a:tc>
                  <a:txBody>
                    <a:bodyPr/>
                    <a:lstStyle/>
                    <a:p>
                      <a:pPr algn="ctr" rtl="0" fontAlgn="ctr"/>
                      <a:r>
                        <a:rPr lang="es-ES" sz="700" b="0" i="0" u="none" strike="noStrike">
                          <a:solidFill>
                            <a:srgbClr val="000000"/>
                          </a:solidFill>
                          <a:effectLst/>
                          <a:latin typeface="Calibri" panose="020F0502020204030204" pitchFamily="34" charset="0"/>
                        </a:rPr>
                        <a:t>13</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705068399"/>
                  </a:ext>
                </a:extLst>
              </a:tr>
              <a:tr h="160965">
                <a:tc>
                  <a:txBody>
                    <a:bodyPr/>
                    <a:lstStyle/>
                    <a:p>
                      <a:pPr algn="ctr" rtl="0" fontAlgn="ctr"/>
                      <a:r>
                        <a:rPr lang="es-ES" sz="700" b="0" i="0" u="none" strike="noStrike">
                          <a:solidFill>
                            <a:srgbClr val="000000"/>
                          </a:solidFill>
                          <a:effectLst/>
                          <a:latin typeface="Calibri" panose="020F0502020204030204" pitchFamily="34" charset="0"/>
                        </a:rPr>
                        <a:t>14</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424341801"/>
                  </a:ext>
                </a:extLst>
              </a:tr>
              <a:tr h="160965">
                <a:tc>
                  <a:txBody>
                    <a:bodyPr/>
                    <a:lstStyle/>
                    <a:p>
                      <a:pPr algn="ctr" rtl="0" fontAlgn="ctr"/>
                      <a:r>
                        <a:rPr lang="es-ES" sz="700" b="0" i="0" u="none" strike="noStrike">
                          <a:solidFill>
                            <a:srgbClr val="000000"/>
                          </a:solidFill>
                          <a:effectLst/>
                          <a:latin typeface="Calibri" panose="020F0502020204030204" pitchFamily="34" charset="0"/>
                        </a:rPr>
                        <a:t>15</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689115121"/>
                  </a:ext>
                </a:extLst>
              </a:tr>
              <a:tr h="160965">
                <a:tc>
                  <a:txBody>
                    <a:bodyPr/>
                    <a:lstStyle/>
                    <a:p>
                      <a:pPr algn="ctr" rtl="0" fontAlgn="ctr"/>
                      <a:r>
                        <a:rPr lang="es-ES" sz="700" b="0" i="0" u="none" strike="noStrike">
                          <a:solidFill>
                            <a:srgbClr val="000000"/>
                          </a:solidFill>
                          <a:effectLst/>
                          <a:latin typeface="Calibri" panose="020F0502020204030204" pitchFamily="34" charset="0"/>
                        </a:rPr>
                        <a:t>16</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546023614"/>
                  </a:ext>
                </a:extLst>
              </a:tr>
              <a:tr h="160965">
                <a:tc>
                  <a:txBody>
                    <a:bodyPr/>
                    <a:lstStyle/>
                    <a:p>
                      <a:pPr algn="ctr" rtl="0" fontAlgn="ctr"/>
                      <a:r>
                        <a:rPr lang="es-ES" sz="700" b="0" i="0" u="none" strike="noStrike">
                          <a:solidFill>
                            <a:srgbClr val="000000"/>
                          </a:solidFill>
                          <a:effectLst/>
                          <a:latin typeface="Calibri" panose="020F0502020204030204" pitchFamily="34" charset="0"/>
                        </a:rPr>
                        <a:t>17</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4188490177"/>
                  </a:ext>
                </a:extLst>
              </a:tr>
              <a:tr h="160965">
                <a:tc>
                  <a:txBody>
                    <a:bodyPr/>
                    <a:lstStyle/>
                    <a:p>
                      <a:pPr algn="ctr" rtl="0" fontAlgn="ctr"/>
                      <a:r>
                        <a:rPr lang="es-ES" sz="700" b="0" i="0" u="none" strike="noStrike">
                          <a:solidFill>
                            <a:srgbClr val="000000"/>
                          </a:solidFill>
                          <a:effectLst/>
                          <a:latin typeface="Calibri" panose="020F0502020204030204" pitchFamily="34" charset="0"/>
                        </a:rPr>
                        <a:t>18</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388112148"/>
                  </a:ext>
                </a:extLst>
              </a:tr>
              <a:tr h="160965">
                <a:tc>
                  <a:txBody>
                    <a:bodyPr/>
                    <a:lstStyle/>
                    <a:p>
                      <a:pPr algn="ctr" rtl="0" fontAlgn="ctr"/>
                      <a:r>
                        <a:rPr lang="es-ES" sz="700" b="0" i="0" u="none" strike="noStrike">
                          <a:solidFill>
                            <a:srgbClr val="000000"/>
                          </a:solidFill>
                          <a:effectLst/>
                          <a:latin typeface="Calibri" panose="020F0502020204030204" pitchFamily="34" charset="0"/>
                        </a:rPr>
                        <a:t>19</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dirty="0">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909301475"/>
                  </a:ext>
                </a:extLst>
              </a:tr>
              <a:tr h="160965">
                <a:tc>
                  <a:txBody>
                    <a:bodyPr/>
                    <a:lstStyle/>
                    <a:p>
                      <a:pPr algn="ctr" rtl="0" fontAlgn="ctr"/>
                      <a:r>
                        <a:rPr lang="es-ES" sz="700" b="0" i="0" u="none" strike="noStrike">
                          <a:solidFill>
                            <a:srgbClr val="000000"/>
                          </a:solidFill>
                          <a:effectLst/>
                          <a:latin typeface="Calibri" panose="020F0502020204030204" pitchFamily="34" charset="0"/>
                        </a:rPr>
                        <a:t>20</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r" rtl="0" fontAlgn="ctr"/>
                      <a:endParaRPr lang="es-ES" sz="700" b="0" i="0" u="none" strike="noStrike" dirty="0">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151845123"/>
                  </a:ext>
                </a:extLst>
              </a:tr>
              <a:tr h="160965">
                <a:tc>
                  <a:txBody>
                    <a:bodyPr/>
                    <a:lstStyle/>
                    <a:p>
                      <a:pPr algn="ctr" rtl="0" fontAlgn="ctr"/>
                      <a:r>
                        <a:rPr lang="es-ES" sz="700" b="0" i="0" u="none" strike="noStrike">
                          <a:solidFill>
                            <a:srgbClr val="000000"/>
                          </a:solidFill>
                          <a:effectLst/>
                          <a:latin typeface="Calibri" panose="020F0502020204030204" pitchFamily="34" charset="0"/>
                        </a:rPr>
                        <a:t>21</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dirty="0">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597044852"/>
                  </a:ext>
                </a:extLst>
              </a:tr>
              <a:tr h="160965">
                <a:tc>
                  <a:txBody>
                    <a:bodyPr/>
                    <a:lstStyle/>
                    <a:p>
                      <a:pPr algn="ctr" rtl="0" fontAlgn="ctr"/>
                      <a:r>
                        <a:rPr lang="es-ES" sz="700" b="0" i="0" u="none" strike="noStrike">
                          <a:solidFill>
                            <a:srgbClr val="000000"/>
                          </a:solidFill>
                          <a:effectLst/>
                          <a:latin typeface="Calibri" panose="020F0502020204030204" pitchFamily="34" charset="0"/>
                        </a:rPr>
                        <a:t>22</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dirty="0">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205270279"/>
                  </a:ext>
                </a:extLst>
              </a:tr>
              <a:tr h="160965">
                <a:tc>
                  <a:txBody>
                    <a:bodyPr/>
                    <a:lstStyle/>
                    <a:p>
                      <a:pPr algn="ctr" rtl="0" fontAlgn="ctr"/>
                      <a:r>
                        <a:rPr lang="es-ES" sz="700" b="0" i="0" u="none" strike="noStrike">
                          <a:solidFill>
                            <a:srgbClr val="000000"/>
                          </a:solidFill>
                          <a:effectLst/>
                          <a:latin typeface="Calibri" panose="020F0502020204030204" pitchFamily="34" charset="0"/>
                        </a:rPr>
                        <a:t>23</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rtl="0" fontAlgn="t"/>
                      <a:endParaRPr lang="es-ES" sz="700" b="0" i="0" u="none" strike="noStrike" dirty="0">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865457528"/>
                  </a:ext>
                </a:extLst>
              </a:tr>
              <a:tr h="160965">
                <a:tc>
                  <a:txBody>
                    <a:bodyPr/>
                    <a:lstStyle/>
                    <a:p>
                      <a:pPr algn="ctr" rtl="0" fontAlgn="ctr"/>
                      <a:r>
                        <a:rPr lang="es-ES" sz="700" b="0" i="0" u="none" strike="noStrike">
                          <a:solidFill>
                            <a:srgbClr val="000000"/>
                          </a:solidFill>
                          <a:effectLst/>
                          <a:latin typeface="Calibri" panose="020F0502020204030204" pitchFamily="34" charset="0"/>
                        </a:rPr>
                        <a:t>24</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r"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dirty="0">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453383111"/>
                  </a:ext>
                </a:extLst>
              </a:tr>
              <a:tr h="160965">
                <a:tc>
                  <a:txBody>
                    <a:bodyPr/>
                    <a:lstStyle/>
                    <a:p>
                      <a:pPr algn="ctr" rtl="0" fontAlgn="ctr"/>
                      <a:r>
                        <a:rPr lang="es-ES" sz="700" b="0" i="0" u="none" strike="noStrike">
                          <a:solidFill>
                            <a:srgbClr val="000000"/>
                          </a:solidFill>
                          <a:effectLst/>
                          <a:latin typeface="Calibri" panose="020F0502020204030204" pitchFamily="34" charset="0"/>
                        </a:rPr>
                        <a:t>25</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dirty="0">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689500462"/>
                  </a:ext>
                </a:extLst>
              </a:tr>
              <a:tr h="160965">
                <a:tc>
                  <a:txBody>
                    <a:bodyPr/>
                    <a:lstStyle/>
                    <a:p>
                      <a:pPr algn="ctr" rtl="0" fontAlgn="ctr"/>
                      <a:r>
                        <a:rPr lang="es-ES" sz="700" b="0" i="0" u="none" strike="noStrike">
                          <a:solidFill>
                            <a:srgbClr val="000000"/>
                          </a:solidFill>
                          <a:effectLst/>
                          <a:latin typeface="Calibri" panose="020F0502020204030204" pitchFamily="34" charset="0"/>
                        </a:rPr>
                        <a:t>26</a:t>
                      </a: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01" marR="7101" marT="710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r" rtl="0" fontAlgn="t"/>
                      <a:endParaRPr lang="es-ES" sz="700" b="0" i="0" u="none" strike="noStrike">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dirty="0">
                        <a:solidFill>
                          <a:srgbClr val="000000"/>
                        </a:solidFill>
                        <a:effectLst/>
                        <a:latin typeface="Calibri" panose="020F0502020204030204" pitchFamily="34" charset="0"/>
                      </a:endParaRPr>
                    </a:p>
                  </a:txBody>
                  <a:tcPr marL="7101" marR="7101" marT="710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989546788"/>
                  </a:ext>
                </a:extLst>
              </a:tr>
            </a:tbl>
          </a:graphicData>
        </a:graphic>
      </p:graphicFrame>
    </p:spTree>
    <p:extLst>
      <p:ext uri="{BB962C8B-B14F-4D97-AF65-F5344CB8AC3E}">
        <p14:creationId xmlns:p14="http://schemas.microsoft.com/office/powerpoint/2010/main" val="4035721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a:t>
            </a:r>
            <a:r>
              <a:rPr lang="es-ES" dirty="0"/>
              <a:t> 1.2:</a:t>
            </a:r>
          </a:p>
        </p:txBody>
      </p:sp>
      <p:sp>
        <p:nvSpPr>
          <p:cNvPr id="6" name="CuadroTexto 5"/>
          <p:cNvSpPr txBox="1"/>
          <p:nvPr/>
        </p:nvSpPr>
        <p:spPr>
          <a:xfrm>
            <a:off x="213895" y="512984"/>
            <a:ext cx="1706621" cy="369332"/>
          </a:xfrm>
          <a:prstGeom prst="rect">
            <a:avLst/>
          </a:prstGeom>
          <a:noFill/>
        </p:spPr>
        <p:txBody>
          <a:bodyPr wrap="none" rtlCol="0">
            <a:spAutoFit/>
          </a:bodyPr>
          <a:lstStyle/>
          <a:p>
            <a:r>
              <a:rPr lang="es-ES" dirty="0"/>
              <a:t>a) </a:t>
            </a:r>
            <a:r>
              <a:rPr lang="es-ES" b="1" dirty="0"/>
              <a:t>SJF </a:t>
            </a:r>
            <a:r>
              <a:rPr lang="es-ES" b="1" dirty="0" err="1"/>
              <a:t>Scheduler</a:t>
            </a:r>
            <a:endParaRPr lang="es-ES" b="1" dirty="0"/>
          </a:p>
        </p:txBody>
      </p:sp>
      <p:pic>
        <p:nvPicPr>
          <p:cNvPr id="3" name="Imagen 2">
            <a:extLst>
              <a:ext uri="{FF2B5EF4-FFF2-40B4-BE49-F238E27FC236}">
                <a16:creationId xmlns:a16="http://schemas.microsoft.com/office/drawing/2014/main" id="{3651E487-9470-3F45-B924-A4387CBB226A}"/>
              </a:ext>
            </a:extLst>
          </p:cNvPr>
          <p:cNvPicPr>
            <a:picLocks noChangeAspect="1"/>
          </p:cNvPicPr>
          <p:nvPr/>
        </p:nvPicPr>
        <p:blipFill>
          <a:blip r:embed="rId2"/>
          <a:stretch>
            <a:fillRect/>
          </a:stretch>
        </p:blipFill>
        <p:spPr>
          <a:xfrm>
            <a:off x="3730810" y="5538156"/>
            <a:ext cx="4755573" cy="977278"/>
          </a:xfrm>
          <a:prstGeom prst="rect">
            <a:avLst/>
          </a:prstGeom>
        </p:spPr>
      </p:pic>
      <p:sp>
        <p:nvSpPr>
          <p:cNvPr id="7" name="Rectángulo 6">
            <a:extLst>
              <a:ext uri="{FF2B5EF4-FFF2-40B4-BE49-F238E27FC236}">
                <a16:creationId xmlns:a16="http://schemas.microsoft.com/office/drawing/2014/main" id="{B8D97156-1362-AF43-A7B6-2798324AA365}"/>
              </a:ext>
            </a:extLst>
          </p:cNvPr>
          <p:cNvSpPr/>
          <p:nvPr/>
        </p:nvSpPr>
        <p:spPr>
          <a:xfrm rot="19127466">
            <a:off x="6485220" y="3809513"/>
            <a:ext cx="2791598" cy="646331"/>
          </a:xfrm>
          <a:prstGeom prst="rect">
            <a:avLst/>
          </a:prstGeom>
        </p:spPr>
        <p:txBody>
          <a:bodyPr wrap="none">
            <a:spAutoFit/>
          </a:bodyPr>
          <a:lstStyle/>
          <a:p>
            <a:r>
              <a:rPr lang="en-US" b="1" dirty="0">
                <a:solidFill>
                  <a:srgbClr val="C00000"/>
                </a:solidFill>
              </a:rPr>
              <a:t>- Average Turnaround time </a:t>
            </a:r>
          </a:p>
          <a:p>
            <a:r>
              <a:rPr lang="en-US" b="1" dirty="0">
                <a:solidFill>
                  <a:srgbClr val="C00000"/>
                </a:solidFill>
              </a:rPr>
              <a:t>-CPU utilization</a:t>
            </a:r>
            <a:endParaRPr lang="es-ES" b="1" dirty="0">
              <a:solidFill>
                <a:srgbClr val="C00000"/>
              </a:solidFill>
            </a:endParaRPr>
          </a:p>
        </p:txBody>
      </p:sp>
      <p:graphicFrame>
        <p:nvGraphicFramePr>
          <p:cNvPr id="10" name="Tabla 9">
            <a:extLst>
              <a:ext uri="{FF2B5EF4-FFF2-40B4-BE49-F238E27FC236}">
                <a16:creationId xmlns:a16="http://schemas.microsoft.com/office/drawing/2014/main" id="{915C35E5-BC5E-8C44-903E-F2FC53F6D7E6}"/>
              </a:ext>
            </a:extLst>
          </p:cNvPr>
          <p:cNvGraphicFramePr>
            <a:graphicFrameLocks noGrp="1"/>
          </p:cNvGraphicFramePr>
          <p:nvPr>
            <p:extLst>
              <p:ext uri="{D42A27DB-BD31-4B8C-83A1-F6EECF244321}">
                <p14:modId xmlns:p14="http://schemas.microsoft.com/office/powerpoint/2010/main" val="3289138130"/>
              </p:ext>
            </p:extLst>
          </p:nvPr>
        </p:nvGraphicFramePr>
        <p:xfrm>
          <a:off x="765463" y="951622"/>
          <a:ext cx="4317215" cy="4525972"/>
        </p:xfrm>
        <a:graphic>
          <a:graphicData uri="http://schemas.openxmlformats.org/drawingml/2006/table">
            <a:tbl>
              <a:tblPr firstRow="1" bandRow="1"/>
              <a:tblGrid>
                <a:gridCol w="616745">
                  <a:extLst>
                    <a:ext uri="{9D8B030D-6E8A-4147-A177-3AD203B41FA5}">
                      <a16:colId xmlns:a16="http://schemas.microsoft.com/office/drawing/2014/main" val="3895250734"/>
                    </a:ext>
                  </a:extLst>
                </a:gridCol>
                <a:gridCol w="616745">
                  <a:extLst>
                    <a:ext uri="{9D8B030D-6E8A-4147-A177-3AD203B41FA5}">
                      <a16:colId xmlns:a16="http://schemas.microsoft.com/office/drawing/2014/main" val="2892484556"/>
                    </a:ext>
                  </a:extLst>
                </a:gridCol>
                <a:gridCol w="616745">
                  <a:extLst>
                    <a:ext uri="{9D8B030D-6E8A-4147-A177-3AD203B41FA5}">
                      <a16:colId xmlns:a16="http://schemas.microsoft.com/office/drawing/2014/main" val="2843107096"/>
                    </a:ext>
                  </a:extLst>
                </a:gridCol>
                <a:gridCol w="616745">
                  <a:extLst>
                    <a:ext uri="{9D8B030D-6E8A-4147-A177-3AD203B41FA5}">
                      <a16:colId xmlns:a16="http://schemas.microsoft.com/office/drawing/2014/main" val="1281963012"/>
                    </a:ext>
                  </a:extLst>
                </a:gridCol>
                <a:gridCol w="616745">
                  <a:extLst>
                    <a:ext uri="{9D8B030D-6E8A-4147-A177-3AD203B41FA5}">
                      <a16:colId xmlns:a16="http://schemas.microsoft.com/office/drawing/2014/main" val="964774845"/>
                    </a:ext>
                  </a:extLst>
                </a:gridCol>
                <a:gridCol w="616745">
                  <a:extLst>
                    <a:ext uri="{9D8B030D-6E8A-4147-A177-3AD203B41FA5}">
                      <a16:colId xmlns:a16="http://schemas.microsoft.com/office/drawing/2014/main" val="2190414300"/>
                    </a:ext>
                  </a:extLst>
                </a:gridCol>
                <a:gridCol w="616745">
                  <a:extLst>
                    <a:ext uri="{9D8B030D-6E8A-4147-A177-3AD203B41FA5}">
                      <a16:colId xmlns:a16="http://schemas.microsoft.com/office/drawing/2014/main" val="2380511726"/>
                    </a:ext>
                  </a:extLst>
                </a:gridCol>
              </a:tblGrid>
              <a:tr h="161303">
                <a:tc>
                  <a:txBody>
                    <a:bodyPr/>
                    <a:lstStyle/>
                    <a:p>
                      <a:pPr algn="ctr" rtl="0" fontAlgn="ctr"/>
                      <a:r>
                        <a:rPr lang="es-ES" sz="700" b="1" i="0" u="none" strike="noStrike">
                          <a:solidFill>
                            <a:srgbClr val="FFFFFF"/>
                          </a:solidFill>
                          <a:effectLst/>
                          <a:latin typeface="Calibri" panose="020F0502020204030204" pitchFamily="34" charset="0"/>
                        </a:rPr>
                        <a:t>T</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READY</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CPU</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I/O Queue</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I/O</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Events</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Comments</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extLst>
                  <a:ext uri="{0D108BD9-81ED-4DB2-BD59-A6C34878D82A}">
                    <a16:rowId xmlns:a16="http://schemas.microsoft.com/office/drawing/2014/main" val="2502654414"/>
                  </a:ext>
                </a:extLst>
              </a:tr>
              <a:tr h="170791">
                <a:tc>
                  <a:txBody>
                    <a:bodyPr/>
                    <a:lstStyle/>
                    <a:p>
                      <a:pPr algn="ctr" rtl="0" fontAlgn="ctr"/>
                      <a:r>
                        <a:rPr lang="es-ES" sz="700" b="0" i="0" u="none" strike="noStrike">
                          <a:solidFill>
                            <a:srgbClr val="000000"/>
                          </a:solidFill>
                          <a:effectLst/>
                          <a:latin typeface="Calibri" panose="020F0502020204030204" pitchFamily="34" charset="0"/>
                        </a:rPr>
                        <a:t>0</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dirty="0">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700483055"/>
                  </a:ext>
                </a:extLst>
              </a:tr>
              <a:tr h="161303">
                <a:tc>
                  <a:txBody>
                    <a:bodyPr/>
                    <a:lstStyle/>
                    <a:p>
                      <a:pPr algn="ctr" rtl="0" fontAlgn="ctr"/>
                      <a:r>
                        <a:rPr lang="es-ES" sz="700" b="0" i="0" u="none" strike="noStrike">
                          <a:solidFill>
                            <a:srgbClr val="000000"/>
                          </a:solidFill>
                          <a:effectLst/>
                          <a:latin typeface="Calibri" panose="020F0502020204030204" pitchFamily="34" charset="0"/>
                        </a:rPr>
                        <a:t>1</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568676627"/>
                  </a:ext>
                </a:extLst>
              </a:tr>
              <a:tr h="161303">
                <a:tc>
                  <a:txBody>
                    <a:bodyPr/>
                    <a:lstStyle/>
                    <a:p>
                      <a:pPr algn="ctr" rtl="0" fontAlgn="ctr"/>
                      <a:r>
                        <a:rPr lang="es-ES" sz="700" b="0" i="0" u="none" strike="noStrike">
                          <a:solidFill>
                            <a:srgbClr val="000000"/>
                          </a:solidFill>
                          <a:effectLst/>
                          <a:latin typeface="Calibri" panose="020F0502020204030204" pitchFamily="34" charset="0"/>
                        </a:rPr>
                        <a:t>2</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34919071"/>
                  </a:ext>
                </a:extLst>
              </a:tr>
              <a:tr h="161303">
                <a:tc>
                  <a:txBody>
                    <a:bodyPr/>
                    <a:lstStyle/>
                    <a:p>
                      <a:pPr algn="ctr" rtl="0" fontAlgn="ctr"/>
                      <a:r>
                        <a:rPr lang="es-ES" sz="700" b="0" i="0" u="none" strike="noStrike">
                          <a:solidFill>
                            <a:srgbClr val="000000"/>
                          </a:solidFill>
                          <a:effectLst/>
                          <a:latin typeface="Calibri" panose="020F0502020204030204" pitchFamily="34" charset="0"/>
                        </a:rPr>
                        <a:t>3</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593739505"/>
                  </a:ext>
                </a:extLst>
              </a:tr>
              <a:tr h="161303">
                <a:tc>
                  <a:txBody>
                    <a:bodyPr/>
                    <a:lstStyle/>
                    <a:p>
                      <a:pPr algn="ctr" rtl="0" fontAlgn="ctr"/>
                      <a:r>
                        <a:rPr lang="es-ES" sz="700" b="0" i="0" u="none" strike="noStrike">
                          <a:solidFill>
                            <a:srgbClr val="000000"/>
                          </a:solidFill>
                          <a:effectLst/>
                          <a:latin typeface="Calibri" panose="020F0502020204030204" pitchFamily="34" charset="0"/>
                        </a:rPr>
                        <a:t>4</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916052572"/>
                  </a:ext>
                </a:extLst>
              </a:tr>
              <a:tr h="161303">
                <a:tc>
                  <a:txBody>
                    <a:bodyPr/>
                    <a:lstStyle/>
                    <a:p>
                      <a:pPr algn="ctr" rtl="0" fontAlgn="ctr"/>
                      <a:r>
                        <a:rPr lang="es-ES" sz="700" b="0" i="0" u="none" strike="noStrike">
                          <a:solidFill>
                            <a:srgbClr val="000000"/>
                          </a:solidFill>
                          <a:effectLst/>
                          <a:latin typeface="Calibri" panose="020F0502020204030204" pitchFamily="34" charset="0"/>
                        </a:rPr>
                        <a:t>5</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847620577"/>
                  </a:ext>
                </a:extLst>
              </a:tr>
              <a:tr h="161303">
                <a:tc>
                  <a:txBody>
                    <a:bodyPr/>
                    <a:lstStyle/>
                    <a:p>
                      <a:pPr algn="ctr" rtl="0" fontAlgn="ctr"/>
                      <a:r>
                        <a:rPr lang="es-ES" sz="700" b="0" i="0" u="none" strike="noStrike">
                          <a:solidFill>
                            <a:srgbClr val="000000"/>
                          </a:solidFill>
                          <a:effectLst/>
                          <a:latin typeface="Calibri" panose="020F0502020204030204" pitchFamily="34" charset="0"/>
                        </a:rPr>
                        <a:t>6</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457608131"/>
                  </a:ext>
                </a:extLst>
              </a:tr>
              <a:tr h="161303">
                <a:tc>
                  <a:txBody>
                    <a:bodyPr/>
                    <a:lstStyle/>
                    <a:p>
                      <a:pPr algn="ctr" rtl="0" fontAlgn="ctr"/>
                      <a:r>
                        <a:rPr lang="es-ES" sz="700" b="0" i="0" u="none" strike="noStrike">
                          <a:solidFill>
                            <a:srgbClr val="000000"/>
                          </a:solidFill>
                          <a:effectLst/>
                          <a:latin typeface="Calibri" panose="020F0502020204030204" pitchFamily="34" charset="0"/>
                        </a:rPr>
                        <a:t>7</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583674542"/>
                  </a:ext>
                </a:extLst>
              </a:tr>
              <a:tr h="161303">
                <a:tc>
                  <a:txBody>
                    <a:bodyPr/>
                    <a:lstStyle/>
                    <a:p>
                      <a:pPr algn="ctr" rtl="0" fontAlgn="ctr"/>
                      <a:r>
                        <a:rPr lang="es-ES" sz="700" b="0" i="0" u="none" strike="noStrike">
                          <a:solidFill>
                            <a:srgbClr val="000000"/>
                          </a:solidFill>
                          <a:effectLst/>
                          <a:latin typeface="Calibri" panose="020F0502020204030204" pitchFamily="34" charset="0"/>
                        </a:rPr>
                        <a:t>8</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684845900"/>
                  </a:ext>
                </a:extLst>
              </a:tr>
              <a:tr h="161303">
                <a:tc>
                  <a:txBody>
                    <a:bodyPr/>
                    <a:lstStyle/>
                    <a:p>
                      <a:pPr algn="ctr" rtl="0" fontAlgn="ctr"/>
                      <a:r>
                        <a:rPr lang="es-ES" sz="700" b="0" i="0" u="none" strike="noStrike">
                          <a:solidFill>
                            <a:srgbClr val="000000"/>
                          </a:solidFill>
                          <a:effectLst/>
                          <a:latin typeface="Calibri" panose="020F0502020204030204" pitchFamily="34" charset="0"/>
                        </a:rPr>
                        <a:t>9</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dirty="0">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096287161"/>
                  </a:ext>
                </a:extLst>
              </a:tr>
              <a:tr h="161303">
                <a:tc>
                  <a:txBody>
                    <a:bodyPr/>
                    <a:lstStyle/>
                    <a:p>
                      <a:pPr algn="ctr" rtl="0" fontAlgn="ctr"/>
                      <a:r>
                        <a:rPr lang="es-ES" sz="700" b="0" i="0" u="none" strike="noStrike">
                          <a:solidFill>
                            <a:srgbClr val="000000"/>
                          </a:solidFill>
                          <a:effectLst/>
                          <a:latin typeface="Calibri" panose="020F0502020204030204" pitchFamily="34" charset="0"/>
                        </a:rPr>
                        <a:t>10</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dirty="0">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194168600"/>
                  </a:ext>
                </a:extLst>
              </a:tr>
              <a:tr h="161303">
                <a:tc>
                  <a:txBody>
                    <a:bodyPr/>
                    <a:lstStyle/>
                    <a:p>
                      <a:pPr algn="ctr" rtl="0" fontAlgn="ctr"/>
                      <a:r>
                        <a:rPr lang="es-ES" sz="700" b="0" i="0" u="none" strike="noStrike">
                          <a:solidFill>
                            <a:srgbClr val="000000"/>
                          </a:solidFill>
                          <a:effectLst/>
                          <a:latin typeface="Calibri" panose="020F0502020204030204" pitchFamily="34" charset="0"/>
                        </a:rPr>
                        <a:t>11</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633865800"/>
                  </a:ext>
                </a:extLst>
              </a:tr>
              <a:tr h="161303">
                <a:tc>
                  <a:txBody>
                    <a:bodyPr/>
                    <a:lstStyle/>
                    <a:p>
                      <a:pPr algn="ctr" rtl="0" fontAlgn="ctr"/>
                      <a:r>
                        <a:rPr lang="es-ES" sz="700" b="0" i="0" u="none" strike="noStrike">
                          <a:solidFill>
                            <a:srgbClr val="000000"/>
                          </a:solidFill>
                          <a:effectLst/>
                          <a:latin typeface="Calibri" panose="020F0502020204030204" pitchFamily="34" charset="0"/>
                        </a:rPr>
                        <a:t>12</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542890608"/>
                  </a:ext>
                </a:extLst>
              </a:tr>
              <a:tr h="161303">
                <a:tc>
                  <a:txBody>
                    <a:bodyPr/>
                    <a:lstStyle/>
                    <a:p>
                      <a:pPr algn="ctr" rtl="0" fontAlgn="ctr"/>
                      <a:r>
                        <a:rPr lang="es-ES" sz="700" b="0" i="0" u="none" strike="noStrike">
                          <a:solidFill>
                            <a:srgbClr val="000000"/>
                          </a:solidFill>
                          <a:effectLst/>
                          <a:latin typeface="Calibri" panose="020F0502020204030204" pitchFamily="34" charset="0"/>
                        </a:rPr>
                        <a:t>13</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dirty="0">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571855440"/>
                  </a:ext>
                </a:extLst>
              </a:tr>
              <a:tr h="161303">
                <a:tc>
                  <a:txBody>
                    <a:bodyPr/>
                    <a:lstStyle/>
                    <a:p>
                      <a:pPr algn="ctr" rtl="0" fontAlgn="ctr"/>
                      <a:r>
                        <a:rPr lang="es-ES" sz="700" b="0" i="0" u="none" strike="noStrike">
                          <a:solidFill>
                            <a:srgbClr val="000000"/>
                          </a:solidFill>
                          <a:effectLst/>
                          <a:latin typeface="Calibri" panose="020F0502020204030204" pitchFamily="34" charset="0"/>
                        </a:rPr>
                        <a:t>14</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957012855"/>
                  </a:ext>
                </a:extLst>
              </a:tr>
              <a:tr h="161303">
                <a:tc>
                  <a:txBody>
                    <a:bodyPr/>
                    <a:lstStyle/>
                    <a:p>
                      <a:pPr algn="ctr" rtl="0" fontAlgn="ctr"/>
                      <a:r>
                        <a:rPr lang="es-ES" sz="700" b="0" i="0" u="none" strike="noStrike">
                          <a:solidFill>
                            <a:srgbClr val="000000"/>
                          </a:solidFill>
                          <a:effectLst/>
                          <a:latin typeface="Calibri" panose="020F0502020204030204" pitchFamily="34" charset="0"/>
                        </a:rPr>
                        <a:t>15</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475606522"/>
                  </a:ext>
                </a:extLst>
              </a:tr>
              <a:tr h="161303">
                <a:tc>
                  <a:txBody>
                    <a:bodyPr/>
                    <a:lstStyle/>
                    <a:p>
                      <a:pPr algn="ctr" rtl="0" fontAlgn="ctr"/>
                      <a:r>
                        <a:rPr lang="es-ES" sz="700" b="0" i="0" u="none" strike="noStrike">
                          <a:solidFill>
                            <a:srgbClr val="000000"/>
                          </a:solidFill>
                          <a:effectLst/>
                          <a:latin typeface="Calibri" panose="020F0502020204030204" pitchFamily="34" charset="0"/>
                        </a:rPr>
                        <a:t>16</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r" rtl="0" fontAlgn="ctr"/>
                      <a:endParaRPr lang="es-ES" sz="700" b="0" i="0" u="none" strike="noStrike" dirty="0">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966068376"/>
                  </a:ext>
                </a:extLst>
              </a:tr>
              <a:tr h="161303">
                <a:tc>
                  <a:txBody>
                    <a:bodyPr/>
                    <a:lstStyle/>
                    <a:p>
                      <a:pPr algn="ctr" rtl="0" fontAlgn="ctr"/>
                      <a:r>
                        <a:rPr lang="es-ES" sz="700" b="0" i="0" u="none" strike="noStrike">
                          <a:solidFill>
                            <a:srgbClr val="000000"/>
                          </a:solidFill>
                          <a:effectLst/>
                          <a:latin typeface="Calibri" panose="020F0502020204030204" pitchFamily="34" charset="0"/>
                        </a:rPr>
                        <a:t>17</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534964481"/>
                  </a:ext>
                </a:extLst>
              </a:tr>
              <a:tr h="161303">
                <a:tc>
                  <a:txBody>
                    <a:bodyPr/>
                    <a:lstStyle/>
                    <a:p>
                      <a:pPr algn="ctr" rtl="0" fontAlgn="ctr"/>
                      <a:r>
                        <a:rPr lang="es-ES" sz="700" b="0" i="0" u="none" strike="noStrike">
                          <a:solidFill>
                            <a:srgbClr val="000000"/>
                          </a:solidFill>
                          <a:effectLst/>
                          <a:latin typeface="Calibri" panose="020F0502020204030204" pitchFamily="34" charset="0"/>
                        </a:rPr>
                        <a:t>18</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dirty="0">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316312349"/>
                  </a:ext>
                </a:extLst>
              </a:tr>
              <a:tr h="161303">
                <a:tc>
                  <a:txBody>
                    <a:bodyPr/>
                    <a:lstStyle/>
                    <a:p>
                      <a:pPr algn="ctr" rtl="0" fontAlgn="ctr"/>
                      <a:r>
                        <a:rPr lang="es-ES" sz="700" b="0" i="0" u="none" strike="noStrike">
                          <a:solidFill>
                            <a:srgbClr val="000000"/>
                          </a:solidFill>
                          <a:effectLst/>
                          <a:latin typeface="Calibri" panose="020F0502020204030204" pitchFamily="34" charset="0"/>
                        </a:rPr>
                        <a:t>19</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970259163"/>
                  </a:ext>
                </a:extLst>
              </a:tr>
              <a:tr h="161303">
                <a:tc>
                  <a:txBody>
                    <a:bodyPr/>
                    <a:lstStyle/>
                    <a:p>
                      <a:pPr algn="ctr" rtl="0" fontAlgn="ctr"/>
                      <a:r>
                        <a:rPr lang="es-ES" sz="700" b="0" i="0" u="none" strike="noStrike">
                          <a:solidFill>
                            <a:srgbClr val="000000"/>
                          </a:solidFill>
                          <a:effectLst/>
                          <a:latin typeface="Calibri" panose="020F0502020204030204" pitchFamily="34" charset="0"/>
                        </a:rPr>
                        <a:t>20</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r" rtl="0" fontAlgn="ctr"/>
                      <a:endParaRPr lang="es-ES" sz="700" b="0" i="0" u="none" strike="noStrike" dirty="0">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525838609"/>
                  </a:ext>
                </a:extLst>
              </a:tr>
              <a:tr h="161303">
                <a:tc>
                  <a:txBody>
                    <a:bodyPr/>
                    <a:lstStyle/>
                    <a:p>
                      <a:pPr algn="ctr" rtl="0" fontAlgn="ctr"/>
                      <a:r>
                        <a:rPr lang="es-ES" sz="700" b="0" i="0" u="none" strike="noStrike">
                          <a:solidFill>
                            <a:srgbClr val="000000"/>
                          </a:solidFill>
                          <a:effectLst/>
                          <a:latin typeface="Calibri" panose="020F0502020204030204" pitchFamily="34" charset="0"/>
                        </a:rPr>
                        <a:t>21</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4224044766"/>
                  </a:ext>
                </a:extLst>
              </a:tr>
              <a:tr h="161303">
                <a:tc>
                  <a:txBody>
                    <a:bodyPr/>
                    <a:lstStyle/>
                    <a:p>
                      <a:pPr algn="ctr" rtl="0" fontAlgn="ctr"/>
                      <a:r>
                        <a:rPr lang="es-ES" sz="700" b="0" i="0" u="none" strike="noStrike">
                          <a:solidFill>
                            <a:srgbClr val="000000"/>
                          </a:solidFill>
                          <a:effectLst/>
                          <a:latin typeface="Calibri" panose="020F0502020204030204" pitchFamily="34" charset="0"/>
                        </a:rPr>
                        <a:t>22</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dirty="0">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864877793"/>
                  </a:ext>
                </a:extLst>
              </a:tr>
              <a:tr h="161303">
                <a:tc>
                  <a:txBody>
                    <a:bodyPr/>
                    <a:lstStyle/>
                    <a:p>
                      <a:pPr algn="ctr" rtl="0" fontAlgn="ctr"/>
                      <a:r>
                        <a:rPr lang="es-ES" sz="700" b="0" i="0" u="none" strike="noStrike">
                          <a:solidFill>
                            <a:srgbClr val="000000"/>
                          </a:solidFill>
                          <a:effectLst/>
                          <a:latin typeface="Calibri" panose="020F0502020204030204" pitchFamily="34" charset="0"/>
                        </a:rPr>
                        <a:t>23</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rtl="0" fontAlgn="t"/>
                      <a:endParaRPr lang="es-ES" sz="700" b="0" i="0" u="none" strike="noStrike" dirty="0">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929312656"/>
                  </a:ext>
                </a:extLst>
              </a:tr>
              <a:tr h="161303">
                <a:tc>
                  <a:txBody>
                    <a:bodyPr/>
                    <a:lstStyle/>
                    <a:p>
                      <a:pPr algn="ctr" rtl="0" fontAlgn="ctr"/>
                      <a:r>
                        <a:rPr lang="es-ES" sz="700" b="0" i="0" u="none" strike="noStrike">
                          <a:solidFill>
                            <a:srgbClr val="000000"/>
                          </a:solidFill>
                          <a:effectLst/>
                          <a:latin typeface="Calibri" panose="020F0502020204030204" pitchFamily="34" charset="0"/>
                        </a:rPr>
                        <a:t>24</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11125276"/>
                  </a:ext>
                </a:extLst>
              </a:tr>
              <a:tr h="161303">
                <a:tc>
                  <a:txBody>
                    <a:bodyPr/>
                    <a:lstStyle/>
                    <a:p>
                      <a:pPr algn="ctr" rtl="0" fontAlgn="ctr"/>
                      <a:r>
                        <a:rPr lang="es-ES" sz="700" b="0" i="0" u="none" strike="noStrike">
                          <a:solidFill>
                            <a:srgbClr val="000000"/>
                          </a:solidFill>
                          <a:effectLst/>
                          <a:latin typeface="Calibri" panose="020F0502020204030204" pitchFamily="34" charset="0"/>
                        </a:rPr>
                        <a:t>25</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rtl="0" fontAlgn="t"/>
                      <a:endParaRPr lang="es-ES" sz="700" b="0" i="0" u="none" strike="noStrike" dirty="0">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653402248"/>
                  </a:ext>
                </a:extLst>
              </a:tr>
              <a:tr h="161303">
                <a:tc>
                  <a:txBody>
                    <a:bodyPr/>
                    <a:lstStyle/>
                    <a:p>
                      <a:pPr algn="ctr" rtl="0" fontAlgn="ctr"/>
                      <a:r>
                        <a:rPr lang="es-ES" sz="700" b="0" i="0" u="none" strike="noStrike">
                          <a:solidFill>
                            <a:srgbClr val="000000"/>
                          </a:solidFill>
                          <a:effectLst/>
                          <a:latin typeface="Calibri" panose="020F0502020204030204" pitchFamily="34" charset="0"/>
                        </a:rPr>
                        <a:t>26</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r" rtl="0" fontAlgn="t"/>
                      <a:endParaRPr lang="es-ES" sz="700" b="0" i="0" u="none" strike="noStrike" dirty="0">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dirty="0">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38575327"/>
                  </a:ext>
                </a:extLst>
              </a:tr>
            </a:tbl>
          </a:graphicData>
        </a:graphic>
      </p:graphicFrame>
    </p:spTree>
    <p:extLst>
      <p:ext uri="{BB962C8B-B14F-4D97-AF65-F5344CB8AC3E}">
        <p14:creationId xmlns:p14="http://schemas.microsoft.com/office/powerpoint/2010/main" val="32560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Content</a:t>
            </a:r>
          </a:p>
        </p:txBody>
      </p:sp>
      <p:sp>
        <p:nvSpPr>
          <p:cNvPr id="3" name="Marcador de contenido 2"/>
          <p:cNvSpPr>
            <a:spLocks noGrp="1"/>
          </p:cNvSpPr>
          <p:nvPr>
            <p:ph idx="1"/>
          </p:nvPr>
        </p:nvSpPr>
        <p:spPr>
          <a:xfrm>
            <a:off x="1271933" y="1354015"/>
            <a:ext cx="7065682" cy="3697355"/>
          </a:xfrm>
        </p:spPr>
        <p:txBody>
          <a:bodyPr>
            <a:normAutofit/>
          </a:bodyPr>
          <a:lstStyle/>
          <a:p>
            <a:r>
              <a:rPr lang="es-ES" sz="2800" dirty="0" err="1"/>
              <a:t>Exercise</a:t>
            </a:r>
            <a:r>
              <a:rPr lang="es-ES" sz="2800" dirty="0"/>
              <a:t> 1: Basic </a:t>
            </a:r>
            <a:r>
              <a:rPr lang="es-ES" sz="2800" dirty="0" err="1"/>
              <a:t>Algorithms</a:t>
            </a:r>
            <a:r>
              <a:rPr lang="es-ES" sz="2800" dirty="0"/>
              <a:t>.</a:t>
            </a:r>
          </a:p>
          <a:p>
            <a:pPr lvl="1"/>
            <a:r>
              <a:rPr lang="es-ES" sz="2400" dirty="0" err="1"/>
              <a:t>Exercise</a:t>
            </a:r>
            <a:r>
              <a:rPr lang="es-ES" sz="2400" dirty="0"/>
              <a:t> 1.1: </a:t>
            </a:r>
            <a:r>
              <a:rPr lang="es-ES" sz="2400" dirty="0" err="1"/>
              <a:t>Processes</a:t>
            </a:r>
            <a:r>
              <a:rPr lang="es-ES" sz="2400" dirty="0"/>
              <a:t> </a:t>
            </a:r>
            <a:r>
              <a:rPr lang="es-ES" sz="2400" dirty="0" err="1"/>
              <a:t>with</a:t>
            </a:r>
            <a:r>
              <a:rPr lang="es-ES" sz="2400" dirty="0"/>
              <a:t> CPU </a:t>
            </a:r>
            <a:r>
              <a:rPr lang="es-ES" sz="2400" dirty="0" err="1"/>
              <a:t>bursts</a:t>
            </a:r>
            <a:endParaRPr lang="es-ES" sz="2400" dirty="0"/>
          </a:p>
          <a:p>
            <a:pPr lvl="1"/>
            <a:r>
              <a:rPr lang="es-ES" sz="2400" dirty="0" err="1"/>
              <a:t>Exercise</a:t>
            </a:r>
            <a:r>
              <a:rPr lang="es-ES" sz="2400" dirty="0"/>
              <a:t> 1.2: </a:t>
            </a:r>
            <a:r>
              <a:rPr lang="es-ES" sz="2400" dirty="0" err="1"/>
              <a:t>Processes</a:t>
            </a:r>
            <a:r>
              <a:rPr lang="es-ES" sz="2400" dirty="0"/>
              <a:t> </a:t>
            </a:r>
            <a:r>
              <a:rPr lang="es-ES" sz="2400" dirty="0" err="1"/>
              <a:t>with</a:t>
            </a:r>
            <a:r>
              <a:rPr lang="es-ES" sz="2400" dirty="0"/>
              <a:t> CPU and I/O </a:t>
            </a:r>
            <a:r>
              <a:rPr lang="es-ES" sz="2400" dirty="0" err="1"/>
              <a:t>bursts</a:t>
            </a:r>
            <a:endParaRPr lang="es-ES" sz="2400" dirty="0"/>
          </a:p>
          <a:p>
            <a:pPr lvl="1"/>
            <a:r>
              <a:rPr lang="es-ES" sz="2400" b="1" dirty="0" err="1"/>
              <a:t>Exercise</a:t>
            </a:r>
            <a:r>
              <a:rPr lang="es-ES" sz="2400" b="1" dirty="0"/>
              <a:t> 1.3: </a:t>
            </a:r>
            <a:r>
              <a:rPr lang="es-ES" sz="2400" b="1" dirty="0" err="1"/>
              <a:t>Processes</a:t>
            </a:r>
            <a:r>
              <a:rPr lang="es-ES" sz="2400" b="1" dirty="0"/>
              <a:t> </a:t>
            </a:r>
            <a:r>
              <a:rPr lang="es-ES" sz="2400" b="1" dirty="0" err="1"/>
              <a:t>with</a:t>
            </a:r>
            <a:r>
              <a:rPr lang="es-ES" sz="2400" b="1" dirty="0"/>
              <a:t> CPU and I/O </a:t>
            </a:r>
            <a:r>
              <a:rPr lang="es-ES" sz="2400" b="1" dirty="0" err="1"/>
              <a:t>bursts</a:t>
            </a:r>
            <a:endParaRPr lang="es-ES" sz="2400" b="1" dirty="0"/>
          </a:p>
          <a:p>
            <a:r>
              <a:rPr lang="es-ES" sz="2800" dirty="0" err="1"/>
              <a:t>Exercise</a:t>
            </a:r>
            <a:r>
              <a:rPr lang="es-ES" sz="2800" dirty="0"/>
              <a:t> 2: </a:t>
            </a:r>
            <a:r>
              <a:rPr lang="es-ES" sz="2800" dirty="0" err="1"/>
              <a:t>Multiqueue</a:t>
            </a:r>
            <a:r>
              <a:rPr lang="es-ES" sz="2800" dirty="0"/>
              <a:t> </a:t>
            </a:r>
            <a:r>
              <a:rPr lang="es-ES" sz="2800" dirty="0" err="1"/>
              <a:t>agorithms</a:t>
            </a:r>
            <a:endParaRPr lang="es-ES" sz="2800" dirty="0"/>
          </a:p>
          <a:p>
            <a:r>
              <a:rPr lang="es-ES" sz="2800" dirty="0" err="1"/>
              <a:t>Exercise</a:t>
            </a:r>
            <a:r>
              <a:rPr lang="es-ES" sz="2800" dirty="0"/>
              <a:t> 3: </a:t>
            </a:r>
            <a:r>
              <a:rPr lang="es-ES" sz="2800" dirty="0" err="1"/>
              <a:t>Multiqueue</a:t>
            </a:r>
            <a:r>
              <a:rPr lang="es-ES" sz="2800" dirty="0"/>
              <a:t> </a:t>
            </a:r>
            <a:r>
              <a:rPr lang="es-ES" sz="2800" dirty="0" err="1"/>
              <a:t>with</a:t>
            </a:r>
            <a:r>
              <a:rPr lang="es-ES" sz="2800" dirty="0"/>
              <a:t> </a:t>
            </a:r>
            <a:r>
              <a:rPr lang="es-ES" sz="2800" dirty="0" err="1"/>
              <a:t>feedback</a:t>
            </a:r>
            <a:endParaRPr lang="es-ES" sz="2800" dirty="0"/>
          </a:p>
        </p:txBody>
      </p:sp>
    </p:spTree>
    <p:extLst>
      <p:ext uri="{BB962C8B-B14F-4D97-AF65-F5344CB8AC3E}">
        <p14:creationId xmlns:p14="http://schemas.microsoft.com/office/powerpoint/2010/main" val="3192228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a:t>
            </a:r>
            <a:r>
              <a:rPr lang="es-ES" dirty="0"/>
              <a:t> 1.3</a:t>
            </a:r>
          </a:p>
        </p:txBody>
      </p:sp>
      <p:sp>
        <p:nvSpPr>
          <p:cNvPr id="3" name="Content Placeholder 2"/>
          <p:cNvSpPr>
            <a:spLocks noGrp="1"/>
          </p:cNvSpPr>
          <p:nvPr>
            <p:ph idx="1"/>
          </p:nvPr>
        </p:nvSpPr>
        <p:spPr/>
        <p:txBody>
          <a:bodyPr>
            <a:normAutofit lnSpcReduction="10000"/>
          </a:bodyPr>
          <a:lstStyle/>
          <a:p>
            <a:r>
              <a:rPr lang="en-US" sz="2600" dirty="0"/>
              <a:t>In a </a:t>
            </a:r>
            <a:r>
              <a:rPr lang="en-US" sz="2600" dirty="0" err="1"/>
              <a:t>multiprogrammed</a:t>
            </a:r>
            <a:r>
              <a:rPr lang="en-US" sz="2600" dirty="0"/>
              <a:t> system there are two processes, A and B, with the following execution profiles:</a:t>
            </a:r>
            <a:endParaRPr lang="es-ES" sz="2600" dirty="0"/>
          </a:p>
          <a:p>
            <a:pPr marL="0" indent="0">
              <a:buNone/>
            </a:pPr>
            <a:endParaRPr lang="es-ES" sz="2400" dirty="0"/>
          </a:p>
          <a:p>
            <a:pPr marL="0" indent="0">
              <a:buNone/>
            </a:pPr>
            <a:endParaRPr lang="es-ES" sz="2400" dirty="0"/>
          </a:p>
          <a:p>
            <a:endParaRPr lang="es-ES" sz="2400" dirty="0"/>
          </a:p>
          <a:p>
            <a:endParaRPr lang="es-ES" sz="2400" dirty="0"/>
          </a:p>
          <a:p>
            <a:pPr marL="0" indent="0">
              <a:buNone/>
            </a:pPr>
            <a:endParaRPr lang="es-ES" sz="2400" dirty="0"/>
          </a:p>
          <a:p>
            <a:r>
              <a:rPr lang="en-US" sz="2600" dirty="0"/>
              <a:t>There is only one disk and one printer. Peripherals use a FCFS scheduling algorithm. Draw the execution time line and calculate the average waiting time and the average turnaround time in the following CPU scheduling cases: </a:t>
            </a:r>
            <a:endParaRPr lang="es-ES" sz="2600" dirty="0"/>
          </a:p>
          <a:p>
            <a:pPr lvl="1"/>
            <a:r>
              <a:rPr lang="en-US" sz="2600" b="1" dirty="0"/>
              <a:t>Round robin with q = 1</a:t>
            </a:r>
            <a:endParaRPr lang="es-ES" sz="2600" b="1" dirty="0"/>
          </a:p>
          <a:p>
            <a:pPr lvl="1"/>
            <a:r>
              <a:rPr lang="en-US" sz="2600" dirty="0"/>
              <a:t>Preemptive priorities with p(B) &gt; p(A)</a:t>
            </a:r>
            <a:endParaRPr lang="es-ES" sz="2600" dirty="0"/>
          </a:p>
        </p:txBody>
      </p:sp>
      <p:graphicFrame>
        <p:nvGraphicFramePr>
          <p:cNvPr id="4" name="Table 3"/>
          <p:cNvGraphicFramePr>
            <a:graphicFrameLocks noGrp="1"/>
          </p:cNvGraphicFramePr>
          <p:nvPr>
            <p:extLst>
              <p:ext uri="{D42A27DB-BD31-4B8C-83A1-F6EECF244321}">
                <p14:modId xmlns:p14="http://schemas.microsoft.com/office/powerpoint/2010/main" val="851566476"/>
              </p:ext>
            </p:extLst>
          </p:nvPr>
        </p:nvGraphicFramePr>
        <p:xfrm>
          <a:off x="827055" y="1796560"/>
          <a:ext cx="7489890" cy="1112520"/>
        </p:xfrm>
        <a:graphic>
          <a:graphicData uri="http://schemas.openxmlformats.org/drawingml/2006/table">
            <a:tbl>
              <a:tblPr firstRow="1" bandRow="1">
                <a:tableStyleId>{5C22544A-7EE6-4342-B048-85BDC9FD1C3A}</a:tableStyleId>
              </a:tblPr>
              <a:tblGrid>
                <a:gridCol w="986732">
                  <a:extLst>
                    <a:ext uri="{9D8B030D-6E8A-4147-A177-3AD203B41FA5}">
                      <a16:colId xmlns:a16="http://schemas.microsoft.com/office/drawing/2014/main" val="20000"/>
                    </a:ext>
                  </a:extLst>
                </a:gridCol>
                <a:gridCol w="1346893">
                  <a:extLst>
                    <a:ext uri="{9D8B030D-6E8A-4147-A177-3AD203B41FA5}">
                      <a16:colId xmlns:a16="http://schemas.microsoft.com/office/drawing/2014/main" val="20001"/>
                    </a:ext>
                  </a:extLst>
                </a:gridCol>
                <a:gridCol w="5156265">
                  <a:extLst>
                    <a:ext uri="{9D8B030D-6E8A-4147-A177-3AD203B41FA5}">
                      <a16:colId xmlns:a16="http://schemas.microsoft.com/office/drawing/2014/main" val="20002"/>
                    </a:ext>
                  </a:extLst>
                </a:gridCol>
              </a:tblGrid>
              <a:tr h="370840">
                <a:tc>
                  <a:txBody>
                    <a:bodyPr/>
                    <a:lstStyle/>
                    <a:p>
                      <a:pPr algn="ctr"/>
                      <a:r>
                        <a:rPr lang="es-ES" sz="1800" dirty="0" err="1"/>
                        <a:t>Process</a:t>
                      </a:r>
                      <a:endParaRPr lang="es-ES" sz="1800" dirty="0"/>
                    </a:p>
                  </a:txBody>
                  <a:tcPr anchor="ctr"/>
                </a:tc>
                <a:tc>
                  <a:txBody>
                    <a:bodyPr/>
                    <a:lstStyle/>
                    <a:p>
                      <a:pPr algn="ctr"/>
                      <a:r>
                        <a:rPr lang="es-ES" sz="1800" dirty="0" err="1"/>
                        <a:t>Arrival</a:t>
                      </a:r>
                      <a:r>
                        <a:rPr lang="es-ES" sz="1800" dirty="0"/>
                        <a:t> time</a:t>
                      </a:r>
                    </a:p>
                  </a:txBody>
                  <a:tcPr anchor="ctr"/>
                </a:tc>
                <a:tc>
                  <a:txBody>
                    <a:bodyPr/>
                    <a:lstStyle/>
                    <a:p>
                      <a:pPr algn="ctr"/>
                      <a:r>
                        <a:rPr lang="es-ES" sz="1800" dirty="0" err="1"/>
                        <a:t>Execution</a:t>
                      </a:r>
                      <a:r>
                        <a:rPr lang="es-ES" sz="1800" dirty="0"/>
                        <a:t> </a:t>
                      </a:r>
                      <a:r>
                        <a:rPr lang="es-ES" sz="1800" dirty="0" err="1"/>
                        <a:t>Profile</a:t>
                      </a:r>
                      <a:endParaRPr lang="es-ES" sz="1800" dirty="0"/>
                    </a:p>
                  </a:txBody>
                  <a:tcPr anchor="ctr"/>
                </a:tc>
                <a:extLst>
                  <a:ext uri="{0D108BD9-81ED-4DB2-BD59-A6C34878D82A}">
                    <a16:rowId xmlns:a16="http://schemas.microsoft.com/office/drawing/2014/main" val="10000"/>
                  </a:ext>
                </a:extLst>
              </a:tr>
              <a:tr h="370840">
                <a:tc>
                  <a:txBody>
                    <a:bodyPr/>
                    <a:lstStyle/>
                    <a:p>
                      <a:pPr algn="ctr"/>
                      <a:r>
                        <a:rPr lang="es-ES" dirty="0"/>
                        <a:t>A (-)</a:t>
                      </a:r>
                    </a:p>
                  </a:txBody>
                  <a:tcPr/>
                </a:tc>
                <a:tc>
                  <a:txBody>
                    <a:bodyPr/>
                    <a:lstStyle/>
                    <a:p>
                      <a:pPr algn="ctr"/>
                      <a:r>
                        <a:rPr lang="es-ES" dirty="0"/>
                        <a:t>0</a:t>
                      </a:r>
                    </a:p>
                  </a:txBody>
                  <a:tcPr/>
                </a:tc>
                <a:tc>
                  <a:txBody>
                    <a:bodyPr/>
                    <a:lstStyle/>
                    <a:p>
                      <a:pPr algn="ctr"/>
                      <a:r>
                        <a:rPr lang="es-ES" dirty="0"/>
                        <a:t>3 CPU</a:t>
                      </a:r>
                      <a:r>
                        <a:rPr lang="es-ES" baseline="0" dirty="0"/>
                        <a:t> + 4 DISK + 6 CPU + 4 </a:t>
                      </a:r>
                      <a:r>
                        <a:rPr lang="es-ES" baseline="0" dirty="0" err="1"/>
                        <a:t>Printer</a:t>
                      </a:r>
                      <a:r>
                        <a:rPr lang="es-ES" baseline="0" dirty="0"/>
                        <a:t> + 3 CPU</a:t>
                      </a:r>
                      <a:endParaRPr lang="es-ES" dirty="0"/>
                    </a:p>
                  </a:txBody>
                  <a:tcPr/>
                </a:tc>
                <a:extLst>
                  <a:ext uri="{0D108BD9-81ED-4DB2-BD59-A6C34878D82A}">
                    <a16:rowId xmlns:a16="http://schemas.microsoft.com/office/drawing/2014/main" val="10001"/>
                  </a:ext>
                </a:extLst>
              </a:tr>
              <a:tr h="370840">
                <a:tc>
                  <a:txBody>
                    <a:bodyPr/>
                    <a:lstStyle/>
                    <a:p>
                      <a:pPr algn="ctr"/>
                      <a:r>
                        <a:rPr lang="es-ES" dirty="0"/>
                        <a:t>B (+)</a:t>
                      </a:r>
                    </a:p>
                  </a:txBody>
                  <a:tcPr/>
                </a:tc>
                <a:tc>
                  <a:txBody>
                    <a:bodyPr/>
                    <a:lstStyle/>
                    <a:p>
                      <a:pPr algn="ctr"/>
                      <a:r>
                        <a:rPr lang="es-ES" dirty="0"/>
                        <a:t>2</a:t>
                      </a:r>
                    </a:p>
                  </a:txBody>
                  <a:tcPr/>
                </a:tc>
                <a:tc>
                  <a:txBody>
                    <a:bodyPr/>
                    <a:lstStyle/>
                    <a:p>
                      <a:pPr algn="ctr"/>
                      <a:r>
                        <a:rPr lang="es-ES" dirty="0"/>
                        <a:t>2 CPU + 5 </a:t>
                      </a:r>
                      <a:r>
                        <a:rPr lang="es-ES" baseline="0" dirty="0"/>
                        <a:t>DISK</a:t>
                      </a:r>
                      <a:r>
                        <a:rPr lang="es-ES" dirty="0"/>
                        <a:t> + 3 </a:t>
                      </a:r>
                      <a:r>
                        <a:rPr lang="es-ES" baseline="0" dirty="0"/>
                        <a:t>CPU + 3 </a:t>
                      </a:r>
                      <a:r>
                        <a:rPr lang="es-ES" baseline="0" dirty="0" err="1"/>
                        <a:t>Printer</a:t>
                      </a:r>
                      <a:r>
                        <a:rPr lang="es-ES" baseline="0" dirty="0"/>
                        <a:t> + 2 CPU</a:t>
                      </a:r>
                      <a:endParaRPr lang="es-E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35763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Exercise</a:t>
            </a:r>
            <a:r>
              <a:rPr lang="es-ES" dirty="0"/>
              <a:t> 1.3</a:t>
            </a:r>
          </a:p>
        </p:txBody>
      </p:sp>
      <p:sp>
        <p:nvSpPr>
          <p:cNvPr id="6" name="CuadroTexto 5"/>
          <p:cNvSpPr txBox="1"/>
          <p:nvPr/>
        </p:nvSpPr>
        <p:spPr>
          <a:xfrm>
            <a:off x="213895" y="512984"/>
            <a:ext cx="2143472" cy="369332"/>
          </a:xfrm>
          <a:prstGeom prst="rect">
            <a:avLst/>
          </a:prstGeom>
          <a:noFill/>
        </p:spPr>
        <p:txBody>
          <a:bodyPr wrap="none" rtlCol="0">
            <a:spAutoFit/>
          </a:bodyPr>
          <a:lstStyle/>
          <a:p>
            <a:r>
              <a:rPr lang="es-ES" dirty="0"/>
              <a:t>a) </a:t>
            </a:r>
            <a:r>
              <a:rPr lang="es-ES" b="1" dirty="0"/>
              <a:t>Round </a:t>
            </a:r>
            <a:r>
              <a:rPr lang="es-ES" b="1" dirty="0" err="1"/>
              <a:t>Robin</a:t>
            </a:r>
            <a:r>
              <a:rPr lang="es-ES" b="1" dirty="0"/>
              <a:t>(q=1)</a:t>
            </a:r>
          </a:p>
        </p:txBody>
      </p:sp>
      <p:pic>
        <p:nvPicPr>
          <p:cNvPr id="3" name="Imagen 2">
            <a:extLst>
              <a:ext uri="{FF2B5EF4-FFF2-40B4-BE49-F238E27FC236}">
                <a16:creationId xmlns:a16="http://schemas.microsoft.com/office/drawing/2014/main" id="{0780BC57-0FDC-384E-82B7-C139CD91A1C6}"/>
              </a:ext>
            </a:extLst>
          </p:cNvPr>
          <p:cNvPicPr>
            <a:picLocks noChangeAspect="1"/>
          </p:cNvPicPr>
          <p:nvPr/>
        </p:nvPicPr>
        <p:blipFill>
          <a:blip r:embed="rId2"/>
          <a:stretch>
            <a:fillRect/>
          </a:stretch>
        </p:blipFill>
        <p:spPr>
          <a:xfrm>
            <a:off x="3499472" y="5928731"/>
            <a:ext cx="5334858" cy="881646"/>
          </a:xfrm>
          <a:prstGeom prst="rect">
            <a:avLst/>
          </a:prstGeom>
        </p:spPr>
      </p:pic>
      <p:sp>
        <p:nvSpPr>
          <p:cNvPr id="10" name="Rectángulo 9">
            <a:extLst>
              <a:ext uri="{FF2B5EF4-FFF2-40B4-BE49-F238E27FC236}">
                <a16:creationId xmlns:a16="http://schemas.microsoft.com/office/drawing/2014/main" id="{3B6EAAAF-D50B-E74B-8AE8-512D3C81CC8C}"/>
              </a:ext>
            </a:extLst>
          </p:cNvPr>
          <p:cNvSpPr/>
          <p:nvPr/>
        </p:nvSpPr>
        <p:spPr>
          <a:xfrm rot="19127466">
            <a:off x="6485220" y="4442884"/>
            <a:ext cx="2791598" cy="646331"/>
          </a:xfrm>
          <a:prstGeom prst="rect">
            <a:avLst/>
          </a:prstGeom>
        </p:spPr>
        <p:txBody>
          <a:bodyPr wrap="none">
            <a:spAutoFit/>
          </a:bodyPr>
          <a:lstStyle/>
          <a:p>
            <a:r>
              <a:rPr lang="en-US" b="1" dirty="0">
                <a:solidFill>
                  <a:srgbClr val="C00000"/>
                </a:solidFill>
              </a:rPr>
              <a:t>- Average Turnaround time </a:t>
            </a:r>
          </a:p>
          <a:p>
            <a:r>
              <a:rPr lang="en-US" b="1" dirty="0">
                <a:solidFill>
                  <a:srgbClr val="C00000"/>
                </a:solidFill>
              </a:rPr>
              <a:t>-CPU utilization</a:t>
            </a:r>
            <a:endParaRPr lang="es-ES" b="1" dirty="0">
              <a:solidFill>
                <a:srgbClr val="C00000"/>
              </a:solidFill>
            </a:endParaRPr>
          </a:p>
        </p:txBody>
      </p:sp>
      <p:graphicFrame>
        <p:nvGraphicFramePr>
          <p:cNvPr id="9" name="Tabla 8">
            <a:extLst>
              <a:ext uri="{FF2B5EF4-FFF2-40B4-BE49-F238E27FC236}">
                <a16:creationId xmlns:a16="http://schemas.microsoft.com/office/drawing/2014/main" id="{1D10ED92-8F1A-3A4C-94BB-702CC6E10A56}"/>
              </a:ext>
            </a:extLst>
          </p:cNvPr>
          <p:cNvGraphicFramePr>
            <a:graphicFrameLocks noGrp="1"/>
          </p:cNvGraphicFramePr>
          <p:nvPr>
            <p:extLst>
              <p:ext uri="{D42A27DB-BD31-4B8C-83A1-F6EECF244321}">
                <p14:modId xmlns:p14="http://schemas.microsoft.com/office/powerpoint/2010/main" val="534804119"/>
              </p:ext>
            </p:extLst>
          </p:nvPr>
        </p:nvGraphicFramePr>
        <p:xfrm>
          <a:off x="634834" y="1087730"/>
          <a:ext cx="4317215" cy="4525972"/>
        </p:xfrm>
        <a:graphic>
          <a:graphicData uri="http://schemas.openxmlformats.org/drawingml/2006/table">
            <a:tbl>
              <a:tblPr firstRow="1" bandRow="1"/>
              <a:tblGrid>
                <a:gridCol w="616745">
                  <a:extLst>
                    <a:ext uri="{9D8B030D-6E8A-4147-A177-3AD203B41FA5}">
                      <a16:colId xmlns:a16="http://schemas.microsoft.com/office/drawing/2014/main" val="2490439119"/>
                    </a:ext>
                  </a:extLst>
                </a:gridCol>
                <a:gridCol w="616745">
                  <a:extLst>
                    <a:ext uri="{9D8B030D-6E8A-4147-A177-3AD203B41FA5}">
                      <a16:colId xmlns:a16="http://schemas.microsoft.com/office/drawing/2014/main" val="4248587900"/>
                    </a:ext>
                  </a:extLst>
                </a:gridCol>
                <a:gridCol w="616745">
                  <a:extLst>
                    <a:ext uri="{9D8B030D-6E8A-4147-A177-3AD203B41FA5}">
                      <a16:colId xmlns:a16="http://schemas.microsoft.com/office/drawing/2014/main" val="2875789870"/>
                    </a:ext>
                  </a:extLst>
                </a:gridCol>
                <a:gridCol w="616745">
                  <a:extLst>
                    <a:ext uri="{9D8B030D-6E8A-4147-A177-3AD203B41FA5}">
                      <a16:colId xmlns:a16="http://schemas.microsoft.com/office/drawing/2014/main" val="1820520649"/>
                    </a:ext>
                  </a:extLst>
                </a:gridCol>
                <a:gridCol w="616745">
                  <a:extLst>
                    <a:ext uri="{9D8B030D-6E8A-4147-A177-3AD203B41FA5}">
                      <a16:colId xmlns:a16="http://schemas.microsoft.com/office/drawing/2014/main" val="3701416523"/>
                    </a:ext>
                  </a:extLst>
                </a:gridCol>
                <a:gridCol w="616745">
                  <a:extLst>
                    <a:ext uri="{9D8B030D-6E8A-4147-A177-3AD203B41FA5}">
                      <a16:colId xmlns:a16="http://schemas.microsoft.com/office/drawing/2014/main" val="3014967536"/>
                    </a:ext>
                  </a:extLst>
                </a:gridCol>
                <a:gridCol w="616745">
                  <a:extLst>
                    <a:ext uri="{9D8B030D-6E8A-4147-A177-3AD203B41FA5}">
                      <a16:colId xmlns:a16="http://schemas.microsoft.com/office/drawing/2014/main" val="1685160801"/>
                    </a:ext>
                  </a:extLst>
                </a:gridCol>
              </a:tblGrid>
              <a:tr h="161303">
                <a:tc>
                  <a:txBody>
                    <a:bodyPr/>
                    <a:lstStyle/>
                    <a:p>
                      <a:pPr algn="ctr" rtl="0" fontAlgn="ctr"/>
                      <a:r>
                        <a:rPr lang="es-ES" sz="700" b="1" i="0" u="none" strike="noStrike">
                          <a:solidFill>
                            <a:srgbClr val="FFFFFF"/>
                          </a:solidFill>
                          <a:effectLst/>
                          <a:latin typeface="Calibri" panose="020F0502020204030204" pitchFamily="34" charset="0"/>
                        </a:rPr>
                        <a:t>T</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READY</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CPU</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I/O Queue</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I/O</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Events</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Comments</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extLst>
                  <a:ext uri="{0D108BD9-81ED-4DB2-BD59-A6C34878D82A}">
                    <a16:rowId xmlns:a16="http://schemas.microsoft.com/office/drawing/2014/main" val="1671908367"/>
                  </a:ext>
                </a:extLst>
              </a:tr>
              <a:tr h="170791">
                <a:tc>
                  <a:txBody>
                    <a:bodyPr/>
                    <a:lstStyle/>
                    <a:p>
                      <a:pPr algn="ctr" rtl="0" fontAlgn="ctr"/>
                      <a:r>
                        <a:rPr lang="es-ES" sz="700" b="0" i="0" u="none" strike="noStrike">
                          <a:solidFill>
                            <a:srgbClr val="000000"/>
                          </a:solidFill>
                          <a:effectLst/>
                          <a:latin typeface="Calibri" panose="020F0502020204030204" pitchFamily="34" charset="0"/>
                        </a:rPr>
                        <a:t>0</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dirty="0">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458205570"/>
                  </a:ext>
                </a:extLst>
              </a:tr>
              <a:tr h="161303">
                <a:tc>
                  <a:txBody>
                    <a:bodyPr/>
                    <a:lstStyle/>
                    <a:p>
                      <a:pPr algn="ctr" rtl="0" fontAlgn="ctr"/>
                      <a:r>
                        <a:rPr lang="es-ES" sz="700" b="0" i="0" u="none" strike="noStrike">
                          <a:solidFill>
                            <a:srgbClr val="000000"/>
                          </a:solidFill>
                          <a:effectLst/>
                          <a:latin typeface="Calibri" panose="020F0502020204030204" pitchFamily="34" charset="0"/>
                        </a:rPr>
                        <a:t>1</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409297323"/>
                  </a:ext>
                </a:extLst>
              </a:tr>
              <a:tr h="161303">
                <a:tc>
                  <a:txBody>
                    <a:bodyPr/>
                    <a:lstStyle/>
                    <a:p>
                      <a:pPr algn="ctr" rtl="0" fontAlgn="ctr"/>
                      <a:r>
                        <a:rPr lang="es-ES" sz="700" b="0" i="0" u="none" strike="noStrike">
                          <a:solidFill>
                            <a:srgbClr val="000000"/>
                          </a:solidFill>
                          <a:effectLst/>
                          <a:latin typeface="Calibri" panose="020F0502020204030204" pitchFamily="34" charset="0"/>
                        </a:rPr>
                        <a:t>2</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4036578913"/>
                  </a:ext>
                </a:extLst>
              </a:tr>
              <a:tr h="161303">
                <a:tc>
                  <a:txBody>
                    <a:bodyPr/>
                    <a:lstStyle/>
                    <a:p>
                      <a:pPr algn="ctr" rtl="0" fontAlgn="ctr"/>
                      <a:r>
                        <a:rPr lang="es-ES" sz="700" b="0" i="0" u="none" strike="noStrike">
                          <a:solidFill>
                            <a:srgbClr val="000000"/>
                          </a:solidFill>
                          <a:effectLst/>
                          <a:latin typeface="Calibri" panose="020F0502020204030204" pitchFamily="34" charset="0"/>
                        </a:rPr>
                        <a:t>3</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4387959"/>
                  </a:ext>
                </a:extLst>
              </a:tr>
              <a:tr h="161303">
                <a:tc>
                  <a:txBody>
                    <a:bodyPr/>
                    <a:lstStyle/>
                    <a:p>
                      <a:pPr algn="ctr" rtl="0" fontAlgn="ctr"/>
                      <a:r>
                        <a:rPr lang="es-ES" sz="700" b="0" i="0" u="none" strike="noStrike">
                          <a:solidFill>
                            <a:srgbClr val="000000"/>
                          </a:solidFill>
                          <a:effectLst/>
                          <a:latin typeface="Calibri" panose="020F0502020204030204" pitchFamily="34" charset="0"/>
                        </a:rPr>
                        <a:t>4</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824518734"/>
                  </a:ext>
                </a:extLst>
              </a:tr>
              <a:tr h="161303">
                <a:tc>
                  <a:txBody>
                    <a:bodyPr/>
                    <a:lstStyle/>
                    <a:p>
                      <a:pPr algn="ctr" rtl="0" fontAlgn="ctr"/>
                      <a:r>
                        <a:rPr lang="es-ES" sz="700" b="0" i="0" u="none" strike="noStrike">
                          <a:solidFill>
                            <a:srgbClr val="000000"/>
                          </a:solidFill>
                          <a:effectLst/>
                          <a:latin typeface="Calibri" panose="020F0502020204030204" pitchFamily="34" charset="0"/>
                        </a:rPr>
                        <a:t>5</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195897898"/>
                  </a:ext>
                </a:extLst>
              </a:tr>
              <a:tr h="161303">
                <a:tc>
                  <a:txBody>
                    <a:bodyPr/>
                    <a:lstStyle/>
                    <a:p>
                      <a:pPr algn="ctr" rtl="0" fontAlgn="ctr"/>
                      <a:r>
                        <a:rPr lang="es-ES" sz="700" b="0" i="0" u="none" strike="noStrike">
                          <a:solidFill>
                            <a:srgbClr val="000000"/>
                          </a:solidFill>
                          <a:effectLst/>
                          <a:latin typeface="Calibri" panose="020F0502020204030204" pitchFamily="34" charset="0"/>
                        </a:rPr>
                        <a:t>6</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10288740"/>
                  </a:ext>
                </a:extLst>
              </a:tr>
              <a:tr h="161303">
                <a:tc>
                  <a:txBody>
                    <a:bodyPr/>
                    <a:lstStyle/>
                    <a:p>
                      <a:pPr algn="ctr" rtl="0" fontAlgn="ctr"/>
                      <a:r>
                        <a:rPr lang="es-ES" sz="700" b="0" i="0" u="none" strike="noStrike">
                          <a:solidFill>
                            <a:srgbClr val="000000"/>
                          </a:solidFill>
                          <a:effectLst/>
                          <a:latin typeface="Calibri" panose="020F0502020204030204" pitchFamily="34" charset="0"/>
                        </a:rPr>
                        <a:t>7</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76866827"/>
                  </a:ext>
                </a:extLst>
              </a:tr>
              <a:tr h="161303">
                <a:tc>
                  <a:txBody>
                    <a:bodyPr/>
                    <a:lstStyle/>
                    <a:p>
                      <a:pPr algn="ctr" rtl="0" fontAlgn="ctr"/>
                      <a:r>
                        <a:rPr lang="es-ES" sz="700" b="0" i="0" u="none" strike="noStrike">
                          <a:solidFill>
                            <a:srgbClr val="000000"/>
                          </a:solidFill>
                          <a:effectLst/>
                          <a:latin typeface="Calibri" panose="020F0502020204030204" pitchFamily="34" charset="0"/>
                        </a:rPr>
                        <a:t>8</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586005434"/>
                  </a:ext>
                </a:extLst>
              </a:tr>
              <a:tr h="161303">
                <a:tc>
                  <a:txBody>
                    <a:bodyPr/>
                    <a:lstStyle/>
                    <a:p>
                      <a:pPr algn="ctr" rtl="0" fontAlgn="ctr"/>
                      <a:r>
                        <a:rPr lang="es-ES" sz="700" b="0" i="0" u="none" strike="noStrike">
                          <a:solidFill>
                            <a:srgbClr val="000000"/>
                          </a:solidFill>
                          <a:effectLst/>
                          <a:latin typeface="Calibri" panose="020F0502020204030204" pitchFamily="34" charset="0"/>
                        </a:rPr>
                        <a:t>9</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789415143"/>
                  </a:ext>
                </a:extLst>
              </a:tr>
              <a:tr h="161303">
                <a:tc>
                  <a:txBody>
                    <a:bodyPr/>
                    <a:lstStyle/>
                    <a:p>
                      <a:pPr algn="ctr" rtl="0" fontAlgn="ctr"/>
                      <a:r>
                        <a:rPr lang="es-ES" sz="700" b="0" i="0" u="none" strike="noStrike">
                          <a:solidFill>
                            <a:srgbClr val="000000"/>
                          </a:solidFill>
                          <a:effectLst/>
                          <a:latin typeface="Calibri" panose="020F0502020204030204" pitchFamily="34" charset="0"/>
                        </a:rPr>
                        <a:t>10</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91460608"/>
                  </a:ext>
                </a:extLst>
              </a:tr>
              <a:tr h="161303">
                <a:tc>
                  <a:txBody>
                    <a:bodyPr/>
                    <a:lstStyle/>
                    <a:p>
                      <a:pPr algn="ctr" rtl="0" fontAlgn="ctr"/>
                      <a:r>
                        <a:rPr lang="es-ES" sz="700" b="0" i="0" u="none" strike="noStrike">
                          <a:solidFill>
                            <a:srgbClr val="000000"/>
                          </a:solidFill>
                          <a:effectLst/>
                          <a:latin typeface="Calibri" panose="020F0502020204030204" pitchFamily="34" charset="0"/>
                        </a:rPr>
                        <a:t>11</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464156460"/>
                  </a:ext>
                </a:extLst>
              </a:tr>
              <a:tr h="161303">
                <a:tc>
                  <a:txBody>
                    <a:bodyPr/>
                    <a:lstStyle/>
                    <a:p>
                      <a:pPr algn="ctr" rtl="0" fontAlgn="ctr"/>
                      <a:r>
                        <a:rPr lang="es-ES" sz="700" b="0" i="0" u="none" strike="noStrike">
                          <a:solidFill>
                            <a:srgbClr val="000000"/>
                          </a:solidFill>
                          <a:effectLst/>
                          <a:latin typeface="Calibri" panose="020F0502020204030204" pitchFamily="34" charset="0"/>
                        </a:rPr>
                        <a:t>12</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896149410"/>
                  </a:ext>
                </a:extLst>
              </a:tr>
              <a:tr h="161303">
                <a:tc>
                  <a:txBody>
                    <a:bodyPr/>
                    <a:lstStyle/>
                    <a:p>
                      <a:pPr algn="ctr" rtl="0" fontAlgn="ctr"/>
                      <a:r>
                        <a:rPr lang="es-ES" sz="700" b="0" i="0" u="none" strike="noStrike">
                          <a:solidFill>
                            <a:srgbClr val="000000"/>
                          </a:solidFill>
                          <a:effectLst/>
                          <a:latin typeface="Calibri" panose="020F0502020204030204" pitchFamily="34" charset="0"/>
                        </a:rPr>
                        <a:t>13</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502474842"/>
                  </a:ext>
                </a:extLst>
              </a:tr>
              <a:tr h="161303">
                <a:tc>
                  <a:txBody>
                    <a:bodyPr/>
                    <a:lstStyle/>
                    <a:p>
                      <a:pPr algn="ctr" rtl="0" fontAlgn="ctr"/>
                      <a:r>
                        <a:rPr lang="es-ES" sz="700" b="0" i="0" u="none" strike="noStrike">
                          <a:solidFill>
                            <a:srgbClr val="000000"/>
                          </a:solidFill>
                          <a:effectLst/>
                          <a:latin typeface="Calibri" panose="020F0502020204030204" pitchFamily="34" charset="0"/>
                        </a:rPr>
                        <a:t>14</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058798330"/>
                  </a:ext>
                </a:extLst>
              </a:tr>
              <a:tr h="161303">
                <a:tc>
                  <a:txBody>
                    <a:bodyPr/>
                    <a:lstStyle/>
                    <a:p>
                      <a:pPr algn="ctr" rtl="0" fontAlgn="ctr"/>
                      <a:r>
                        <a:rPr lang="es-ES" sz="700" b="0" i="0" u="none" strike="noStrike">
                          <a:solidFill>
                            <a:srgbClr val="000000"/>
                          </a:solidFill>
                          <a:effectLst/>
                          <a:latin typeface="Calibri" panose="020F0502020204030204" pitchFamily="34" charset="0"/>
                        </a:rPr>
                        <a:t>15</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03637039"/>
                  </a:ext>
                </a:extLst>
              </a:tr>
              <a:tr h="161303">
                <a:tc>
                  <a:txBody>
                    <a:bodyPr/>
                    <a:lstStyle/>
                    <a:p>
                      <a:pPr algn="ctr" rtl="0" fontAlgn="ctr"/>
                      <a:r>
                        <a:rPr lang="es-ES" sz="700" b="0" i="0" u="none" strike="noStrike">
                          <a:solidFill>
                            <a:srgbClr val="000000"/>
                          </a:solidFill>
                          <a:effectLst/>
                          <a:latin typeface="Calibri" panose="020F0502020204030204" pitchFamily="34" charset="0"/>
                        </a:rPr>
                        <a:t>16</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959788952"/>
                  </a:ext>
                </a:extLst>
              </a:tr>
              <a:tr h="161303">
                <a:tc>
                  <a:txBody>
                    <a:bodyPr/>
                    <a:lstStyle/>
                    <a:p>
                      <a:pPr algn="ctr" rtl="0" fontAlgn="ctr"/>
                      <a:r>
                        <a:rPr lang="es-ES" sz="700" b="0" i="0" u="none" strike="noStrike">
                          <a:solidFill>
                            <a:srgbClr val="000000"/>
                          </a:solidFill>
                          <a:effectLst/>
                          <a:latin typeface="Calibri" panose="020F0502020204030204" pitchFamily="34" charset="0"/>
                        </a:rPr>
                        <a:t>17</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4234543938"/>
                  </a:ext>
                </a:extLst>
              </a:tr>
              <a:tr h="161303">
                <a:tc>
                  <a:txBody>
                    <a:bodyPr/>
                    <a:lstStyle/>
                    <a:p>
                      <a:pPr algn="ctr" rtl="0" fontAlgn="ctr"/>
                      <a:r>
                        <a:rPr lang="es-ES" sz="700" b="0" i="0" u="none" strike="noStrike">
                          <a:solidFill>
                            <a:srgbClr val="000000"/>
                          </a:solidFill>
                          <a:effectLst/>
                          <a:latin typeface="Calibri" panose="020F0502020204030204" pitchFamily="34" charset="0"/>
                        </a:rPr>
                        <a:t>18</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700" b="0" i="0" u="none" strike="noStrike">
                        <a:solidFill>
                          <a:srgbClr val="000000"/>
                        </a:solidFill>
                        <a:effectLst/>
                        <a:latin typeface="Calibri" panose="020F0502020204030204" pitchFamily="34" charset="0"/>
                      </a:endParaRP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602014713"/>
                  </a:ext>
                </a:extLst>
              </a:tr>
              <a:tr h="161303">
                <a:tc>
                  <a:txBody>
                    <a:bodyPr/>
                    <a:lstStyle/>
                    <a:p>
                      <a:pPr algn="ctr" rtl="0" fontAlgn="ctr"/>
                      <a:r>
                        <a:rPr lang="es-ES" sz="700" b="0" i="0" u="none" strike="noStrike">
                          <a:solidFill>
                            <a:srgbClr val="000000"/>
                          </a:solidFill>
                          <a:effectLst/>
                          <a:latin typeface="Calibri" panose="020F0502020204030204" pitchFamily="34" charset="0"/>
                        </a:rPr>
                        <a:t>19</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423631182"/>
                  </a:ext>
                </a:extLst>
              </a:tr>
              <a:tr h="161303">
                <a:tc>
                  <a:txBody>
                    <a:bodyPr/>
                    <a:lstStyle/>
                    <a:p>
                      <a:pPr algn="ctr" rtl="0" fontAlgn="ctr"/>
                      <a:r>
                        <a:rPr lang="es-ES" sz="700" b="0" i="0" u="none" strike="noStrike">
                          <a:solidFill>
                            <a:srgbClr val="000000"/>
                          </a:solidFill>
                          <a:effectLst/>
                          <a:latin typeface="Calibri" panose="020F0502020204030204" pitchFamily="34" charset="0"/>
                        </a:rPr>
                        <a:t>20</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705043167"/>
                  </a:ext>
                </a:extLst>
              </a:tr>
              <a:tr h="161303">
                <a:tc>
                  <a:txBody>
                    <a:bodyPr/>
                    <a:lstStyle/>
                    <a:p>
                      <a:pPr algn="ctr" rtl="0" fontAlgn="ctr"/>
                      <a:r>
                        <a:rPr lang="es-ES" sz="700" b="0" i="0" u="none" strike="noStrike">
                          <a:solidFill>
                            <a:srgbClr val="000000"/>
                          </a:solidFill>
                          <a:effectLst/>
                          <a:latin typeface="Calibri" panose="020F0502020204030204" pitchFamily="34" charset="0"/>
                        </a:rPr>
                        <a:t>21</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801092617"/>
                  </a:ext>
                </a:extLst>
              </a:tr>
              <a:tr h="161303">
                <a:tc>
                  <a:txBody>
                    <a:bodyPr/>
                    <a:lstStyle/>
                    <a:p>
                      <a:pPr algn="ctr" rtl="0" fontAlgn="ctr"/>
                      <a:r>
                        <a:rPr lang="es-ES" sz="700" b="0" i="0" u="none" strike="noStrike">
                          <a:solidFill>
                            <a:srgbClr val="000000"/>
                          </a:solidFill>
                          <a:effectLst/>
                          <a:latin typeface="Calibri" panose="020F0502020204030204" pitchFamily="34" charset="0"/>
                        </a:rPr>
                        <a:t>22</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464085323"/>
                  </a:ext>
                </a:extLst>
              </a:tr>
              <a:tr h="161303">
                <a:tc>
                  <a:txBody>
                    <a:bodyPr/>
                    <a:lstStyle/>
                    <a:p>
                      <a:pPr algn="ctr" rtl="0" fontAlgn="ctr"/>
                      <a:r>
                        <a:rPr lang="es-ES" sz="700" b="0" i="0" u="none" strike="noStrike">
                          <a:solidFill>
                            <a:srgbClr val="000000"/>
                          </a:solidFill>
                          <a:effectLst/>
                          <a:latin typeface="Calibri" panose="020F0502020204030204" pitchFamily="34" charset="0"/>
                        </a:rPr>
                        <a:t>23</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rtl="0" fontAlgn="t"/>
                      <a:endParaRPr lang="es-ES" sz="700" b="0" i="0" u="none" strike="noStrike" dirty="0">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285701067"/>
                  </a:ext>
                </a:extLst>
              </a:tr>
              <a:tr h="161303">
                <a:tc>
                  <a:txBody>
                    <a:bodyPr/>
                    <a:lstStyle/>
                    <a:p>
                      <a:pPr algn="ctr" rtl="0" fontAlgn="ctr"/>
                      <a:r>
                        <a:rPr lang="es-ES" sz="700" b="0" i="0" u="none" strike="noStrike">
                          <a:solidFill>
                            <a:srgbClr val="000000"/>
                          </a:solidFill>
                          <a:effectLst/>
                          <a:latin typeface="Calibri" panose="020F0502020204030204" pitchFamily="34" charset="0"/>
                        </a:rPr>
                        <a:t>24</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r" rtl="0" fontAlgn="t"/>
                      <a:endParaRPr lang="es-ES" sz="700" b="0" i="0" u="none" strike="noStrike" dirty="0">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574042473"/>
                  </a:ext>
                </a:extLst>
              </a:tr>
              <a:tr h="161303">
                <a:tc>
                  <a:txBody>
                    <a:bodyPr/>
                    <a:lstStyle/>
                    <a:p>
                      <a:pPr algn="ctr" rtl="0" fontAlgn="ctr"/>
                      <a:r>
                        <a:rPr lang="es-ES" sz="700" b="0" i="0" u="none" strike="noStrike">
                          <a:solidFill>
                            <a:srgbClr val="000000"/>
                          </a:solidFill>
                          <a:effectLst/>
                          <a:latin typeface="Calibri" panose="020F0502020204030204" pitchFamily="34" charset="0"/>
                        </a:rPr>
                        <a:t>25</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t"/>
                      <a:endParaRPr lang="es-ES" sz="700" b="0" i="0" u="none" strike="noStrike" dirty="0">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t"/>
                      <a:endParaRPr lang="es-ES" sz="700" b="0" i="0" u="none" strike="noStrike" dirty="0">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618618729"/>
                  </a:ext>
                </a:extLst>
              </a:tr>
              <a:tr h="161303">
                <a:tc>
                  <a:txBody>
                    <a:bodyPr/>
                    <a:lstStyle/>
                    <a:p>
                      <a:pPr algn="ctr" rtl="0" fontAlgn="ctr"/>
                      <a:r>
                        <a:rPr lang="es-ES" sz="700" b="0" i="0" u="none" strike="noStrike">
                          <a:solidFill>
                            <a:srgbClr val="000000"/>
                          </a:solidFill>
                          <a:effectLst/>
                          <a:latin typeface="Calibri" panose="020F0502020204030204" pitchFamily="34" charset="0"/>
                        </a:rPr>
                        <a:t>26</a:t>
                      </a:r>
                    </a:p>
                  </a:txBody>
                  <a:tcPr marL="7116" marR="7116" marT="711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t"/>
                      <a:endParaRPr lang="es-ES" sz="700" b="0" i="0" u="none" strike="noStrike">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t"/>
                      <a:endParaRPr lang="es-ES" sz="700" b="0" i="0" u="none" strike="noStrike" dirty="0">
                        <a:solidFill>
                          <a:srgbClr val="000000"/>
                        </a:solidFill>
                        <a:effectLst/>
                        <a:latin typeface="Calibri" panose="020F0502020204030204" pitchFamily="34" charset="0"/>
                      </a:endParaRPr>
                    </a:p>
                  </a:txBody>
                  <a:tcPr marL="7116" marR="7116" marT="711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814846794"/>
                  </a:ext>
                </a:extLst>
              </a:tr>
            </a:tbl>
          </a:graphicData>
        </a:graphic>
      </p:graphicFrame>
    </p:spTree>
    <p:extLst>
      <p:ext uri="{BB962C8B-B14F-4D97-AF65-F5344CB8AC3E}">
        <p14:creationId xmlns:p14="http://schemas.microsoft.com/office/powerpoint/2010/main" val="80543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Exercise</a:t>
            </a:r>
            <a:r>
              <a:rPr lang="es-ES" dirty="0"/>
              <a:t> 1.3</a:t>
            </a:r>
          </a:p>
        </p:txBody>
      </p:sp>
      <p:sp>
        <p:nvSpPr>
          <p:cNvPr id="6" name="CuadroTexto 5"/>
          <p:cNvSpPr txBox="1"/>
          <p:nvPr/>
        </p:nvSpPr>
        <p:spPr>
          <a:xfrm>
            <a:off x="213895" y="512984"/>
            <a:ext cx="4844211" cy="461665"/>
          </a:xfrm>
          <a:prstGeom prst="rect">
            <a:avLst/>
          </a:prstGeom>
          <a:noFill/>
        </p:spPr>
        <p:txBody>
          <a:bodyPr wrap="none" rtlCol="0">
            <a:spAutoFit/>
          </a:bodyPr>
          <a:lstStyle/>
          <a:p>
            <a:r>
              <a:rPr lang="en-US" sz="2400" dirty="0"/>
              <a:t>Preemptive priorities with p(B) &gt; p(A)</a:t>
            </a:r>
            <a:endParaRPr lang="es-ES" sz="2400" dirty="0"/>
          </a:p>
        </p:txBody>
      </p:sp>
      <p:pic>
        <p:nvPicPr>
          <p:cNvPr id="7" name="Imagen 6">
            <a:extLst>
              <a:ext uri="{FF2B5EF4-FFF2-40B4-BE49-F238E27FC236}">
                <a16:creationId xmlns:a16="http://schemas.microsoft.com/office/drawing/2014/main" id="{DD79483B-01D0-F647-94F4-30264B81918E}"/>
              </a:ext>
            </a:extLst>
          </p:cNvPr>
          <p:cNvPicPr>
            <a:picLocks noChangeAspect="1"/>
          </p:cNvPicPr>
          <p:nvPr/>
        </p:nvPicPr>
        <p:blipFill>
          <a:blip r:embed="rId2"/>
          <a:stretch>
            <a:fillRect/>
          </a:stretch>
        </p:blipFill>
        <p:spPr>
          <a:xfrm>
            <a:off x="3499472" y="5928731"/>
            <a:ext cx="5334858" cy="881646"/>
          </a:xfrm>
          <a:prstGeom prst="rect">
            <a:avLst/>
          </a:prstGeom>
        </p:spPr>
      </p:pic>
      <p:sp>
        <p:nvSpPr>
          <p:cNvPr id="9" name="Rectángulo 8">
            <a:extLst>
              <a:ext uri="{FF2B5EF4-FFF2-40B4-BE49-F238E27FC236}">
                <a16:creationId xmlns:a16="http://schemas.microsoft.com/office/drawing/2014/main" id="{7F42BC48-8F08-A84B-8EB9-899E3425EC2A}"/>
              </a:ext>
            </a:extLst>
          </p:cNvPr>
          <p:cNvSpPr/>
          <p:nvPr/>
        </p:nvSpPr>
        <p:spPr>
          <a:xfrm rot="19127466">
            <a:off x="6485220" y="4442884"/>
            <a:ext cx="2791598" cy="646331"/>
          </a:xfrm>
          <a:prstGeom prst="rect">
            <a:avLst/>
          </a:prstGeom>
        </p:spPr>
        <p:txBody>
          <a:bodyPr wrap="none">
            <a:spAutoFit/>
          </a:bodyPr>
          <a:lstStyle/>
          <a:p>
            <a:r>
              <a:rPr lang="en-US" b="1" dirty="0">
                <a:solidFill>
                  <a:srgbClr val="C00000"/>
                </a:solidFill>
              </a:rPr>
              <a:t>- Average Turnaround time </a:t>
            </a:r>
          </a:p>
          <a:p>
            <a:r>
              <a:rPr lang="en-US" b="1" dirty="0">
                <a:solidFill>
                  <a:srgbClr val="C00000"/>
                </a:solidFill>
              </a:rPr>
              <a:t>-CPU utilization</a:t>
            </a:r>
            <a:endParaRPr lang="es-ES" b="1" dirty="0">
              <a:solidFill>
                <a:srgbClr val="C00000"/>
              </a:solidFill>
            </a:endParaRPr>
          </a:p>
        </p:txBody>
      </p:sp>
      <p:graphicFrame>
        <p:nvGraphicFramePr>
          <p:cNvPr id="10" name="Tabla 9">
            <a:extLst>
              <a:ext uri="{FF2B5EF4-FFF2-40B4-BE49-F238E27FC236}">
                <a16:creationId xmlns:a16="http://schemas.microsoft.com/office/drawing/2014/main" id="{1C518BAB-664E-8B49-924A-A06EC566D666}"/>
              </a:ext>
            </a:extLst>
          </p:cNvPr>
          <p:cNvGraphicFramePr>
            <a:graphicFrameLocks noGrp="1"/>
          </p:cNvGraphicFramePr>
          <p:nvPr>
            <p:extLst>
              <p:ext uri="{D42A27DB-BD31-4B8C-83A1-F6EECF244321}">
                <p14:modId xmlns:p14="http://schemas.microsoft.com/office/powerpoint/2010/main" val="1402635972"/>
              </p:ext>
            </p:extLst>
          </p:nvPr>
        </p:nvGraphicFramePr>
        <p:xfrm>
          <a:off x="682101" y="1188714"/>
          <a:ext cx="4463841" cy="4525951"/>
        </p:xfrm>
        <a:graphic>
          <a:graphicData uri="http://schemas.openxmlformats.org/drawingml/2006/table">
            <a:tbl>
              <a:tblPr firstRow="1" bandRow="1"/>
              <a:tblGrid>
                <a:gridCol w="418277">
                  <a:extLst>
                    <a:ext uri="{9D8B030D-6E8A-4147-A177-3AD203B41FA5}">
                      <a16:colId xmlns:a16="http://schemas.microsoft.com/office/drawing/2014/main" val="3034578415"/>
                    </a:ext>
                  </a:extLst>
                </a:gridCol>
                <a:gridCol w="577622">
                  <a:extLst>
                    <a:ext uri="{9D8B030D-6E8A-4147-A177-3AD203B41FA5}">
                      <a16:colId xmlns:a16="http://schemas.microsoft.com/office/drawing/2014/main" val="1823802463"/>
                    </a:ext>
                  </a:extLst>
                </a:gridCol>
                <a:gridCol w="577622">
                  <a:extLst>
                    <a:ext uri="{9D8B030D-6E8A-4147-A177-3AD203B41FA5}">
                      <a16:colId xmlns:a16="http://schemas.microsoft.com/office/drawing/2014/main" val="2292205182"/>
                    </a:ext>
                  </a:extLst>
                </a:gridCol>
                <a:gridCol w="433769">
                  <a:extLst>
                    <a:ext uri="{9D8B030D-6E8A-4147-A177-3AD203B41FA5}">
                      <a16:colId xmlns:a16="http://schemas.microsoft.com/office/drawing/2014/main" val="70603700"/>
                    </a:ext>
                  </a:extLst>
                </a:gridCol>
                <a:gridCol w="433769">
                  <a:extLst>
                    <a:ext uri="{9D8B030D-6E8A-4147-A177-3AD203B41FA5}">
                      <a16:colId xmlns:a16="http://schemas.microsoft.com/office/drawing/2014/main" val="3717473316"/>
                    </a:ext>
                  </a:extLst>
                </a:gridCol>
                <a:gridCol w="433769">
                  <a:extLst>
                    <a:ext uri="{9D8B030D-6E8A-4147-A177-3AD203B41FA5}">
                      <a16:colId xmlns:a16="http://schemas.microsoft.com/office/drawing/2014/main" val="2776322377"/>
                    </a:ext>
                  </a:extLst>
                </a:gridCol>
                <a:gridCol w="433769">
                  <a:extLst>
                    <a:ext uri="{9D8B030D-6E8A-4147-A177-3AD203B41FA5}">
                      <a16:colId xmlns:a16="http://schemas.microsoft.com/office/drawing/2014/main" val="2573550788"/>
                    </a:ext>
                  </a:extLst>
                </a:gridCol>
                <a:gridCol w="577622">
                  <a:extLst>
                    <a:ext uri="{9D8B030D-6E8A-4147-A177-3AD203B41FA5}">
                      <a16:colId xmlns:a16="http://schemas.microsoft.com/office/drawing/2014/main" val="3041502239"/>
                    </a:ext>
                  </a:extLst>
                </a:gridCol>
                <a:gridCol w="577622">
                  <a:extLst>
                    <a:ext uri="{9D8B030D-6E8A-4147-A177-3AD203B41FA5}">
                      <a16:colId xmlns:a16="http://schemas.microsoft.com/office/drawing/2014/main" val="1399666218"/>
                    </a:ext>
                  </a:extLst>
                </a:gridCol>
              </a:tblGrid>
              <a:tr h="141991">
                <a:tc>
                  <a:txBody>
                    <a:bodyPr/>
                    <a:lstStyle/>
                    <a:p>
                      <a:pPr algn="ctr" rtl="0" fontAlgn="ctr"/>
                      <a:r>
                        <a:rPr lang="es-ES" sz="600" b="1" i="0" u="none" strike="noStrike">
                          <a:solidFill>
                            <a:srgbClr val="FFFFFF"/>
                          </a:solidFill>
                          <a:effectLst/>
                          <a:latin typeface="Calibri" panose="020F0502020204030204" pitchFamily="34" charset="0"/>
                        </a:rPr>
                        <a:t>T</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600" b="1" i="0" u="none" strike="noStrike">
                          <a:solidFill>
                            <a:srgbClr val="FFFFFF"/>
                          </a:solidFill>
                          <a:effectLst/>
                          <a:latin typeface="Calibri" panose="020F0502020204030204" pitchFamily="34" charset="0"/>
                        </a:rPr>
                        <a:t>READY</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600" b="1" i="0" u="none" strike="noStrike">
                          <a:solidFill>
                            <a:srgbClr val="FFFFFF"/>
                          </a:solidFill>
                          <a:effectLst/>
                          <a:latin typeface="Calibri" panose="020F0502020204030204" pitchFamily="34" charset="0"/>
                        </a:rPr>
                        <a:t>CPU</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600" b="1" i="0" u="none" strike="noStrike">
                          <a:solidFill>
                            <a:srgbClr val="FFFFFF"/>
                          </a:solidFill>
                          <a:effectLst/>
                          <a:latin typeface="Calibri" panose="020F0502020204030204" pitchFamily="34" charset="0"/>
                        </a:rPr>
                        <a:t>DISK Queue</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600" b="1" i="0" u="none" strike="noStrike">
                          <a:solidFill>
                            <a:srgbClr val="FFFFFF"/>
                          </a:solidFill>
                          <a:effectLst/>
                          <a:latin typeface="Calibri" panose="020F0502020204030204" pitchFamily="34" charset="0"/>
                        </a:rPr>
                        <a:t>Disk</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600" b="1" i="0" u="none" strike="noStrike">
                          <a:solidFill>
                            <a:srgbClr val="FFFFFF"/>
                          </a:solidFill>
                          <a:effectLst/>
                          <a:latin typeface="Calibri" panose="020F0502020204030204" pitchFamily="34" charset="0"/>
                        </a:rPr>
                        <a:t>PR Queue</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600" b="1" i="0" u="none" strike="noStrike">
                          <a:solidFill>
                            <a:srgbClr val="FFFFFF"/>
                          </a:solidFill>
                          <a:effectLst/>
                          <a:latin typeface="Calibri" panose="020F0502020204030204" pitchFamily="34" charset="0"/>
                        </a:rPr>
                        <a:t>Printer</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600" b="1" i="0" u="none" strike="noStrike">
                          <a:solidFill>
                            <a:srgbClr val="FFFFFF"/>
                          </a:solidFill>
                          <a:effectLst/>
                          <a:latin typeface="Calibri" panose="020F0502020204030204" pitchFamily="34" charset="0"/>
                        </a:rPr>
                        <a:t>Events</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600" b="1" i="0" u="none" strike="noStrike">
                          <a:solidFill>
                            <a:srgbClr val="FFFFFF"/>
                          </a:solidFill>
                          <a:effectLst/>
                          <a:latin typeface="Calibri" panose="020F0502020204030204" pitchFamily="34" charset="0"/>
                        </a:rPr>
                        <a:t>Comments</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extLst>
                  <a:ext uri="{0D108BD9-81ED-4DB2-BD59-A6C34878D82A}">
                    <a16:rowId xmlns:a16="http://schemas.microsoft.com/office/drawing/2014/main" val="4049994600"/>
                  </a:ext>
                </a:extLst>
              </a:tr>
              <a:tr h="159740">
                <a:tc>
                  <a:txBody>
                    <a:bodyPr/>
                    <a:lstStyle/>
                    <a:p>
                      <a:pPr algn="ctr" rtl="0" fontAlgn="ctr"/>
                      <a:r>
                        <a:rPr lang="es-ES" sz="600" b="0" i="0" u="none" strike="noStrike">
                          <a:solidFill>
                            <a:srgbClr val="000000"/>
                          </a:solidFill>
                          <a:effectLst/>
                          <a:latin typeface="Calibri" panose="020F0502020204030204" pitchFamily="34" charset="0"/>
                        </a:rPr>
                        <a:t>0</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dirty="0">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435028897"/>
                  </a:ext>
                </a:extLst>
              </a:tr>
              <a:tr h="150865">
                <a:tc>
                  <a:txBody>
                    <a:bodyPr/>
                    <a:lstStyle/>
                    <a:p>
                      <a:pPr algn="ctr" rtl="0" fontAlgn="ctr"/>
                      <a:r>
                        <a:rPr lang="es-ES" sz="600" b="0" i="0" u="none" strike="noStrike">
                          <a:solidFill>
                            <a:srgbClr val="000000"/>
                          </a:solidFill>
                          <a:effectLst/>
                          <a:latin typeface="Calibri" panose="020F0502020204030204" pitchFamily="34" charset="0"/>
                        </a:rPr>
                        <a:t>1</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192725954"/>
                  </a:ext>
                </a:extLst>
              </a:tr>
              <a:tr h="150865">
                <a:tc>
                  <a:txBody>
                    <a:bodyPr/>
                    <a:lstStyle/>
                    <a:p>
                      <a:pPr algn="ctr" rtl="0" fontAlgn="ctr"/>
                      <a:r>
                        <a:rPr lang="es-ES" sz="600" b="0" i="0" u="none" strike="noStrike">
                          <a:solidFill>
                            <a:srgbClr val="000000"/>
                          </a:solidFill>
                          <a:effectLst/>
                          <a:latin typeface="Calibri" panose="020F0502020204030204" pitchFamily="34" charset="0"/>
                        </a:rPr>
                        <a:t>2</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dirty="0">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905612851"/>
                  </a:ext>
                </a:extLst>
              </a:tr>
              <a:tr h="150865">
                <a:tc>
                  <a:txBody>
                    <a:bodyPr/>
                    <a:lstStyle/>
                    <a:p>
                      <a:pPr algn="ctr" rtl="0" fontAlgn="ctr"/>
                      <a:r>
                        <a:rPr lang="es-ES" sz="600" b="0" i="0" u="none" strike="noStrike">
                          <a:solidFill>
                            <a:srgbClr val="000000"/>
                          </a:solidFill>
                          <a:effectLst/>
                          <a:latin typeface="Calibri" panose="020F0502020204030204" pitchFamily="34" charset="0"/>
                        </a:rPr>
                        <a:t>3</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677753051"/>
                  </a:ext>
                </a:extLst>
              </a:tr>
              <a:tr h="150865">
                <a:tc>
                  <a:txBody>
                    <a:bodyPr/>
                    <a:lstStyle/>
                    <a:p>
                      <a:pPr algn="ctr" rtl="0" fontAlgn="ctr"/>
                      <a:r>
                        <a:rPr lang="es-ES" sz="600" b="0" i="0" u="none" strike="noStrike">
                          <a:solidFill>
                            <a:srgbClr val="000000"/>
                          </a:solidFill>
                          <a:effectLst/>
                          <a:latin typeface="Calibri" panose="020F0502020204030204" pitchFamily="34" charset="0"/>
                        </a:rPr>
                        <a:t>4</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317003782"/>
                  </a:ext>
                </a:extLst>
              </a:tr>
              <a:tr h="150865">
                <a:tc>
                  <a:txBody>
                    <a:bodyPr/>
                    <a:lstStyle/>
                    <a:p>
                      <a:pPr algn="ctr" rtl="0" fontAlgn="ctr"/>
                      <a:r>
                        <a:rPr lang="es-ES" sz="600" b="0" i="0" u="none" strike="noStrike">
                          <a:solidFill>
                            <a:srgbClr val="000000"/>
                          </a:solidFill>
                          <a:effectLst/>
                          <a:latin typeface="Calibri" panose="020F0502020204030204" pitchFamily="34" charset="0"/>
                        </a:rPr>
                        <a:t>5</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776015686"/>
                  </a:ext>
                </a:extLst>
              </a:tr>
              <a:tr h="150865">
                <a:tc>
                  <a:txBody>
                    <a:bodyPr/>
                    <a:lstStyle/>
                    <a:p>
                      <a:pPr algn="ctr" rtl="0" fontAlgn="ctr"/>
                      <a:r>
                        <a:rPr lang="es-ES" sz="600" b="0" i="0" u="none" strike="noStrike">
                          <a:solidFill>
                            <a:srgbClr val="000000"/>
                          </a:solidFill>
                          <a:effectLst/>
                          <a:latin typeface="Calibri" panose="020F0502020204030204" pitchFamily="34" charset="0"/>
                        </a:rPr>
                        <a:t>6</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580469609"/>
                  </a:ext>
                </a:extLst>
              </a:tr>
              <a:tr h="150865">
                <a:tc>
                  <a:txBody>
                    <a:bodyPr/>
                    <a:lstStyle/>
                    <a:p>
                      <a:pPr algn="ctr" rtl="0" fontAlgn="ctr"/>
                      <a:r>
                        <a:rPr lang="es-ES" sz="600" b="0" i="0" u="none" strike="noStrike">
                          <a:solidFill>
                            <a:srgbClr val="000000"/>
                          </a:solidFill>
                          <a:effectLst/>
                          <a:latin typeface="Calibri" panose="020F0502020204030204" pitchFamily="34" charset="0"/>
                        </a:rPr>
                        <a:t>7</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4066369839"/>
                  </a:ext>
                </a:extLst>
              </a:tr>
              <a:tr h="150865">
                <a:tc>
                  <a:txBody>
                    <a:bodyPr/>
                    <a:lstStyle/>
                    <a:p>
                      <a:pPr algn="ctr" rtl="0" fontAlgn="ctr"/>
                      <a:r>
                        <a:rPr lang="es-ES" sz="600" b="0" i="0" u="none" strike="noStrike">
                          <a:solidFill>
                            <a:srgbClr val="000000"/>
                          </a:solidFill>
                          <a:effectLst/>
                          <a:latin typeface="Calibri" panose="020F0502020204030204" pitchFamily="34" charset="0"/>
                        </a:rPr>
                        <a:t>8</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402269434"/>
                  </a:ext>
                </a:extLst>
              </a:tr>
              <a:tr h="150865">
                <a:tc>
                  <a:txBody>
                    <a:bodyPr/>
                    <a:lstStyle/>
                    <a:p>
                      <a:pPr algn="ctr" rtl="0" fontAlgn="ctr"/>
                      <a:r>
                        <a:rPr lang="es-ES" sz="600" b="0" i="0" u="none" strike="noStrike">
                          <a:solidFill>
                            <a:srgbClr val="000000"/>
                          </a:solidFill>
                          <a:effectLst/>
                          <a:latin typeface="Calibri" panose="020F0502020204030204" pitchFamily="34" charset="0"/>
                        </a:rPr>
                        <a:t>9</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072852762"/>
                  </a:ext>
                </a:extLst>
              </a:tr>
              <a:tr h="150865">
                <a:tc>
                  <a:txBody>
                    <a:bodyPr/>
                    <a:lstStyle/>
                    <a:p>
                      <a:pPr algn="ctr" rtl="0" fontAlgn="ctr"/>
                      <a:r>
                        <a:rPr lang="es-ES" sz="600" b="0" i="0" u="none" strike="noStrike">
                          <a:solidFill>
                            <a:srgbClr val="000000"/>
                          </a:solidFill>
                          <a:effectLst/>
                          <a:latin typeface="Calibri" panose="020F0502020204030204" pitchFamily="34" charset="0"/>
                        </a:rPr>
                        <a:t>10</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532243775"/>
                  </a:ext>
                </a:extLst>
              </a:tr>
              <a:tr h="150865">
                <a:tc>
                  <a:txBody>
                    <a:bodyPr/>
                    <a:lstStyle/>
                    <a:p>
                      <a:pPr algn="ctr" rtl="0" fontAlgn="ctr"/>
                      <a:r>
                        <a:rPr lang="es-ES" sz="600" b="0" i="0" u="none" strike="noStrike">
                          <a:solidFill>
                            <a:srgbClr val="000000"/>
                          </a:solidFill>
                          <a:effectLst/>
                          <a:latin typeface="Calibri" panose="020F0502020204030204" pitchFamily="34" charset="0"/>
                        </a:rPr>
                        <a:t>11</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748602774"/>
                  </a:ext>
                </a:extLst>
              </a:tr>
              <a:tr h="150865">
                <a:tc>
                  <a:txBody>
                    <a:bodyPr/>
                    <a:lstStyle/>
                    <a:p>
                      <a:pPr algn="ctr" rtl="0" fontAlgn="ctr"/>
                      <a:r>
                        <a:rPr lang="es-ES" sz="600" b="0" i="0" u="none" strike="noStrike">
                          <a:solidFill>
                            <a:srgbClr val="000000"/>
                          </a:solidFill>
                          <a:effectLst/>
                          <a:latin typeface="Calibri" panose="020F0502020204030204" pitchFamily="34" charset="0"/>
                        </a:rPr>
                        <a:t>12</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845019319"/>
                  </a:ext>
                </a:extLst>
              </a:tr>
              <a:tr h="150865">
                <a:tc>
                  <a:txBody>
                    <a:bodyPr/>
                    <a:lstStyle/>
                    <a:p>
                      <a:pPr algn="ctr" rtl="0" fontAlgn="ctr"/>
                      <a:r>
                        <a:rPr lang="es-ES" sz="600" b="0" i="0" u="none" strike="noStrike">
                          <a:solidFill>
                            <a:srgbClr val="000000"/>
                          </a:solidFill>
                          <a:effectLst/>
                          <a:latin typeface="Calibri" panose="020F0502020204030204" pitchFamily="34" charset="0"/>
                        </a:rPr>
                        <a:t>13</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694131992"/>
                  </a:ext>
                </a:extLst>
              </a:tr>
              <a:tr h="150865">
                <a:tc>
                  <a:txBody>
                    <a:bodyPr/>
                    <a:lstStyle/>
                    <a:p>
                      <a:pPr algn="ctr" rtl="0" fontAlgn="ctr"/>
                      <a:r>
                        <a:rPr lang="es-ES" sz="600" b="0" i="0" u="none" strike="noStrike">
                          <a:solidFill>
                            <a:srgbClr val="000000"/>
                          </a:solidFill>
                          <a:effectLst/>
                          <a:latin typeface="Calibri" panose="020F0502020204030204" pitchFamily="34" charset="0"/>
                        </a:rPr>
                        <a:t>14</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547373270"/>
                  </a:ext>
                </a:extLst>
              </a:tr>
              <a:tr h="150865">
                <a:tc>
                  <a:txBody>
                    <a:bodyPr/>
                    <a:lstStyle/>
                    <a:p>
                      <a:pPr algn="ctr" rtl="0" fontAlgn="ctr"/>
                      <a:r>
                        <a:rPr lang="es-ES" sz="600" b="0" i="0" u="none" strike="noStrike">
                          <a:solidFill>
                            <a:srgbClr val="000000"/>
                          </a:solidFill>
                          <a:effectLst/>
                          <a:latin typeface="Calibri" panose="020F0502020204030204" pitchFamily="34" charset="0"/>
                        </a:rPr>
                        <a:t>15</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616649539"/>
                  </a:ext>
                </a:extLst>
              </a:tr>
              <a:tr h="150865">
                <a:tc>
                  <a:txBody>
                    <a:bodyPr/>
                    <a:lstStyle/>
                    <a:p>
                      <a:pPr algn="ctr" rtl="0" fontAlgn="ctr"/>
                      <a:r>
                        <a:rPr lang="es-ES" sz="600" b="0" i="0" u="none" strike="noStrike">
                          <a:solidFill>
                            <a:srgbClr val="000000"/>
                          </a:solidFill>
                          <a:effectLst/>
                          <a:latin typeface="Calibri" panose="020F0502020204030204" pitchFamily="34" charset="0"/>
                        </a:rPr>
                        <a:t>16</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646247916"/>
                  </a:ext>
                </a:extLst>
              </a:tr>
              <a:tr h="150865">
                <a:tc>
                  <a:txBody>
                    <a:bodyPr/>
                    <a:lstStyle/>
                    <a:p>
                      <a:pPr algn="ctr" rtl="0" fontAlgn="ctr"/>
                      <a:r>
                        <a:rPr lang="es-ES" sz="600" b="0" i="0" u="none" strike="noStrike">
                          <a:solidFill>
                            <a:srgbClr val="000000"/>
                          </a:solidFill>
                          <a:effectLst/>
                          <a:latin typeface="Calibri" panose="020F0502020204030204" pitchFamily="34" charset="0"/>
                        </a:rPr>
                        <a:t>17</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dirty="0">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927334988"/>
                  </a:ext>
                </a:extLst>
              </a:tr>
              <a:tr h="150865">
                <a:tc>
                  <a:txBody>
                    <a:bodyPr/>
                    <a:lstStyle/>
                    <a:p>
                      <a:pPr algn="ctr" rtl="0" fontAlgn="ctr"/>
                      <a:r>
                        <a:rPr lang="es-ES" sz="600" b="0" i="0" u="none" strike="noStrike">
                          <a:solidFill>
                            <a:srgbClr val="000000"/>
                          </a:solidFill>
                          <a:effectLst/>
                          <a:latin typeface="Calibri" panose="020F0502020204030204" pitchFamily="34" charset="0"/>
                        </a:rPr>
                        <a:t>18</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884372625"/>
                  </a:ext>
                </a:extLst>
              </a:tr>
              <a:tr h="150865">
                <a:tc>
                  <a:txBody>
                    <a:bodyPr/>
                    <a:lstStyle/>
                    <a:p>
                      <a:pPr algn="ctr" rtl="0" fontAlgn="ctr"/>
                      <a:r>
                        <a:rPr lang="es-ES" sz="600" b="0" i="0" u="none" strike="noStrike">
                          <a:solidFill>
                            <a:srgbClr val="000000"/>
                          </a:solidFill>
                          <a:effectLst/>
                          <a:latin typeface="Calibri" panose="020F0502020204030204" pitchFamily="34" charset="0"/>
                        </a:rPr>
                        <a:t>19</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dirty="0">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921034540"/>
                  </a:ext>
                </a:extLst>
              </a:tr>
              <a:tr h="150865">
                <a:tc>
                  <a:txBody>
                    <a:bodyPr/>
                    <a:lstStyle/>
                    <a:p>
                      <a:pPr algn="ctr" rtl="0" fontAlgn="ctr"/>
                      <a:r>
                        <a:rPr lang="es-ES" sz="600" b="0" i="0" u="none" strike="noStrike">
                          <a:solidFill>
                            <a:srgbClr val="000000"/>
                          </a:solidFill>
                          <a:effectLst/>
                          <a:latin typeface="Calibri" panose="020F0502020204030204" pitchFamily="34" charset="0"/>
                        </a:rPr>
                        <a:t>20</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089873647"/>
                  </a:ext>
                </a:extLst>
              </a:tr>
              <a:tr h="150865">
                <a:tc>
                  <a:txBody>
                    <a:bodyPr/>
                    <a:lstStyle/>
                    <a:p>
                      <a:pPr algn="ctr" rtl="0" fontAlgn="ctr"/>
                      <a:r>
                        <a:rPr lang="es-ES" sz="600" b="0" i="0" u="none" strike="noStrike">
                          <a:solidFill>
                            <a:srgbClr val="000000"/>
                          </a:solidFill>
                          <a:effectLst/>
                          <a:latin typeface="Calibri" panose="020F0502020204030204" pitchFamily="34" charset="0"/>
                        </a:rPr>
                        <a:t>21</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dirty="0">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4015931488"/>
                  </a:ext>
                </a:extLst>
              </a:tr>
              <a:tr h="150865">
                <a:tc>
                  <a:txBody>
                    <a:bodyPr/>
                    <a:lstStyle/>
                    <a:p>
                      <a:pPr algn="ctr" rtl="0" fontAlgn="ctr"/>
                      <a:r>
                        <a:rPr lang="es-ES" sz="600" b="0" i="0" u="none" strike="noStrike">
                          <a:solidFill>
                            <a:srgbClr val="000000"/>
                          </a:solidFill>
                          <a:effectLst/>
                          <a:latin typeface="Calibri" panose="020F0502020204030204" pitchFamily="34" charset="0"/>
                        </a:rPr>
                        <a:t>22</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dirty="0">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024769423"/>
                  </a:ext>
                </a:extLst>
              </a:tr>
              <a:tr h="150865">
                <a:tc>
                  <a:txBody>
                    <a:bodyPr/>
                    <a:lstStyle/>
                    <a:p>
                      <a:pPr algn="ctr" rtl="0" fontAlgn="ctr"/>
                      <a:r>
                        <a:rPr lang="es-ES" sz="600" b="0" i="0" u="none" strike="noStrike">
                          <a:solidFill>
                            <a:srgbClr val="000000"/>
                          </a:solidFill>
                          <a:effectLst/>
                          <a:latin typeface="Calibri" panose="020F0502020204030204" pitchFamily="34" charset="0"/>
                        </a:rPr>
                        <a:t>23</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188915865"/>
                  </a:ext>
                </a:extLst>
              </a:tr>
              <a:tr h="150865">
                <a:tc>
                  <a:txBody>
                    <a:bodyPr/>
                    <a:lstStyle/>
                    <a:p>
                      <a:pPr algn="ctr" rtl="0" fontAlgn="ctr"/>
                      <a:r>
                        <a:rPr lang="es-ES" sz="600" b="0" i="0" u="none" strike="noStrike">
                          <a:solidFill>
                            <a:srgbClr val="000000"/>
                          </a:solidFill>
                          <a:effectLst/>
                          <a:latin typeface="Calibri" panose="020F0502020204030204" pitchFamily="34" charset="0"/>
                        </a:rPr>
                        <a:t>24</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dirty="0">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088032339"/>
                  </a:ext>
                </a:extLst>
              </a:tr>
              <a:tr h="150865">
                <a:tc>
                  <a:txBody>
                    <a:bodyPr/>
                    <a:lstStyle/>
                    <a:p>
                      <a:pPr algn="ctr" rtl="0" fontAlgn="ctr"/>
                      <a:r>
                        <a:rPr lang="es-ES" sz="600" b="0" i="0" u="none" strike="noStrike">
                          <a:solidFill>
                            <a:srgbClr val="000000"/>
                          </a:solidFill>
                          <a:effectLst/>
                          <a:latin typeface="Calibri" panose="020F0502020204030204" pitchFamily="34" charset="0"/>
                        </a:rPr>
                        <a:t>25</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dirty="0">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814901011"/>
                  </a:ext>
                </a:extLst>
              </a:tr>
              <a:tr h="150865">
                <a:tc>
                  <a:txBody>
                    <a:bodyPr/>
                    <a:lstStyle/>
                    <a:p>
                      <a:pPr algn="ctr" rtl="0" fontAlgn="ctr"/>
                      <a:r>
                        <a:rPr lang="es-ES" sz="600" b="0" i="0" u="none" strike="noStrike">
                          <a:solidFill>
                            <a:srgbClr val="000000"/>
                          </a:solidFill>
                          <a:effectLst/>
                          <a:latin typeface="Calibri" panose="020F0502020204030204" pitchFamily="34" charset="0"/>
                        </a:rPr>
                        <a:t>26</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600" b="0" i="0" u="none" strike="noStrike" dirty="0">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784954520"/>
                  </a:ext>
                </a:extLst>
              </a:tr>
              <a:tr h="150865">
                <a:tc>
                  <a:txBody>
                    <a:bodyPr/>
                    <a:lstStyle/>
                    <a:p>
                      <a:pPr algn="ctr" rtl="0" fontAlgn="ctr"/>
                      <a:r>
                        <a:rPr lang="es-ES" sz="600" b="0" i="0" u="none" strike="noStrike">
                          <a:solidFill>
                            <a:srgbClr val="000000"/>
                          </a:solidFill>
                          <a:effectLst/>
                          <a:latin typeface="Calibri" panose="020F0502020204030204" pitchFamily="34" charset="0"/>
                        </a:rPr>
                        <a:t>27</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rtl="0" fontAlgn="ctr"/>
                      <a:endParaRPr lang="es-ES" sz="600" b="0" i="0" u="none" strike="noStrike">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600" b="0" i="0" u="none" strike="noStrike" dirty="0">
                        <a:solidFill>
                          <a:srgbClr val="000000"/>
                        </a:solidFill>
                        <a:effectLst/>
                        <a:latin typeface="Calibri" panose="020F0502020204030204" pitchFamily="34" charset="0"/>
                      </a:endParaRP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85524959"/>
                  </a:ext>
                </a:extLst>
              </a:tr>
              <a:tr h="150865">
                <a:tc>
                  <a:txBody>
                    <a:bodyPr/>
                    <a:lstStyle/>
                    <a:p>
                      <a:pPr algn="ctr" rtl="0" fontAlgn="ctr"/>
                      <a:r>
                        <a:rPr lang="es-ES" sz="600" b="0" i="0" u="none" strike="noStrike">
                          <a:solidFill>
                            <a:srgbClr val="000000"/>
                          </a:solidFill>
                          <a:effectLst/>
                          <a:latin typeface="Calibri" panose="020F0502020204030204" pitchFamily="34" charset="0"/>
                        </a:rPr>
                        <a:t>28</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600" b="0" i="0" u="none" strike="noStrike">
                          <a:solidFill>
                            <a:srgbClr val="000000"/>
                          </a:solidFill>
                          <a:effectLst/>
                          <a:latin typeface="Calibri" panose="020F0502020204030204" pitchFamily="34" charset="0"/>
                        </a:rPr>
                        <a:t> </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600" b="0" i="0" u="none" strike="noStrike">
                          <a:solidFill>
                            <a:srgbClr val="000000"/>
                          </a:solidFill>
                          <a:effectLst/>
                          <a:latin typeface="Calibri" panose="020F0502020204030204" pitchFamily="34" charset="0"/>
                        </a:rPr>
                        <a:t> </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600" b="0" i="0" u="none" strike="noStrike">
                          <a:solidFill>
                            <a:srgbClr val="000000"/>
                          </a:solidFill>
                          <a:effectLst/>
                          <a:latin typeface="Calibri" panose="020F0502020204030204" pitchFamily="34" charset="0"/>
                        </a:rPr>
                        <a:t> </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600" b="0" i="0" u="none" strike="noStrike">
                          <a:solidFill>
                            <a:srgbClr val="000000"/>
                          </a:solidFill>
                          <a:effectLst/>
                          <a:latin typeface="Calibri" panose="020F0502020204030204" pitchFamily="34" charset="0"/>
                        </a:rPr>
                        <a:t> </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600" b="0" i="0" u="none" strike="noStrike">
                          <a:solidFill>
                            <a:srgbClr val="000000"/>
                          </a:solidFill>
                          <a:effectLst/>
                          <a:latin typeface="Calibri" panose="020F0502020204030204" pitchFamily="34" charset="0"/>
                        </a:rPr>
                        <a:t> </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600" b="0" i="0" u="none" strike="noStrike">
                          <a:solidFill>
                            <a:srgbClr val="000000"/>
                          </a:solidFill>
                          <a:effectLst/>
                          <a:latin typeface="Calibri" panose="020F0502020204030204" pitchFamily="34" charset="0"/>
                        </a:rPr>
                        <a:t> </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r>
                        <a:rPr lang="es-ES" sz="600" b="0" i="0" u="none" strike="noStrike">
                          <a:solidFill>
                            <a:srgbClr val="000000"/>
                          </a:solidFill>
                          <a:effectLst/>
                          <a:latin typeface="Calibri" panose="020F0502020204030204" pitchFamily="34" charset="0"/>
                        </a:rPr>
                        <a:t> </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r>
                        <a:rPr lang="es-ES" sz="600" b="0" i="0" u="none" strike="noStrike" dirty="0">
                          <a:solidFill>
                            <a:srgbClr val="000000"/>
                          </a:solidFill>
                          <a:effectLst/>
                          <a:latin typeface="Calibri" panose="020F0502020204030204" pitchFamily="34" charset="0"/>
                        </a:rPr>
                        <a:t> </a:t>
                      </a:r>
                    </a:p>
                  </a:txBody>
                  <a:tcPr marL="6656" marR="6656" marT="665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432967948"/>
                  </a:ext>
                </a:extLst>
              </a:tr>
            </a:tbl>
          </a:graphicData>
        </a:graphic>
      </p:graphicFrame>
    </p:spTree>
    <p:extLst>
      <p:ext uri="{BB962C8B-B14F-4D97-AF65-F5344CB8AC3E}">
        <p14:creationId xmlns:p14="http://schemas.microsoft.com/office/powerpoint/2010/main" val="2508610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Content</a:t>
            </a:r>
          </a:p>
        </p:txBody>
      </p:sp>
      <p:sp>
        <p:nvSpPr>
          <p:cNvPr id="3" name="Marcador de contenido 2"/>
          <p:cNvSpPr>
            <a:spLocks noGrp="1"/>
          </p:cNvSpPr>
          <p:nvPr>
            <p:ph idx="1"/>
          </p:nvPr>
        </p:nvSpPr>
        <p:spPr>
          <a:xfrm>
            <a:off x="1271933" y="1354015"/>
            <a:ext cx="7065682" cy="3697355"/>
          </a:xfrm>
        </p:spPr>
        <p:txBody>
          <a:bodyPr>
            <a:normAutofit/>
          </a:bodyPr>
          <a:lstStyle/>
          <a:p>
            <a:r>
              <a:rPr lang="es-ES" sz="2800" dirty="0" err="1"/>
              <a:t>Exercise</a:t>
            </a:r>
            <a:r>
              <a:rPr lang="es-ES" sz="2800" dirty="0"/>
              <a:t> 1: Basic </a:t>
            </a:r>
            <a:r>
              <a:rPr lang="es-ES" sz="2800" dirty="0" err="1"/>
              <a:t>Algorithms</a:t>
            </a:r>
            <a:r>
              <a:rPr lang="es-ES" sz="2800" dirty="0"/>
              <a:t>.</a:t>
            </a:r>
          </a:p>
          <a:p>
            <a:pPr lvl="1"/>
            <a:r>
              <a:rPr lang="es-ES" sz="2400" dirty="0" err="1"/>
              <a:t>Exercise</a:t>
            </a:r>
            <a:r>
              <a:rPr lang="es-ES" sz="2400" dirty="0"/>
              <a:t> 1.1: </a:t>
            </a:r>
            <a:r>
              <a:rPr lang="es-ES" sz="2400" dirty="0" err="1"/>
              <a:t>Processes</a:t>
            </a:r>
            <a:r>
              <a:rPr lang="es-ES" sz="2400" dirty="0"/>
              <a:t> </a:t>
            </a:r>
            <a:r>
              <a:rPr lang="es-ES" sz="2400" dirty="0" err="1"/>
              <a:t>with</a:t>
            </a:r>
            <a:r>
              <a:rPr lang="es-ES" sz="2400" dirty="0"/>
              <a:t> CPU </a:t>
            </a:r>
            <a:r>
              <a:rPr lang="es-ES" sz="2400" dirty="0" err="1"/>
              <a:t>bursts</a:t>
            </a:r>
            <a:endParaRPr lang="es-ES" sz="2400" dirty="0"/>
          </a:p>
          <a:p>
            <a:pPr lvl="1"/>
            <a:r>
              <a:rPr lang="es-ES" sz="2400" dirty="0" err="1"/>
              <a:t>Exercise</a:t>
            </a:r>
            <a:r>
              <a:rPr lang="es-ES" sz="2400" dirty="0"/>
              <a:t> 1.2: </a:t>
            </a:r>
            <a:r>
              <a:rPr lang="es-ES" sz="2400" dirty="0" err="1"/>
              <a:t>Processes</a:t>
            </a:r>
            <a:r>
              <a:rPr lang="es-ES" sz="2400" dirty="0"/>
              <a:t> </a:t>
            </a:r>
            <a:r>
              <a:rPr lang="es-ES" sz="2400" dirty="0" err="1"/>
              <a:t>with</a:t>
            </a:r>
            <a:r>
              <a:rPr lang="es-ES" sz="2400" dirty="0"/>
              <a:t> CPU and I/O </a:t>
            </a:r>
            <a:r>
              <a:rPr lang="es-ES" sz="2400" dirty="0" err="1"/>
              <a:t>bursts</a:t>
            </a:r>
            <a:endParaRPr lang="es-ES" sz="2400" dirty="0"/>
          </a:p>
          <a:p>
            <a:pPr lvl="1"/>
            <a:r>
              <a:rPr lang="es-ES" sz="2400" dirty="0" err="1"/>
              <a:t>Exercise</a:t>
            </a:r>
            <a:r>
              <a:rPr lang="es-ES" sz="2400" dirty="0"/>
              <a:t> 1.3: </a:t>
            </a:r>
            <a:r>
              <a:rPr lang="es-ES" sz="2400" dirty="0" err="1"/>
              <a:t>Processes</a:t>
            </a:r>
            <a:r>
              <a:rPr lang="es-ES" sz="2400" dirty="0"/>
              <a:t> </a:t>
            </a:r>
            <a:r>
              <a:rPr lang="es-ES" sz="2400" dirty="0" err="1"/>
              <a:t>with</a:t>
            </a:r>
            <a:r>
              <a:rPr lang="es-ES" sz="2400" dirty="0"/>
              <a:t> CPU and I/O </a:t>
            </a:r>
            <a:r>
              <a:rPr lang="es-ES" sz="2400" dirty="0" err="1"/>
              <a:t>bursts</a:t>
            </a:r>
            <a:endParaRPr lang="es-ES" sz="2400" dirty="0"/>
          </a:p>
          <a:p>
            <a:r>
              <a:rPr lang="es-ES" sz="2800" b="1" dirty="0" err="1"/>
              <a:t>Exercise</a:t>
            </a:r>
            <a:r>
              <a:rPr lang="es-ES" sz="2800" b="1" dirty="0"/>
              <a:t> 2: </a:t>
            </a:r>
            <a:r>
              <a:rPr lang="es-ES" sz="2800" b="1" dirty="0" err="1"/>
              <a:t>Multiqueue</a:t>
            </a:r>
            <a:r>
              <a:rPr lang="es-ES" sz="2800" b="1" dirty="0"/>
              <a:t> </a:t>
            </a:r>
            <a:r>
              <a:rPr lang="es-ES" sz="2800" b="1" dirty="0" err="1"/>
              <a:t>agorithms</a:t>
            </a:r>
            <a:endParaRPr lang="es-ES" sz="2800" b="1" dirty="0"/>
          </a:p>
          <a:p>
            <a:r>
              <a:rPr lang="es-ES" sz="2800" dirty="0" err="1"/>
              <a:t>Exercise</a:t>
            </a:r>
            <a:r>
              <a:rPr lang="es-ES" sz="2800" dirty="0"/>
              <a:t> 3: </a:t>
            </a:r>
            <a:r>
              <a:rPr lang="es-ES" sz="2800" dirty="0" err="1"/>
              <a:t>Multiqueue</a:t>
            </a:r>
            <a:r>
              <a:rPr lang="es-ES" sz="2800" dirty="0"/>
              <a:t> </a:t>
            </a:r>
            <a:r>
              <a:rPr lang="es-ES" sz="2800" dirty="0" err="1"/>
              <a:t>with</a:t>
            </a:r>
            <a:r>
              <a:rPr lang="es-ES" sz="2800" dirty="0"/>
              <a:t> </a:t>
            </a:r>
            <a:r>
              <a:rPr lang="es-ES" sz="2800" dirty="0" err="1"/>
              <a:t>feedback</a:t>
            </a:r>
            <a:endParaRPr lang="es-ES" sz="2800" dirty="0"/>
          </a:p>
        </p:txBody>
      </p:sp>
    </p:spTree>
    <p:extLst>
      <p:ext uri="{BB962C8B-B14F-4D97-AF65-F5344CB8AC3E}">
        <p14:creationId xmlns:p14="http://schemas.microsoft.com/office/powerpoint/2010/main" val="2325635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a:t>
            </a:r>
            <a:r>
              <a:rPr lang="es-ES" dirty="0"/>
              <a:t> 2</a:t>
            </a:r>
          </a:p>
        </p:txBody>
      </p:sp>
      <p:sp>
        <p:nvSpPr>
          <p:cNvPr id="3" name="Content Placeholder 2"/>
          <p:cNvSpPr>
            <a:spLocks noGrp="1"/>
          </p:cNvSpPr>
          <p:nvPr>
            <p:ph idx="1"/>
          </p:nvPr>
        </p:nvSpPr>
        <p:spPr>
          <a:xfrm>
            <a:off x="580095" y="821891"/>
            <a:ext cx="8229600" cy="5073583"/>
          </a:xfrm>
        </p:spPr>
        <p:txBody>
          <a:bodyPr>
            <a:normAutofit/>
          </a:bodyPr>
          <a:lstStyle/>
          <a:p>
            <a:r>
              <a:rPr lang="en-US" sz="2000" dirty="0"/>
              <a:t>This OS uses </a:t>
            </a:r>
            <a:r>
              <a:rPr lang="en-US" sz="2000" b="1" dirty="0"/>
              <a:t>four priority classes </a:t>
            </a:r>
            <a:r>
              <a:rPr lang="en-US" sz="2000" dirty="0"/>
              <a:t>numbered from 0 to 3. The scheduling algorithm is </a:t>
            </a:r>
            <a:r>
              <a:rPr lang="en-US" sz="2000" b="1" dirty="0"/>
              <a:t>Round Robin for classes 0, 1 and 2</a:t>
            </a:r>
            <a:r>
              <a:rPr lang="en-US" sz="2000" dirty="0"/>
              <a:t>, and is </a:t>
            </a:r>
            <a:r>
              <a:rPr lang="en-US" sz="2000" b="1" dirty="0"/>
              <a:t>FCFS for class 3</a:t>
            </a:r>
            <a:r>
              <a:rPr lang="en-US" sz="2000" dirty="0"/>
              <a:t>. The </a:t>
            </a:r>
            <a:r>
              <a:rPr lang="en-US" sz="2000" b="1" dirty="0"/>
              <a:t>highest priority class is 0</a:t>
            </a:r>
            <a:r>
              <a:rPr lang="en-US" sz="2000" dirty="0"/>
              <a:t>. Time quanta, </a:t>
            </a:r>
            <a:r>
              <a:rPr lang="en-US" sz="2000" b="1" dirty="0"/>
              <a:t>qi for classes 0, 1 and 2</a:t>
            </a:r>
            <a:r>
              <a:rPr lang="en-US" sz="2000" dirty="0"/>
              <a:t> are given by the following formula: </a:t>
            </a:r>
            <a:r>
              <a:rPr lang="en-US" sz="2000" b="1" dirty="0"/>
              <a:t>qi = </a:t>
            </a:r>
            <a:r>
              <a:rPr lang="en-US" sz="2000" b="1" dirty="0" err="1"/>
              <a:t>i</a:t>
            </a:r>
            <a:r>
              <a:rPr lang="en-US" sz="2000" b="1" dirty="0"/>
              <a:t> + 1</a:t>
            </a:r>
            <a:r>
              <a:rPr lang="en-US" sz="2000" dirty="0"/>
              <a:t>. The scheduling algorithm is </a:t>
            </a:r>
            <a:r>
              <a:rPr lang="en-US" sz="2000" b="1" dirty="0"/>
              <a:t>multilevel queue preemptive</a:t>
            </a:r>
            <a:r>
              <a:rPr lang="en-US" sz="2000" dirty="0"/>
              <a:t>.</a:t>
            </a:r>
            <a:endParaRPr lang="es-ES" sz="2000" dirty="0"/>
          </a:p>
          <a:p>
            <a:r>
              <a:rPr lang="en-US" sz="2000" b="1" dirty="0"/>
              <a:t>Processes that arrive to the system are initially queued in the highest priority class (0)</a:t>
            </a:r>
            <a:r>
              <a:rPr lang="en-US" sz="2000" dirty="0"/>
              <a:t>. There is a mechanism of priority degradation following the rule: "</a:t>
            </a:r>
            <a:r>
              <a:rPr lang="en-US" sz="2000" b="1" dirty="0"/>
              <a:t>a process remains in its class until it has consumed 2 quanta, thereafter it is degraded to the next lower priority class</a:t>
            </a:r>
            <a:r>
              <a:rPr lang="en-US" sz="2000" dirty="0"/>
              <a:t>“. Processes that reach Class 3 remain there until they finish the execution. </a:t>
            </a:r>
            <a:endParaRPr lang="es-ES" sz="2000" dirty="0"/>
          </a:p>
          <a:p>
            <a:r>
              <a:rPr lang="en-US" sz="2000" dirty="0"/>
              <a:t>Obtain the </a:t>
            </a:r>
            <a:r>
              <a:rPr lang="en-US" sz="2000" b="1" dirty="0"/>
              <a:t>turnaround time</a:t>
            </a:r>
            <a:r>
              <a:rPr lang="en-US" sz="2000" dirty="0"/>
              <a:t> and the </a:t>
            </a:r>
            <a:r>
              <a:rPr lang="en-US" sz="2000" b="1" dirty="0"/>
              <a:t>ending class</a:t>
            </a:r>
            <a:r>
              <a:rPr lang="en-US" sz="2000" dirty="0"/>
              <a:t> of every of the following three processes:</a:t>
            </a:r>
            <a:endParaRPr lang="es-ES" sz="2000" dirty="0"/>
          </a:p>
        </p:txBody>
      </p:sp>
      <p:graphicFrame>
        <p:nvGraphicFramePr>
          <p:cNvPr id="4" name="Table 3"/>
          <p:cNvGraphicFramePr>
            <a:graphicFrameLocks noGrp="1"/>
          </p:cNvGraphicFramePr>
          <p:nvPr>
            <p:extLst>
              <p:ext uri="{D42A27DB-BD31-4B8C-83A1-F6EECF244321}">
                <p14:modId xmlns:p14="http://schemas.microsoft.com/office/powerpoint/2010/main" val="3296527016"/>
              </p:ext>
            </p:extLst>
          </p:nvPr>
        </p:nvGraphicFramePr>
        <p:xfrm>
          <a:off x="1872786" y="4790327"/>
          <a:ext cx="5195062" cy="1483360"/>
        </p:xfrm>
        <a:graphic>
          <a:graphicData uri="http://schemas.openxmlformats.org/drawingml/2006/table">
            <a:tbl>
              <a:tblPr firstRow="1" bandRow="1">
                <a:tableStyleId>{5C22544A-7EE6-4342-B048-85BDC9FD1C3A}</a:tableStyleId>
              </a:tblPr>
              <a:tblGrid>
                <a:gridCol w="982268">
                  <a:extLst>
                    <a:ext uri="{9D8B030D-6E8A-4147-A177-3AD203B41FA5}">
                      <a16:colId xmlns:a16="http://schemas.microsoft.com/office/drawing/2014/main" val="20000"/>
                    </a:ext>
                  </a:extLst>
                </a:gridCol>
                <a:gridCol w="1806478">
                  <a:extLst>
                    <a:ext uri="{9D8B030D-6E8A-4147-A177-3AD203B41FA5}">
                      <a16:colId xmlns:a16="http://schemas.microsoft.com/office/drawing/2014/main" val="20001"/>
                    </a:ext>
                  </a:extLst>
                </a:gridCol>
                <a:gridCol w="2406316">
                  <a:extLst>
                    <a:ext uri="{9D8B030D-6E8A-4147-A177-3AD203B41FA5}">
                      <a16:colId xmlns:a16="http://schemas.microsoft.com/office/drawing/2014/main" val="20002"/>
                    </a:ext>
                  </a:extLst>
                </a:gridCol>
              </a:tblGrid>
              <a:tr h="370840">
                <a:tc>
                  <a:txBody>
                    <a:bodyPr/>
                    <a:lstStyle/>
                    <a:p>
                      <a:pPr algn="ctr"/>
                      <a:r>
                        <a:rPr lang="es-ES" sz="1800" dirty="0" err="1"/>
                        <a:t>Process</a:t>
                      </a:r>
                      <a:endParaRPr lang="es-ES" sz="1800" dirty="0"/>
                    </a:p>
                  </a:txBody>
                  <a:tcPr anchor="ctr"/>
                </a:tc>
                <a:tc>
                  <a:txBody>
                    <a:bodyPr/>
                    <a:lstStyle/>
                    <a:p>
                      <a:pPr algn="ctr"/>
                      <a:r>
                        <a:rPr lang="es-ES" sz="1800" dirty="0" err="1"/>
                        <a:t>Arrival</a:t>
                      </a:r>
                      <a:r>
                        <a:rPr lang="es-ES" sz="1800" dirty="0"/>
                        <a:t> time</a:t>
                      </a:r>
                    </a:p>
                  </a:txBody>
                  <a:tcPr anchor="ctr"/>
                </a:tc>
                <a:tc>
                  <a:txBody>
                    <a:bodyPr/>
                    <a:lstStyle/>
                    <a:p>
                      <a:pPr algn="ctr"/>
                      <a:r>
                        <a:rPr lang="es-ES" sz="1800" dirty="0" err="1"/>
                        <a:t>Execution</a:t>
                      </a:r>
                      <a:r>
                        <a:rPr lang="es-ES" sz="1800" dirty="0"/>
                        <a:t> </a:t>
                      </a:r>
                      <a:r>
                        <a:rPr lang="es-ES" sz="1800" dirty="0" err="1"/>
                        <a:t>Profile</a:t>
                      </a:r>
                      <a:endParaRPr lang="es-ES" sz="1800" dirty="0"/>
                    </a:p>
                  </a:txBody>
                  <a:tcPr anchor="ctr"/>
                </a:tc>
                <a:extLst>
                  <a:ext uri="{0D108BD9-81ED-4DB2-BD59-A6C34878D82A}">
                    <a16:rowId xmlns:a16="http://schemas.microsoft.com/office/drawing/2014/main" val="10000"/>
                  </a:ext>
                </a:extLst>
              </a:tr>
              <a:tr h="370840">
                <a:tc>
                  <a:txBody>
                    <a:bodyPr/>
                    <a:lstStyle/>
                    <a:p>
                      <a:pPr algn="ctr"/>
                      <a:r>
                        <a:rPr lang="es-ES" dirty="0"/>
                        <a:t>P1</a:t>
                      </a:r>
                    </a:p>
                  </a:txBody>
                  <a:tcPr/>
                </a:tc>
                <a:tc>
                  <a:txBody>
                    <a:bodyPr/>
                    <a:lstStyle/>
                    <a:p>
                      <a:pPr algn="ctr"/>
                      <a:r>
                        <a:rPr lang="es-ES" dirty="0"/>
                        <a:t>0</a:t>
                      </a:r>
                    </a:p>
                  </a:txBody>
                  <a:tcPr/>
                </a:tc>
                <a:tc>
                  <a:txBody>
                    <a:bodyPr/>
                    <a:lstStyle/>
                    <a:p>
                      <a:pPr algn="ctr"/>
                      <a:r>
                        <a:rPr lang="es-ES" dirty="0"/>
                        <a:t>4 CPU</a:t>
                      </a:r>
                      <a:r>
                        <a:rPr lang="es-ES" baseline="0" dirty="0"/>
                        <a:t> </a:t>
                      </a:r>
                      <a:endParaRPr lang="es-ES" dirty="0"/>
                    </a:p>
                  </a:txBody>
                  <a:tcPr/>
                </a:tc>
                <a:extLst>
                  <a:ext uri="{0D108BD9-81ED-4DB2-BD59-A6C34878D82A}">
                    <a16:rowId xmlns:a16="http://schemas.microsoft.com/office/drawing/2014/main" val="10001"/>
                  </a:ext>
                </a:extLst>
              </a:tr>
              <a:tr h="370840">
                <a:tc>
                  <a:txBody>
                    <a:bodyPr/>
                    <a:lstStyle/>
                    <a:p>
                      <a:pPr algn="ctr"/>
                      <a:r>
                        <a:rPr lang="es-ES" dirty="0"/>
                        <a:t>P2</a:t>
                      </a:r>
                    </a:p>
                  </a:txBody>
                  <a:tcPr/>
                </a:tc>
                <a:tc>
                  <a:txBody>
                    <a:bodyPr/>
                    <a:lstStyle/>
                    <a:p>
                      <a:pPr algn="ctr"/>
                      <a:r>
                        <a:rPr lang="es-ES" dirty="0"/>
                        <a:t>0</a:t>
                      </a:r>
                    </a:p>
                  </a:txBody>
                  <a:tcPr/>
                </a:tc>
                <a:tc>
                  <a:txBody>
                    <a:bodyPr/>
                    <a:lstStyle/>
                    <a:p>
                      <a:pPr algn="ctr"/>
                      <a:r>
                        <a:rPr lang="es-ES" dirty="0"/>
                        <a:t>8 CPU</a:t>
                      </a:r>
                    </a:p>
                  </a:txBody>
                  <a:tcPr/>
                </a:tc>
                <a:extLst>
                  <a:ext uri="{0D108BD9-81ED-4DB2-BD59-A6C34878D82A}">
                    <a16:rowId xmlns:a16="http://schemas.microsoft.com/office/drawing/2014/main" val="10002"/>
                  </a:ext>
                </a:extLst>
              </a:tr>
              <a:tr h="370840">
                <a:tc>
                  <a:txBody>
                    <a:bodyPr/>
                    <a:lstStyle/>
                    <a:p>
                      <a:pPr algn="ctr"/>
                      <a:r>
                        <a:rPr lang="es-ES" dirty="0"/>
                        <a:t>P3</a:t>
                      </a:r>
                    </a:p>
                  </a:txBody>
                  <a:tcPr/>
                </a:tc>
                <a:tc>
                  <a:txBody>
                    <a:bodyPr/>
                    <a:lstStyle/>
                    <a:p>
                      <a:pPr algn="ctr"/>
                      <a:r>
                        <a:rPr lang="es-ES" dirty="0"/>
                        <a:t>0</a:t>
                      </a:r>
                    </a:p>
                  </a:txBody>
                  <a:tcPr/>
                </a:tc>
                <a:tc>
                  <a:txBody>
                    <a:bodyPr/>
                    <a:lstStyle/>
                    <a:p>
                      <a:pPr algn="ctr"/>
                      <a:r>
                        <a:rPr lang="es-ES" dirty="0"/>
                        <a:t>12 CPU</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21599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Exercise</a:t>
            </a:r>
            <a:r>
              <a:rPr lang="es-ES" dirty="0"/>
              <a:t> 2:</a:t>
            </a:r>
          </a:p>
        </p:txBody>
      </p:sp>
      <p:sp>
        <p:nvSpPr>
          <p:cNvPr id="6" name="CuadroTexto 5"/>
          <p:cNvSpPr txBox="1"/>
          <p:nvPr/>
        </p:nvSpPr>
        <p:spPr>
          <a:xfrm>
            <a:off x="213895" y="512984"/>
            <a:ext cx="3942233" cy="369332"/>
          </a:xfrm>
          <a:prstGeom prst="rect">
            <a:avLst/>
          </a:prstGeom>
          <a:noFill/>
        </p:spPr>
        <p:txBody>
          <a:bodyPr wrap="none" rtlCol="0">
            <a:spAutoFit/>
          </a:bodyPr>
          <a:lstStyle/>
          <a:p>
            <a:r>
              <a:rPr lang="en-US" b="1" dirty="0"/>
              <a:t>Multilevel queue preemptive algorithm</a:t>
            </a:r>
            <a:endParaRPr lang="es-ES" b="1" dirty="0"/>
          </a:p>
        </p:txBody>
      </p:sp>
      <p:pic>
        <p:nvPicPr>
          <p:cNvPr id="7" name="Imagen 6">
            <a:extLst>
              <a:ext uri="{FF2B5EF4-FFF2-40B4-BE49-F238E27FC236}">
                <a16:creationId xmlns:a16="http://schemas.microsoft.com/office/drawing/2014/main" id="{4C70F5EF-7872-B745-8FA3-2848FD340BE4}"/>
              </a:ext>
            </a:extLst>
          </p:cNvPr>
          <p:cNvPicPr>
            <a:picLocks noChangeAspect="1"/>
          </p:cNvPicPr>
          <p:nvPr/>
        </p:nvPicPr>
        <p:blipFill>
          <a:blip r:embed="rId2"/>
          <a:stretch>
            <a:fillRect/>
          </a:stretch>
        </p:blipFill>
        <p:spPr>
          <a:xfrm>
            <a:off x="5340967" y="5400923"/>
            <a:ext cx="3549307" cy="1091433"/>
          </a:xfrm>
          <a:prstGeom prst="rect">
            <a:avLst/>
          </a:prstGeom>
        </p:spPr>
      </p:pic>
      <p:sp>
        <p:nvSpPr>
          <p:cNvPr id="8" name="Rectángulo 7">
            <a:extLst>
              <a:ext uri="{FF2B5EF4-FFF2-40B4-BE49-F238E27FC236}">
                <a16:creationId xmlns:a16="http://schemas.microsoft.com/office/drawing/2014/main" id="{3172EE90-D737-4A41-9363-2497684B4857}"/>
              </a:ext>
            </a:extLst>
          </p:cNvPr>
          <p:cNvSpPr/>
          <p:nvPr/>
        </p:nvSpPr>
        <p:spPr>
          <a:xfrm rot="19127466">
            <a:off x="6485220" y="3352478"/>
            <a:ext cx="2791598" cy="646331"/>
          </a:xfrm>
          <a:prstGeom prst="rect">
            <a:avLst/>
          </a:prstGeom>
        </p:spPr>
        <p:txBody>
          <a:bodyPr wrap="none">
            <a:spAutoFit/>
          </a:bodyPr>
          <a:lstStyle/>
          <a:p>
            <a:r>
              <a:rPr lang="en-US" b="1" dirty="0">
                <a:solidFill>
                  <a:srgbClr val="C00000"/>
                </a:solidFill>
              </a:rPr>
              <a:t>- Average Turnaround time</a:t>
            </a:r>
            <a:r>
              <a:rPr lang="en-US" dirty="0">
                <a:solidFill>
                  <a:srgbClr val="C00000"/>
                </a:solidFill>
              </a:rPr>
              <a:t> </a:t>
            </a:r>
          </a:p>
          <a:p>
            <a:r>
              <a:rPr lang="en-US" dirty="0">
                <a:solidFill>
                  <a:srgbClr val="C00000"/>
                </a:solidFill>
              </a:rPr>
              <a:t>- </a:t>
            </a:r>
            <a:r>
              <a:rPr lang="en-US" b="1" dirty="0">
                <a:solidFill>
                  <a:srgbClr val="C00000"/>
                </a:solidFill>
              </a:rPr>
              <a:t>Ending class</a:t>
            </a:r>
            <a:endParaRPr lang="es-ES" dirty="0">
              <a:solidFill>
                <a:srgbClr val="C00000"/>
              </a:solidFill>
            </a:endParaRPr>
          </a:p>
        </p:txBody>
      </p:sp>
      <p:graphicFrame>
        <p:nvGraphicFramePr>
          <p:cNvPr id="10" name="Marcador de contenido 9">
            <a:extLst>
              <a:ext uri="{FF2B5EF4-FFF2-40B4-BE49-F238E27FC236}">
                <a16:creationId xmlns:a16="http://schemas.microsoft.com/office/drawing/2014/main" id="{F6D5A366-30B4-1149-84F8-4824BEE62AA9}"/>
              </a:ext>
            </a:extLst>
          </p:cNvPr>
          <p:cNvGraphicFramePr>
            <a:graphicFrameLocks noGrp="1"/>
          </p:cNvGraphicFramePr>
          <p:nvPr>
            <p:ph idx="1"/>
            <p:extLst>
              <p:ext uri="{D42A27DB-BD31-4B8C-83A1-F6EECF244321}">
                <p14:modId xmlns:p14="http://schemas.microsoft.com/office/powerpoint/2010/main" val="3431836086"/>
              </p:ext>
            </p:extLst>
          </p:nvPr>
        </p:nvGraphicFramePr>
        <p:xfrm>
          <a:off x="797242" y="1086430"/>
          <a:ext cx="4417744" cy="5335588"/>
        </p:xfrm>
        <a:graphic>
          <a:graphicData uri="http://schemas.openxmlformats.org/drawingml/2006/table">
            <a:tbl>
              <a:tblPr firstRow="1" bandRow="1"/>
              <a:tblGrid>
                <a:gridCol w="475757">
                  <a:extLst>
                    <a:ext uri="{9D8B030D-6E8A-4147-A177-3AD203B41FA5}">
                      <a16:colId xmlns:a16="http://schemas.microsoft.com/office/drawing/2014/main" val="3357724664"/>
                    </a:ext>
                  </a:extLst>
                </a:gridCol>
                <a:gridCol w="656998">
                  <a:extLst>
                    <a:ext uri="{9D8B030D-6E8A-4147-A177-3AD203B41FA5}">
                      <a16:colId xmlns:a16="http://schemas.microsoft.com/office/drawing/2014/main" val="225891485"/>
                    </a:ext>
                  </a:extLst>
                </a:gridCol>
                <a:gridCol w="747618">
                  <a:extLst>
                    <a:ext uri="{9D8B030D-6E8A-4147-A177-3AD203B41FA5}">
                      <a16:colId xmlns:a16="http://schemas.microsoft.com/office/drawing/2014/main" val="2452915378"/>
                    </a:ext>
                  </a:extLst>
                </a:gridCol>
                <a:gridCol w="724963">
                  <a:extLst>
                    <a:ext uri="{9D8B030D-6E8A-4147-A177-3AD203B41FA5}">
                      <a16:colId xmlns:a16="http://schemas.microsoft.com/office/drawing/2014/main" val="388228867"/>
                    </a:ext>
                  </a:extLst>
                </a:gridCol>
                <a:gridCol w="735032">
                  <a:extLst>
                    <a:ext uri="{9D8B030D-6E8A-4147-A177-3AD203B41FA5}">
                      <a16:colId xmlns:a16="http://schemas.microsoft.com/office/drawing/2014/main" val="3054185684"/>
                    </a:ext>
                  </a:extLst>
                </a:gridCol>
                <a:gridCol w="493378">
                  <a:extLst>
                    <a:ext uri="{9D8B030D-6E8A-4147-A177-3AD203B41FA5}">
                      <a16:colId xmlns:a16="http://schemas.microsoft.com/office/drawing/2014/main" val="3774388346"/>
                    </a:ext>
                  </a:extLst>
                </a:gridCol>
                <a:gridCol w="583998">
                  <a:extLst>
                    <a:ext uri="{9D8B030D-6E8A-4147-A177-3AD203B41FA5}">
                      <a16:colId xmlns:a16="http://schemas.microsoft.com/office/drawing/2014/main" val="3019746275"/>
                    </a:ext>
                  </a:extLst>
                </a:gridCol>
              </a:tblGrid>
              <a:tr h="171465">
                <a:tc>
                  <a:txBody>
                    <a:bodyPr/>
                    <a:lstStyle/>
                    <a:p>
                      <a:pPr algn="l" fontAlgn="b"/>
                      <a:endParaRPr lang="es-ES" sz="1000" b="0" i="0" u="none" strike="noStrike">
                        <a:solidFill>
                          <a:srgbClr val="000000"/>
                        </a:solidFill>
                        <a:effectLst/>
                        <a:latin typeface="Calibri" panose="020F0502020204030204" pitchFamily="34" charset="0"/>
                      </a:endParaRPr>
                    </a:p>
                  </a:txBody>
                  <a:tcPr marL="7565" marR="7565" marT="7565" marB="0" anchor="b">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tcPr>
                </a:tc>
                <a:tc gridSpan="4">
                  <a:txBody>
                    <a:bodyPr/>
                    <a:lstStyle/>
                    <a:p>
                      <a:pPr algn="ctr" rtl="0" fontAlgn="ctr"/>
                      <a:r>
                        <a:rPr lang="es-ES" sz="700" b="1" i="0" u="none" strike="noStrike">
                          <a:solidFill>
                            <a:srgbClr val="FFFFFF"/>
                          </a:solidFill>
                          <a:effectLst/>
                          <a:latin typeface="Calibri" panose="020F0502020204030204" pitchFamily="34" charset="0"/>
                        </a:rPr>
                        <a:t>READY QUEUEs</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BBB59"/>
                    </a:solidFill>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s-ES" sz="1000" b="0" i="0" u="none" strike="noStrike">
                        <a:solidFill>
                          <a:srgbClr val="000000"/>
                        </a:solidFill>
                        <a:effectLst/>
                        <a:latin typeface="Calibri" panose="020F0502020204030204" pitchFamily="34" charset="0"/>
                      </a:endParaRPr>
                    </a:p>
                  </a:txBody>
                  <a:tcPr marL="7565" marR="7565" marT="7565" marB="0" anchor="b">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tcPr>
                </a:tc>
                <a:tc>
                  <a:txBody>
                    <a:bodyPr/>
                    <a:lstStyle/>
                    <a:p>
                      <a:pPr algn="l" fontAlgn="b"/>
                      <a:endParaRPr lang="es-ES" sz="1000" b="0" i="0" u="none" strike="noStrike">
                        <a:solidFill>
                          <a:srgbClr val="000000"/>
                        </a:solidFill>
                        <a:effectLst/>
                        <a:latin typeface="Calibri" panose="020F0502020204030204" pitchFamily="34" charset="0"/>
                      </a:endParaRPr>
                    </a:p>
                  </a:txBody>
                  <a:tcPr marL="7565" marR="7565" marT="7565" marB="0" anchor="b">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690253279"/>
                  </a:ext>
                </a:extLst>
              </a:tr>
              <a:tr h="161379">
                <a:tc>
                  <a:txBody>
                    <a:bodyPr/>
                    <a:lstStyle/>
                    <a:p>
                      <a:pPr algn="ctr" rtl="0" fontAlgn="ctr"/>
                      <a:r>
                        <a:rPr lang="es-ES" sz="700" b="1" i="0" u="none" strike="noStrike">
                          <a:solidFill>
                            <a:srgbClr val="FFFFFF"/>
                          </a:solidFill>
                          <a:effectLst/>
                          <a:latin typeface="Calibri" panose="020F0502020204030204" pitchFamily="34" charset="0"/>
                        </a:rPr>
                        <a:t>T</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Q3:FCFS</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Q2:RR q=3</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Q1:RR q=2</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Q0:RR q=1</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CPU</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ctr" rtl="0" fontAlgn="ctr"/>
                      <a:r>
                        <a:rPr lang="es-ES" sz="700" b="1" i="0" u="none" strike="noStrike">
                          <a:solidFill>
                            <a:srgbClr val="FFFFFF"/>
                          </a:solidFill>
                          <a:effectLst/>
                          <a:latin typeface="Calibri" panose="020F0502020204030204" pitchFamily="34" charset="0"/>
                        </a:rPr>
                        <a:t>Events</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extLst>
                  <a:ext uri="{0D108BD9-81ED-4DB2-BD59-A6C34878D82A}">
                    <a16:rowId xmlns:a16="http://schemas.microsoft.com/office/drawing/2014/main" val="951870801"/>
                  </a:ext>
                </a:extLst>
              </a:tr>
              <a:tr h="201724">
                <a:tc>
                  <a:txBody>
                    <a:bodyPr/>
                    <a:lstStyle/>
                    <a:p>
                      <a:pPr algn="ctr" rtl="0" fontAlgn="ctr"/>
                      <a:r>
                        <a:rPr lang="es-ES" sz="700" b="0" i="0" u="none" strike="noStrike">
                          <a:solidFill>
                            <a:srgbClr val="000000"/>
                          </a:solidFill>
                          <a:effectLst/>
                          <a:latin typeface="Calibri" panose="020F0502020204030204" pitchFamily="34" charset="0"/>
                        </a:rPr>
                        <a:t>0</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57845866"/>
                  </a:ext>
                </a:extLst>
              </a:tr>
              <a:tr h="171465">
                <a:tc>
                  <a:txBody>
                    <a:bodyPr/>
                    <a:lstStyle/>
                    <a:p>
                      <a:pPr algn="ctr" rtl="0" fontAlgn="ctr"/>
                      <a:r>
                        <a:rPr lang="es-ES" sz="700" b="0" i="0" u="none" strike="noStrike">
                          <a:solidFill>
                            <a:srgbClr val="000000"/>
                          </a:solidFill>
                          <a:effectLst/>
                          <a:latin typeface="Calibri" panose="020F0502020204030204" pitchFamily="34" charset="0"/>
                        </a:rPr>
                        <a:t>1</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246927911"/>
                  </a:ext>
                </a:extLst>
              </a:tr>
              <a:tr h="171465">
                <a:tc>
                  <a:txBody>
                    <a:bodyPr/>
                    <a:lstStyle/>
                    <a:p>
                      <a:pPr algn="ctr" rtl="0" fontAlgn="ctr"/>
                      <a:r>
                        <a:rPr lang="es-ES" sz="700" b="0" i="0" u="none" strike="noStrike">
                          <a:solidFill>
                            <a:srgbClr val="000000"/>
                          </a:solidFill>
                          <a:effectLst/>
                          <a:latin typeface="Calibri" panose="020F0502020204030204" pitchFamily="34" charset="0"/>
                        </a:rPr>
                        <a:t>2</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741821082"/>
                  </a:ext>
                </a:extLst>
              </a:tr>
              <a:tr h="171465">
                <a:tc>
                  <a:txBody>
                    <a:bodyPr/>
                    <a:lstStyle/>
                    <a:p>
                      <a:pPr algn="ctr" rtl="0" fontAlgn="ctr"/>
                      <a:r>
                        <a:rPr lang="es-ES" sz="700" b="0" i="0" u="none" strike="noStrike">
                          <a:solidFill>
                            <a:srgbClr val="000000"/>
                          </a:solidFill>
                          <a:effectLst/>
                          <a:latin typeface="Calibri" panose="020F0502020204030204" pitchFamily="34" charset="0"/>
                        </a:rPr>
                        <a:t>3</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940999356"/>
                  </a:ext>
                </a:extLst>
              </a:tr>
              <a:tr h="171465">
                <a:tc>
                  <a:txBody>
                    <a:bodyPr/>
                    <a:lstStyle/>
                    <a:p>
                      <a:pPr algn="ctr" rtl="0" fontAlgn="ctr"/>
                      <a:r>
                        <a:rPr lang="es-ES" sz="700" b="0" i="0" u="none" strike="noStrike">
                          <a:solidFill>
                            <a:srgbClr val="000000"/>
                          </a:solidFill>
                          <a:effectLst/>
                          <a:latin typeface="Calibri" panose="020F0502020204030204" pitchFamily="34" charset="0"/>
                        </a:rPr>
                        <a:t>4</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754107140"/>
                  </a:ext>
                </a:extLst>
              </a:tr>
              <a:tr h="171465">
                <a:tc>
                  <a:txBody>
                    <a:bodyPr/>
                    <a:lstStyle/>
                    <a:p>
                      <a:pPr algn="ctr" rtl="0" fontAlgn="ctr"/>
                      <a:r>
                        <a:rPr lang="es-ES" sz="700" b="0" i="0" u="none" strike="noStrike">
                          <a:solidFill>
                            <a:srgbClr val="000000"/>
                          </a:solidFill>
                          <a:effectLst/>
                          <a:latin typeface="Calibri" panose="020F0502020204030204" pitchFamily="34" charset="0"/>
                        </a:rPr>
                        <a:t>5</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451244518"/>
                  </a:ext>
                </a:extLst>
              </a:tr>
              <a:tr h="171465">
                <a:tc>
                  <a:txBody>
                    <a:bodyPr/>
                    <a:lstStyle/>
                    <a:p>
                      <a:pPr algn="ctr" rtl="0" fontAlgn="ctr"/>
                      <a:r>
                        <a:rPr lang="es-ES" sz="700" b="0" i="0" u="none" strike="noStrike">
                          <a:solidFill>
                            <a:srgbClr val="000000"/>
                          </a:solidFill>
                          <a:effectLst/>
                          <a:latin typeface="Calibri" panose="020F0502020204030204" pitchFamily="34" charset="0"/>
                        </a:rPr>
                        <a:t>6</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922572404"/>
                  </a:ext>
                </a:extLst>
              </a:tr>
              <a:tr h="171465">
                <a:tc>
                  <a:txBody>
                    <a:bodyPr/>
                    <a:lstStyle/>
                    <a:p>
                      <a:pPr algn="ctr" rtl="0" fontAlgn="ctr"/>
                      <a:r>
                        <a:rPr lang="es-ES" sz="700" b="0" i="0" u="none" strike="noStrike">
                          <a:solidFill>
                            <a:srgbClr val="000000"/>
                          </a:solidFill>
                          <a:effectLst/>
                          <a:latin typeface="Calibri" panose="020F0502020204030204" pitchFamily="34" charset="0"/>
                        </a:rPr>
                        <a:t>7</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121889050"/>
                  </a:ext>
                </a:extLst>
              </a:tr>
              <a:tr h="171465">
                <a:tc>
                  <a:txBody>
                    <a:bodyPr/>
                    <a:lstStyle/>
                    <a:p>
                      <a:pPr algn="ctr" rtl="0" fontAlgn="ctr"/>
                      <a:r>
                        <a:rPr lang="es-ES" sz="700" b="0" i="0" u="none" strike="noStrike">
                          <a:solidFill>
                            <a:srgbClr val="000000"/>
                          </a:solidFill>
                          <a:effectLst/>
                          <a:latin typeface="Calibri" panose="020F0502020204030204" pitchFamily="34" charset="0"/>
                        </a:rPr>
                        <a:t>8</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291100083"/>
                  </a:ext>
                </a:extLst>
              </a:tr>
              <a:tr h="171465">
                <a:tc>
                  <a:txBody>
                    <a:bodyPr/>
                    <a:lstStyle/>
                    <a:p>
                      <a:pPr algn="ctr" rtl="0" fontAlgn="ctr"/>
                      <a:r>
                        <a:rPr lang="es-ES" sz="700" b="0" i="0" u="none" strike="noStrike">
                          <a:solidFill>
                            <a:srgbClr val="000000"/>
                          </a:solidFill>
                          <a:effectLst/>
                          <a:latin typeface="Calibri" panose="020F0502020204030204" pitchFamily="34" charset="0"/>
                        </a:rPr>
                        <a:t>9</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945207309"/>
                  </a:ext>
                </a:extLst>
              </a:tr>
              <a:tr h="171465">
                <a:tc>
                  <a:txBody>
                    <a:bodyPr/>
                    <a:lstStyle/>
                    <a:p>
                      <a:pPr algn="ctr" rtl="0" fontAlgn="ctr"/>
                      <a:r>
                        <a:rPr lang="es-ES" sz="700" b="0" i="0" u="none" strike="noStrike">
                          <a:solidFill>
                            <a:srgbClr val="000000"/>
                          </a:solidFill>
                          <a:effectLst/>
                          <a:latin typeface="Calibri" panose="020F0502020204030204" pitchFamily="34" charset="0"/>
                        </a:rPr>
                        <a:t>10</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960287778"/>
                  </a:ext>
                </a:extLst>
              </a:tr>
              <a:tr h="171465">
                <a:tc>
                  <a:txBody>
                    <a:bodyPr/>
                    <a:lstStyle/>
                    <a:p>
                      <a:pPr algn="ctr" rtl="0" fontAlgn="ctr"/>
                      <a:r>
                        <a:rPr lang="es-ES" sz="700" b="0" i="0" u="none" strike="noStrike">
                          <a:solidFill>
                            <a:srgbClr val="000000"/>
                          </a:solidFill>
                          <a:effectLst/>
                          <a:latin typeface="Calibri" panose="020F0502020204030204" pitchFamily="34" charset="0"/>
                        </a:rPr>
                        <a:t>11</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081335820"/>
                  </a:ext>
                </a:extLst>
              </a:tr>
              <a:tr h="171465">
                <a:tc>
                  <a:txBody>
                    <a:bodyPr/>
                    <a:lstStyle/>
                    <a:p>
                      <a:pPr algn="ctr" rtl="0" fontAlgn="ctr"/>
                      <a:r>
                        <a:rPr lang="es-ES" sz="700" b="0" i="0" u="none" strike="noStrike">
                          <a:solidFill>
                            <a:srgbClr val="000000"/>
                          </a:solidFill>
                          <a:effectLst/>
                          <a:latin typeface="Calibri" panose="020F0502020204030204" pitchFamily="34" charset="0"/>
                        </a:rPr>
                        <a:t>12</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4176278387"/>
                  </a:ext>
                </a:extLst>
              </a:tr>
              <a:tr h="171465">
                <a:tc>
                  <a:txBody>
                    <a:bodyPr/>
                    <a:lstStyle/>
                    <a:p>
                      <a:pPr algn="ctr" rtl="0" fontAlgn="ctr"/>
                      <a:r>
                        <a:rPr lang="es-ES" sz="700" b="0" i="0" u="none" strike="noStrike">
                          <a:solidFill>
                            <a:srgbClr val="000000"/>
                          </a:solidFill>
                          <a:effectLst/>
                          <a:latin typeface="Calibri" panose="020F0502020204030204" pitchFamily="34" charset="0"/>
                        </a:rPr>
                        <a:t>13</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004384678"/>
                  </a:ext>
                </a:extLst>
              </a:tr>
              <a:tr h="171465">
                <a:tc>
                  <a:txBody>
                    <a:bodyPr/>
                    <a:lstStyle/>
                    <a:p>
                      <a:pPr algn="ctr" rtl="0" fontAlgn="ctr"/>
                      <a:r>
                        <a:rPr lang="es-ES" sz="700" b="0" i="0" u="none" strike="noStrike">
                          <a:solidFill>
                            <a:srgbClr val="000000"/>
                          </a:solidFill>
                          <a:effectLst/>
                          <a:latin typeface="Calibri" panose="020F0502020204030204" pitchFamily="34" charset="0"/>
                        </a:rPr>
                        <a:t>14</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872107720"/>
                  </a:ext>
                </a:extLst>
              </a:tr>
              <a:tr h="171465">
                <a:tc>
                  <a:txBody>
                    <a:bodyPr/>
                    <a:lstStyle/>
                    <a:p>
                      <a:pPr algn="ctr" rtl="0" fontAlgn="ctr"/>
                      <a:r>
                        <a:rPr lang="es-ES" sz="700" b="0" i="0" u="none" strike="noStrike">
                          <a:solidFill>
                            <a:srgbClr val="000000"/>
                          </a:solidFill>
                          <a:effectLst/>
                          <a:latin typeface="Calibri" panose="020F0502020204030204" pitchFamily="34" charset="0"/>
                        </a:rPr>
                        <a:t>15</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4199318918"/>
                  </a:ext>
                </a:extLst>
              </a:tr>
              <a:tr h="171465">
                <a:tc>
                  <a:txBody>
                    <a:bodyPr/>
                    <a:lstStyle/>
                    <a:p>
                      <a:pPr algn="ctr" rtl="0" fontAlgn="ctr"/>
                      <a:r>
                        <a:rPr lang="es-ES" sz="700" b="0" i="0" u="none" strike="noStrike">
                          <a:solidFill>
                            <a:srgbClr val="000000"/>
                          </a:solidFill>
                          <a:effectLst/>
                          <a:latin typeface="Calibri" panose="020F0502020204030204" pitchFamily="34" charset="0"/>
                        </a:rPr>
                        <a:t>16</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769698363"/>
                  </a:ext>
                </a:extLst>
              </a:tr>
              <a:tr h="171465">
                <a:tc>
                  <a:txBody>
                    <a:bodyPr/>
                    <a:lstStyle/>
                    <a:p>
                      <a:pPr algn="ctr" rtl="0" fontAlgn="ctr"/>
                      <a:r>
                        <a:rPr lang="es-ES" sz="700" b="0" i="0" u="none" strike="noStrike">
                          <a:solidFill>
                            <a:srgbClr val="000000"/>
                          </a:solidFill>
                          <a:effectLst/>
                          <a:latin typeface="Calibri" panose="020F0502020204030204" pitchFamily="34" charset="0"/>
                        </a:rPr>
                        <a:t>17</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687830801"/>
                  </a:ext>
                </a:extLst>
              </a:tr>
              <a:tr h="171465">
                <a:tc>
                  <a:txBody>
                    <a:bodyPr/>
                    <a:lstStyle/>
                    <a:p>
                      <a:pPr algn="ctr" rtl="0" fontAlgn="ctr"/>
                      <a:r>
                        <a:rPr lang="es-ES" sz="700" b="0" i="0" u="none" strike="noStrike">
                          <a:solidFill>
                            <a:srgbClr val="000000"/>
                          </a:solidFill>
                          <a:effectLst/>
                          <a:latin typeface="Calibri" panose="020F0502020204030204" pitchFamily="34" charset="0"/>
                        </a:rPr>
                        <a:t>18</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201846703"/>
                  </a:ext>
                </a:extLst>
              </a:tr>
              <a:tr h="171465">
                <a:tc>
                  <a:txBody>
                    <a:bodyPr/>
                    <a:lstStyle/>
                    <a:p>
                      <a:pPr algn="ctr" rtl="0" fontAlgn="ctr"/>
                      <a:r>
                        <a:rPr lang="es-ES" sz="700" b="0" i="0" u="none" strike="noStrike">
                          <a:solidFill>
                            <a:srgbClr val="000000"/>
                          </a:solidFill>
                          <a:effectLst/>
                          <a:latin typeface="Calibri" panose="020F0502020204030204" pitchFamily="34" charset="0"/>
                        </a:rPr>
                        <a:t>19</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717067416"/>
                  </a:ext>
                </a:extLst>
              </a:tr>
              <a:tr h="171465">
                <a:tc>
                  <a:txBody>
                    <a:bodyPr/>
                    <a:lstStyle/>
                    <a:p>
                      <a:pPr algn="ctr" rtl="0" fontAlgn="ctr"/>
                      <a:r>
                        <a:rPr lang="es-ES" sz="700" b="0" i="0" u="none" strike="noStrike">
                          <a:solidFill>
                            <a:srgbClr val="000000"/>
                          </a:solidFill>
                          <a:effectLst/>
                          <a:latin typeface="Calibri" panose="020F0502020204030204" pitchFamily="34" charset="0"/>
                        </a:rPr>
                        <a:t>20</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828722771"/>
                  </a:ext>
                </a:extLst>
              </a:tr>
              <a:tr h="171465">
                <a:tc>
                  <a:txBody>
                    <a:bodyPr/>
                    <a:lstStyle/>
                    <a:p>
                      <a:pPr algn="ctr" rtl="0" fontAlgn="ctr"/>
                      <a:r>
                        <a:rPr lang="es-ES" sz="700" b="0" i="0" u="none" strike="noStrike">
                          <a:solidFill>
                            <a:srgbClr val="000000"/>
                          </a:solidFill>
                          <a:effectLst/>
                          <a:latin typeface="Calibri" panose="020F0502020204030204" pitchFamily="34" charset="0"/>
                        </a:rPr>
                        <a:t>21</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4058992547"/>
                  </a:ext>
                </a:extLst>
              </a:tr>
              <a:tr h="171465">
                <a:tc>
                  <a:txBody>
                    <a:bodyPr/>
                    <a:lstStyle/>
                    <a:p>
                      <a:pPr algn="ctr" rtl="0" fontAlgn="ctr"/>
                      <a:r>
                        <a:rPr lang="es-ES" sz="700" b="0" i="0" u="none" strike="noStrike">
                          <a:solidFill>
                            <a:srgbClr val="000000"/>
                          </a:solidFill>
                          <a:effectLst/>
                          <a:latin typeface="Calibri" panose="020F0502020204030204" pitchFamily="34" charset="0"/>
                        </a:rPr>
                        <a:t>22</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741970631"/>
                  </a:ext>
                </a:extLst>
              </a:tr>
              <a:tr h="171465">
                <a:tc>
                  <a:txBody>
                    <a:bodyPr/>
                    <a:lstStyle/>
                    <a:p>
                      <a:pPr algn="ctr" rtl="0" fontAlgn="ctr"/>
                      <a:r>
                        <a:rPr lang="es-ES" sz="700" b="0" i="0" u="none" strike="noStrike">
                          <a:solidFill>
                            <a:srgbClr val="000000"/>
                          </a:solidFill>
                          <a:effectLst/>
                          <a:latin typeface="Calibri" panose="020F0502020204030204" pitchFamily="34" charset="0"/>
                        </a:rPr>
                        <a:t>23</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rtl="0" fontAlgn="ctr"/>
                      <a:endParaRPr lang="es-ES" sz="700" b="0" i="0" u="none" strike="noStrike" dirty="0">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466294297"/>
                  </a:ext>
                </a:extLst>
              </a:tr>
              <a:tr h="171465">
                <a:tc>
                  <a:txBody>
                    <a:bodyPr/>
                    <a:lstStyle/>
                    <a:p>
                      <a:pPr algn="ctr" rtl="0" fontAlgn="ctr"/>
                      <a:r>
                        <a:rPr lang="es-ES" sz="700" b="0" i="0" u="none" strike="noStrike">
                          <a:solidFill>
                            <a:srgbClr val="000000"/>
                          </a:solidFill>
                          <a:effectLst/>
                          <a:latin typeface="Calibri" panose="020F0502020204030204" pitchFamily="34" charset="0"/>
                        </a:rPr>
                        <a:t>24</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86306968"/>
                  </a:ext>
                </a:extLst>
              </a:tr>
              <a:tr h="171465">
                <a:tc>
                  <a:txBody>
                    <a:bodyPr/>
                    <a:lstStyle/>
                    <a:p>
                      <a:pPr algn="ctr" rtl="0" fontAlgn="ctr"/>
                      <a:r>
                        <a:rPr lang="es-ES" sz="700" b="0" i="0" u="none" strike="noStrike">
                          <a:solidFill>
                            <a:srgbClr val="000000"/>
                          </a:solidFill>
                          <a:effectLst/>
                          <a:latin typeface="Calibri" panose="020F0502020204030204" pitchFamily="34" charset="0"/>
                        </a:rPr>
                        <a:t>25</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700" b="0" i="0" u="none" strike="noStrike" dirty="0">
                        <a:solidFill>
                          <a:srgbClr val="000000"/>
                        </a:solidFill>
                        <a:effectLst/>
                        <a:latin typeface="Calibri" panose="020F0502020204030204" pitchFamily="34" charset="0"/>
                      </a:endParaRP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520406857"/>
                  </a:ext>
                </a:extLst>
              </a:tr>
              <a:tr h="171465">
                <a:tc>
                  <a:txBody>
                    <a:bodyPr/>
                    <a:lstStyle/>
                    <a:p>
                      <a:pPr algn="ctr" rtl="0" fontAlgn="ctr"/>
                      <a:r>
                        <a:rPr lang="es-ES" sz="700" b="0" i="0" u="none" strike="noStrike">
                          <a:solidFill>
                            <a:srgbClr val="000000"/>
                          </a:solidFill>
                          <a:effectLst/>
                          <a:latin typeface="Calibri" panose="020F0502020204030204" pitchFamily="34" charset="0"/>
                        </a:rPr>
                        <a:t>26</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700" b="0" i="0" u="none" strike="noStrike">
                          <a:solidFill>
                            <a:srgbClr val="000000"/>
                          </a:solidFill>
                          <a:effectLst/>
                          <a:latin typeface="Calibri" panose="020F0502020204030204" pitchFamily="34" charset="0"/>
                        </a:rPr>
                        <a:t> </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700" b="0" i="0" u="none" strike="noStrike">
                          <a:solidFill>
                            <a:srgbClr val="000000"/>
                          </a:solidFill>
                          <a:effectLst/>
                          <a:latin typeface="Calibri" panose="020F0502020204030204" pitchFamily="34" charset="0"/>
                        </a:rPr>
                        <a:t> </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700" b="0" i="0" u="none" strike="noStrike">
                          <a:solidFill>
                            <a:srgbClr val="000000"/>
                          </a:solidFill>
                          <a:effectLst/>
                          <a:latin typeface="Calibri" panose="020F0502020204030204" pitchFamily="34" charset="0"/>
                        </a:rPr>
                        <a:t> </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700" b="0" i="0" u="none" strike="noStrike">
                          <a:solidFill>
                            <a:srgbClr val="000000"/>
                          </a:solidFill>
                          <a:effectLst/>
                          <a:latin typeface="Calibri" panose="020F0502020204030204" pitchFamily="34" charset="0"/>
                        </a:rPr>
                        <a:t> </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700" b="0" i="0" u="none" strike="noStrike">
                          <a:solidFill>
                            <a:srgbClr val="000000"/>
                          </a:solidFill>
                          <a:effectLst/>
                          <a:latin typeface="Calibri" panose="020F0502020204030204" pitchFamily="34" charset="0"/>
                        </a:rPr>
                        <a:t> </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700" b="0" i="0" u="none" strike="noStrike">
                          <a:solidFill>
                            <a:srgbClr val="000000"/>
                          </a:solidFill>
                          <a:effectLst/>
                          <a:latin typeface="Calibri" panose="020F0502020204030204" pitchFamily="34" charset="0"/>
                        </a:rPr>
                        <a:t> </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933412818"/>
                  </a:ext>
                </a:extLst>
              </a:tr>
              <a:tr h="171465">
                <a:tc>
                  <a:txBody>
                    <a:bodyPr/>
                    <a:lstStyle/>
                    <a:p>
                      <a:pPr algn="ctr" rtl="0" fontAlgn="ctr"/>
                      <a:r>
                        <a:rPr lang="es-ES" sz="700" b="0" i="0" u="none" strike="noStrike">
                          <a:solidFill>
                            <a:srgbClr val="000000"/>
                          </a:solidFill>
                          <a:effectLst/>
                          <a:latin typeface="Calibri" panose="020F0502020204030204" pitchFamily="34" charset="0"/>
                        </a:rPr>
                        <a:t>27</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r>
                        <a:rPr lang="es-ES" sz="700" b="0" i="0" u="none" strike="noStrike">
                          <a:solidFill>
                            <a:srgbClr val="000000"/>
                          </a:solidFill>
                          <a:effectLst/>
                          <a:latin typeface="Calibri" panose="020F0502020204030204" pitchFamily="34" charset="0"/>
                        </a:rPr>
                        <a:t> </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r>
                        <a:rPr lang="es-ES" sz="700" b="0" i="0" u="none" strike="noStrike">
                          <a:solidFill>
                            <a:srgbClr val="000000"/>
                          </a:solidFill>
                          <a:effectLst/>
                          <a:latin typeface="Calibri" panose="020F0502020204030204" pitchFamily="34" charset="0"/>
                        </a:rPr>
                        <a:t> </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r>
                        <a:rPr lang="es-ES" sz="700" b="0" i="0" u="none" strike="noStrike">
                          <a:solidFill>
                            <a:srgbClr val="000000"/>
                          </a:solidFill>
                          <a:effectLst/>
                          <a:latin typeface="Calibri" panose="020F0502020204030204" pitchFamily="34" charset="0"/>
                        </a:rPr>
                        <a:t> </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r>
                        <a:rPr lang="es-ES" sz="700" b="0" i="0" u="none" strike="noStrike">
                          <a:solidFill>
                            <a:srgbClr val="000000"/>
                          </a:solidFill>
                          <a:effectLst/>
                          <a:latin typeface="Calibri" panose="020F0502020204030204" pitchFamily="34" charset="0"/>
                        </a:rPr>
                        <a:t> </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r>
                        <a:rPr lang="es-ES" sz="700" b="0" i="0" u="none" strike="noStrike">
                          <a:solidFill>
                            <a:srgbClr val="000000"/>
                          </a:solidFill>
                          <a:effectLst/>
                          <a:latin typeface="Calibri" panose="020F0502020204030204" pitchFamily="34" charset="0"/>
                        </a:rPr>
                        <a:t> </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r>
                        <a:rPr lang="es-ES" sz="700" b="0" i="0" u="none" strike="noStrike">
                          <a:solidFill>
                            <a:srgbClr val="000000"/>
                          </a:solidFill>
                          <a:effectLst/>
                          <a:latin typeface="Calibri" panose="020F0502020204030204" pitchFamily="34" charset="0"/>
                        </a:rPr>
                        <a:t> </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056296479"/>
                  </a:ext>
                </a:extLst>
              </a:tr>
              <a:tr h="171465">
                <a:tc>
                  <a:txBody>
                    <a:bodyPr/>
                    <a:lstStyle/>
                    <a:p>
                      <a:pPr algn="ctr" rtl="0" fontAlgn="ctr"/>
                      <a:r>
                        <a:rPr lang="es-ES" sz="700" b="0" i="0" u="none" strike="noStrike">
                          <a:solidFill>
                            <a:srgbClr val="000000"/>
                          </a:solidFill>
                          <a:effectLst/>
                          <a:latin typeface="Calibri" panose="020F0502020204030204" pitchFamily="34" charset="0"/>
                        </a:rPr>
                        <a:t>28</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700" b="0" i="0" u="none" strike="noStrike">
                          <a:solidFill>
                            <a:srgbClr val="000000"/>
                          </a:solidFill>
                          <a:effectLst/>
                          <a:latin typeface="Calibri" panose="020F0502020204030204" pitchFamily="34" charset="0"/>
                        </a:rPr>
                        <a:t> </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700" b="0" i="0" u="none" strike="noStrike">
                          <a:solidFill>
                            <a:srgbClr val="000000"/>
                          </a:solidFill>
                          <a:effectLst/>
                          <a:latin typeface="Calibri" panose="020F0502020204030204" pitchFamily="34" charset="0"/>
                        </a:rPr>
                        <a:t> </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700" b="0" i="0" u="none" strike="noStrike">
                          <a:solidFill>
                            <a:srgbClr val="000000"/>
                          </a:solidFill>
                          <a:effectLst/>
                          <a:latin typeface="Calibri" panose="020F0502020204030204" pitchFamily="34" charset="0"/>
                        </a:rPr>
                        <a:t> </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700" b="0" i="0" u="none" strike="noStrike">
                          <a:solidFill>
                            <a:srgbClr val="000000"/>
                          </a:solidFill>
                          <a:effectLst/>
                          <a:latin typeface="Calibri" panose="020F0502020204030204" pitchFamily="34" charset="0"/>
                        </a:rPr>
                        <a:t> </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700" b="0" i="0" u="none" strike="noStrike">
                          <a:solidFill>
                            <a:srgbClr val="000000"/>
                          </a:solidFill>
                          <a:effectLst/>
                          <a:latin typeface="Calibri" panose="020F0502020204030204" pitchFamily="34" charset="0"/>
                        </a:rPr>
                        <a:t> </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700" b="0" i="0" u="none" strike="noStrike" dirty="0">
                          <a:solidFill>
                            <a:srgbClr val="000000"/>
                          </a:solidFill>
                          <a:effectLst/>
                          <a:latin typeface="Calibri" panose="020F0502020204030204" pitchFamily="34" charset="0"/>
                        </a:rPr>
                        <a:t> </a:t>
                      </a:r>
                    </a:p>
                  </a:txBody>
                  <a:tcPr marL="7565" marR="7565" marT="756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267502204"/>
                  </a:ext>
                </a:extLst>
              </a:tr>
            </a:tbl>
          </a:graphicData>
        </a:graphic>
      </p:graphicFrame>
    </p:spTree>
    <p:extLst>
      <p:ext uri="{BB962C8B-B14F-4D97-AF65-F5344CB8AC3E}">
        <p14:creationId xmlns:p14="http://schemas.microsoft.com/office/powerpoint/2010/main" val="2107201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Content</a:t>
            </a:r>
          </a:p>
        </p:txBody>
      </p:sp>
      <p:sp>
        <p:nvSpPr>
          <p:cNvPr id="3" name="Marcador de contenido 2"/>
          <p:cNvSpPr>
            <a:spLocks noGrp="1"/>
          </p:cNvSpPr>
          <p:nvPr>
            <p:ph idx="1"/>
          </p:nvPr>
        </p:nvSpPr>
        <p:spPr>
          <a:xfrm>
            <a:off x="1271933" y="1354015"/>
            <a:ext cx="7065682" cy="3697355"/>
          </a:xfrm>
        </p:spPr>
        <p:txBody>
          <a:bodyPr>
            <a:normAutofit/>
          </a:bodyPr>
          <a:lstStyle/>
          <a:p>
            <a:r>
              <a:rPr lang="es-ES" sz="2800" dirty="0" err="1"/>
              <a:t>Exercise</a:t>
            </a:r>
            <a:r>
              <a:rPr lang="es-ES" sz="2800" dirty="0"/>
              <a:t> 1: Basic </a:t>
            </a:r>
            <a:r>
              <a:rPr lang="es-ES" sz="2800" dirty="0" err="1"/>
              <a:t>Algorithms</a:t>
            </a:r>
            <a:r>
              <a:rPr lang="es-ES" sz="2800" dirty="0"/>
              <a:t>.</a:t>
            </a:r>
          </a:p>
          <a:p>
            <a:pPr lvl="1"/>
            <a:r>
              <a:rPr lang="es-ES" sz="2400" dirty="0" err="1"/>
              <a:t>Exercise</a:t>
            </a:r>
            <a:r>
              <a:rPr lang="es-ES" sz="2400" dirty="0"/>
              <a:t> 1.1: </a:t>
            </a:r>
            <a:r>
              <a:rPr lang="es-ES" sz="2400" dirty="0" err="1"/>
              <a:t>Processes</a:t>
            </a:r>
            <a:r>
              <a:rPr lang="es-ES" sz="2400" dirty="0"/>
              <a:t> </a:t>
            </a:r>
            <a:r>
              <a:rPr lang="es-ES" sz="2400" dirty="0" err="1"/>
              <a:t>with</a:t>
            </a:r>
            <a:r>
              <a:rPr lang="es-ES" sz="2400" dirty="0"/>
              <a:t> CPU </a:t>
            </a:r>
            <a:r>
              <a:rPr lang="es-ES" sz="2400" dirty="0" err="1"/>
              <a:t>bursts</a:t>
            </a:r>
            <a:endParaRPr lang="es-ES" sz="2400" dirty="0"/>
          </a:p>
          <a:p>
            <a:pPr lvl="1"/>
            <a:r>
              <a:rPr lang="es-ES" sz="2400" dirty="0" err="1"/>
              <a:t>Exercise</a:t>
            </a:r>
            <a:r>
              <a:rPr lang="es-ES" sz="2400" dirty="0"/>
              <a:t> 1.2: </a:t>
            </a:r>
            <a:r>
              <a:rPr lang="es-ES" sz="2400" dirty="0" err="1"/>
              <a:t>Processes</a:t>
            </a:r>
            <a:r>
              <a:rPr lang="es-ES" sz="2400" dirty="0"/>
              <a:t> </a:t>
            </a:r>
            <a:r>
              <a:rPr lang="es-ES" sz="2400" dirty="0" err="1"/>
              <a:t>with</a:t>
            </a:r>
            <a:r>
              <a:rPr lang="es-ES" sz="2400" dirty="0"/>
              <a:t> CPU and I/O </a:t>
            </a:r>
            <a:r>
              <a:rPr lang="es-ES" sz="2400" dirty="0" err="1"/>
              <a:t>bursts</a:t>
            </a:r>
            <a:endParaRPr lang="es-ES" sz="2400" dirty="0"/>
          </a:p>
          <a:p>
            <a:pPr lvl="1"/>
            <a:r>
              <a:rPr lang="es-ES" sz="2400" dirty="0" err="1"/>
              <a:t>Exercise</a:t>
            </a:r>
            <a:r>
              <a:rPr lang="es-ES" sz="2400" dirty="0"/>
              <a:t> 1.3: </a:t>
            </a:r>
            <a:r>
              <a:rPr lang="es-ES" sz="2400" dirty="0" err="1"/>
              <a:t>Processes</a:t>
            </a:r>
            <a:r>
              <a:rPr lang="es-ES" sz="2400" dirty="0"/>
              <a:t> </a:t>
            </a:r>
            <a:r>
              <a:rPr lang="es-ES" sz="2400" dirty="0" err="1"/>
              <a:t>with</a:t>
            </a:r>
            <a:r>
              <a:rPr lang="es-ES" sz="2400" dirty="0"/>
              <a:t> CPU and I/O </a:t>
            </a:r>
            <a:r>
              <a:rPr lang="es-ES" sz="2400" dirty="0" err="1"/>
              <a:t>bursts</a:t>
            </a:r>
            <a:endParaRPr lang="es-ES" sz="2400" dirty="0"/>
          </a:p>
          <a:p>
            <a:r>
              <a:rPr lang="es-ES" sz="2800" dirty="0" err="1"/>
              <a:t>Exercise</a:t>
            </a:r>
            <a:r>
              <a:rPr lang="es-ES" sz="2800" dirty="0"/>
              <a:t> 2: </a:t>
            </a:r>
            <a:r>
              <a:rPr lang="es-ES" sz="2800" dirty="0" err="1"/>
              <a:t>Multiqueue</a:t>
            </a:r>
            <a:r>
              <a:rPr lang="es-ES" sz="2800" dirty="0"/>
              <a:t> </a:t>
            </a:r>
            <a:r>
              <a:rPr lang="es-ES" sz="2800" dirty="0" err="1"/>
              <a:t>agorithms</a:t>
            </a:r>
            <a:endParaRPr lang="es-ES" sz="2800" dirty="0"/>
          </a:p>
          <a:p>
            <a:r>
              <a:rPr lang="es-ES" sz="2800" b="1" dirty="0" err="1"/>
              <a:t>Exercise</a:t>
            </a:r>
            <a:r>
              <a:rPr lang="es-ES" sz="2800" b="1" dirty="0"/>
              <a:t> 3: </a:t>
            </a:r>
            <a:r>
              <a:rPr lang="es-ES" sz="2800" b="1" dirty="0" err="1"/>
              <a:t>Multiqueue</a:t>
            </a:r>
            <a:r>
              <a:rPr lang="es-ES" sz="2800" b="1" dirty="0"/>
              <a:t> </a:t>
            </a:r>
            <a:r>
              <a:rPr lang="es-ES" sz="2800" b="1" dirty="0" err="1"/>
              <a:t>with</a:t>
            </a:r>
            <a:r>
              <a:rPr lang="es-ES" sz="2800" b="1" dirty="0"/>
              <a:t> </a:t>
            </a:r>
            <a:r>
              <a:rPr lang="es-ES" sz="2800" b="1" dirty="0" err="1"/>
              <a:t>feedback</a:t>
            </a:r>
            <a:endParaRPr lang="es-ES" sz="2800" b="1" dirty="0"/>
          </a:p>
        </p:txBody>
      </p:sp>
    </p:spTree>
    <p:extLst>
      <p:ext uri="{BB962C8B-B14F-4D97-AF65-F5344CB8AC3E}">
        <p14:creationId xmlns:p14="http://schemas.microsoft.com/office/powerpoint/2010/main" val="3855305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Process</a:t>
            </a:r>
            <a:r>
              <a:rPr lang="es-ES" dirty="0"/>
              <a:t> </a:t>
            </a:r>
            <a:r>
              <a:rPr lang="es-ES" dirty="0" err="1"/>
              <a:t>scheduling</a:t>
            </a:r>
            <a:endParaRPr lang="es-ES" dirty="0"/>
          </a:p>
        </p:txBody>
      </p:sp>
      <p:sp>
        <p:nvSpPr>
          <p:cNvPr id="3" name="Marcador de contenido 2"/>
          <p:cNvSpPr>
            <a:spLocks noGrp="1"/>
          </p:cNvSpPr>
          <p:nvPr>
            <p:ph idx="1"/>
          </p:nvPr>
        </p:nvSpPr>
        <p:spPr/>
        <p:txBody>
          <a:bodyPr>
            <a:normAutofit/>
          </a:bodyPr>
          <a:lstStyle/>
          <a:p>
            <a:r>
              <a:rPr lang="es-ES" dirty="0" err="1"/>
              <a:t>Goals</a:t>
            </a:r>
            <a:r>
              <a:rPr lang="es-ES" dirty="0"/>
              <a:t>:</a:t>
            </a:r>
          </a:p>
          <a:p>
            <a:pPr lvl="1"/>
            <a:r>
              <a:rPr lang="es-ES" dirty="0"/>
              <a:t>To </a:t>
            </a:r>
            <a:r>
              <a:rPr lang="es-ES" dirty="0" err="1"/>
              <a:t>understand</a:t>
            </a:r>
            <a:r>
              <a:rPr lang="es-ES" dirty="0"/>
              <a:t> </a:t>
            </a:r>
            <a:r>
              <a:rPr lang="es-ES" dirty="0" err="1"/>
              <a:t>how</a:t>
            </a:r>
            <a:r>
              <a:rPr lang="es-ES" dirty="0"/>
              <a:t> </a:t>
            </a:r>
            <a:r>
              <a:rPr lang="es-ES" dirty="0" err="1"/>
              <a:t>different</a:t>
            </a:r>
            <a:r>
              <a:rPr lang="es-ES" dirty="0"/>
              <a:t> </a:t>
            </a:r>
            <a:r>
              <a:rPr lang="es-ES" dirty="0" err="1"/>
              <a:t>scheduling</a:t>
            </a:r>
            <a:r>
              <a:rPr lang="es-ES" dirty="0"/>
              <a:t> </a:t>
            </a:r>
            <a:r>
              <a:rPr lang="es-ES" dirty="0" err="1"/>
              <a:t>algorithms</a:t>
            </a:r>
            <a:r>
              <a:rPr lang="es-ES" dirty="0"/>
              <a:t> </a:t>
            </a:r>
            <a:r>
              <a:rPr lang="es-ES" dirty="0" err="1"/>
              <a:t>work</a:t>
            </a:r>
            <a:endParaRPr lang="es-ES" b="1" dirty="0"/>
          </a:p>
          <a:p>
            <a:endParaRPr lang="es-ES" dirty="0"/>
          </a:p>
          <a:p>
            <a:pPr lvl="1"/>
            <a:endParaRPr lang="es-ES" dirty="0"/>
          </a:p>
          <a:p>
            <a:endParaRPr lang="es-ES" dirty="0"/>
          </a:p>
        </p:txBody>
      </p:sp>
    </p:spTree>
    <p:extLst>
      <p:ext uri="{BB962C8B-B14F-4D97-AF65-F5344CB8AC3E}">
        <p14:creationId xmlns:p14="http://schemas.microsoft.com/office/powerpoint/2010/main" val="3406435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Exercise</a:t>
            </a:r>
            <a:r>
              <a:rPr lang="es-ES" dirty="0"/>
              <a:t> 3</a:t>
            </a:r>
          </a:p>
        </p:txBody>
      </p:sp>
      <p:sp>
        <p:nvSpPr>
          <p:cNvPr id="3" name="Content Placeholder 2"/>
          <p:cNvSpPr>
            <a:spLocks noGrp="1"/>
          </p:cNvSpPr>
          <p:nvPr>
            <p:ph idx="1"/>
          </p:nvPr>
        </p:nvSpPr>
        <p:spPr>
          <a:xfrm>
            <a:off x="580095" y="638175"/>
            <a:ext cx="8229600" cy="5520029"/>
          </a:xfrm>
        </p:spPr>
        <p:txBody>
          <a:bodyPr>
            <a:noAutofit/>
          </a:bodyPr>
          <a:lstStyle/>
          <a:p>
            <a:pPr marL="0" indent="180975">
              <a:buNone/>
            </a:pPr>
            <a:r>
              <a:rPr lang="en-US" sz="2000" dirty="0"/>
              <a:t>An operating system uses scheduling algorithm based on "</a:t>
            </a:r>
            <a:r>
              <a:rPr lang="en-US" sz="2000" b="1" dirty="0"/>
              <a:t>priority classes</a:t>
            </a:r>
            <a:r>
              <a:rPr lang="en-US" sz="2000" dirty="0"/>
              <a:t>" with two levels, and </a:t>
            </a:r>
            <a:r>
              <a:rPr lang="en-US" sz="2000" b="1" dirty="0"/>
              <a:t>the scheduling policy for each level is FCFS</a:t>
            </a:r>
            <a:r>
              <a:rPr lang="en-US" sz="2000" dirty="0"/>
              <a:t>. </a:t>
            </a:r>
            <a:r>
              <a:rPr lang="en-US" sz="2000" b="1" dirty="0"/>
              <a:t>Planning between the two levels is preemptive priorities</a:t>
            </a:r>
            <a:r>
              <a:rPr lang="en-US" sz="2000" dirty="0"/>
              <a:t>, being the highest priority level 1. </a:t>
            </a:r>
            <a:r>
              <a:rPr lang="en-US" sz="2000" b="1" dirty="0">
                <a:solidFill>
                  <a:srgbClr val="C00000"/>
                </a:solidFill>
              </a:rPr>
              <a:t>When a process is preempted, it goes to the head of its queue</a:t>
            </a:r>
            <a:r>
              <a:rPr lang="en-US" sz="2000" dirty="0"/>
              <a:t>. Processes share a single disk with FCFS scheduling. The operating system assigns processes to one of two levels depending on their processor and disk consumption. </a:t>
            </a:r>
            <a:r>
              <a:rPr lang="en-US" sz="2000" b="1" dirty="0"/>
              <a:t>If a process has consumed more CPU time than disk, it is assigned to level 2, otherwise it is assigned to level 1</a:t>
            </a:r>
            <a:r>
              <a:rPr lang="en-US" sz="2000" dirty="0"/>
              <a:t>. Initially the processes are in level 1. The system determines the level for each process every unit of time. Three processes arrive simultaneously to the system, but in the order A, B and C. The execution profiles are shown in the following table. </a:t>
            </a:r>
          </a:p>
          <a:p>
            <a:pPr marL="0" indent="180975">
              <a:buNone/>
            </a:pPr>
            <a:r>
              <a:rPr lang="en-US" sz="2000" dirty="0"/>
              <a:t>Obtain the </a:t>
            </a:r>
            <a:r>
              <a:rPr lang="en-US" sz="2000" b="1" dirty="0"/>
              <a:t>processing time line</a:t>
            </a:r>
            <a:r>
              <a:rPr lang="en-US" sz="2000" dirty="0"/>
              <a:t>, the </a:t>
            </a:r>
            <a:r>
              <a:rPr lang="en-US" sz="2000" b="1" dirty="0"/>
              <a:t>average turnaround time </a:t>
            </a:r>
            <a:r>
              <a:rPr lang="en-US" sz="2000" dirty="0"/>
              <a:t>and the </a:t>
            </a:r>
            <a:r>
              <a:rPr lang="en-US" sz="2000" b="1" dirty="0"/>
              <a:t>average waiting time</a:t>
            </a:r>
            <a:r>
              <a:rPr lang="en-US" sz="2000" dirty="0"/>
              <a:t>.</a:t>
            </a:r>
            <a:endParaRPr lang="es-ES" sz="2000" dirty="0"/>
          </a:p>
        </p:txBody>
      </p:sp>
      <p:graphicFrame>
        <p:nvGraphicFramePr>
          <p:cNvPr id="4" name="Table 3"/>
          <p:cNvGraphicFramePr>
            <a:graphicFrameLocks noGrp="1"/>
          </p:cNvGraphicFramePr>
          <p:nvPr>
            <p:extLst>
              <p:ext uri="{D42A27DB-BD31-4B8C-83A1-F6EECF244321}">
                <p14:modId xmlns:p14="http://schemas.microsoft.com/office/powerpoint/2010/main" val="3445346929"/>
              </p:ext>
            </p:extLst>
          </p:nvPr>
        </p:nvGraphicFramePr>
        <p:xfrm>
          <a:off x="862478" y="4904901"/>
          <a:ext cx="7419044" cy="1447800"/>
        </p:xfrm>
        <a:graphic>
          <a:graphicData uri="http://schemas.openxmlformats.org/drawingml/2006/table">
            <a:tbl>
              <a:tblPr firstRow="1" bandRow="1">
                <a:tableStyleId>{5C22544A-7EE6-4342-B048-85BDC9FD1C3A}</a:tableStyleId>
              </a:tblPr>
              <a:tblGrid>
                <a:gridCol w="1205596">
                  <a:extLst>
                    <a:ext uri="{9D8B030D-6E8A-4147-A177-3AD203B41FA5}">
                      <a16:colId xmlns:a16="http://schemas.microsoft.com/office/drawing/2014/main" val="20000"/>
                    </a:ext>
                  </a:extLst>
                </a:gridCol>
                <a:gridCol w="6213448">
                  <a:extLst>
                    <a:ext uri="{9D8B030D-6E8A-4147-A177-3AD203B41FA5}">
                      <a16:colId xmlns:a16="http://schemas.microsoft.com/office/drawing/2014/main" val="20001"/>
                    </a:ext>
                  </a:extLst>
                </a:gridCol>
              </a:tblGrid>
              <a:tr h="0">
                <a:tc>
                  <a:txBody>
                    <a:bodyPr/>
                    <a:lstStyle/>
                    <a:p>
                      <a:pPr algn="ctr"/>
                      <a:r>
                        <a:rPr lang="es-ES" sz="1600" dirty="0" err="1"/>
                        <a:t>Process</a:t>
                      </a:r>
                      <a:endParaRPr lang="es-ES" sz="1600" dirty="0"/>
                    </a:p>
                  </a:txBody>
                  <a:tcPr anchor="ctr"/>
                </a:tc>
                <a:tc>
                  <a:txBody>
                    <a:bodyPr/>
                    <a:lstStyle/>
                    <a:p>
                      <a:pPr algn="ctr"/>
                      <a:r>
                        <a:rPr lang="es-ES" sz="1600" dirty="0" err="1"/>
                        <a:t>Execution</a:t>
                      </a:r>
                      <a:r>
                        <a:rPr lang="es-ES" sz="1600" dirty="0"/>
                        <a:t> </a:t>
                      </a:r>
                      <a:r>
                        <a:rPr lang="es-ES" sz="1600" dirty="0" err="1"/>
                        <a:t>profile</a:t>
                      </a:r>
                      <a:endParaRPr lang="es-ES" sz="1600" dirty="0"/>
                    </a:p>
                  </a:txBody>
                  <a:tcPr anchor="ctr"/>
                </a:tc>
                <a:extLst>
                  <a:ext uri="{0D108BD9-81ED-4DB2-BD59-A6C34878D82A}">
                    <a16:rowId xmlns:a16="http://schemas.microsoft.com/office/drawing/2014/main" val="10000"/>
                  </a:ext>
                </a:extLst>
              </a:tr>
              <a:tr h="370840">
                <a:tc>
                  <a:txBody>
                    <a:bodyPr/>
                    <a:lstStyle/>
                    <a:p>
                      <a:pPr algn="ctr"/>
                      <a:r>
                        <a:rPr lang="es-ES" sz="1600" dirty="0"/>
                        <a:t>A </a:t>
                      </a:r>
                    </a:p>
                  </a:txBody>
                  <a:tcPr anchor="ctr"/>
                </a:tc>
                <a:tc>
                  <a:txBody>
                    <a:bodyPr/>
                    <a:lstStyle/>
                    <a:p>
                      <a:pPr algn="just">
                        <a:lnSpc>
                          <a:spcPct val="115000"/>
                        </a:lnSpc>
                      </a:pPr>
                      <a:r>
                        <a:rPr lang="en-US" sz="1600">
                          <a:effectLst/>
                          <a:latin typeface="Calibri" panose="020F0502020204030204" pitchFamily="34" charset="0"/>
                          <a:ea typeface="Calibri" panose="020F0502020204030204" pitchFamily="34" charset="0"/>
                          <a:cs typeface="Times New Roman" panose="02020603050405020304" pitchFamily="18" charset="0"/>
                        </a:rPr>
                        <a:t>2 CPU + 1 DISK + 7CPU </a:t>
                      </a:r>
                      <a:endParaRPr lang="es-ES" sz="200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10001"/>
                  </a:ext>
                </a:extLst>
              </a:tr>
              <a:tr h="370840">
                <a:tc>
                  <a:txBody>
                    <a:bodyPr/>
                    <a:lstStyle/>
                    <a:p>
                      <a:pPr algn="ctr"/>
                      <a:r>
                        <a:rPr lang="es-ES" sz="1600" dirty="0"/>
                        <a:t>B</a:t>
                      </a:r>
                    </a:p>
                  </a:txBody>
                  <a:tcPr anchor="ctr"/>
                </a:tc>
                <a:tc>
                  <a:txBody>
                    <a:bodyPr/>
                    <a:lstStyle/>
                    <a:p>
                      <a:pPr algn="just">
                        <a:lnSpc>
                          <a:spcPct val="115000"/>
                        </a:lnSpc>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1CPU + 3 DISK + 1 CPU + 2 DISK + 1 CPU + 2 DISK + 1 CPU </a:t>
                      </a:r>
                      <a:endParaRPr lang="es-ES" sz="200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10002"/>
                  </a:ext>
                </a:extLst>
              </a:tr>
              <a:tr h="370840">
                <a:tc>
                  <a:txBody>
                    <a:bodyPr/>
                    <a:lstStyle/>
                    <a:p>
                      <a:pPr algn="ctr"/>
                      <a:r>
                        <a:rPr lang="es-ES" sz="1600" dirty="0"/>
                        <a:t>C </a:t>
                      </a:r>
                    </a:p>
                  </a:txBody>
                  <a:tcPr anchor="ctr"/>
                </a:tc>
                <a:tc>
                  <a:txBody>
                    <a:bodyPr/>
                    <a:lstStyle/>
                    <a:p>
                      <a:pPr algn="just">
                        <a:lnSpc>
                          <a:spcPct val="115000"/>
                        </a:lnSpc>
                      </a:pPr>
                      <a:r>
                        <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2CPU + 1 DISK + 1CPU + 2 DISK + 1 CPU + 2 DISK + 1 CPU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75700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Exercise</a:t>
            </a:r>
            <a:r>
              <a:rPr lang="es-ES" dirty="0"/>
              <a:t> 3</a:t>
            </a:r>
          </a:p>
        </p:txBody>
      </p:sp>
      <p:pic>
        <p:nvPicPr>
          <p:cNvPr id="8" name="7 Marcador de contenido" descr="Imagen2.png"/>
          <p:cNvPicPr>
            <a:picLocks noGrp="1" noChangeAspect="1"/>
          </p:cNvPicPr>
          <p:nvPr>
            <p:ph idx="1"/>
          </p:nvPr>
        </p:nvPicPr>
        <p:blipFill>
          <a:blip r:embed="rId2"/>
          <a:stretch>
            <a:fillRect/>
          </a:stretch>
        </p:blipFill>
        <p:spPr>
          <a:xfrm>
            <a:off x="911983" y="2676370"/>
            <a:ext cx="5796728" cy="1247161"/>
          </a:xfrm>
        </p:spPr>
      </p:pic>
      <p:graphicFrame>
        <p:nvGraphicFramePr>
          <p:cNvPr id="4" name="Content Placeholder 3"/>
          <p:cNvGraphicFramePr>
            <a:graphicFrameLocks/>
          </p:cNvGraphicFramePr>
          <p:nvPr>
            <p:extLst>
              <p:ext uri="{D42A27DB-BD31-4B8C-83A1-F6EECF244321}">
                <p14:modId xmlns:p14="http://schemas.microsoft.com/office/powerpoint/2010/main" val="3756091735"/>
              </p:ext>
            </p:extLst>
          </p:nvPr>
        </p:nvGraphicFramePr>
        <p:xfrm>
          <a:off x="309670" y="821891"/>
          <a:ext cx="6399040" cy="5228590"/>
        </p:xfrm>
        <a:graphic>
          <a:graphicData uri="http://schemas.openxmlformats.org/drawingml/2006/table">
            <a:tbl>
              <a:tblPr firstRow="1" bandRow="1">
                <a:tableStyleId>{F5AB1C69-6EDB-4FF4-983F-18BD219EF322}</a:tableStyleId>
              </a:tblPr>
              <a:tblGrid>
                <a:gridCol w="365916">
                  <a:extLst>
                    <a:ext uri="{9D8B030D-6E8A-4147-A177-3AD203B41FA5}">
                      <a16:colId xmlns:a16="http://schemas.microsoft.com/office/drawing/2014/main" val="20000"/>
                    </a:ext>
                  </a:extLst>
                </a:gridCol>
                <a:gridCol w="871833">
                  <a:extLst>
                    <a:ext uri="{9D8B030D-6E8A-4147-A177-3AD203B41FA5}">
                      <a16:colId xmlns:a16="http://schemas.microsoft.com/office/drawing/2014/main" val="20001"/>
                    </a:ext>
                  </a:extLst>
                </a:gridCol>
                <a:gridCol w="868381">
                  <a:extLst>
                    <a:ext uri="{9D8B030D-6E8A-4147-A177-3AD203B41FA5}">
                      <a16:colId xmlns:a16="http://schemas.microsoft.com/office/drawing/2014/main" val="20002"/>
                    </a:ext>
                  </a:extLst>
                </a:gridCol>
                <a:gridCol w="640747">
                  <a:extLst>
                    <a:ext uri="{9D8B030D-6E8A-4147-A177-3AD203B41FA5}">
                      <a16:colId xmlns:a16="http://schemas.microsoft.com/office/drawing/2014/main" val="20003"/>
                    </a:ext>
                  </a:extLst>
                </a:gridCol>
                <a:gridCol w="769004">
                  <a:extLst>
                    <a:ext uri="{9D8B030D-6E8A-4147-A177-3AD203B41FA5}">
                      <a16:colId xmlns:a16="http://schemas.microsoft.com/office/drawing/2014/main" val="20004"/>
                    </a:ext>
                  </a:extLst>
                </a:gridCol>
                <a:gridCol w="755780">
                  <a:extLst>
                    <a:ext uri="{9D8B030D-6E8A-4147-A177-3AD203B41FA5}">
                      <a16:colId xmlns:a16="http://schemas.microsoft.com/office/drawing/2014/main" val="20005"/>
                    </a:ext>
                  </a:extLst>
                </a:gridCol>
                <a:gridCol w="2127379">
                  <a:extLst>
                    <a:ext uri="{9D8B030D-6E8A-4147-A177-3AD203B41FA5}">
                      <a16:colId xmlns:a16="http://schemas.microsoft.com/office/drawing/2014/main" val="20006"/>
                    </a:ext>
                  </a:extLst>
                </a:gridCol>
              </a:tblGrid>
              <a:tr h="370840">
                <a:tc rowSpan="2">
                  <a:txBody>
                    <a:bodyPr/>
                    <a:lstStyle/>
                    <a:p>
                      <a:pPr algn="ctr"/>
                      <a:r>
                        <a:rPr lang="es-ES" sz="1800" dirty="0"/>
                        <a:t>t</a:t>
                      </a:r>
                    </a:p>
                  </a:txBody>
                  <a:tcPr anchor="ctr"/>
                </a:tc>
                <a:tc gridSpan="2">
                  <a:txBody>
                    <a:bodyPr/>
                    <a:lstStyle/>
                    <a:p>
                      <a:pPr algn="ctr"/>
                      <a:r>
                        <a:rPr lang="es-ES" sz="1800" dirty="0"/>
                        <a:t>READY</a:t>
                      </a:r>
                    </a:p>
                  </a:txBody>
                  <a:tcPr anchor="ctr"/>
                </a:tc>
                <a:tc hMerge="1">
                  <a:txBody>
                    <a:bodyPr/>
                    <a:lstStyle/>
                    <a:p>
                      <a:endParaRPr lang="es-ES" sz="1800" dirty="0"/>
                    </a:p>
                  </a:txBody>
                  <a:tcPr anchor="ctr"/>
                </a:tc>
                <a:tc rowSpan="2">
                  <a:txBody>
                    <a:bodyPr/>
                    <a:lstStyle/>
                    <a:p>
                      <a:pPr algn="ctr"/>
                      <a:r>
                        <a:rPr lang="es-ES" sz="1800" dirty="0"/>
                        <a:t>CPU</a:t>
                      </a:r>
                    </a:p>
                  </a:txBody>
                  <a:tcPr anchor="ctr"/>
                </a:tc>
                <a:tc rowSpan="2">
                  <a:txBody>
                    <a:bodyPr/>
                    <a:lstStyle/>
                    <a:p>
                      <a:pPr algn="ctr"/>
                      <a:r>
                        <a:rPr lang="es-ES" sz="1600" dirty="0" err="1"/>
                        <a:t>Queue</a:t>
                      </a:r>
                      <a:r>
                        <a:rPr lang="es-ES" sz="1600" dirty="0"/>
                        <a:t> </a:t>
                      </a:r>
                    </a:p>
                    <a:p>
                      <a:pPr algn="ctr"/>
                      <a:r>
                        <a:rPr lang="es-ES" sz="1600" dirty="0"/>
                        <a:t> Disk</a:t>
                      </a:r>
                    </a:p>
                  </a:txBody>
                  <a:tcPr anchor="ctr"/>
                </a:tc>
                <a:tc rowSpan="2">
                  <a:txBody>
                    <a:bodyPr/>
                    <a:lstStyle/>
                    <a:p>
                      <a:pPr algn="ctr"/>
                      <a:r>
                        <a:rPr lang="es-ES" sz="1800" dirty="0"/>
                        <a:t>Disk</a:t>
                      </a:r>
                    </a:p>
                  </a:txBody>
                  <a:tcPr anchor="ctr"/>
                </a:tc>
                <a:tc rowSpan="2">
                  <a:txBody>
                    <a:bodyPr/>
                    <a:lstStyle/>
                    <a:p>
                      <a:pPr algn="ctr"/>
                      <a:r>
                        <a:rPr lang="es-ES" sz="1800" dirty="0" err="1"/>
                        <a:t>Comments</a:t>
                      </a:r>
                      <a:endParaRPr lang="es-ES" sz="1800" dirty="0"/>
                    </a:p>
                  </a:txBody>
                  <a:tcPr anchor="ctr"/>
                </a:tc>
                <a:extLst>
                  <a:ext uri="{0D108BD9-81ED-4DB2-BD59-A6C34878D82A}">
                    <a16:rowId xmlns:a16="http://schemas.microsoft.com/office/drawing/2014/main" val="10000"/>
                  </a:ext>
                </a:extLst>
              </a:tr>
              <a:tr h="370840">
                <a:tc vMerge="1">
                  <a:txBody>
                    <a:bodyPr/>
                    <a:lstStyle/>
                    <a:p>
                      <a:pPr marL="0" algn="l" defTabSz="457200" rtl="0" eaLnBrk="1" latinLnBrk="0" hangingPunct="1"/>
                      <a:endParaRPr lang="es-ES" sz="1800" b="1" kern="1200" dirty="0">
                        <a:solidFill>
                          <a:schemeClr val="lt1"/>
                        </a:solidFill>
                        <a:latin typeface="+mn-lt"/>
                        <a:ea typeface="+mn-ea"/>
                        <a:cs typeface="+mn-cs"/>
                      </a:endParaRPr>
                    </a:p>
                  </a:txBody>
                  <a:tcPr anchor="ctr"/>
                </a:tc>
                <a:tc>
                  <a:txBody>
                    <a:bodyPr/>
                    <a:lstStyle/>
                    <a:p>
                      <a:pPr marL="0" algn="ctr" defTabSz="457200" rtl="0" eaLnBrk="1" latinLnBrk="0" hangingPunct="1"/>
                      <a:r>
                        <a:rPr lang="es-ES" sz="1800" kern="1200" dirty="0" err="1"/>
                        <a:t>Class</a:t>
                      </a:r>
                      <a:r>
                        <a:rPr lang="es-ES" sz="1800" kern="1200" dirty="0"/>
                        <a:t> 1</a:t>
                      </a:r>
                      <a:endParaRPr lang="es-ES" sz="1800" b="1" kern="1200" dirty="0">
                        <a:solidFill>
                          <a:schemeClr val="lt1"/>
                        </a:solidFill>
                        <a:latin typeface="+mn-lt"/>
                        <a:ea typeface="+mn-ea"/>
                        <a:cs typeface="+mn-cs"/>
                      </a:endParaRPr>
                    </a:p>
                  </a:txBody>
                  <a:tcPr anchor="ctr">
                    <a:solidFill>
                      <a:schemeClr val="accent3">
                        <a:lumMod val="60000"/>
                        <a:lumOff val="40000"/>
                      </a:schemeClr>
                    </a:solidFill>
                  </a:tcPr>
                </a:tc>
                <a:tc>
                  <a:txBody>
                    <a:bodyPr/>
                    <a:lstStyle/>
                    <a:p>
                      <a:pPr marL="0" algn="ctr" defTabSz="457200" rtl="0" eaLnBrk="1" latinLnBrk="0" hangingPunct="1"/>
                      <a:r>
                        <a:rPr lang="es-ES" sz="1800" kern="1200" dirty="0" err="1"/>
                        <a:t>Class</a:t>
                      </a:r>
                      <a:r>
                        <a:rPr lang="es-ES" sz="1800" kern="1200" dirty="0"/>
                        <a:t> 2</a:t>
                      </a:r>
                      <a:endParaRPr lang="es-ES" sz="1800" b="1" kern="1200" dirty="0">
                        <a:solidFill>
                          <a:schemeClr val="lt1"/>
                        </a:solidFill>
                        <a:latin typeface="+mn-lt"/>
                        <a:ea typeface="+mn-ea"/>
                        <a:cs typeface="+mn-cs"/>
                      </a:endParaRPr>
                    </a:p>
                  </a:txBody>
                  <a:tcPr anchor="ctr">
                    <a:solidFill>
                      <a:schemeClr val="accent3">
                        <a:lumMod val="60000"/>
                        <a:lumOff val="40000"/>
                      </a:schemeClr>
                    </a:solidFill>
                  </a:tcPr>
                </a:tc>
                <a:tc vMerge="1">
                  <a:txBody>
                    <a:bodyPr/>
                    <a:lstStyle/>
                    <a:p>
                      <a:pPr marL="0" algn="l" defTabSz="457200" rtl="0" eaLnBrk="1" latinLnBrk="0" hangingPunct="1"/>
                      <a:endParaRPr lang="es-ES" sz="1800" b="1" kern="1200" dirty="0">
                        <a:solidFill>
                          <a:schemeClr val="lt1"/>
                        </a:solidFill>
                        <a:latin typeface="+mn-lt"/>
                        <a:ea typeface="+mn-ea"/>
                        <a:cs typeface="+mn-cs"/>
                      </a:endParaRPr>
                    </a:p>
                  </a:txBody>
                  <a:tcPr anchor="ctr"/>
                </a:tc>
                <a:tc vMerge="1">
                  <a:txBody>
                    <a:bodyPr/>
                    <a:lstStyle/>
                    <a:p>
                      <a:pPr marL="0" algn="l" defTabSz="457200" rtl="0" eaLnBrk="1" latinLnBrk="0" hangingPunct="1"/>
                      <a:endParaRPr lang="es-ES" sz="1800" b="1" kern="1200" dirty="0">
                        <a:solidFill>
                          <a:schemeClr val="lt1"/>
                        </a:solidFill>
                        <a:latin typeface="+mn-lt"/>
                        <a:ea typeface="+mn-ea"/>
                        <a:cs typeface="+mn-cs"/>
                      </a:endParaRPr>
                    </a:p>
                  </a:txBody>
                  <a:tcPr anchor="ctr"/>
                </a:tc>
                <a:tc vMerge="1">
                  <a:txBody>
                    <a:bodyPr/>
                    <a:lstStyle/>
                    <a:p>
                      <a:pPr marL="0" algn="l" defTabSz="457200" rtl="0" eaLnBrk="1" latinLnBrk="0" hangingPunct="1"/>
                      <a:endParaRPr lang="es-ES" sz="1800" b="1" kern="1200" dirty="0">
                        <a:solidFill>
                          <a:schemeClr val="lt1"/>
                        </a:solidFill>
                        <a:latin typeface="+mn-lt"/>
                        <a:ea typeface="+mn-ea"/>
                        <a:cs typeface="+mn-cs"/>
                      </a:endParaRPr>
                    </a:p>
                  </a:txBody>
                  <a:tcPr anchor="ctr"/>
                </a:tc>
                <a:tc vMerge="1">
                  <a:txBody>
                    <a:bodyPr/>
                    <a:lstStyle/>
                    <a:p>
                      <a:pPr marL="0" algn="l" defTabSz="457200" rtl="0" eaLnBrk="1" latinLnBrk="0" hangingPunct="1"/>
                      <a:endParaRPr lang="es-ES" sz="1800" b="1" kern="1200" dirty="0">
                        <a:solidFill>
                          <a:schemeClr val="lt1"/>
                        </a:solidFill>
                        <a:latin typeface="+mn-lt"/>
                        <a:ea typeface="+mn-ea"/>
                        <a:cs typeface="+mn-cs"/>
                      </a:endParaRPr>
                    </a:p>
                  </a:txBody>
                  <a:tcPr anchor="ctr"/>
                </a:tc>
                <a:extLst>
                  <a:ext uri="{0D108BD9-81ED-4DB2-BD59-A6C34878D82A}">
                    <a16:rowId xmlns:a16="http://schemas.microsoft.com/office/drawing/2014/main" val="10001"/>
                  </a:ext>
                </a:extLst>
              </a:tr>
              <a:tr h="254635">
                <a:tc>
                  <a:txBody>
                    <a:bodyPr/>
                    <a:lstStyle/>
                    <a:p>
                      <a:pPr algn="ctr"/>
                      <a:r>
                        <a:rPr lang="es-ES" sz="1200" dirty="0"/>
                        <a:t>0</a:t>
                      </a:r>
                    </a:p>
                  </a:txBody>
                  <a:tcPr/>
                </a:tc>
                <a:tc>
                  <a:txBody>
                    <a:bodyPr/>
                    <a:lstStyle/>
                    <a:p>
                      <a:pPr algn="ctr"/>
                      <a:endParaRPr lang="es-ES" sz="1200" dirty="0"/>
                    </a:p>
                  </a:txBody>
                  <a:tcPr/>
                </a:tc>
                <a:tc>
                  <a:txBody>
                    <a:bodyPr/>
                    <a:lstStyle/>
                    <a:p>
                      <a:pPr algn="ctr"/>
                      <a:endParaRPr lang="es-ES" sz="1200" dirty="0"/>
                    </a:p>
                  </a:txBody>
                  <a:tcPr/>
                </a:tc>
                <a:tc>
                  <a:txBody>
                    <a:bodyPr/>
                    <a:lstStyle/>
                    <a:p>
                      <a:pPr algn="ctr"/>
                      <a:endParaRPr lang="es-ES" sz="1200" dirty="0"/>
                    </a:p>
                  </a:txBody>
                  <a:tcPr/>
                </a:tc>
                <a:tc>
                  <a:txBody>
                    <a:bodyPr/>
                    <a:lstStyle/>
                    <a:p>
                      <a:endParaRPr lang="es-ES" sz="1200" dirty="0"/>
                    </a:p>
                  </a:txBody>
                  <a:tcPr/>
                </a:tc>
                <a:tc>
                  <a:txBody>
                    <a:bodyPr/>
                    <a:lstStyle/>
                    <a:p>
                      <a:endParaRPr lang="es-ES" sz="1200" dirty="0"/>
                    </a:p>
                  </a:txBody>
                  <a:tcPr/>
                </a:tc>
                <a:tc>
                  <a:txBody>
                    <a:bodyPr/>
                    <a:lstStyle/>
                    <a:p>
                      <a:r>
                        <a:rPr lang="es-ES" sz="1200" dirty="0" err="1"/>
                        <a:t>Arrave</a:t>
                      </a:r>
                      <a:r>
                        <a:rPr lang="es-ES" sz="1200" dirty="0"/>
                        <a:t> A, B &amp; C</a:t>
                      </a:r>
                    </a:p>
                  </a:txBody>
                  <a:tcPr/>
                </a:tc>
                <a:extLst>
                  <a:ext uri="{0D108BD9-81ED-4DB2-BD59-A6C34878D82A}">
                    <a16:rowId xmlns:a16="http://schemas.microsoft.com/office/drawing/2014/main" val="10002"/>
                  </a:ext>
                </a:extLst>
              </a:tr>
              <a:tr h="256540">
                <a:tc>
                  <a:txBody>
                    <a:bodyPr/>
                    <a:lstStyle/>
                    <a:p>
                      <a:pPr algn="ctr"/>
                      <a:r>
                        <a:rPr lang="es-ES" sz="1200" dirty="0"/>
                        <a:t>1</a:t>
                      </a:r>
                    </a:p>
                  </a:txBody>
                  <a:tcPr/>
                </a:tc>
                <a:tc>
                  <a:txBody>
                    <a:bodyPr/>
                    <a:lstStyle/>
                    <a:p>
                      <a:pPr algn="ctr"/>
                      <a:endParaRPr lang="es-ES" sz="1200" dirty="0"/>
                    </a:p>
                  </a:txBody>
                  <a:tcPr/>
                </a:tc>
                <a:tc>
                  <a:txBody>
                    <a:bodyPr/>
                    <a:lstStyle/>
                    <a:p>
                      <a:pPr algn="ctr"/>
                      <a:endParaRPr lang="es-ES" sz="1200" dirty="0"/>
                    </a:p>
                  </a:txBody>
                  <a:tcPr/>
                </a:tc>
                <a:tc>
                  <a:txBody>
                    <a:bodyPr/>
                    <a:lstStyle/>
                    <a:p>
                      <a:pPr algn="ctr"/>
                      <a:endParaRPr lang="es-ES" sz="1200" dirty="0"/>
                    </a:p>
                  </a:txBody>
                  <a:tcPr/>
                </a:tc>
                <a:tc>
                  <a:txBody>
                    <a:bodyPr/>
                    <a:lstStyle/>
                    <a:p>
                      <a:endParaRPr lang="es-ES" sz="1200" dirty="0"/>
                    </a:p>
                  </a:txBody>
                  <a:tcPr/>
                </a:tc>
                <a:tc>
                  <a:txBody>
                    <a:bodyPr/>
                    <a:lstStyle/>
                    <a:p>
                      <a:endParaRPr lang="es-ES" sz="1200" dirty="0"/>
                    </a:p>
                  </a:txBody>
                  <a:tcPr/>
                </a:tc>
                <a:tc>
                  <a:txBody>
                    <a:bodyPr/>
                    <a:lstStyle/>
                    <a:p>
                      <a:endParaRPr lang="es-ES" sz="1200" dirty="0"/>
                    </a:p>
                  </a:txBody>
                  <a:tcPr/>
                </a:tc>
                <a:extLst>
                  <a:ext uri="{0D108BD9-81ED-4DB2-BD59-A6C34878D82A}">
                    <a16:rowId xmlns:a16="http://schemas.microsoft.com/office/drawing/2014/main" val="10003"/>
                  </a:ext>
                </a:extLst>
              </a:tr>
              <a:tr h="258445">
                <a:tc>
                  <a:txBody>
                    <a:bodyPr/>
                    <a:lstStyle/>
                    <a:p>
                      <a:pPr algn="ctr"/>
                      <a:r>
                        <a:rPr lang="es-ES" sz="1200" dirty="0"/>
                        <a:t>2</a:t>
                      </a:r>
                    </a:p>
                  </a:txBody>
                  <a:tcPr/>
                </a:tc>
                <a:tc>
                  <a:txBody>
                    <a:bodyPr/>
                    <a:lstStyle/>
                    <a:p>
                      <a:pPr algn="ctr"/>
                      <a:endParaRPr lang="es-ES" sz="1200"/>
                    </a:p>
                  </a:txBody>
                  <a:tcPr/>
                </a:tc>
                <a:tc>
                  <a:txBody>
                    <a:bodyPr/>
                    <a:lstStyle/>
                    <a:p>
                      <a:pPr algn="ctr"/>
                      <a:endParaRPr lang="es-ES" sz="1200"/>
                    </a:p>
                  </a:txBody>
                  <a:tcPr/>
                </a:tc>
                <a:tc>
                  <a:txBody>
                    <a:bodyPr/>
                    <a:lstStyle/>
                    <a:p>
                      <a:pPr algn="ctr"/>
                      <a:endParaRPr lang="es-ES" sz="1200"/>
                    </a:p>
                  </a:txBody>
                  <a:tcPr/>
                </a:tc>
                <a:tc>
                  <a:txBody>
                    <a:bodyPr/>
                    <a:lstStyle/>
                    <a:p>
                      <a:endParaRPr lang="es-ES" sz="1200" dirty="0"/>
                    </a:p>
                  </a:txBody>
                  <a:tcPr/>
                </a:tc>
                <a:tc>
                  <a:txBody>
                    <a:bodyPr/>
                    <a:lstStyle/>
                    <a:p>
                      <a:endParaRPr lang="es-ES" sz="1200" dirty="0"/>
                    </a:p>
                  </a:txBody>
                  <a:tcPr/>
                </a:tc>
                <a:tc>
                  <a:txBody>
                    <a:bodyPr/>
                    <a:lstStyle/>
                    <a:p>
                      <a:endParaRPr lang="es-ES" sz="1200" dirty="0"/>
                    </a:p>
                  </a:txBody>
                  <a:tcPr/>
                </a:tc>
                <a:extLst>
                  <a:ext uri="{0D108BD9-81ED-4DB2-BD59-A6C34878D82A}">
                    <a16:rowId xmlns:a16="http://schemas.microsoft.com/office/drawing/2014/main" val="10004"/>
                  </a:ext>
                </a:extLst>
              </a:tr>
              <a:tr h="250825">
                <a:tc>
                  <a:txBody>
                    <a:bodyPr/>
                    <a:lstStyle/>
                    <a:p>
                      <a:pPr algn="ctr"/>
                      <a:r>
                        <a:rPr lang="es-ES" sz="1200" dirty="0"/>
                        <a:t>3</a:t>
                      </a:r>
                    </a:p>
                  </a:txBody>
                  <a:tcPr/>
                </a:tc>
                <a:tc>
                  <a:txBody>
                    <a:bodyPr/>
                    <a:lstStyle/>
                    <a:p>
                      <a:pPr algn="ctr"/>
                      <a:endParaRPr lang="es-ES" sz="1200"/>
                    </a:p>
                  </a:txBody>
                  <a:tcPr/>
                </a:tc>
                <a:tc>
                  <a:txBody>
                    <a:bodyPr/>
                    <a:lstStyle/>
                    <a:p>
                      <a:pPr algn="ctr"/>
                      <a:endParaRPr lang="es-ES" sz="1200"/>
                    </a:p>
                  </a:txBody>
                  <a:tcPr/>
                </a:tc>
                <a:tc>
                  <a:txBody>
                    <a:bodyPr/>
                    <a:lstStyle/>
                    <a:p>
                      <a:pPr algn="ctr"/>
                      <a:endParaRPr lang="es-ES" sz="1200"/>
                    </a:p>
                  </a:txBody>
                  <a:tcPr/>
                </a:tc>
                <a:tc>
                  <a:txBody>
                    <a:bodyPr/>
                    <a:lstStyle/>
                    <a:p>
                      <a:endParaRPr lang="es-ES" sz="1200" dirty="0"/>
                    </a:p>
                  </a:txBody>
                  <a:tcPr/>
                </a:tc>
                <a:tc>
                  <a:txBody>
                    <a:bodyPr/>
                    <a:lstStyle/>
                    <a:p>
                      <a:endParaRPr lang="es-ES" sz="1200" dirty="0"/>
                    </a:p>
                  </a:txBody>
                  <a:tcPr/>
                </a:tc>
                <a:tc>
                  <a:txBody>
                    <a:bodyPr/>
                    <a:lstStyle/>
                    <a:p>
                      <a:endParaRPr lang="es-ES" sz="1200" dirty="0"/>
                    </a:p>
                  </a:txBody>
                  <a:tcPr/>
                </a:tc>
                <a:extLst>
                  <a:ext uri="{0D108BD9-81ED-4DB2-BD59-A6C34878D82A}">
                    <a16:rowId xmlns:a16="http://schemas.microsoft.com/office/drawing/2014/main" val="10005"/>
                  </a:ext>
                </a:extLst>
              </a:tr>
              <a:tr h="232410">
                <a:tc>
                  <a:txBody>
                    <a:bodyPr/>
                    <a:lstStyle/>
                    <a:p>
                      <a:pPr algn="ctr"/>
                      <a:r>
                        <a:rPr lang="es-ES" sz="1200" dirty="0"/>
                        <a:t>4</a:t>
                      </a:r>
                    </a:p>
                  </a:txBody>
                  <a:tcPr/>
                </a:tc>
                <a:tc>
                  <a:txBody>
                    <a:bodyPr/>
                    <a:lstStyle/>
                    <a:p>
                      <a:pPr algn="ctr"/>
                      <a:endParaRPr lang="es-ES" sz="1200"/>
                    </a:p>
                  </a:txBody>
                  <a:tcPr/>
                </a:tc>
                <a:tc>
                  <a:txBody>
                    <a:bodyPr/>
                    <a:lstStyle/>
                    <a:p>
                      <a:pPr algn="ctr"/>
                      <a:endParaRPr lang="es-ES" sz="1200"/>
                    </a:p>
                  </a:txBody>
                  <a:tcPr/>
                </a:tc>
                <a:tc>
                  <a:txBody>
                    <a:bodyPr/>
                    <a:lstStyle/>
                    <a:p>
                      <a:pPr algn="ctr"/>
                      <a:endParaRPr lang="es-ES" sz="1200"/>
                    </a:p>
                  </a:txBody>
                  <a:tcPr/>
                </a:tc>
                <a:tc>
                  <a:txBody>
                    <a:bodyPr/>
                    <a:lstStyle/>
                    <a:p>
                      <a:endParaRPr lang="es-ES" sz="1200" dirty="0"/>
                    </a:p>
                  </a:txBody>
                  <a:tcPr/>
                </a:tc>
                <a:tc>
                  <a:txBody>
                    <a:bodyPr/>
                    <a:lstStyle/>
                    <a:p>
                      <a:endParaRPr lang="es-ES" sz="1200" dirty="0"/>
                    </a:p>
                  </a:txBody>
                  <a:tcPr/>
                </a:tc>
                <a:tc>
                  <a:txBody>
                    <a:bodyPr/>
                    <a:lstStyle/>
                    <a:p>
                      <a:endParaRPr lang="es-ES" sz="1200" dirty="0"/>
                    </a:p>
                  </a:txBody>
                  <a:tcPr/>
                </a:tc>
                <a:extLst>
                  <a:ext uri="{0D108BD9-81ED-4DB2-BD59-A6C34878D82A}">
                    <a16:rowId xmlns:a16="http://schemas.microsoft.com/office/drawing/2014/main" val="10006"/>
                  </a:ext>
                </a:extLst>
              </a:tr>
              <a:tr h="245110">
                <a:tc>
                  <a:txBody>
                    <a:bodyPr/>
                    <a:lstStyle/>
                    <a:p>
                      <a:pPr algn="ctr"/>
                      <a:r>
                        <a:rPr lang="es-ES" sz="1200" dirty="0"/>
                        <a:t>5</a:t>
                      </a:r>
                    </a:p>
                  </a:txBody>
                  <a:tcPr/>
                </a:tc>
                <a:tc>
                  <a:txBody>
                    <a:bodyPr/>
                    <a:lstStyle/>
                    <a:p>
                      <a:pPr algn="ctr"/>
                      <a:endParaRPr lang="es-ES" sz="1200"/>
                    </a:p>
                  </a:txBody>
                  <a:tcPr/>
                </a:tc>
                <a:tc>
                  <a:txBody>
                    <a:bodyPr/>
                    <a:lstStyle/>
                    <a:p>
                      <a:pPr algn="ctr"/>
                      <a:endParaRPr lang="es-ES" sz="1200" dirty="0"/>
                    </a:p>
                  </a:txBody>
                  <a:tcPr/>
                </a:tc>
                <a:tc>
                  <a:txBody>
                    <a:bodyPr/>
                    <a:lstStyle/>
                    <a:p>
                      <a:pPr algn="ctr"/>
                      <a:endParaRPr lang="es-ES" sz="1200" dirty="0"/>
                    </a:p>
                  </a:txBody>
                  <a:tcPr/>
                </a:tc>
                <a:tc>
                  <a:txBody>
                    <a:bodyPr/>
                    <a:lstStyle/>
                    <a:p>
                      <a:endParaRPr lang="es-ES" sz="1200" dirty="0"/>
                    </a:p>
                  </a:txBody>
                  <a:tcPr/>
                </a:tc>
                <a:tc>
                  <a:txBody>
                    <a:bodyPr/>
                    <a:lstStyle/>
                    <a:p>
                      <a:endParaRPr lang="es-ES" sz="1200" dirty="0"/>
                    </a:p>
                  </a:txBody>
                  <a:tcPr/>
                </a:tc>
                <a:tc>
                  <a:txBody>
                    <a:bodyPr/>
                    <a:lstStyle/>
                    <a:p>
                      <a:endParaRPr lang="es-ES" sz="1200" dirty="0"/>
                    </a:p>
                  </a:txBody>
                  <a:tcPr/>
                </a:tc>
                <a:extLst>
                  <a:ext uri="{0D108BD9-81ED-4DB2-BD59-A6C34878D82A}">
                    <a16:rowId xmlns:a16="http://schemas.microsoft.com/office/drawing/2014/main" val="10007"/>
                  </a:ext>
                </a:extLst>
              </a:tr>
              <a:tr h="275590">
                <a:tc>
                  <a:txBody>
                    <a:bodyPr/>
                    <a:lstStyle/>
                    <a:p>
                      <a:pPr algn="ctr"/>
                      <a:r>
                        <a:rPr lang="es-ES" sz="1200" dirty="0"/>
                        <a:t>6</a:t>
                      </a:r>
                    </a:p>
                  </a:txBody>
                  <a:tcPr/>
                </a:tc>
                <a:tc>
                  <a:txBody>
                    <a:bodyPr/>
                    <a:lstStyle/>
                    <a:p>
                      <a:pPr algn="ctr"/>
                      <a:endParaRPr lang="es-ES" sz="1200" dirty="0"/>
                    </a:p>
                  </a:txBody>
                  <a:tcPr/>
                </a:tc>
                <a:tc>
                  <a:txBody>
                    <a:bodyPr/>
                    <a:lstStyle/>
                    <a:p>
                      <a:pPr algn="ctr"/>
                      <a:endParaRPr lang="es-ES" sz="1200" dirty="0"/>
                    </a:p>
                  </a:txBody>
                  <a:tcPr/>
                </a:tc>
                <a:tc>
                  <a:txBody>
                    <a:bodyPr/>
                    <a:lstStyle/>
                    <a:p>
                      <a:pPr algn="ctr"/>
                      <a:endParaRPr lang="es-ES" sz="1200" dirty="0"/>
                    </a:p>
                  </a:txBody>
                  <a:tcPr/>
                </a:tc>
                <a:tc>
                  <a:txBody>
                    <a:bodyPr/>
                    <a:lstStyle/>
                    <a:p>
                      <a:endParaRPr lang="es-ES" sz="1200" dirty="0"/>
                    </a:p>
                  </a:txBody>
                  <a:tcPr/>
                </a:tc>
                <a:tc>
                  <a:txBody>
                    <a:bodyPr/>
                    <a:lstStyle/>
                    <a:p>
                      <a:endParaRPr lang="es-ES" sz="1200" dirty="0"/>
                    </a:p>
                  </a:txBody>
                  <a:tcPr/>
                </a:tc>
                <a:tc>
                  <a:txBody>
                    <a:bodyPr/>
                    <a:lstStyle/>
                    <a:p>
                      <a:endParaRPr lang="es-ES" sz="1200" dirty="0"/>
                    </a:p>
                  </a:txBody>
                  <a:tcPr/>
                </a:tc>
                <a:extLst>
                  <a:ext uri="{0D108BD9-81ED-4DB2-BD59-A6C34878D82A}">
                    <a16:rowId xmlns:a16="http://schemas.microsoft.com/office/drawing/2014/main" val="10008"/>
                  </a:ext>
                </a:extLst>
              </a:tr>
              <a:tr h="219075">
                <a:tc>
                  <a:txBody>
                    <a:bodyPr/>
                    <a:lstStyle/>
                    <a:p>
                      <a:pPr algn="ctr"/>
                      <a:r>
                        <a:rPr lang="es-ES" sz="1200" dirty="0"/>
                        <a:t>7</a:t>
                      </a:r>
                    </a:p>
                  </a:txBody>
                  <a:tcPr/>
                </a:tc>
                <a:tc>
                  <a:txBody>
                    <a:bodyPr/>
                    <a:lstStyle/>
                    <a:p>
                      <a:pPr algn="ctr"/>
                      <a:endParaRPr lang="es-ES" sz="1200" dirty="0"/>
                    </a:p>
                  </a:txBody>
                  <a:tcPr/>
                </a:tc>
                <a:tc>
                  <a:txBody>
                    <a:bodyPr/>
                    <a:lstStyle/>
                    <a:p>
                      <a:pPr algn="ctr"/>
                      <a:endParaRPr lang="es-ES" sz="1200" dirty="0"/>
                    </a:p>
                  </a:txBody>
                  <a:tcPr/>
                </a:tc>
                <a:tc>
                  <a:txBody>
                    <a:bodyPr/>
                    <a:lstStyle/>
                    <a:p>
                      <a:pPr algn="ctr"/>
                      <a:endParaRPr lang="es-ES" sz="1200" dirty="0"/>
                    </a:p>
                  </a:txBody>
                  <a:tcPr/>
                </a:tc>
                <a:tc>
                  <a:txBody>
                    <a:bodyPr/>
                    <a:lstStyle/>
                    <a:p>
                      <a:endParaRPr lang="es-ES" sz="1200" dirty="0"/>
                    </a:p>
                  </a:txBody>
                  <a:tcPr/>
                </a:tc>
                <a:tc>
                  <a:txBody>
                    <a:bodyPr/>
                    <a:lstStyle/>
                    <a:p>
                      <a:endParaRPr lang="es-ES" sz="1200" dirty="0"/>
                    </a:p>
                  </a:txBody>
                  <a:tcPr/>
                </a:tc>
                <a:tc>
                  <a:txBody>
                    <a:bodyPr/>
                    <a:lstStyle/>
                    <a:p>
                      <a:endParaRPr lang="es-ES" sz="1200" dirty="0"/>
                    </a:p>
                  </a:txBody>
                  <a:tcPr/>
                </a:tc>
                <a:extLst>
                  <a:ext uri="{0D108BD9-81ED-4DB2-BD59-A6C34878D82A}">
                    <a16:rowId xmlns:a16="http://schemas.microsoft.com/office/drawing/2014/main" val="10009"/>
                  </a:ext>
                </a:extLst>
              </a:tr>
              <a:tr h="240030">
                <a:tc>
                  <a:txBody>
                    <a:bodyPr/>
                    <a:lstStyle/>
                    <a:p>
                      <a:pPr algn="ctr"/>
                      <a:r>
                        <a:rPr lang="es-ES" sz="1200" dirty="0"/>
                        <a:t>8</a:t>
                      </a:r>
                    </a:p>
                  </a:txBody>
                  <a:tcPr/>
                </a:tc>
                <a:tc>
                  <a:txBody>
                    <a:bodyPr/>
                    <a:lstStyle/>
                    <a:p>
                      <a:pPr algn="ctr"/>
                      <a:endParaRPr lang="es-ES" sz="1200" dirty="0"/>
                    </a:p>
                  </a:txBody>
                  <a:tcPr/>
                </a:tc>
                <a:tc>
                  <a:txBody>
                    <a:bodyPr/>
                    <a:lstStyle/>
                    <a:p>
                      <a:pPr algn="ctr"/>
                      <a:endParaRPr lang="es-ES" sz="1200" dirty="0"/>
                    </a:p>
                  </a:txBody>
                  <a:tcPr/>
                </a:tc>
                <a:tc>
                  <a:txBody>
                    <a:bodyPr/>
                    <a:lstStyle/>
                    <a:p>
                      <a:pPr algn="ctr"/>
                      <a:endParaRPr lang="es-ES" sz="1200" dirty="0"/>
                    </a:p>
                  </a:txBody>
                  <a:tcPr/>
                </a:tc>
                <a:tc>
                  <a:txBody>
                    <a:bodyPr/>
                    <a:lstStyle/>
                    <a:p>
                      <a:endParaRPr lang="es-ES" sz="1200" dirty="0"/>
                    </a:p>
                  </a:txBody>
                  <a:tcPr/>
                </a:tc>
                <a:tc>
                  <a:txBody>
                    <a:bodyPr/>
                    <a:lstStyle/>
                    <a:p>
                      <a:endParaRPr lang="es-ES" sz="1200" dirty="0"/>
                    </a:p>
                  </a:txBody>
                  <a:tcPr/>
                </a:tc>
                <a:tc>
                  <a:txBody>
                    <a:bodyPr/>
                    <a:lstStyle/>
                    <a:p>
                      <a:endParaRPr lang="es-ES" sz="1200" dirty="0"/>
                    </a:p>
                  </a:txBody>
                  <a:tcPr/>
                </a:tc>
                <a:extLst>
                  <a:ext uri="{0D108BD9-81ED-4DB2-BD59-A6C34878D82A}">
                    <a16:rowId xmlns:a16="http://schemas.microsoft.com/office/drawing/2014/main" val="10010"/>
                  </a:ext>
                </a:extLst>
              </a:tr>
              <a:tr h="251460">
                <a:tc>
                  <a:txBody>
                    <a:bodyPr/>
                    <a:lstStyle/>
                    <a:p>
                      <a:pPr algn="ctr"/>
                      <a:r>
                        <a:rPr lang="es-ES" sz="1200" dirty="0"/>
                        <a:t>9</a:t>
                      </a:r>
                    </a:p>
                  </a:txBody>
                  <a:tcPr/>
                </a:tc>
                <a:tc>
                  <a:txBody>
                    <a:bodyPr/>
                    <a:lstStyle/>
                    <a:p>
                      <a:pPr algn="ctr"/>
                      <a:endParaRPr lang="es-ES" sz="1200" dirty="0"/>
                    </a:p>
                  </a:txBody>
                  <a:tcPr/>
                </a:tc>
                <a:tc>
                  <a:txBody>
                    <a:bodyPr/>
                    <a:lstStyle/>
                    <a:p>
                      <a:pPr algn="ctr"/>
                      <a:endParaRPr lang="es-ES" sz="1200" dirty="0"/>
                    </a:p>
                  </a:txBody>
                  <a:tcPr/>
                </a:tc>
                <a:tc>
                  <a:txBody>
                    <a:bodyPr/>
                    <a:lstStyle/>
                    <a:p>
                      <a:pPr algn="ctr"/>
                      <a:endParaRPr lang="es-ES" sz="1200" dirty="0"/>
                    </a:p>
                  </a:txBody>
                  <a:tcPr/>
                </a:tc>
                <a:tc>
                  <a:txBody>
                    <a:bodyPr/>
                    <a:lstStyle/>
                    <a:p>
                      <a:pPr>
                        <a:buFont typeface="Arial" pitchFamily="34" charset="0"/>
                        <a:buChar char="•"/>
                      </a:pPr>
                      <a:endParaRPr lang="es-ES" sz="1200" dirty="0"/>
                    </a:p>
                  </a:txBody>
                  <a:tcPr/>
                </a:tc>
                <a:tc>
                  <a:txBody>
                    <a:bodyPr/>
                    <a:lstStyle/>
                    <a:p>
                      <a:endParaRPr lang="es-ES" sz="1200" dirty="0"/>
                    </a:p>
                  </a:txBody>
                  <a:tcPr/>
                </a:tc>
                <a:tc>
                  <a:txBody>
                    <a:bodyPr/>
                    <a:lstStyle/>
                    <a:p>
                      <a:endParaRPr lang="es-ES" sz="1200" dirty="0"/>
                    </a:p>
                  </a:txBody>
                  <a:tcPr/>
                </a:tc>
                <a:extLst>
                  <a:ext uri="{0D108BD9-81ED-4DB2-BD59-A6C34878D82A}">
                    <a16:rowId xmlns:a16="http://schemas.microsoft.com/office/drawing/2014/main" val="10011"/>
                  </a:ext>
                </a:extLst>
              </a:tr>
              <a:tr h="243840">
                <a:tc>
                  <a:txBody>
                    <a:bodyPr/>
                    <a:lstStyle/>
                    <a:p>
                      <a:pPr algn="ctr"/>
                      <a:r>
                        <a:rPr lang="es-ES" sz="1200" dirty="0"/>
                        <a:t>10</a:t>
                      </a:r>
                    </a:p>
                  </a:txBody>
                  <a:tcPr/>
                </a:tc>
                <a:tc>
                  <a:txBody>
                    <a:bodyPr/>
                    <a:lstStyle/>
                    <a:p>
                      <a:pPr algn="ctr"/>
                      <a:endParaRPr lang="es-ES" sz="1200" dirty="0"/>
                    </a:p>
                  </a:txBody>
                  <a:tcPr/>
                </a:tc>
                <a:tc>
                  <a:txBody>
                    <a:bodyPr/>
                    <a:lstStyle/>
                    <a:p>
                      <a:pPr algn="ctr"/>
                      <a:endParaRPr lang="es-ES" sz="1200" dirty="0"/>
                    </a:p>
                  </a:txBody>
                  <a:tcPr/>
                </a:tc>
                <a:tc>
                  <a:txBody>
                    <a:bodyPr/>
                    <a:lstStyle/>
                    <a:p>
                      <a:pPr algn="ctr"/>
                      <a:endParaRPr lang="es-ES" sz="1200" dirty="0"/>
                    </a:p>
                  </a:txBody>
                  <a:tcPr/>
                </a:tc>
                <a:tc>
                  <a:txBody>
                    <a:bodyPr/>
                    <a:lstStyle/>
                    <a:p>
                      <a:endParaRPr lang="es-ES" sz="1200" dirty="0"/>
                    </a:p>
                  </a:txBody>
                  <a:tcPr/>
                </a:tc>
                <a:tc>
                  <a:txBody>
                    <a:bodyPr/>
                    <a:lstStyle/>
                    <a:p>
                      <a:endParaRPr lang="es-ES" sz="1200" dirty="0"/>
                    </a:p>
                  </a:txBody>
                  <a:tcPr/>
                </a:tc>
                <a:tc>
                  <a:txBody>
                    <a:bodyPr/>
                    <a:lstStyle/>
                    <a:p>
                      <a:endParaRPr lang="es-ES" sz="1200" dirty="0"/>
                    </a:p>
                  </a:txBody>
                  <a:tcPr/>
                </a:tc>
                <a:extLst>
                  <a:ext uri="{0D108BD9-81ED-4DB2-BD59-A6C34878D82A}">
                    <a16:rowId xmlns:a16="http://schemas.microsoft.com/office/drawing/2014/main" val="10012"/>
                  </a:ext>
                </a:extLst>
              </a:tr>
              <a:tr h="236220">
                <a:tc>
                  <a:txBody>
                    <a:bodyPr/>
                    <a:lstStyle/>
                    <a:p>
                      <a:pPr algn="ctr"/>
                      <a:r>
                        <a:rPr lang="es-ES" sz="1200" dirty="0"/>
                        <a:t>11</a:t>
                      </a:r>
                    </a:p>
                  </a:txBody>
                  <a:tcPr/>
                </a:tc>
                <a:tc>
                  <a:txBody>
                    <a:bodyPr/>
                    <a:lstStyle/>
                    <a:p>
                      <a:pPr algn="ctr"/>
                      <a:endParaRPr lang="es-ES" sz="1200" dirty="0"/>
                    </a:p>
                  </a:txBody>
                  <a:tcPr/>
                </a:tc>
                <a:tc>
                  <a:txBody>
                    <a:bodyPr/>
                    <a:lstStyle/>
                    <a:p>
                      <a:pPr algn="ctr"/>
                      <a:endParaRPr lang="es-ES" sz="1200" dirty="0"/>
                    </a:p>
                  </a:txBody>
                  <a:tcPr/>
                </a:tc>
                <a:tc>
                  <a:txBody>
                    <a:bodyPr/>
                    <a:lstStyle/>
                    <a:p>
                      <a:pPr algn="ctr"/>
                      <a:endParaRPr lang="es-ES" sz="1200" dirty="0"/>
                    </a:p>
                  </a:txBody>
                  <a:tcPr/>
                </a:tc>
                <a:tc>
                  <a:txBody>
                    <a:bodyPr/>
                    <a:lstStyle/>
                    <a:p>
                      <a:endParaRPr lang="es-ES" sz="1200" dirty="0"/>
                    </a:p>
                  </a:txBody>
                  <a:tcPr/>
                </a:tc>
                <a:tc>
                  <a:txBody>
                    <a:bodyPr/>
                    <a:lstStyle/>
                    <a:p>
                      <a:endParaRPr lang="es-ES" sz="1200" dirty="0"/>
                    </a:p>
                  </a:txBody>
                  <a:tcPr/>
                </a:tc>
                <a:tc>
                  <a:txBody>
                    <a:bodyPr/>
                    <a:lstStyle/>
                    <a:p>
                      <a:endParaRPr lang="es-ES" sz="1200" dirty="0"/>
                    </a:p>
                  </a:txBody>
                  <a:tcPr/>
                </a:tc>
                <a:extLst>
                  <a:ext uri="{0D108BD9-81ED-4DB2-BD59-A6C34878D82A}">
                    <a16:rowId xmlns:a16="http://schemas.microsoft.com/office/drawing/2014/main" val="10013"/>
                  </a:ext>
                </a:extLst>
              </a:tr>
              <a:tr h="257175">
                <a:tc>
                  <a:txBody>
                    <a:bodyPr/>
                    <a:lstStyle/>
                    <a:p>
                      <a:pPr algn="ctr"/>
                      <a:r>
                        <a:rPr lang="es-ES" sz="1200" dirty="0"/>
                        <a:t>12</a:t>
                      </a:r>
                    </a:p>
                  </a:txBody>
                  <a:tcPr/>
                </a:tc>
                <a:tc>
                  <a:txBody>
                    <a:bodyPr/>
                    <a:lstStyle/>
                    <a:p>
                      <a:pPr algn="ctr"/>
                      <a:endParaRPr lang="es-ES" sz="1200" dirty="0"/>
                    </a:p>
                  </a:txBody>
                  <a:tcPr/>
                </a:tc>
                <a:tc>
                  <a:txBody>
                    <a:bodyPr/>
                    <a:lstStyle/>
                    <a:p>
                      <a:pPr algn="ctr"/>
                      <a:endParaRPr lang="es-ES" sz="1200" dirty="0"/>
                    </a:p>
                  </a:txBody>
                  <a:tcPr/>
                </a:tc>
                <a:tc>
                  <a:txBody>
                    <a:bodyPr/>
                    <a:lstStyle/>
                    <a:p>
                      <a:pPr algn="ctr"/>
                      <a:endParaRPr lang="es-ES" sz="1200" dirty="0"/>
                    </a:p>
                  </a:txBody>
                  <a:tcPr/>
                </a:tc>
                <a:tc>
                  <a:txBody>
                    <a:bodyPr/>
                    <a:lstStyle/>
                    <a:p>
                      <a:endParaRPr lang="es-ES" sz="1200" dirty="0"/>
                    </a:p>
                  </a:txBody>
                  <a:tcPr/>
                </a:tc>
                <a:tc>
                  <a:txBody>
                    <a:bodyPr/>
                    <a:lstStyle/>
                    <a:p>
                      <a:endParaRPr lang="es-ES" sz="1200" dirty="0"/>
                    </a:p>
                  </a:txBody>
                  <a:tcPr/>
                </a:tc>
                <a:tc>
                  <a:txBody>
                    <a:bodyPr/>
                    <a:lstStyle/>
                    <a:p>
                      <a:endParaRPr lang="es-ES" sz="1200" dirty="0"/>
                    </a:p>
                  </a:txBody>
                  <a:tcPr/>
                </a:tc>
                <a:extLst>
                  <a:ext uri="{0D108BD9-81ED-4DB2-BD59-A6C34878D82A}">
                    <a16:rowId xmlns:a16="http://schemas.microsoft.com/office/drawing/2014/main" val="10014"/>
                  </a:ext>
                </a:extLst>
              </a:tr>
              <a:tr h="173355">
                <a:tc>
                  <a:txBody>
                    <a:bodyPr/>
                    <a:lstStyle/>
                    <a:p>
                      <a:pPr algn="ctr"/>
                      <a:r>
                        <a:rPr lang="es-ES" sz="1200" dirty="0"/>
                        <a:t>13</a:t>
                      </a:r>
                    </a:p>
                  </a:txBody>
                  <a:tcPr/>
                </a:tc>
                <a:tc>
                  <a:txBody>
                    <a:bodyPr/>
                    <a:lstStyle/>
                    <a:p>
                      <a:pPr algn="ctr"/>
                      <a:endParaRPr lang="es-ES" sz="1200" dirty="0"/>
                    </a:p>
                  </a:txBody>
                  <a:tcPr/>
                </a:tc>
                <a:tc>
                  <a:txBody>
                    <a:bodyPr/>
                    <a:lstStyle/>
                    <a:p>
                      <a:pPr algn="ctr"/>
                      <a:endParaRPr lang="es-ES" sz="1200" dirty="0"/>
                    </a:p>
                  </a:txBody>
                  <a:tcPr/>
                </a:tc>
                <a:tc>
                  <a:txBody>
                    <a:bodyPr/>
                    <a:lstStyle/>
                    <a:p>
                      <a:pPr algn="ctr"/>
                      <a:endParaRPr lang="es-ES" sz="1200" dirty="0"/>
                    </a:p>
                  </a:txBody>
                  <a:tcPr/>
                </a:tc>
                <a:tc>
                  <a:txBody>
                    <a:bodyPr/>
                    <a:lstStyle/>
                    <a:p>
                      <a:endParaRPr lang="es-ES" sz="1200" dirty="0"/>
                    </a:p>
                  </a:txBody>
                  <a:tcPr/>
                </a:tc>
                <a:tc>
                  <a:txBody>
                    <a:bodyPr/>
                    <a:lstStyle/>
                    <a:p>
                      <a:endParaRPr lang="es-ES" sz="1200" dirty="0"/>
                    </a:p>
                  </a:txBody>
                  <a:tcPr/>
                </a:tc>
                <a:tc>
                  <a:txBody>
                    <a:bodyPr/>
                    <a:lstStyle/>
                    <a:p>
                      <a:endParaRPr lang="es-ES" sz="1200" dirty="0"/>
                    </a:p>
                  </a:txBody>
                  <a:tcPr/>
                </a:tc>
                <a:extLst>
                  <a:ext uri="{0D108BD9-81ED-4DB2-BD59-A6C34878D82A}">
                    <a16:rowId xmlns:a16="http://schemas.microsoft.com/office/drawing/2014/main" val="10015"/>
                  </a:ext>
                </a:extLst>
              </a:tr>
              <a:tr h="260985">
                <a:tc>
                  <a:txBody>
                    <a:bodyPr/>
                    <a:lstStyle/>
                    <a:p>
                      <a:pPr algn="ctr"/>
                      <a:r>
                        <a:rPr lang="es-ES" sz="1200" dirty="0"/>
                        <a:t>….</a:t>
                      </a:r>
                    </a:p>
                  </a:txBody>
                  <a:tcPr/>
                </a:tc>
                <a:tc>
                  <a:txBody>
                    <a:bodyPr/>
                    <a:lstStyle/>
                    <a:p>
                      <a:pPr algn="ctr"/>
                      <a:endParaRPr lang="es-ES" sz="1200" dirty="0"/>
                    </a:p>
                  </a:txBody>
                  <a:tcPr/>
                </a:tc>
                <a:tc>
                  <a:txBody>
                    <a:bodyPr/>
                    <a:lstStyle/>
                    <a:p>
                      <a:pPr algn="ctr"/>
                      <a:endParaRPr lang="es-ES" sz="1200" dirty="0"/>
                    </a:p>
                  </a:txBody>
                  <a:tcPr/>
                </a:tc>
                <a:tc>
                  <a:txBody>
                    <a:bodyPr/>
                    <a:lstStyle/>
                    <a:p>
                      <a:pPr algn="ctr"/>
                      <a:endParaRPr lang="es-ES" sz="1200" dirty="0"/>
                    </a:p>
                  </a:txBody>
                  <a:tcPr/>
                </a:tc>
                <a:tc>
                  <a:txBody>
                    <a:bodyPr/>
                    <a:lstStyle/>
                    <a:p>
                      <a:endParaRPr lang="es-ES" sz="1200" dirty="0"/>
                    </a:p>
                  </a:txBody>
                  <a:tcPr/>
                </a:tc>
                <a:tc>
                  <a:txBody>
                    <a:bodyPr/>
                    <a:lstStyle/>
                    <a:p>
                      <a:endParaRPr lang="es-ES" sz="1200" dirty="0"/>
                    </a:p>
                  </a:txBody>
                  <a:tcPr/>
                </a:tc>
                <a:tc>
                  <a:txBody>
                    <a:bodyPr/>
                    <a:lstStyle/>
                    <a:p>
                      <a:endParaRPr lang="es-ES" sz="1200" dirty="0"/>
                    </a:p>
                  </a:txBody>
                  <a:tcPr/>
                </a:tc>
                <a:extLst>
                  <a:ext uri="{0D108BD9-81ED-4DB2-BD59-A6C34878D82A}">
                    <a16:rowId xmlns:a16="http://schemas.microsoft.com/office/drawing/2014/main" val="10016"/>
                  </a:ext>
                </a:extLst>
              </a:tr>
              <a:tr h="370840">
                <a:tc>
                  <a:txBody>
                    <a:bodyPr/>
                    <a:lstStyle/>
                    <a:p>
                      <a:pPr algn="ctr"/>
                      <a:r>
                        <a:rPr lang="es-ES" sz="1200" dirty="0"/>
                        <a:t>…</a:t>
                      </a:r>
                    </a:p>
                  </a:txBody>
                  <a:tcPr/>
                </a:tc>
                <a:tc>
                  <a:txBody>
                    <a:bodyPr/>
                    <a:lstStyle/>
                    <a:p>
                      <a:pPr algn="ctr"/>
                      <a:endParaRPr lang="es-ES" sz="1200" dirty="0"/>
                    </a:p>
                  </a:txBody>
                  <a:tcPr/>
                </a:tc>
                <a:tc>
                  <a:txBody>
                    <a:bodyPr/>
                    <a:lstStyle/>
                    <a:p>
                      <a:pPr algn="ctr"/>
                      <a:endParaRPr lang="es-ES" sz="1200" dirty="0"/>
                    </a:p>
                  </a:txBody>
                  <a:tcPr/>
                </a:tc>
                <a:tc>
                  <a:txBody>
                    <a:bodyPr/>
                    <a:lstStyle/>
                    <a:p>
                      <a:pPr algn="ctr"/>
                      <a:endParaRPr lang="es-ES" sz="1200" dirty="0"/>
                    </a:p>
                  </a:txBody>
                  <a:tcPr/>
                </a:tc>
                <a:tc>
                  <a:txBody>
                    <a:bodyPr/>
                    <a:lstStyle/>
                    <a:p>
                      <a:endParaRPr lang="es-ES" sz="1200" dirty="0"/>
                    </a:p>
                  </a:txBody>
                  <a:tcPr/>
                </a:tc>
                <a:tc>
                  <a:txBody>
                    <a:bodyPr/>
                    <a:lstStyle/>
                    <a:p>
                      <a:endParaRPr lang="es-ES" sz="1200" dirty="0"/>
                    </a:p>
                  </a:txBody>
                  <a:tcPr/>
                </a:tc>
                <a:tc>
                  <a:txBody>
                    <a:bodyPr/>
                    <a:lstStyle/>
                    <a:p>
                      <a:endParaRPr lang="es-ES" sz="1200" dirty="0"/>
                    </a:p>
                  </a:txBody>
                  <a:tcPr/>
                </a:tc>
                <a:extLst>
                  <a:ext uri="{0D108BD9-81ED-4DB2-BD59-A6C34878D82A}">
                    <a16:rowId xmlns:a16="http://schemas.microsoft.com/office/drawing/2014/main" val="10017"/>
                  </a:ext>
                </a:extLst>
              </a:tr>
            </a:tbl>
          </a:graphicData>
        </a:graphic>
      </p:graphicFrame>
      <p:pic>
        <p:nvPicPr>
          <p:cNvPr id="3" name="Imagen 2">
            <a:extLst>
              <a:ext uri="{FF2B5EF4-FFF2-40B4-BE49-F238E27FC236}">
                <a16:creationId xmlns:a16="http://schemas.microsoft.com/office/drawing/2014/main" id="{69A4C1A1-04A0-C748-BE2A-83D217829D62}"/>
              </a:ext>
            </a:extLst>
          </p:cNvPr>
          <p:cNvPicPr>
            <a:picLocks noChangeAspect="1"/>
          </p:cNvPicPr>
          <p:nvPr/>
        </p:nvPicPr>
        <p:blipFill>
          <a:blip r:embed="rId3"/>
          <a:stretch>
            <a:fillRect/>
          </a:stretch>
        </p:blipFill>
        <p:spPr>
          <a:xfrm>
            <a:off x="3682312" y="5915893"/>
            <a:ext cx="4462849" cy="918375"/>
          </a:xfrm>
          <a:prstGeom prst="rect">
            <a:avLst/>
          </a:prstGeom>
        </p:spPr>
      </p:pic>
      <p:sp>
        <p:nvSpPr>
          <p:cNvPr id="11" name="Rectángulo 10">
            <a:extLst>
              <a:ext uri="{FF2B5EF4-FFF2-40B4-BE49-F238E27FC236}">
                <a16:creationId xmlns:a16="http://schemas.microsoft.com/office/drawing/2014/main" id="{DB02E69F-8870-E748-B5A5-A4857BE555AA}"/>
              </a:ext>
            </a:extLst>
          </p:cNvPr>
          <p:cNvSpPr/>
          <p:nvPr/>
        </p:nvSpPr>
        <p:spPr>
          <a:xfrm rot="19127466">
            <a:off x="6485220" y="3352478"/>
            <a:ext cx="2791598" cy="646331"/>
          </a:xfrm>
          <a:prstGeom prst="rect">
            <a:avLst/>
          </a:prstGeom>
        </p:spPr>
        <p:txBody>
          <a:bodyPr wrap="none">
            <a:spAutoFit/>
          </a:bodyPr>
          <a:lstStyle/>
          <a:p>
            <a:r>
              <a:rPr lang="en-US" b="1" dirty="0">
                <a:solidFill>
                  <a:srgbClr val="C00000"/>
                </a:solidFill>
              </a:rPr>
              <a:t>- Average Turnaround time </a:t>
            </a:r>
          </a:p>
          <a:p>
            <a:r>
              <a:rPr lang="en-US" b="1" dirty="0">
                <a:solidFill>
                  <a:srgbClr val="C00000"/>
                </a:solidFill>
              </a:rPr>
              <a:t>-Average waiting time</a:t>
            </a:r>
            <a:endParaRPr lang="es-ES" b="1" dirty="0">
              <a:solidFill>
                <a:srgbClr val="C00000"/>
              </a:solidFill>
            </a:endParaRPr>
          </a:p>
        </p:txBody>
      </p:sp>
    </p:spTree>
    <p:extLst>
      <p:ext uri="{BB962C8B-B14F-4D97-AF65-F5344CB8AC3E}">
        <p14:creationId xmlns:p14="http://schemas.microsoft.com/office/powerpoint/2010/main" val="376486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Content</a:t>
            </a:r>
          </a:p>
        </p:txBody>
      </p:sp>
      <p:sp>
        <p:nvSpPr>
          <p:cNvPr id="3" name="Marcador de contenido 2"/>
          <p:cNvSpPr>
            <a:spLocks noGrp="1"/>
          </p:cNvSpPr>
          <p:nvPr>
            <p:ph idx="1"/>
          </p:nvPr>
        </p:nvSpPr>
        <p:spPr>
          <a:xfrm>
            <a:off x="1271933" y="1354015"/>
            <a:ext cx="6088560" cy="3697355"/>
          </a:xfrm>
        </p:spPr>
        <p:txBody>
          <a:bodyPr>
            <a:normAutofit fontScale="85000" lnSpcReduction="10000"/>
          </a:bodyPr>
          <a:lstStyle/>
          <a:p>
            <a:r>
              <a:rPr lang="es-ES" dirty="0" err="1"/>
              <a:t>Exercise</a:t>
            </a:r>
            <a:r>
              <a:rPr lang="es-ES" dirty="0"/>
              <a:t> 1: Basic </a:t>
            </a:r>
            <a:r>
              <a:rPr lang="es-ES" dirty="0" err="1"/>
              <a:t>Algorithms</a:t>
            </a:r>
            <a:r>
              <a:rPr lang="es-ES" dirty="0"/>
              <a:t>.</a:t>
            </a:r>
          </a:p>
          <a:p>
            <a:pPr lvl="1"/>
            <a:r>
              <a:rPr lang="es-ES" dirty="0" err="1"/>
              <a:t>Exercise</a:t>
            </a:r>
            <a:r>
              <a:rPr lang="es-ES" dirty="0"/>
              <a:t> 1.1: </a:t>
            </a:r>
            <a:r>
              <a:rPr lang="es-ES" dirty="0" err="1"/>
              <a:t>Processes</a:t>
            </a:r>
            <a:r>
              <a:rPr lang="es-ES" dirty="0"/>
              <a:t> </a:t>
            </a:r>
            <a:r>
              <a:rPr lang="es-ES" dirty="0" err="1"/>
              <a:t>with</a:t>
            </a:r>
            <a:r>
              <a:rPr lang="es-ES" dirty="0"/>
              <a:t> CPU </a:t>
            </a:r>
            <a:r>
              <a:rPr lang="es-ES" dirty="0" err="1"/>
              <a:t>bursts</a:t>
            </a:r>
            <a:endParaRPr lang="es-ES" dirty="0"/>
          </a:p>
          <a:p>
            <a:pPr lvl="1"/>
            <a:r>
              <a:rPr lang="es-ES" dirty="0" err="1"/>
              <a:t>Exercise</a:t>
            </a:r>
            <a:r>
              <a:rPr lang="es-ES" dirty="0"/>
              <a:t> 1.2: </a:t>
            </a:r>
            <a:r>
              <a:rPr lang="es-ES" dirty="0" err="1"/>
              <a:t>Processes</a:t>
            </a:r>
            <a:r>
              <a:rPr lang="es-ES" dirty="0"/>
              <a:t> </a:t>
            </a:r>
            <a:r>
              <a:rPr lang="es-ES" dirty="0" err="1"/>
              <a:t>with</a:t>
            </a:r>
            <a:r>
              <a:rPr lang="es-ES" dirty="0"/>
              <a:t> CPU and I/O </a:t>
            </a:r>
            <a:r>
              <a:rPr lang="es-ES" dirty="0" err="1"/>
              <a:t>bursts</a:t>
            </a:r>
            <a:endParaRPr lang="es-ES" dirty="0"/>
          </a:p>
          <a:p>
            <a:pPr lvl="1"/>
            <a:r>
              <a:rPr lang="es-ES" dirty="0" err="1"/>
              <a:t>Exercise</a:t>
            </a:r>
            <a:r>
              <a:rPr lang="es-ES" dirty="0"/>
              <a:t> 1.3: </a:t>
            </a:r>
            <a:r>
              <a:rPr lang="es-ES" dirty="0" err="1"/>
              <a:t>Processes</a:t>
            </a:r>
            <a:r>
              <a:rPr lang="es-ES" dirty="0"/>
              <a:t> </a:t>
            </a:r>
            <a:r>
              <a:rPr lang="es-ES" dirty="0" err="1"/>
              <a:t>with</a:t>
            </a:r>
            <a:r>
              <a:rPr lang="es-ES" dirty="0"/>
              <a:t> CPU and I/O </a:t>
            </a:r>
            <a:r>
              <a:rPr lang="es-ES" dirty="0" err="1"/>
              <a:t>bursts</a:t>
            </a:r>
            <a:endParaRPr lang="es-ES" dirty="0"/>
          </a:p>
          <a:p>
            <a:r>
              <a:rPr lang="es-ES" dirty="0" err="1"/>
              <a:t>Exercise</a:t>
            </a:r>
            <a:r>
              <a:rPr lang="es-ES" dirty="0"/>
              <a:t> 2: </a:t>
            </a:r>
            <a:r>
              <a:rPr lang="es-ES" dirty="0" err="1"/>
              <a:t>Multiqueue</a:t>
            </a:r>
            <a:r>
              <a:rPr lang="es-ES" dirty="0"/>
              <a:t> </a:t>
            </a:r>
            <a:r>
              <a:rPr lang="es-ES" dirty="0" err="1"/>
              <a:t>agorithms</a:t>
            </a:r>
            <a:endParaRPr lang="es-ES" dirty="0"/>
          </a:p>
          <a:p>
            <a:r>
              <a:rPr lang="es-ES" dirty="0" err="1"/>
              <a:t>Exercise</a:t>
            </a:r>
            <a:r>
              <a:rPr lang="es-ES" dirty="0"/>
              <a:t> 3: </a:t>
            </a:r>
            <a:r>
              <a:rPr lang="es-ES" dirty="0" err="1"/>
              <a:t>Multiqueue</a:t>
            </a:r>
            <a:r>
              <a:rPr lang="es-ES" dirty="0"/>
              <a:t> </a:t>
            </a:r>
            <a:r>
              <a:rPr lang="es-ES" dirty="0" err="1"/>
              <a:t>with</a:t>
            </a:r>
            <a:r>
              <a:rPr lang="es-ES" dirty="0"/>
              <a:t> </a:t>
            </a:r>
            <a:r>
              <a:rPr lang="es-ES" dirty="0" err="1"/>
              <a:t>feedback</a:t>
            </a:r>
            <a:endParaRPr lang="es-ES" dirty="0"/>
          </a:p>
        </p:txBody>
      </p:sp>
    </p:spTree>
    <p:extLst>
      <p:ext uri="{BB962C8B-B14F-4D97-AF65-F5344CB8AC3E}">
        <p14:creationId xmlns:p14="http://schemas.microsoft.com/office/powerpoint/2010/main" val="3352544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2FAE94-1A58-0D40-94FA-F4C36ECE613B}"/>
              </a:ext>
            </a:extLst>
          </p:cNvPr>
          <p:cNvSpPr>
            <a:spLocks noGrp="1"/>
          </p:cNvSpPr>
          <p:nvPr>
            <p:ph type="title"/>
          </p:nvPr>
        </p:nvSpPr>
        <p:spPr/>
        <p:txBody>
          <a:bodyPr/>
          <a:lstStyle/>
          <a:p>
            <a:r>
              <a:rPr lang="en-GB" dirty="0"/>
              <a:t>Exercise 1.1</a:t>
            </a:r>
          </a:p>
        </p:txBody>
      </p:sp>
      <p:sp>
        <p:nvSpPr>
          <p:cNvPr id="3" name="Marcador de contenido 2">
            <a:extLst>
              <a:ext uri="{FF2B5EF4-FFF2-40B4-BE49-F238E27FC236}">
                <a16:creationId xmlns:a16="http://schemas.microsoft.com/office/drawing/2014/main" id="{04E6F667-10F8-1642-8AF5-CAB463F2388A}"/>
              </a:ext>
            </a:extLst>
          </p:cNvPr>
          <p:cNvSpPr>
            <a:spLocks noGrp="1"/>
          </p:cNvSpPr>
          <p:nvPr>
            <p:ph idx="1"/>
          </p:nvPr>
        </p:nvSpPr>
        <p:spPr/>
        <p:txBody>
          <a:bodyPr>
            <a:normAutofit/>
          </a:bodyPr>
          <a:lstStyle/>
          <a:p>
            <a:r>
              <a:rPr lang="en-GB" sz="2400" dirty="0"/>
              <a:t>To the ready queue of a system arrive the The following processes A ,B, C and D arrive to the READY queue. These processes have the next behaviour:</a:t>
            </a:r>
          </a:p>
          <a:p>
            <a:endParaRPr lang="en-GB" sz="2400" dirty="0"/>
          </a:p>
          <a:p>
            <a:endParaRPr lang="en-GB" sz="2400" dirty="0"/>
          </a:p>
          <a:p>
            <a:endParaRPr lang="en-GB" sz="2400" dirty="0"/>
          </a:p>
          <a:p>
            <a:endParaRPr lang="en-GB" sz="2400" dirty="0"/>
          </a:p>
          <a:p>
            <a:endParaRPr lang="en-GB" sz="2400" dirty="0"/>
          </a:p>
          <a:p>
            <a:r>
              <a:rPr lang="en-GB" sz="2400" dirty="0"/>
              <a:t>Compute the average waiting time of each process when the next scheduling policies are applied:</a:t>
            </a:r>
          </a:p>
          <a:p>
            <a:pPr lvl="1"/>
            <a:r>
              <a:rPr lang="en-GB" sz="2000" dirty="0"/>
              <a:t>SRTF</a:t>
            </a:r>
          </a:p>
          <a:p>
            <a:pPr lvl="1"/>
            <a:r>
              <a:rPr lang="en-GB" sz="2000" dirty="0" err="1"/>
              <a:t>Preemptive</a:t>
            </a:r>
            <a:r>
              <a:rPr lang="en-GB" sz="2000" dirty="0"/>
              <a:t> priorities</a:t>
            </a:r>
          </a:p>
          <a:p>
            <a:pPr lvl="1"/>
            <a:r>
              <a:rPr lang="en-GB" sz="2000" dirty="0"/>
              <a:t>Round Robin (Quantum q = 2)</a:t>
            </a:r>
          </a:p>
          <a:p>
            <a:pPr marL="0" indent="0">
              <a:buNone/>
            </a:pPr>
            <a:endParaRPr lang="en-GB" sz="2400" dirty="0"/>
          </a:p>
        </p:txBody>
      </p:sp>
      <p:graphicFrame>
        <p:nvGraphicFramePr>
          <p:cNvPr id="4" name="Table 3">
            <a:extLst>
              <a:ext uri="{FF2B5EF4-FFF2-40B4-BE49-F238E27FC236}">
                <a16:creationId xmlns:a16="http://schemas.microsoft.com/office/drawing/2014/main" id="{B6C2B623-0884-4540-87E3-DEFDF7892027}"/>
              </a:ext>
            </a:extLst>
          </p:cNvPr>
          <p:cNvGraphicFramePr>
            <a:graphicFrameLocks noGrp="1"/>
          </p:cNvGraphicFramePr>
          <p:nvPr>
            <p:extLst>
              <p:ext uri="{D42A27DB-BD31-4B8C-83A1-F6EECF244321}">
                <p14:modId xmlns:p14="http://schemas.microsoft.com/office/powerpoint/2010/main" val="3517953837"/>
              </p:ext>
            </p:extLst>
          </p:nvPr>
        </p:nvGraphicFramePr>
        <p:xfrm>
          <a:off x="1472630" y="2110911"/>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es-ES" dirty="0" err="1"/>
                        <a:t>Process</a:t>
                      </a:r>
                      <a:endParaRPr lang="es-ES" dirty="0"/>
                    </a:p>
                  </a:txBody>
                  <a:tcPr anchor="ctr"/>
                </a:tc>
                <a:tc>
                  <a:txBody>
                    <a:bodyPr/>
                    <a:lstStyle/>
                    <a:p>
                      <a:pPr algn="ctr"/>
                      <a:r>
                        <a:rPr lang="es-ES" dirty="0" err="1"/>
                        <a:t>Arrival</a:t>
                      </a:r>
                      <a:r>
                        <a:rPr lang="es-ES" dirty="0"/>
                        <a:t> time</a:t>
                      </a:r>
                    </a:p>
                  </a:txBody>
                  <a:tcPr anchor="ctr"/>
                </a:tc>
                <a:tc>
                  <a:txBody>
                    <a:bodyPr/>
                    <a:lstStyle/>
                    <a:p>
                      <a:pPr algn="ctr"/>
                      <a:r>
                        <a:rPr lang="es-ES" dirty="0"/>
                        <a:t>CPU </a:t>
                      </a:r>
                      <a:r>
                        <a:rPr lang="es-ES" dirty="0" err="1"/>
                        <a:t>required</a:t>
                      </a:r>
                      <a:endParaRPr lang="es-ES" dirty="0"/>
                    </a:p>
                  </a:txBody>
                  <a:tcPr anchor="ctr"/>
                </a:tc>
                <a:tc>
                  <a:txBody>
                    <a:bodyPr/>
                    <a:lstStyle/>
                    <a:p>
                      <a:pPr algn="ctr"/>
                      <a:r>
                        <a:rPr lang="es-ES" dirty="0" err="1"/>
                        <a:t>Priority</a:t>
                      </a:r>
                      <a:endParaRPr lang="es-ES" dirty="0"/>
                    </a:p>
                  </a:txBody>
                  <a:tcPr anchor="ctr"/>
                </a:tc>
                <a:extLst>
                  <a:ext uri="{0D108BD9-81ED-4DB2-BD59-A6C34878D82A}">
                    <a16:rowId xmlns:a16="http://schemas.microsoft.com/office/drawing/2014/main" val="10000"/>
                  </a:ext>
                </a:extLst>
              </a:tr>
              <a:tr h="370840">
                <a:tc>
                  <a:txBody>
                    <a:bodyPr/>
                    <a:lstStyle/>
                    <a:p>
                      <a:pPr algn="ctr"/>
                      <a:r>
                        <a:rPr lang="es-ES" dirty="0"/>
                        <a:t>A</a:t>
                      </a:r>
                    </a:p>
                  </a:txBody>
                  <a:tcPr anchor="ctr"/>
                </a:tc>
                <a:tc>
                  <a:txBody>
                    <a:bodyPr/>
                    <a:lstStyle/>
                    <a:p>
                      <a:pPr algn="ctr"/>
                      <a:r>
                        <a:rPr lang="es-ES" dirty="0"/>
                        <a:t>0</a:t>
                      </a:r>
                    </a:p>
                  </a:txBody>
                  <a:tcPr anchor="ctr"/>
                </a:tc>
                <a:tc>
                  <a:txBody>
                    <a:bodyPr/>
                    <a:lstStyle/>
                    <a:p>
                      <a:pPr algn="ctr"/>
                      <a:r>
                        <a:rPr lang="es-ES" dirty="0"/>
                        <a:t>8</a:t>
                      </a:r>
                    </a:p>
                  </a:txBody>
                  <a:tcPr anchor="ctr"/>
                </a:tc>
                <a:tc>
                  <a:txBody>
                    <a:bodyPr/>
                    <a:lstStyle/>
                    <a:p>
                      <a:pPr algn="ctr"/>
                      <a:r>
                        <a:rPr lang="es-ES" dirty="0"/>
                        <a:t>1(-)</a:t>
                      </a:r>
                    </a:p>
                  </a:txBody>
                  <a:tcPr anchor="ctr"/>
                </a:tc>
                <a:extLst>
                  <a:ext uri="{0D108BD9-81ED-4DB2-BD59-A6C34878D82A}">
                    <a16:rowId xmlns:a16="http://schemas.microsoft.com/office/drawing/2014/main" val="10001"/>
                  </a:ext>
                </a:extLst>
              </a:tr>
              <a:tr h="370840">
                <a:tc>
                  <a:txBody>
                    <a:bodyPr/>
                    <a:lstStyle/>
                    <a:p>
                      <a:pPr algn="ctr"/>
                      <a:r>
                        <a:rPr lang="es-ES" dirty="0"/>
                        <a:t>B</a:t>
                      </a:r>
                    </a:p>
                  </a:txBody>
                  <a:tcPr anchor="ctr"/>
                </a:tc>
                <a:tc>
                  <a:txBody>
                    <a:bodyPr/>
                    <a:lstStyle/>
                    <a:p>
                      <a:pPr algn="ctr"/>
                      <a:r>
                        <a:rPr lang="es-ES" dirty="0"/>
                        <a:t>2</a:t>
                      </a:r>
                    </a:p>
                  </a:txBody>
                  <a:tcPr anchor="ctr"/>
                </a:tc>
                <a:tc>
                  <a:txBody>
                    <a:bodyPr/>
                    <a:lstStyle/>
                    <a:p>
                      <a:pPr algn="ctr"/>
                      <a:r>
                        <a:rPr lang="es-ES" dirty="0"/>
                        <a:t>4</a:t>
                      </a:r>
                    </a:p>
                  </a:txBody>
                  <a:tcPr anchor="ctr"/>
                </a:tc>
                <a:tc>
                  <a:txBody>
                    <a:bodyPr/>
                    <a:lstStyle/>
                    <a:p>
                      <a:pPr algn="ctr"/>
                      <a:r>
                        <a:rPr lang="es-ES" dirty="0"/>
                        <a:t>2</a:t>
                      </a:r>
                    </a:p>
                  </a:txBody>
                  <a:tcPr anchor="ctr"/>
                </a:tc>
                <a:extLst>
                  <a:ext uri="{0D108BD9-81ED-4DB2-BD59-A6C34878D82A}">
                    <a16:rowId xmlns:a16="http://schemas.microsoft.com/office/drawing/2014/main" val="10002"/>
                  </a:ext>
                </a:extLst>
              </a:tr>
              <a:tr h="370840">
                <a:tc>
                  <a:txBody>
                    <a:bodyPr/>
                    <a:lstStyle/>
                    <a:p>
                      <a:pPr algn="ctr"/>
                      <a:r>
                        <a:rPr lang="es-ES" dirty="0"/>
                        <a:t>C</a:t>
                      </a:r>
                    </a:p>
                  </a:txBody>
                  <a:tcPr anchor="ctr"/>
                </a:tc>
                <a:tc>
                  <a:txBody>
                    <a:bodyPr/>
                    <a:lstStyle/>
                    <a:p>
                      <a:pPr algn="ctr"/>
                      <a:r>
                        <a:rPr lang="es-ES" dirty="0"/>
                        <a:t>5</a:t>
                      </a:r>
                    </a:p>
                  </a:txBody>
                  <a:tcPr anchor="ctr"/>
                </a:tc>
                <a:tc>
                  <a:txBody>
                    <a:bodyPr/>
                    <a:lstStyle/>
                    <a:p>
                      <a:pPr algn="ctr"/>
                      <a:r>
                        <a:rPr lang="es-ES" dirty="0"/>
                        <a:t>9</a:t>
                      </a:r>
                    </a:p>
                  </a:txBody>
                  <a:tcPr anchor="ctr"/>
                </a:tc>
                <a:tc>
                  <a:txBody>
                    <a:bodyPr/>
                    <a:lstStyle/>
                    <a:p>
                      <a:pPr algn="ctr"/>
                      <a:r>
                        <a:rPr lang="es-ES" dirty="0"/>
                        <a:t>3</a:t>
                      </a:r>
                    </a:p>
                  </a:txBody>
                  <a:tcPr anchor="ctr"/>
                </a:tc>
                <a:extLst>
                  <a:ext uri="{0D108BD9-81ED-4DB2-BD59-A6C34878D82A}">
                    <a16:rowId xmlns:a16="http://schemas.microsoft.com/office/drawing/2014/main" val="10003"/>
                  </a:ext>
                </a:extLst>
              </a:tr>
              <a:tr h="370840">
                <a:tc>
                  <a:txBody>
                    <a:bodyPr/>
                    <a:lstStyle/>
                    <a:p>
                      <a:pPr algn="ctr"/>
                      <a:r>
                        <a:rPr lang="es-ES" dirty="0"/>
                        <a:t>D</a:t>
                      </a:r>
                    </a:p>
                  </a:txBody>
                  <a:tcPr anchor="ctr"/>
                </a:tc>
                <a:tc>
                  <a:txBody>
                    <a:bodyPr/>
                    <a:lstStyle/>
                    <a:p>
                      <a:pPr algn="ctr"/>
                      <a:r>
                        <a:rPr lang="es-ES" dirty="0"/>
                        <a:t>12</a:t>
                      </a:r>
                    </a:p>
                  </a:txBody>
                  <a:tcPr anchor="ctr"/>
                </a:tc>
                <a:tc>
                  <a:txBody>
                    <a:bodyPr/>
                    <a:lstStyle/>
                    <a:p>
                      <a:pPr algn="ctr"/>
                      <a:r>
                        <a:rPr lang="es-ES" dirty="0"/>
                        <a:t>3</a:t>
                      </a:r>
                    </a:p>
                  </a:txBody>
                  <a:tcPr anchor="ctr"/>
                </a:tc>
                <a:tc>
                  <a:txBody>
                    <a:bodyPr/>
                    <a:lstStyle/>
                    <a:p>
                      <a:pPr algn="ctr"/>
                      <a:r>
                        <a:rPr lang="es-ES" dirty="0"/>
                        <a:t>4 (+)</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13785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1.1</a:t>
            </a:r>
            <a:endParaRPr lang="es-ES" dirty="0"/>
          </a:p>
        </p:txBody>
      </p:sp>
      <p:sp>
        <p:nvSpPr>
          <p:cNvPr id="6" name="CuadroTexto 5"/>
          <p:cNvSpPr txBox="1"/>
          <p:nvPr/>
        </p:nvSpPr>
        <p:spPr>
          <a:xfrm>
            <a:off x="213895" y="512984"/>
            <a:ext cx="876712" cy="369332"/>
          </a:xfrm>
          <a:prstGeom prst="rect">
            <a:avLst/>
          </a:prstGeom>
          <a:noFill/>
        </p:spPr>
        <p:txBody>
          <a:bodyPr wrap="none" rtlCol="0">
            <a:spAutoFit/>
          </a:bodyPr>
          <a:lstStyle/>
          <a:p>
            <a:r>
              <a:rPr lang="es-ES" dirty="0"/>
              <a:t>a) </a:t>
            </a:r>
            <a:r>
              <a:rPr lang="es-ES" b="1" dirty="0"/>
              <a:t>SRTF</a:t>
            </a:r>
          </a:p>
        </p:txBody>
      </p:sp>
      <p:pic>
        <p:nvPicPr>
          <p:cNvPr id="7" name="Imagen 6"/>
          <p:cNvPicPr>
            <a:picLocks noChangeAspect="1"/>
          </p:cNvPicPr>
          <p:nvPr/>
        </p:nvPicPr>
        <p:blipFill>
          <a:blip r:embed="rId2"/>
          <a:stretch>
            <a:fillRect/>
          </a:stretch>
        </p:blipFill>
        <p:spPr>
          <a:xfrm>
            <a:off x="5021744" y="5189994"/>
            <a:ext cx="3916948" cy="1370932"/>
          </a:xfrm>
          <a:prstGeom prst="rect">
            <a:avLst/>
          </a:prstGeom>
        </p:spPr>
      </p:pic>
      <p:sp>
        <p:nvSpPr>
          <p:cNvPr id="8" name="Rectángulo 7">
            <a:extLst>
              <a:ext uri="{FF2B5EF4-FFF2-40B4-BE49-F238E27FC236}">
                <a16:creationId xmlns:a16="http://schemas.microsoft.com/office/drawing/2014/main" id="{8C90DA28-240B-024F-A84C-377D987A2905}"/>
              </a:ext>
            </a:extLst>
          </p:cNvPr>
          <p:cNvSpPr/>
          <p:nvPr/>
        </p:nvSpPr>
        <p:spPr>
          <a:xfrm rot="19127466">
            <a:off x="6481596" y="2519353"/>
            <a:ext cx="2329292" cy="369332"/>
          </a:xfrm>
          <a:prstGeom prst="rect">
            <a:avLst/>
          </a:prstGeom>
        </p:spPr>
        <p:txBody>
          <a:bodyPr wrap="none">
            <a:spAutoFit/>
          </a:bodyPr>
          <a:lstStyle/>
          <a:p>
            <a:r>
              <a:rPr lang="en-US" b="1" dirty="0">
                <a:solidFill>
                  <a:srgbClr val="C00000"/>
                </a:solidFill>
              </a:rPr>
              <a:t>- Average waiting time</a:t>
            </a:r>
            <a:endParaRPr lang="es-ES" b="1" dirty="0">
              <a:solidFill>
                <a:srgbClr val="C00000"/>
              </a:solidFill>
            </a:endParaRPr>
          </a:p>
        </p:txBody>
      </p:sp>
      <p:sp>
        <p:nvSpPr>
          <p:cNvPr id="3" name="Rectángulo 2">
            <a:extLst>
              <a:ext uri="{FF2B5EF4-FFF2-40B4-BE49-F238E27FC236}">
                <a16:creationId xmlns:a16="http://schemas.microsoft.com/office/drawing/2014/main" id="{A8CCDAFE-CA77-3944-B852-0C62AA557A75}"/>
              </a:ext>
            </a:extLst>
          </p:cNvPr>
          <p:cNvSpPr/>
          <p:nvPr/>
        </p:nvSpPr>
        <p:spPr>
          <a:xfrm>
            <a:off x="6499133" y="4215442"/>
            <a:ext cx="2294218" cy="369332"/>
          </a:xfrm>
          <a:prstGeom prst="rect">
            <a:avLst/>
          </a:prstGeom>
        </p:spPr>
        <p:txBody>
          <a:bodyPr wrap="none">
            <a:spAutoFit/>
          </a:bodyPr>
          <a:lstStyle/>
          <a:p>
            <a:r>
              <a:rPr lang="es-ES" b="1" dirty="0">
                <a:solidFill>
                  <a:srgbClr val="C00000"/>
                </a:solidFill>
                <a:latin typeface="Calibri" panose="020F0502020204030204" pitchFamily="34" charset="0"/>
              </a:rPr>
              <a:t>(4 + 0 +10+ 0 )/4 = 3.5 </a:t>
            </a:r>
            <a:endParaRPr lang="es-ES" b="1" dirty="0">
              <a:solidFill>
                <a:srgbClr val="C00000"/>
              </a:solidFill>
            </a:endParaRPr>
          </a:p>
        </p:txBody>
      </p:sp>
      <p:graphicFrame>
        <p:nvGraphicFramePr>
          <p:cNvPr id="16" name="Tabla 15">
            <a:extLst>
              <a:ext uri="{FF2B5EF4-FFF2-40B4-BE49-F238E27FC236}">
                <a16:creationId xmlns:a16="http://schemas.microsoft.com/office/drawing/2014/main" id="{42F3AB4A-793F-424C-A212-376D9A592010}"/>
              </a:ext>
            </a:extLst>
          </p:cNvPr>
          <p:cNvGraphicFramePr>
            <a:graphicFrameLocks noGrp="1"/>
          </p:cNvGraphicFramePr>
          <p:nvPr>
            <p:extLst>
              <p:ext uri="{D42A27DB-BD31-4B8C-83A1-F6EECF244321}">
                <p14:modId xmlns:p14="http://schemas.microsoft.com/office/powerpoint/2010/main" val="2423031138"/>
              </p:ext>
            </p:extLst>
          </p:nvPr>
        </p:nvGraphicFramePr>
        <p:xfrm>
          <a:off x="937821" y="1349486"/>
          <a:ext cx="2826986" cy="4525974"/>
        </p:xfrm>
        <a:graphic>
          <a:graphicData uri="http://schemas.openxmlformats.org/drawingml/2006/table">
            <a:tbl>
              <a:tblPr firstRow="1" bandRow="1"/>
              <a:tblGrid>
                <a:gridCol w="549740">
                  <a:extLst>
                    <a:ext uri="{9D8B030D-6E8A-4147-A177-3AD203B41FA5}">
                      <a16:colId xmlns:a16="http://schemas.microsoft.com/office/drawing/2014/main" val="2103769902"/>
                    </a:ext>
                  </a:extLst>
                </a:gridCol>
                <a:gridCol w="829829">
                  <a:extLst>
                    <a:ext uri="{9D8B030D-6E8A-4147-A177-3AD203B41FA5}">
                      <a16:colId xmlns:a16="http://schemas.microsoft.com/office/drawing/2014/main" val="3422937614"/>
                    </a:ext>
                  </a:extLst>
                </a:gridCol>
                <a:gridCol w="521905">
                  <a:extLst>
                    <a:ext uri="{9D8B030D-6E8A-4147-A177-3AD203B41FA5}">
                      <a16:colId xmlns:a16="http://schemas.microsoft.com/office/drawing/2014/main" val="86141884"/>
                    </a:ext>
                  </a:extLst>
                </a:gridCol>
                <a:gridCol w="925512">
                  <a:extLst>
                    <a:ext uri="{9D8B030D-6E8A-4147-A177-3AD203B41FA5}">
                      <a16:colId xmlns:a16="http://schemas.microsoft.com/office/drawing/2014/main" val="3528707745"/>
                    </a:ext>
                  </a:extLst>
                </a:gridCol>
              </a:tblGrid>
              <a:tr h="167112">
                <a:tc>
                  <a:txBody>
                    <a:bodyPr/>
                    <a:lstStyle/>
                    <a:p>
                      <a:pPr algn="ctr" rtl="0" fontAlgn="ctr"/>
                      <a:r>
                        <a:rPr lang="es-ES" sz="1000" b="1" i="0" u="none" strike="noStrike">
                          <a:solidFill>
                            <a:srgbClr val="FFFFFF"/>
                          </a:solidFill>
                          <a:effectLst/>
                          <a:latin typeface="Calibri" panose="020F0502020204030204" pitchFamily="34" charset="0"/>
                        </a:rPr>
                        <a:t>T</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l" rtl="0" fontAlgn="ctr"/>
                      <a:r>
                        <a:rPr lang="es-ES" sz="1000" b="1" i="0" u="none" strike="noStrike">
                          <a:solidFill>
                            <a:srgbClr val="FFFFFF"/>
                          </a:solidFill>
                          <a:effectLst/>
                          <a:latin typeface="Calibri" panose="020F0502020204030204" pitchFamily="34" charset="0"/>
                        </a:rPr>
                        <a:t>READY</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l" rtl="0" fontAlgn="ctr"/>
                      <a:r>
                        <a:rPr lang="es-ES" sz="1000" b="1" i="0" u="none" strike="noStrike">
                          <a:solidFill>
                            <a:srgbClr val="FFFFFF"/>
                          </a:solidFill>
                          <a:effectLst/>
                          <a:latin typeface="Calibri" panose="020F0502020204030204" pitchFamily="34" charset="0"/>
                        </a:rPr>
                        <a:t>CPU</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l" rtl="0" fontAlgn="ctr"/>
                      <a:r>
                        <a:rPr lang="es-ES" sz="1000" b="1" i="0" u="none" strike="noStrike">
                          <a:solidFill>
                            <a:srgbClr val="FFFFFF"/>
                          </a:solidFill>
                          <a:effectLst/>
                          <a:latin typeface="Calibri" panose="020F0502020204030204" pitchFamily="34" charset="0"/>
                        </a:rPr>
                        <a:t>Comments</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extLst>
                  <a:ext uri="{0D108BD9-81ED-4DB2-BD59-A6C34878D82A}">
                    <a16:rowId xmlns:a16="http://schemas.microsoft.com/office/drawing/2014/main" val="33580533"/>
                  </a:ext>
                </a:extLst>
              </a:tr>
              <a:tr h="188002">
                <a:tc>
                  <a:txBody>
                    <a:bodyPr/>
                    <a:lstStyle/>
                    <a:p>
                      <a:pPr algn="ctr" rtl="0" fontAlgn="ctr"/>
                      <a:r>
                        <a:rPr lang="es-ES" sz="1000" b="0" i="0" u="none" strike="noStrike">
                          <a:solidFill>
                            <a:srgbClr val="000000"/>
                          </a:solidFill>
                          <a:effectLst/>
                          <a:latin typeface="Calibri" panose="020F0502020204030204" pitchFamily="34" charset="0"/>
                        </a:rPr>
                        <a:t>0</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fontAlgn="t"/>
                      <a:r>
                        <a:rPr lang="es-ES" sz="1000" b="0" i="0" u="none" strike="noStrike" dirty="0">
                          <a:solidFill>
                            <a:srgbClr val="000000"/>
                          </a:solidFill>
                          <a:effectLst/>
                          <a:latin typeface="Arial" panose="020B0604020202020204" pitchFamily="34" charset="0"/>
                        </a:rPr>
                        <a:t> </a:t>
                      </a: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1000" b="0" i="0" u="none" strike="noStrike">
                          <a:solidFill>
                            <a:srgbClr val="000000"/>
                          </a:solidFill>
                          <a:effectLst/>
                          <a:latin typeface="Calibri" panose="020F0502020204030204" pitchFamily="34" charset="0"/>
                        </a:rPr>
                        <a:t>A(7)</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r>
                        <a:rPr lang="es-ES" sz="1000" b="0" i="0" u="none" strike="noStrike">
                          <a:solidFill>
                            <a:srgbClr val="000000"/>
                          </a:solidFill>
                          <a:effectLst/>
                          <a:latin typeface="Calibri" panose="020F0502020204030204" pitchFamily="34" charset="0"/>
                        </a:rPr>
                        <a:t>Arrive A</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599712431"/>
                  </a:ext>
                </a:extLst>
              </a:tr>
              <a:tr h="181039">
                <a:tc>
                  <a:txBody>
                    <a:bodyPr/>
                    <a:lstStyle/>
                    <a:p>
                      <a:pPr algn="ctr" rtl="0" fontAlgn="ctr"/>
                      <a:r>
                        <a:rPr lang="es-ES" sz="1000" b="0" i="0" u="none" strike="noStrike">
                          <a:solidFill>
                            <a:srgbClr val="000000"/>
                          </a:solidFill>
                          <a:effectLst/>
                          <a:latin typeface="Calibri" panose="020F0502020204030204" pitchFamily="34" charset="0"/>
                        </a:rPr>
                        <a:t>1</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fontAlgn="t"/>
                      <a:r>
                        <a:rPr lang="es-ES" sz="1000" b="0" i="0" u="none" strike="noStrike" dirty="0">
                          <a:solidFill>
                            <a:srgbClr val="000000"/>
                          </a:solidFill>
                          <a:effectLst/>
                          <a:latin typeface="Arial" panose="020B0604020202020204" pitchFamily="34" charset="0"/>
                        </a:rPr>
                        <a:t> </a:t>
                      </a: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r>
                        <a:rPr lang="es-ES" sz="1000" b="0" i="0" u="none" strike="noStrike">
                          <a:solidFill>
                            <a:srgbClr val="000000"/>
                          </a:solidFill>
                          <a:effectLst/>
                          <a:latin typeface="Calibri" panose="020F0502020204030204" pitchFamily="34" charset="0"/>
                        </a:rPr>
                        <a:t>A(6)</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r>
                        <a:rPr lang="es-ES" sz="1000" b="0" i="0" u="none" strike="noStrike">
                          <a:solidFill>
                            <a:srgbClr val="000000"/>
                          </a:solidFill>
                          <a:effectLst/>
                          <a:latin typeface="Arial" panose="020B0604020202020204" pitchFamily="34" charset="0"/>
                        </a:rPr>
                        <a:t> </a:t>
                      </a: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272668014"/>
                  </a:ext>
                </a:extLst>
              </a:tr>
              <a:tr h="181039">
                <a:tc>
                  <a:txBody>
                    <a:bodyPr/>
                    <a:lstStyle/>
                    <a:p>
                      <a:pPr algn="ctr" rtl="0" fontAlgn="ctr"/>
                      <a:r>
                        <a:rPr lang="es-ES" sz="1000" b="0" i="0" u="none" strike="noStrike">
                          <a:solidFill>
                            <a:srgbClr val="000000"/>
                          </a:solidFill>
                          <a:effectLst/>
                          <a:latin typeface="Calibri" panose="020F0502020204030204" pitchFamily="34" charset="0"/>
                        </a:rPr>
                        <a:t>2</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1000" b="0" i="0" u="none" strike="noStrike">
                          <a:solidFill>
                            <a:srgbClr val="000000"/>
                          </a:solidFill>
                          <a:effectLst/>
                          <a:latin typeface="Calibri" panose="020F0502020204030204" pitchFamily="34" charset="0"/>
                        </a:rPr>
                        <a:t>A(6)</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1000" b="0" i="0" u="none" strike="noStrike" dirty="0">
                          <a:solidFill>
                            <a:srgbClr val="000000"/>
                          </a:solidFill>
                          <a:effectLst/>
                          <a:latin typeface="Calibri" panose="020F0502020204030204" pitchFamily="34" charset="0"/>
                        </a:rPr>
                        <a:t>B(3)</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r>
                        <a:rPr lang="es-ES" sz="1000" b="0" i="0" u="none" strike="noStrike">
                          <a:solidFill>
                            <a:srgbClr val="000000"/>
                          </a:solidFill>
                          <a:effectLst/>
                          <a:latin typeface="Calibri" panose="020F0502020204030204" pitchFamily="34" charset="0"/>
                        </a:rPr>
                        <a:t>Arrive B</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876665056"/>
                  </a:ext>
                </a:extLst>
              </a:tr>
              <a:tr h="181039">
                <a:tc>
                  <a:txBody>
                    <a:bodyPr/>
                    <a:lstStyle/>
                    <a:p>
                      <a:pPr algn="ctr" rtl="0" fontAlgn="ctr"/>
                      <a:r>
                        <a:rPr lang="es-ES" sz="1000" b="0" i="0" u="none" strike="noStrike">
                          <a:solidFill>
                            <a:srgbClr val="000000"/>
                          </a:solidFill>
                          <a:effectLst/>
                          <a:latin typeface="Calibri" panose="020F0502020204030204" pitchFamily="34" charset="0"/>
                        </a:rPr>
                        <a:t>3</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r>
                        <a:rPr lang="es-ES" sz="1000" b="0" i="0" u="none" strike="noStrike" dirty="0">
                          <a:solidFill>
                            <a:srgbClr val="000000"/>
                          </a:solidFill>
                          <a:effectLst/>
                          <a:latin typeface="Calibri" panose="020F0502020204030204" pitchFamily="34" charset="0"/>
                        </a:rPr>
                        <a:t>A(6)</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r>
                        <a:rPr lang="es-ES" sz="1000" b="0" i="0" u="none" strike="noStrike" dirty="0">
                          <a:solidFill>
                            <a:srgbClr val="000000"/>
                          </a:solidFill>
                          <a:effectLst/>
                          <a:latin typeface="Calibri" panose="020F0502020204030204" pitchFamily="34" charset="0"/>
                        </a:rPr>
                        <a:t>B(2)</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r>
                        <a:rPr lang="es-ES" sz="1000" b="0" i="0" u="none" strike="noStrike" dirty="0">
                          <a:solidFill>
                            <a:srgbClr val="000000"/>
                          </a:solidFill>
                          <a:effectLst/>
                          <a:latin typeface="Arial" panose="020B0604020202020204" pitchFamily="34" charset="0"/>
                        </a:rPr>
                        <a:t> </a:t>
                      </a: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47338692"/>
                  </a:ext>
                </a:extLst>
              </a:tr>
              <a:tr h="181039">
                <a:tc>
                  <a:txBody>
                    <a:bodyPr/>
                    <a:lstStyle/>
                    <a:p>
                      <a:pPr algn="ctr" rtl="0" fontAlgn="ctr"/>
                      <a:r>
                        <a:rPr lang="es-ES" sz="1000" b="0" i="0" u="none" strike="noStrike">
                          <a:solidFill>
                            <a:srgbClr val="000000"/>
                          </a:solidFill>
                          <a:effectLst/>
                          <a:latin typeface="Calibri" panose="020F0502020204030204" pitchFamily="34" charset="0"/>
                        </a:rPr>
                        <a:t>4</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1000" b="0" i="0" u="none" strike="noStrike">
                          <a:solidFill>
                            <a:srgbClr val="000000"/>
                          </a:solidFill>
                          <a:effectLst/>
                          <a:latin typeface="Calibri" panose="020F0502020204030204" pitchFamily="34" charset="0"/>
                        </a:rPr>
                        <a:t>A(6)</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r>
                        <a:rPr lang="es-ES" sz="1000" b="0" i="0" u="none" strike="noStrike">
                          <a:solidFill>
                            <a:srgbClr val="000000"/>
                          </a:solidFill>
                          <a:effectLst/>
                          <a:latin typeface="Calibri" panose="020F0502020204030204" pitchFamily="34" charset="0"/>
                        </a:rPr>
                        <a:t>B(1)</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r>
                        <a:rPr lang="es-ES" sz="1000" b="0" i="0" u="none" strike="noStrike" dirty="0">
                          <a:solidFill>
                            <a:srgbClr val="000000"/>
                          </a:solidFill>
                          <a:effectLst/>
                          <a:latin typeface="Arial" panose="020B0604020202020204" pitchFamily="34" charset="0"/>
                        </a:rPr>
                        <a:t> </a:t>
                      </a: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168880996"/>
                  </a:ext>
                </a:extLst>
              </a:tr>
              <a:tr h="188002">
                <a:tc>
                  <a:txBody>
                    <a:bodyPr/>
                    <a:lstStyle/>
                    <a:p>
                      <a:pPr algn="ctr" rtl="0" fontAlgn="ctr"/>
                      <a:r>
                        <a:rPr lang="es-ES" sz="1000" b="0" i="0" u="none" strike="noStrike">
                          <a:solidFill>
                            <a:srgbClr val="000000"/>
                          </a:solidFill>
                          <a:effectLst/>
                          <a:latin typeface="Calibri" panose="020F0502020204030204" pitchFamily="34" charset="0"/>
                        </a:rPr>
                        <a:t>5</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r>
                        <a:rPr lang="es-ES" sz="1000" b="0" i="0" u="none" strike="noStrike">
                          <a:solidFill>
                            <a:srgbClr val="000000"/>
                          </a:solidFill>
                          <a:effectLst/>
                          <a:latin typeface="Calibri" panose="020F0502020204030204" pitchFamily="34" charset="0"/>
                        </a:rPr>
                        <a:t>C(9) - A(6) </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r>
                        <a:rPr lang="es-ES" sz="1000" b="0" i="0" u="none" strike="noStrike">
                          <a:solidFill>
                            <a:srgbClr val="000000"/>
                          </a:solidFill>
                          <a:effectLst/>
                          <a:latin typeface="Calibri" panose="020F0502020204030204" pitchFamily="34" charset="0"/>
                        </a:rPr>
                        <a:t>B0)</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r>
                        <a:rPr lang="es-ES" sz="1000" b="0" i="0" u="none" strike="noStrike" dirty="0" err="1">
                          <a:solidFill>
                            <a:srgbClr val="000000"/>
                          </a:solidFill>
                          <a:effectLst/>
                          <a:latin typeface="Calibri" panose="020F0502020204030204" pitchFamily="34" charset="0"/>
                        </a:rPr>
                        <a:t>Arrive</a:t>
                      </a:r>
                      <a:r>
                        <a:rPr lang="es-ES" sz="1000" b="0" i="0" u="none" strike="noStrike" dirty="0">
                          <a:solidFill>
                            <a:srgbClr val="000000"/>
                          </a:solidFill>
                          <a:effectLst/>
                          <a:latin typeface="Calibri" panose="020F0502020204030204" pitchFamily="34" charset="0"/>
                        </a:rPr>
                        <a:t> C.   </a:t>
                      </a:r>
                      <a:r>
                        <a:rPr lang="es-ES" sz="1000" b="0" i="0" u="none" strike="noStrike" dirty="0" err="1">
                          <a:solidFill>
                            <a:srgbClr val="000000"/>
                          </a:solidFill>
                          <a:effectLst/>
                          <a:latin typeface="Calibri" panose="020F0502020204030204" pitchFamily="34" charset="0"/>
                        </a:rPr>
                        <a:t>Finsh</a:t>
                      </a:r>
                      <a:r>
                        <a:rPr lang="es-ES" sz="1000" b="0" i="0" u="none" strike="noStrike" dirty="0">
                          <a:solidFill>
                            <a:srgbClr val="000000"/>
                          </a:solidFill>
                          <a:effectLst/>
                          <a:latin typeface="Calibri" panose="020F0502020204030204" pitchFamily="34" charset="0"/>
                        </a:rPr>
                        <a:t> C</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775384482"/>
                  </a:ext>
                </a:extLst>
              </a:tr>
              <a:tr h="181039">
                <a:tc>
                  <a:txBody>
                    <a:bodyPr/>
                    <a:lstStyle/>
                    <a:p>
                      <a:pPr algn="ctr" rtl="0" fontAlgn="ctr"/>
                      <a:r>
                        <a:rPr lang="es-ES" sz="1000" b="0" i="0" u="none" strike="noStrike">
                          <a:solidFill>
                            <a:srgbClr val="000000"/>
                          </a:solidFill>
                          <a:effectLst/>
                          <a:latin typeface="Calibri" panose="020F0502020204030204" pitchFamily="34" charset="0"/>
                        </a:rPr>
                        <a:t>6</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endParaRPr lang="es-ES" sz="1000" b="0" i="0" u="none" strike="noStrike" dirty="0">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864270410"/>
                  </a:ext>
                </a:extLst>
              </a:tr>
              <a:tr h="181039">
                <a:tc>
                  <a:txBody>
                    <a:bodyPr/>
                    <a:lstStyle/>
                    <a:p>
                      <a:pPr algn="ctr" rtl="0" fontAlgn="ctr"/>
                      <a:r>
                        <a:rPr lang="es-ES" sz="1000" b="0" i="0" u="none" strike="noStrike">
                          <a:solidFill>
                            <a:srgbClr val="000000"/>
                          </a:solidFill>
                          <a:effectLst/>
                          <a:latin typeface="Calibri" panose="020F0502020204030204" pitchFamily="34" charset="0"/>
                        </a:rPr>
                        <a:t>7</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endParaRPr lang="es-ES" sz="1000" b="0" i="0" u="none" strike="noStrike" dirty="0">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4107837070"/>
                  </a:ext>
                </a:extLst>
              </a:tr>
              <a:tr h="181039">
                <a:tc>
                  <a:txBody>
                    <a:bodyPr/>
                    <a:lstStyle/>
                    <a:p>
                      <a:pPr algn="ctr" rtl="0" fontAlgn="ctr"/>
                      <a:r>
                        <a:rPr lang="es-ES" sz="1000" b="0" i="0" u="none" strike="noStrike">
                          <a:solidFill>
                            <a:srgbClr val="000000"/>
                          </a:solidFill>
                          <a:effectLst/>
                          <a:latin typeface="Calibri" panose="020F0502020204030204" pitchFamily="34" charset="0"/>
                        </a:rPr>
                        <a:t>8</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endParaRPr lang="es-ES" sz="1000" b="0" i="0" u="none" strike="noStrike" dirty="0">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520665207"/>
                  </a:ext>
                </a:extLst>
              </a:tr>
              <a:tr h="181039">
                <a:tc>
                  <a:txBody>
                    <a:bodyPr/>
                    <a:lstStyle/>
                    <a:p>
                      <a:pPr algn="ctr" rtl="0" fontAlgn="ctr"/>
                      <a:r>
                        <a:rPr lang="es-ES" sz="1000" b="0" i="0" u="none" strike="noStrike">
                          <a:solidFill>
                            <a:srgbClr val="000000"/>
                          </a:solidFill>
                          <a:effectLst/>
                          <a:latin typeface="Calibri" panose="020F0502020204030204" pitchFamily="34" charset="0"/>
                        </a:rPr>
                        <a:t>9</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endParaRPr lang="es-ES" sz="1000" b="0" i="0" u="none" strike="noStrike" dirty="0">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667441183"/>
                  </a:ext>
                </a:extLst>
              </a:tr>
              <a:tr h="181039">
                <a:tc>
                  <a:txBody>
                    <a:bodyPr/>
                    <a:lstStyle/>
                    <a:p>
                      <a:pPr algn="ctr" rtl="0" fontAlgn="ctr"/>
                      <a:r>
                        <a:rPr lang="es-ES" sz="1000" b="0" i="0" u="none" strike="noStrike">
                          <a:solidFill>
                            <a:srgbClr val="000000"/>
                          </a:solidFill>
                          <a:effectLst/>
                          <a:latin typeface="Calibri" panose="020F0502020204030204" pitchFamily="34" charset="0"/>
                        </a:rPr>
                        <a:t>10</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endParaRPr lang="es-ES" sz="1000" b="0" i="0" u="none" strike="noStrike" dirty="0">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607021795"/>
                  </a:ext>
                </a:extLst>
              </a:tr>
              <a:tr h="181039">
                <a:tc>
                  <a:txBody>
                    <a:bodyPr/>
                    <a:lstStyle/>
                    <a:p>
                      <a:pPr algn="ctr" rtl="0" fontAlgn="ctr"/>
                      <a:r>
                        <a:rPr lang="es-ES" sz="1000" b="0" i="0" u="none" strike="noStrike">
                          <a:solidFill>
                            <a:srgbClr val="000000"/>
                          </a:solidFill>
                          <a:effectLst/>
                          <a:latin typeface="Calibri" panose="020F0502020204030204" pitchFamily="34" charset="0"/>
                        </a:rPr>
                        <a:t>11</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rtl="0" fontAlgn="ctr"/>
                      <a:endParaRPr lang="es-ES" sz="1000" b="0" i="0" u="none" strike="noStrike" dirty="0">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588588998"/>
                  </a:ext>
                </a:extLst>
              </a:tr>
              <a:tr h="181039">
                <a:tc>
                  <a:txBody>
                    <a:bodyPr/>
                    <a:lstStyle/>
                    <a:p>
                      <a:pPr algn="ctr" rtl="0" fontAlgn="ctr"/>
                      <a:r>
                        <a:rPr lang="es-ES" sz="1000" b="0" i="0" u="none" strike="noStrike">
                          <a:solidFill>
                            <a:srgbClr val="000000"/>
                          </a:solidFill>
                          <a:effectLst/>
                          <a:latin typeface="Calibri" panose="020F0502020204030204" pitchFamily="34" charset="0"/>
                        </a:rPr>
                        <a:t>12</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1000" b="0" i="0" u="none" strike="noStrike" dirty="0">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88906572"/>
                  </a:ext>
                </a:extLst>
              </a:tr>
              <a:tr h="181039">
                <a:tc>
                  <a:txBody>
                    <a:bodyPr/>
                    <a:lstStyle/>
                    <a:p>
                      <a:pPr algn="ctr" rtl="0" fontAlgn="ctr"/>
                      <a:r>
                        <a:rPr lang="es-ES" sz="1000" b="0" i="0" u="none" strike="noStrike">
                          <a:solidFill>
                            <a:srgbClr val="000000"/>
                          </a:solidFill>
                          <a:effectLst/>
                          <a:latin typeface="Calibri" panose="020F0502020204030204" pitchFamily="34" charset="0"/>
                        </a:rPr>
                        <a:t>13</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endParaRPr lang="es-ES" sz="1000" b="0" i="0" u="none" strike="noStrike" dirty="0">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176481660"/>
                  </a:ext>
                </a:extLst>
              </a:tr>
              <a:tr h="181039">
                <a:tc>
                  <a:txBody>
                    <a:bodyPr/>
                    <a:lstStyle/>
                    <a:p>
                      <a:pPr algn="ctr" rtl="0" fontAlgn="ctr"/>
                      <a:r>
                        <a:rPr lang="es-ES" sz="1000" b="0" i="0" u="none" strike="noStrike">
                          <a:solidFill>
                            <a:srgbClr val="000000"/>
                          </a:solidFill>
                          <a:effectLst/>
                          <a:latin typeface="Calibri" panose="020F0502020204030204" pitchFamily="34" charset="0"/>
                        </a:rPr>
                        <a:t>14</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r" rtl="0" fontAlgn="ctr"/>
                      <a:endParaRPr lang="es-ES" sz="1000" b="0" i="0" u="none" strike="noStrike" dirty="0">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194925836"/>
                  </a:ext>
                </a:extLst>
              </a:tr>
              <a:tr h="181039">
                <a:tc>
                  <a:txBody>
                    <a:bodyPr/>
                    <a:lstStyle/>
                    <a:p>
                      <a:pPr algn="ctr" rtl="0" fontAlgn="ctr"/>
                      <a:r>
                        <a:rPr lang="es-ES" sz="1000" b="0" i="0" u="none" strike="noStrike">
                          <a:solidFill>
                            <a:srgbClr val="000000"/>
                          </a:solidFill>
                          <a:effectLst/>
                          <a:latin typeface="Calibri" panose="020F0502020204030204" pitchFamily="34" charset="0"/>
                        </a:rPr>
                        <a:t>15</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fontAlgn="t"/>
                      <a:endParaRPr lang="es-ES" sz="1000" b="0" i="0" u="none" strike="noStrike">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endParaRPr lang="es-ES" sz="1000" b="0" i="0" u="none" strike="noStrike" dirty="0">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824968241"/>
                  </a:ext>
                </a:extLst>
              </a:tr>
              <a:tr h="181039">
                <a:tc>
                  <a:txBody>
                    <a:bodyPr/>
                    <a:lstStyle/>
                    <a:p>
                      <a:pPr algn="ctr" rtl="0" fontAlgn="ctr"/>
                      <a:r>
                        <a:rPr lang="es-ES" sz="1000" b="0" i="0" u="none" strike="noStrike">
                          <a:solidFill>
                            <a:srgbClr val="000000"/>
                          </a:solidFill>
                          <a:effectLst/>
                          <a:latin typeface="Calibri" panose="020F0502020204030204" pitchFamily="34" charset="0"/>
                        </a:rPr>
                        <a:t>16</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fontAlgn="t"/>
                      <a:endParaRPr lang="es-ES" sz="1000" b="0" i="0" u="none" strike="noStrike">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endParaRPr lang="es-ES" sz="1000" b="0" i="0" u="none" strike="noStrike" dirty="0">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637527796"/>
                  </a:ext>
                </a:extLst>
              </a:tr>
              <a:tr h="181039">
                <a:tc>
                  <a:txBody>
                    <a:bodyPr/>
                    <a:lstStyle/>
                    <a:p>
                      <a:pPr algn="ctr" rtl="0" fontAlgn="ctr"/>
                      <a:r>
                        <a:rPr lang="es-ES" sz="1000" b="0" i="0" u="none" strike="noStrike">
                          <a:solidFill>
                            <a:srgbClr val="000000"/>
                          </a:solidFill>
                          <a:effectLst/>
                          <a:latin typeface="Calibri" panose="020F0502020204030204" pitchFamily="34" charset="0"/>
                        </a:rPr>
                        <a:t>17</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fontAlgn="t"/>
                      <a:endParaRPr lang="es-ES" sz="1000" b="0" i="0" u="none" strike="noStrike">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endParaRPr lang="es-ES" sz="1000" b="0" i="0" u="none" strike="noStrike" dirty="0">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437506685"/>
                  </a:ext>
                </a:extLst>
              </a:tr>
              <a:tr h="181039">
                <a:tc>
                  <a:txBody>
                    <a:bodyPr/>
                    <a:lstStyle/>
                    <a:p>
                      <a:pPr algn="ctr" rtl="0" fontAlgn="ctr"/>
                      <a:r>
                        <a:rPr lang="es-ES" sz="1000" b="0" i="0" u="none" strike="noStrike">
                          <a:solidFill>
                            <a:srgbClr val="000000"/>
                          </a:solidFill>
                          <a:effectLst/>
                          <a:latin typeface="Calibri" panose="020F0502020204030204" pitchFamily="34" charset="0"/>
                        </a:rPr>
                        <a:t>18</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fontAlgn="t"/>
                      <a:endParaRPr lang="es-ES" sz="1000" b="0" i="0" u="none" strike="noStrike">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endParaRPr lang="es-ES" sz="1000" b="0" i="0" u="none" strike="noStrike" dirty="0">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138088197"/>
                  </a:ext>
                </a:extLst>
              </a:tr>
              <a:tr h="181039">
                <a:tc>
                  <a:txBody>
                    <a:bodyPr/>
                    <a:lstStyle/>
                    <a:p>
                      <a:pPr algn="ctr" rtl="0" fontAlgn="ctr"/>
                      <a:r>
                        <a:rPr lang="es-ES" sz="1000" b="0" i="0" u="none" strike="noStrike">
                          <a:solidFill>
                            <a:srgbClr val="000000"/>
                          </a:solidFill>
                          <a:effectLst/>
                          <a:latin typeface="Calibri" panose="020F0502020204030204" pitchFamily="34" charset="0"/>
                        </a:rPr>
                        <a:t>19</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fontAlgn="t"/>
                      <a:endParaRPr lang="es-ES" sz="1000" b="0" i="0" u="none" strike="noStrike">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1000" b="0" i="0" u="none" strike="noStrike" dirty="0">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067208800"/>
                  </a:ext>
                </a:extLst>
              </a:tr>
              <a:tr h="181039">
                <a:tc>
                  <a:txBody>
                    <a:bodyPr/>
                    <a:lstStyle/>
                    <a:p>
                      <a:pPr algn="ctr" rtl="0" fontAlgn="ctr"/>
                      <a:r>
                        <a:rPr lang="es-ES" sz="1000" b="0" i="0" u="none" strike="noStrike">
                          <a:solidFill>
                            <a:srgbClr val="000000"/>
                          </a:solidFill>
                          <a:effectLst/>
                          <a:latin typeface="Calibri" panose="020F0502020204030204" pitchFamily="34" charset="0"/>
                        </a:rPr>
                        <a:t>20</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fontAlgn="t"/>
                      <a:endParaRPr lang="es-ES" sz="1000" b="0" i="0" u="none" strike="noStrike">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endParaRPr lang="es-ES" sz="1000" b="0" i="0" u="none" strike="noStrike" dirty="0">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437631806"/>
                  </a:ext>
                </a:extLst>
              </a:tr>
              <a:tr h="181039">
                <a:tc>
                  <a:txBody>
                    <a:bodyPr/>
                    <a:lstStyle/>
                    <a:p>
                      <a:pPr algn="ctr" rtl="0" fontAlgn="ctr"/>
                      <a:r>
                        <a:rPr lang="es-ES" sz="1000" b="0" i="0" u="none" strike="noStrike">
                          <a:solidFill>
                            <a:srgbClr val="000000"/>
                          </a:solidFill>
                          <a:effectLst/>
                          <a:latin typeface="Calibri" panose="020F0502020204030204" pitchFamily="34" charset="0"/>
                        </a:rPr>
                        <a:t>21</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fontAlgn="t"/>
                      <a:endParaRPr lang="es-ES" sz="1000" b="0" i="0" u="none" strike="noStrike">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endParaRPr lang="es-ES" sz="1000" b="0" i="0" u="none" strike="noStrike" dirty="0">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497698828"/>
                  </a:ext>
                </a:extLst>
              </a:tr>
              <a:tr h="181039">
                <a:tc>
                  <a:txBody>
                    <a:bodyPr/>
                    <a:lstStyle/>
                    <a:p>
                      <a:pPr algn="ctr" rtl="0" fontAlgn="ctr"/>
                      <a:r>
                        <a:rPr lang="es-ES" sz="1000" b="0" i="0" u="none" strike="noStrike">
                          <a:solidFill>
                            <a:srgbClr val="000000"/>
                          </a:solidFill>
                          <a:effectLst/>
                          <a:latin typeface="Calibri" panose="020F0502020204030204" pitchFamily="34" charset="0"/>
                        </a:rPr>
                        <a:t>22</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fontAlgn="t"/>
                      <a:endParaRPr lang="es-ES" sz="1000" b="0" i="0" u="none" strike="noStrike">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endParaRPr lang="es-ES" sz="1000" b="0" i="0" u="none" strike="noStrike" dirty="0">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879707195"/>
                  </a:ext>
                </a:extLst>
              </a:tr>
              <a:tr h="181039">
                <a:tc>
                  <a:txBody>
                    <a:bodyPr/>
                    <a:lstStyle/>
                    <a:p>
                      <a:pPr algn="ctr" rtl="0" fontAlgn="ctr"/>
                      <a:r>
                        <a:rPr lang="es-ES" sz="1000" b="0" i="0" u="none" strike="noStrike">
                          <a:solidFill>
                            <a:srgbClr val="000000"/>
                          </a:solidFill>
                          <a:effectLst/>
                          <a:latin typeface="Calibri" panose="020F0502020204030204" pitchFamily="34" charset="0"/>
                        </a:rPr>
                        <a:t>23</a:t>
                      </a: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fontAlgn="t"/>
                      <a:endParaRPr lang="es-ES" sz="1000" b="0" i="0" u="none" strike="noStrike">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22" marR="5222" marT="522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marL="0" marR="0" lvl="0" indent="0" algn="r" defTabSz="457200" rtl="0" eaLnBrk="1" fontAlgn="t" latinLnBrk="0" hangingPunct="1">
                        <a:lnSpc>
                          <a:spcPct val="100000"/>
                        </a:lnSpc>
                        <a:spcBef>
                          <a:spcPts val="0"/>
                        </a:spcBef>
                        <a:spcAft>
                          <a:spcPts val="0"/>
                        </a:spcAft>
                        <a:buClrTx/>
                        <a:buSzTx/>
                        <a:buFontTx/>
                        <a:buNone/>
                        <a:tabLst/>
                        <a:defRPr/>
                      </a:pPr>
                      <a:endParaRPr lang="es-ES" sz="1000" b="0" i="0" u="none" strike="noStrike" dirty="0">
                        <a:solidFill>
                          <a:srgbClr val="000000"/>
                        </a:solidFill>
                        <a:effectLst/>
                        <a:latin typeface="Arial" panose="020B0604020202020204" pitchFamily="34" charset="0"/>
                      </a:endParaRPr>
                    </a:p>
                  </a:txBody>
                  <a:tcPr marL="5222" marR="5222" marT="5222"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552739734"/>
                  </a:ext>
                </a:extLst>
              </a:tr>
            </a:tbl>
          </a:graphicData>
        </a:graphic>
      </p:graphicFrame>
      <p:sp>
        <p:nvSpPr>
          <p:cNvPr id="17" name="Rectángulo 16">
            <a:extLst>
              <a:ext uri="{FF2B5EF4-FFF2-40B4-BE49-F238E27FC236}">
                <a16:creationId xmlns:a16="http://schemas.microsoft.com/office/drawing/2014/main" id="{00365906-649E-7E45-9221-469B309D45E6}"/>
              </a:ext>
            </a:extLst>
          </p:cNvPr>
          <p:cNvSpPr/>
          <p:nvPr/>
        </p:nvSpPr>
        <p:spPr>
          <a:xfrm>
            <a:off x="4750130" y="1349486"/>
            <a:ext cx="1857200" cy="44833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CuadroTexto 17">
            <a:extLst>
              <a:ext uri="{FF2B5EF4-FFF2-40B4-BE49-F238E27FC236}">
                <a16:creationId xmlns:a16="http://schemas.microsoft.com/office/drawing/2014/main" id="{B0F0DC2F-E4A7-9243-BFA4-1066FF820497}"/>
              </a:ext>
            </a:extLst>
          </p:cNvPr>
          <p:cNvSpPr txBox="1"/>
          <p:nvPr/>
        </p:nvSpPr>
        <p:spPr>
          <a:xfrm>
            <a:off x="4606108" y="1838369"/>
            <a:ext cx="301686" cy="369332"/>
          </a:xfrm>
          <a:prstGeom prst="rect">
            <a:avLst/>
          </a:prstGeom>
          <a:noFill/>
        </p:spPr>
        <p:txBody>
          <a:bodyPr wrap="none" rtlCol="0">
            <a:spAutoFit/>
          </a:bodyPr>
          <a:lstStyle/>
          <a:p>
            <a:r>
              <a:rPr lang="en-GB" dirty="0"/>
              <a:t>0</a:t>
            </a:r>
          </a:p>
        </p:txBody>
      </p:sp>
      <p:sp>
        <p:nvSpPr>
          <p:cNvPr id="19" name="CuadroTexto 18">
            <a:extLst>
              <a:ext uri="{FF2B5EF4-FFF2-40B4-BE49-F238E27FC236}">
                <a16:creationId xmlns:a16="http://schemas.microsoft.com/office/drawing/2014/main" id="{FC4B6E09-B355-0944-B189-CD4AA7256DC8}"/>
              </a:ext>
            </a:extLst>
          </p:cNvPr>
          <p:cNvSpPr txBox="1"/>
          <p:nvPr/>
        </p:nvSpPr>
        <p:spPr>
          <a:xfrm>
            <a:off x="6444612" y="1809691"/>
            <a:ext cx="301686" cy="369332"/>
          </a:xfrm>
          <a:prstGeom prst="rect">
            <a:avLst/>
          </a:prstGeom>
          <a:noFill/>
        </p:spPr>
        <p:txBody>
          <a:bodyPr wrap="none" rtlCol="0">
            <a:spAutoFit/>
          </a:bodyPr>
          <a:lstStyle/>
          <a:p>
            <a:r>
              <a:rPr lang="en-GB" dirty="0"/>
              <a:t>1</a:t>
            </a:r>
          </a:p>
        </p:txBody>
      </p:sp>
      <p:cxnSp>
        <p:nvCxnSpPr>
          <p:cNvPr id="21" name="Conector recto de flecha 20">
            <a:extLst>
              <a:ext uri="{FF2B5EF4-FFF2-40B4-BE49-F238E27FC236}">
                <a16:creationId xmlns:a16="http://schemas.microsoft.com/office/drawing/2014/main" id="{7D1218D9-34EA-C44C-BFAF-D660E6452C5F}"/>
              </a:ext>
            </a:extLst>
          </p:cNvPr>
          <p:cNvCxnSpPr/>
          <p:nvPr/>
        </p:nvCxnSpPr>
        <p:spPr>
          <a:xfrm>
            <a:off x="4750130" y="697650"/>
            <a:ext cx="0" cy="6518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ector recto de flecha 21">
            <a:extLst>
              <a:ext uri="{FF2B5EF4-FFF2-40B4-BE49-F238E27FC236}">
                <a16:creationId xmlns:a16="http://schemas.microsoft.com/office/drawing/2014/main" id="{9725A108-98BD-E84F-BB0E-8B0060A360D9}"/>
              </a:ext>
            </a:extLst>
          </p:cNvPr>
          <p:cNvCxnSpPr/>
          <p:nvPr/>
        </p:nvCxnSpPr>
        <p:spPr>
          <a:xfrm>
            <a:off x="6595455" y="697650"/>
            <a:ext cx="0" cy="6518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308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Exercise 1.1</a:t>
            </a:r>
            <a:endParaRPr lang="es-ES" sz="3200" dirty="0"/>
          </a:p>
        </p:txBody>
      </p:sp>
      <p:sp>
        <p:nvSpPr>
          <p:cNvPr id="5" name="CuadroTexto 4"/>
          <p:cNvSpPr txBox="1"/>
          <p:nvPr/>
        </p:nvSpPr>
        <p:spPr>
          <a:xfrm>
            <a:off x="213895" y="512984"/>
            <a:ext cx="2561857" cy="369332"/>
          </a:xfrm>
          <a:prstGeom prst="rect">
            <a:avLst/>
          </a:prstGeom>
          <a:noFill/>
        </p:spPr>
        <p:txBody>
          <a:bodyPr wrap="none" rtlCol="0">
            <a:spAutoFit/>
          </a:bodyPr>
          <a:lstStyle/>
          <a:p>
            <a:r>
              <a:rPr lang="es-ES" dirty="0"/>
              <a:t>b) </a:t>
            </a:r>
            <a:r>
              <a:rPr lang="es-ES" b="1" dirty="0"/>
              <a:t>Prioridades Expulsivas</a:t>
            </a:r>
          </a:p>
        </p:txBody>
      </p:sp>
      <p:pic>
        <p:nvPicPr>
          <p:cNvPr id="6" name="Imagen 5"/>
          <p:cNvPicPr>
            <a:picLocks noChangeAspect="1"/>
          </p:cNvPicPr>
          <p:nvPr/>
        </p:nvPicPr>
        <p:blipFill>
          <a:blip r:embed="rId2"/>
          <a:stretch>
            <a:fillRect/>
          </a:stretch>
        </p:blipFill>
        <p:spPr>
          <a:xfrm>
            <a:off x="5093368" y="4964362"/>
            <a:ext cx="3916948" cy="1370932"/>
          </a:xfrm>
          <a:prstGeom prst="rect">
            <a:avLst/>
          </a:prstGeom>
        </p:spPr>
      </p:pic>
      <p:sp>
        <p:nvSpPr>
          <p:cNvPr id="8" name="Rectángulo 7">
            <a:extLst>
              <a:ext uri="{FF2B5EF4-FFF2-40B4-BE49-F238E27FC236}">
                <a16:creationId xmlns:a16="http://schemas.microsoft.com/office/drawing/2014/main" id="{CBE892A6-E3D4-E040-B096-D5572ADA669E}"/>
              </a:ext>
            </a:extLst>
          </p:cNvPr>
          <p:cNvSpPr/>
          <p:nvPr/>
        </p:nvSpPr>
        <p:spPr>
          <a:xfrm rot="19127466">
            <a:off x="6481596" y="2519353"/>
            <a:ext cx="2329292" cy="369332"/>
          </a:xfrm>
          <a:prstGeom prst="rect">
            <a:avLst/>
          </a:prstGeom>
        </p:spPr>
        <p:txBody>
          <a:bodyPr wrap="none">
            <a:spAutoFit/>
          </a:bodyPr>
          <a:lstStyle/>
          <a:p>
            <a:r>
              <a:rPr lang="en-US" b="1" dirty="0">
                <a:solidFill>
                  <a:srgbClr val="C00000"/>
                </a:solidFill>
              </a:rPr>
              <a:t>- Average waiting time</a:t>
            </a:r>
            <a:endParaRPr lang="es-ES" b="1" dirty="0">
              <a:solidFill>
                <a:srgbClr val="C00000"/>
              </a:solidFill>
            </a:endParaRPr>
          </a:p>
        </p:txBody>
      </p:sp>
      <p:sp>
        <p:nvSpPr>
          <p:cNvPr id="9" name="Rectángulo 8">
            <a:extLst>
              <a:ext uri="{FF2B5EF4-FFF2-40B4-BE49-F238E27FC236}">
                <a16:creationId xmlns:a16="http://schemas.microsoft.com/office/drawing/2014/main" id="{5E723142-AC72-5B45-956C-E27647C01D92}"/>
              </a:ext>
            </a:extLst>
          </p:cNvPr>
          <p:cNvSpPr/>
          <p:nvPr/>
        </p:nvSpPr>
        <p:spPr>
          <a:xfrm>
            <a:off x="3268545" y="751415"/>
            <a:ext cx="1055097" cy="369332"/>
          </a:xfrm>
          <a:prstGeom prst="rect">
            <a:avLst/>
          </a:prstGeom>
        </p:spPr>
        <p:txBody>
          <a:bodyPr wrap="none">
            <a:spAutoFit/>
          </a:bodyPr>
          <a:lstStyle/>
          <a:p>
            <a:r>
              <a:rPr lang="en-GB" dirty="0"/>
              <a:t>A&lt;B&lt;C&lt;D</a:t>
            </a:r>
          </a:p>
        </p:txBody>
      </p:sp>
      <p:graphicFrame>
        <p:nvGraphicFramePr>
          <p:cNvPr id="14" name="Tabla 13">
            <a:extLst>
              <a:ext uri="{FF2B5EF4-FFF2-40B4-BE49-F238E27FC236}">
                <a16:creationId xmlns:a16="http://schemas.microsoft.com/office/drawing/2014/main" id="{F66546A7-4B95-C94C-9CF6-5BA53EF8FFE9}"/>
              </a:ext>
            </a:extLst>
          </p:cNvPr>
          <p:cNvGraphicFramePr>
            <a:graphicFrameLocks noGrp="1"/>
          </p:cNvGraphicFramePr>
          <p:nvPr>
            <p:extLst>
              <p:ext uri="{D42A27DB-BD31-4B8C-83A1-F6EECF244321}">
                <p14:modId xmlns:p14="http://schemas.microsoft.com/office/powerpoint/2010/main" val="1797039946"/>
              </p:ext>
            </p:extLst>
          </p:nvPr>
        </p:nvGraphicFramePr>
        <p:xfrm>
          <a:off x="876117" y="1428484"/>
          <a:ext cx="2919976" cy="4525955"/>
        </p:xfrm>
        <a:graphic>
          <a:graphicData uri="http://schemas.openxmlformats.org/drawingml/2006/table">
            <a:tbl>
              <a:tblPr firstRow="1" bandRow="1"/>
              <a:tblGrid>
                <a:gridCol w="549234">
                  <a:extLst>
                    <a:ext uri="{9D8B030D-6E8A-4147-A177-3AD203B41FA5}">
                      <a16:colId xmlns:a16="http://schemas.microsoft.com/office/drawing/2014/main" val="1106339456"/>
                    </a:ext>
                  </a:extLst>
                </a:gridCol>
                <a:gridCol w="924659">
                  <a:extLst>
                    <a:ext uri="{9D8B030D-6E8A-4147-A177-3AD203B41FA5}">
                      <a16:colId xmlns:a16="http://schemas.microsoft.com/office/drawing/2014/main" val="231326452"/>
                    </a:ext>
                  </a:extLst>
                </a:gridCol>
                <a:gridCol w="521424">
                  <a:extLst>
                    <a:ext uri="{9D8B030D-6E8A-4147-A177-3AD203B41FA5}">
                      <a16:colId xmlns:a16="http://schemas.microsoft.com/office/drawing/2014/main" val="2191946087"/>
                    </a:ext>
                  </a:extLst>
                </a:gridCol>
                <a:gridCol w="924659">
                  <a:extLst>
                    <a:ext uri="{9D8B030D-6E8A-4147-A177-3AD203B41FA5}">
                      <a16:colId xmlns:a16="http://schemas.microsoft.com/office/drawing/2014/main" val="970353264"/>
                    </a:ext>
                  </a:extLst>
                </a:gridCol>
              </a:tblGrid>
              <a:tr h="166856">
                <a:tc>
                  <a:txBody>
                    <a:bodyPr/>
                    <a:lstStyle/>
                    <a:p>
                      <a:pPr algn="ctr" rtl="0" fontAlgn="ctr"/>
                      <a:r>
                        <a:rPr lang="es-ES" sz="1000" b="1" i="0" u="none" strike="noStrike">
                          <a:solidFill>
                            <a:srgbClr val="FFFFFF"/>
                          </a:solidFill>
                          <a:effectLst/>
                          <a:latin typeface="Calibri" panose="020F0502020204030204" pitchFamily="34" charset="0"/>
                        </a:rPr>
                        <a:t>T</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l" rtl="0" fontAlgn="ctr"/>
                      <a:r>
                        <a:rPr lang="es-ES" sz="1000" b="1" i="0" u="none" strike="noStrike">
                          <a:solidFill>
                            <a:srgbClr val="FFFFFF"/>
                          </a:solidFill>
                          <a:effectLst/>
                          <a:latin typeface="Calibri" panose="020F0502020204030204" pitchFamily="34" charset="0"/>
                        </a:rPr>
                        <a:t>READY</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l" rtl="0" fontAlgn="ctr"/>
                      <a:r>
                        <a:rPr lang="es-ES" sz="1000" b="1" i="0" u="none" strike="noStrike">
                          <a:solidFill>
                            <a:srgbClr val="FFFFFF"/>
                          </a:solidFill>
                          <a:effectLst/>
                          <a:latin typeface="Calibri" panose="020F0502020204030204" pitchFamily="34" charset="0"/>
                        </a:rPr>
                        <a:t>CPU</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l" rtl="0" fontAlgn="ctr"/>
                      <a:r>
                        <a:rPr lang="es-ES" sz="1000" b="1" i="0" u="none" strike="noStrike">
                          <a:solidFill>
                            <a:srgbClr val="FFFFFF"/>
                          </a:solidFill>
                          <a:effectLst/>
                          <a:latin typeface="Calibri" panose="020F0502020204030204" pitchFamily="34" charset="0"/>
                        </a:rPr>
                        <a:t>Comments</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extLst>
                  <a:ext uri="{0D108BD9-81ED-4DB2-BD59-A6C34878D82A}">
                    <a16:rowId xmlns:a16="http://schemas.microsoft.com/office/drawing/2014/main" val="2107175899"/>
                  </a:ext>
                </a:extLst>
              </a:tr>
              <a:tr h="187713">
                <a:tc>
                  <a:txBody>
                    <a:bodyPr/>
                    <a:lstStyle/>
                    <a:p>
                      <a:pPr algn="ctr" rtl="0" fontAlgn="ctr"/>
                      <a:r>
                        <a:rPr lang="es-ES" sz="1000" b="0" i="0" u="none" strike="noStrike">
                          <a:solidFill>
                            <a:srgbClr val="000000"/>
                          </a:solidFill>
                          <a:effectLst/>
                          <a:latin typeface="Calibri" panose="020F0502020204030204" pitchFamily="34" charset="0"/>
                        </a:rPr>
                        <a:t>0</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fontAlgn="t"/>
                      <a:endParaRPr lang="es-ES" sz="1000" b="0" i="0" u="none" strike="noStrike" dirty="0">
                        <a:solidFill>
                          <a:srgbClr val="000000"/>
                        </a:solidFill>
                        <a:effectLst/>
                        <a:latin typeface="Calibri" panose="020F0502020204030204" pitchFamily="34" charset="0"/>
                      </a:endParaRP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r>
                        <a:rPr lang="es-ES" sz="1000" b="0" i="0" u="none" strike="noStrike">
                          <a:solidFill>
                            <a:srgbClr val="000000"/>
                          </a:solidFill>
                          <a:effectLst/>
                          <a:latin typeface="Calibri" panose="020F0502020204030204" pitchFamily="34" charset="0"/>
                        </a:rPr>
                        <a:t>Arrive A</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071017628"/>
                  </a:ext>
                </a:extLst>
              </a:tr>
              <a:tr h="180760">
                <a:tc>
                  <a:txBody>
                    <a:bodyPr/>
                    <a:lstStyle/>
                    <a:p>
                      <a:pPr algn="ctr" rtl="0" fontAlgn="ctr"/>
                      <a:r>
                        <a:rPr lang="es-ES" sz="1000" b="0" i="0" u="none" strike="noStrike">
                          <a:solidFill>
                            <a:srgbClr val="000000"/>
                          </a:solidFill>
                          <a:effectLst/>
                          <a:latin typeface="Calibri" panose="020F0502020204030204" pitchFamily="34" charset="0"/>
                        </a:rPr>
                        <a:t>1</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fontAlgn="t"/>
                      <a:endParaRPr lang="es-ES" sz="1000" b="0" i="0" u="none" strike="noStrike">
                        <a:solidFill>
                          <a:srgbClr val="000000"/>
                        </a:solidFill>
                        <a:effectLst/>
                        <a:latin typeface="Calibri" panose="020F0502020204030204" pitchFamily="34" charset="0"/>
                      </a:endParaRP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r>
                        <a:rPr lang="es-ES" sz="1000" b="0" i="0" u="none" strike="noStrike">
                          <a:solidFill>
                            <a:srgbClr val="000000"/>
                          </a:solidFill>
                          <a:effectLst/>
                          <a:latin typeface="Calibri" panose="020F0502020204030204" pitchFamily="34" charset="0"/>
                        </a:rPr>
                        <a:t> </a:t>
                      </a: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075871895"/>
                  </a:ext>
                </a:extLst>
              </a:tr>
              <a:tr h="180760">
                <a:tc>
                  <a:txBody>
                    <a:bodyPr/>
                    <a:lstStyle/>
                    <a:p>
                      <a:pPr algn="ctr" rtl="0" fontAlgn="ctr"/>
                      <a:r>
                        <a:rPr lang="es-ES" sz="1000" b="0" i="0" u="none" strike="noStrike">
                          <a:solidFill>
                            <a:srgbClr val="000000"/>
                          </a:solidFill>
                          <a:effectLst/>
                          <a:latin typeface="Calibri" panose="020F0502020204030204" pitchFamily="34" charset="0"/>
                        </a:rPr>
                        <a:t>2</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r>
                        <a:rPr lang="es-ES" sz="1000" b="0" i="0" u="none" strike="noStrike">
                          <a:solidFill>
                            <a:srgbClr val="000000"/>
                          </a:solidFill>
                          <a:effectLst/>
                          <a:latin typeface="Calibri" panose="020F0502020204030204" pitchFamily="34" charset="0"/>
                        </a:rPr>
                        <a:t>Arrive B</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088142635"/>
                  </a:ext>
                </a:extLst>
              </a:tr>
              <a:tr h="180760">
                <a:tc>
                  <a:txBody>
                    <a:bodyPr/>
                    <a:lstStyle/>
                    <a:p>
                      <a:pPr algn="ctr" rtl="0" fontAlgn="ctr"/>
                      <a:r>
                        <a:rPr lang="es-ES" sz="1000" b="0" i="0" u="none" strike="noStrike">
                          <a:solidFill>
                            <a:srgbClr val="000000"/>
                          </a:solidFill>
                          <a:effectLst/>
                          <a:latin typeface="Calibri" panose="020F0502020204030204" pitchFamily="34" charset="0"/>
                        </a:rPr>
                        <a:t>3</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r>
                        <a:rPr lang="es-ES" sz="1000" b="0" i="0" u="none" strike="noStrike">
                          <a:solidFill>
                            <a:srgbClr val="000000"/>
                          </a:solidFill>
                          <a:effectLst/>
                          <a:latin typeface="Calibri" panose="020F0502020204030204" pitchFamily="34" charset="0"/>
                        </a:rPr>
                        <a:t> </a:t>
                      </a: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413472730"/>
                  </a:ext>
                </a:extLst>
              </a:tr>
              <a:tr h="180760">
                <a:tc>
                  <a:txBody>
                    <a:bodyPr/>
                    <a:lstStyle/>
                    <a:p>
                      <a:pPr algn="ctr" rtl="0" fontAlgn="ctr"/>
                      <a:r>
                        <a:rPr lang="es-ES" sz="1000" b="0" i="0" u="none" strike="noStrike">
                          <a:solidFill>
                            <a:srgbClr val="000000"/>
                          </a:solidFill>
                          <a:effectLst/>
                          <a:latin typeface="Calibri" panose="020F0502020204030204" pitchFamily="34" charset="0"/>
                        </a:rPr>
                        <a:t>4</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r>
                        <a:rPr lang="es-ES" sz="1000" b="0" i="0" u="none" strike="noStrike">
                          <a:solidFill>
                            <a:srgbClr val="000000"/>
                          </a:solidFill>
                          <a:effectLst/>
                          <a:latin typeface="Calibri" panose="020F0502020204030204" pitchFamily="34" charset="0"/>
                        </a:rPr>
                        <a:t> </a:t>
                      </a: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554690275"/>
                  </a:ext>
                </a:extLst>
              </a:tr>
              <a:tr h="187713">
                <a:tc>
                  <a:txBody>
                    <a:bodyPr/>
                    <a:lstStyle/>
                    <a:p>
                      <a:pPr algn="ctr" rtl="0" fontAlgn="ctr"/>
                      <a:r>
                        <a:rPr lang="es-ES" sz="1000" b="0" i="0" u="none" strike="noStrike">
                          <a:solidFill>
                            <a:srgbClr val="000000"/>
                          </a:solidFill>
                          <a:effectLst/>
                          <a:latin typeface="Calibri" panose="020F0502020204030204" pitchFamily="34" charset="0"/>
                        </a:rPr>
                        <a:t>5</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r>
                        <a:rPr lang="es-ES" sz="1000" b="0" i="0" u="none" strike="noStrike">
                          <a:solidFill>
                            <a:srgbClr val="000000"/>
                          </a:solidFill>
                          <a:effectLst/>
                          <a:latin typeface="Calibri" panose="020F0502020204030204" pitchFamily="34" charset="0"/>
                        </a:rPr>
                        <a:t>Arrive C</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975682295"/>
                  </a:ext>
                </a:extLst>
              </a:tr>
              <a:tr h="180760">
                <a:tc>
                  <a:txBody>
                    <a:bodyPr/>
                    <a:lstStyle/>
                    <a:p>
                      <a:pPr algn="ctr" rtl="0" fontAlgn="ctr"/>
                      <a:r>
                        <a:rPr lang="es-ES" sz="1000" b="0" i="0" u="none" strike="noStrike">
                          <a:solidFill>
                            <a:srgbClr val="000000"/>
                          </a:solidFill>
                          <a:effectLst/>
                          <a:latin typeface="Calibri" panose="020F0502020204030204" pitchFamily="34" charset="0"/>
                        </a:rPr>
                        <a:t>6</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r>
                        <a:rPr lang="es-ES" sz="1000" b="0" i="0" u="none" strike="noStrike">
                          <a:solidFill>
                            <a:srgbClr val="000000"/>
                          </a:solidFill>
                          <a:effectLst/>
                          <a:latin typeface="Calibri" panose="020F0502020204030204" pitchFamily="34" charset="0"/>
                        </a:rPr>
                        <a:t> </a:t>
                      </a: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321995161"/>
                  </a:ext>
                </a:extLst>
              </a:tr>
              <a:tr h="180760">
                <a:tc>
                  <a:txBody>
                    <a:bodyPr/>
                    <a:lstStyle/>
                    <a:p>
                      <a:pPr algn="ctr" rtl="0" fontAlgn="ctr"/>
                      <a:r>
                        <a:rPr lang="es-ES" sz="1000" b="0" i="0" u="none" strike="noStrike">
                          <a:solidFill>
                            <a:srgbClr val="000000"/>
                          </a:solidFill>
                          <a:effectLst/>
                          <a:latin typeface="Calibri" panose="020F0502020204030204" pitchFamily="34" charset="0"/>
                        </a:rPr>
                        <a:t>7</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r>
                        <a:rPr lang="es-ES" sz="1000" b="0" i="0" u="none" strike="noStrike">
                          <a:solidFill>
                            <a:srgbClr val="000000"/>
                          </a:solidFill>
                          <a:effectLst/>
                          <a:latin typeface="Calibri" panose="020F0502020204030204" pitchFamily="34" charset="0"/>
                        </a:rPr>
                        <a:t> </a:t>
                      </a: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967111292"/>
                  </a:ext>
                </a:extLst>
              </a:tr>
              <a:tr h="180760">
                <a:tc>
                  <a:txBody>
                    <a:bodyPr/>
                    <a:lstStyle/>
                    <a:p>
                      <a:pPr algn="ctr" rtl="0" fontAlgn="ctr"/>
                      <a:r>
                        <a:rPr lang="es-ES" sz="1000" b="0" i="0" u="none" strike="noStrike">
                          <a:solidFill>
                            <a:srgbClr val="000000"/>
                          </a:solidFill>
                          <a:effectLst/>
                          <a:latin typeface="Calibri" panose="020F0502020204030204" pitchFamily="34" charset="0"/>
                        </a:rPr>
                        <a:t>8</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r>
                        <a:rPr lang="es-ES" sz="1000" b="0" i="0" u="none" strike="noStrike">
                          <a:solidFill>
                            <a:srgbClr val="000000"/>
                          </a:solidFill>
                          <a:effectLst/>
                          <a:latin typeface="Calibri" panose="020F0502020204030204" pitchFamily="34" charset="0"/>
                        </a:rPr>
                        <a:t> </a:t>
                      </a: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813931734"/>
                  </a:ext>
                </a:extLst>
              </a:tr>
              <a:tr h="180760">
                <a:tc>
                  <a:txBody>
                    <a:bodyPr/>
                    <a:lstStyle/>
                    <a:p>
                      <a:pPr algn="ctr" rtl="0" fontAlgn="ctr"/>
                      <a:r>
                        <a:rPr lang="es-ES" sz="1000" b="0" i="0" u="none" strike="noStrike">
                          <a:solidFill>
                            <a:srgbClr val="000000"/>
                          </a:solidFill>
                          <a:effectLst/>
                          <a:latin typeface="Calibri" panose="020F0502020204030204" pitchFamily="34" charset="0"/>
                        </a:rPr>
                        <a:t>9</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r>
                        <a:rPr lang="es-ES" sz="1000" b="0" i="0" u="none" strike="noStrike">
                          <a:solidFill>
                            <a:srgbClr val="000000"/>
                          </a:solidFill>
                          <a:effectLst/>
                          <a:latin typeface="Calibri" panose="020F0502020204030204" pitchFamily="34" charset="0"/>
                        </a:rPr>
                        <a:t> </a:t>
                      </a: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625054604"/>
                  </a:ext>
                </a:extLst>
              </a:tr>
              <a:tr h="180760">
                <a:tc>
                  <a:txBody>
                    <a:bodyPr/>
                    <a:lstStyle/>
                    <a:p>
                      <a:pPr algn="ctr" rtl="0" fontAlgn="ctr"/>
                      <a:r>
                        <a:rPr lang="es-ES" sz="1000" b="0" i="0" u="none" strike="noStrike">
                          <a:solidFill>
                            <a:srgbClr val="000000"/>
                          </a:solidFill>
                          <a:effectLst/>
                          <a:latin typeface="Calibri" panose="020F0502020204030204" pitchFamily="34" charset="0"/>
                        </a:rPr>
                        <a:t>10</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r>
                        <a:rPr lang="es-ES" sz="1000" b="0" i="0" u="none" strike="noStrike">
                          <a:solidFill>
                            <a:srgbClr val="000000"/>
                          </a:solidFill>
                          <a:effectLst/>
                          <a:latin typeface="Calibri" panose="020F0502020204030204" pitchFamily="34" charset="0"/>
                        </a:rPr>
                        <a:t> </a:t>
                      </a: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935720990"/>
                  </a:ext>
                </a:extLst>
              </a:tr>
              <a:tr h="180760">
                <a:tc>
                  <a:txBody>
                    <a:bodyPr/>
                    <a:lstStyle/>
                    <a:p>
                      <a:pPr algn="ctr" rtl="0" fontAlgn="ctr"/>
                      <a:r>
                        <a:rPr lang="es-ES" sz="1000" b="0" i="0" u="none" strike="noStrike">
                          <a:solidFill>
                            <a:srgbClr val="000000"/>
                          </a:solidFill>
                          <a:effectLst/>
                          <a:latin typeface="Calibri" panose="020F0502020204030204" pitchFamily="34" charset="0"/>
                        </a:rPr>
                        <a:t>11</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r>
                        <a:rPr lang="es-ES" sz="1000" b="0" i="0" u="none" strike="noStrike">
                          <a:solidFill>
                            <a:srgbClr val="000000"/>
                          </a:solidFill>
                          <a:effectLst/>
                          <a:latin typeface="Calibri" panose="020F0502020204030204" pitchFamily="34" charset="0"/>
                        </a:rPr>
                        <a:t> </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4042597996"/>
                  </a:ext>
                </a:extLst>
              </a:tr>
              <a:tr h="187713">
                <a:tc>
                  <a:txBody>
                    <a:bodyPr/>
                    <a:lstStyle/>
                    <a:p>
                      <a:pPr algn="ctr" rtl="0" fontAlgn="ctr"/>
                      <a:r>
                        <a:rPr lang="es-ES" sz="1000" b="0" i="0" u="none" strike="noStrike">
                          <a:solidFill>
                            <a:srgbClr val="000000"/>
                          </a:solidFill>
                          <a:effectLst/>
                          <a:latin typeface="Calibri" panose="020F0502020204030204" pitchFamily="34" charset="0"/>
                        </a:rPr>
                        <a:t>12</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r>
                        <a:rPr lang="es-ES" sz="1000" b="0" i="0" u="none" strike="noStrike">
                          <a:solidFill>
                            <a:srgbClr val="000000"/>
                          </a:solidFill>
                          <a:effectLst/>
                          <a:latin typeface="Calibri" panose="020F0502020204030204" pitchFamily="34" charset="0"/>
                        </a:rPr>
                        <a:t>Arrive D</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842026856"/>
                  </a:ext>
                </a:extLst>
              </a:tr>
              <a:tr h="180760">
                <a:tc>
                  <a:txBody>
                    <a:bodyPr/>
                    <a:lstStyle/>
                    <a:p>
                      <a:pPr algn="ctr" rtl="0" fontAlgn="ctr"/>
                      <a:r>
                        <a:rPr lang="es-ES" sz="1000" b="0" i="0" u="none" strike="noStrike">
                          <a:solidFill>
                            <a:srgbClr val="000000"/>
                          </a:solidFill>
                          <a:effectLst/>
                          <a:latin typeface="Calibri" panose="020F0502020204030204" pitchFamily="34" charset="0"/>
                        </a:rPr>
                        <a:t>13</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endParaRPr lang="es-ES" sz="1000" b="0" i="0" u="none" strike="noStrike" dirty="0">
                        <a:solidFill>
                          <a:srgbClr val="000000"/>
                        </a:solidFill>
                        <a:effectLst/>
                        <a:latin typeface="Calibri" panose="020F0502020204030204" pitchFamily="34" charset="0"/>
                      </a:endParaRP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913239754"/>
                  </a:ext>
                </a:extLst>
              </a:tr>
              <a:tr h="180760">
                <a:tc>
                  <a:txBody>
                    <a:bodyPr/>
                    <a:lstStyle/>
                    <a:p>
                      <a:pPr algn="ctr" rtl="0" fontAlgn="ctr"/>
                      <a:r>
                        <a:rPr lang="es-ES" sz="1000" b="0" i="0" u="none" strike="noStrike">
                          <a:solidFill>
                            <a:srgbClr val="000000"/>
                          </a:solidFill>
                          <a:effectLst/>
                          <a:latin typeface="Calibri" panose="020F0502020204030204" pitchFamily="34" charset="0"/>
                        </a:rPr>
                        <a:t>14</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766799377"/>
                  </a:ext>
                </a:extLst>
              </a:tr>
              <a:tr h="180760">
                <a:tc>
                  <a:txBody>
                    <a:bodyPr/>
                    <a:lstStyle/>
                    <a:p>
                      <a:pPr algn="ctr" rtl="0" fontAlgn="ctr"/>
                      <a:r>
                        <a:rPr lang="es-ES" sz="1000" b="0" i="0" u="none" strike="noStrike">
                          <a:solidFill>
                            <a:srgbClr val="000000"/>
                          </a:solidFill>
                          <a:effectLst/>
                          <a:latin typeface="Calibri" panose="020F0502020204030204" pitchFamily="34" charset="0"/>
                        </a:rPr>
                        <a:t>15</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endParaRPr lang="es-ES" sz="1000" b="0" i="0" u="none" strike="noStrike" dirty="0">
                        <a:solidFill>
                          <a:srgbClr val="000000"/>
                        </a:solidFill>
                        <a:effectLst/>
                        <a:latin typeface="Calibri" panose="020F0502020204030204" pitchFamily="34" charset="0"/>
                      </a:endParaRP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692922664"/>
                  </a:ext>
                </a:extLst>
              </a:tr>
              <a:tr h="180760">
                <a:tc>
                  <a:txBody>
                    <a:bodyPr/>
                    <a:lstStyle/>
                    <a:p>
                      <a:pPr algn="ctr" rtl="0" fontAlgn="ctr"/>
                      <a:r>
                        <a:rPr lang="es-ES" sz="1000" b="0" i="0" u="none" strike="noStrike">
                          <a:solidFill>
                            <a:srgbClr val="000000"/>
                          </a:solidFill>
                          <a:effectLst/>
                          <a:latin typeface="Calibri" panose="020F0502020204030204" pitchFamily="34" charset="0"/>
                        </a:rPr>
                        <a:t>16</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00411385"/>
                  </a:ext>
                </a:extLst>
              </a:tr>
              <a:tr h="180760">
                <a:tc>
                  <a:txBody>
                    <a:bodyPr/>
                    <a:lstStyle/>
                    <a:p>
                      <a:pPr algn="ctr" rtl="0" fontAlgn="ctr"/>
                      <a:r>
                        <a:rPr lang="es-ES" sz="1000" b="0" i="0" u="none" strike="noStrike">
                          <a:solidFill>
                            <a:srgbClr val="000000"/>
                          </a:solidFill>
                          <a:effectLst/>
                          <a:latin typeface="Calibri" panose="020F0502020204030204" pitchFamily="34" charset="0"/>
                        </a:rPr>
                        <a:t>17</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fontAlgn="t"/>
                      <a:endParaRPr lang="es-ES" sz="1000" b="0" i="0" u="none" strike="noStrike" dirty="0">
                        <a:solidFill>
                          <a:srgbClr val="000000"/>
                        </a:solidFill>
                        <a:effectLst/>
                        <a:latin typeface="Calibri" panose="020F0502020204030204" pitchFamily="34" charset="0"/>
                      </a:endParaRP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84176137"/>
                  </a:ext>
                </a:extLst>
              </a:tr>
              <a:tr h="180760">
                <a:tc>
                  <a:txBody>
                    <a:bodyPr/>
                    <a:lstStyle/>
                    <a:p>
                      <a:pPr algn="ctr" rtl="0" fontAlgn="ctr"/>
                      <a:r>
                        <a:rPr lang="es-ES" sz="1000" b="0" i="0" u="none" strike="noStrike">
                          <a:solidFill>
                            <a:srgbClr val="000000"/>
                          </a:solidFill>
                          <a:effectLst/>
                          <a:latin typeface="Calibri" panose="020F0502020204030204" pitchFamily="34" charset="0"/>
                        </a:rPr>
                        <a:t>18</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fontAlgn="t"/>
                      <a:endParaRPr lang="es-ES" sz="1000" b="0" i="0" u="none" strike="noStrike">
                        <a:solidFill>
                          <a:srgbClr val="000000"/>
                        </a:solidFill>
                        <a:effectLst/>
                        <a:latin typeface="Calibri" panose="020F0502020204030204" pitchFamily="34" charset="0"/>
                      </a:endParaRP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endParaRPr lang="es-ES" sz="1000" b="0" i="0" u="none" strike="noStrike" dirty="0">
                        <a:solidFill>
                          <a:srgbClr val="000000"/>
                        </a:solidFill>
                        <a:effectLst/>
                        <a:latin typeface="Calibri" panose="020F0502020204030204" pitchFamily="34" charset="0"/>
                      </a:endParaRP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978431900"/>
                  </a:ext>
                </a:extLst>
              </a:tr>
              <a:tr h="180760">
                <a:tc>
                  <a:txBody>
                    <a:bodyPr/>
                    <a:lstStyle/>
                    <a:p>
                      <a:pPr algn="ctr" rtl="0" fontAlgn="ctr"/>
                      <a:r>
                        <a:rPr lang="es-ES" sz="1000" b="0" i="0" u="none" strike="noStrike">
                          <a:solidFill>
                            <a:srgbClr val="000000"/>
                          </a:solidFill>
                          <a:effectLst/>
                          <a:latin typeface="Calibri" panose="020F0502020204030204" pitchFamily="34" charset="0"/>
                        </a:rPr>
                        <a:t>19</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fontAlgn="t"/>
                      <a:endParaRPr lang="es-ES" sz="1000" b="0" i="0" u="none" strike="noStrike">
                        <a:solidFill>
                          <a:srgbClr val="000000"/>
                        </a:solidFill>
                        <a:effectLst/>
                        <a:latin typeface="Calibri" panose="020F0502020204030204" pitchFamily="34" charset="0"/>
                      </a:endParaRP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002683332"/>
                  </a:ext>
                </a:extLst>
              </a:tr>
              <a:tr h="180760">
                <a:tc>
                  <a:txBody>
                    <a:bodyPr/>
                    <a:lstStyle/>
                    <a:p>
                      <a:pPr algn="ctr" rtl="0" fontAlgn="ctr"/>
                      <a:r>
                        <a:rPr lang="es-ES" sz="1000" b="0" i="0" u="none" strike="noStrike">
                          <a:solidFill>
                            <a:srgbClr val="000000"/>
                          </a:solidFill>
                          <a:effectLst/>
                          <a:latin typeface="Calibri" panose="020F0502020204030204" pitchFamily="34" charset="0"/>
                        </a:rPr>
                        <a:t>20</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fontAlgn="t"/>
                      <a:endParaRPr lang="es-ES" sz="1000" b="0" i="0" u="none" strike="noStrike">
                        <a:solidFill>
                          <a:srgbClr val="000000"/>
                        </a:solidFill>
                        <a:effectLst/>
                        <a:latin typeface="Calibri" panose="020F0502020204030204" pitchFamily="34" charset="0"/>
                      </a:endParaRP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endParaRPr lang="es-ES" sz="1000" b="0" i="0" u="none" strike="noStrike" dirty="0">
                        <a:solidFill>
                          <a:srgbClr val="000000"/>
                        </a:solidFill>
                        <a:effectLst/>
                        <a:latin typeface="Calibri" panose="020F0502020204030204" pitchFamily="34" charset="0"/>
                      </a:endParaRP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414574921"/>
                  </a:ext>
                </a:extLst>
              </a:tr>
              <a:tr h="180760">
                <a:tc>
                  <a:txBody>
                    <a:bodyPr/>
                    <a:lstStyle/>
                    <a:p>
                      <a:pPr algn="ctr" rtl="0" fontAlgn="ctr"/>
                      <a:r>
                        <a:rPr lang="es-ES" sz="1000" b="0" i="0" u="none" strike="noStrike">
                          <a:solidFill>
                            <a:srgbClr val="000000"/>
                          </a:solidFill>
                          <a:effectLst/>
                          <a:latin typeface="Calibri" panose="020F0502020204030204" pitchFamily="34" charset="0"/>
                        </a:rPr>
                        <a:t>21</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fontAlgn="t"/>
                      <a:endParaRPr lang="es-ES" sz="1000" b="0" i="0" u="none" strike="noStrike">
                        <a:solidFill>
                          <a:srgbClr val="000000"/>
                        </a:solidFill>
                        <a:effectLst/>
                        <a:latin typeface="Calibri" panose="020F0502020204030204" pitchFamily="34" charset="0"/>
                      </a:endParaRP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endParaRPr lang="es-ES" sz="1000" b="0" i="0" u="none" strike="noStrike" dirty="0">
                        <a:solidFill>
                          <a:srgbClr val="000000"/>
                        </a:solidFill>
                        <a:effectLst/>
                        <a:latin typeface="Calibri" panose="020F0502020204030204" pitchFamily="34" charset="0"/>
                      </a:endParaRP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148441496"/>
                  </a:ext>
                </a:extLst>
              </a:tr>
              <a:tr h="180760">
                <a:tc>
                  <a:txBody>
                    <a:bodyPr/>
                    <a:lstStyle/>
                    <a:p>
                      <a:pPr algn="ctr" rtl="0" fontAlgn="ctr"/>
                      <a:r>
                        <a:rPr lang="es-ES" sz="1000" b="0" i="0" u="none" strike="noStrike">
                          <a:solidFill>
                            <a:srgbClr val="000000"/>
                          </a:solidFill>
                          <a:effectLst/>
                          <a:latin typeface="Calibri" panose="020F0502020204030204" pitchFamily="34" charset="0"/>
                        </a:rPr>
                        <a:t>22</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fontAlgn="t"/>
                      <a:endParaRPr lang="es-ES" sz="1000" b="0" i="0" u="none" strike="noStrike">
                        <a:solidFill>
                          <a:srgbClr val="000000"/>
                        </a:solidFill>
                        <a:effectLst/>
                        <a:latin typeface="Calibri" panose="020F0502020204030204" pitchFamily="34" charset="0"/>
                      </a:endParaRP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endParaRPr lang="es-ES" sz="1000" b="0" i="0" u="none" strike="noStrike" dirty="0">
                        <a:solidFill>
                          <a:srgbClr val="000000"/>
                        </a:solidFill>
                        <a:effectLst/>
                        <a:latin typeface="Calibri" panose="020F0502020204030204" pitchFamily="34" charset="0"/>
                      </a:endParaRP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688866047"/>
                  </a:ext>
                </a:extLst>
              </a:tr>
              <a:tr h="180760">
                <a:tc>
                  <a:txBody>
                    <a:bodyPr/>
                    <a:lstStyle/>
                    <a:p>
                      <a:pPr algn="ctr" rtl="0" fontAlgn="ctr"/>
                      <a:r>
                        <a:rPr lang="es-ES" sz="1000" b="0" i="0" u="none" strike="noStrike">
                          <a:solidFill>
                            <a:srgbClr val="000000"/>
                          </a:solidFill>
                          <a:effectLst/>
                          <a:latin typeface="Calibri" panose="020F0502020204030204" pitchFamily="34" charset="0"/>
                        </a:rPr>
                        <a:t>23</a:t>
                      </a: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fontAlgn="t"/>
                      <a:endParaRPr lang="es-ES" sz="1000" b="0" i="0" u="none" strike="noStrike">
                        <a:solidFill>
                          <a:srgbClr val="000000"/>
                        </a:solidFill>
                        <a:effectLst/>
                        <a:latin typeface="Calibri" panose="020F0502020204030204" pitchFamily="34" charset="0"/>
                      </a:endParaRP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1000" b="0" i="0" u="none" strike="noStrike" dirty="0">
                        <a:solidFill>
                          <a:srgbClr val="000000"/>
                        </a:solidFill>
                        <a:effectLst/>
                        <a:latin typeface="Calibri" panose="020F0502020204030204" pitchFamily="34" charset="0"/>
                      </a:endParaRPr>
                    </a:p>
                  </a:txBody>
                  <a:tcPr marL="5214" marR="5214" marT="521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fontAlgn="t"/>
                      <a:endParaRPr lang="es-ES" sz="1000" b="0" i="0" u="none" strike="noStrike" dirty="0">
                        <a:solidFill>
                          <a:srgbClr val="000000"/>
                        </a:solidFill>
                        <a:effectLst/>
                        <a:latin typeface="Calibri" panose="020F0502020204030204" pitchFamily="34" charset="0"/>
                      </a:endParaRPr>
                    </a:p>
                  </a:txBody>
                  <a:tcPr marL="5214" marR="5214" marT="521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4066591506"/>
                  </a:ext>
                </a:extLst>
              </a:tr>
            </a:tbl>
          </a:graphicData>
        </a:graphic>
      </p:graphicFrame>
    </p:spTree>
    <p:extLst>
      <p:ext uri="{BB962C8B-B14F-4D97-AF65-F5344CB8AC3E}">
        <p14:creationId xmlns:p14="http://schemas.microsoft.com/office/powerpoint/2010/main" val="1079965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Exercise 1.1</a:t>
            </a:r>
            <a:endParaRPr lang="es-ES" dirty="0"/>
          </a:p>
        </p:txBody>
      </p:sp>
      <p:sp>
        <p:nvSpPr>
          <p:cNvPr id="6" name="CuadroTexto 5"/>
          <p:cNvSpPr txBox="1"/>
          <p:nvPr/>
        </p:nvSpPr>
        <p:spPr>
          <a:xfrm>
            <a:off x="213895" y="512984"/>
            <a:ext cx="2491638" cy="369332"/>
          </a:xfrm>
          <a:prstGeom prst="rect">
            <a:avLst/>
          </a:prstGeom>
          <a:noFill/>
        </p:spPr>
        <p:txBody>
          <a:bodyPr wrap="none" rtlCol="0">
            <a:spAutoFit/>
          </a:bodyPr>
          <a:lstStyle/>
          <a:p>
            <a:r>
              <a:rPr lang="es-ES" dirty="0"/>
              <a:t>c) </a:t>
            </a:r>
            <a:r>
              <a:rPr lang="es-ES" b="1" dirty="0"/>
              <a:t>Turno Rotatorio (q=2)</a:t>
            </a:r>
          </a:p>
        </p:txBody>
      </p:sp>
      <p:pic>
        <p:nvPicPr>
          <p:cNvPr id="7" name="Imagen 6"/>
          <p:cNvPicPr>
            <a:picLocks noChangeAspect="1"/>
          </p:cNvPicPr>
          <p:nvPr/>
        </p:nvPicPr>
        <p:blipFill>
          <a:blip r:embed="rId2"/>
          <a:stretch>
            <a:fillRect/>
          </a:stretch>
        </p:blipFill>
        <p:spPr>
          <a:xfrm>
            <a:off x="5093368" y="4964362"/>
            <a:ext cx="3916948" cy="1370932"/>
          </a:xfrm>
          <a:prstGeom prst="rect">
            <a:avLst/>
          </a:prstGeom>
        </p:spPr>
      </p:pic>
      <p:sp>
        <p:nvSpPr>
          <p:cNvPr id="8" name="Rectángulo 7">
            <a:extLst>
              <a:ext uri="{FF2B5EF4-FFF2-40B4-BE49-F238E27FC236}">
                <a16:creationId xmlns:a16="http://schemas.microsoft.com/office/drawing/2014/main" id="{9B71358D-2E4B-FE4C-882B-A89E3EB64767}"/>
              </a:ext>
            </a:extLst>
          </p:cNvPr>
          <p:cNvSpPr/>
          <p:nvPr/>
        </p:nvSpPr>
        <p:spPr>
          <a:xfrm rot="19127466">
            <a:off x="6481596" y="2519353"/>
            <a:ext cx="2329292" cy="369332"/>
          </a:xfrm>
          <a:prstGeom prst="rect">
            <a:avLst/>
          </a:prstGeom>
        </p:spPr>
        <p:txBody>
          <a:bodyPr wrap="none">
            <a:spAutoFit/>
          </a:bodyPr>
          <a:lstStyle/>
          <a:p>
            <a:r>
              <a:rPr lang="en-US" b="1" dirty="0">
                <a:solidFill>
                  <a:srgbClr val="C00000"/>
                </a:solidFill>
              </a:rPr>
              <a:t>- Average waiting time</a:t>
            </a:r>
            <a:endParaRPr lang="es-ES" b="1" dirty="0">
              <a:solidFill>
                <a:srgbClr val="C00000"/>
              </a:solidFill>
            </a:endParaRPr>
          </a:p>
        </p:txBody>
      </p:sp>
      <p:sp>
        <p:nvSpPr>
          <p:cNvPr id="12" name="Rectángulo 11">
            <a:extLst>
              <a:ext uri="{FF2B5EF4-FFF2-40B4-BE49-F238E27FC236}">
                <a16:creationId xmlns:a16="http://schemas.microsoft.com/office/drawing/2014/main" id="{9A7153F0-D652-724E-A7B9-902EF2407C69}"/>
              </a:ext>
            </a:extLst>
          </p:cNvPr>
          <p:cNvSpPr/>
          <p:nvPr/>
        </p:nvSpPr>
        <p:spPr>
          <a:xfrm>
            <a:off x="4438316" y="493465"/>
            <a:ext cx="4572000" cy="2031325"/>
          </a:xfrm>
          <a:prstGeom prst="rect">
            <a:avLst/>
          </a:prstGeom>
        </p:spPr>
        <p:txBody>
          <a:bodyPr>
            <a:spAutoFit/>
          </a:bodyPr>
          <a:lstStyle/>
          <a:p>
            <a:r>
              <a:rPr lang="es-ES" sz="1400" dirty="0">
                <a:latin typeface="Calibri" panose="020F0502020204030204" pitchFamily="34" charset="0"/>
              </a:rPr>
              <a:t>(**) En el instante 12 hay dos eventos </a:t>
            </a:r>
            <a:r>
              <a:rPr lang="es-ES" sz="1400" dirty="0" err="1">
                <a:latin typeface="Calibri" panose="020F0502020204030204" pitchFamily="34" charset="0"/>
              </a:rPr>
              <a:t>simultáneos</a:t>
            </a:r>
            <a:r>
              <a:rPr lang="es-ES" sz="1400" dirty="0">
                <a:latin typeface="Calibri" panose="020F0502020204030204" pitchFamily="34" charset="0"/>
              </a:rPr>
              <a:t>: acaba el quantum para A y llega D. Aplicamos entonces el orden que se establece en el apartado 1 “Notas y Criterios Problemas de </a:t>
            </a:r>
            <a:r>
              <a:rPr lang="es-ES" sz="1400" dirty="0" err="1">
                <a:latin typeface="Calibri" panose="020F0502020204030204" pitchFamily="34" charset="0"/>
              </a:rPr>
              <a:t>Planificación</a:t>
            </a:r>
            <a:r>
              <a:rPr lang="es-ES" sz="1400" dirty="0">
                <a:latin typeface="Calibri" panose="020F0502020204030204" pitchFamily="34" charset="0"/>
              </a:rPr>
              <a:t>”: primero se considera la llegada del proceso nuevo (y por tanto se </a:t>
            </a:r>
            <a:r>
              <a:rPr lang="es-ES" sz="1400" dirty="0" err="1">
                <a:latin typeface="Calibri" panose="020F0502020204030204" pitchFamily="34" charset="0"/>
              </a:rPr>
              <a:t>añade</a:t>
            </a:r>
            <a:r>
              <a:rPr lang="es-ES" sz="1400" dirty="0">
                <a:latin typeface="Calibri" panose="020F0502020204030204" pitchFamily="34" charset="0"/>
              </a:rPr>
              <a:t> D a la cola de procesos preparados, </a:t>
            </a:r>
            <a:r>
              <a:rPr lang="es-ES" sz="1400" dirty="0" err="1">
                <a:latin typeface="Calibri" panose="020F0502020204030204" pitchFamily="34" charset="0"/>
              </a:rPr>
              <a:t>detrás</a:t>
            </a:r>
            <a:r>
              <a:rPr lang="es-ES" sz="1400" dirty="0">
                <a:latin typeface="Calibri" panose="020F0502020204030204" pitchFamily="34" charset="0"/>
              </a:rPr>
              <a:t> de C) y </a:t>
            </a:r>
            <a:r>
              <a:rPr lang="es-ES" sz="1400" dirty="0" err="1">
                <a:latin typeface="Calibri" panose="020F0502020204030204" pitchFamily="34" charset="0"/>
              </a:rPr>
              <a:t>después</a:t>
            </a:r>
            <a:r>
              <a:rPr lang="es-ES" sz="1400" dirty="0">
                <a:latin typeface="Calibri" panose="020F0502020204030204" pitchFamily="34" charset="0"/>
              </a:rPr>
              <a:t> el final del quantum, con lo cual se pone A a la cola de preparados, </a:t>
            </a:r>
            <a:r>
              <a:rPr lang="es-ES" sz="1400" dirty="0" err="1">
                <a:latin typeface="Calibri" panose="020F0502020204030204" pitchFamily="34" charset="0"/>
              </a:rPr>
              <a:t>detrás</a:t>
            </a:r>
            <a:r>
              <a:rPr lang="es-ES" sz="1400" dirty="0">
                <a:latin typeface="Calibri" panose="020F0502020204030204" pitchFamily="34" charset="0"/>
              </a:rPr>
              <a:t> de D y entra el primero de esta cola (C) a la CPU. Por ello en la cola han quedado D primero y A </a:t>
            </a:r>
            <a:r>
              <a:rPr lang="es-ES" sz="1400" dirty="0" err="1">
                <a:latin typeface="Calibri" panose="020F0502020204030204" pitchFamily="34" charset="0"/>
              </a:rPr>
              <a:t>después</a:t>
            </a:r>
            <a:r>
              <a:rPr lang="es-ES" sz="1400" dirty="0">
                <a:latin typeface="Calibri" panose="020F0502020204030204" pitchFamily="34" charset="0"/>
              </a:rPr>
              <a:t>. </a:t>
            </a:r>
            <a:endParaRPr lang="es-ES" sz="1400" dirty="0"/>
          </a:p>
        </p:txBody>
      </p:sp>
      <p:graphicFrame>
        <p:nvGraphicFramePr>
          <p:cNvPr id="16" name="Tabla 15">
            <a:extLst>
              <a:ext uri="{FF2B5EF4-FFF2-40B4-BE49-F238E27FC236}">
                <a16:creationId xmlns:a16="http://schemas.microsoft.com/office/drawing/2014/main" id="{439FA2C1-E28A-2145-AEF3-C6DDC8628486}"/>
              </a:ext>
            </a:extLst>
          </p:cNvPr>
          <p:cNvGraphicFramePr>
            <a:graphicFrameLocks noGrp="1"/>
          </p:cNvGraphicFramePr>
          <p:nvPr>
            <p:extLst>
              <p:ext uri="{D42A27DB-BD31-4B8C-83A1-F6EECF244321}">
                <p14:modId xmlns:p14="http://schemas.microsoft.com/office/powerpoint/2010/main" val="867726781"/>
              </p:ext>
            </p:extLst>
          </p:nvPr>
        </p:nvGraphicFramePr>
        <p:xfrm>
          <a:off x="759935" y="1166023"/>
          <a:ext cx="2811989" cy="4525953"/>
        </p:xfrm>
        <a:graphic>
          <a:graphicData uri="http://schemas.openxmlformats.org/drawingml/2006/table">
            <a:tbl>
              <a:tblPr firstRow="1" bandRow="1"/>
              <a:tblGrid>
                <a:gridCol w="528922">
                  <a:extLst>
                    <a:ext uri="{9D8B030D-6E8A-4147-A177-3AD203B41FA5}">
                      <a16:colId xmlns:a16="http://schemas.microsoft.com/office/drawing/2014/main" val="2036806447"/>
                    </a:ext>
                  </a:extLst>
                </a:gridCol>
                <a:gridCol w="890463">
                  <a:extLst>
                    <a:ext uri="{9D8B030D-6E8A-4147-A177-3AD203B41FA5}">
                      <a16:colId xmlns:a16="http://schemas.microsoft.com/office/drawing/2014/main" val="3676995662"/>
                    </a:ext>
                  </a:extLst>
                </a:gridCol>
                <a:gridCol w="502141">
                  <a:extLst>
                    <a:ext uri="{9D8B030D-6E8A-4147-A177-3AD203B41FA5}">
                      <a16:colId xmlns:a16="http://schemas.microsoft.com/office/drawing/2014/main" val="2682417634"/>
                    </a:ext>
                  </a:extLst>
                </a:gridCol>
                <a:gridCol w="890463">
                  <a:extLst>
                    <a:ext uri="{9D8B030D-6E8A-4147-A177-3AD203B41FA5}">
                      <a16:colId xmlns:a16="http://schemas.microsoft.com/office/drawing/2014/main" val="1694638764"/>
                    </a:ext>
                  </a:extLst>
                </a:gridCol>
              </a:tblGrid>
              <a:tr h="160685">
                <a:tc>
                  <a:txBody>
                    <a:bodyPr/>
                    <a:lstStyle/>
                    <a:p>
                      <a:pPr algn="ctr" rtl="0" fontAlgn="ctr"/>
                      <a:r>
                        <a:rPr lang="es-ES" sz="900" b="1" i="0" u="none" strike="noStrike">
                          <a:solidFill>
                            <a:srgbClr val="FFFFFF"/>
                          </a:solidFill>
                          <a:effectLst/>
                          <a:latin typeface="Calibri" panose="020F0502020204030204" pitchFamily="34" charset="0"/>
                        </a:rPr>
                        <a:t>T</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l" rtl="0" fontAlgn="ctr"/>
                      <a:r>
                        <a:rPr lang="es-ES" sz="900" b="1" i="0" u="none" strike="noStrike">
                          <a:solidFill>
                            <a:srgbClr val="FFFFFF"/>
                          </a:solidFill>
                          <a:effectLst/>
                          <a:latin typeface="Calibri" panose="020F0502020204030204" pitchFamily="34" charset="0"/>
                        </a:rPr>
                        <a:t>READY</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l" rtl="0" fontAlgn="ctr"/>
                      <a:r>
                        <a:rPr lang="es-ES" sz="900" b="1" i="0" u="none" strike="noStrike">
                          <a:solidFill>
                            <a:srgbClr val="FFFFFF"/>
                          </a:solidFill>
                          <a:effectLst/>
                          <a:latin typeface="Calibri" panose="020F0502020204030204" pitchFamily="34" charset="0"/>
                        </a:rPr>
                        <a:t>CPU</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tc>
                  <a:txBody>
                    <a:bodyPr/>
                    <a:lstStyle/>
                    <a:p>
                      <a:pPr algn="l" rtl="0" fontAlgn="ctr"/>
                      <a:r>
                        <a:rPr lang="es-ES" sz="900" b="1" i="0" u="none" strike="noStrike">
                          <a:solidFill>
                            <a:srgbClr val="FFFFFF"/>
                          </a:solidFill>
                          <a:effectLst/>
                          <a:latin typeface="Calibri" panose="020F0502020204030204" pitchFamily="34" charset="0"/>
                        </a:rPr>
                        <a:t>Comments</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BBB59"/>
                    </a:solidFill>
                  </a:tcPr>
                </a:tc>
                <a:extLst>
                  <a:ext uri="{0D108BD9-81ED-4DB2-BD59-A6C34878D82A}">
                    <a16:rowId xmlns:a16="http://schemas.microsoft.com/office/drawing/2014/main" val="1190925412"/>
                  </a:ext>
                </a:extLst>
              </a:tr>
              <a:tr h="180771">
                <a:tc>
                  <a:txBody>
                    <a:bodyPr/>
                    <a:lstStyle/>
                    <a:p>
                      <a:pPr algn="ctr" rtl="0" fontAlgn="ctr"/>
                      <a:r>
                        <a:rPr lang="es-ES" sz="900" b="0" i="0" u="none" strike="noStrike">
                          <a:solidFill>
                            <a:srgbClr val="000000"/>
                          </a:solidFill>
                          <a:effectLst/>
                          <a:latin typeface="Calibri" panose="020F0502020204030204" pitchFamily="34" charset="0"/>
                        </a:rPr>
                        <a:t>0</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fontAlgn="t"/>
                      <a:endParaRPr lang="es-ES" sz="900" b="0" i="0" u="none" strike="noStrike" dirty="0">
                        <a:solidFill>
                          <a:srgbClr val="000000"/>
                        </a:solidFill>
                        <a:effectLst/>
                        <a:latin typeface="Calibri" panose="020F0502020204030204" pitchFamily="34" charset="0"/>
                      </a:endParaRP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r>
                        <a:rPr lang="es-ES" sz="900" b="0" i="0" u="none" strike="noStrike">
                          <a:solidFill>
                            <a:srgbClr val="000000"/>
                          </a:solidFill>
                          <a:effectLst/>
                          <a:latin typeface="Calibri" panose="020F0502020204030204" pitchFamily="34" charset="0"/>
                        </a:rPr>
                        <a:t>Arrive A</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118606239"/>
                  </a:ext>
                </a:extLst>
              </a:tr>
              <a:tr h="174075">
                <a:tc>
                  <a:txBody>
                    <a:bodyPr/>
                    <a:lstStyle/>
                    <a:p>
                      <a:pPr algn="ctr" rtl="0" fontAlgn="ctr"/>
                      <a:r>
                        <a:rPr lang="es-ES" sz="900" b="0" i="0" u="none" strike="noStrike">
                          <a:solidFill>
                            <a:srgbClr val="000000"/>
                          </a:solidFill>
                          <a:effectLst/>
                          <a:latin typeface="Calibri" panose="020F0502020204030204" pitchFamily="34" charset="0"/>
                        </a:rPr>
                        <a:t>1</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fontAlgn="t"/>
                      <a:endParaRPr lang="es-ES" sz="900" b="0" i="0" u="none" strike="noStrike">
                        <a:solidFill>
                          <a:srgbClr val="000000"/>
                        </a:solidFill>
                        <a:effectLst/>
                        <a:latin typeface="Calibri" panose="020F0502020204030204" pitchFamily="34" charset="0"/>
                      </a:endParaRP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r>
                        <a:rPr lang="es-ES" sz="900" b="0" i="0" u="none" strike="noStrike">
                          <a:solidFill>
                            <a:srgbClr val="000000"/>
                          </a:solidFill>
                          <a:effectLst/>
                          <a:latin typeface="Calibri" panose="020F0502020204030204" pitchFamily="34" charset="0"/>
                        </a:rPr>
                        <a:t> </a:t>
                      </a: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409367272"/>
                  </a:ext>
                </a:extLst>
              </a:tr>
              <a:tr h="174075">
                <a:tc>
                  <a:txBody>
                    <a:bodyPr/>
                    <a:lstStyle/>
                    <a:p>
                      <a:pPr algn="ctr" rtl="0" fontAlgn="ctr"/>
                      <a:r>
                        <a:rPr lang="es-ES" sz="900" b="0" i="0" u="none" strike="noStrike">
                          <a:solidFill>
                            <a:srgbClr val="000000"/>
                          </a:solidFill>
                          <a:effectLst/>
                          <a:latin typeface="Calibri" panose="020F0502020204030204" pitchFamily="34" charset="0"/>
                        </a:rPr>
                        <a:t>2</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dirty="0">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r>
                        <a:rPr lang="es-ES" sz="900" b="0" i="0" u="none" strike="noStrike">
                          <a:solidFill>
                            <a:srgbClr val="000000"/>
                          </a:solidFill>
                          <a:effectLst/>
                          <a:latin typeface="Calibri" panose="020F0502020204030204" pitchFamily="34" charset="0"/>
                        </a:rPr>
                        <a:t>Arrive B</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569870739"/>
                  </a:ext>
                </a:extLst>
              </a:tr>
              <a:tr h="174075">
                <a:tc>
                  <a:txBody>
                    <a:bodyPr/>
                    <a:lstStyle/>
                    <a:p>
                      <a:pPr algn="ctr" rtl="0" fontAlgn="ctr"/>
                      <a:r>
                        <a:rPr lang="es-ES" sz="900" b="0" i="0" u="none" strike="noStrike">
                          <a:solidFill>
                            <a:srgbClr val="000000"/>
                          </a:solidFill>
                          <a:effectLst/>
                          <a:latin typeface="Calibri" panose="020F0502020204030204" pitchFamily="34" charset="0"/>
                        </a:rPr>
                        <a:t>3</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900" b="0" i="0" u="none" strike="noStrike" dirty="0">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r>
                        <a:rPr lang="es-ES" sz="900" b="0" i="0" u="none" strike="noStrike">
                          <a:solidFill>
                            <a:srgbClr val="000000"/>
                          </a:solidFill>
                          <a:effectLst/>
                          <a:latin typeface="Calibri" panose="020F0502020204030204" pitchFamily="34" charset="0"/>
                        </a:rPr>
                        <a:t> </a:t>
                      </a: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492147842"/>
                  </a:ext>
                </a:extLst>
              </a:tr>
              <a:tr h="174075">
                <a:tc>
                  <a:txBody>
                    <a:bodyPr/>
                    <a:lstStyle/>
                    <a:p>
                      <a:pPr algn="ctr" rtl="0" fontAlgn="ctr"/>
                      <a:r>
                        <a:rPr lang="es-ES" sz="900" b="0" i="0" u="none" strike="noStrike">
                          <a:solidFill>
                            <a:srgbClr val="000000"/>
                          </a:solidFill>
                          <a:effectLst/>
                          <a:latin typeface="Calibri" panose="020F0502020204030204" pitchFamily="34" charset="0"/>
                        </a:rPr>
                        <a:t>4</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dirty="0">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r>
                        <a:rPr lang="es-ES" sz="900" b="0" i="0" u="none" strike="noStrike">
                          <a:solidFill>
                            <a:srgbClr val="000000"/>
                          </a:solidFill>
                          <a:effectLst/>
                          <a:latin typeface="Calibri" panose="020F0502020204030204" pitchFamily="34" charset="0"/>
                        </a:rPr>
                        <a:t> </a:t>
                      </a: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174191083"/>
                  </a:ext>
                </a:extLst>
              </a:tr>
              <a:tr h="180771">
                <a:tc>
                  <a:txBody>
                    <a:bodyPr/>
                    <a:lstStyle/>
                    <a:p>
                      <a:pPr algn="ctr" rtl="0" fontAlgn="ctr"/>
                      <a:r>
                        <a:rPr lang="es-ES" sz="900" b="0" i="0" u="none" strike="noStrike">
                          <a:solidFill>
                            <a:srgbClr val="000000"/>
                          </a:solidFill>
                          <a:effectLst/>
                          <a:latin typeface="Calibri" panose="020F0502020204030204" pitchFamily="34" charset="0"/>
                        </a:rPr>
                        <a:t>5</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r>
                        <a:rPr lang="es-ES" sz="900" b="0" i="0" u="none" strike="noStrike">
                          <a:solidFill>
                            <a:srgbClr val="000000"/>
                          </a:solidFill>
                          <a:effectLst/>
                          <a:latin typeface="Calibri" panose="020F0502020204030204" pitchFamily="34" charset="0"/>
                        </a:rPr>
                        <a:t>Arrive C</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943605256"/>
                  </a:ext>
                </a:extLst>
              </a:tr>
              <a:tr h="174075">
                <a:tc>
                  <a:txBody>
                    <a:bodyPr/>
                    <a:lstStyle/>
                    <a:p>
                      <a:pPr algn="ctr" rtl="0" fontAlgn="ctr"/>
                      <a:r>
                        <a:rPr lang="es-ES" sz="900" b="0" i="0" u="none" strike="noStrike">
                          <a:solidFill>
                            <a:srgbClr val="000000"/>
                          </a:solidFill>
                          <a:effectLst/>
                          <a:latin typeface="Calibri" panose="020F0502020204030204" pitchFamily="34" charset="0"/>
                        </a:rPr>
                        <a:t>6</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dirty="0">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r>
                        <a:rPr lang="es-ES" sz="900" b="0" i="0" u="none" strike="noStrike">
                          <a:solidFill>
                            <a:srgbClr val="000000"/>
                          </a:solidFill>
                          <a:effectLst/>
                          <a:latin typeface="Calibri" panose="020F0502020204030204" pitchFamily="34" charset="0"/>
                        </a:rPr>
                        <a:t> </a:t>
                      </a: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952097342"/>
                  </a:ext>
                </a:extLst>
              </a:tr>
              <a:tr h="174075">
                <a:tc>
                  <a:txBody>
                    <a:bodyPr/>
                    <a:lstStyle/>
                    <a:p>
                      <a:pPr algn="ctr" rtl="0" fontAlgn="ctr"/>
                      <a:r>
                        <a:rPr lang="es-ES" sz="900" b="0" i="0" u="none" strike="noStrike">
                          <a:solidFill>
                            <a:srgbClr val="000000"/>
                          </a:solidFill>
                          <a:effectLst/>
                          <a:latin typeface="Calibri" panose="020F0502020204030204" pitchFamily="34" charset="0"/>
                        </a:rPr>
                        <a:t>7</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fontAlgn="t"/>
                      <a:endParaRPr lang="es-ES" sz="900" b="0" i="0" u="none" strike="noStrike" dirty="0">
                        <a:solidFill>
                          <a:srgbClr val="000000"/>
                        </a:solidFill>
                        <a:effectLst/>
                        <a:latin typeface="Calibri" panose="020F0502020204030204" pitchFamily="34" charset="0"/>
                      </a:endParaRP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497933054"/>
                  </a:ext>
                </a:extLst>
              </a:tr>
              <a:tr h="174075">
                <a:tc>
                  <a:txBody>
                    <a:bodyPr/>
                    <a:lstStyle/>
                    <a:p>
                      <a:pPr algn="ctr" rtl="0" fontAlgn="ctr"/>
                      <a:r>
                        <a:rPr lang="es-ES" sz="900" b="0" i="0" u="none" strike="noStrike">
                          <a:solidFill>
                            <a:srgbClr val="000000"/>
                          </a:solidFill>
                          <a:effectLst/>
                          <a:latin typeface="Calibri" panose="020F0502020204030204" pitchFamily="34" charset="0"/>
                        </a:rPr>
                        <a:t>8</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r>
                        <a:rPr lang="es-ES" sz="900" b="0" i="0" u="none" strike="noStrike">
                          <a:solidFill>
                            <a:srgbClr val="000000"/>
                          </a:solidFill>
                          <a:effectLst/>
                          <a:latin typeface="Calibri" panose="020F0502020204030204" pitchFamily="34" charset="0"/>
                        </a:rPr>
                        <a:t> </a:t>
                      </a: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934454807"/>
                  </a:ext>
                </a:extLst>
              </a:tr>
              <a:tr h="174075">
                <a:tc>
                  <a:txBody>
                    <a:bodyPr/>
                    <a:lstStyle/>
                    <a:p>
                      <a:pPr algn="ctr" rtl="0" fontAlgn="ctr"/>
                      <a:r>
                        <a:rPr lang="es-ES" sz="900" b="0" i="0" u="none" strike="noStrike">
                          <a:solidFill>
                            <a:srgbClr val="000000"/>
                          </a:solidFill>
                          <a:effectLst/>
                          <a:latin typeface="Calibri" panose="020F0502020204030204" pitchFamily="34" charset="0"/>
                        </a:rPr>
                        <a:t>9</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900" b="0" i="0" u="none" strike="noStrike" dirty="0">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r>
                        <a:rPr lang="es-ES" sz="900" b="0" i="0" u="none" strike="noStrike">
                          <a:solidFill>
                            <a:srgbClr val="000000"/>
                          </a:solidFill>
                          <a:effectLst/>
                          <a:latin typeface="Calibri" panose="020F0502020204030204" pitchFamily="34" charset="0"/>
                        </a:rPr>
                        <a:t> </a:t>
                      </a: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762033494"/>
                  </a:ext>
                </a:extLst>
              </a:tr>
              <a:tr h="174075">
                <a:tc>
                  <a:txBody>
                    <a:bodyPr/>
                    <a:lstStyle/>
                    <a:p>
                      <a:pPr algn="ctr" rtl="0" fontAlgn="ctr"/>
                      <a:r>
                        <a:rPr lang="es-ES" sz="900" b="0" i="0" u="none" strike="noStrike">
                          <a:solidFill>
                            <a:srgbClr val="000000"/>
                          </a:solidFill>
                          <a:effectLst/>
                          <a:latin typeface="Calibri" panose="020F0502020204030204" pitchFamily="34" charset="0"/>
                        </a:rPr>
                        <a:t>10</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r>
                        <a:rPr lang="es-ES" sz="900" b="0" i="0" u="none" strike="noStrike">
                          <a:solidFill>
                            <a:srgbClr val="000000"/>
                          </a:solidFill>
                          <a:effectLst/>
                          <a:latin typeface="Calibri" panose="020F0502020204030204" pitchFamily="34" charset="0"/>
                        </a:rPr>
                        <a:t> </a:t>
                      </a: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509776346"/>
                  </a:ext>
                </a:extLst>
              </a:tr>
              <a:tr h="174075">
                <a:tc>
                  <a:txBody>
                    <a:bodyPr/>
                    <a:lstStyle/>
                    <a:p>
                      <a:pPr algn="ctr" rtl="0" fontAlgn="ctr"/>
                      <a:r>
                        <a:rPr lang="es-ES" sz="900" b="0" i="0" u="none" strike="noStrike">
                          <a:solidFill>
                            <a:srgbClr val="000000"/>
                          </a:solidFill>
                          <a:effectLst/>
                          <a:latin typeface="Calibri" panose="020F0502020204030204" pitchFamily="34" charset="0"/>
                        </a:rPr>
                        <a:t>11</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r>
                        <a:rPr lang="es-ES" sz="900" b="0" i="0" u="none" strike="noStrike">
                          <a:solidFill>
                            <a:srgbClr val="000000"/>
                          </a:solidFill>
                          <a:effectLst/>
                          <a:latin typeface="Calibri" panose="020F0502020204030204" pitchFamily="34" charset="0"/>
                        </a:rPr>
                        <a:t> </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391352273"/>
                  </a:ext>
                </a:extLst>
              </a:tr>
              <a:tr h="180771">
                <a:tc>
                  <a:txBody>
                    <a:bodyPr/>
                    <a:lstStyle/>
                    <a:p>
                      <a:pPr algn="ctr" rtl="0" fontAlgn="ctr"/>
                      <a:r>
                        <a:rPr lang="es-ES" sz="900" b="0" i="0" u="none" strike="noStrike">
                          <a:solidFill>
                            <a:srgbClr val="000000"/>
                          </a:solidFill>
                          <a:effectLst/>
                          <a:latin typeface="Calibri" panose="020F0502020204030204" pitchFamily="34" charset="0"/>
                        </a:rPr>
                        <a:t>12</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r>
                        <a:rPr lang="es-ES" sz="900" b="0" i="0" u="none" strike="noStrike">
                          <a:solidFill>
                            <a:srgbClr val="000000"/>
                          </a:solidFill>
                          <a:effectLst/>
                          <a:latin typeface="Calibri" panose="020F0502020204030204" pitchFamily="34" charset="0"/>
                        </a:rPr>
                        <a:t>Arrive D</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713435963"/>
                  </a:ext>
                </a:extLst>
              </a:tr>
              <a:tr h="174075">
                <a:tc>
                  <a:txBody>
                    <a:bodyPr/>
                    <a:lstStyle/>
                    <a:p>
                      <a:pPr algn="ctr" rtl="0" fontAlgn="ctr"/>
                      <a:r>
                        <a:rPr lang="es-ES" sz="900" b="0" i="0" u="none" strike="noStrike">
                          <a:solidFill>
                            <a:srgbClr val="000000"/>
                          </a:solidFill>
                          <a:effectLst/>
                          <a:latin typeface="Calibri" panose="020F0502020204030204" pitchFamily="34" charset="0"/>
                        </a:rPr>
                        <a:t>13</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dirty="0">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r>
                        <a:rPr lang="es-ES" sz="900" b="0" i="0" u="none" strike="noStrike">
                          <a:solidFill>
                            <a:srgbClr val="000000"/>
                          </a:solidFill>
                          <a:effectLst/>
                          <a:latin typeface="Calibri" panose="020F0502020204030204" pitchFamily="34" charset="0"/>
                        </a:rPr>
                        <a:t> </a:t>
                      </a: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96389960"/>
                  </a:ext>
                </a:extLst>
              </a:tr>
              <a:tr h="174075">
                <a:tc>
                  <a:txBody>
                    <a:bodyPr/>
                    <a:lstStyle/>
                    <a:p>
                      <a:pPr algn="ctr" rtl="0" fontAlgn="ctr"/>
                      <a:r>
                        <a:rPr lang="es-ES" sz="900" b="0" i="0" u="none" strike="noStrike">
                          <a:solidFill>
                            <a:srgbClr val="000000"/>
                          </a:solidFill>
                          <a:effectLst/>
                          <a:latin typeface="Calibri" panose="020F0502020204030204" pitchFamily="34" charset="0"/>
                        </a:rPr>
                        <a:t>14</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dirty="0">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r>
                        <a:rPr lang="es-ES" sz="900" b="0" i="0" u="none" strike="noStrike">
                          <a:solidFill>
                            <a:srgbClr val="000000"/>
                          </a:solidFill>
                          <a:effectLst/>
                          <a:latin typeface="Calibri" panose="020F0502020204030204" pitchFamily="34" charset="0"/>
                        </a:rPr>
                        <a:t> </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785433324"/>
                  </a:ext>
                </a:extLst>
              </a:tr>
              <a:tr h="174075">
                <a:tc>
                  <a:txBody>
                    <a:bodyPr/>
                    <a:lstStyle/>
                    <a:p>
                      <a:pPr algn="ctr" rtl="0" fontAlgn="ctr"/>
                      <a:r>
                        <a:rPr lang="es-ES" sz="900" b="0" i="0" u="none" strike="noStrike">
                          <a:solidFill>
                            <a:srgbClr val="000000"/>
                          </a:solidFill>
                          <a:effectLst/>
                          <a:latin typeface="Calibri" panose="020F0502020204030204" pitchFamily="34" charset="0"/>
                        </a:rPr>
                        <a:t>15</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endParaRPr lang="es-ES" sz="900" b="0" i="0" u="none" strike="noStrike" dirty="0">
                        <a:solidFill>
                          <a:srgbClr val="000000"/>
                        </a:solidFill>
                        <a:effectLst/>
                        <a:latin typeface="Calibri" panose="020F0502020204030204" pitchFamily="34" charset="0"/>
                      </a:endParaRP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501197794"/>
                  </a:ext>
                </a:extLst>
              </a:tr>
              <a:tr h="174075">
                <a:tc>
                  <a:txBody>
                    <a:bodyPr/>
                    <a:lstStyle/>
                    <a:p>
                      <a:pPr algn="ctr" rtl="0" fontAlgn="ctr"/>
                      <a:r>
                        <a:rPr lang="es-ES" sz="900" b="0" i="0" u="none" strike="noStrike">
                          <a:solidFill>
                            <a:srgbClr val="000000"/>
                          </a:solidFill>
                          <a:effectLst/>
                          <a:latin typeface="Calibri" panose="020F0502020204030204" pitchFamily="34" charset="0"/>
                        </a:rPr>
                        <a:t>16</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rtl="0" fontAlgn="ctr"/>
                      <a:endParaRPr lang="es-ES" sz="900" b="0" i="0" u="none" strike="noStrike" dirty="0">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9381463"/>
                  </a:ext>
                </a:extLst>
              </a:tr>
              <a:tr h="174075">
                <a:tc>
                  <a:txBody>
                    <a:bodyPr/>
                    <a:lstStyle/>
                    <a:p>
                      <a:pPr algn="ctr" rtl="0" fontAlgn="ctr"/>
                      <a:r>
                        <a:rPr lang="es-ES" sz="900" b="0" i="0" u="none" strike="noStrike">
                          <a:solidFill>
                            <a:srgbClr val="000000"/>
                          </a:solidFill>
                          <a:effectLst/>
                          <a:latin typeface="Calibri" panose="020F0502020204030204" pitchFamily="34" charset="0"/>
                        </a:rPr>
                        <a:t>17</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dirty="0">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fontAlgn="t"/>
                      <a:endParaRPr lang="es-ES" sz="900" b="0" i="0" u="none" strike="noStrike" dirty="0">
                        <a:solidFill>
                          <a:srgbClr val="000000"/>
                        </a:solidFill>
                        <a:effectLst/>
                        <a:latin typeface="Calibri" panose="020F0502020204030204" pitchFamily="34" charset="0"/>
                      </a:endParaRP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4026273197"/>
                  </a:ext>
                </a:extLst>
              </a:tr>
              <a:tr h="174075">
                <a:tc>
                  <a:txBody>
                    <a:bodyPr/>
                    <a:lstStyle/>
                    <a:p>
                      <a:pPr algn="ctr" rtl="0" fontAlgn="ctr"/>
                      <a:r>
                        <a:rPr lang="es-ES" sz="900" b="0" i="0" u="none" strike="noStrike">
                          <a:solidFill>
                            <a:srgbClr val="000000"/>
                          </a:solidFill>
                          <a:effectLst/>
                          <a:latin typeface="Calibri" panose="020F0502020204030204" pitchFamily="34" charset="0"/>
                        </a:rPr>
                        <a:t>18</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fontAlgn="t"/>
                      <a:endParaRPr lang="es-ES" sz="900" b="0" i="0" u="none" strike="noStrike">
                        <a:solidFill>
                          <a:srgbClr val="000000"/>
                        </a:solidFill>
                        <a:effectLst/>
                        <a:latin typeface="Calibri" panose="020F0502020204030204" pitchFamily="34" charset="0"/>
                      </a:endParaRP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endParaRPr lang="es-ES" sz="900" b="0" i="0" u="none" strike="noStrike" dirty="0">
                        <a:solidFill>
                          <a:srgbClr val="000000"/>
                        </a:solidFill>
                        <a:effectLst/>
                        <a:latin typeface="Calibri" panose="020F0502020204030204" pitchFamily="34" charset="0"/>
                      </a:endParaRP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2538497045"/>
                  </a:ext>
                </a:extLst>
              </a:tr>
              <a:tr h="174075">
                <a:tc>
                  <a:txBody>
                    <a:bodyPr/>
                    <a:lstStyle/>
                    <a:p>
                      <a:pPr algn="ctr" rtl="0" fontAlgn="ctr"/>
                      <a:r>
                        <a:rPr lang="es-ES" sz="900" b="0" i="0" u="none" strike="noStrike">
                          <a:solidFill>
                            <a:srgbClr val="000000"/>
                          </a:solidFill>
                          <a:effectLst/>
                          <a:latin typeface="Calibri" panose="020F0502020204030204" pitchFamily="34" charset="0"/>
                        </a:rPr>
                        <a:t>19</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fontAlgn="t"/>
                      <a:endParaRPr lang="es-ES" sz="900" b="0" i="0" u="none" strike="noStrike">
                        <a:solidFill>
                          <a:srgbClr val="000000"/>
                        </a:solidFill>
                        <a:effectLst/>
                        <a:latin typeface="Calibri" panose="020F0502020204030204" pitchFamily="34" charset="0"/>
                      </a:endParaRP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rtl="0" fontAlgn="ctr"/>
                      <a:endParaRPr lang="es-ES" sz="900" b="0" i="0" u="none" strike="noStrike" dirty="0">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2059400305"/>
                  </a:ext>
                </a:extLst>
              </a:tr>
              <a:tr h="174075">
                <a:tc>
                  <a:txBody>
                    <a:bodyPr/>
                    <a:lstStyle/>
                    <a:p>
                      <a:pPr algn="ctr" rtl="0" fontAlgn="ctr"/>
                      <a:r>
                        <a:rPr lang="es-ES" sz="900" b="0" i="0" u="none" strike="noStrike">
                          <a:solidFill>
                            <a:srgbClr val="000000"/>
                          </a:solidFill>
                          <a:effectLst/>
                          <a:latin typeface="Calibri" panose="020F0502020204030204" pitchFamily="34" charset="0"/>
                        </a:rPr>
                        <a:t>20</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fontAlgn="t"/>
                      <a:endParaRPr lang="es-ES" sz="900" b="0" i="0" u="none" strike="noStrike">
                        <a:solidFill>
                          <a:srgbClr val="000000"/>
                        </a:solidFill>
                        <a:effectLst/>
                        <a:latin typeface="Calibri" panose="020F0502020204030204" pitchFamily="34" charset="0"/>
                      </a:endParaRP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dirty="0">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r" rtl="0" fontAlgn="ctr"/>
                      <a:endParaRPr lang="es-ES" sz="900" b="0" i="0" u="none" strike="noStrike" dirty="0">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3376977160"/>
                  </a:ext>
                </a:extLst>
              </a:tr>
              <a:tr h="174075">
                <a:tc>
                  <a:txBody>
                    <a:bodyPr/>
                    <a:lstStyle/>
                    <a:p>
                      <a:pPr algn="ctr" rtl="0" fontAlgn="ctr"/>
                      <a:r>
                        <a:rPr lang="es-ES" sz="900" b="0" i="0" u="none" strike="noStrike">
                          <a:solidFill>
                            <a:srgbClr val="000000"/>
                          </a:solidFill>
                          <a:effectLst/>
                          <a:latin typeface="Calibri" panose="020F0502020204030204" pitchFamily="34" charset="0"/>
                        </a:rPr>
                        <a:t>21</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fontAlgn="t"/>
                      <a:endParaRPr lang="es-ES" sz="900" b="0" i="0" u="none" strike="noStrike">
                        <a:solidFill>
                          <a:srgbClr val="000000"/>
                        </a:solidFill>
                        <a:effectLst/>
                        <a:latin typeface="Calibri" panose="020F0502020204030204" pitchFamily="34" charset="0"/>
                      </a:endParaRP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900" b="0" i="0" u="none" strike="noStrike">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l" fontAlgn="t"/>
                      <a:endParaRPr lang="es-ES" sz="900" b="0" i="0" u="none" strike="noStrike" dirty="0">
                        <a:solidFill>
                          <a:srgbClr val="000000"/>
                        </a:solidFill>
                        <a:effectLst/>
                        <a:latin typeface="Calibri" panose="020F0502020204030204" pitchFamily="34" charset="0"/>
                      </a:endParaRP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3980846504"/>
                  </a:ext>
                </a:extLst>
              </a:tr>
              <a:tr h="174075">
                <a:tc>
                  <a:txBody>
                    <a:bodyPr/>
                    <a:lstStyle/>
                    <a:p>
                      <a:pPr algn="ctr" rtl="0" fontAlgn="ctr"/>
                      <a:r>
                        <a:rPr lang="es-ES" sz="900" b="0" i="0" u="none" strike="noStrike">
                          <a:solidFill>
                            <a:srgbClr val="000000"/>
                          </a:solidFill>
                          <a:effectLst/>
                          <a:latin typeface="Calibri" panose="020F0502020204030204" pitchFamily="34" charset="0"/>
                        </a:rPr>
                        <a:t>22</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fontAlgn="t"/>
                      <a:endParaRPr lang="es-ES" sz="900" b="0" i="0" u="none" strike="noStrike">
                        <a:solidFill>
                          <a:srgbClr val="000000"/>
                        </a:solidFill>
                        <a:effectLst/>
                        <a:latin typeface="Calibri" panose="020F0502020204030204" pitchFamily="34" charset="0"/>
                      </a:endParaRP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dirty="0">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endParaRPr lang="es-ES" sz="900" b="0" i="0" u="none" strike="noStrike" dirty="0">
                        <a:solidFill>
                          <a:srgbClr val="000000"/>
                        </a:solidFill>
                        <a:effectLst/>
                        <a:latin typeface="Calibri" panose="020F0502020204030204" pitchFamily="34" charset="0"/>
                      </a:endParaRP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645258762"/>
                  </a:ext>
                </a:extLst>
              </a:tr>
              <a:tr h="174075">
                <a:tc>
                  <a:txBody>
                    <a:bodyPr/>
                    <a:lstStyle/>
                    <a:p>
                      <a:pPr algn="ctr" rtl="0" fontAlgn="ctr"/>
                      <a:r>
                        <a:rPr lang="es-ES" sz="900" b="0" i="0" u="none" strike="noStrike">
                          <a:solidFill>
                            <a:srgbClr val="000000"/>
                          </a:solidFill>
                          <a:effectLst/>
                          <a:latin typeface="Calibri" panose="020F0502020204030204" pitchFamily="34" charset="0"/>
                        </a:rPr>
                        <a:t>23</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fontAlgn="t"/>
                      <a:endParaRPr lang="es-ES" sz="900" b="0" i="0" u="none" strike="noStrike">
                        <a:solidFill>
                          <a:srgbClr val="000000"/>
                        </a:solidFill>
                        <a:effectLst/>
                        <a:latin typeface="Calibri" panose="020F0502020204030204" pitchFamily="34" charset="0"/>
                      </a:endParaRP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ctr" rtl="0" fontAlgn="ctr"/>
                      <a:endParaRPr lang="es-ES" sz="900" b="0" i="0" u="none" strike="noStrike" dirty="0">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tc>
                  <a:txBody>
                    <a:bodyPr/>
                    <a:lstStyle/>
                    <a:p>
                      <a:pPr algn="r" fontAlgn="t"/>
                      <a:endParaRPr lang="es-ES" sz="900" b="0" i="0" u="none" strike="noStrike" dirty="0">
                        <a:solidFill>
                          <a:srgbClr val="000000"/>
                        </a:solidFill>
                        <a:effectLst/>
                        <a:latin typeface="Calibri" panose="020F0502020204030204" pitchFamily="34" charset="0"/>
                      </a:endParaRP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FF3EA"/>
                    </a:solidFill>
                  </a:tcPr>
                </a:tc>
                <a:extLst>
                  <a:ext uri="{0D108BD9-81ED-4DB2-BD59-A6C34878D82A}">
                    <a16:rowId xmlns:a16="http://schemas.microsoft.com/office/drawing/2014/main" val="1690443255"/>
                  </a:ext>
                </a:extLst>
              </a:tr>
              <a:tr h="167380">
                <a:tc>
                  <a:txBody>
                    <a:bodyPr/>
                    <a:lstStyle/>
                    <a:p>
                      <a:pPr algn="ctr" rtl="0" fontAlgn="ctr"/>
                      <a:r>
                        <a:rPr lang="es-ES" sz="900" b="0" i="0" u="none" strike="noStrike">
                          <a:solidFill>
                            <a:srgbClr val="000000"/>
                          </a:solidFill>
                          <a:effectLst/>
                          <a:latin typeface="Calibri" panose="020F0502020204030204" pitchFamily="34" charset="0"/>
                        </a:rPr>
                        <a:t>24</a:t>
                      </a: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fontAlgn="t"/>
                      <a:endParaRPr lang="es-ES" sz="900" b="0" i="0" u="none" strike="noStrike">
                        <a:solidFill>
                          <a:srgbClr val="000000"/>
                        </a:solidFill>
                        <a:effectLst/>
                        <a:latin typeface="Calibri" panose="020F0502020204030204" pitchFamily="34" charset="0"/>
                      </a:endParaRP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ctr" rtl="0" fontAlgn="ctr"/>
                      <a:endParaRPr lang="es-ES" sz="900" b="0" i="0" u="none" strike="noStrike" dirty="0">
                        <a:solidFill>
                          <a:srgbClr val="000000"/>
                        </a:solidFill>
                        <a:effectLst/>
                        <a:latin typeface="Calibri" panose="020F0502020204030204" pitchFamily="34" charset="0"/>
                      </a:endParaRPr>
                    </a:p>
                  </a:txBody>
                  <a:tcPr marL="5021" marR="5021" marT="502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tc>
                  <a:txBody>
                    <a:bodyPr/>
                    <a:lstStyle/>
                    <a:p>
                      <a:pPr algn="l" fontAlgn="t"/>
                      <a:endParaRPr lang="es-ES" sz="900" b="0" i="0" u="none" strike="noStrike" dirty="0">
                        <a:solidFill>
                          <a:srgbClr val="000000"/>
                        </a:solidFill>
                        <a:effectLst/>
                        <a:latin typeface="Calibri" panose="020F0502020204030204" pitchFamily="34" charset="0"/>
                      </a:endParaRPr>
                    </a:p>
                  </a:txBody>
                  <a:tcPr marL="5021" marR="5021" marT="502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E7D1"/>
                    </a:solidFill>
                  </a:tcPr>
                </a:tc>
                <a:extLst>
                  <a:ext uri="{0D108BD9-81ED-4DB2-BD59-A6C34878D82A}">
                    <a16:rowId xmlns:a16="http://schemas.microsoft.com/office/drawing/2014/main" val="1741290780"/>
                  </a:ext>
                </a:extLst>
              </a:tr>
            </a:tbl>
          </a:graphicData>
        </a:graphic>
      </p:graphicFrame>
    </p:spTree>
    <p:extLst>
      <p:ext uri="{BB962C8B-B14F-4D97-AF65-F5344CB8AC3E}">
        <p14:creationId xmlns:p14="http://schemas.microsoft.com/office/powerpoint/2010/main" val="2003603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Content</a:t>
            </a:r>
          </a:p>
        </p:txBody>
      </p:sp>
      <p:sp>
        <p:nvSpPr>
          <p:cNvPr id="3" name="Marcador de contenido 2"/>
          <p:cNvSpPr>
            <a:spLocks noGrp="1"/>
          </p:cNvSpPr>
          <p:nvPr>
            <p:ph idx="1"/>
          </p:nvPr>
        </p:nvSpPr>
        <p:spPr>
          <a:xfrm>
            <a:off x="1271933" y="1354015"/>
            <a:ext cx="6088560" cy="3697355"/>
          </a:xfrm>
        </p:spPr>
        <p:txBody>
          <a:bodyPr>
            <a:normAutofit fontScale="85000" lnSpcReduction="10000"/>
          </a:bodyPr>
          <a:lstStyle/>
          <a:p>
            <a:r>
              <a:rPr lang="es-ES" dirty="0" err="1"/>
              <a:t>Exercise</a:t>
            </a:r>
            <a:r>
              <a:rPr lang="es-ES" dirty="0"/>
              <a:t> 1: Basic </a:t>
            </a:r>
            <a:r>
              <a:rPr lang="es-ES" dirty="0" err="1"/>
              <a:t>Algorithms</a:t>
            </a:r>
            <a:r>
              <a:rPr lang="es-ES" dirty="0"/>
              <a:t>.</a:t>
            </a:r>
          </a:p>
          <a:p>
            <a:pPr lvl="1"/>
            <a:r>
              <a:rPr lang="es-ES" dirty="0" err="1"/>
              <a:t>Exercise</a:t>
            </a:r>
            <a:r>
              <a:rPr lang="es-ES" dirty="0"/>
              <a:t> 1.1: </a:t>
            </a:r>
            <a:r>
              <a:rPr lang="es-ES" dirty="0" err="1"/>
              <a:t>Processes</a:t>
            </a:r>
            <a:r>
              <a:rPr lang="es-ES" dirty="0"/>
              <a:t> </a:t>
            </a:r>
            <a:r>
              <a:rPr lang="es-ES" dirty="0" err="1"/>
              <a:t>with</a:t>
            </a:r>
            <a:r>
              <a:rPr lang="es-ES" dirty="0"/>
              <a:t> CPU </a:t>
            </a:r>
            <a:r>
              <a:rPr lang="es-ES" dirty="0" err="1"/>
              <a:t>bursts</a:t>
            </a:r>
            <a:endParaRPr lang="es-ES" dirty="0"/>
          </a:p>
          <a:p>
            <a:pPr lvl="1"/>
            <a:r>
              <a:rPr lang="es-ES" b="1" dirty="0" err="1"/>
              <a:t>Exercise</a:t>
            </a:r>
            <a:r>
              <a:rPr lang="es-ES" b="1" dirty="0"/>
              <a:t> 1.2: </a:t>
            </a:r>
            <a:r>
              <a:rPr lang="es-ES" b="1" dirty="0" err="1"/>
              <a:t>Processes</a:t>
            </a:r>
            <a:r>
              <a:rPr lang="es-ES" b="1" dirty="0"/>
              <a:t> </a:t>
            </a:r>
            <a:r>
              <a:rPr lang="es-ES" b="1" dirty="0" err="1"/>
              <a:t>with</a:t>
            </a:r>
            <a:r>
              <a:rPr lang="es-ES" b="1" dirty="0"/>
              <a:t> CPU and I/O </a:t>
            </a:r>
            <a:r>
              <a:rPr lang="es-ES" b="1" dirty="0" err="1"/>
              <a:t>bursts</a:t>
            </a:r>
            <a:endParaRPr lang="es-ES" b="1" dirty="0"/>
          </a:p>
          <a:p>
            <a:pPr lvl="1"/>
            <a:r>
              <a:rPr lang="es-ES" dirty="0" err="1"/>
              <a:t>Exercise</a:t>
            </a:r>
            <a:r>
              <a:rPr lang="es-ES" dirty="0"/>
              <a:t> 1.3: </a:t>
            </a:r>
            <a:r>
              <a:rPr lang="es-ES" dirty="0" err="1"/>
              <a:t>Processes</a:t>
            </a:r>
            <a:r>
              <a:rPr lang="es-ES" dirty="0"/>
              <a:t> </a:t>
            </a:r>
            <a:r>
              <a:rPr lang="es-ES" dirty="0" err="1"/>
              <a:t>with</a:t>
            </a:r>
            <a:r>
              <a:rPr lang="es-ES" dirty="0"/>
              <a:t> CPU and I/O </a:t>
            </a:r>
            <a:r>
              <a:rPr lang="es-ES" dirty="0" err="1"/>
              <a:t>bursts</a:t>
            </a:r>
            <a:endParaRPr lang="es-ES" dirty="0"/>
          </a:p>
          <a:p>
            <a:r>
              <a:rPr lang="es-ES" dirty="0" err="1"/>
              <a:t>Exercise</a:t>
            </a:r>
            <a:r>
              <a:rPr lang="es-ES" dirty="0"/>
              <a:t> 2: </a:t>
            </a:r>
            <a:r>
              <a:rPr lang="es-ES" dirty="0" err="1"/>
              <a:t>Multiqueue</a:t>
            </a:r>
            <a:r>
              <a:rPr lang="es-ES" dirty="0"/>
              <a:t> </a:t>
            </a:r>
            <a:r>
              <a:rPr lang="es-ES" dirty="0" err="1"/>
              <a:t>agorithms</a:t>
            </a:r>
            <a:endParaRPr lang="es-ES" dirty="0"/>
          </a:p>
          <a:p>
            <a:r>
              <a:rPr lang="es-ES" dirty="0" err="1"/>
              <a:t>Exercise</a:t>
            </a:r>
            <a:r>
              <a:rPr lang="es-ES" dirty="0"/>
              <a:t> 3: </a:t>
            </a:r>
            <a:r>
              <a:rPr lang="es-ES" dirty="0" err="1"/>
              <a:t>Multiqueue</a:t>
            </a:r>
            <a:r>
              <a:rPr lang="es-ES" dirty="0"/>
              <a:t> </a:t>
            </a:r>
            <a:r>
              <a:rPr lang="es-ES" dirty="0" err="1"/>
              <a:t>with</a:t>
            </a:r>
            <a:r>
              <a:rPr lang="es-ES" dirty="0"/>
              <a:t> </a:t>
            </a:r>
            <a:r>
              <a:rPr lang="es-ES" dirty="0" err="1"/>
              <a:t>feedback</a:t>
            </a:r>
            <a:endParaRPr lang="es-ES" dirty="0"/>
          </a:p>
        </p:txBody>
      </p:sp>
    </p:spTree>
    <p:extLst>
      <p:ext uri="{BB962C8B-B14F-4D97-AF65-F5344CB8AC3E}">
        <p14:creationId xmlns:p14="http://schemas.microsoft.com/office/powerpoint/2010/main" val="288562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a:t>
            </a:r>
            <a:r>
              <a:rPr lang="es-ES" dirty="0"/>
              <a:t> 1.2</a:t>
            </a:r>
          </a:p>
        </p:txBody>
      </p:sp>
      <p:sp>
        <p:nvSpPr>
          <p:cNvPr id="3" name="Content Placeholder 2"/>
          <p:cNvSpPr>
            <a:spLocks noGrp="1"/>
          </p:cNvSpPr>
          <p:nvPr>
            <p:ph idx="1"/>
          </p:nvPr>
        </p:nvSpPr>
        <p:spPr/>
        <p:txBody>
          <a:bodyPr>
            <a:normAutofit lnSpcReduction="10000"/>
          </a:bodyPr>
          <a:lstStyle/>
          <a:p>
            <a:r>
              <a:rPr lang="en-US" sz="2400" b="1" dirty="0"/>
              <a:t>Exercise 1.2.a.</a:t>
            </a:r>
            <a:r>
              <a:rPr lang="en-US" sz="2400" dirty="0"/>
              <a:t> In a </a:t>
            </a:r>
            <a:r>
              <a:rPr lang="en-US" sz="2400" dirty="0" err="1"/>
              <a:t>multiprogrammed</a:t>
            </a:r>
            <a:r>
              <a:rPr lang="en-US" sz="2400" dirty="0"/>
              <a:t> system there is a single  I/O device that is managed with FCFS. To this system arrive 3 processes A, B and C, which CPU and I/O burst scheme is as follows:</a:t>
            </a:r>
            <a:endParaRPr lang="es-ES" sz="2400" dirty="0"/>
          </a:p>
          <a:p>
            <a:endParaRPr lang="es-ES" sz="1800" dirty="0"/>
          </a:p>
          <a:p>
            <a:endParaRPr lang="es-ES" sz="1800" dirty="0"/>
          </a:p>
          <a:p>
            <a:endParaRPr lang="es-ES" sz="1800" dirty="0"/>
          </a:p>
          <a:p>
            <a:endParaRPr lang="es-ES" sz="1800" dirty="0"/>
          </a:p>
          <a:p>
            <a:endParaRPr lang="es-ES" sz="1800" dirty="0"/>
          </a:p>
          <a:p>
            <a:pPr marL="0" indent="0">
              <a:buNone/>
            </a:pPr>
            <a:endParaRPr lang="es-ES" sz="1800" dirty="0"/>
          </a:p>
          <a:p>
            <a:r>
              <a:rPr lang="en-US" sz="2200" dirty="0"/>
              <a:t>Obtain the time line representing the CPU and I/O busy time, as well as the ready and I/O queues state. Also, calculate the average turnaround time and the CPU utilization for the following CPU scheduling algorithms:</a:t>
            </a:r>
            <a:endParaRPr lang="es-ES" sz="2200" dirty="0"/>
          </a:p>
          <a:p>
            <a:pPr marL="800100" lvl="1" indent="-342900">
              <a:buFont typeface="+mj-lt"/>
              <a:buAutoNum type="alphaLcPeriod"/>
            </a:pPr>
            <a:r>
              <a:rPr lang="es-ES" sz="1800" dirty="0"/>
              <a:t>Round </a:t>
            </a:r>
            <a:r>
              <a:rPr lang="es-ES" sz="1800" dirty="0" err="1"/>
              <a:t>robinq</a:t>
            </a:r>
            <a:r>
              <a:rPr lang="es-ES" sz="1800" dirty="0"/>
              <a:t>=1. </a:t>
            </a:r>
          </a:p>
          <a:p>
            <a:pPr marL="800100" lvl="1" indent="-342900">
              <a:buFont typeface="+mj-lt"/>
              <a:buAutoNum type="alphaLcPeriod"/>
            </a:pPr>
            <a:r>
              <a:rPr lang="es-ES" sz="1800" dirty="0" err="1"/>
              <a:t>Scheduler</a:t>
            </a:r>
            <a:r>
              <a:rPr lang="es-ES" sz="1800" dirty="0"/>
              <a:t>  SJF.  </a:t>
            </a:r>
          </a:p>
        </p:txBody>
      </p:sp>
      <p:graphicFrame>
        <p:nvGraphicFramePr>
          <p:cNvPr id="4" name="Table 3"/>
          <p:cNvGraphicFramePr>
            <a:graphicFrameLocks noGrp="1"/>
          </p:cNvGraphicFramePr>
          <p:nvPr>
            <p:extLst>
              <p:ext uri="{D42A27DB-BD31-4B8C-83A1-F6EECF244321}">
                <p14:modId xmlns:p14="http://schemas.microsoft.com/office/powerpoint/2010/main" val="660958520"/>
              </p:ext>
            </p:extLst>
          </p:nvPr>
        </p:nvGraphicFramePr>
        <p:xfrm>
          <a:off x="671977" y="2391326"/>
          <a:ext cx="7800045" cy="1483360"/>
        </p:xfrm>
        <a:graphic>
          <a:graphicData uri="http://schemas.openxmlformats.org/drawingml/2006/table">
            <a:tbl>
              <a:tblPr firstRow="1" bandRow="1">
                <a:tableStyleId>{5C22544A-7EE6-4342-B048-85BDC9FD1C3A}</a:tableStyleId>
              </a:tblPr>
              <a:tblGrid>
                <a:gridCol w="1032068">
                  <a:extLst>
                    <a:ext uri="{9D8B030D-6E8A-4147-A177-3AD203B41FA5}">
                      <a16:colId xmlns:a16="http://schemas.microsoft.com/office/drawing/2014/main" val="20000"/>
                    </a:ext>
                  </a:extLst>
                </a:gridCol>
                <a:gridCol w="1448863">
                  <a:extLst>
                    <a:ext uri="{9D8B030D-6E8A-4147-A177-3AD203B41FA5}">
                      <a16:colId xmlns:a16="http://schemas.microsoft.com/office/drawing/2014/main" val="20001"/>
                    </a:ext>
                  </a:extLst>
                </a:gridCol>
                <a:gridCol w="5319114">
                  <a:extLst>
                    <a:ext uri="{9D8B030D-6E8A-4147-A177-3AD203B41FA5}">
                      <a16:colId xmlns:a16="http://schemas.microsoft.com/office/drawing/2014/main" val="20002"/>
                    </a:ext>
                  </a:extLst>
                </a:gridCol>
              </a:tblGrid>
              <a:tr h="370840">
                <a:tc>
                  <a:txBody>
                    <a:bodyPr/>
                    <a:lstStyle/>
                    <a:p>
                      <a:pPr algn="ctr"/>
                      <a:r>
                        <a:rPr lang="es-ES" sz="1800" dirty="0" err="1"/>
                        <a:t>Process</a:t>
                      </a:r>
                      <a:endParaRPr lang="es-ES" sz="1800" dirty="0"/>
                    </a:p>
                  </a:txBody>
                  <a:tcPr anchor="ctr"/>
                </a:tc>
                <a:tc>
                  <a:txBody>
                    <a:bodyPr/>
                    <a:lstStyle/>
                    <a:p>
                      <a:pPr algn="ctr"/>
                      <a:r>
                        <a:rPr lang="es-ES" sz="1800" dirty="0" err="1"/>
                        <a:t>Arrival</a:t>
                      </a:r>
                      <a:r>
                        <a:rPr lang="es-ES" sz="1800" dirty="0"/>
                        <a:t> time</a:t>
                      </a:r>
                    </a:p>
                  </a:txBody>
                  <a:tcPr anchor="ctr"/>
                </a:tc>
                <a:tc>
                  <a:txBody>
                    <a:bodyPr/>
                    <a:lstStyle/>
                    <a:p>
                      <a:pPr algn="ctr"/>
                      <a:r>
                        <a:rPr lang="es-ES" sz="1800" dirty="0" err="1"/>
                        <a:t>Execution</a:t>
                      </a:r>
                      <a:r>
                        <a:rPr lang="es-ES" sz="1800" dirty="0"/>
                        <a:t> </a:t>
                      </a:r>
                      <a:r>
                        <a:rPr lang="es-ES" sz="1800" dirty="0" err="1"/>
                        <a:t>Profile</a:t>
                      </a:r>
                      <a:endParaRPr lang="es-ES" sz="1800" dirty="0"/>
                    </a:p>
                  </a:txBody>
                  <a:tcPr anchor="ctr"/>
                </a:tc>
                <a:extLst>
                  <a:ext uri="{0D108BD9-81ED-4DB2-BD59-A6C34878D82A}">
                    <a16:rowId xmlns:a16="http://schemas.microsoft.com/office/drawing/2014/main" val="10000"/>
                  </a:ext>
                </a:extLst>
              </a:tr>
              <a:tr h="370840">
                <a:tc>
                  <a:txBody>
                    <a:bodyPr/>
                    <a:lstStyle/>
                    <a:p>
                      <a:pPr algn="ctr"/>
                      <a:r>
                        <a:rPr lang="es-ES" sz="1800" dirty="0"/>
                        <a:t>A </a:t>
                      </a:r>
                    </a:p>
                  </a:txBody>
                  <a:tcPr anchor="ctr"/>
                </a:tc>
                <a:tc>
                  <a:txBody>
                    <a:bodyPr/>
                    <a:lstStyle/>
                    <a:p>
                      <a:pPr algn="ctr"/>
                      <a:r>
                        <a:rPr lang="es-ES" sz="1800" dirty="0"/>
                        <a:t>0 (</a:t>
                      </a:r>
                      <a:r>
                        <a:rPr lang="es-ES" sz="1800" dirty="0" err="1"/>
                        <a:t>first</a:t>
                      </a:r>
                      <a:r>
                        <a:rPr lang="es-ES" sz="1800" dirty="0"/>
                        <a:t>)</a:t>
                      </a:r>
                    </a:p>
                  </a:txBody>
                  <a:tcPr anchor="ctr"/>
                </a:tc>
                <a:tc>
                  <a:txBody>
                    <a:bodyPr/>
                    <a:lstStyle/>
                    <a:p>
                      <a:pPr algn="ctr"/>
                      <a:r>
                        <a:rPr lang="es-ES" sz="1800" dirty="0"/>
                        <a:t>1CPU+1I/O+1CPU+1I/O+1CPU+1I/O+4CPU+</a:t>
                      </a:r>
                      <a:r>
                        <a:rPr lang="es-ES" sz="1800" baseline="0" dirty="0"/>
                        <a:t>1I/O+2CPU</a:t>
                      </a:r>
                      <a:endParaRPr lang="es-ES" sz="1800" dirty="0"/>
                    </a:p>
                  </a:txBody>
                  <a:tcPr anchor="ctr"/>
                </a:tc>
                <a:extLst>
                  <a:ext uri="{0D108BD9-81ED-4DB2-BD59-A6C34878D82A}">
                    <a16:rowId xmlns:a16="http://schemas.microsoft.com/office/drawing/2014/main" val="10001"/>
                  </a:ext>
                </a:extLst>
              </a:tr>
              <a:tr h="370840">
                <a:tc>
                  <a:txBody>
                    <a:bodyPr/>
                    <a:lstStyle/>
                    <a:p>
                      <a:pPr algn="ctr"/>
                      <a:r>
                        <a:rPr lang="es-ES" sz="1800" dirty="0"/>
                        <a:t>B</a:t>
                      </a:r>
                    </a:p>
                  </a:txBody>
                  <a:tcPr anchor="ctr"/>
                </a:tc>
                <a:tc>
                  <a:txBody>
                    <a:bodyPr/>
                    <a:lstStyle/>
                    <a:p>
                      <a:pPr algn="ctr"/>
                      <a:r>
                        <a:rPr lang="es-ES" sz="1800" dirty="0"/>
                        <a:t>0</a:t>
                      </a:r>
                    </a:p>
                  </a:txBody>
                  <a:tcPr anchor="ctr"/>
                </a:tc>
                <a:tc>
                  <a:txBody>
                    <a:bodyPr/>
                    <a:lstStyle/>
                    <a:p>
                      <a:pPr algn="ctr"/>
                      <a:r>
                        <a:rPr lang="es-ES" sz="1800" dirty="0"/>
                        <a:t>2CPU+2I/O+3CPU+1I/O+3CPU+1I/O+1CPU</a:t>
                      </a:r>
                    </a:p>
                  </a:txBody>
                  <a:tcPr anchor="ctr"/>
                </a:tc>
                <a:extLst>
                  <a:ext uri="{0D108BD9-81ED-4DB2-BD59-A6C34878D82A}">
                    <a16:rowId xmlns:a16="http://schemas.microsoft.com/office/drawing/2014/main" val="10002"/>
                  </a:ext>
                </a:extLst>
              </a:tr>
              <a:tr h="370840">
                <a:tc>
                  <a:txBody>
                    <a:bodyPr/>
                    <a:lstStyle/>
                    <a:p>
                      <a:pPr algn="ctr"/>
                      <a:r>
                        <a:rPr lang="es-ES" sz="1800" dirty="0"/>
                        <a:t>C </a:t>
                      </a:r>
                    </a:p>
                  </a:txBody>
                  <a:tcPr anchor="ctr"/>
                </a:tc>
                <a:tc>
                  <a:txBody>
                    <a:bodyPr/>
                    <a:lstStyle/>
                    <a:p>
                      <a:pPr algn="ctr"/>
                      <a:r>
                        <a:rPr lang="es-ES" sz="1800" dirty="0"/>
                        <a:t>0 (</a:t>
                      </a:r>
                      <a:r>
                        <a:rPr lang="es-ES" sz="1800" dirty="0" err="1"/>
                        <a:t>last</a:t>
                      </a:r>
                      <a:r>
                        <a:rPr lang="es-ES" sz="1800" dirty="0"/>
                        <a:t>)</a:t>
                      </a:r>
                    </a:p>
                  </a:txBody>
                  <a:tcPr anchor="ctr"/>
                </a:tc>
                <a:tc>
                  <a:txBody>
                    <a:bodyPr/>
                    <a:lstStyle/>
                    <a:p>
                      <a:pPr algn="ctr"/>
                      <a:r>
                        <a:rPr lang="es-ES" sz="1800" dirty="0"/>
                        <a:t>1CPU+5I/O+1CPU+5I/O+1CPU</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728435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3670</TotalTime>
  <Words>1763</Words>
  <Application>Microsoft Macintosh PowerPoint</Application>
  <PresentationFormat>Presentación en pantalla (4:3)</PresentationFormat>
  <Paragraphs>552</Paragraphs>
  <Slides>21</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Arial Rounded MT Bold</vt:lpstr>
      <vt:lpstr>Calibri</vt:lpstr>
      <vt:lpstr>Hobo Std</vt:lpstr>
      <vt:lpstr>Times New Roman</vt:lpstr>
      <vt:lpstr>Tema de Office</vt:lpstr>
      <vt:lpstr>Part 2: Process Management </vt:lpstr>
      <vt:lpstr>Process scheduling</vt:lpstr>
      <vt:lpstr>Content</vt:lpstr>
      <vt:lpstr>Exercise 1.1</vt:lpstr>
      <vt:lpstr>Exercise 1.1</vt:lpstr>
      <vt:lpstr>Exercise 1.1</vt:lpstr>
      <vt:lpstr>Exercise 1.1</vt:lpstr>
      <vt:lpstr>Content</vt:lpstr>
      <vt:lpstr>Exercise 1.2</vt:lpstr>
      <vt:lpstr>Exercise 1.2:</vt:lpstr>
      <vt:lpstr>Exercise 1.2:</vt:lpstr>
      <vt:lpstr>Content</vt:lpstr>
      <vt:lpstr>Exercise 1.3</vt:lpstr>
      <vt:lpstr>Exercise 1.3</vt:lpstr>
      <vt:lpstr>Exercise 1.3</vt:lpstr>
      <vt:lpstr>Content</vt:lpstr>
      <vt:lpstr>Exercise 2</vt:lpstr>
      <vt:lpstr>Exercise 2:</vt:lpstr>
      <vt:lpstr>Content</vt:lpstr>
      <vt:lpstr>Exercise 3</vt:lpstr>
      <vt:lpstr>Exercise 3</vt:lpstr>
    </vt:vector>
  </TitlesOfParts>
  <Company>UPV</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Simo</dc:creator>
  <cp:lastModifiedBy>Alfons Crespo Lorente</cp:lastModifiedBy>
  <cp:revision>183</cp:revision>
  <dcterms:created xsi:type="dcterms:W3CDTF">2011-07-19T20:40:55Z</dcterms:created>
  <dcterms:modified xsi:type="dcterms:W3CDTF">2020-10-12T16:52:25Z</dcterms:modified>
</cp:coreProperties>
</file>