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6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1" name="20 Rectángulo"/>
          <p:cNvSpPr/>
          <p:nvPr/>
        </p:nvSpPr>
        <p:spPr>
          <a:xfrm>
            <a:off x="1133473" y="3648075"/>
            <a:ext cx="7086601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1143000" y="5048250"/>
            <a:ext cx="7086600" cy="6858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latinLnBrk="0" hangingPunct="1"/>
            <a:r>
              <a:rPr kumimoji="0" lang="es-ES" sz="2400" noProof="0" dirty="0">
                <a:solidFill>
                  <a:schemeClr val="accent2"/>
                </a:solidFill>
              </a:rPr>
              <a:t>Concurrencia y Sistemas Distribuidos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1085849" y="3648075"/>
            <a:ext cx="57151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1085850" y="5048250"/>
            <a:ext cx="5715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solidFill>
              <a:srgbClr val="92D05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835477" y="3648075"/>
            <a:ext cx="228600" cy="1280160"/>
          </a:xfrm>
          <a:prstGeom prst="rect">
            <a:avLst/>
          </a:prstGeom>
          <a:solidFill>
            <a:srgbClr val="7E7E7E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835477" y="5048250"/>
            <a:ext cx="228600" cy="685800"/>
          </a:xfrm>
          <a:prstGeom prst="rect">
            <a:avLst/>
          </a:prstGeom>
          <a:solidFill>
            <a:srgbClr val="7E7E7E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8977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12568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4A67-59E4-4BC7-877F-96923B1827A3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1331640" y="44624"/>
            <a:ext cx="7355160" cy="82832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926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12568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4A67-59E4-4BC7-877F-96923B1827A3}" type="slidenum">
              <a:rPr lang="es-ES" smtClean="0"/>
              <a:t>‹Nr.›</a:t>
            </a:fld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1223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8C4A67-59E4-4BC7-877F-96923B1827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45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8C4A67-59E4-4BC7-877F-96923B1827A3}" type="slidenum">
              <a:rPr lang="es-ES" smtClean="0"/>
              <a:t>‹Nr.›</a:t>
            </a:fld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2"/>
          </p:nvPr>
        </p:nvSpPr>
        <p:spPr>
          <a:xfrm>
            <a:off x="468313" y="1124744"/>
            <a:ext cx="3959225" cy="511256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5 Marcador de contenido"/>
          <p:cNvSpPr>
            <a:spLocks noGrp="1"/>
          </p:cNvSpPr>
          <p:nvPr>
            <p:ph sz="quarter" idx="13"/>
          </p:nvPr>
        </p:nvSpPr>
        <p:spPr>
          <a:xfrm>
            <a:off x="4716016" y="1124744"/>
            <a:ext cx="3959225" cy="511256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6647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3700" y="190500"/>
            <a:ext cx="8380413" cy="11414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D8C4A67-59E4-4BC7-877F-96923B1827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1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719A33-6294-45E0-8869-17224BBF1947}" type="datetimeFigureOut">
              <a:rPr lang="es-ES" smtClean="0"/>
              <a:t>25/05/18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4A67-59E4-4BC7-877F-96923B1827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87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4367" y="1124744"/>
            <a:ext cx="8229600" cy="5184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331640" y="44624"/>
            <a:ext cx="7355160" cy="828328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2400" y="6453336"/>
            <a:ext cx="5108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>
                <a:solidFill>
                  <a:schemeClr val="accent2"/>
                </a:solidFill>
              </a:defRPr>
            </a:lvl1pPr>
          </a:lstStyle>
          <a:p>
            <a:fld id="{3D8C4A67-59E4-4BC7-877F-96923B1827A3}" type="slidenum">
              <a:rPr lang="es-ES" smtClean="0"/>
              <a:t>‹Nr.›</a:t>
            </a:fld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452109" y="882431"/>
            <a:ext cx="8229600" cy="45719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452109" y="928149"/>
            <a:ext cx="8229600" cy="98297"/>
          </a:xfrm>
          <a:prstGeom prst="rect">
            <a:avLst/>
          </a:prstGeom>
          <a:solidFill>
            <a:srgbClr val="7E7E7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24" y="2264"/>
            <a:ext cx="821554" cy="834448"/>
          </a:xfrm>
          <a:prstGeom prst="rect">
            <a:avLst/>
          </a:prstGeom>
        </p:spPr>
      </p:pic>
      <p:sp>
        <p:nvSpPr>
          <p:cNvPr id="16" name="15 Rectángulo"/>
          <p:cNvSpPr/>
          <p:nvPr/>
        </p:nvSpPr>
        <p:spPr>
          <a:xfrm>
            <a:off x="452109" y="6365133"/>
            <a:ext cx="8229600" cy="2766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452109" y="6392792"/>
            <a:ext cx="8229600" cy="60543"/>
          </a:xfrm>
          <a:prstGeom prst="rect">
            <a:avLst/>
          </a:prstGeom>
          <a:solidFill>
            <a:srgbClr val="7E7E7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2 Marcador de pie de página"/>
          <p:cNvSpPr txBox="1">
            <a:spLocks/>
          </p:cNvSpPr>
          <p:nvPr/>
        </p:nvSpPr>
        <p:spPr>
          <a:xfrm>
            <a:off x="453600" y="6492240"/>
            <a:ext cx="590008" cy="321136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CSD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699792" y="6492240"/>
            <a:ext cx="2508572" cy="292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UD09.- Algoritmos Distribuidos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1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accent3"/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C214E526-2D69-4853-93F9-08D3B1E2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Consenso distribuido con fallos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3D35BA1F-1E91-4116-A6D9-F271A56A5636}"/>
              </a:ext>
            </a:extLst>
          </p:cNvPr>
          <p:cNvCxnSpPr>
            <a:cxnSpLocks/>
          </p:cNvCxnSpPr>
          <p:nvPr/>
        </p:nvCxnSpPr>
        <p:spPr>
          <a:xfrm>
            <a:off x="683568" y="3284984"/>
            <a:ext cx="8136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12D81CBF-2F65-491A-93EB-F311B44AC114}"/>
              </a:ext>
            </a:extLst>
          </p:cNvPr>
          <p:cNvCxnSpPr>
            <a:cxnSpLocks/>
          </p:cNvCxnSpPr>
          <p:nvPr/>
        </p:nvCxnSpPr>
        <p:spPr>
          <a:xfrm>
            <a:off x="719572" y="2060848"/>
            <a:ext cx="8136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57D1B0E5-EB06-4B8F-BC88-6E4C0CACBA33}"/>
              </a:ext>
            </a:extLst>
          </p:cNvPr>
          <p:cNvCxnSpPr>
            <a:cxnSpLocks/>
          </p:cNvCxnSpPr>
          <p:nvPr/>
        </p:nvCxnSpPr>
        <p:spPr>
          <a:xfrm>
            <a:off x="683568" y="4581128"/>
            <a:ext cx="8136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F6F8864A-3C24-4FD5-A783-43808118AD5E}"/>
              </a:ext>
            </a:extLst>
          </p:cNvPr>
          <p:cNvSpPr txBox="1"/>
          <p:nvPr/>
        </p:nvSpPr>
        <p:spPr>
          <a:xfrm>
            <a:off x="371522" y="1288625"/>
            <a:ext cx="10150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r=0; NC=0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lastEstimate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=5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lastR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=0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xmlns="" id="{3C893D85-A22F-4D7A-B662-29625B75DD1A}"/>
              </a:ext>
            </a:extLst>
          </p:cNvPr>
          <p:cNvGrpSpPr/>
          <p:nvPr/>
        </p:nvGrpSpPr>
        <p:grpSpPr>
          <a:xfrm>
            <a:off x="368401" y="1814247"/>
            <a:ext cx="1170181" cy="446008"/>
            <a:chOff x="368401" y="1814247"/>
            <a:chExt cx="1170181" cy="446008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D99F3E84-6246-41CF-A39B-7392BB552037}"/>
                </a:ext>
              </a:extLst>
            </p:cNvPr>
            <p:cNvSpPr/>
            <p:nvPr/>
          </p:nvSpPr>
          <p:spPr>
            <a:xfrm>
              <a:off x="368401" y="1814247"/>
              <a:ext cx="9989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estimate</a:t>
              </a: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(0,5)</a:t>
              </a:r>
            </a:p>
          </p:txBody>
        </p:sp>
        <p:sp>
          <p:nvSpPr>
            <p:cNvPr id="20" name="Flecha: circular 19">
              <a:extLst>
                <a:ext uri="{FF2B5EF4-FFF2-40B4-BE49-F238E27FC236}">
                  <a16:creationId xmlns:a16="http://schemas.microsoft.com/office/drawing/2014/main" xmlns="" id="{0BD44196-B162-4EEF-868E-A597F395C7F5}"/>
                </a:ext>
              </a:extLst>
            </p:cNvPr>
            <p:cNvSpPr/>
            <p:nvPr/>
          </p:nvSpPr>
          <p:spPr>
            <a:xfrm>
              <a:off x="1264225" y="1867225"/>
              <a:ext cx="274357" cy="393030"/>
            </a:xfrm>
            <a:prstGeom prst="circular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xmlns="" id="{4BDBC6C9-8C38-4C37-AAFF-17F8ECCFE5EA}"/>
              </a:ext>
            </a:extLst>
          </p:cNvPr>
          <p:cNvGrpSpPr/>
          <p:nvPr/>
        </p:nvGrpSpPr>
        <p:grpSpPr>
          <a:xfrm>
            <a:off x="184072" y="2051998"/>
            <a:ext cx="1435760" cy="1473890"/>
            <a:chOff x="184072" y="2051998"/>
            <a:chExt cx="1435760" cy="1473890"/>
          </a:xfrm>
        </p:grpSpPr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xmlns="" id="{55C56A88-BC93-4749-AA49-83477B278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001" y="2051998"/>
              <a:ext cx="550831" cy="1226887"/>
            </a:xfrm>
            <a:prstGeom prst="straightConnector1">
              <a:avLst/>
            </a:prstGeom>
            <a:ln w="254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xmlns="" id="{1309E959-36B5-4DD9-ABE6-CB5B4CAB7507}"/>
                </a:ext>
              </a:extLst>
            </p:cNvPr>
            <p:cNvSpPr/>
            <p:nvPr/>
          </p:nvSpPr>
          <p:spPr>
            <a:xfrm>
              <a:off x="184072" y="3248889"/>
              <a:ext cx="9989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estimate</a:t>
              </a: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(0,7)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xmlns="" id="{5CB655E0-22AD-4EAB-919B-A0CDD857BE9E}"/>
              </a:ext>
            </a:extLst>
          </p:cNvPr>
          <p:cNvGrpSpPr/>
          <p:nvPr/>
        </p:nvGrpSpPr>
        <p:grpSpPr>
          <a:xfrm>
            <a:off x="828952" y="2069699"/>
            <a:ext cx="1828760" cy="2745925"/>
            <a:chOff x="828952" y="2069699"/>
            <a:chExt cx="1828760" cy="2745925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xmlns="" id="{803CE83F-23D4-4CE2-8FA1-513636B10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2212" y="2069699"/>
              <a:ext cx="1355500" cy="2520041"/>
            </a:xfrm>
            <a:prstGeom prst="straightConnector1">
              <a:avLst/>
            </a:prstGeom>
            <a:ln w="254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xmlns="" id="{771812FB-5092-43C2-9F5C-D0D50CA96F24}"/>
                </a:ext>
              </a:extLst>
            </p:cNvPr>
            <p:cNvSpPr/>
            <p:nvPr/>
          </p:nvSpPr>
          <p:spPr>
            <a:xfrm>
              <a:off x="828952" y="4538625"/>
              <a:ext cx="9989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estimate</a:t>
              </a: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(0,3)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xmlns="" id="{0E1C5AF0-0755-4D4E-B933-523C7B0D2ECA}"/>
              </a:ext>
            </a:extLst>
          </p:cNvPr>
          <p:cNvGrpSpPr/>
          <p:nvPr/>
        </p:nvGrpSpPr>
        <p:grpSpPr>
          <a:xfrm>
            <a:off x="1529826" y="967110"/>
            <a:ext cx="1303522" cy="3605168"/>
            <a:chOff x="1529826" y="967110"/>
            <a:chExt cx="1303522" cy="3605168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xmlns="" id="{E163B111-3686-43E2-9C8B-53D299D9AE19}"/>
                </a:ext>
              </a:extLst>
            </p:cNvPr>
            <p:cNvSpPr/>
            <p:nvPr/>
          </p:nvSpPr>
          <p:spPr>
            <a:xfrm>
              <a:off x="1529826" y="967110"/>
              <a:ext cx="107112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recibo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estimate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Elige 5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;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lastEstimate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lastR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=0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propose</a:t>
              </a: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(0,5)</a:t>
              </a:r>
            </a:p>
          </p:txBody>
        </p:sp>
        <p:sp>
          <p:nvSpPr>
            <p:cNvPr id="28" name="Flecha: circular 27">
              <a:extLst>
                <a:ext uri="{FF2B5EF4-FFF2-40B4-BE49-F238E27FC236}">
                  <a16:creationId xmlns:a16="http://schemas.microsoft.com/office/drawing/2014/main" xmlns="" id="{6B51116B-1CF2-4402-A802-551A1DBEF071}"/>
                </a:ext>
              </a:extLst>
            </p:cNvPr>
            <p:cNvSpPr/>
            <p:nvPr/>
          </p:nvSpPr>
          <p:spPr>
            <a:xfrm>
              <a:off x="1808036" y="1867264"/>
              <a:ext cx="274357" cy="393030"/>
            </a:xfrm>
            <a:prstGeom prst="circular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xmlns="" id="{21DFECEB-5EEC-42BD-B084-863164BDA37C}"/>
                </a:ext>
              </a:extLst>
            </p:cNvPr>
            <p:cNvCxnSpPr>
              <a:cxnSpLocks/>
            </p:cNvCxnSpPr>
            <p:nvPr/>
          </p:nvCxnSpPr>
          <p:spPr>
            <a:xfrm>
              <a:off x="2269055" y="2070084"/>
              <a:ext cx="564293" cy="121489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xmlns="" id="{9CD2A5C0-1509-4EC9-83B6-CCB103C5ABCD}"/>
                </a:ext>
              </a:extLst>
            </p:cNvPr>
            <p:cNvCxnSpPr>
              <a:cxnSpLocks/>
            </p:cNvCxnSpPr>
            <p:nvPr/>
          </p:nvCxnSpPr>
          <p:spPr>
            <a:xfrm>
              <a:off x="2138181" y="2075327"/>
              <a:ext cx="194519" cy="2496951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7A55FD14-A881-4187-84F6-496732BF5428}"/>
              </a:ext>
            </a:extLst>
          </p:cNvPr>
          <p:cNvSpPr txBox="1"/>
          <p:nvPr/>
        </p:nvSpPr>
        <p:spPr>
          <a:xfrm>
            <a:off x="268222" y="2674792"/>
            <a:ext cx="10150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r=0; NC=0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lastEstimate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=7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lastR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=0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B0CA1DE5-192E-4773-9E61-D36A78DC47B0}"/>
              </a:ext>
            </a:extLst>
          </p:cNvPr>
          <p:cNvSpPr txBox="1"/>
          <p:nvPr/>
        </p:nvSpPr>
        <p:spPr>
          <a:xfrm>
            <a:off x="223840" y="4791443"/>
            <a:ext cx="10150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r=0; NC=0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lastEstimate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=3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lastR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=0</a:t>
            </a: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xmlns="" id="{3AE8EE5F-5CA6-4F1B-9891-5DCBA929C158}"/>
              </a:ext>
            </a:extLst>
          </p:cNvPr>
          <p:cNvGrpSpPr/>
          <p:nvPr/>
        </p:nvGrpSpPr>
        <p:grpSpPr>
          <a:xfrm>
            <a:off x="1028218" y="2059078"/>
            <a:ext cx="1971795" cy="1793723"/>
            <a:chOff x="1028218" y="2059078"/>
            <a:chExt cx="1971795" cy="1793723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xmlns="" id="{E52AE9DB-BF4F-408D-8788-2AE1D5197C87}"/>
                </a:ext>
              </a:extLst>
            </p:cNvPr>
            <p:cNvSpPr/>
            <p:nvPr/>
          </p:nvSpPr>
          <p:spPr>
            <a:xfrm>
              <a:off x="1028218" y="3237248"/>
              <a:ext cx="1047082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vence-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timeout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r=1; NC=1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NACK(0)</a:t>
              </a:r>
            </a:p>
          </p:txBody>
        </p: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xmlns="" id="{438E5CD3-F5B8-4C84-B9A8-49F19F3AA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9295" y="2059078"/>
              <a:ext cx="1320718" cy="1218669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xmlns="" id="{629F1E51-57AF-44BE-A38E-5D5229557E66}"/>
              </a:ext>
            </a:extLst>
          </p:cNvPr>
          <p:cNvGrpSpPr/>
          <p:nvPr/>
        </p:nvGrpSpPr>
        <p:grpSpPr>
          <a:xfrm>
            <a:off x="1909980" y="3093876"/>
            <a:ext cx="998991" cy="432012"/>
            <a:chOff x="1909980" y="3093876"/>
            <a:chExt cx="998991" cy="432012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xmlns="" id="{5E65D118-EFBA-4885-8111-21B71DB4A43E}"/>
                </a:ext>
              </a:extLst>
            </p:cNvPr>
            <p:cNvSpPr/>
            <p:nvPr/>
          </p:nvSpPr>
          <p:spPr>
            <a:xfrm>
              <a:off x="1909980" y="3248889"/>
              <a:ext cx="9989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estimate</a:t>
              </a: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(1,7)</a:t>
              </a:r>
            </a:p>
          </p:txBody>
        </p:sp>
        <p:sp>
          <p:nvSpPr>
            <p:cNvPr id="48" name="Flecha: circular 47">
              <a:extLst>
                <a:ext uri="{FF2B5EF4-FFF2-40B4-BE49-F238E27FC236}">
                  <a16:creationId xmlns:a16="http://schemas.microsoft.com/office/drawing/2014/main" xmlns="" id="{A0978B21-A680-4E06-9E74-7F4538586251}"/>
                </a:ext>
              </a:extLst>
            </p:cNvPr>
            <p:cNvSpPr/>
            <p:nvPr/>
          </p:nvSpPr>
          <p:spPr>
            <a:xfrm>
              <a:off x="2292595" y="3093876"/>
              <a:ext cx="274357" cy="393030"/>
            </a:xfrm>
            <a:prstGeom prst="circular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xmlns="" id="{456A94E8-C458-4D7B-BA81-A598BD3EF5ED}"/>
              </a:ext>
            </a:extLst>
          </p:cNvPr>
          <p:cNvGrpSpPr/>
          <p:nvPr/>
        </p:nvGrpSpPr>
        <p:grpSpPr>
          <a:xfrm>
            <a:off x="1981194" y="2071288"/>
            <a:ext cx="1706349" cy="3258795"/>
            <a:chOff x="1981194" y="2071288"/>
            <a:chExt cx="1706349" cy="3258795"/>
          </a:xfrm>
        </p:grpSpPr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xmlns="" id="{45B068C6-E730-49A1-AEFF-51FE2D554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0510" y="2071288"/>
              <a:ext cx="1287033" cy="252730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xmlns="" id="{849FD0D2-2CB2-4B7E-B974-244D87FF9450}"/>
                </a:ext>
              </a:extLst>
            </p:cNvPr>
            <p:cNvSpPr/>
            <p:nvPr/>
          </p:nvSpPr>
          <p:spPr>
            <a:xfrm>
              <a:off x="1981194" y="4545253"/>
              <a:ext cx="1064715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recibo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propose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01A5CB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lastEstimate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lastR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=0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A9249C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ACK(0)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xmlns="" id="{047F5985-5351-4B30-B35E-F08074030E36}"/>
              </a:ext>
            </a:extLst>
          </p:cNvPr>
          <p:cNvGrpSpPr/>
          <p:nvPr/>
        </p:nvGrpSpPr>
        <p:grpSpPr>
          <a:xfrm>
            <a:off x="3269581" y="3287784"/>
            <a:ext cx="1033293" cy="2074703"/>
            <a:chOff x="3269581" y="3287784"/>
            <a:chExt cx="1033293" cy="2074703"/>
          </a:xfrm>
        </p:grpSpPr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xmlns="" id="{FFB6B185-AD66-4590-95CA-8424E805129D}"/>
                </a:ext>
              </a:extLst>
            </p:cNvPr>
            <p:cNvSpPr/>
            <p:nvPr/>
          </p:nvSpPr>
          <p:spPr>
            <a:xfrm>
              <a:off x="3269581" y="4577657"/>
              <a:ext cx="1015021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r=1; NC=1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lastEstimate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lastR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=0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estimate</a:t>
              </a: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(1,5)</a:t>
              </a:r>
            </a:p>
          </p:txBody>
        </p: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xmlns="" id="{0F6DF43D-8894-42BB-A2D5-67B91202C0C8}"/>
                </a:ext>
              </a:extLst>
            </p:cNvPr>
            <p:cNvCxnSpPr>
              <a:cxnSpLocks/>
              <a:stCxn id="53" idx="0"/>
              <a:endCxn id="126" idx="4"/>
            </p:cNvCxnSpPr>
            <p:nvPr/>
          </p:nvCxnSpPr>
          <p:spPr>
            <a:xfrm flipV="1">
              <a:off x="3777092" y="3287784"/>
              <a:ext cx="525782" cy="1289873"/>
            </a:xfrm>
            <a:prstGeom prst="straightConnector1">
              <a:avLst/>
            </a:prstGeom>
            <a:ln w="254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xmlns="" id="{D1A92488-898A-42AD-89D1-4A7C159300C3}"/>
              </a:ext>
            </a:extLst>
          </p:cNvPr>
          <p:cNvGrpSpPr/>
          <p:nvPr/>
        </p:nvGrpSpPr>
        <p:grpSpPr>
          <a:xfrm>
            <a:off x="2688453" y="1144238"/>
            <a:ext cx="1015021" cy="2130718"/>
            <a:chOff x="2688453" y="1144238"/>
            <a:chExt cx="1015021" cy="2130718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xmlns="" id="{905EAA5F-B339-43C5-9CB0-6B582BBBCA0D}"/>
                </a:ext>
              </a:extLst>
            </p:cNvPr>
            <p:cNvSpPr/>
            <p:nvPr/>
          </p:nvSpPr>
          <p:spPr>
            <a:xfrm>
              <a:off x="2688453" y="1144238"/>
              <a:ext cx="101502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recibo NACK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r=1; NC=1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lastEstimate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lastR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=0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estimate</a:t>
              </a: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(1,5)</a:t>
              </a: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xmlns="" id="{A38DA352-71DA-4614-A384-D5CE5EEAFC57}"/>
                </a:ext>
              </a:extLst>
            </p:cNvPr>
            <p:cNvCxnSpPr>
              <a:cxnSpLocks/>
            </p:cNvCxnSpPr>
            <p:nvPr/>
          </p:nvCxnSpPr>
          <p:spPr>
            <a:xfrm>
              <a:off x="3096909" y="2054750"/>
              <a:ext cx="169483" cy="1220206"/>
            </a:xfrm>
            <a:prstGeom prst="straightConnector1">
              <a:avLst/>
            </a:prstGeom>
            <a:ln w="254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xmlns="" id="{7E03A5FB-D2A0-4ED6-9BEE-3B66BC9BBF0C}"/>
              </a:ext>
            </a:extLst>
          </p:cNvPr>
          <p:cNvGrpSpPr/>
          <p:nvPr/>
        </p:nvGrpSpPr>
        <p:grpSpPr>
          <a:xfrm>
            <a:off x="4371381" y="1264011"/>
            <a:ext cx="1645883" cy="2038365"/>
            <a:chOff x="4371381" y="1264011"/>
            <a:chExt cx="1645883" cy="2038365"/>
          </a:xfrm>
        </p:grpSpPr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xmlns="" id="{8F0C8C28-873A-465B-B012-3F68C49B0F92}"/>
                </a:ext>
              </a:extLst>
            </p:cNvPr>
            <p:cNvSpPr/>
            <p:nvPr/>
          </p:nvSpPr>
          <p:spPr>
            <a:xfrm>
              <a:off x="4371381" y="1264011"/>
              <a:ext cx="1064715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recibo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propose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01A5CB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lastEstimate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lastR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=1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A9249C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ACK(1)</a:t>
              </a:r>
            </a:p>
          </p:txBody>
        </p: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xmlns="" id="{D7DB55F4-F4AA-4F63-AB09-F84DF1C73F6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542" y="2068633"/>
              <a:ext cx="1033722" cy="1233743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xmlns="" id="{9D5E5EA1-7DEC-4888-BD31-5B5F10C71CB7}"/>
              </a:ext>
            </a:extLst>
          </p:cNvPr>
          <p:cNvGrpSpPr/>
          <p:nvPr/>
        </p:nvGrpSpPr>
        <p:grpSpPr>
          <a:xfrm>
            <a:off x="4232711" y="3263747"/>
            <a:ext cx="1064715" cy="2046637"/>
            <a:chOff x="4232711" y="3263747"/>
            <a:chExt cx="1064715" cy="2046637"/>
          </a:xfrm>
        </p:grpSpPr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xmlns="" id="{41EDE5F8-D15C-47D6-9E16-A11B274E86B4}"/>
                </a:ext>
              </a:extLst>
            </p:cNvPr>
            <p:cNvSpPr/>
            <p:nvPr/>
          </p:nvSpPr>
          <p:spPr>
            <a:xfrm>
              <a:off x="4232711" y="4525554"/>
              <a:ext cx="1064715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recibo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propose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01A5CB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lastEstimate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lastR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=1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A9249C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ACK(1)</a:t>
              </a:r>
            </a:p>
          </p:txBody>
        </p:sp>
        <p:cxnSp>
          <p:nvCxnSpPr>
            <p:cNvPr id="81" name="Conector recto de flecha 80">
              <a:extLst>
                <a:ext uri="{FF2B5EF4-FFF2-40B4-BE49-F238E27FC236}">
                  <a16:creationId xmlns:a16="http://schemas.microsoft.com/office/drawing/2014/main" xmlns="" id="{574235B1-969B-4FE1-A817-405F536EA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8321" y="3263747"/>
              <a:ext cx="274428" cy="1313911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xmlns="" id="{71120B61-1CE8-49F0-8979-7A26B84C5E28}"/>
              </a:ext>
            </a:extLst>
          </p:cNvPr>
          <p:cNvGrpSpPr/>
          <p:nvPr/>
        </p:nvGrpSpPr>
        <p:grpSpPr>
          <a:xfrm>
            <a:off x="5264130" y="4390253"/>
            <a:ext cx="1015021" cy="941699"/>
            <a:chOff x="5264130" y="4390253"/>
            <a:chExt cx="1015021" cy="941699"/>
          </a:xfrm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xmlns="" id="{CCDD0933-335A-463A-A871-A790F2F44CE5}"/>
                </a:ext>
              </a:extLst>
            </p:cNvPr>
            <p:cNvSpPr/>
            <p:nvPr/>
          </p:nvSpPr>
          <p:spPr>
            <a:xfrm>
              <a:off x="5264130" y="4547122"/>
              <a:ext cx="1015021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r=2; NC=2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lastEstimate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lastR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=1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estimate</a:t>
              </a: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(2,5)</a:t>
              </a:r>
            </a:p>
          </p:txBody>
        </p:sp>
        <p:sp>
          <p:nvSpPr>
            <p:cNvPr id="84" name="Flecha: circular 83">
              <a:extLst>
                <a:ext uri="{FF2B5EF4-FFF2-40B4-BE49-F238E27FC236}">
                  <a16:creationId xmlns:a16="http://schemas.microsoft.com/office/drawing/2014/main" xmlns="" id="{D587FD59-B155-4376-B64C-26BE03210272}"/>
                </a:ext>
              </a:extLst>
            </p:cNvPr>
            <p:cNvSpPr/>
            <p:nvPr/>
          </p:nvSpPr>
          <p:spPr>
            <a:xfrm>
              <a:off x="5588493" y="4390253"/>
              <a:ext cx="274357" cy="393030"/>
            </a:xfrm>
            <a:prstGeom prst="circular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xmlns="" id="{9C149871-91F6-4679-A1B6-630ACE8DCDB0}"/>
              </a:ext>
            </a:extLst>
          </p:cNvPr>
          <p:cNvGrpSpPr/>
          <p:nvPr/>
        </p:nvGrpSpPr>
        <p:grpSpPr>
          <a:xfrm>
            <a:off x="5549799" y="1293028"/>
            <a:ext cx="1015021" cy="3296712"/>
            <a:chOff x="5549799" y="1293028"/>
            <a:chExt cx="1015021" cy="3296712"/>
          </a:xfrm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xmlns="" id="{77F16D4E-5CCB-4D20-B09A-9F829AB3E85F}"/>
                </a:ext>
              </a:extLst>
            </p:cNvPr>
            <p:cNvSpPr/>
            <p:nvPr/>
          </p:nvSpPr>
          <p:spPr>
            <a:xfrm>
              <a:off x="5549799" y="1293028"/>
              <a:ext cx="1015021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r=2; NC=2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lastEstimate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lastR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=1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estimate</a:t>
              </a: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(2,5)</a:t>
              </a:r>
            </a:p>
          </p:txBody>
        </p:sp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xmlns="" id="{647C47ED-98F9-4E07-826B-A24A85395121}"/>
                </a:ext>
              </a:extLst>
            </p:cNvPr>
            <p:cNvCxnSpPr>
              <a:cxnSpLocks/>
            </p:cNvCxnSpPr>
            <p:nvPr/>
          </p:nvCxnSpPr>
          <p:spPr>
            <a:xfrm>
              <a:off x="5864282" y="2060848"/>
              <a:ext cx="622595" cy="2528892"/>
            </a:xfrm>
            <a:prstGeom prst="straightConnector1">
              <a:avLst/>
            </a:prstGeom>
            <a:ln w="254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xmlns="" id="{4E9E1D0C-2A03-4D0E-8A53-37D4952BE92C}"/>
              </a:ext>
            </a:extLst>
          </p:cNvPr>
          <p:cNvGrpSpPr/>
          <p:nvPr/>
        </p:nvGrpSpPr>
        <p:grpSpPr>
          <a:xfrm>
            <a:off x="4381842" y="2094724"/>
            <a:ext cx="3449062" cy="2486402"/>
            <a:chOff x="4381842" y="2094724"/>
            <a:chExt cx="3449062" cy="2486402"/>
          </a:xfrm>
        </p:grpSpPr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xmlns="" id="{5C774D39-7962-4452-A44D-E7736CA63B16}"/>
                </a:ext>
              </a:extLst>
            </p:cNvPr>
            <p:cNvSpPr/>
            <p:nvPr/>
          </p:nvSpPr>
          <p:spPr>
            <a:xfrm>
              <a:off x="4381842" y="2204771"/>
              <a:ext cx="1015021" cy="1154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A9249C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recibo ACK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;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lastEstimate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lastR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=1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C6409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decide(5);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C6409"/>
                  </a:solidFill>
                  <a:effectLst/>
                  <a:highlight>
                    <a:srgbClr val="FFFF00"/>
                  </a:highlight>
                  <a:uLnTx/>
                  <a:uFillTx/>
                  <a:latin typeface="Gill Sans MT"/>
                  <a:ea typeface="+mn-ea"/>
                  <a:cs typeface="+mn-cs"/>
                </a:rPr>
                <a:t>decision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C6409"/>
                  </a:solidFill>
                  <a:effectLst/>
                  <a:highlight>
                    <a:srgbClr val="FFFF00"/>
                  </a:highlight>
                  <a:uLnTx/>
                  <a:uFillTx/>
                  <a:latin typeface="Gill Sans MT"/>
                  <a:ea typeface="+mn-ea"/>
                  <a:cs typeface="+mn-cs"/>
                </a:rPr>
                <a:t>(5)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C6409"/>
                  </a:solidFill>
                  <a:effectLst/>
                  <a:highlight>
                    <a:srgbClr val="FFFF00"/>
                  </a:highlight>
                  <a:uLnTx/>
                  <a:uFillTx/>
                  <a:latin typeface="Gill Sans MT"/>
                  <a:ea typeface="+mn-ea"/>
                  <a:cs typeface="+mn-cs"/>
                </a:rPr>
                <a:t>PASIVO</a:t>
              </a:r>
            </a:p>
          </p:txBody>
        </p:sp>
        <p:cxnSp>
          <p:nvCxnSpPr>
            <p:cNvPr id="100" name="Conector recto de flecha 99">
              <a:extLst>
                <a:ext uri="{FF2B5EF4-FFF2-40B4-BE49-F238E27FC236}">
                  <a16:creationId xmlns:a16="http://schemas.microsoft.com/office/drawing/2014/main" xmlns="" id="{92B81D2A-9EB6-4D9F-9669-20C4A10438CC}"/>
                </a:ext>
              </a:extLst>
            </p:cNvPr>
            <p:cNvCxnSpPr>
              <a:cxnSpLocks/>
            </p:cNvCxnSpPr>
            <p:nvPr/>
          </p:nvCxnSpPr>
          <p:spPr>
            <a:xfrm>
              <a:off x="5044798" y="3291823"/>
              <a:ext cx="2786106" cy="1289303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>
              <a:extLst>
                <a:ext uri="{FF2B5EF4-FFF2-40B4-BE49-F238E27FC236}">
                  <a16:creationId xmlns:a16="http://schemas.microsoft.com/office/drawing/2014/main" xmlns="" id="{1F8A09A1-C3E2-4CDE-9379-258BECF26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0892" y="2094724"/>
              <a:ext cx="1540083" cy="1190259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ángulo 106">
            <a:extLst>
              <a:ext uri="{FF2B5EF4-FFF2-40B4-BE49-F238E27FC236}">
                <a16:creationId xmlns:a16="http://schemas.microsoft.com/office/drawing/2014/main" xmlns="" id="{78D0A0B4-4C70-42D2-9C64-3CE75A2EDDA9}"/>
              </a:ext>
            </a:extLst>
          </p:cNvPr>
          <p:cNvSpPr/>
          <p:nvPr/>
        </p:nvSpPr>
        <p:spPr>
          <a:xfrm>
            <a:off x="6486877" y="1182669"/>
            <a:ext cx="1031051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EC6409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recibo decide;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lastEstimate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=5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lastR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=1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99CE00">
                  <a:lumMod val="75000"/>
                </a:srgb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C6409"/>
                </a:solidFill>
                <a:effectLst/>
                <a:highlight>
                  <a:srgbClr val="FFFF00"/>
                </a:highlight>
                <a:uLnTx/>
                <a:uFillTx/>
                <a:latin typeface="Gill Sans MT"/>
                <a:ea typeface="+mn-ea"/>
                <a:cs typeface="+mn-cs"/>
              </a:rPr>
              <a:t>decision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EC6409"/>
                </a:solidFill>
                <a:effectLst/>
                <a:highlight>
                  <a:srgbClr val="FFFF00"/>
                </a:highlight>
                <a:uLnTx/>
                <a:uFillTx/>
                <a:latin typeface="Gill Sans MT"/>
                <a:ea typeface="+mn-ea"/>
                <a:cs typeface="+mn-cs"/>
              </a:rPr>
              <a:t>(5)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EC6409"/>
                </a:solidFill>
                <a:effectLst/>
                <a:highlight>
                  <a:srgbClr val="FFFF00"/>
                </a:highlight>
                <a:uLnTx/>
                <a:uFillTx/>
                <a:latin typeface="Gill Sans MT"/>
                <a:ea typeface="+mn-ea"/>
                <a:cs typeface="+mn-cs"/>
              </a:rPr>
              <a:t>PASIVO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xmlns="" id="{71B8E312-F990-473B-9362-28BA0E590712}"/>
              </a:ext>
            </a:extLst>
          </p:cNvPr>
          <p:cNvSpPr/>
          <p:nvPr/>
        </p:nvSpPr>
        <p:spPr>
          <a:xfrm>
            <a:off x="7357373" y="4545253"/>
            <a:ext cx="1031051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EC6409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recibo decide;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lastEstimate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=5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lastR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=1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99CE00">
                  <a:lumMod val="75000"/>
                </a:srgb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C6409"/>
                </a:solidFill>
                <a:effectLst/>
                <a:highlight>
                  <a:srgbClr val="FFFF00"/>
                </a:highlight>
                <a:uLnTx/>
                <a:uFillTx/>
                <a:latin typeface="Gill Sans MT"/>
                <a:ea typeface="+mn-ea"/>
                <a:cs typeface="+mn-cs"/>
              </a:rPr>
              <a:t>decision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EC6409"/>
                </a:solidFill>
                <a:effectLst/>
                <a:highlight>
                  <a:srgbClr val="FFFF00"/>
                </a:highlight>
                <a:uLnTx/>
                <a:uFillTx/>
                <a:latin typeface="Gill Sans MT"/>
                <a:ea typeface="+mn-ea"/>
                <a:cs typeface="+mn-cs"/>
              </a:rPr>
              <a:t>(5)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EC6409"/>
                </a:solidFill>
                <a:effectLst/>
                <a:highlight>
                  <a:srgbClr val="FFFF00"/>
                </a:highlight>
                <a:uLnTx/>
                <a:uFillTx/>
                <a:latin typeface="Gill Sans MT"/>
                <a:ea typeface="+mn-ea"/>
                <a:cs typeface="+mn-cs"/>
              </a:rPr>
              <a:t>PASIVO</a:t>
            </a: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xmlns="" id="{C93114CC-9DE5-42AD-A898-8C7BE67BE593}"/>
              </a:ext>
            </a:extLst>
          </p:cNvPr>
          <p:cNvGrpSpPr/>
          <p:nvPr/>
        </p:nvGrpSpPr>
        <p:grpSpPr>
          <a:xfrm>
            <a:off x="3037446" y="2032618"/>
            <a:ext cx="1561528" cy="2560999"/>
            <a:chOff x="3037446" y="2032618"/>
            <a:chExt cx="1561528" cy="2560999"/>
          </a:xfrm>
        </p:grpSpPr>
        <p:sp>
          <p:nvSpPr>
            <p:cNvPr id="67" name="Flecha: circular 66">
              <a:extLst>
                <a:ext uri="{FF2B5EF4-FFF2-40B4-BE49-F238E27FC236}">
                  <a16:creationId xmlns:a16="http://schemas.microsoft.com/office/drawing/2014/main" xmlns="" id="{DD2FE005-4C84-45C1-8F98-17644A678C09}"/>
                </a:ext>
              </a:extLst>
            </p:cNvPr>
            <p:cNvSpPr/>
            <p:nvPr/>
          </p:nvSpPr>
          <p:spPr>
            <a:xfrm>
              <a:off x="3370130" y="3078441"/>
              <a:ext cx="274357" cy="393030"/>
            </a:xfrm>
            <a:prstGeom prst="circular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xmlns="" id="{43D892D7-7989-4D4E-BEAE-736A6A18B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3789" y="2032618"/>
              <a:ext cx="915185" cy="125516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xmlns="" id="{E9429CC3-CB56-4E86-9ADC-E19E8BF9B7B4}"/>
                </a:ext>
              </a:extLst>
            </p:cNvPr>
            <p:cNvCxnSpPr>
              <a:cxnSpLocks/>
            </p:cNvCxnSpPr>
            <p:nvPr/>
          </p:nvCxnSpPr>
          <p:spPr>
            <a:xfrm>
              <a:off x="4029777" y="3281055"/>
              <a:ext cx="297472" cy="131256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ángulo 119">
              <a:extLst>
                <a:ext uri="{FF2B5EF4-FFF2-40B4-BE49-F238E27FC236}">
                  <a16:creationId xmlns:a16="http://schemas.microsoft.com/office/drawing/2014/main" xmlns="" id="{9BBB5FAC-C077-4861-8A8B-034A3BA3EE61}"/>
                </a:ext>
              </a:extLst>
            </p:cNvPr>
            <p:cNvSpPr/>
            <p:nvPr/>
          </p:nvSpPr>
          <p:spPr>
            <a:xfrm>
              <a:off x="3037446" y="3201885"/>
              <a:ext cx="107112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recibo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estimate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Elige 5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;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lastEstimate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lastR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=1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propose</a:t>
              </a: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(1,5)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xmlns="" id="{2C69C602-B068-4C7D-9F74-7DC8EF12D333}"/>
              </a:ext>
            </a:extLst>
          </p:cNvPr>
          <p:cNvGrpSpPr/>
          <p:nvPr/>
        </p:nvGrpSpPr>
        <p:grpSpPr>
          <a:xfrm>
            <a:off x="6237177" y="2062918"/>
            <a:ext cx="1631984" cy="3425827"/>
            <a:chOff x="6237177" y="2062918"/>
            <a:chExt cx="1631984" cy="3425827"/>
          </a:xfrm>
        </p:grpSpPr>
        <p:sp>
          <p:nvSpPr>
            <p:cNvPr id="115" name="Flecha: circular 114">
              <a:extLst>
                <a:ext uri="{FF2B5EF4-FFF2-40B4-BE49-F238E27FC236}">
                  <a16:creationId xmlns:a16="http://schemas.microsoft.com/office/drawing/2014/main" xmlns="" id="{C96F24BC-1BBE-4A66-BAE5-8C47E9E1994C}"/>
                </a:ext>
              </a:extLst>
            </p:cNvPr>
            <p:cNvSpPr/>
            <p:nvPr/>
          </p:nvSpPr>
          <p:spPr>
            <a:xfrm>
              <a:off x="6542593" y="4381142"/>
              <a:ext cx="274357" cy="393030"/>
            </a:xfrm>
            <a:prstGeom prst="circular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16" name="Conector recto de flecha 115">
              <a:extLst>
                <a:ext uri="{FF2B5EF4-FFF2-40B4-BE49-F238E27FC236}">
                  <a16:creationId xmlns:a16="http://schemas.microsoft.com/office/drawing/2014/main" xmlns="" id="{B7A7CB07-E9CC-448A-A45C-D943AE1D2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9434" y="3277747"/>
              <a:ext cx="332860" cy="130038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de flecha 117">
              <a:extLst>
                <a:ext uri="{FF2B5EF4-FFF2-40B4-BE49-F238E27FC236}">
                  <a16:creationId xmlns:a16="http://schemas.microsoft.com/office/drawing/2014/main" xmlns="" id="{2A952E4A-020B-4E8C-BDBC-72D55EF46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196" y="2062918"/>
              <a:ext cx="900965" cy="25238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xmlns="" id="{7826BD27-A287-48D8-8014-BA6068F2501C}"/>
                </a:ext>
              </a:extLst>
            </p:cNvPr>
            <p:cNvSpPr/>
            <p:nvPr/>
          </p:nvSpPr>
          <p:spPr>
            <a:xfrm>
              <a:off x="6237177" y="4534638"/>
              <a:ext cx="107112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recibo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estimate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Elige 5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99CE00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;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lastEstimate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lastR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=2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propose</a:t>
              </a: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(2,5)</a:t>
              </a:r>
            </a:p>
          </p:txBody>
        </p:sp>
      </p:grpSp>
      <p:sp>
        <p:nvSpPr>
          <p:cNvPr id="124" name="Símbolo &quot;No permitido&quot; 123">
            <a:extLst>
              <a:ext uri="{FF2B5EF4-FFF2-40B4-BE49-F238E27FC236}">
                <a16:creationId xmlns:a16="http://schemas.microsoft.com/office/drawing/2014/main" xmlns="" id="{B5679BCE-2A3D-4B84-8731-10CA8C8BB30C}"/>
              </a:ext>
            </a:extLst>
          </p:cNvPr>
          <p:cNvSpPr/>
          <p:nvPr/>
        </p:nvSpPr>
        <p:spPr>
          <a:xfrm>
            <a:off x="2615613" y="1947218"/>
            <a:ext cx="118799" cy="122300"/>
          </a:xfrm>
          <a:prstGeom prst="noSmoking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5" name="Símbolo &quot;No permitido&quot; 124">
            <a:extLst>
              <a:ext uri="{FF2B5EF4-FFF2-40B4-BE49-F238E27FC236}">
                <a16:creationId xmlns:a16="http://schemas.microsoft.com/office/drawing/2014/main" xmlns="" id="{542F6669-6B2B-4704-B70A-074807EDD0C6}"/>
              </a:ext>
            </a:extLst>
          </p:cNvPr>
          <p:cNvSpPr/>
          <p:nvPr/>
        </p:nvSpPr>
        <p:spPr>
          <a:xfrm>
            <a:off x="3661113" y="1954125"/>
            <a:ext cx="118799" cy="122300"/>
          </a:xfrm>
          <a:prstGeom prst="noSmoking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6" name="Símbolo &quot;No permitido&quot; 125">
            <a:extLst>
              <a:ext uri="{FF2B5EF4-FFF2-40B4-BE49-F238E27FC236}">
                <a16:creationId xmlns:a16="http://schemas.microsoft.com/office/drawing/2014/main" xmlns="" id="{C43F9932-960F-4181-80B4-CA2D22BCB371}"/>
              </a:ext>
            </a:extLst>
          </p:cNvPr>
          <p:cNvSpPr/>
          <p:nvPr/>
        </p:nvSpPr>
        <p:spPr>
          <a:xfrm>
            <a:off x="4243474" y="3165484"/>
            <a:ext cx="118799" cy="122300"/>
          </a:xfrm>
          <a:prstGeom prst="noSmoking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7" name="Símbolo &quot;No permitido&quot; 126">
            <a:extLst>
              <a:ext uri="{FF2B5EF4-FFF2-40B4-BE49-F238E27FC236}">
                <a16:creationId xmlns:a16="http://schemas.microsoft.com/office/drawing/2014/main" xmlns="" id="{64D89B83-C647-47B1-9D40-DB3B4B9D06D6}"/>
              </a:ext>
            </a:extLst>
          </p:cNvPr>
          <p:cNvSpPr/>
          <p:nvPr/>
        </p:nvSpPr>
        <p:spPr>
          <a:xfrm>
            <a:off x="6003063" y="3293189"/>
            <a:ext cx="118799" cy="122300"/>
          </a:xfrm>
          <a:prstGeom prst="noSmoking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xmlns="" id="{99D2AD6D-B84D-4AC0-8E95-87AC42EF6AB9}"/>
              </a:ext>
            </a:extLst>
          </p:cNvPr>
          <p:cNvGrpSpPr/>
          <p:nvPr/>
        </p:nvGrpSpPr>
        <p:grpSpPr>
          <a:xfrm>
            <a:off x="7702812" y="1321805"/>
            <a:ext cx="1172633" cy="3250712"/>
            <a:chOff x="7702812" y="1321805"/>
            <a:chExt cx="1172633" cy="3250712"/>
          </a:xfrm>
        </p:grpSpPr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xmlns="" id="{0FA8AEF8-CCC7-4602-9279-3D6B6B5F9DCB}"/>
                </a:ext>
              </a:extLst>
            </p:cNvPr>
            <p:cNvSpPr/>
            <p:nvPr/>
          </p:nvSpPr>
          <p:spPr>
            <a:xfrm>
              <a:off x="7702812" y="1321805"/>
              <a:ext cx="117263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recibo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propose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01A5CB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lastEstimate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lastR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=1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A9249C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envío ACK(1)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xmlns="" id="{C856003E-5613-43AB-B647-2E497144F115}"/>
                </a:ext>
              </a:extLst>
            </p:cNvPr>
            <p:cNvCxnSpPr>
              <a:cxnSpLocks/>
            </p:cNvCxnSpPr>
            <p:nvPr/>
          </p:nvCxnSpPr>
          <p:spPr>
            <a:xfrm>
              <a:off x="7933714" y="2055704"/>
              <a:ext cx="553873" cy="2516813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xmlns="" id="{3775087B-8389-43F3-B473-03CB6FC9C0D9}"/>
              </a:ext>
            </a:extLst>
          </p:cNvPr>
          <p:cNvGrpSpPr/>
          <p:nvPr/>
        </p:nvGrpSpPr>
        <p:grpSpPr>
          <a:xfrm>
            <a:off x="6809109" y="2538982"/>
            <a:ext cx="2048445" cy="2042144"/>
            <a:chOff x="6809109" y="2538982"/>
            <a:chExt cx="2048445" cy="2042144"/>
          </a:xfrm>
        </p:grpSpPr>
        <p:sp>
          <p:nvSpPr>
            <p:cNvPr id="123" name="Rectángulo 122">
              <a:extLst>
                <a:ext uri="{FF2B5EF4-FFF2-40B4-BE49-F238E27FC236}">
                  <a16:creationId xmlns:a16="http://schemas.microsoft.com/office/drawing/2014/main" xmlns="" id="{680D7CF8-39C8-463B-AF0D-0DB4F9783D3B}"/>
                </a:ext>
              </a:extLst>
            </p:cNvPr>
            <p:cNvSpPr/>
            <p:nvPr/>
          </p:nvSpPr>
          <p:spPr>
            <a:xfrm>
              <a:off x="6809109" y="2538982"/>
              <a:ext cx="110703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recibo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A5CB">
                      <a:lumMod val="75000"/>
                    </a:srgbClr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propose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01A5CB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lastEstimate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lastR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=1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99CE00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A9249C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ACK(1)</a:t>
              </a:r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xmlns="" id="{5B50A1DE-6BA1-442E-957E-8E6F821CB23D}"/>
                </a:ext>
              </a:extLst>
            </p:cNvPr>
            <p:cNvCxnSpPr>
              <a:cxnSpLocks/>
            </p:cNvCxnSpPr>
            <p:nvPr/>
          </p:nvCxnSpPr>
          <p:spPr>
            <a:xfrm>
              <a:off x="7232600" y="3302376"/>
              <a:ext cx="1624954" cy="127875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Símbolo &quot;No permitido&quot; 60">
            <a:extLst>
              <a:ext uri="{FF2B5EF4-FFF2-40B4-BE49-F238E27FC236}">
                <a16:creationId xmlns:a16="http://schemas.microsoft.com/office/drawing/2014/main" xmlns="" id="{4A807FEB-D41F-4E02-97BD-28AE4B611D58}"/>
              </a:ext>
            </a:extLst>
          </p:cNvPr>
          <p:cNvSpPr/>
          <p:nvPr/>
        </p:nvSpPr>
        <p:spPr>
          <a:xfrm>
            <a:off x="8431392" y="4593617"/>
            <a:ext cx="118799" cy="122300"/>
          </a:xfrm>
          <a:prstGeom prst="noSmoking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2" name="Símbolo &quot;No permitido&quot; 61">
            <a:extLst>
              <a:ext uri="{FF2B5EF4-FFF2-40B4-BE49-F238E27FC236}">
                <a16:creationId xmlns:a16="http://schemas.microsoft.com/office/drawing/2014/main" xmlns="" id="{396F1C02-EE2F-4876-B053-CCCE3833F603}"/>
              </a:ext>
            </a:extLst>
          </p:cNvPr>
          <p:cNvSpPr/>
          <p:nvPr/>
        </p:nvSpPr>
        <p:spPr>
          <a:xfrm>
            <a:off x="8798154" y="4589740"/>
            <a:ext cx="118799" cy="122300"/>
          </a:xfrm>
          <a:prstGeom prst="noSmoking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5" name="Símbolo &quot;No permitido&quot; 64">
            <a:extLst>
              <a:ext uri="{FF2B5EF4-FFF2-40B4-BE49-F238E27FC236}">
                <a16:creationId xmlns:a16="http://schemas.microsoft.com/office/drawing/2014/main" xmlns="" id="{0FDED702-1AAA-4CB9-998E-C43844249302}"/>
              </a:ext>
            </a:extLst>
          </p:cNvPr>
          <p:cNvSpPr/>
          <p:nvPr/>
        </p:nvSpPr>
        <p:spPr>
          <a:xfrm>
            <a:off x="7038868" y="5798013"/>
            <a:ext cx="118799" cy="122300"/>
          </a:xfrm>
          <a:prstGeom prst="noSmoking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xmlns="" id="{F7770E93-9D01-4721-8972-ACEBD7B9BEC9}"/>
              </a:ext>
            </a:extLst>
          </p:cNvPr>
          <p:cNvSpPr/>
          <p:nvPr/>
        </p:nvSpPr>
        <p:spPr>
          <a:xfrm>
            <a:off x="7102446" y="5710512"/>
            <a:ext cx="1192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Mensaje ignorado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xmlns="" id="{85E2BCAB-51D1-4078-960B-24FBEA7AFBA8}"/>
              </a:ext>
            </a:extLst>
          </p:cNvPr>
          <p:cNvSpPr/>
          <p:nvPr/>
        </p:nvSpPr>
        <p:spPr>
          <a:xfrm>
            <a:off x="289020" y="2016891"/>
            <a:ext cx="7809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NODO 0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xmlns="" id="{4A8A2E4F-8D8A-4847-A6B6-2BDCE14489B2}"/>
              </a:ext>
            </a:extLst>
          </p:cNvPr>
          <p:cNvSpPr/>
          <p:nvPr/>
        </p:nvSpPr>
        <p:spPr>
          <a:xfrm>
            <a:off x="249901" y="3481416"/>
            <a:ext cx="7809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NODO 1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xmlns="" id="{D90C7349-E119-4D27-9073-01C282B93B97}"/>
              </a:ext>
            </a:extLst>
          </p:cNvPr>
          <p:cNvSpPr/>
          <p:nvPr/>
        </p:nvSpPr>
        <p:spPr>
          <a:xfrm>
            <a:off x="174200" y="4534579"/>
            <a:ext cx="7809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NODO 2</a:t>
            </a:r>
          </a:p>
        </p:txBody>
      </p:sp>
      <p:sp>
        <p:nvSpPr>
          <p:cNvPr id="77" name="Símbolo &quot;No permitido&quot; 76">
            <a:extLst>
              <a:ext uri="{FF2B5EF4-FFF2-40B4-BE49-F238E27FC236}">
                <a16:creationId xmlns:a16="http://schemas.microsoft.com/office/drawing/2014/main" xmlns="" id="{15D79709-D0F9-4B23-845D-ADF54FC80407}"/>
              </a:ext>
            </a:extLst>
          </p:cNvPr>
          <p:cNvSpPr/>
          <p:nvPr/>
        </p:nvSpPr>
        <p:spPr>
          <a:xfrm>
            <a:off x="2809604" y="3288453"/>
            <a:ext cx="118799" cy="122300"/>
          </a:xfrm>
          <a:prstGeom prst="noSmoking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65423" y="5847119"/>
            <a:ext cx="599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Nota: </a:t>
            </a:r>
            <a:r>
              <a:rPr lang="en-US" sz="1200" dirty="0" smtClean="0"/>
              <a:t>no se ha </a:t>
            </a:r>
            <a:r>
              <a:rPr lang="en-US" sz="1200" dirty="0" err="1" smtClean="0"/>
              <a:t>incluido</a:t>
            </a:r>
            <a:r>
              <a:rPr lang="en-US" sz="1200" dirty="0" smtClean="0"/>
              <a:t> en la </a:t>
            </a:r>
            <a:r>
              <a:rPr lang="en-US" sz="1200" dirty="0" err="1" smtClean="0"/>
              <a:t>figura</a:t>
            </a:r>
            <a:r>
              <a:rPr lang="en-US" sz="1200" dirty="0" smtClean="0"/>
              <a:t> el ACK </a:t>
            </a:r>
            <a:r>
              <a:rPr lang="en-US" sz="1200" dirty="0" err="1" smtClean="0"/>
              <a:t>que</a:t>
            </a:r>
            <a:r>
              <a:rPr lang="en-US" sz="1200" dirty="0" smtClean="0"/>
              <a:t> un </a:t>
            </a:r>
            <a:r>
              <a:rPr lang="en-US" sz="1200" dirty="0" err="1" smtClean="0"/>
              <a:t>coordinador</a:t>
            </a:r>
            <a:r>
              <a:rPr lang="en-US" sz="1200" dirty="0" smtClean="0"/>
              <a:t> se </a:t>
            </a:r>
            <a:r>
              <a:rPr lang="en-US" sz="1200" dirty="0" err="1" smtClean="0"/>
              <a:t>env</a:t>
            </a:r>
            <a:r>
              <a:rPr lang="en-US" sz="1200" dirty="0" err="1" smtClean="0"/>
              <a:t>ía</a:t>
            </a:r>
            <a:r>
              <a:rPr lang="en-US" sz="1200" dirty="0" smtClean="0"/>
              <a:t> a </a:t>
            </a:r>
            <a:r>
              <a:rPr lang="en-US" sz="1200" dirty="0" err="1" smtClean="0"/>
              <a:t>sí</a:t>
            </a:r>
            <a:r>
              <a:rPr lang="en-US" sz="1200" dirty="0" smtClean="0"/>
              <a:t> </a:t>
            </a:r>
            <a:r>
              <a:rPr lang="en-US" sz="1200" dirty="0" err="1" smtClean="0"/>
              <a:t>mismo</a:t>
            </a:r>
            <a:r>
              <a:rPr lang="en-US" sz="1200" dirty="0" smtClean="0"/>
              <a:t>. </a:t>
            </a:r>
            <a:r>
              <a:rPr lang="en-US" sz="1200" dirty="0" err="1" smtClean="0"/>
              <a:t>Pero</a:t>
            </a:r>
            <a:r>
              <a:rPr lang="en-US" sz="1200" dirty="0" smtClean="0"/>
              <a:t> </a:t>
            </a:r>
            <a:r>
              <a:rPr lang="en-US" sz="1200" dirty="0" err="1" smtClean="0"/>
              <a:t>sí</a:t>
            </a:r>
            <a:r>
              <a:rPr lang="en-US" sz="1200" dirty="0" smtClean="0"/>
              <a:t> se </a:t>
            </a:r>
            <a:r>
              <a:rPr lang="en-US" sz="1200" dirty="0" err="1" smtClean="0"/>
              <a:t>tiene</a:t>
            </a:r>
            <a:r>
              <a:rPr lang="en-US" sz="1200" dirty="0" smtClean="0"/>
              <a:t> en </a:t>
            </a:r>
            <a:r>
              <a:rPr lang="en-US" sz="1200" dirty="0" err="1" smtClean="0"/>
              <a:t>cuenta</a:t>
            </a:r>
            <a:r>
              <a:rPr lang="en-US" sz="1200" dirty="0" smtClean="0"/>
              <a:t> </a:t>
            </a:r>
            <a:r>
              <a:rPr lang="en-US" sz="1200" dirty="0" err="1" smtClean="0"/>
              <a:t>para</a:t>
            </a:r>
            <a:r>
              <a:rPr lang="en-US" sz="1200" dirty="0" smtClean="0"/>
              <a:t> </a:t>
            </a:r>
            <a:r>
              <a:rPr lang="en-US" sz="1200" dirty="0" err="1" smtClean="0"/>
              <a:t>contabilizar</a:t>
            </a:r>
            <a:r>
              <a:rPr lang="en-US" sz="1200" dirty="0" smtClean="0"/>
              <a:t> los </a:t>
            </a:r>
            <a:r>
              <a:rPr lang="en-US" sz="1200" dirty="0" err="1" smtClean="0"/>
              <a:t>mensajes</a:t>
            </a:r>
            <a:r>
              <a:rPr lang="en-US" sz="1200" dirty="0" smtClean="0"/>
              <a:t> (ACK/NACK) </a:t>
            </a:r>
            <a:r>
              <a:rPr lang="en-US" sz="1200" dirty="0" err="1" smtClean="0"/>
              <a:t>recibidos</a:t>
            </a:r>
            <a:r>
              <a:rPr lang="en-US" sz="1200" dirty="0" smtClean="0"/>
              <a:t>.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720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9" grpId="0"/>
      <p:bldP spid="124" grpId="0" animBg="1"/>
      <p:bldP spid="125" grpId="0" animBg="1"/>
      <p:bldP spid="126" grpId="0" animBg="1"/>
      <p:bldP spid="127" grpId="0" animBg="1"/>
      <p:bldP spid="61" grpId="0" animBg="1"/>
      <p:bldP spid="62" grpId="0" animBg="1"/>
      <p:bldP spid="7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CSD">
  <a:themeElements>
    <a:clrScheme name="CSD">
      <a:dk1>
        <a:sysClr val="windowText" lastClr="000000"/>
      </a:dk1>
      <a:lt1>
        <a:sysClr val="window" lastClr="FFFFFF"/>
      </a:lt1>
      <a:dk2>
        <a:srgbClr val="4C6700"/>
      </a:dk2>
      <a:lt2>
        <a:srgbClr val="EFFFC2"/>
      </a:lt2>
      <a:accent1>
        <a:srgbClr val="99CE00"/>
      </a:accent1>
      <a:accent2>
        <a:srgbClr val="01A5CB"/>
      </a:accent2>
      <a:accent3>
        <a:srgbClr val="EC6409"/>
      </a:accent3>
      <a:accent4>
        <a:srgbClr val="A9249C"/>
      </a:accent4>
      <a:accent5>
        <a:srgbClr val="CBBC0F"/>
      </a:accent5>
      <a:accent6>
        <a:srgbClr val="FF0000"/>
      </a:accent6>
      <a:hlink>
        <a:srgbClr val="0A6A21"/>
      </a:hlink>
      <a:folHlink>
        <a:srgbClr val="406EA5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341</Words>
  <Application>Microsoft Macintosh PowerPoint</Application>
  <PresentationFormat>Presentación en pantalla (4:3)</PresentationFormat>
  <Paragraphs>90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TemaCSD</vt:lpstr>
      <vt:lpstr>Consenso distribuido con fallos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Consenso distribuido con fallos</dc:title>
  <dc:creator>Ana María García Fornes</dc:creator>
  <cp:lastModifiedBy>Estefanía Argente</cp:lastModifiedBy>
  <cp:revision>4</cp:revision>
  <dcterms:created xsi:type="dcterms:W3CDTF">2018-05-24T13:49:15Z</dcterms:created>
  <dcterms:modified xsi:type="dcterms:W3CDTF">2018-05-25T12:14:49Z</dcterms:modified>
</cp:coreProperties>
</file>