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4" r:id="rId1"/>
  </p:sldMasterIdLst>
  <p:notesMasterIdLst>
    <p:notesMasterId r:id="rId18"/>
  </p:notesMasterIdLst>
  <p:sldIdLst>
    <p:sldId id="257" r:id="rId2"/>
    <p:sldId id="390" r:id="rId3"/>
    <p:sldId id="391" r:id="rId4"/>
    <p:sldId id="393" r:id="rId5"/>
    <p:sldId id="392" r:id="rId6"/>
    <p:sldId id="394" r:id="rId7"/>
    <p:sldId id="396" r:id="rId8"/>
    <p:sldId id="397" r:id="rId9"/>
    <p:sldId id="395" r:id="rId10"/>
    <p:sldId id="400" r:id="rId11"/>
    <p:sldId id="398" r:id="rId12"/>
    <p:sldId id="399" r:id="rId13"/>
    <p:sldId id="401" r:id="rId14"/>
    <p:sldId id="402" r:id="rId15"/>
    <p:sldId id="403" r:id="rId16"/>
    <p:sldId id="40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Gómez Martínez" initials="M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9985" autoAdjust="0"/>
  </p:normalViewPr>
  <p:slideViewPr>
    <p:cSldViewPr snapToGrid="0">
      <p:cViewPr varScale="1">
        <p:scale>
          <a:sx n="83" d="100"/>
          <a:sy n="83" d="100"/>
        </p:scale>
        <p:origin x="14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FE32-BDB4-431A-BD03-AAF117EE488F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7694-3F20-4861-9CE2-F4E54B62D4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67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9B99E58-8698-4625-AE54-D0AD9EAEB582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o7planning.org/en/11009/javaf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 smtClean="0"/>
              <a:t>Contenedores de </a:t>
            </a:r>
            <a:r>
              <a:rPr lang="es-ES" sz="4000" dirty="0" err="1" smtClean="0"/>
              <a:t>layout</a:t>
            </a:r>
            <a:endParaRPr lang="es-ES" sz="40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Interacción Persona Computador</a:t>
            </a:r>
          </a:p>
          <a:p>
            <a:r>
              <a:rPr lang="es-ES" dirty="0"/>
              <a:t>Depto. Sistemas Informáticos y Computación</a:t>
            </a:r>
          </a:p>
          <a:p>
            <a:r>
              <a:rPr lang="es-ES" dirty="0" smtClean="0"/>
              <a:t>UPV</a:t>
            </a:r>
          </a:p>
          <a:p>
            <a:r>
              <a:rPr lang="es-ES" smtClean="0"/>
              <a:t>Práctica </a:t>
            </a:r>
            <a:r>
              <a:rPr lang="es-ES" smtClean="0"/>
              <a:t> </a:t>
            </a:r>
            <a:r>
              <a:rPr lang="es-ES" dirty="0" smtClean="0"/>
              <a:t>Anexo</a:t>
            </a:r>
          </a:p>
          <a:p>
            <a:r>
              <a:rPr lang="en-US" dirty="0"/>
              <a:t>Fuente: </a:t>
            </a:r>
            <a:r>
              <a:rPr lang="en-US" dirty="0">
                <a:hlinkClick r:id="rId2"/>
              </a:rPr>
              <a:t>https://o7planning.org/en/11009/javafx</a:t>
            </a:r>
            <a:endParaRPr lang="en-US" dirty="0"/>
          </a:p>
          <a:p>
            <a:endParaRPr lang="es-ES" dirty="0"/>
          </a:p>
        </p:txBody>
      </p:sp>
      <p:pic>
        <p:nvPicPr>
          <p:cNvPr id="5" name="Picture 2" descr="http://mikecann.co.uk/wp-content/uploads/2009/12/javafx_logo_color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8680"/>
            <a:ext cx="3971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BorderPane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s-ES" dirty="0" smtClean="0"/>
              <a:t>Los componentes que se depositan en una de las áreas puede que no la llenen, esto pasa con los botones.</a:t>
            </a:r>
          </a:p>
          <a:p>
            <a:r>
              <a:rPr lang="es-ES" dirty="0" smtClean="0"/>
              <a:t>Si se sitúa un </a:t>
            </a:r>
            <a:r>
              <a:rPr lang="es-ES" dirty="0" err="1" smtClean="0"/>
              <a:t>Hbox</a:t>
            </a:r>
            <a:r>
              <a:rPr lang="es-ES" dirty="0" smtClean="0"/>
              <a:t> o </a:t>
            </a:r>
            <a:r>
              <a:rPr lang="es-ES" dirty="0" err="1" smtClean="0"/>
              <a:t>Vbox</a:t>
            </a:r>
            <a:r>
              <a:rPr lang="es-ES" dirty="0" smtClean="0"/>
              <a:t> estos llenan la zona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9" y="2323338"/>
            <a:ext cx="4895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619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AnchorPane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99595"/>
            <a:ext cx="8229600" cy="5377405"/>
          </a:xfrm>
        </p:spPr>
        <p:txBody>
          <a:bodyPr/>
          <a:lstStyle/>
          <a:p>
            <a:r>
              <a:rPr lang="es-ES" dirty="0" smtClean="0"/>
              <a:t>Permite anclar los componentes a una o más zonas: superior, inferior, derecha e izquierda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11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48" y="2253235"/>
            <a:ext cx="5267445" cy="30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8676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AnchorPane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2744"/>
            <a:ext cx="8229600" cy="5354256"/>
          </a:xfrm>
        </p:spPr>
        <p:txBody>
          <a:bodyPr/>
          <a:lstStyle/>
          <a:p>
            <a:r>
              <a:rPr lang="es-ES" dirty="0" smtClean="0"/>
              <a:t>Al redimensionar se mantiene la distancia a los puntos de anclaje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81" y="2142522"/>
            <a:ext cx="5981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816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GridPane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1560"/>
            <a:ext cx="8229600" cy="5425440"/>
          </a:xfrm>
        </p:spPr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GridPane</a:t>
            </a:r>
            <a:r>
              <a:rPr lang="es-ES" dirty="0" smtClean="0"/>
              <a:t> es un contenedor que divide su superficie en filas y columnas. Los componentes situados en sus celdas pueden ocupar más de una fila y/o columna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2147123"/>
            <a:ext cx="3419856" cy="18261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28" y="4038600"/>
            <a:ext cx="5667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4736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StackPane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288280"/>
          </a:xfrm>
        </p:spPr>
        <p:txBody>
          <a:bodyPr/>
          <a:lstStyle/>
          <a:p>
            <a:r>
              <a:rPr lang="es-ES" dirty="0" err="1" smtClean="0"/>
              <a:t>StackPane</a:t>
            </a:r>
            <a:r>
              <a:rPr lang="es-ES" dirty="0" smtClean="0"/>
              <a:t> permite apilar distintos componentes de interfaz de usuario de modo que únicamente puede verse el que está en la cima de la pila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2383318"/>
            <a:ext cx="4454652" cy="18295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8" y="4232673"/>
            <a:ext cx="4927663" cy="23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StackPane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12"/>
            <a:ext cx="8229600" cy="5352288"/>
          </a:xfrm>
        </p:spPr>
        <p:txBody>
          <a:bodyPr/>
          <a:lstStyle/>
          <a:p>
            <a:r>
              <a:rPr lang="es-ES" dirty="0" smtClean="0"/>
              <a:t>Por defecto los muestra superpuestos y dependiendo del tamaño podría verse alguno de los inferiores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Usando </a:t>
            </a:r>
            <a:r>
              <a:rPr lang="es-ES" dirty="0" err="1" smtClean="0"/>
              <a:t>Node.setVisible</a:t>
            </a:r>
            <a:r>
              <a:rPr lang="es-ES" dirty="0" smtClean="0"/>
              <a:t>(false) se ocultan los que sobresalen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" y="2012061"/>
            <a:ext cx="3083624" cy="15664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48" y="4436805"/>
            <a:ext cx="3659695" cy="18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216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Tamaño mínimo de un </a:t>
            </a:r>
            <a:r>
              <a:rPr lang="es-ES" dirty="0" err="1" smtClean="0"/>
              <a:t>Stage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97864"/>
            <a:ext cx="8229600" cy="5279136"/>
          </a:xfrm>
        </p:spPr>
        <p:txBody>
          <a:bodyPr/>
          <a:lstStyle/>
          <a:p>
            <a:r>
              <a:rPr lang="es-ES" dirty="0" smtClean="0"/>
              <a:t>Para limitar la mínima anchura y altura de una ventana deben usarse las siguientes instrucciones: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16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4" y="2209800"/>
            <a:ext cx="6324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04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Componentes para la IGU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69776"/>
            <a:ext cx="8229600" cy="5307224"/>
          </a:xfrm>
        </p:spPr>
        <p:txBody>
          <a:bodyPr>
            <a:normAutofit/>
          </a:bodyPr>
          <a:lstStyle/>
          <a:p>
            <a:r>
              <a:rPr lang="es-ES" sz="2200" dirty="0" smtClean="0"/>
              <a:t>Clases de </a:t>
            </a:r>
            <a:r>
              <a:rPr lang="es-ES" sz="2200" dirty="0" err="1" smtClean="0"/>
              <a:t>Layout</a:t>
            </a:r>
            <a:r>
              <a:rPr lang="es-ES" sz="2200" dirty="0" smtClean="0"/>
              <a:t>: un panel de </a:t>
            </a:r>
            <a:r>
              <a:rPr lang="es-ES" sz="2200" dirty="0" err="1" smtClean="0"/>
              <a:t>layout</a:t>
            </a:r>
            <a:r>
              <a:rPr lang="es-ES" sz="2200" dirty="0" smtClean="0"/>
              <a:t> es un nodo que contiene otros nodos (sus hijos)</a:t>
            </a:r>
          </a:p>
          <a:p>
            <a:r>
              <a:rPr lang="es-ES" sz="2200" dirty="0" smtClean="0"/>
              <a:t>El panel de </a:t>
            </a:r>
            <a:r>
              <a:rPr lang="es-ES" sz="2200" dirty="0" err="1" smtClean="0"/>
              <a:t>layout</a:t>
            </a:r>
            <a:r>
              <a:rPr lang="es-ES" sz="2200" dirty="0" smtClean="0"/>
              <a:t> se encarga de reubicar/redimensionar a sus hijos de acuerdo a su </a:t>
            </a:r>
            <a:r>
              <a:rPr lang="es-ES" sz="2200" dirty="0" smtClean="0">
                <a:solidFill>
                  <a:srgbClr val="0070C0"/>
                </a:solidFill>
              </a:rPr>
              <a:t>política de redimensionamiento</a:t>
            </a:r>
            <a:r>
              <a:rPr lang="es-ES" sz="2200" dirty="0" smtClean="0"/>
              <a:t>.</a:t>
            </a:r>
          </a:p>
          <a:p>
            <a:r>
              <a:rPr lang="es-ES" sz="2200" dirty="0" smtClean="0"/>
              <a:t>Para ello calcula la posición (</a:t>
            </a:r>
            <a:r>
              <a:rPr lang="es-ES" sz="2200" dirty="0" err="1" smtClean="0"/>
              <a:t>x,y</a:t>
            </a:r>
            <a:r>
              <a:rPr lang="es-ES" sz="2200" dirty="0" smtClean="0"/>
              <a:t>) de los nodos hijos y la altura y anchura de los mismos.</a:t>
            </a:r>
            <a:endParaRPr lang="es-ES" sz="2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2</a:t>
            </a:fld>
            <a:endParaRPr lang="es-ES"/>
          </a:p>
        </p:txBody>
      </p:sp>
      <p:pic>
        <p:nvPicPr>
          <p:cNvPr id="8" name="Picture 2" descr="https://amyfowlersblog.files.wordpress.com/2011/06/javafx2-0layoutclasses.png?w=640&amp;h=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75" y="3415551"/>
            <a:ext cx="5534821" cy="30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890796" y="4928616"/>
            <a:ext cx="2106900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 smtClean="0"/>
              <a:t>El resto de controles gráficos descienden directamente o indirectamente de Control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4627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Redimensionamiento de controles IGU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65604"/>
            <a:ext cx="8229600" cy="5411396"/>
          </a:xfrm>
        </p:spPr>
        <p:txBody>
          <a:bodyPr/>
          <a:lstStyle/>
          <a:p>
            <a:r>
              <a:rPr lang="es-ES" dirty="0" smtClean="0"/>
              <a:t>El grupo (</a:t>
            </a:r>
            <a:r>
              <a:rPr lang="es-ES" dirty="0" err="1" smtClean="0">
                <a:solidFill>
                  <a:srgbClr val="0070C0"/>
                </a:solidFill>
              </a:rPr>
              <a:t>Group</a:t>
            </a:r>
            <a:r>
              <a:rPr lang="es-ES" dirty="0" smtClean="0"/>
              <a:t>) no es </a:t>
            </a:r>
            <a:r>
              <a:rPr lang="es-ES" dirty="0" err="1" smtClean="0"/>
              <a:t>redimensionable</a:t>
            </a:r>
            <a:r>
              <a:rPr lang="es-ES" dirty="0" smtClean="0"/>
              <a:t> y no aplica </a:t>
            </a:r>
            <a:r>
              <a:rPr lang="es-ES" dirty="0" err="1" smtClean="0"/>
              <a:t>layout</a:t>
            </a:r>
            <a:r>
              <a:rPr lang="es-ES" dirty="0" smtClean="0"/>
              <a:t> a los controles contenidos en él. </a:t>
            </a:r>
          </a:p>
          <a:p>
            <a:r>
              <a:rPr lang="es-ES" dirty="0" smtClean="0"/>
              <a:t>Los hijos se posicionan mediante código o con </a:t>
            </a:r>
            <a:r>
              <a:rPr lang="es-ES" dirty="0" err="1" smtClean="0"/>
              <a:t>SceneBuilder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El tamaño del grupo depende del tamaño de los hijos.</a:t>
            </a:r>
          </a:p>
          <a:p>
            <a:r>
              <a:rPr lang="es-ES" dirty="0" smtClean="0"/>
              <a:t>Útil para aplicar efectos como rotaciones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tamaño de un nodo </a:t>
            </a:r>
            <a:r>
              <a:rPr lang="es-ES" dirty="0" err="1" smtClean="0">
                <a:solidFill>
                  <a:srgbClr val="0070C0"/>
                </a:solidFill>
              </a:rPr>
              <a:t>redimensionable</a:t>
            </a:r>
            <a:r>
              <a:rPr lang="es-ES" dirty="0" smtClean="0"/>
              <a:t> (</a:t>
            </a:r>
            <a:r>
              <a:rPr lang="es-ES" dirty="0" err="1" smtClean="0"/>
              <a:t>Region</a:t>
            </a:r>
            <a:r>
              <a:rPr lang="es-ES" dirty="0" smtClean="0"/>
              <a:t>, </a:t>
            </a:r>
            <a:r>
              <a:rPr lang="es-ES" dirty="0" err="1" smtClean="0"/>
              <a:t>Control,etc</a:t>
            </a:r>
            <a:r>
              <a:rPr lang="es-ES" dirty="0" smtClean="0"/>
              <a:t>) depende de dos cosas:</a:t>
            </a:r>
          </a:p>
          <a:p>
            <a:pPr lvl="1"/>
            <a:r>
              <a:rPr lang="es-ES" dirty="0" smtClean="0"/>
              <a:t>Sus </a:t>
            </a:r>
            <a:r>
              <a:rPr lang="es-ES" dirty="0" smtClean="0">
                <a:solidFill>
                  <a:srgbClr val="0070C0"/>
                </a:solidFill>
              </a:rPr>
              <a:t>preferencias</a:t>
            </a:r>
            <a:r>
              <a:rPr lang="es-ES" dirty="0" smtClean="0"/>
              <a:t> de tamaño min/</a:t>
            </a:r>
            <a:r>
              <a:rPr lang="es-ES" dirty="0" err="1" smtClean="0"/>
              <a:t>pref</a:t>
            </a:r>
            <a:r>
              <a:rPr lang="es-ES" dirty="0" smtClean="0"/>
              <a:t>/</a:t>
            </a:r>
            <a:r>
              <a:rPr lang="es-ES" dirty="0" err="1" smtClean="0"/>
              <a:t>max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>
                <a:solidFill>
                  <a:srgbClr val="0070C0"/>
                </a:solidFill>
              </a:rPr>
              <a:t>política de redimensionamiento </a:t>
            </a:r>
            <a:r>
              <a:rPr lang="es-ES" dirty="0" smtClean="0"/>
              <a:t>del contenedor padre</a:t>
            </a:r>
          </a:p>
          <a:p>
            <a:pPr marL="274320" lvl="1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2" y="3492627"/>
            <a:ext cx="1514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5091"/>
          </a:xfrm>
        </p:spPr>
        <p:txBody>
          <a:bodyPr/>
          <a:lstStyle/>
          <a:p>
            <a:r>
              <a:rPr lang="es-ES" dirty="0" err="1" smtClean="0"/>
              <a:t>FlowPane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38491"/>
            <a:ext cx="8229600" cy="5238509"/>
          </a:xfrm>
        </p:spPr>
        <p:txBody>
          <a:bodyPr/>
          <a:lstStyle/>
          <a:p>
            <a:r>
              <a:rPr lang="es-ES" b="1" dirty="0" err="1" smtClean="0"/>
              <a:t>FlowPane</a:t>
            </a:r>
            <a:r>
              <a:rPr lang="es-ES" dirty="0" smtClean="0"/>
              <a:t>: </a:t>
            </a:r>
            <a:r>
              <a:rPr lang="es-ES" dirty="0" err="1" smtClean="0"/>
              <a:t>FlowPane</a:t>
            </a:r>
            <a:r>
              <a:rPr lang="es-ES" dirty="0" smtClean="0"/>
              <a:t> redimensiona sus nodos al tamaño preferido de los mismos.</a:t>
            </a:r>
          </a:p>
          <a:p>
            <a:r>
              <a:rPr lang="es-ES" dirty="0" smtClean="0"/>
              <a:t>Por defecto los sitúa horizontalmente, en el mismo orden en el que han sido añadidos.</a:t>
            </a:r>
          </a:p>
          <a:p>
            <a:r>
              <a:rPr lang="es-ES" dirty="0" smtClean="0"/>
              <a:t>Al decrecer en anchura desplaza los nodos que no caben a las siguientes filas.</a:t>
            </a:r>
          </a:p>
          <a:p>
            <a:endParaRPr lang="en-U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7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1471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FlowPane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7" y="4152919"/>
            <a:ext cx="5429250" cy="2667000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5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250799"/>
            <a:ext cx="2838450" cy="27717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16" y="1088874"/>
            <a:ext cx="5476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619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TilePane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85523"/>
            <a:ext cx="8229600" cy="5191477"/>
          </a:xfrm>
        </p:spPr>
        <p:txBody>
          <a:bodyPr/>
          <a:lstStyle/>
          <a:p>
            <a:r>
              <a:rPr lang="es-ES" dirty="0" smtClean="0"/>
              <a:t>Parecido al </a:t>
            </a:r>
            <a:r>
              <a:rPr lang="es-ES" dirty="0" err="1" smtClean="0"/>
              <a:t>FlowPane</a:t>
            </a:r>
            <a:r>
              <a:rPr lang="es-ES" dirty="0" smtClean="0"/>
              <a:t>, pero cada componente hijo ocupa una celda del mismo tamaño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6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" y="2222339"/>
            <a:ext cx="3116543" cy="25278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81261"/>
            <a:ext cx="5667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0832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HBox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45894"/>
            <a:ext cx="8229600" cy="5331106"/>
          </a:xfrm>
        </p:spPr>
        <p:txBody>
          <a:bodyPr/>
          <a:lstStyle/>
          <a:p>
            <a:r>
              <a:rPr lang="es-ES" dirty="0" err="1" smtClean="0"/>
              <a:t>HBox</a:t>
            </a:r>
            <a:r>
              <a:rPr lang="es-ES" dirty="0" smtClean="0"/>
              <a:t> es un contenedor que sitúa sus componentes en una única fila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96" y="1574525"/>
            <a:ext cx="5102733" cy="2378197"/>
          </a:xfrm>
          <a:prstGeom prst="rect">
            <a:avLst/>
          </a:prstGeom>
        </p:spPr>
      </p:pic>
      <p:pic>
        <p:nvPicPr>
          <p:cNvPr id="10" name="Marcador de conteni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5871"/>
            <a:ext cx="5381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6747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VBox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16075"/>
            <a:ext cx="8229600" cy="5260925"/>
          </a:xfrm>
        </p:spPr>
        <p:txBody>
          <a:bodyPr/>
          <a:lstStyle/>
          <a:p>
            <a:r>
              <a:rPr lang="es-ES" dirty="0" err="1" smtClean="0"/>
              <a:t>VBox</a:t>
            </a:r>
            <a:r>
              <a:rPr lang="es-ES" dirty="0" smtClean="0"/>
              <a:t> utiliza una columna para situar los componentes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026"/>
            <a:ext cx="3715473" cy="20350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74" y="3695700"/>
            <a:ext cx="5372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0919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BorderPane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9E58-8698-4625-AE54-D0AD9EAEB582}" type="slidenum">
              <a:rPr lang="es-ES" smtClean="0"/>
              <a:t>9</a:t>
            </a:fld>
            <a:endParaRPr lang="es-ES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457200" y="1320247"/>
            <a:ext cx="8229600" cy="5156753"/>
          </a:xfrm>
        </p:spPr>
        <p:txBody>
          <a:bodyPr/>
          <a:lstStyle/>
          <a:p>
            <a:r>
              <a:rPr lang="es-ES" dirty="0" smtClean="0"/>
              <a:t>Dividido en 5 zonas:</a:t>
            </a:r>
          </a:p>
          <a:p>
            <a:pPr lvl="1"/>
            <a:r>
              <a:rPr lang="es-ES" dirty="0" smtClean="0"/>
              <a:t>La zona superior/inferior puede crecer/decrecer horizontalmente manteniendo la altura.</a:t>
            </a:r>
          </a:p>
          <a:p>
            <a:pPr lvl="1"/>
            <a:r>
              <a:rPr lang="es-ES" dirty="0" smtClean="0"/>
              <a:t>La zona derecha/izquierda puede crecer/decrecer verticalmente manteniendo la anchura.</a:t>
            </a:r>
          </a:p>
          <a:p>
            <a:pPr lvl="1"/>
            <a:r>
              <a:rPr lang="es-ES" dirty="0" smtClean="0"/>
              <a:t>Si una zona no está presente (Top por ejemplo) el resto de las zonas ocupan su espacio.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898623"/>
            <a:ext cx="3839613" cy="27005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7" y="4282811"/>
            <a:ext cx="3343275" cy="19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6986</TotalTime>
  <Words>570</Words>
  <Application>Microsoft Office PowerPoint</Application>
  <PresentationFormat>Presentación en pantalla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Claridad</vt:lpstr>
      <vt:lpstr>Contenedores de layout</vt:lpstr>
      <vt:lpstr>Componentes para la IGU</vt:lpstr>
      <vt:lpstr>Redimensionamiento de controles IGU</vt:lpstr>
      <vt:lpstr>FlowPane</vt:lpstr>
      <vt:lpstr>FlowPane</vt:lpstr>
      <vt:lpstr>TilePane</vt:lpstr>
      <vt:lpstr>HBox</vt:lpstr>
      <vt:lpstr>VBox</vt:lpstr>
      <vt:lpstr>BorderPane</vt:lpstr>
      <vt:lpstr>BorderPane</vt:lpstr>
      <vt:lpstr>AnchorPane</vt:lpstr>
      <vt:lpstr>AnchorPane</vt:lpstr>
      <vt:lpstr>GridPane</vt:lpstr>
      <vt:lpstr>StackPane</vt:lpstr>
      <vt:lpstr>StackPane</vt:lpstr>
      <vt:lpstr>Tamaño mínimo de un Stage</vt:lpstr>
    </vt:vector>
  </TitlesOfParts>
  <Company>DSIC-UPV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en Java FX</dc:title>
  <dc:creator>Mario Gómez Martínez</dc:creator>
  <cp:lastModifiedBy>juan sanchez</cp:lastModifiedBy>
  <cp:revision>279</cp:revision>
  <cp:lastPrinted>2018-02-25T10:33:18Z</cp:lastPrinted>
  <dcterms:created xsi:type="dcterms:W3CDTF">2014-10-30T11:29:01Z</dcterms:created>
  <dcterms:modified xsi:type="dcterms:W3CDTF">2019-02-11T11:00:35Z</dcterms:modified>
</cp:coreProperties>
</file>