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4"/>
    <p:sldMasterId id="2147483824" r:id="rId5"/>
    <p:sldMasterId id="2147483902" r:id="rId6"/>
  </p:sldMasterIdLst>
  <p:notesMasterIdLst>
    <p:notesMasterId r:id="rId36"/>
  </p:notesMasterIdLst>
  <p:handoutMasterIdLst>
    <p:handoutMasterId r:id="rId37"/>
  </p:handoutMasterIdLst>
  <p:sldIdLst>
    <p:sldId id="256" r:id="rId7"/>
    <p:sldId id="362" r:id="rId8"/>
    <p:sldId id="352" r:id="rId9"/>
    <p:sldId id="353" r:id="rId10"/>
    <p:sldId id="339" r:id="rId11"/>
    <p:sldId id="257" r:id="rId12"/>
    <p:sldId id="351" r:id="rId13"/>
    <p:sldId id="361" r:id="rId14"/>
    <p:sldId id="338" r:id="rId15"/>
    <p:sldId id="350" r:id="rId16"/>
    <p:sldId id="344" r:id="rId17"/>
    <p:sldId id="259" r:id="rId18"/>
    <p:sldId id="258" r:id="rId19"/>
    <p:sldId id="340" r:id="rId20"/>
    <p:sldId id="327" r:id="rId21"/>
    <p:sldId id="341" r:id="rId22"/>
    <p:sldId id="363" r:id="rId23"/>
    <p:sldId id="262" r:id="rId24"/>
    <p:sldId id="263" r:id="rId25"/>
    <p:sldId id="264" r:id="rId26"/>
    <p:sldId id="265" r:id="rId27"/>
    <p:sldId id="354" r:id="rId28"/>
    <p:sldId id="355" r:id="rId29"/>
    <p:sldId id="357" r:id="rId30"/>
    <p:sldId id="358" r:id="rId31"/>
    <p:sldId id="359" r:id="rId32"/>
    <p:sldId id="360" r:id="rId33"/>
    <p:sldId id="335" r:id="rId34"/>
    <p:sldId id="345" r:id="rId35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07" autoAdjust="0"/>
    <p:restoredTop sz="86282" autoAdjust="0"/>
  </p:normalViewPr>
  <p:slideViewPr>
    <p:cSldViewPr>
      <p:cViewPr varScale="1">
        <p:scale>
          <a:sx n="72" d="100"/>
          <a:sy n="72" d="100"/>
        </p:scale>
        <p:origin x="67" y="341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E12A7-7785-4737-ACC2-A47284FEA07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DD84C34-2557-4830-8311-131255299B4A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7FF6066F-0223-4561-B44F-DB9BB64651AE}" type="parTrans" cxnId="{64C59EEA-5B99-4AA2-BB8D-9D32C55F1C74}">
      <dgm:prSet/>
      <dgm:spPr/>
      <dgm:t>
        <a:bodyPr/>
        <a:lstStyle/>
        <a:p>
          <a:endParaRPr lang="es-ES"/>
        </a:p>
      </dgm:t>
    </dgm:pt>
    <dgm:pt modelId="{1E971FD8-F640-4737-82C8-6A20885C98F2}" type="sibTrans" cxnId="{64C59EEA-5B99-4AA2-BB8D-9D32C55F1C74}">
      <dgm:prSet/>
      <dgm:spPr/>
      <dgm:t>
        <a:bodyPr/>
        <a:lstStyle/>
        <a:p>
          <a:endParaRPr lang="es-ES"/>
        </a:p>
      </dgm:t>
    </dgm:pt>
    <dgm:pt modelId="{DC62BCF3-F26C-4472-A039-3A188EB6F2F7}">
      <dgm:prSet phldrT="[Texto]"/>
      <dgm:spPr/>
      <dgm:t>
        <a:bodyPr/>
        <a:lstStyle/>
        <a:p>
          <a:r>
            <a:rPr lang="es-ES" dirty="0" smtClean="0"/>
            <a:t>Definir los conceptos básicos de Teoría de Grafos </a:t>
          </a:r>
          <a:endParaRPr lang="es-ES" dirty="0"/>
        </a:p>
      </dgm:t>
    </dgm:pt>
    <dgm:pt modelId="{700EDE65-587A-4290-B117-1348A1A814BF}" type="parTrans" cxnId="{E4665324-18FA-4608-A49F-44F38F98B383}">
      <dgm:prSet/>
      <dgm:spPr/>
      <dgm:t>
        <a:bodyPr/>
        <a:lstStyle/>
        <a:p>
          <a:endParaRPr lang="es-ES"/>
        </a:p>
      </dgm:t>
    </dgm:pt>
    <dgm:pt modelId="{E5B07A85-D194-4938-AB35-CC91A7DD9709}" type="sibTrans" cxnId="{E4665324-18FA-4608-A49F-44F38F98B383}">
      <dgm:prSet/>
      <dgm:spPr/>
      <dgm:t>
        <a:bodyPr/>
        <a:lstStyle/>
        <a:p>
          <a:endParaRPr lang="es-ES"/>
        </a:p>
      </dgm:t>
    </dgm:pt>
    <dgm:pt modelId="{81FDE029-1DDD-4EB8-AD23-713AF9B78D4B}">
      <dgm:prSet phldrT="[Texto]" phldr="1"/>
      <dgm:spPr/>
      <dgm:t>
        <a:bodyPr/>
        <a:lstStyle/>
        <a:p>
          <a:endParaRPr lang="es-ES"/>
        </a:p>
      </dgm:t>
    </dgm:pt>
    <dgm:pt modelId="{59CC4D9B-80D1-4779-BA3D-01AF0F05F56D}" type="parTrans" cxnId="{925A6EF6-469F-428E-8E4D-CCCD285B353F}">
      <dgm:prSet/>
      <dgm:spPr/>
      <dgm:t>
        <a:bodyPr/>
        <a:lstStyle/>
        <a:p>
          <a:endParaRPr lang="es-ES"/>
        </a:p>
      </dgm:t>
    </dgm:pt>
    <dgm:pt modelId="{3F35AF76-7521-4FF0-AA40-8C900E0BA9F2}" type="sibTrans" cxnId="{925A6EF6-469F-428E-8E4D-CCCD285B353F}">
      <dgm:prSet/>
      <dgm:spPr/>
      <dgm:t>
        <a:bodyPr/>
        <a:lstStyle/>
        <a:p>
          <a:endParaRPr lang="es-ES"/>
        </a:p>
      </dgm:t>
    </dgm:pt>
    <dgm:pt modelId="{B663B1F7-F15F-44BB-81E2-A5C55921B886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D750CF54-6B57-45FD-B683-7F40DBE66E23}" type="parTrans" cxnId="{D9BC8809-3463-42B8-8148-5FC1A96482C3}">
      <dgm:prSet/>
      <dgm:spPr/>
      <dgm:t>
        <a:bodyPr/>
        <a:lstStyle/>
        <a:p>
          <a:endParaRPr lang="es-ES"/>
        </a:p>
      </dgm:t>
    </dgm:pt>
    <dgm:pt modelId="{B2855B5A-BB5C-44E0-A63B-A7C2767AC3F3}" type="sibTrans" cxnId="{D9BC8809-3463-42B8-8148-5FC1A96482C3}">
      <dgm:prSet/>
      <dgm:spPr/>
      <dgm:t>
        <a:bodyPr/>
        <a:lstStyle/>
        <a:p>
          <a:endParaRPr lang="es-ES"/>
        </a:p>
      </dgm:t>
    </dgm:pt>
    <dgm:pt modelId="{D2DF6152-05BE-46C2-97FC-1C1CE0BE6DE6}">
      <dgm:prSet phldrT="[Texto]"/>
      <dgm:spPr/>
      <dgm:t>
        <a:bodyPr/>
        <a:lstStyle/>
        <a:p>
          <a:r>
            <a:rPr lang="es-ES" dirty="0" smtClean="0"/>
            <a:t>Desarrollar la idea intuitiva de grafo y red.</a:t>
          </a:r>
          <a:endParaRPr lang="es-ES" dirty="0"/>
        </a:p>
      </dgm:t>
    </dgm:pt>
    <dgm:pt modelId="{E836C86A-554A-4BAE-ABEA-E2273B5EB2B0}" type="parTrans" cxnId="{07780DDD-C3D4-4B61-8FDA-186BA40FAB8B}">
      <dgm:prSet/>
      <dgm:spPr/>
      <dgm:t>
        <a:bodyPr/>
        <a:lstStyle/>
        <a:p>
          <a:endParaRPr lang="es-ES"/>
        </a:p>
      </dgm:t>
    </dgm:pt>
    <dgm:pt modelId="{138D384F-50E9-4C0D-9554-02E6DFF35526}" type="sibTrans" cxnId="{07780DDD-C3D4-4B61-8FDA-186BA40FAB8B}">
      <dgm:prSet/>
      <dgm:spPr/>
      <dgm:t>
        <a:bodyPr/>
        <a:lstStyle/>
        <a:p>
          <a:endParaRPr lang="es-ES"/>
        </a:p>
      </dgm:t>
    </dgm:pt>
    <dgm:pt modelId="{DAE0C458-D4D0-411E-B633-C16773E26E13}">
      <dgm:prSet phldrT="[Texto]"/>
      <dgm:spPr/>
      <dgm:t>
        <a:bodyPr/>
        <a:lstStyle/>
        <a:p>
          <a:r>
            <a:rPr lang="es-ES" dirty="0" smtClean="0"/>
            <a:t>Desarrollar la definición formal de grafo y red.</a:t>
          </a:r>
          <a:endParaRPr lang="es-ES" dirty="0"/>
        </a:p>
      </dgm:t>
    </dgm:pt>
    <dgm:pt modelId="{C9FB5187-1BC3-428E-BDA0-1310E0267E56}" type="parTrans" cxnId="{7ABCC4B8-087D-423E-B955-6CE798ABD0B0}">
      <dgm:prSet/>
      <dgm:spPr/>
      <dgm:t>
        <a:bodyPr/>
        <a:lstStyle/>
        <a:p>
          <a:endParaRPr lang="es-ES"/>
        </a:p>
      </dgm:t>
    </dgm:pt>
    <dgm:pt modelId="{D9B6367E-3091-43E5-93AA-EB19F0F08B29}" type="sibTrans" cxnId="{7ABCC4B8-087D-423E-B955-6CE798ABD0B0}">
      <dgm:prSet/>
      <dgm:spPr/>
      <dgm:t>
        <a:bodyPr/>
        <a:lstStyle/>
        <a:p>
          <a:endParaRPr lang="es-ES"/>
        </a:p>
      </dgm:t>
    </dgm:pt>
    <dgm:pt modelId="{FBF4FD8E-480D-4CCE-802B-A9B1D7EDB63B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C51190BB-473B-478D-A018-2399005D43A1}" type="parTrans" cxnId="{C2BC2A96-0B25-40DC-88A9-3DE2E1D21148}">
      <dgm:prSet/>
      <dgm:spPr/>
      <dgm:t>
        <a:bodyPr/>
        <a:lstStyle/>
        <a:p>
          <a:endParaRPr lang="es-ES"/>
        </a:p>
      </dgm:t>
    </dgm:pt>
    <dgm:pt modelId="{CF56C979-53F4-4CCA-855F-334CB32B27A5}" type="sibTrans" cxnId="{C2BC2A96-0B25-40DC-88A9-3DE2E1D21148}">
      <dgm:prSet/>
      <dgm:spPr/>
      <dgm:t>
        <a:bodyPr/>
        <a:lstStyle/>
        <a:p>
          <a:endParaRPr lang="es-ES"/>
        </a:p>
      </dgm:t>
    </dgm:pt>
    <dgm:pt modelId="{EF1E4E3D-8E63-4A61-8D1C-F3A6D07B4C68}">
      <dgm:prSet phldrT="[Texto]"/>
      <dgm:spPr/>
      <dgm:t>
        <a:bodyPr/>
        <a:lstStyle/>
        <a:p>
          <a:r>
            <a:rPr lang="es-ES" dirty="0" smtClean="0"/>
            <a:t>Estudiar algunas de las propiedades básicas de grafo NO DIRIGIDOS</a:t>
          </a:r>
          <a:endParaRPr lang="es-ES" dirty="0"/>
        </a:p>
      </dgm:t>
    </dgm:pt>
    <dgm:pt modelId="{F67752C1-A4CE-4D18-A185-5E8A4D1AA53C}" type="parTrans" cxnId="{25C65A18-844F-498C-B187-CB9C82D0832B}">
      <dgm:prSet/>
      <dgm:spPr/>
      <dgm:t>
        <a:bodyPr/>
        <a:lstStyle/>
        <a:p>
          <a:endParaRPr lang="es-ES"/>
        </a:p>
      </dgm:t>
    </dgm:pt>
    <dgm:pt modelId="{8229877B-7F28-4BE0-87D1-54BE375597AA}" type="sibTrans" cxnId="{25C65A18-844F-498C-B187-CB9C82D0832B}">
      <dgm:prSet/>
      <dgm:spPr/>
      <dgm:t>
        <a:bodyPr/>
        <a:lstStyle/>
        <a:p>
          <a:endParaRPr lang="es-ES"/>
        </a:p>
      </dgm:t>
    </dgm:pt>
    <dgm:pt modelId="{637CB728-ECE3-4AF0-BBF5-CEB91CA7A04F}">
      <dgm:prSet phldrT="[Texto]" phldr="1"/>
      <dgm:spPr/>
      <dgm:t>
        <a:bodyPr/>
        <a:lstStyle/>
        <a:p>
          <a:endParaRPr lang="es-ES"/>
        </a:p>
      </dgm:t>
    </dgm:pt>
    <dgm:pt modelId="{F6C247DE-27C6-441E-A195-A9A1ED345A09}" type="parTrans" cxnId="{990596A4-D636-456A-B994-111AA296C787}">
      <dgm:prSet/>
      <dgm:spPr/>
      <dgm:t>
        <a:bodyPr/>
        <a:lstStyle/>
        <a:p>
          <a:endParaRPr lang="es-ES"/>
        </a:p>
      </dgm:t>
    </dgm:pt>
    <dgm:pt modelId="{66AA0277-F042-41DF-8FA5-BB7FA0B45FDC}" type="sibTrans" cxnId="{990596A4-D636-456A-B994-111AA296C787}">
      <dgm:prSet/>
      <dgm:spPr/>
      <dgm:t>
        <a:bodyPr/>
        <a:lstStyle/>
        <a:p>
          <a:endParaRPr lang="es-ES"/>
        </a:p>
      </dgm:t>
    </dgm:pt>
    <dgm:pt modelId="{57DDAEC6-02AF-4956-931D-E2B99C75C488}">
      <dgm:prSet phldrT="[Texto]"/>
      <dgm:spPr/>
      <dgm:t>
        <a:bodyPr/>
        <a:lstStyle/>
        <a:p>
          <a:r>
            <a:rPr lang="es-ES" dirty="0" smtClean="0"/>
            <a:t>Para grafo NO DIRIGIDOS:</a:t>
          </a:r>
          <a:endParaRPr lang="es-ES" dirty="0"/>
        </a:p>
      </dgm:t>
    </dgm:pt>
    <dgm:pt modelId="{96DD02A6-5A44-4535-A897-15A8B36B420C}" type="parTrans" cxnId="{FA0C3350-4DF8-44A5-AF7C-1A777EFBCAAA}">
      <dgm:prSet/>
      <dgm:spPr/>
      <dgm:t>
        <a:bodyPr/>
        <a:lstStyle/>
        <a:p>
          <a:endParaRPr lang="es-ES"/>
        </a:p>
      </dgm:t>
    </dgm:pt>
    <dgm:pt modelId="{C548B5F3-8144-43FF-B47D-91CBFEE3ECC7}" type="sibTrans" cxnId="{FA0C3350-4DF8-44A5-AF7C-1A777EFBCAAA}">
      <dgm:prSet/>
      <dgm:spPr/>
      <dgm:t>
        <a:bodyPr/>
        <a:lstStyle/>
        <a:p>
          <a:endParaRPr lang="es-ES"/>
        </a:p>
      </dgm:t>
    </dgm:pt>
    <dgm:pt modelId="{714F4D6B-3717-40D8-8D3F-9DEFC89016C7}" type="pres">
      <dgm:prSet presAssocID="{879E12A7-7785-4737-ACC2-A47284FEA07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1D02A9E-1C64-46E5-9F2B-1033F4008759}" type="pres">
      <dgm:prSet presAssocID="{FDD84C34-2557-4830-8311-131255299B4A}" presName="composite" presStyleCnt="0"/>
      <dgm:spPr/>
    </dgm:pt>
    <dgm:pt modelId="{53741E22-F780-473D-B4C1-A6D85A2AC7EA}" type="pres">
      <dgm:prSet presAssocID="{FDD84C34-2557-4830-8311-131255299B4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98B18E-59F1-41E3-9123-B8BC5777813A}" type="pres">
      <dgm:prSet presAssocID="{FDD84C34-2557-4830-8311-131255299B4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36238B-A617-496C-9C3D-7025B13F4917}" type="pres">
      <dgm:prSet presAssocID="{1E971FD8-F640-4737-82C8-6A20885C98F2}" presName="sp" presStyleCnt="0"/>
      <dgm:spPr/>
    </dgm:pt>
    <dgm:pt modelId="{F634861E-B228-4AD0-8C90-2B3B14FED239}" type="pres">
      <dgm:prSet presAssocID="{B663B1F7-F15F-44BB-81E2-A5C55921B886}" presName="composite" presStyleCnt="0"/>
      <dgm:spPr/>
    </dgm:pt>
    <dgm:pt modelId="{D9B77128-397E-4D2B-87D6-1A1FF3227757}" type="pres">
      <dgm:prSet presAssocID="{B663B1F7-F15F-44BB-81E2-A5C55921B88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EA7410-4212-4143-A9C6-E629822AF763}" type="pres">
      <dgm:prSet presAssocID="{B663B1F7-F15F-44BB-81E2-A5C55921B88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A444F9-3C79-4B48-B41E-95E85E8C3542}" type="pres">
      <dgm:prSet presAssocID="{B2855B5A-BB5C-44E0-A63B-A7C2767AC3F3}" presName="sp" presStyleCnt="0"/>
      <dgm:spPr/>
    </dgm:pt>
    <dgm:pt modelId="{9B5D4006-182E-4B76-BDEA-508CCA1E4A44}" type="pres">
      <dgm:prSet presAssocID="{FBF4FD8E-480D-4CCE-802B-A9B1D7EDB63B}" presName="composite" presStyleCnt="0"/>
      <dgm:spPr/>
    </dgm:pt>
    <dgm:pt modelId="{F9F10694-1845-45D2-9736-9B4EA9293D75}" type="pres">
      <dgm:prSet presAssocID="{FBF4FD8E-480D-4CCE-802B-A9B1D7EDB63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13357E-4F34-4B8D-9170-7F5DCA19F084}" type="pres">
      <dgm:prSet presAssocID="{FBF4FD8E-480D-4CCE-802B-A9B1D7EDB63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9BC8809-3463-42B8-8148-5FC1A96482C3}" srcId="{879E12A7-7785-4737-ACC2-A47284FEA078}" destId="{B663B1F7-F15F-44BB-81E2-A5C55921B886}" srcOrd="1" destOrd="0" parTransId="{D750CF54-6B57-45FD-B683-7F40DBE66E23}" sibTransId="{B2855B5A-BB5C-44E0-A63B-A7C2767AC3F3}"/>
    <dgm:cxn modelId="{599B3BA7-0509-4B0C-9C98-2DEE6956A279}" type="presOf" srcId="{B663B1F7-F15F-44BB-81E2-A5C55921B886}" destId="{D9B77128-397E-4D2B-87D6-1A1FF3227757}" srcOrd="0" destOrd="0" presId="urn:microsoft.com/office/officeart/2005/8/layout/chevron2"/>
    <dgm:cxn modelId="{E4665324-18FA-4608-A49F-44F38F98B383}" srcId="{FDD84C34-2557-4830-8311-131255299B4A}" destId="{DC62BCF3-F26C-4472-A039-3A188EB6F2F7}" srcOrd="0" destOrd="0" parTransId="{700EDE65-587A-4290-B117-1348A1A814BF}" sibTransId="{E5B07A85-D194-4938-AB35-CC91A7DD9709}"/>
    <dgm:cxn modelId="{FA0C3350-4DF8-44A5-AF7C-1A777EFBCAAA}" srcId="{B663B1F7-F15F-44BB-81E2-A5C55921B886}" destId="{57DDAEC6-02AF-4956-931D-E2B99C75C488}" srcOrd="0" destOrd="0" parTransId="{96DD02A6-5A44-4535-A897-15A8B36B420C}" sibTransId="{C548B5F3-8144-43FF-B47D-91CBFEE3ECC7}"/>
    <dgm:cxn modelId="{8D75F19E-D07E-42A3-B22E-CF622A68602B}" type="presOf" srcId="{57DDAEC6-02AF-4956-931D-E2B99C75C488}" destId="{0BEA7410-4212-4143-A9C6-E629822AF763}" srcOrd="0" destOrd="0" presId="urn:microsoft.com/office/officeart/2005/8/layout/chevron2"/>
    <dgm:cxn modelId="{78D8A0A6-1909-439C-B950-77A4423BB1A4}" type="presOf" srcId="{DC62BCF3-F26C-4472-A039-3A188EB6F2F7}" destId="{ED98B18E-59F1-41E3-9123-B8BC5777813A}" srcOrd="0" destOrd="0" presId="urn:microsoft.com/office/officeart/2005/8/layout/chevron2"/>
    <dgm:cxn modelId="{07780DDD-C3D4-4B61-8FDA-186BA40FAB8B}" srcId="{B663B1F7-F15F-44BB-81E2-A5C55921B886}" destId="{D2DF6152-05BE-46C2-97FC-1C1CE0BE6DE6}" srcOrd="1" destOrd="0" parTransId="{E836C86A-554A-4BAE-ABEA-E2273B5EB2B0}" sibTransId="{138D384F-50E9-4C0D-9554-02E6DFF35526}"/>
    <dgm:cxn modelId="{2B52C3FE-B3AC-4857-8274-F826C8D7E5E0}" type="presOf" srcId="{81FDE029-1DDD-4EB8-AD23-713AF9B78D4B}" destId="{ED98B18E-59F1-41E3-9123-B8BC5777813A}" srcOrd="0" destOrd="1" presId="urn:microsoft.com/office/officeart/2005/8/layout/chevron2"/>
    <dgm:cxn modelId="{CE90D997-C8FF-4486-B514-8803BE8D1151}" type="presOf" srcId="{637CB728-ECE3-4AF0-BBF5-CEB91CA7A04F}" destId="{D313357E-4F34-4B8D-9170-7F5DCA19F084}" srcOrd="0" destOrd="1" presId="urn:microsoft.com/office/officeart/2005/8/layout/chevron2"/>
    <dgm:cxn modelId="{5D28DAE5-3529-4DA4-925B-68AAF5F3C31D}" type="presOf" srcId="{FDD84C34-2557-4830-8311-131255299B4A}" destId="{53741E22-F780-473D-B4C1-A6D85A2AC7EA}" srcOrd="0" destOrd="0" presId="urn:microsoft.com/office/officeart/2005/8/layout/chevron2"/>
    <dgm:cxn modelId="{5345D1E6-30F3-44E6-AABC-003E612E17F4}" type="presOf" srcId="{D2DF6152-05BE-46C2-97FC-1C1CE0BE6DE6}" destId="{0BEA7410-4212-4143-A9C6-E629822AF763}" srcOrd="0" destOrd="1" presId="urn:microsoft.com/office/officeart/2005/8/layout/chevron2"/>
    <dgm:cxn modelId="{4AE58FA1-21C6-46B7-950E-DD54DA8FBD47}" type="presOf" srcId="{EF1E4E3D-8E63-4A61-8D1C-F3A6D07B4C68}" destId="{D313357E-4F34-4B8D-9170-7F5DCA19F084}" srcOrd="0" destOrd="0" presId="urn:microsoft.com/office/officeart/2005/8/layout/chevron2"/>
    <dgm:cxn modelId="{DD8ACA11-3422-4736-991A-BC1616CCD5B3}" type="presOf" srcId="{DAE0C458-D4D0-411E-B633-C16773E26E13}" destId="{0BEA7410-4212-4143-A9C6-E629822AF763}" srcOrd="0" destOrd="2" presId="urn:microsoft.com/office/officeart/2005/8/layout/chevron2"/>
    <dgm:cxn modelId="{64C59EEA-5B99-4AA2-BB8D-9D32C55F1C74}" srcId="{879E12A7-7785-4737-ACC2-A47284FEA078}" destId="{FDD84C34-2557-4830-8311-131255299B4A}" srcOrd="0" destOrd="0" parTransId="{7FF6066F-0223-4561-B44F-DB9BB64651AE}" sibTransId="{1E971FD8-F640-4737-82C8-6A20885C98F2}"/>
    <dgm:cxn modelId="{DDB64D6F-8823-4966-BB2A-0765D49B2FCC}" type="presOf" srcId="{879E12A7-7785-4737-ACC2-A47284FEA078}" destId="{714F4D6B-3717-40D8-8D3F-9DEFC89016C7}" srcOrd="0" destOrd="0" presId="urn:microsoft.com/office/officeart/2005/8/layout/chevron2"/>
    <dgm:cxn modelId="{925A6EF6-469F-428E-8E4D-CCCD285B353F}" srcId="{FDD84C34-2557-4830-8311-131255299B4A}" destId="{81FDE029-1DDD-4EB8-AD23-713AF9B78D4B}" srcOrd="1" destOrd="0" parTransId="{59CC4D9B-80D1-4779-BA3D-01AF0F05F56D}" sibTransId="{3F35AF76-7521-4FF0-AA40-8C900E0BA9F2}"/>
    <dgm:cxn modelId="{B1A6B8FD-45E0-49FD-A983-6480A4E8B877}" type="presOf" srcId="{FBF4FD8E-480D-4CCE-802B-A9B1D7EDB63B}" destId="{F9F10694-1845-45D2-9736-9B4EA9293D75}" srcOrd="0" destOrd="0" presId="urn:microsoft.com/office/officeart/2005/8/layout/chevron2"/>
    <dgm:cxn modelId="{990596A4-D636-456A-B994-111AA296C787}" srcId="{FBF4FD8E-480D-4CCE-802B-A9B1D7EDB63B}" destId="{637CB728-ECE3-4AF0-BBF5-CEB91CA7A04F}" srcOrd="1" destOrd="0" parTransId="{F6C247DE-27C6-441E-A195-A9A1ED345A09}" sibTransId="{66AA0277-F042-41DF-8FA5-BB7FA0B45FDC}"/>
    <dgm:cxn modelId="{25C65A18-844F-498C-B187-CB9C82D0832B}" srcId="{FBF4FD8E-480D-4CCE-802B-A9B1D7EDB63B}" destId="{EF1E4E3D-8E63-4A61-8D1C-F3A6D07B4C68}" srcOrd="0" destOrd="0" parTransId="{F67752C1-A4CE-4D18-A185-5E8A4D1AA53C}" sibTransId="{8229877B-7F28-4BE0-87D1-54BE375597AA}"/>
    <dgm:cxn modelId="{C2BC2A96-0B25-40DC-88A9-3DE2E1D21148}" srcId="{879E12A7-7785-4737-ACC2-A47284FEA078}" destId="{FBF4FD8E-480D-4CCE-802B-A9B1D7EDB63B}" srcOrd="2" destOrd="0" parTransId="{C51190BB-473B-478D-A018-2399005D43A1}" sibTransId="{CF56C979-53F4-4CCA-855F-334CB32B27A5}"/>
    <dgm:cxn modelId="{7ABCC4B8-087D-423E-B955-6CE798ABD0B0}" srcId="{B663B1F7-F15F-44BB-81E2-A5C55921B886}" destId="{DAE0C458-D4D0-411E-B633-C16773E26E13}" srcOrd="2" destOrd="0" parTransId="{C9FB5187-1BC3-428E-BDA0-1310E0267E56}" sibTransId="{D9B6367E-3091-43E5-93AA-EB19F0F08B29}"/>
    <dgm:cxn modelId="{C9D69543-6AAF-47CA-BE64-9BF100C357DE}" type="presParOf" srcId="{714F4D6B-3717-40D8-8D3F-9DEFC89016C7}" destId="{01D02A9E-1C64-46E5-9F2B-1033F4008759}" srcOrd="0" destOrd="0" presId="urn:microsoft.com/office/officeart/2005/8/layout/chevron2"/>
    <dgm:cxn modelId="{2BB672E2-D2F6-447E-A914-FDDF856CDECD}" type="presParOf" srcId="{01D02A9E-1C64-46E5-9F2B-1033F4008759}" destId="{53741E22-F780-473D-B4C1-A6D85A2AC7EA}" srcOrd="0" destOrd="0" presId="urn:microsoft.com/office/officeart/2005/8/layout/chevron2"/>
    <dgm:cxn modelId="{2B64D29C-6EF5-47E0-9E28-2A1FF6E8D92A}" type="presParOf" srcId="{01D02A9E-1C64-46E5-9F2B-1033F4008759}" destId="{ED98B18E-59F1-41E3-9123-B8BC5777813A}" srcOrd="1" destOrd="0" presId="urn:microsoft.com/office/officeart/2005/8/layout/chevron2"/>
    <dgm:cxn modelId="{B398D3E2-461D-427B-974A-5F7EEF4089B5}" type="presParOf" srcId="{714F4D6B-3717-40D8-8D3F-9DEFC89016C7}" destId="{B336238B-A617-496C-9C3D-7025B13F4917}" srcOrd="1" destOrd="0" presId="urn:microsoft.com/office/officeart/2005/8/layout/chevron2"/>
    <dgm:cxn modelId="{291193D5-E400-4BBC-B5E7-06B03DC30F2A}" type="presParOf" srcId="{714F4D6B-3717-40D8-8D3F-9DEFC89016C7}" destId="{F634861E-B228-4AD0-8C90-2B3B14FED239}" srcOrd="2" destOrd="0" presId="urn:microsoft.com/office/officeart/2005/8/layout/chevron2"/>
    <dgm:cxn modelId="{C9B5394F-3BBE-4978-96D5-C1A7B82A4CB6}" type="presParOf" srcId="{F634861E-B228-4AD0-8C90-2B3B14FED239}" destId="{D9B77128-397E-4D2B-87D6-1A1FF3227757}" srcOrd="0" destOrd="0" presId="urn:microsoft.com/office/officeart/2005/8/layout/chevron2"/>
    <dgm:cxn modelId="{5767712E-FE25-47BD-8FD6-D15EC452C5EF}" type="presParOf" srcId="{F634861E-B228-4AD0-8C90-2B3B14FED239}" destId="{0BEA7410-4212-4143-A9C6-E629822AF763}" srcOrd="1" destOrd="0" presId="urn:microsoft.com/office/officeart/2005/8/layout/chevron2"/>
    <dgm:cxn modelId="{71FDF2C6-D03B-49CB-9EBC-115F3647F3F6}" type="presParOf" srcId="{714F4D6B-3717-40D8-8D3F-9DEFC89016C7}" destId="{8FA444F9-3C79-4B48-B41E-95E85E8C3542}" srcOrd="3" destOrd="0" presId="urn:microsoft.com/office/officeart/2005/8/layout/chevron2"/>
    <dgm:cxn modelId="{95ADE461-83C6-45DE-9314-3D20611A312A}" type="presParOf" srcId="{714F4D6B-3717-40D8-8D3F-9DEFC89016C7}" destId="{9B5D4006-182E-4B76-BDEA-508CCA1E4A44}" srcOrd="4" destOrd="0" presId="urn:microsoft.com/office/officeart/2005/8/layout/chevron2"/>
    <dgm:cxn modelId="{036CC2C7-931A-48B1-8269-6183DECC10BC}" type="presParOf" srcId="{9B5D4006-182E-4B76-BDEA-508CCA1E4A44}" destId="{F9F10694-1845-45D2-9736-9B4EA9293D75}" srcOrd="0" destOrd="0" presId="urn:microsoft.com/office/officeart/2005/8/layout/chevron2"/>
    <dgm:cxn modelId="{EC0CAD74-C7AA-4724-ABB1-9B4B327BC15E}" type="presParOf" srcId="{9B5D4006-182E-4B76-BDEA-508CCA1E4A44}" destId="{D313357E-4F34-4B8D-9170-7F5DCA19F0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41E22-F780-473D-B4C1-A6D85A2AC7EA}">
      <dsp:nvSpPr>
        <dsp:cNvPr id="0" name=""/>
        <dsp:cNvSpPr/>
      </dsp:nvSpPr>
      <dsp:spPr>
        <a:xfrm rot="5400000">
          <a:off x="-246174" y="246197"/>
          <a:ext cx="1641166" cy="11488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1</a:t>
          </a:r>
          <a:endParaRPr lang="es-ES" sz="3500" kern="1200" dirty="0"/>
        </a:p>
      </dsp:txBody>
      <dsp:txXfrm rot="-5400000">
        <a:off x="1" y="574430"/>
        <a:ext cx="1148816" cy="492350"/>
      </dsp:txXfrm>
    </dsp:sp>
    <dsp:sp modelId="{ED98B18E-59F1-41E3-9123-B8BC5777813A}">
      <dsp:nvSpPr>
        <dsp:cNvPr id="0" name=""/>
        <dsp:cNvSpPr/>
      </dsp:nvSpPr>
      <dsp:spPr>
        <a:xfrm rot="5400000">
          <a:off x="3923074" y="-2774234"/>
          <a:ext cx="1066758" cy="6615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200" kern="1200" dirty="0" smtClean="0"/>
            <a:t>Definir los conceptos básicos de Teoría de Grafos </a:t>
          </a:r>
          <a:endParaRPr lang="es-E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200" kern="1200"/>
        </a:p>
      </dsp:txBody>
      <dsp:txXfrm rot="-5400000">
        <a:off x="1148817" y="52098"/>
        <a:ext cx="6563198" cy="962608"/>
      </dsp:txXfrm>
    </dsp:sp>
    <dsp:sp modelId="{D9B77128-397E-4D2B-87D6-1A1FF3227757}">
      <dsp:nvSpPr>
        <dsp:cNvPr id="0" name=""/>
        <dsp:cNvSpPr/>
      </dsp:nvSpPr>
      <dsp:spPr>
        <a:xfrm rot="5400000">
          <a:off x="-246174" y="1693546"/>
          <a:ext cx="1641166" cy="11488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2</a:t>
          </a:r>
          <a:endParaRPr lang="es-ES" sz="3500" kern="1200" dirty="0"/>
        </a:p>
      </dsp:txBody>
      <dsp:txXfrm rot="-5400000">
        <a:off x="1" y="2021779"/>
        <a:ext cx="1148816" cy="492350"/>
      </dsp:txXfrm>
    </dsp:sp>
    <dsp:sp modelId="{0BEA7410-4212-4143-A9C6-E629822AF763}">
      <dsp:nvSpPr>
        <dsp:cNvPr id="0" name=""/>
        <dsp:cNvSpPr/>
      </dsp:nvSpPr>
      <dsp:spPr>
        <a:xfrm rot="5400000">
          <a:off x="3923074" y="-1326886"/>
          <a:ext cx="1066758" cy="6615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200" kern="1200" dirty="0" smtClean="0"/>
            <a:t>Para grafo NO DIRIGIDOS:</a:t>
          </a:r>
          <a:endParaRPr lang="es-E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200" kern="1200" dirty="0" smtClean="0"/>
            <a:t>Desarrollar la idea intuitiva de grafo y red.</a:t>
          </a:r>
          <a:endParaRPr lang="es-E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200" kern="1200" dirty="0" smtClean="0"/>
            <a:t>Desarrollar la definición formal de grafo y red.</a:t>
          </a:r>
          <a:endParaRPr lang="es-ES" sz="2200" kern="1200" dirty="0"/>
        </a:p>
      </dsp:txBody>
      <dsp:txXfrm rot="-5400000">
        <a:off x="1148817" y="1499446"/>
        <a:ext cx="6563198" cy="962608"/>
      </dsp:txXfrm>
    </dsp:sp>
    <dsp:sp modelId="{F9F10694-1845-45D2-9736-9B4EA9293D75}">
      <dsp:nvSpPr>
        <dsp:cNvPr id="0" name=""/>
        <dsp:cNvSpPr/>
      </dsp:nvSpPr>
      <dsp:spPr>
        <a:xfrm rot="5400000">
          <a:off x="-246174" y="3140894"/>
          <a:ext cx="1641166" cy="11488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3</a:t>
          </a:r>
          <a:endParaRPr lang="es-ES" sz="3500" kern="1200" dirty="0"/>
        </a:p>
      </dsp:txBody>
      <dsp:txXfrm rot="-5400000">
        <a:off x="1" y="3469127"/>
        <a:ext cx="1148816" cy="492350"/>
      </dsp:txXfrm>
    </dsp:sp>
    <dsp:sp modelId="{D313357E-4F34-4B8D-9170-7F5DCA19F084}">
      <dsp:nvSpPr>
        <dsp:cNvPr id="0" name=""/>
        <dsp:cNvSpPr/>
      </dsp:nvSpPr>
      <dsp:spPr>
        <a:xfrm rot="5400000">
          <a:off x="3923074" y="120462"/>
          <a:ext cx="1066758" cy="6615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200" kern="1200" dirty="0" smtClean="0"/>
            <a:t>Estudiar algunas de las propiedades básicas de grafo NO DIRIGIDOS</a:t>
          </a:r>
          <a:endParaRPr lang="es-E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200" kern="1200"/>
        </a:p>
      </dsp:txBody>
      <dsp:txXfrm rot="-5400000">
        <a:off x="1148817" y="2946795"/>
        <a:ext cx="6563198" cy="962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s-ES" smtClean="0"/>
              <a:pPr/>
              <a:t>16/05/2018</a:t>
            </a:fld>
            <a:endParaRPr lang="es-ES" dirty="0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s-ES" smtClean="0"/>
              <a:pPr/>
              <a:t>‹Nº›</a:t>
            </a:fld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97773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s-ES"/>
              <a:pPr/>
              <a:t>16/05/2018</a:t>
            </a:fld>
            <a:endParaRPr lang="es-ES" dirty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739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957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19475296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0183247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5567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5384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15222144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932344824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966640004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5231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15657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008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684435763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400978523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562832398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374175352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793132932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67304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5361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282982493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528568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030976607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23276991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993004596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33480835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25266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45493598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282215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66080915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861700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844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70558044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910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891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152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51149999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17158873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22259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8745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75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27.gif"/><Relationship Id="rId4" Type="http://schemas.openxmlformats.org/officeDocument/2006/relationships/image" Target="../media/image26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43.png"/><Relationship Id="rId5" Type="http://schemas.openxmlformats.org/officeDocument/2006/relationships/image" Target="../media/image46.gif"/><Relationship Id="rId4" Type="http://schemas.openxmlformats.org/officeDocument/2006/relationships/image" Target="../media/image45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43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4.png"/><Relationship Id="rId5" Type="http://schemas.openxmlformats.org/officeDocument/2006/relationships/image" Target="../media/image49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4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</a:t>
            </a:fld>
            <a:endParaRPr lang="es-ES" dirty="0"/>
          </a:p>
        </p:txBody>
      </p:sp>
      <p:sp>
        <p:nvSpPr>
          <p:cNvPr id="6" name="Subtitle 1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/>
          <a:lstStyle/>
          <a:p>
            <a:r>
              <a:rPr lang="es-ES_tradnl" b="1" dirty="0" smtClean="0">
                <a:solidFill>
                  <a:schemeClr val="tx1"/>
                </a:solidFill>
              </a:rPr>
              <a:t>Antonio Hervás Jorge. 2017</a:t>
            </a:r>
          </a:p>
          <a:p>
            <a:endParaRPr dirty="0"/>
          </a:p>
        </p:txBody>
      </p:sp>
      <p:sp>
        <p:nvSpPr>
          <p:cNvPr id="7" name="Title 2"/>
          <p:cNvSpPr>
            <a:spLocks noGrp="1"/>
          </p:cNvSpPr>
          <p:nvPr>
            <p:ph type="ctrTitle"/>
          </p:nvPr>
        </p:nvSpPr>
        <p:spPr>
          <a:xfrm>
            <a:off x="80395" y="5000679"/>
            <a:ext cx="6147789" cy="1470025"/>
          </a:xfrm>
        </p:spPr>
        <p:txBody>
          <a:bodyPr>
            <a:normAutofit/>
          </a:bodyPr>
          <a:lstStyle/>
          <a:p>
            <a:r>
              <a:rPr lang="es-ES_tradnl" sz="3200" dirty="0" smtClean="0"/>
              <a:t>INTRODUCCIÓN A LA TEORÍA DE GRAFOS</a:t>
            </a:r>
            <a:br>
              <a:rPr lang="es-ES_tradnl" sz="3200" dirty="0" smtClean="0"/>
            </a:br>
            <a:r>
              <a:rPr lang="es-ES_tradnl" sz="3200" smtClean="0">
                <a:latin typeface="Arial" panose="020B0604020202020204" pitchFamily="34" charset="0"/>
                <a:cs typeface="Arial" panose="020B0604020202020204" pitchFamily="34" charset="0"/>
              </a:rPr>
              <a:t>SESIÓN 1</a:t>
            </a:r>
            <a:r>
              <a:rPr lang="es-ES_tradnl" sz="3200" smtClean="0"/>
              <a:t>.   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Picture 13" descr="Konigsberg_colou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418" y="1319035"/>
            <a:ext cx="6917607" cy="553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eul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116631"/>
            <a:ext cx="1839495" cy="2231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7164289" y="2780928"/>
            <a:ext cx="1839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La ciudad de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Könisberg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, disponía de 7 puentes que cruzaban el río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Pregel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y unían la ciudad y la isla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Keniphopf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707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107504" y="2204864"/>
            <a:ext cx="3888432" cy="2160240"/>
          </a:xfrm>
          <a:prstGeom prst="rect">
            <a:avLst/>
          </a:prstGeom>
          <a:ln w="952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b" anchorCtr="0">
            <a:normAutofit/>
          </a:bodyPr>
          <a:lstStyle>
            <a:defPPr>
              <a:defRPr lang="es-E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latinLnBrk="0" hangingPunct="1">
              <a:buNone/>
              <a:defRPr lang="es-ES" sz="3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6000" b="1" kern="0" dirty="0" smtClean="0">
                <a:solidFill>
                  <a:schemeClr val="tx1"/>
                </a:solidFill>
              </a:rPr>
              <a:t>Grafos no dirigidos</a:t>
            </a:r>
            <a:endParaRPr lang="es-ES" sz="6000" b="1" kern="0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ahervas\MAD\Practicasgrafos\Imágene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554" y="312648"/>
            <a:ext cx="4772536" cy="477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88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2 Título"/>
          <p:cNvSpPr>
            <a:spLocks noGrp="1"/>
          </p:cNvSpPr>
          <p:nvPr>
            <p:ph type="title"/>
          </p:nvPr>
        </p:nvSpPr>
        <p:spPr>
          <a:xfrm>
            <a:off x="914400" y="99198"/>
            <a:ext cx="8229600" cy="549255"/>
          </a:xfrm>
        </p:spPr>
        <p:txBody>
          <a:bodyPr>
            <a:norm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DEFINICIÓN   FORMAL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21478"/>
            <a:ext cx="4717303" cy="62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872" y="3573016"/>
            <a:ext cx="6640746" cy="2674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91926"/>
            <a:ext cx="6504057" cy="169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762000"/>
            <a:endParaRPr lang="es-ES_tradnl" dirty="0" smtClean="0"/>
          </a:p>
          <a:p>
            <a:pPr>
              <a:buNone/>
            </a:pPr>
            <a:endParaRPr lang="es-ES" b="1" dirty="0" err="1" smtClean="0"/>
          </a:p>
        </p:txBody>
      </p:sp>
      <p:sp>
        <p:nvSpPr>
          <p:cNvPr id="9" name="2 Título"/>
          <p:cNvSpPr>
            <a:spLocks noGrp="1"/>
          </p:cNvSpPr>
          <p:nvPr>
            <p:ph type="title"/>
          </p:nvPr>
        </p:nvSpPr>
        <p:spPr>
          <a:xfrm>
            <a:off x="914400" y="38019"/>
            <a:ext cx="8229600" cy="549255"/>
          </a:xfrm>
        </p:spPr>
        <p:txBody>
          <a:bodyPr>
            <a:norm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EJEMPLOS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645976"/>
            <a:ext cx="3985245" cy="322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042" y="1694325"/>
            <a:ext cx="3532058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Título"/>
          <p:cNvSpPr>
            <a:spLocks noGrp="1"/>
          </p:cNvSpPr>
          <p:nvPr>
            <p:ph type="title"/>
          </p:nvPr>
        </p:nvSpPr>
        <p:spPr>
          <a:xfrm>
            <a:off x="4644008" y="0"/>
            <a:ext cx="4477494" cy="720080"/>
          </a:xfrm>
        </p:spPr>
        <p:txBody>
          <a:bodyPr>
            <a:normAutofit/>
          </a:bodyPr>
          <a:lstStyle/>
          <a:p>
            <a:pPr algn="r"/>
            <a:r>
              <a:rPr lang="es-ES" sz="2400" b="1" dirty="0" smtClean="0">
                <a:solidFill>
                  <a:srgbClr val="660033"/>
                </a:solidFill>
                <a:latin typeface="Arial" pitchFamily="34" charset="0"/>
                <a:cs typeface="Arial" pitchFamily="34" charset="0"/>
              </a:rPr>
              <a:t>GRAFOS DIRIGIDOS: </a:t>
            </a:r>
            <a:br>
              <a:rPr lang="es-ES" sz="2400" b="1" dirty="0" smtClean="0">
                <a:solidFill>
                  <a:srgbClr val="660033"/>
                </a:solidFill>
                <a:latin typeface="Arial" pitchFamily="34" charset="0"/>
                <a:cs typeface="Arial" pitchFamily="34" charset="0"/>
              </a:rPr>
            </a:br>
            <a:r>
              <a:rPr lang="es-ES" sz="2400" b="1" dirty="0" smtClean="0">
                <a:solidFill>
                  <a:srgbClr val="660033"/>
                </a:solidFill>
                <a:latin typeface="Arial" pitchFamily="34" charset="0"/>
                <a:cs typeface="Arial" pitchFamily="34" charset="0"/>
              </a:rPr>
              <a:t>DEFINICIÓN   FORMAL</a:t>
            </a:r>
            <a:endParaRPr lang="es-ES" sz="2400" b="1" dirty="0">
              <a:solidFill>
                <a:srgbClr val="6600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64635"/>
            <a:ext cx="6804248" cy="177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99408"/>
            <a:ext cx="5184576" cy="52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3203317"/>
            <a:ext cx="2664296" cy="3482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CuadroTexto"/>
          <p:cNvSpPr txBox="1"/>
          <p:nvPr/>
        </p:nvSpPr>
        <p:spPr>
          <a:xfrm>
            <a:off x="4168975" y="3342516"/>
            <a:ext cx="432415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i="1" dirty="0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&lt;</a:t>
            </a:r>
            <a:r>
              <a:rPr lang="es-ES" sz="4800" b="1" i="1" dirty="0" err="1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u,v</a:t>
            </a:r>
            <a:r>
              <a:rPr lang="es-ES" sz="4800" b="1" i="1" dirty="0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&gt; ≠&lt;</a:t>
            </a:r>
            <a:r>
              <a:rPr lang="es-ES" sz="4800" b="1" i="1" dirty="0" err="1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v,u</a:t>
            </a:r>
            <a:r>
              <a:rPr lang="es-ES" sz="4800" b="1" i="1" dirty="0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&gt;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225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15</a:t>
            </a:fld>
            <a:endParaRPr lang="es-ES" dirty="0"/>
          </a:p>
        </p:txBody>
      </p:sp>
      <p:pic>
        <p:nvPicPr>
          <p:cNvPr id="5" name="4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6" name="5 Imagen" descr="mhtml:file://C:\PCdespacho\MAD\epos\EPO5_Caminos.mht!http://online.upa.upv.es/haupa/Cursos/01tgr/imagenes/U4_grafoEPO4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52936"/>
            <a:ext cx="3131840" cy="400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mhtml:file://C:\PCdespacho\MAD\epos\EPO5_Caminos.mht!http://online.upa.upv.es/haupa/Cursos/01tgr/imagenes/U4_grafoEPO9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02796" y="63902"/>
            <a:ext cx="3238400" cy="314907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8" name="7 Imagen" descr="mhtml:file://C:\PCdespacho\MAD\epos\EPO6_RecorridosenGrafos.mht!http://online.upa.upv.es/haupa/Cursos/01tgr/imagenes/U5_grafoEPO10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3404634"/>
            <a:ext cx="4133800" cy="33819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71" y="3111714"/>
            <a:ext cx="4230661" cy="31781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C:\Users\ahervas\MAD\Practicasgrafos\Imágenes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492" y="3302732"/>
            <a:ext cx="2806304" cy="280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24" y="849556"/>
            <a:ext cx="7456570" cy="1622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4572000" y="1855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GRAFOS NO DIRIGIDOS</a:t>
            </a:r>
            <a:b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Adyacencia e Incidencia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02822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4" y="3204643"/>
            <a:ext cx="3938466" cy="295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C:\Users\ahervas\MAD\Practicasgrafos\Imágenes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20" y="3204643"/>
            <a:ext cx="2734905" cy="273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75260"/>
            <a:ext cx="8111881" cy="1007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4572000" y="1855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GRAFOS NO DIRIGIDOS</a:t>
            </a:r>
            <a:b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Adyacencia e Incidencia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68836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886628" y="25355"/>
            <a:ext cx="8229600" cy="832681"/>
          </a:xfrm>
        </p:spPr>
        <p:txBody>
          <a:bodyPr>
            <a:normAutofit fontScale="90000"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GRAFOS NO DIRIGIDOS</a:t>
            </a:r>
            <a:b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Adyacencia e Incidencia</a:t>
            </a:r>
            <a:r>
              <a:rPr lang="es-ES" sz="2400" dirty="0"/>
              <a:t/>
            </a:r>
            <a:br>
              <a:rPr lang="es-ES" sz="2400" dirty="0"/>
            </a:b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1 Marcador de texto"/>
          <p:cNvSpPr txBox="1">
            <a:spLocks/>
          </p:cNvSpPr>
          <p:nvPr/>
        </p:nvSpPr>
        <p:spPr>
          <a:xfrm>
            <a:off x="539552" y="3933056"/>
            <a:ext cx="8229600" cy="182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8948" y="582197"/>
            <a:ext cx="7632848" cy="295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6183" y="3547921"/>
            <a:ext cx="3985245" cy="322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770" y="4003674"/>
            <a:ext cx="88487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50" y="2733572"/>
            <a:ext cx="89439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1450" y="5238754"/>
            <a:ext cx="87725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70" y="1591804"/>
            <a:ext cx="7704856" cy="74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2 Título"/>
          <p:cNvSpPr txBox="1">
            <a:spLocks/>
          </p:cNvSpPr>
          <p:nvPr/>
        </p:nvSpPr>
        <p:spPr>
          <a:xfrm>
            <a:off x="3986042" y="202363"/>
            <a:ext cx="5170494" cy="765279"/>
          </a:xfrm>
          <a:prstGeom prst="rect">
            <a:avLst/>
          </a:prstGeom>
        </p:spPr>
        <p:txBody>
          <a:bodyPr anchor="b" anchorCtr="0">
            <a:normAutofit lnSpcReduction="10000"/>
          </a:bodyPr>
          <a:lstStyle>
            <a:defPPr>
              <a:defRPr lang="es-E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latinLnBrk="0" hangingPunct="1">
              <a:buNone/>
              <a:defRPr lang="es-ES" sz="36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pPr algn="r"/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GRAFOS NO DIRIGIDOS </a:t>
            </a:r>
            <a:endParaRPr lang="es-ES" sz="24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Grafos especiales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597721"/>
              </p:ext>
            </p:extLst>
          </p:nvPr>
        </p:nvGraphicFramePr>
        <p:xfrm>
          <a:off x="768350" y="1772816"/>
          <a:ext cx="7764090" cy="4535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</a:t>
            </a:fld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5350166" y="83228"/>
            <a:ext cx="3766338" cy="681476"/>
          </a:xfrm>
        </p:spPr>
        <p:txBody>
          <a:bodyPr>
            <a:normAutofit fontScale="90000"/>
          </a:bodyPr>
          <a:lstStyle/>
          <a:p>
            <a:pPr algn="r"/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GRAFOS NO DIRIGIDOS </a:t>
            </a:r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Grafo ponderado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7" y="2941054"/>
            <a:ext cx="3676010" cy="297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6" y="1533801"/>
            <a:ext cx="8886825" cy="1133475"/>
          </a:xfrm>
          <a:prstGeom prst="rect">
            <a:avLst/>
          </a:prstGeom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515" y="2942820"/>
            <a:ext cx="3938466" cy="295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203848" y="1"/>
            <a:ext cx="5891210" cy="764703"/>
          </a:xfrm>
        </p:spPr>
        <p:txBody>
          <a:bodyPr>
            <a:normAutofit/>
          </a:bodyPr>
          <a:lstStyle/>
          <a:p>
            <a:pPr lvl="0" algn="r"/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GRAFOS NO </a:t>
            </a:r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DIRIGIDOS</a:t>
            </a:r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E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Grado de un vértice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7" y="1628800"/>
            <a:ext cx="895888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7" y="3318393"/>
            <a:ext cx="4196257" cy="315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Título"/>
          <p:cNvSpPr>
            <a:spLocks noGrp="1"/>
          </p:cNvSpPr>
          <p:nvPr>
            <p:ph type="title"/>
          </p:nvPr>
        </p:nvSpPr>
        <p:spPr>
          <a:xfrm>
            <a:off x="4746517" y="0"/>
            <a:ext cx="4377573" cy="625294"/>
          </a:xfrm>
        </p:spPr>
        <p:txBody>
          <a:bodyPr>
            <a:normAutofit fontScale="90000"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GRAFOS NO DIRIGIDOS </a:t>
            </a:r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Grado de un vértice.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12776"/>
            <a:ext cx="89154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80" y="4185667"/>
            <a:ext cx="89439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916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2 Título"/>
          <p:cNvSpPr>
            <a:spLocks noGrp="1"/>
          </p:cNvSpPr>
          <p:nvPr>
            <p:ph type="title"/>
          </p:nvPr>
        </p:nvSpPr>
        <p:spPr>
          <a:xfrm>
            <a:off x="3203848" y="1"/>
            <a:ext cx="5891210" cy="836711"/>
          </a:xfrm>
        </p:spPr>
        <p:txBody>
          <a:bodyPr>
            <a:normAutofit/>
          </a:bodyPr>
          <a:lstStyle/>
          <a:p>
            <a:pPr lvl="0" algn="r"/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GRAFOS NO </a:t>
            </a:r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DIRIGIDOS</a:t>
            </a:r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E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Grado de un vértice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079" y="1213440"/>
            <a:ext cx="89344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645024"/>
            <a:ext cx="2376264" cy="227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3645024"/>
            <a:ext cx="1944216" cy="222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3888" y="3645024"/>
            <a:ext cx="194831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560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2 Título"/>
          <p:cNvSpPr>
            <a:spLocks noGrp="1"/>
          </p:cNvSpPr>
          <p:nvPr>
            <p:ph type="title"/>
          </p:nvPr>
        </p:nvSpPr>
        <p:spPr>
          <a:xfrm>
            <a:off x="856873" y="7518"/>
            <a:ext cx="8229600" cy="858087"/>
          </a:xfrm>
        </p:spPr>
        <p:txBody>
          <a:bodyPr>
            <a:normAutofit/>
          </a:bodyPr>
          <a:lstStyle/>
          <a:p>
            <a:pPr algn="r"/>
            <a:r>
              <a:rPr lang="es-E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GRAFOS NO DIRIGIDOS </a:t>
            </a:r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Grado de un vértice.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894940"/>
            <a:ext cx="7823200" cy="2115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 descr="mhtml:file://C:\PCdespacho\MAD\epos\EPO5_Caminos.mht!http://online.upa.upv.es/haupa/Cursos/01tgr/imagenes/U4_grafoEPO1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497854"/>
            <a:ext cx="2034952" cy="197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 descr="mhtml:file://C:\PCdespacho\MAD\epos\EPO6_RecorridosenGrafos.mht!http://online.upa.upv.es/haupa/Cursos/01tgr/imagenes/U5_grafoEPO2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94432" y="4653136"/>
            <a:ext cx="2940328" cy="1817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31840" y="4284348"/>
            <a:ext cx="1848625" cy="218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434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029" y="1534634"/>
            <a:ext cx="87915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3284983"/>
            <a:ext cx="2660600" cy="3146671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557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077072"/>
            <a:ext cx="1760109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4221087"/>
            <a:ext cx="1944216" cy="222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340768"/>
            <a:ext cx="87725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0"/>
            <a:ext cx="4067944" cy="11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9402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696" y="1576507"/>
            <a:ext cx="8892480" cy="1038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2924944"/>
            <a:ext cx="2952328" cy="3374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2149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679872" y="1916832"/>
            <a:ext cx="778056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EJERCICIOS:</a:t>
            </a:r>
          </a:p>
          <a:p>
            <a:endParaRPr lang="es-ES" sz="32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sz="24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Buscar tres ejemplos de problemas cuya representación sea un grafo </a:t>
            </a:r>
            <a:r>
              <a:rPr lang="es-ES" sz="2400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no dirigido </a:t>
            </a:r>
            <a:r>
              <a:rPr lang="es-ES" sz="24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en:</a:t>
            </a:r>
          </a:p>
          <a:p>
            <a:pPr marL="971550" lvl="1" indent="-514350">
              <a:buFont typeface="+mj-lt"/>
              <a:buAutoNum type="arabicPeriod"/>
            </a:pPr>
            <a:endParaRPr lang="es-ES" sz="2400" b="1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  <a:p>
            <a:pPr marL="1885950" lvl="3" indent="-514350">
              <a:buFont typeface="+mj-lt"/>
              <a:buAutoNum type="alphaLcParenR"/>
            </a:pPr>
            <a:r>
              <a:rPr lang="es-ES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Ciencias de la salud</a:t>
            </a:r>
          </a:p>
          <a:p>
            <a:pPr marL="1885950" lvl="3" indent="-514350">
              <a:buFont typeface="+mj-lt"/>
              <a:buAutoNum type="alphaLcParenR"/>
            </a:pPr>
            <a:r>
              <a:rPr lang="es-ES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Ciencias sociales</a:t>
            </a:r>
          </a:p>
          <a:p>
            <a:pPr marL="1885950" lvl="3" indent="-514350">
              <a:buFont typeface="+mj-lt"/>
              <a:buAutoNum type="alphaLcParenR"/>
            </a:pPr>
            <a:r>
              <a:rPr lang="es-ES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Tecnología</a:t>
            </a:r>
          </a:p>
          <a:p>
            <a:pPr marL="1885950" lvl="3" indent="-514350">
              <a:buFont typeface="+mj-lt"/>
              <a:buAutoNum type="alphaLcParenR"/>
            </a:pPr>
            <a:r>
              <a:rPr lang="es-ES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Matemáticas</a:t>
            </a:r>
          </a:p>
          <a:p>
            <a:pPr marL="1885950" lvl="3" indent="-514350">
              <a:buFont typeface="+mj-lt"/>
              <a:buAutoNum type="alphaLcParenR"/>
            </a:pPr>
            <a:r>
              <a:rPr lang="es-ES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Física.</a:t>
            </a:r>
          </a:p>
          <a:p>
            <a:endParaRPr lang="es-ES" sz="32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C49B74-5DB2-4B03-B1D2-7F6A3C51C318}" type="slidenum">
              <a:rPr lang="es-ES" smtClean="0"/>
              <a:pPr/>
              <a:t>29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2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395536" y="1772816"/>
            <a:ext cx="8352928" cy="2016224"/>
          </a:xfrm>
        </p:spPr>
        <p:txBody>
          <a:bodyPr>
            <a:normAutofit/>
          </a:bodyPr>
          <a:lstStyle/>
          <a:p>
            <a:r>
              <a:rPr lang="es-ES" sz="3200" dirty="0"/>
              <a:t>Un grafo es esencialmente cualquier cosa que se pueda representar </a:t>
            </a:r>
            <a:r>
              <a:rPr lang="es-ES" sz="3200" dirty="0" smtClean="0"/>
              <a:t>mediante un </a:t>
            </a:r>
            <a:r>
              <a:rPr lang="es-ES" sz="3200" dirty="0"/>
              <a:t>conjunto de </a:t>
            </a:r>
            <a:r>
              <a:rPr lang="es-ES" sz="3200" dirty="0" smtClean="0"/>
              <a:t>puntos y </a:t>
            </a:r>
            <a:r>
              <a:rPr lang="es-ES" sz="3200" dirty="0"/>
              <a:t>un conjunto de </a:t>
            </a:r>
            <a:r>
              <a:rPr lang="es-ES" sz="3200" dirty="0" smtClean="0"/>
              <a:t>líneas </a:t>
            </a:r>
            <a:r>
              <a:rPr lang="es-ES" sz="3200" dirty="0"/>
              <a:t>que </a:t>
            </a:r>
            <a:r>
              <a:rPr lang="es-ES" sz="3200" dirty="0" smtClean="0"/>
              <a:t>unan algunos </a:t>
            </a:r>
            <a:r>
              <a:rPr lang="es-ES" sz="3200" dirty="0"/>
              <a:t>de esos puntos. </a:t>
            </a:r>
            <a:endParaRPr lang="es-ES" sz="3200" dirty="0" smtClean="0"/>
          </a:p>
          <a:p>
            <a:endParaRPr lang="es-ES" sz="24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C:\Users\ahervas\MAD\Practicasgrafos\Imágenes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356992"/>
            <a:ext cx="2034834" cy="203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522688" y="5661248"/>
            <a:ext cx="8335562" cy="4616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400" dirty="0"/>
              <a:t>A los puntos les llamaremos vértices, y a las líneas arcos o </a:t>
            </a:r>
            <a:r>
              <a:rPr lang="es-ES" sz="2400" dirty="0" smtClean="0"/>
              <a:t>aristas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28652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Picture 4" descr="C:\Users\ahervas\MAD\Practicasgrafos\Imágenes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413" y="2780928"/>
            <a:ext cx="3175779" cy="313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5460413" y="1660158"/>
            <a:ext cx="2736304" cy="830997"/>
          </a:xfrm>
          <a:prstGeom prst="rect">
            <a:avLst/>
          </a:prstGeom>
          <a:solidFill>
            <a:srgbClr val="FF9933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400" b="1" dirty="0" smtClean="0"/>
              <a:t>BUTANO</a:t>
            </a:r>
          </a:p>
          <a:p>
            <a:r>
              <a:rPr lang="es-ES" sz="2400" b="1" dirty="0" smtClean="0"/>
              <a:t>C</a:t>
            </a:r>
            <a:r>
              <a:rPr lang="es-ES" sz="1600" b="1" dirty="0" smtClean="0"/>
              <a:t>4</a:t>
            </a:r>
            <a:r>
              <a:rPr lang="es-ES" sz="2400" b="1" dirty="0" smtClean="0"/>
              <a:t>H</a:t>
            </a:r>
            <a:r>
              <a:rPr lang="es-ES" sz="1600" b="1" dirty="0" smtClean="0"/>
              <a:t>10</a:t>
            </a:r>
            <a:endParaRPr lang="es-ES" sz="1600" b="1" dirty="0"/>
          </a:p>
        </p:txBody>
      </p:sp>
      <p:pic>
        <p:nvPicPr>
          <p:cNvPr id="9" name="Picture 6" descr="C:\Users\ahervas\MAD\Practicasgrafos\Imágenes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3672408" cy="295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391222" y="1660158"/>
            <a:ext cx="2736304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400" b="1" dirty="0" smtClean="0"/>
              <a:t>BENCENO</a:t>
            </a:r>
          </a:p>
          <a:p>
            <a:r>
              <a:rPr lang="es-ES" sz="2400" b="1" dirty="0" smtClean="0"/>
              <a:t>C</a:t>
            </a:r>
            <a:r>
              <a:rPr lang="es-ES" sz="2400" b="1" u="sng" baseline="-25000" dirty="0" smtClean="0"/>
              <a:t>6 </a:t>
            </a:r>
            <a:r>
              <a:rPr lang="es-ES" sz="2400" b="1" dirty="0" smtClean="0"/>
              <a:t>H</a:t>
            </a:r>
            <a:r>
              <a:rPr lang="es-ES" sz="2400" b="1" u="sng" baseline="-25000" dirty="0" smtClean="0"/>
              <a:t>6</a:t>
            </a:r>
            <a:endParaRPr lang="es-ES" sz="2400" b="1" u="sng" baseline="-25000" dirty="0"/>
          </a:p>
        </p:txBody>
      </p:sp>
    </p:spTree>
    <p:extLst>
      <p:ext uri="{BB962C8B-B14F-4D97-AF65-F5344CB8AC3E}">
        <p14:creationId xmlns:p14="http://schemas.microsoft.com/office/powerpoint/2010/main" val="260976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029" name="Picture 5" descr="C:\Users\ahervas\MAD\Practicasgrafos\Imágenes\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86" y="1628800"/>
            <a:ext cx="4205853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hervas\MAD\Practicasgrafos\Imágenes\metroValencia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79802"/>
            <a:ext cx="3808621" cy="50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77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603122" y="1772816"/>
            <a:ext cx="7290055" cy="926976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1800" dirty="0" smtClean="0"/>
              <a:t>Un</a:t>
            </a:r>
            <a:r>
              <a:rPr lang="es-ES" sz="1800" dirty="0"/>
              <a:t> grafo es esencialmente cualquier cosa que se pueda representar </a:t>
            </a:r>
            <a:r>
              <a:rPr lang="es-ES" sz="1800" dirty="0" smtClean="0"/>
              <a:t>mediante un </a:t>
            </a:r>
            <a:r>
              <a:rPr lang="es-ES" sz="1800" dirty="0"/>
              <a:t>conjunto de puntos, vértices, y un conjunto de </a:t>
            </a:r>
            <a:r>
              <a:rPr lang="es-ES" sz="1800" dirty="0" smtClean="0"/>
              <a:t>líneas</a:t>
            </a:r>
            <a:r>
              <a:rPr lang="es-ES" sz="1800" dirty="0"/>
              <a:t>, arcos o aristas, que </a:t>
            </a:r>
            <a:r>
              <a:rPr lang="es-ES" sz="1800" dirty="0" smtClean="0"/>
              <a:t>unan algunos </a:t>
            </a:r>
            <a:r>
              <a:rPr lang="es-ES" sz="1800" dirty="0"/>
              <a:t>de esos puntos. </a:t>
            </a:r>
            <a:endParaRPr lang="es-ES" sz="1800" dirty="0" smtClean="0"/>
          </a:p>
          <a:p>
            <a:endParaRPr lang="es-ES" sz="24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uadroTexto 2"/>
          <p:cNvSpPr txBox="1"/>
          <p:nvPr/>
        </p:nvSpPr>
        <p:spPr>
          <a:xfrm>
            <a:off x="603122" y="3339482"/>
            <a:ext cx="7272808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000" dirty="0"/>
              <a:t>Las líneas que unen los vértices pueden tener dirección, o funcionar en ambos sentidos, en el primer caso les llamaremos arcos, en el segundo aristas</a:t>
            </a:r>
            <a:r>
              <a:rPr lang="es-ES" sz="2000" dirty="0" smtClean="0"/>
              <a:t>.</a:t>
            </a:r>
            <a:endParaRPr lang="es-ES" sz="2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03122" y="4860279"/>
            <a:ext cx="7632848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000" dirty="0" smtClean="0"/>
              <a:t>Informalmente</a:t>
            </a:r>
            <a:r>
              <a:rPr lang="es-ES" sz="2000" dirty="0"/>
              <a:t>, un grafo es un conjunto de vértices y otro de aristas que unen estos vértices. Según que las aristas sean orientadas o no lo sean, distinguiremos dos tipos de grafos: dirigidos y no dirigidos</a:t>
            </a:r>
            <a:r>
              <a:rPr lang="es-ES" sz="2000" dirty="0" smtClean="0"/>
              <a:t>.</a:t>
            </a:r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764704"/>
            <a:ext cx="5904656" cy="44688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" y="5373216"/>
            <a:ext cx="7905750" cy="79208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344" y="332656"/>
            <a:ext cx="3375375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5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5" y="332656"/>
            <a:ext cx="8917050" cy="533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026" name="Picture 2" descr="C:\Users\ahervas\MAD\Practicasgrafos\Imágene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25" y="4841945"/>
            <a:ext cx="1798801" cy="179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hervas\MAD\Practicasgrafos\Imágenes\K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645023"/>
            <a:ext cx="2719446" cy="284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hervas\MAD\Practicasgrafos\Imágenes\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47" y="312647"/>
            <a:ext cx="3175779" cy="313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hervas\MAD\Practicasgrafos\Imágenes\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47" y="1536554"/>
            <a:ext cx="3672408" cy="295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5 Imagen" descr="mhtml:file://C:\PCdespacho\MAD\epos\EPO5_Caminos.mht!http://online.upa.upv.es/haupa/Cursos/01tgr/imagenes/U4_grafoEPO4.gif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8184" y="3645024"/>
            <a:ext cx="2619392" cy="315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3532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4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24" ma:contentTypeDescription="Create a new document." ma:contentTypeScope="" ma:versionID="0c22a9e4ee5a4d59bacc0eca4cef97cb"/>
</file>

<file path=customXml/itemProps1.xml><?xml version="1.0" encoding="utf-8"?>
<ds:datastoreItem xmlns:ds="http://schemas.openxmlformats.org/officeDocument/2006/customXml" ds:itemID="{3722D8BD-807B-4A41-93C9-0E581F3C4C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4655DC-E572-4564-A9C9-0B9D8003F1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8EF03C4-44DE-46A6-83B9-F81098DF0B89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TM02900743[[fn=Orgánico]]</Template>
  <TotalTime>1396</TotalTime>
  <Words>408</Words>
  <Application>Microsoft Office PowerPoint</Application>
  <PresentationFormat>Presentación en pantalla (4:3)</PresentationFormat>
  <Paragraphs>102</Paragraphs>
  <Slides>29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29</vt:i4>
      </vt:variant>
    </vt:vector>
  </HeadingPairs>
  <TitlesOfParts>
    <vt:vector size="42" baseType="lpstr">
      <vt:lpstr>Batang</vt:lpstr>
      <vt:lpstr>MS PGothic</vt:lpstr>
      <vt:lpstr>Arial</vt:lpstr>
      <vt:lpstr>Calibri</vt:lpstr>
      <vt:lpstr>Calibri Light</vt:lpstr>
      <vt:lpstr>Times New Roman</vt:lpstr>
      <vt:lpstr>Tw Cen MT</vt:lpstr>
      <vt:lpstr>Tw Cen MT Condensed</vt:lpstr>
      <vt:lpstr>Wingdings 2</vt:lpstr>
      <vt:lpstr>Wingdings 3</vt:lpstr>
      <vt:lpstr>HDOfficeLightV0</vt:lpstr>
      <vt:lpstr>1_HDOfficeLightV0</vt:lpstr>
      <vt:lpstr>Integral</vt:lpstr>
      <vt:lpstr>INTRODUCCIÓN A LA TEORÍA DE GRAFOS SESIÓN 1.   </vt:lpstr>
      <vt:lpstr>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DEFINICIÓN   FORMAL</vt:lpstr>
      <vt:lpstr>EJEMPLOS</vt:lpstr>
      <vt:lpstr>GRAFOS DIRIGIDOS:  DEFINICIÓN   FORMAL</vt:lpstr>
      <vt:lpstr>Presentación de PowerPoint</vt:lpstr>
      <vt:lpstr>Presentación de PowerPoint</vt:lpstr>
      <vt:lpstr>Presentación de PowerPoint</vt:lpstr>
      <vt:lpstr> GRAFOS NO DIRIGIDOS Adyacencia e Incidencia </vt:lpstr>
      <vt:lpstr>Presentación de PowerPoint</vt:lpstr>
      <vt:lpstr>GRAFOS NO DIRIGIDOS  Grafo ponderado</vt:lpstr>
      <vt:lpstr>GRAFOS NO DIRIGIDOS Grado de un vértice</vt:lpstr>
      <vt:lpstr> GRAFOS NO DIRIGIDOS  Grado de un vértice.</vt:lpstr>
      <vt:lpstr>GRAFOS NO DIRIGIDOS Grado de un vértice</vt:lpstr>
      <vt:lpstr>GRAFOS NO DIRIGIDOS  Grado de un vértice.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UPV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Proposicional.</dc:title>
  <dc:creator>Antonio Hervás</dc:creator>
  <cp:lastModifiedBy>Antonio Hervás Jorge</cp:lastModifiedBy>
  <cp:revision>97</cp:revision>
  <cp:lastPrinted>2017-09-08T07:22:23Z</cp:lastPrinted>
  <dcterms:created xsi:type="dcterms:W3CDTF">2010-09-13T14:10:08Z</dcterms:created>
  <dcterms:modified xsi:type="dcterms:W3CDTF">2018-05-16T10:20:37Z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