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4"/>
  </p:sldMasterIdLst>
  <p:notesMasterIdLst>
    <p:notesMasterId r:id="rId36"/>
  </p:notesMasterIdLst>
  <p:handoutMasterIdLst>
    <p:handoutMasterId r:id="rId37"/>
  </p:handoutMasterIdLst>
  <p:sldIdLst>
    <p:sldId id="256" r:id="rId5"/>
    <p:sldId id="381" r:id="rId6"/>
    <p:sldId id="369" r:id="rId7"/>
    <p:sldId id="340" r:id="rId8"/>
    <p:sldId id="341" r:id="rId9"/>
    <p:sldId id="378" r:id="rId10"/>
    <p:sldId id="342" r:id="rId11"/>
    <p:sldId id="348" r:id="rId12"/>
    <p:sldId id="343" r:id="rId13"/>
    <p:sldId id="349" r:id="rId14"/>
    <p:sldId id="379" r:id="rId15"/>
    <p:sldId id="344" r:id="rId16"/>
    <p:sldId id="314" r:id="rId17"/>
    <p:sldId id="350" r:id="rId18"/>
    <p:sldId id="315" r:id="rId19"/>
    <p:sldId id="347" r:id="rId20"/>
    <p:sldId id="328" r:id="rId21"/>
    <p:sldId id="329" r:id="rId22"/>
    <p:sldId id="345" r:id="rId23"/>
    <p:sldId id="382" r:id="rId24"/>
    <p:sldId id="330" r:id="rId25"/>
    <p:sldId id="331" r:id="rId26"/>
    <p:sldId id="351" r:id="rId27"/>
    <p:sldId id="337" r:id="rId28"/>
    <p:sldId id="380" r:id="rId29"/>
    <p:sldId id="306" r:id="rId30"/>
    <p:sldId id="352" r:id="rId31"/>
    <p:sldId id="333" r:id="rId32"/>
    <p:sldId id="338" r:id="rId33"/>
    <p:sldId id="332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8" autoAdjust="0"/>
    <p:restoredTop sz="86364" autoAdjust="0"/>
  </p:normalViewPr>
  <p:slideViewPr>
    <p:cSldViewPr>
      <p:cViewPr varScale="1">
        <p:scale>
          <a:sx n="85" d="100"/>
          <a:sy n="85" d="100"/>
        </p:scale>
        <p:origin x="749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como se relacionan los vértices de un grafo NO DIRIGIDO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Conceptos fundamentales:  Conexión y componentes conexas.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nuevos conceptos, nuevas maneras de caracterizar un grafo no dirigido y nuevas maneras de representarlo..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C66A892-B436-49CB-8D24-9D3B7239431E}" type="presOf" srcId="{DC62BCF3-F26C-4472-A039-3A188EB6F2F7}" destId="{ED98B18E-59F1-41E3-9123-B8BC5777813A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150696E6-5A9C-4710-AAD7-29C3A4C6FC70}" type="presOf" srcId="{879E12A7-7785-4737-ACC2-A47284FEA078}" destId="{714F4D6B-3717-40D8-8D3F-9DEFC89016C7}" srcOrd="0" destOrd="0" presId="urn:microsoft.com/office/officeart/2005/8/layout/chevron2"/>
    <dgm:cxn modelId="{0D9ABB1B-623B-44C2-A00D-FF9BA19B65B2}" type="presOf" srcId="{B663B1F7-F15F-44BB-81E2-A5C55921B886}" destId="{D9B77128-397E-4D2B-87D6-1A1FF3227757}" srcOrd="0" destOrd="0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642E3B59-5E42-444C-9CF2-A98EFBB86F28}" type="presOf" srcId="{FBF4FD8E-480D-4CCE-802B-A9B1D7EDB63B}" destId="{F9F10694-1845-45D2-9736-9B4EA9293D75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54E21D4E-556E-4363-871D-F25F75DF632C}" type="presOf" srcId="{57DDAEC6-02AF-4956-931D-E2B99C75C488}" destId="{0BEA7410-4212-4143-A9C6-E629822AF763}" srcOrd="0" destOrd="0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3AF49070-A2C3-473A-A3AA-95BD8AF5366B}" type="presOf" srcId="{637CB728-ECE3-4AF0-BBF5-CEB91CA7A04F}" destId="{D313357E-4F34-4B8D-9170-7F5DCA19F084}" srcOrd="0" destOrd="1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FBBCAF24-BFCF-4AAF-9A3E-DD22BA4D7359}" type="presOf" srcId="{FDD84C34-2557-4830-8311-131255299B4A}" destId="{53741E22-F780-473D-B4C1-A6D85A2AC7EA}" srcOrd="0" destOrd="0" presId="urn:microsoft.com/office/officeart/2005/8/layout/chevron2"/>
    <dgm:cxn modelId="{6266946D-1DB6-4867-BE97-D364A1BEE868}" type="presOf" srcId="{C00FEEF1-F6A3-4313-8056-91204B739EF7}" destId="{0BEA7410-4212-4143-A9C6-E629822AF763}" srcOrd="0" destOrd="1" presId="urn:microsoft.com/office/officeart/2005/8/layout/chevron2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4C4C19EB-3340-4521-A4A9-6547F46AF30A}" type="presOf" srcId="{EF1E4E3D-8E63-4A61-8D1C-F3A6D07B4C68}" destId="{D313357E-4F34-4B8D-9170-7F5DCA19F084}" srcOrd="0" destOrd="0" presId="urn:microsoft.com/office/officeart/2005/8/layout/chevron2"/>
    <dgm:cxn modelId="{13DE0F08-71A9-4DFE-9FED-9725AF2AB7DE}" type="presParOf" srcId="{714F4D6B-3717-40D8-8D3F-9DEFC89016C7}" destId="{01D02A9E-1C64-46E5-9F2B-1033F4008759}" srcOrd="0" destOrd="0" presId="urn:microsoft.com/office/officeart/2005/8/layout/chevron2"/>
    <dgm:cxn modelId="{70F95F7A-764E-4EBA-B91E-8AEC5BC3581C}" type="presParOf" srcId="{01D02A9E-1C64-46E5-9F2B-1033F4008759}" destId="{53741E22-F780-473D-B4C1-A6D85A2AC7EA}" srcOrd="0" destOrd="0" presId="urn:microsoft.com/office/officeart/2005/8/layout/chevron2"/>
    <dgm:cxn modelId="{23A384D4-9983-418C-B86B-B2B953104ADC}" type="presParOf" srcId="{01D02A9E-1C64-46E5-9F2B-1033F4008759}" destId="{ED98B18E-59F1-41E3-9123-B8BC5777813A}" srcOrd="1" destOrd="0" presId="urn:microsoft.com/office/officeart/2005/8/layout/chevron2"/>
    <dgm:cxn modelId="{C20E98B4-51A9-477C-B36F-B85A5CBADF35}" type="presParOf" srcId="{714F4D6B-3717-40D8-8D3F-9DEFC89016C7}" destId="{B336238B-A617-496C-9C3D-7025B13F4917}" srcOrd="1" destOrd="0" presId="urn:microsoft.com/office/officeart/2005/8/layout/chevron2"/>
    <dgm:cxn modelId="{D836FE44-349D-4E04-B03D-202236A6D5B2}" type="presParOf" srcId="{714F4D6B-3717-40D8-8D3F-9DEFC89016C7}" destId="{F634861E-B228-4AD0-8C90-2B3B14FED239}" srcOrd="2" destOrd="0" presId="urn:microsoft.com/office/officeart/2005/8/layout/chevron2"/>
    <dgm:cxn modelId="{0CFD3B19-90ED-426A-9B23-30CE793BDB1D}" type="presParOf" srcId="{F634861E-B228-4AD0-8C90-2B3B14FED239}" destId="{D9B77128-397E-4D2B-87D6-1A1FF3227757}" srcOrd="0" destOrd="0" presId="urn:microsoft.com/office/officeart/2005/8/layout/chevron2"/>
    <dgm:cxn modelId="{FDC08C36-155E-40ED-ACBD-0188D0BD9CDA}" type="presParOf" srcId="{F634861E-B228-4AD0-8C90-2B3B14FED239}" destId="{0BEA7410-4212-4143-A9C6-E629822AF763}" srcOrd="1" destOrd="0" presId="urn:microsoft.com/office/officeart/2005/8/layout/chevron2"/>
    <dgm:cxn modelId="{0D5A1EF5-281E-40F3-A7B0-719EACB2B83C}" type="presParOf" srcId="{714F4D6B-3717-40D8-8D3F-9DEFC89016C7}" destId="{8FA444F9-3C79-4B48-B41E-95E85E8C3542}" srcOrd="3" destOrd="0" presId="urn:microsoft.com/office/officeart/2005/8/layout/chevron2"/>
    <dgm:cxn modelId="{C144B874-B3FB-4005-A25B-17B4414535AE}" type="presParOf" srcId="{714F4D6B-3717-40D8-8D3F-9DEFC89016C7}" destId="{9B5D4006-182E-4B76-BDEA-508CCA1E4A44}" srcOrd="4" destOrd="0" presId="urn:microsoft.com/office/officeart/2005/8/layout/chevron2"/>
    <dgm:cxn modelId="{FC758AE6-A59D-428A-ACAB-33E6990CF492}" type="presParOf" srcId="{9B5D4006-182E-4B76-BDEA-508CCA1E4A44}" destId="{F9F10694-1845-45D2-9736-9B4EA9293D75}" srcOrd="0" destOrd="0" presId="urn:microsoft.com/office/officeart/2005/8/layout/chevron2"/>
    <dgm:cxn modelId="{77432479-583C-4EB6-899D-52CDF5A6243A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18/05/2018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18/05/2018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6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284214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43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969860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68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975757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635906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9457098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04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143866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312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gif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9.gif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gif"/><Relationship Id="rId5" Type="http://schemas.openxmlformats.org/officeDocument/2006/relationships/image" Target="../media/image19.gif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gi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          </a:t>
            </a: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3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610350" y="5112537"/>
            <a:ext cx="2400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smtClean="0">
                <a:solidFill>
                  <a:schemeClr val="tx1"/>
                </a:solidFill>
              </a:rPr>
              <a:t>Antonio Hervás Jorge. 2017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75154"/>
            <a:ext cx="3604251" cy="280831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9439"/>
            <a:ext cx="3348513" cy="90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8034"/>
            <a:ext cx="2517911" cy="91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747" y="820325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sp>
        <p:nvSpPr>
          <p:cNvPr id="9" name="7 CuadroTexto"/>
          <p:cNvSpPr txBox="1"/>
          <p:nvPr/>
        </p:nvSpPr>
        <p:spPr>
          <a:xfrm>
            <a:off x="2771800" y="163629"/>
            <a:ext cx="60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2" y="1780480"/>
            <a:ext cx="3830981" cy="380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4499992" y="1988840"/>
            <a:ext cx="288032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= {1,3,5}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99992" y="3361694"/>
            <a:ext cx="288032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= {2,4,6}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2017490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14" y="2348880"/>
            <a:ext cx="4270707" cy="268653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979712" y="69269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628800"/>
            <a:ext cx="2395716" cy="1944216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912" y="3811275"/>
            <a:ext cx="2952328" cy="2448272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3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" y="1412776"/>
            <a:ext cx="883420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573016"/>
            <a:ext cx="2736850" cy="2720975"/>
          </a:xfrm>
          <a:prstGeom prst="rect">
            <a:avLst/>
          </a:prstGeom>
        </p:spPr>
      </p:pic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936" y="3679378"/>
            <a:ext cx="33496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2844354" y="4085955"/>
            <a:ext cx="173207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= {1,3,5}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844354" y="4924384"/>
            <a:ext cx="173207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= {2,4,6}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2017490" y="16362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GIDOS: COMPONENTES CONEXAS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27368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5597" y="3679377"/>
            <a:ext cx="33496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4" y="1556792"/>
            <a:ext cx="850727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659939" y="323489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COMPONENTES CONEXAS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7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62513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510" y="3544298"/>
            <a:ext cx="4143171" cy="24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0"/>
            <a:ext cx="3131840" cy="8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3429000"/>
            <a:ext cx="3321980" cy="2530463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34" y="4581128"/>
            <a:ext cx="3861374" cy="196645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2976" y="1333338"/>
            <a:ext cx="2797336" cy="2239678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5568" y="4099307"/>
            <a:ext cx="2952328" cy="2448272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  <p:pic>
        <p:nvPicPr>
          <p:cNvPr id="12" name="Picture 5" descr="C:\Users\ahervas\MAD\Practicasgrafos\Imágenes\k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3338"/>
            <a:ext cx="2583991" cy="25764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5776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1194" y="2584783"/>
            <a:ext cx="5256584" cy="33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9" y="1556792"/>
            <a:ext cx="908790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5" y="2629840"/>
            <a:ext cx="3137475" cy="18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64" y="4725144"/>
            <a:ext cx="1944216" cy="172819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2533792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2458" y="6329134"/>
            <a:ext cx="2895600" cy="476250"/>
          </a:xfrm>
        </p:spPr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029218" y="152034"/>
            <a:ext cx="597767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RESUMEN:</a:t>
            </a:r>
          </a:p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" y="1340768"/>
            <a:ext cx="9136793" cy="111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914051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52" y="4437112"/>
            <a:ext cx="6700925" cy="1728192"/>
          </a:xfrm>
          <a:prstGeom prst="rect">
            <a:avLst/>
          </a:prstGeom>
          <a:noFill/>
          <a:ln w="31750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58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888571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8056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" y="2276871"/>
            <a:ext cx="8956709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3348"/>
            <a:ext cx="8805678" cy="66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 descr="mhtml:file://C:\PCdespacho\MAD\epos\EPO6_RecorridosenGrafos.mht!http://online.upa.upv.es/haupa/Cursos/01tgr/imagenes/U5_grafoEPO2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4149080"/>
            <a:ext cx="32403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76825"/>
            <a:ext cx="8953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8460432" cy="21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9039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3"/>
            <a:ext cx="4499992" cy="476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445525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5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4" y="2147580"/>
            <a:ext cx="868896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" y="3567700"/>
            <a:ext cx="8893902" cy="158417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10 CuadroTexto"/>
          <p:cNvSpPr txBox="1"/>
          <p:nvPr/>
        </p:nvSpPr>
        <p:spPr>
          <a:xfrm>
            <a:off x="683568" y="920159"/>
            <a:ext cx="4608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2 Título"/>
          <p:cNvSpPr txBox="1">
            <a:spLocks/>
          </p:cNvSpPr>
          <p:nvPr/>
        </p:nvSpPr>
        <p:spPr>
          <a:xfrm>
            <a:off x="3347864" y="1"/>
            <a:ext cx="5400600" cy="764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b="1" smtClean="0">
                <a:solidFill>
                  <a:schemeClr val="tx2">
                    <a:lumMod val="75000"/>
                  </a:schemeClr>
                </a:solidFill>
              </a:rPr>
              <a:t>Representación de grafos: </a:t>
            </a:r>
            <a:br>
              <a:rPr lang="es-ES" sz="2400" b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2400" b="1" smtClean="0">
                <a:solidFill>
                  <a:schemeClr val="tx2">
                    <a:lumMod val="75000"/>
                  </a:schemeClr>
                </a:solidFill>
              </a:rPr>
              <a:t>Matrices y listados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347864" y="1"/>
            <a:ext cx="5400600" cy="764703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Representación de grafos: </a:t>
            </a:r>
            <a:b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Matrices y listados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" y="1544703"/>
            <a:ext cx="88939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4" y="3789040"/>
            <a:ext cx="8831267" cy="122413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67544" y="764704"/>
            <a:ext cx="4608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64905"/>
            <a:ext cx="5249194" cy="309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72544"/>
            <a:ext cx="3002612" cy="167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087" y="3302352"/>
            <a:ext cx="38311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67544" y="820807"/>
            <a:ext cx="4608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3347864" y="1"/>
            <a:ext cx="5400600" cy="764703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Representación de grafos: </a:t>
            </a:r>
            <a:b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Matrices y listados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49738" y="1636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 rot="367839">
            <a:off x="2733325" y="1700808"/>
            <a:ext cx="3313920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Left"/>
              <a:lightRig rig="brightRoom" dir="t"/>
            </a:scene3d>
            <a:sp3d extrusionH="57150" contourW="6350" prstMaterial="plastic">
              <a:bevelT w="20320" h="20320" prst="softRound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Objetivo</a:t>
            </a:r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09648" y="2967335"/>
            <a:ext cx="8324715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Obtener las </a:t>
            </a:r>
          </a:p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componentes conexas</a:t>
            </a:r>
          </a:p>
          <a:p>
            <a:pPr algn="ctr"/>
            <a:endParaRPr lang="es-ES" sz="3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3444675" y="121238"/>
            <a:ext cx="5400600" cy="504056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MÉTODOS DE BÚSQUEDA EN GRAFOS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7582"/>
            <a:ext cx="5976664" cy="602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3444675" y="121238"/>
            <a:ext cx="5400600" cy="504056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MÉTODOS DE BÚSQUEDA EN GRAFOS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323528" y="2646916"/>
            <a:ext cx="3888432" cy="1872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 lnSpcReduction="1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rgbClr val="002060"/>
                </a:solidFill>
              </a:rPr>
              <a:t>Grafos no dirigidos</a:t>
            </a:r>
            <a:endParaRPr lang="es-ES" sz="6000" b="1" kern="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96752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8388424" cy="283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" y="4221088"/>
            <a:ext cx="92608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444675" y="121238"/>
            <a:ext cx="5400600" cy="504056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MÉTODOS DE BÚSQUEDA EN GRAFOS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0"/>
            <a:ext cx="3635896" cy="101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62867" y="749147"/>
            <a:ext cx="479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CAMINOS Y CONEXIÓN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" y="1970636"/>
            <a:ext cx="8178598" cy="22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Elipse 24"/>
          <p:cNvSpPr/>
          <p:nvPr/>
        </p:nvSpPr>
        <p:spPr>
          <a:xfrm>
            <a:off x="446965" y="4517933"/>
            <a:ext cx="64807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v</a:t>
            </a:r>
            <a:r>
              <a:rPr lang="es-ES" sz="1200" dirty="0" smtClean="0"/>
              <a:t>1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1697073" y="4522349"/>
            <a:ext cx="761605" cy="7156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v</a:t>
            </a:r>
            <a:r>
              <a:rPr lang="es-ES" sz="1100" dirty="0" smtClean="0"/>
              <a:t>2</a:t>
            </a:r>
            <a:endParaRPr lang="es-ES" sz="1100" dirty="0"/>
          </a:p>
        </p:txBody>
      </p:sp>
      <p:sp>
        <p:nvSpPr>
          <p:cNvPr id="27" name="Elipse 26"/>
          <p:cNvSpPr/>
          <p:nvPr/>
        </p:nvSpPr>
        <p:spPr>
          <a:xfrm>
            <a:off x="3060715" y="4517933"/>
            <a:ext cx="719197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v</a:t>
            </a:r>
            <a:r>
              <a:rPr lang="es-ES" sz="1200" dirty="0" smtClean="0"/>
              <a:t>3</a:t>
            </a:r>
            <a:endParaRPr lang="es-ES" dirty="0"/>
          </a:p>
        </p:txBody>
      </p:sp>
      <p:sp>
        <p:nvSpPr>
          <p:cNvPr id="28" name="Elipse 27"/>
          <p:cNvSpPr/>
          <p:nvPr/>
        </p:nvSpPr>
        <p:spPr>
          <a:xfrm>
            <a:off x="5003725" y="5414683"/>
            <a:ext cx="792088" cy="7582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</a:t>
            </a:r>
            <a:r>
              <a:rPr lang="es-ES" sz="1400" dirty="0" smtClean="0"/>
              <a:t>k-1</a:t>
            </a:r>
            <a:endParaRPr lang="es-ES" sz="1400" dirty="0"/>
          </a:p>
        </p:txBody>
      </p:sp>
      <p:sp>
        <p:nvSpPr>
          <p:cNvPr id="29" name="Elipse 28"/>
          <p:cNvSpPr/>
          <p:nvPr/>
        </p:nvSpPr>
        <p:spPr>
          <a:xfrm>
            <a:off x="6348367" y="5414683"/>
            <a:ext cx="695415" cy="7506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v</a:t>
            </a:r>
            <a:r>
              <a:rPr lang="es-ES" sz="1200" dirty="0" err="1" smtClean="0"/>
              <a:t>k</a:t>
            </a:r>
            <a:endParaRPr lang="es-ES" dirty="0"/>
          </a:p>
        </p:txBody>
      </p:sp>
      <p:sp>
        <p:nvSpPr>
          <p:cNvPr id="30" name="Elipse 29"/>
          <p:cNvSpPr/>
          <p:nvPr/>
        </p:nvSpPr>
        <p:spPr>
          <a:xfrm>
            <a:off x="7596336" y="5417785"/>
            <a:ext cx="792088" cy="7475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V</a:t>
            </a:r>
            <a:r>
              <a:rPr lang="es-ES" sz="1050" dirty="0" smtClean="0"/>
              <a:t>k+1</a:t>
            </a:r>
            <a:endParaRPr lang="es-ES" dirty="0"/>
          </a:p>
        </p:txBody>
      </p:sp>
      <p:cxnSp>
        <p:nvCxnSpPr>
          <p:cNvPr id="31" name="Conector recto 30"/>
          <p:cNvCxnSpPr>
            <a:stCxn id="25" idx="6"/>
            <a:endCxn id="26" idx="2"/>
          </p:cNvCxnSpPr>
          <p:nvPr/>
        </p:nvCxnSpPr>
        <p:spPr>
          <a:xfrm>
            <a:off x="1095037" y="4877973"/>
            <a:ext cx="602036" cy="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2470782" y="4877973"/>
            <a:ext cx="602036" cy="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8" idx="6"/>
          </p:cNvCxnSpPr>
          <p:nvPr/>
        </p:nvCxnSpPr>
        <p:spPr>
          <a:xfrm flipV="1">
            <a:off x="5795813" y="5793753"/>
            <a:ext cx="549673" cy="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29" idx="6"/>
          </p:cNvCxnSpPr>
          <p:nvPr/>
        </p:nvCxnSpPr>
        <p:spPr>
          <a:xfrm flipV="1">
            <a:off x="7043782" y="5777474"/>
            <a:ext cx="552554" cy="12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orma libre 34"/>
          <p:cNvSpPr/>
          <p:nvPr/>
        </p:nvSpPr>
        <p:spPr>
          <a:xfrm>
            <a:off x="3788541" y="4803502"/>
            <a:ext cx="1213743" cy="1049285"/>
          </a:xfrm>
          <a:custGeom>
            <a:avLst/>
            <a:gdLst>
              <a:gd name="connsiteX0" fmla="*/ 0 w 1213743"/>
              <a:gd name="connsiteY0" fmla="*/ 70959 h 1049285"/>
              <a:gd name="connsiteX1" fmla="*/ 1013012 w 1213743"/>
              <a:gd name="connsiteY1" fmla="*/ 88888 h 1049285"/>
              <a:gd name="connsiteX2" fmla="*/ 537882 w 1213743"/>
              <a:gd name="connsiteY2" fmla="*/ 949500 h 1049285"/>
              <a:gd name="connsiteX3" fmla="*/ 1174376 w 1213743"/>
              <a:gd name="connsiteY3" fmla="*/ 1039147 h 1049285"/>
              <a:gd name="connsiteX4" fmla="*/ 1174376 w 1213743"/>
              <a:gd name="connsiteY4" fmla="*/ 1021218 h 10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743" h="1049285">
                <a:moveTo>
                  <a:pt x="0" y="70959"/>
                </a:moveTo>
                <a:cubicBezTo>
                  <a:pt x="461682" y="6712"/>
                  <a:pt x="923365" y="-57535"/>
                  <a:pt x="1013012" y="88888"/>
                </a:cubicBezTo>
                <a:cubicBezTo>
                  <a:pt x="1102659" y="235311"/>
                  <a:pt x="510988" y="791124"/>
                  <a:pt x="537882" y="949500"/>
                </a:cubicBezTo>
                <a:cubicBezTo>
                  <a:pt x="564776" y="1107877"/>
                  <a:pt x="1068294" y="1027194"/>
                  <a:pt x="1174376" y="1039147"/>
                </a:cubicBezTo>
                <a:cubicBezTo>
                  <a:pt x="1280458" y="1051100"/>
                  <a:pt x="1134035" y="995818"/>
                  <a:pt x="1174376" y="1021218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>
            <a:off x="1242427" y="489987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043782" y="5852787"/>
            <a:ext cx="4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553284" y="49039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795813" y="5830951"/>
            <a:ext cx="552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51237" y="229161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" y="1412776"/>
            <a:ext cx="884728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Elipse 23"/>
          <p:cNvSpPr/>
          <p:nvPr/>
        </p:nvSpPr>
        <p:spPr>
          <a:xfrm>
            <a:off x="446965" y="4517933"/>
            <a:ext cx="64807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v</a:t>
            </a:r>
            <a:r>
              <a:rPr lang="es-ES" sz="1200" dirty="0" smtClean="0"/>
              <a:t>1</a:t>
            </a:r>
            <a:endParaRPr lang="es-ES" dirty="0"/>
          </a:p>
        </p:txBody>
      </p:sp>
      <p:sp>
        <p:nvSpPr>
          <p:cNvPr id="25" name="Elipse 24"/>
          <p:cNvSpPr/>
          <p:nvPr/>
        </p:nvSpPr>
        <p:spPr>
          <a:xfrm>
            <a:off x="1697073" y="4522349"/>
            <a:ext cx="761605" cy="7156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v</a:t>
            </a:r>
            <a:r>
              <a:rPr lang="es-ES" sz="1100" dirty="0" smtClean="0"/>
              <a:t>2</a:t>
            </a:r>
            <a:endParaRPr lang="es-ES" sz="1100" dirty="0"/>
          </a:p>
        </p:txBody>
      </p:sp>
      <p:sp>
        <p:nvSpPr>
          <p:cNvPr id="26" name="Elipse 25"/>
          <p:cNvSpPr/>
          <p:nvPr/>
        </p:nvSpPr>
        <p:spPr>
          <a:xfrm>
            <a:off x="3060715" y="4517933"/>
            <a:ext cx="719197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v</a:t>
            </a:r>
            <a:r>
              <a:rPr lang="es-ES" sz="1200" dirty="0" smtClean="0"/>
              <a:t>3</a:t>
            </a:r>
            <a:endParaRPr lang="es-ES" dirty="0"/>
          </a:p>
        </p:txBody>
      </p:sp>
      <p:sp>
        <p:nvSpPr>
          <p:cNvPr id="27" name="Elipse 26"/>
          <p:cNvSpPr/>
          <p:nvPr/>
        </p:nvSpPr>
        <p:spPr>
          <a:xfrm>
            <a:off x="5003725" y="5414683"/>
            <a:ext cx="792088" cy="7582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</a:t>
            </a:r>
            <a:r>
              <a:rPr lang="es-ES" sz="1400" dirty="0" smtClean="0"/>
              <a:t>k-1</a:t>
            </a:r>
            <a:endParaRPr lang="es-ES" sz="1400" dirty="0"/>
          </a:p>
        </p:txBody>
      </p:sp>
      <p:sp>
        <p:nvSpPr>
          <p:cNvPr id="28" name="Elipse 27"/>
          <p:cNvSpPr/>
          <p:nvPr/>
        </p:nvSpPr>
        <p:spPr>
          <a:xfrm>
            <a:off x="6348367" y="5414683"/>
            <a:ext cx="695415" cy="7506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v</a:t>
            </a:r>
            <a:r>
              <a:rPr lang="es-ES" sz="1200" dirty="0" err="1" smtClean="0"/>
              <a:t>k</a:t>
            </a:r>
            <a:endParaRPr lang="es-ES" dirty="0"/>
          </a:p>
        </p:txBody>
      </p:sp>
      <p:sp>
        <p:nvSpPr>
          <p:cNvPr id="29" name="Elipse 28"/>
          <p:cNvSpPr/>
          <p:nvPr/>
        </p:nvSpPr>
        <p:spPr>
          <a:xfrm>
            <a:off x="7596336" y="5417785"/>
            <a:ext cx="792088" cy="7475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V</a:t>
            </a:r>
            <a:r>
              <a:rPr lang="es-ES" sz="1050" dirty="0" smtClean="0"/>
              <a:t>k+1</a:t>
            </a:r>
            <a:endParaRPr lang="es-ES" dirty="0"/>
          </a:p>
        </p:txBody>
      </p:sp>
      <p:cxnSp>
        <p:nvCxnSpPr>
          <p:cNvPr id="30" name="Conector recto 29"/>
          <p:cNvCxnSpPr>
            <a:stCxn id="24" idx="6"/>
            <a:endCxn id="25" idx="2"/>
          </p:cNvCxnSpPr>
          <p:nvPr/>
        </p:nvCxnSpPr>
        <p:spPr>
          <a:xfrm>
            <a:off x="1095037" y="4877973"/>
            <a:ext cx="602036" cy="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470782" y="4877973"/>
            <a:ext cx="602036" cy="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7" idx="6"/>
          </p:cNvCxnSpPr>
          <p:nvPr/>
        </p:nvCxnSpPr>
        <p:spPr>
          <a:xfrm flipV="1">
            <a:off x="5795813" y="5793753"/>
            <a:ext cx="549673" cy="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8" idx="6"/>
          </p:cNvCxnSpPr>
          <p:nvPr/>
        </p:nvCxnSpPr>
        <p:spPr>
          <a:xfrm flipV="1">
            <a:off x="7043782" y="5777474"/>
            <a:ext cx="552554" cy="12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orma libre 33"/>
          <p:cNvSpPr/>
          <p:nvPr/>
        </p:nvSpPr>
        <p:spPr>
          <a:xfrm>
            <a:off x="3788541" y="4803502"/>
            <a:ext cx="1213743" cy="1049285"/>
          </a:xfrm>
          <a:custGeom>
            <a:avLst/>
            <a:gdLst>
              <a:gd name="connsiteX0" fmla="*/ 0 w 1213743"/>
              <a:gd name="connsiteY0" fmla="*/ 70959 h 1049285"/>
              <a:gd name="connsiteX1" fmla="*/ 1013012 w 1213743"/>
              <a:gd name="connsiteY1" fmla="*/ 88888 h 1049285"/>
              <a:gd name="connsiteX2" fmla="*/ 537882 w 1213743"/>
              <a:gd name="connsiteY2" fmla="*/ 949500 h 1049285"/>
              <a:gd name="connsiteX3" fmla="*/ 1174376 w 1213743"/>
              <a:gd name="connsiteY3" fmla="*/ 1039147 h 1049285"/>
              <a:gd name="connsiteX4" fmla="*/ 1174376 w 1213743"/>
              <a:gd name="connsiteY4" fmla="*/ 1021218 h 10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743" h="1049285">
                <a:moveTo>
                  <a:pt x="0" y="70959"/>
                </a:moveTo>
                <a:cubicBezTo>
                  <a:pt x="461682" y="6712"/>
                  <a:pt x="923365" y="-57535"/>
                  <a:pt x="1013012" y="88888"/>
                </a:cubicBezTo>
                <a:cubicBezTo>
                  <a:pt x="1102659" y="235311"/>
                  <a:pt x="510988" y="791124"/>
                  <a:pt x="537882" y="949500"/>
                </a:cubicBezTo>
                <a:cubicBezTo>
                  <a:pt x="564776" y="1107877"/>
                  <a:pt x="1068294" y="1027194"/>
                  <a:pt x="1174376" y="1039147"/>
                </a:cubicBezTo>
                <a:cubicBezTo>
                  <a:pt x="1280458" y="1051100"/>
                  <a:pt x="1134035" y="995818"/>
                  <a:pt x="1174376" y="1021218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242427" y="489987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43782" y="5852787"/>
            <a:ext cx="4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553284" y="49039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795813" y="5830951"/>
            <a:ext cx="552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11960" y="6926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4" y="1556792"/>
            <a:ext cx="8749874" cy="208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2394874" cy="23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9552" y="3819418"/>
            <a:ext cx="223224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Cerrada:</a:t>
            </a:r>
          </a:p>
          <a:p>
            <a:r>
              <a:rPr lang="es-E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CR= (4,2,3,1,2,4)</a:t>
            </a:r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39552" y="5045200"/>
            <a:ext cx="179181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Ciclo: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CR= (2,3,1,2)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506623" y="1636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8" y="4509120"/>
            <a:ext cx="876619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54442"/>
            <a:ext cx="2394874" cy="23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454442"/>
            <a:ext cx="3528392" cy="2838654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40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017490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58" y="2309537"/>
            <a:ext cx="903781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87" y="5373216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3787"/>
            <a:ext cx="9037814" cy="9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782</TotalTime>
  <Words>361</Words>
  <Application>Microsoft Office PowerPoint</Application>
  <PresentationFormat>Presentación en pantalla (4:3)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MS PGothic</vt:lpstr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INTRODUCCIÓN A LA TEORÍA DE GRAFOS          SESIÓN 3.   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de grafos:  Matrices y listados</vt:lpstr>
      <vt:lpstr>Representación de grafos:  Matrices y listados</vt:lpstr>
      <vt:lpstr>Presentación de PowerPoint</vt:lpstr>
      <vt:lpstr>MÉTODOS DE BÚSQUEDA EN GRAFOS</vt:lpstr>
      <vt:lpstr>MÉTODOS DE BÚSQUEDA EN GRAFOS</vt:lpstr>
      <vt:lpstr>MÉTODOS DE BÚSQUEDA EN GRAFOS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73</cp:revision>
  <dcterms:created xsi:type="dcterms:W3CDTF">2010-09-13T14:10:08Z</dcterms:created>
  <dcterms:modified xsi:type="dcterms:W3CDTF">2018-05-18T10:41:53Z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