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4"/>
  </p:sldMasterIdLst>
  <p:notesMasterIdLst>
    <p:notesMasterId r:id="rId34"/>
  </p:notesMasterIdLst>
  <p:handoutMasterIdLst>
    <p:handoutMasterId r:id="rId35"/>
  </p:handoutMasterIdLst>
  <p:sldIdLst>
    <p:sldId id="256" r:id="rId5"/>
    <p:sldId id="382" r:id="rId6"/>
    <p:sldId id="369" r:id="rId7"/>
    <p:sldId id="340" r:id="rId8"/>
    <p:sldId id="343" r:id="rId9"/>
    <p:sldId id="314" r:id="rId10"/>
    <p:sldId id="347" r:id="rId11"/>
    <p:sldId id="381" r:id="rId12"/>
    <p:sldId id="371" r:id="rId13"/>
    <p:sldId id="383" r:id="rId14"/>
    <p:sldId id="372" r:id="rId15"/>
    <p:sldId id="373" r:id="rId16"/>
    <p:sldId id="374" r:id="rId17"/>
    <p:sldId id="375" r:id="rId18"/>
    <p:sldId id="376" r:id="rId19"/>
    <p:sldId id="377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37" r:id="rId28"/>
    <p:sldId id="380" r:id="rId29"/>
    <p:sldId id="333" r:id="rId30"/>
    <p:sldId id="338" r:id="rId31"/>
    <p:sldId id="332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8" autoAdjust="0"/>
    <p:restoredTop sz="86364" autoAdjust="0"/>
  </p:normalViewPr>
  <p:slideViewPr>
    <p:cSldViewPr>
      <p:cViewPr varScale="1">
        <p:scale>
          <a:sx n="85" d="100"/>
          <a:sy n="85" d="100"/>
        </p:scale>
        <p:origin x="125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como se relacionan los vértices de un grafo  DIRIGIDO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Conceptos fundamentales:  Tipos de  Conexión y tipos de componentes conexas en un grafo DIRIGIDO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nuevos conceptos, nuevas maneras de caracterizar un grafo  dirigido y nuevas maneras de representarlo..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  <dgm:t>
        <a:bodyPr/>
        <a:lstStyle/>
        <a:p>
          <a:endParaRPr lang="es-ES"/>
        </a:p>
      </dgm:t>
    </dgm:pt>
    <dgm:pt modelId="{78A000BB-2820-479F-B3CD-480A9D9F85C0}" type="sibTrans" cxnId="{A6559751-D598-433B-A56A-4BCAAE894D20}">
      <dgm:prSet/>
      <dgm:spPr/>
      <dgm:t>
        <a:bodyPr/>
        <a:lstStyle/>
        <a:p>
          <a:endParaRPr lang="es-ES"/>
        </a:p>
      </dgm:t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30D0B8B8-9350-489E-A2D8-D1BED92B96B9}" type="presOf" srcId="{637CB728-ECE3-4AF0-BBF5-CEB91CA7A04F}" destId="{D313357E-4F34-4B8D-9170-7F5DCA19F084}" srcOrd="0" destOrd="1" presId="urn:microsoft.com/office/officeart/2005/8/layout/chevron2"/>
    <dgm:cxn modelId="{9C07BB60-76BE-4CF2-B13F-BBE21AA3EA00}" type="presOf" srcId="{FDD84C34-2557-4830-8311-131255299B4A}" destId="{53741E22-F780-473D-B4C1-A6D85A2AC7EA}" srcOrd="0" destOrd="0" presId="urn:microsoft.com/office/officeart/2005/8/layout/chevron2"/>
    <dgm:cxn modelId="{F9720B13-F447-4384-8361-7841A1A5CEFF}" type="presOf" srcId="{B663B1F7-F15F-44BB-81E2-A5C55921B886}" destId="{D9B77128-397E-4D2B-87D6-1A1FF3227757}" srcOrd="0" destOrd="0" presId="urn:microsoft.com/office/officeart/2005/8/layout/chevron2"/>
    <dgm:cxn modelId="{405ED691-C611-46A8-A88A-BD52EA0CEE7F}" type="presOf" srcId="{879E12A7-7785-4737-ACC2-A47284FEA078}" destId="{714F4D6B-3717-40D8-8D3F-9DEFC89016C7}" srcOrd="0" destOrd="0" presId="urn:microsoft.com/office/officeart/2005/8/layout/chevron2"/>
    <dgm:cxn modelId="{0B6FD37D-DBD3-4277-8873-395427556656}" type="presOf" srcId="{DC62BCF3-F26C-4472-A039-3A188EB6F2F7}" destId="{ED98B18E-59F1-41E3-9123-B8BC5777813A}" srcOrd="0" destOrd="0" presId="urn:microsoft.com/office/officeart/2005/8/layout/chevron2"/>
    <dgm:cxn modelId="{A7A1A7E3-B899-43CE-B73A-03739026CC0E}" type="presOf" srcId="{FBF4FD8E-480D-4CCE-802B-A9B1D7EDB63B}" destId="{F9F10694-1845-45D2-9736-9B4EA9293D75}" srcOrd="0" destOrd="0" presId="urn:microsoft.com/office/officeart/2005/8/layout/chevron2"/>
    <dgm:cxn modelId="{20C639F6-D2DD-45BC-819B-5CC3B0AF9B20}" type="presOf" srcId="{C00FEEF1-F6A3-4313-8056-91204B739EF7}" destId="{0BEA7410-4212-4143-A9C6-E629822AF763}" srcOrd="0" destOrd="1" presId="urn:microsoft.com/office/officeart/2005/8/layout/chevron2"/>
    <dgm:cxn modelId="{9D65CC7C-E64C-4799-B53D-AEE7ED8C2BEB}" type="presOf" srcId="{EF1E4E3D-8E63-4A61-8D1C-F3A6D07B4C68}" destId="{D313357E-4F34-4B8D-9170-7F5DCA19F084}" srcOrd="0" destOrd="0" presId="urn:microsoft.com/office/officeart/2005/8/layout/chevron2"/>
    <dgm:cxn modelId="{28DA76E7-4379-4B48-9EEB-68CAB9E98E2F}" type="presOf" srcId="{57DDAEC6-02AF-4956-931D-E2B99C75C488}" destId="{0BEA7410-4212-4143-A9C6-E629822AF763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420210D1-7139-4B91-A8B7-BDA68271600D}" type="presParOf" srcId="{714F4D6B-3717-40D8-8D3F-9DEFC89016C7}" destId="{01D02A9E-1C64-46E5-9F2B-1033F4008759}" srcOrd="0" destOrd="0" presId="urn:microsoft.com/office/officeart/2005/8/layout/chevron2"/>
    <dgm:cxn modelId="{D87E34DA-DF99-4582-A972-8FC993EF966B}" type="presParOf" srcId="{01D02A9E-1C64-46E5-9F2B-1033F4008759}" destId="{53741E22-F780-473D-B4C1-A6D85A2AC7EA}" srcOrd="0" destOrd="0" presId="urn:microsoft.com/office/officeart/2005/8/layout/chevron2"/>
    <dgm:cxn modelId="{4DBF4C9A-6DC1-418F-8B19-549E24079B6F}" type="presParOf" srcId="{01D02A9E-1C64-46E5-9F2B-1033F4008759}" destId="{ED98B18E-59F1-41E3-9123-B8BC5777813A}" srcOrd="1" destOrd="0" presId="urn:microsoft.com/office/officeart/2005/8/layout/chevron2"/>
    <dgm:cxn modelId="{867E3311-AE90-4A35-BBE8-FECA70E57BFC}" type="presParOf" srcId="{714F4D6B-3717-40D8-8D3F-9DEFC89016C7}" destId="{B336238B-A617-496C-9C3D-7025B13F4917}" srcOrd="1" destOrd="0" presId="urn:microsoft.com/office/officeart/2005/8/layout/chevron2"/>
    <dgm:cxn modelId="{9BF7BC1B-2ED1-4D50-AE6A-48EEA44B5678}" type="presParOf" srcId="{714F4D6B-3717-40D8-8D3F-9DEFC89016C7}" destId="{F634861E-B228-4AD0-8C90-2B3B14FED239}" srcOrd="2" destOrd="0" presId="urn:microsoft.com/office/officeart/2005/8/layout/chevron2"/>
    <dgm:cxn modelId="{DCC9E8C1-3A52-49E5-AE00-175ED1480906}" type="presParOf" srcId="{F634861E-B228-4AD0-8C90-2B3B14FED239}" destId="{D9B77128-397E-4D2B-87D6-1A1FF3227757}" srcOrd="0" destOrd="0" presId="urn:microsoft.com/office/officeart/2005/8/layout/chevron2"/>
    <dgm:cxn modelId="{3C53EA03-A691-4504-90C0-8CB4A603890D}" type="presParOf" srcId="{F634861E-B228-4AD0-8C90-2B3B14FED239}" destId="{0BEA7410-4212-4143-A9C6-E629822AF763}" srcOrd="1" destOrd="0" presId="urn:microsoft.com/office/officeart/2005/8/layout/chevron2"/>
    <dgm:cxn modelId="{D5476E5A-D93D-4A9F-A482-244BAB1AC172}" type="presParOf" srcId="{714F4D6B-3717-40D8-8D3F-9DEFC89016C7}" destId="{8FA444F9-3C79-4B48-B41E-95E85E8C3542}" srcOrd="3" destOrd="0" presId="urn:microsoft.com/office/officeart/2005/8/layout/chevron2"/>
    <dgm:cxn modelId="{3FED623A-97B7-4E2D-B609-EC82A4E9B193}" type="presParOf" srcId="{714F4D6B-3717-40D8-8D3F-9DEFC89016C7}" destId="{9B5D4006-182E-4B76-BDEA-508CCA1E4A44}" srcOrd="4" destOrd="0" presId="urn:microsoft.com/office/officeart/2005/8/layout/chevron2"/>
    <dgm:cxn modelId="{FB17414D-197F-4892-A782-DBB2061D2F7B}" type="presParOf" srcId="{9B5D4006-182E-4B76-BDEA-508CCA1E4A44}" destId="{F9F10694-1845-45D2-9736-9B4EA9293D75}" srcOrd="0" destOrd="0" presId="urn:microsoft.com/office/officeart/2005/8/layout/chevron2"/>
    <dgm:cxn modelId="{9DA9BD5B-FF99-484B-82E7-208DD98185A4}" type="presParOf" srcId="{9B5D4006-182E-4B76-BDEA-508CCA1E4A44}" destId="{D313357E-4F34-4B8D-9170-7F5DCA19F084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Vamos a ver como se relacionan los vértices de un grafo  DIRIGIDO</a:t>
          </a:r>
          <a:endParaRPr lang="es-ES" sz="17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1700" kern="1200" dirty="0" smtClean="0"/>
            <a:t>Aparecen nuevos conceptos, nuevas maneras de caracterizar un grafo  dirigido y nuevas maneras de representarlo.. 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Conceptos fundamentales:  Tipos de  Conexión y tipos de componentes conexas en un grafo DIRIGIDO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18/05/2018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18/05/2018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33305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1109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16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A.H.J.-2.003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252B80-221E-4FFC-BC00-80AA34F11A5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9451104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5386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115349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1099811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02146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24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542137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1940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gif"/><Relationship Id="rId4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emf"/><Relationship Id="rId5" Type="http://schemas.openxmlformats.org/officeDocument/2006/relationships/image" Target="../media/image22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gif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 </a:t>
            </a:r>
            <a:r>
              <a:rPr lang="es-ES_tradnl" sz="3200" dirty="0" err="1" smtClean="0"/>
              <a:t>gd</a:t>
            </a:r>
            <a:r>
              <a:rPr lang="es-ES_tradnl" sz="3200" dirty="0" smtClean="0"/>
              <a:t>                              </a:t>
            </a: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3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610350" y="5112537"/>
            <a:ext cx="2400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smtClean="0">
                <a:solidFill>
                  <a:schemeClr val="tx1"/>
                </a:solidFill>
              </a:rPr>
              <a:t>Antonio Hervás Jorge. 2017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00256"/>
            <a:ext cx="88773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130628" y="6575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 DIRIGIDO</a:t>
            </a:r>
            <a:endParaRPr lang="es-ES" sz="2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729730" y="5085184"/>
            <a:ext cx="7632848" cy="576064"/>
            <a:chOff x="395536" y="3573016"/>
            <a:chExt cx="7632848" cy="576064"/>
          </a:xfrm>
          <a:solidFill>
            <a:schemeClr val="accent3">
              <a:lumMod val="75000"/>
            </a:schemeClr>
          </a:solidFill>
        </p:grpSpPr>
        <p:sp>
          <p:nvSpPr>
            <p:cNvPr id="9" name="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18" name="17 Conector recto"/>
            <p:cNvCxnSpPr>
              <a:stCxn id="14" idx="6"/>
              <a:endCxn id="1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grpFill/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26 Conector recto de flecha"/>
          <p:cNvCxnSpPr>
            <a:stCxn id="9" idx="6"/>
            <a:endCxn id="11" idx="2"/>
          </p:cNvCxnSpPr>
          <p:nvPr/>
        </p:nvCxnSpPr>
        <p:spPr>
          <a:xfrm>
            <a:off x="1089770" y="5301208"/>
            <a:ext cx="288032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53" idx="2"/>
            <a:endCxn id="52" idx="6"/>
          </p:cNvCxnSpPr>
          <p:nvPr/>
        </p:nvCxnSpPr>
        <p:spPr>
          <a:xfrm rot="10800000">
            <a:off x="2627784" y="602128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1" idx="6"/>
            <a:endCxn id="12" idx="2"/>
          </p:cNvCxnSpPr>
          <p:nvPr/>
        </p:nvCxnSpPr>
        <p:spPr>
          <a:xfrm>
            <a:off x="1809850" y="5301208"/>
            <a:ext cx="288032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6"/>
            <a:endCxn id="13" idx="2"/>
          </p:cNvCxnSpPr>
          <p:nvPr/>
        </p:nvCxnSpPr>
        <p:spPr>
          <a:xfrm>
            <a:off x="2529930" y="5301208"/>
            <a:ext cx="432048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3" idx="6"/>
          </p:cNvCxnSpPr>
          <p:nvPr/>
        </p:nvCxnSpPr>
        <p:spPr>
          <a:xfrm>
            <a:off x="3322018" y="530120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5" idx="6"/>
            <a:endCxn id="16" idx="2"/>
          </p:cNvCxnSpPr>
          <p:nvPr/>
        </p:nvCxnSpPr>
        <p:spPr>
          <a:xfrm>
            <a:off x="6058322" y="5373216"/>
            <a:ext cx="504056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6" idx="6"/>
            <a:endCxn id="10" idx="2"/>
          </p:cNvCxnSpPr>
          <p:nvPr/>
        </p:nvCxnSpPr>
        <p:spPr>
          <a:xfrm>
            <a:off x="7210450" y="5373216"/>
            <a:ext cx="504056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827584" y="5805264"/>
            <a:ext cx="7632848" cy="576064"/>
            <a:chOff x="395536" y="3573016"/>
            <a:chExt cx="7632848" cy="576064"/>
          </a:xfrm>
          <a:solidFill>
            <a:schemeClr val="accent3">
              <a:lumMod val="75000"/>
            </a:schemeClr>
          </a:solidFill>
        </p:grpSpPr>
        <p:sp>
          <p:nvSpPr>
            <p:cNvPr id="49" name="4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57" name="56 Conector recto"/>
            <p:cNvCxnSpPr>
              <a:stCxn id="54" idx="6"/>
              <a:endCxn id="5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grpFill/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57 Conector recto de flecha"/>
          <p:cNvCxnSpPr/>
          <p:nvPr/>
        </p:nvCxnSpPr>
        <p:spPr>
          <a:xfrm>
            <a:off x="1187624" y="6021288"/>
            <a:ext cx="288032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1907704" y="6021288"/>
            <a:ext cx="288032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3419872" y="602128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6" idx="2"/>
            <a:endCxn id="55" idx="6"/>
          </p:cNvCxnSpPr>
          <p:nvPr/>
        </p:nvCxnSpPr>
        <p:spPr>
          <a:xfrm rot="10800000">
            <a:off x="6156176" y="6093296"/>
            <a:ext cx="504056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7308304" y="6093296"/>
            <a:ext cx="504056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51171" y="1701455"/>
            <a:ext cx="4038600" cy="4525963"/>
          </a:xfrm>
        </p:spPr>
        <p:txBody>
          <a:bodyPr/>
          <a:lstStyle/>
          <a:p>
            <a:r>
              <a:rPr lang="es-ES" sz="1400"/>
              <a:t> </a:t>
            </a:r>
          </a:p>
        </p:txBody>
      </p:sp>
      <p:sp>
        <p:nvSpPr>
          <p:cNvPr id="2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FAF2-1C28-4FAC-A60A-F093B3E28518}" type="slidenum">
              <a:rPr lang="es-ES"/>
              <a:pPr/>
              <a:t>11</a:t>
            </a:fld>
            <a:endParaRPr lang="es-ES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539552" y="3717032"/>
            <a:ext cx="808544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4805671" y="3717032"/>
            <a:ext cx="1079500" cy="629757"/>
          </a:xfrm>
          <a:prstGeom prst="lef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7758421" y="3717032"/>
            <a:ext cx="790575" cy="629757"/>
          </a:xfrm>
          <a:prstGeom prst="leftArrow">
            <a:avLst>
              <a:gd name="adj1" fmla="val 50000"/>
              <a:gd name="adj2" fmla="val 5928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3365808" y="3717032"/>
            <a:ext cx="1008063" cy="629757"/>
          </a:xfrm>
          <a:prstGeom prst="leftArrow">
            <a:avLst>
              <a:gd name="adj1" fmla="val 50000"/>
              <a:gd name="adj2" fmla="val 7559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1852921" y="3717032"/>
            <a:ext cx="1079500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6316971" y="3717032"/>
            <a:ext cx="1079500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1349683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293242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8585508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325033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588517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89208" y="3649558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437387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29" name="2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282770" y="38235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56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3" grpId="0" animBg="1"/>
      <p:bldP spid="12314" grpId="0" animBg="1"/>
      <p:bldP spid="12315" grpId="0" animBg="1"/>
      <p:bldP spid="12316" grpId="0" animBg="1"/>
      <p:bldP spid="12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61008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flipH="1">
            <a:off x="7759532" y="3330005"/>
            <a:ext cx="793750" cy="360362"/>
          </a:xfrm>
          <a:prstGeom prst="leftArrow">
            <a:avLst>
              <a:gd name="adj1" fmla="val 50000"/>
              <a:gd name="adj2" fmla="val 5506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945333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6391107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1442095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24833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586619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7326144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959307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-34280" y="3267457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4466283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4969520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>
            <a:off x="3385195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0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15723" y="1697913"/>
            <a:ext cx="8064500" cy="647700"/>
          </a:xfrm>
          <a:prstGeom prst="rect">
            <a:avLst/>
          </a:prstGeom>
        </p:spPr>
        <p:txBody>
          <a:bodyPr/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es-ES" sz="2800">
                <a:latin typeface="+mn-lt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SEMI-CICLO	DIRIGIDO  		SEMI CICLO DIRIGIDO</a:t>
            </a:r>
            <a:endParaRPr lang="es-ES" sz="2000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8718217">
            <a:off x="418092" y="2868695"/>
            <a:ext cx="1657350" cy="360362"/>
          </a:xfrm>
          <a:prstGeom prst="rightArrow">
            <a:avLst>
              <a:gd name="adj1" fmla="val 50000"/>
              <a:gd name="adj2" fmla="val 11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3880905">
            <a:off x="1594430" y="2922669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018961" y="3714038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6859535">
            <a:off x="4763873" y="3210801"/>
            <a:ext cx="1512888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8344735">
            <a:off x="6883864" y="4481497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1768252">
            <a:off x="5335258" y="4552934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14750735">
            <a:off x="7244227" y="3139364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987836" y="2347201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739686" y="2129713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387102" y="2274176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627473" y="2347201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531848" y="3787063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587161" y="3642601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190795" y="4049697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739401" y="498473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107826" y="390523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5363456" y="286556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0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32594" y="1772816"/>
            <a:ext cx="8064500" cy="647700"/>
          </a:xfrm>
          <a:prstGeom prst="rect">
            <a:avLst/>
          </a:prstGeom>
        </p:spPr>
        <p:txBody>
          <a:bodyPr/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es-ES" sz="2800">
                <a:latin typeface="+mn-lt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ES" b="1" dirty="0" smtClean="0">
                <a:solidFill>
                  <a:schemeClr val="accent2"/>
                </a:solidFill>
                <a:latin typeface="Arial Black" pitchFamily="34" charset="0"/>
              </a:rPr>
              <a:t>    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CICLOS DIRIGIDOS</a:t>
            </a:r>
            <a:endParaRPr lang="es-ES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8718217">
            <a:off x="446997" y="3760886"/>
            <a:ext cx="1657350" cy="360362"/>
          </a:xfrm>
          <a:prstGeom prst="rightArrow">
            <a:avLst>
              <a:gd name="adj1" fmla="val 50000"/>
              <a:gd name="adj2" fmla="val 11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3880905">
            <a:off x="1623335" y="3814860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 rot="11061602">
            <a:off x="1047866" y="4606229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6859535">
            <a:off x="4792778" y="4102992"/>
            <a:ext cx="1512888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8344735">
            <a:off x="6912769" y="5373688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12711334">
            <a:off x="5364163" y="5445125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3998074">
            <a:off x="7273132" y="4031555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016741" y="3239392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768591" y="3021904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416007" y="3166367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656378" y="3239392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560753" y="467925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616066" y="4534792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219700" y="4941888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768306" y="587692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136731" y="479742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21 Rectángulo"/>
          <p:cNvSpPr/>
          <p:nvPr/>
        </p:nvSpPr>
        <p:spPr>
          <a:xfrm>
            <a:off x="5363456" y="286556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6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mhtml:file://C:\PCdespacho\MAD\epos\EPO5_Caminos.mht!http://online.upa.upv.es/haupa/Cursos/01tgr/imagenes/U4_grafoEPO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76064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9" name="21 Rectángulo"/>
          <p:cNvSpPr/>
          <p:nvPr/>
        </p:nvSpPr>
        <p:spPr>
          <a:xfrm>
            <a:off x="5363456" y="286556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10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345638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4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412776"/>
            <a:ext cx="30243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4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3356992"/>
            <a:ext cx="3096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436096" y="260648"/>
            <a:ext cx="3463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8915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699520"/>
            <a:ext cx="30963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2218656" y="104635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FUERTE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90106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717032"/>
            <a:ext cx="3132187" cy="262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CONEXIÓN EN GRAFOS DIRIGIDOS: CONEXIÓN UNILATERAL</a:t>
            </a:r>
          </a:p>
        </p:txBody>
      </p:sp>
    </p:spTree>
    <p:extLst>
      <p:ext uri="{BB962C8B-B14F-4D97-AF65-F5344CB8AC3E}">
        <p14:creationId xmlns:p14="http://schemas.microsoft.com/office/powerpoint/2010/main" val="27795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0011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24837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645024"/>
            <a:ext cx="3323828" cy="29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DÉBIL</a:t>
            </a:r>
          </a:p>
        </p:txBody>
      </p:sp>
    </p:spTree>
    <p:extLst>
      <p:ext uri="{BB962C8B-B14F-4D97-AF65-F5344CB8AC3E}">
        <p14:creationId xmlns:p14="http://schemas.microsoft.com/office/powerpoint/2010/main" val="17121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75879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21717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21336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916832"/>
            <a:ext cx="217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14908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98884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2161506" y="10525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25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005064"/>
            <a:ext cx="2853680" cy="25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11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FUERTE</a:t>
            </a:r>
            <a:endParaRPr lang="es-ES" sz="2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82333" y="26064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2403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628800"/>
            <a:ext cx="46538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80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8829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FUERTE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004326" y="141772"/>
            <a:ext cx="6131024" cy="704944"/>
          </a:xfrm>
        </p:spPr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Representación de grafos dirigidos:</a:t>
            </a:r>
            <a:b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Matrices y listados</a:t>
            </a:r>
            <a:endParaRPr lang="es-E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4" y="1946431"/>
            <a:ext cx="868896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" y="3197858"/>
            <a:ext cx="8242714" cy="146818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10 CuadroTexto"/>
          <p:cNvSpPr txBox="1"/>
          <p:nvPr/>
        </p:nvSpPr>
        <p:spPr>
          <a:xfrm>
            <a:off x="190504" y="943056"/>
            <a:ext cx="460851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" y="2060848"/>
            <a:ext cx="88939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" y="4437112"/>
            <a:ext cx="8831267" cy="12241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1" name="10 CuadroTexto"/>
          <p:cNvSpPr txBox="1"/>
          <p:nvPr/>
        </p:nvSpPr>
        <p:spPr>
          <a:xfrm>
            <a:off x="323528" y="875001"/>
            <a:ext cx="460851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2836580" y="200889"/>
            <a:ext cx="6131024" cy="704944"/>
          </a:xfrm>
        </p:spPr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Representación de grafos dirigidos:</a:t>
            </a:r>
            <a:b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Matrices y listados</a:t>
            </a:r>
            <a:endParaRPr lang="es-E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11" name="2 Título"/>
          <p:cNvSpPr txBox="1">
            <a:spLocks/>
          </p:cNvSpPr>
          <p:nvPr/>
        </p:nvSpPr>
        <p:spPr>
          <a:xfrm>
            <a:off x="755576" y="-102459"/>
            <a:ext cx="8229600" cy="727753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Métodos de búsqueda en Grafos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 rot="19978993">
            <a:off x="2627784" y="1700808"/>
            <a:ext cx="352500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Left"/>
              <a:lightRig rig="brightRoom" dir="t"/>
            </a:scene3d>
            <a:sp3d extrusionH="57150" contourW="6350" prstMaterial="plastic">
              <a:bevelT w="20320" h="20320" prst="softRound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Objetivo: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09648" y="2967335"/>
            <a:ext cx="8324715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Obtener las </a:t>
            </a:r>
          </a:p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componentes conexas</a:t>
            </a:r>
          </a:p>
          <a:p>
            <a:pPr algn="ctr"/>
            <a:endParaRPr lang="es-ES" sz="3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453953" y="239836"/>
            <a:ext cx="5404297" cy="491602"/>
          </a:xfr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Métodos de búsqueda en Grafos</a:t>
            </a:r>
            <a:endParaRPr lang="es-E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7582"/>
            <a:ext cx="5976664" cy="602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8388424" cy="283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" y="4221088"/>
            <a:ext cx="92608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453953" y="239836"/>
            <a:ext cx="5404297" cy="491602"/>
          </a:xfr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Métodos de búsqueda en Grafos</a:t>
            </a:r>
            <a:endParaRPr lang="es-E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07504" y="2420888"/>
            <a:ext cx="3888432" cy="1944216"/>
          </a:xfrm>
          <a:prstGeom prst="rect">
            <a:avLst/>
          </a:prstGeom>
          <a:solidFill>
            <a:srgbClr val="0099FF"/>
          </a:solidFill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rgbClr val="002060"/>
                </a:solidFill>
              </a:rPr>
              <a:t>Grafos NO dirigidos</a:t>
            </a:r>
            <a:endParaRPr lang="es-ES" sz="6000" b="1" kern="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54" y="312648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9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851920" y="6476169"/>
            <a:ext cx="4426094" cy="274320"/>
          </a:xfrm>
        </p:spPr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-6808" y="1385861"/>
            <a:ext cx="479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CAMINOS Y CONEXIÓN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" y="1970636"/>
            <a:ext cx="8178598" cy="22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/>
          <p:cNvSpPr/>
          <p:nvPr/>
        </p:nvSpPr>
        <p:spPr>
          <a:xfrm>
            <a:off x="446965" y="4517933"/>
            <a:ext cx="64807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v</a:t>
            </a:r>
            <a:r>
              <a:rPr lang="es-ES" sz="1200" dirty="0" smtClean="0"/>
              <a:t>1</a:t>
            </a:r>
            <a:endParaRPr lang="es-ES" dirty="0"/>
          </a:p>
        </p:txBody>
      </p:sp>
      <p:sp>
        <p:nvSpPr>
          <p:cNvPr id="30" name="Elipse 29"/>
          <p:cNvSpPr/>
          <p:nvPr/>
        </p:nvSpPr>
        <p:spPr>
          <a:xfrm>
            <a:off x="1697073" y="4522349"/>
            <a:ext cx="761605" cy="7156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v</a:t>
            </a:r>
            <a:r>
              <a:rPr lang="es-ES" sz="1100" dirty="0" smtClean="0"/>
              <a:t>2</a:t>
            </a:r>
            <a:endParaRPr lang="es-ES" sz="1100" dirty="0"/>
          </a:p>
        </p:txBody>
      </p:sp>
      <p:sp>
        <p:nvSpPr>
          <p:cNvPr id="31" name="Elipse 30"/>
          <p:cNvSpPr/>
          <p:nvPr/>
        </p:nvSpPr>
        <p:spPr>
          <a:xfrm>
            <a:off x="3060715" y="4517933"/>
            <a:ext cx="719197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v</a:t>
            </a:r>
            <a:r>
              <a:rPr lang="es-ES" sz="1200" dirty="0" smtClean="0"/>
              <a:t>3</a:t>
            </a:r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5003725" y="5414683"/>
            <a:ext cx="792088" cy="7582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</a:t>
            </a:r>
            <a:r>
              <a:rPr lang="es-ES" sz="1400" dirty="0" smtClean="0"/>
              <a:t>k-1</a:t>
            </a:r>
            <a:endParaRPr lang="es-ES" sz="1400" dirty="0"/>
          </a:p>
        </p:txBody>
      </p:sp>
      <p:sp>
        <p:nvSpPr>
          <p:cNvPr id="35" name="Elipse 34"/>
          <p:cNvSpPr/>
          <p:nvPr/>
        </p:nvSpPr>
        <p:spPr>
          <a:xfrm>
            <a:off x="6348367" y="5414683"/>
            <a:ext cx="695415" cy="7506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v</a:t>
            </a:r>
            <a:r>
              <a:rPr lang="es-ES" sz="1200" dirty="0" err="1" smtClean="0"/>
              <a:t>k</a:t>
            </a:r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7596336" y="5417785"/>
            <a:ext cx="792088" cy="7475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V</a:t>
            </a:r>
            <a:r>
              <a:rPr lang="es-ES" sz="1050" dirty="0" smtClean="0"/>
              <a:t>k+1</a:t>
            </a:r>
            <a:endParaRPr lang="es-ES" dirty="0"/>
          </a:p>
        </p:txBody>
      </p:sp>
      <p:cxnSp>
        <p:nvCxnSpPr>
          <p:cNvPr id="37" name="Conector recto 36"/>
          <p:cNvCxnSpPr>
            <a:stCxn id="2" idx="6"/>
            <a:endCxn id="30" idx="2"/>
          </p:cNvCxnSpPr>
          <p:nvPr/>
        </p:nvCxnSpPr>
        <p:spPr>
          <a:xfrm>
            <a:off x="1095037" y="4877973"/>
            <a:ext cx="602036" cy="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470782" y="4877973"/>
            <a:ext cx="602036" cy="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34" idx="6"/>
          </p:cNvCxnSpPr>
          <p:nvPr/>
        </p:nvCxnSpPr>
        <p:spPr>
          <a:xfrm flipV="1">
            <a:off x="5795813" y="5793753"/>
            <a:ext cx="549673" cy="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35" idx="6"/>
          </p:cNvCxnSpPr>
          <p:nvPr/>
        </p:nvCxnSpPr>
        <p:spPr>
          <a:xfrm flipV="1">
            <a:off x="7043782" y="5777474"/>
            <a:ext cx="552554" cy="12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orma libre 43"/>
          <p:cNvSpPr/>
          <p:nvPr/>
        </p:nvSpPr>
        <p:spPr>
          <a:xfrm>
            <a:off x="3788541" y="4803502"/>
            <a:ext cx="1213743" cy="1049285"/>
          </a:xfrm>
          <a:custGeom>
            <a:avLst/>
            <a:gdLst>
              <a:gd name="connsiteX0" fmla="*/ 0 w 1213743"/>
              <a:gd name="connsiteY0" fmla="*/ 70959 h 1049285"/>
              <a:gd name="connsiteX1" fmla="*/ 1013012 w 1213743"/>
              <a:gd name="connsiteY1" fmla="*/ 88888 h 1049285"/>
              <a:gd name="connsiteX2" fmla="*/ 537882 w 1213743"/>
              <a:gd name="connsiteY2" fmla="*/ 949500 h 1049285"/>
              <a:gd name="connsiteX3" fmla="*/ 1174376 w 1213743"/>
              <a:gd name="connsiteY3" fmla="*/ 1039147 h 1049285"/>
              <a:gd name="connsiteX4" fmla="*/ 1174376 w 1213743"/>
              <a:gd name="connsiteY4" fmla="*/ 1021218 h 10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743" h="1049285">
                <a:moveTo>
                  <a:pt x="0" y="70959"/>
                </a:moveTo>
                <a:cubicBezTo>
                  <a:pt x="461682" y="6712"/>
                  <a:pt x="923365" y="-57535"/>
                  <a:pt x="1013012" y="88888"/>
                </a:cubicBezTo>
                <a:cubicBezTo>
                  <a:pt x="1102659" y="235311"/>
                  <a:pt x="510988" y="791124"/>
                  <a:pt x="537882" y="949500"/>
                </a:cubicBezTo>
                <a:cubicBezTo>
                  <a:pt x="564776" y="1107877"/>
                  <a:pt x="1068294" y="1027194"/>
                  <a:pt x="1174376" y="1039147"/>
                </a:cubicBezTo>
                <a:cubicBezTo>
                  <a:pt x="1280458" y="1051100"/>
                  <a:pt x="1134035" y="995818"/>
                  <a:pt x="1174376" y="1021218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1242427" y="489987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043782" y="5852787"/>
            <a:ext cx="4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553284" y="49039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5795813" y="5830951"/>
            <a:ext cx="552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es-E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197053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0928"/>
            <a:ext cx="903781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87" y="5373216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7814" cy="9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842630"/>
            <a:ext cx="8834206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2680136"/>
            <a:ext cx="5852833" cy="1387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8" y="4548900"/>
            <a:ext cx="8625134" cy="720080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13" name="7 CuadroTexto"/>
          <p:cNvSpPr txBox="1"/>
          <p:nvPr/>
        </p:nvSpPr>
        <p:spPr>
          <a:xfrm>
            <a:off x="2197053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35884"/>
            <a:ext cx="3861374" cy="196645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908720"/>
            <a:ext cx="2797336" cy="22396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4678" y="937472"/>
            <a:ext cx="2952328" cy="24482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1" name="7 CuadroTexto"/>
          <p:cNvSpPr txBox="1"/>
          <p:nvPr/>
        </p:nvSpPr>
        <p:spPr>
          <a:xfrm>
            <a:off x="2197053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75546" y="1390323"/>
            <a:ext cx="6428702" cy="886550"/>
          </a:xfr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s-E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dirigidos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130628" y="6575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 DIRIGIDO</a:t>
            </a:r>
            <a:endParaRPr lang="es-ES" sz="2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131566" y="4844410"/>
            <a:ext cx="6661300" cy="852894"/>
            <a:chOff x="1128082" y="4798469"/>
            <a:chExt cx="6661300" cy="852894"/>
          </a:xfrm>
        </p:grpSpPr>
        <p:cxnSp>
          <p:nvCxnSpPr>
            <p:cNvPr id="27" name="26 Conector recto de flecha"/>
            <p:cNvCxnSpPr>
              <a:stCxn id="40" idx="6"/>
              <a:endCxn id="41" idx="2"/>
            </p:cNvCxnSpPr>
            <p:nvPr/>
          </p:nvCxnSpPr>
          <p:spPr>
            <a:xfrm>
              <a:off x="1128082" y="4798469"/>
              <a:ext cx="616852" cy="2055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tailEnd type="arrow"/>
            </a:ln>
            <a:effectLst>
              <a:outerShdw dist="508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41" idx="6"/>
              <a:endCxn id="42" idx="2"/>
            </p:cNvCxnSpPr>
            <p:nvPr/>
          </p:nvCxnSpPr>
          <p:spPr>
            <a:xfrm flipV="1">
              <a:off x="2525283" y="4798469"/>
              <a:ext cx="616853" cy="2055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tailEnd type="arrow"/>
            </a:ln>
            <a:effectLst>
              <a:outerShdw dist="508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 de flecha"/>
            <p:cNvCxnSpPr>
              <a:stCxn id="43" idx="6"/>
              <a:endCxn id="44" idx="2"/>
            </p:cNvCxnSpPr>
            <p:nvPr/>
          </p:nvCxnSpPr>
          <p:spPr>
            <a:xfrm flipV="1">
              <a:off x="5944547" y="5647794"/>
              <a:ext cx="566153" cy="3569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tailEnd type="arrow"/>
            </a:ln>
            <a:effectLst>
              <a:outerShdw dist="508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44" idx="6"/>
              <a:endCxn id="45" idx="2"/>
            </p:cNvCxnSpPr>
            <p:nvPr/>
          </p:nvCxnSpPr>
          <p:spPr>
            <a:xfrm>
              <a:off x="7223230" y="5647794"/>
              <a:ext cx="566152" cy="1443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tailEnd type="arrow"/>
            </a:ln>
            <a:effectLst>
              <a:outerShdw dist="50800" sx="1000" sy="1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98" y="830994"/>
            <a:ext cx="8858250" cy="258127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67544" y="4509120"/>
            <a:ext cx="8136904" cy="1558371"/>
            <a:chOff x="446965" y="4517933"/>
            <a:chExt cx="7941459" cy="1673408"/>
          </a:xfrm>
        </p:grpSpPr>
        <p:sp>
          <p:nvSpPr>
            <p:cNvPr id="40" name="Elipse 39"/>
            <p:cNvSpPr/>
            <p:nvPr/>
          </p:nvSpPr>
          <p:spPr>
            <a:xfrm>
              <a:off x="446965" y="4517933"/>
              <a:ext cx="648072" cy="720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v</a:t>
              </a:r>
              <a:r>
                <a:rPr lang="es-ES" sz="1200" dirty="0" smtClean="0"/>
                <a:t>1</a:t>
              </a:r>
              <a:endParaRPr lang="es-ES" dirty="0"/>
            </a:p>
          </p:txBody>
        </p:sp>
        <p:sp>
          <p:nvSpPr>
            <p:cNvPr id="41" name="Elipse 40"/>
            <p:cNvSpPr/>
            <p:nvPr/>
          </p:nvSpPr>
          <p:spPr>
            <a:xfrm>
              <a:off x="1697073" y="4522349"/>
              <a:ext cx="761605" cy="71566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v</a:t>
              </a:r>
              <a:r>
                <a:rPr lang="es-ES" sz="1100" dirty="0" smtClean="0"/>
                <a:t>2</a:t>
              </a:r>
              <a:endParaRPr lang="es-ES" sz="1100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3060715" y="4517933"/>
              <a:ext cx="719197" cy="720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v</a:t>
              </a:r>
              <a:r>
                <a:rPr lang="es-ES" sz="1200" dirty="0" smtClean="0"/>
                <a:t>3</a:t>
              </a:r>
              <a:endParaRPr lang="es-ES" dirty="0"/>
            </a:p>
          </p:txBody>
        </p:sp>
        <p:sp>
          <p:nvSpPr>
            <p:cNvPr id="43" name="Elipse 42"/>
            <p:cNvSpPr/>
            <p:nvPr/>
          </p:nvSpPr>
          <p:spPr>
            <a:xfrm>
              <a:off x="5003725" y="5414683"/>
              <a:ext cx="792088" cy="75828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</a:t>
              </a:r>
              <a:r>
                <a:rPr lang="es-ES" sz="1400" dirty="0" smtClean="0"/>
                <a:t>k-1</a:t>
              </a:r>
              <a:endParaRPr lang="es-ES" sz="1400" dirty="0"/>
            </a:p>
          </p:txBody>
        </p:sp>
        <p:sp>
          <p:nvSpPr>
            <p:cNvPr id="44" name="Elipse 43"/>
            <p:cNvSpPr/>
            <p:nvPr/>
          </p:nvSpPr>
          <p:spPr>
            <a:xfrm>
              <a:off x="6348367" y="5414683"/>
              <a:ext cx="695415" cy="75062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 smtClean="0"/>
                <a:t>v</a:t>
              </a:r>
              <a:r>
                <a:rPr lang="es-ES" sz="1200" dirty="0" err="1" smtClean="0"/>
                <a:t>k</a:t>
              </a:r>
              <a:endParaRPr lang="es-ES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7596336" y="5417785"/>
              <a:ext cx="792088" cy="7475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/>
                <a:t>V</a:t>
              </a:r>
              <a:r>
                <a:rPr lang="es-ES" sz="1050" dirty="0" smtClean="0"/>
                <a:t>k+1</a:t>
              </a:r>
              <a:endParaRPr lang="es-ES" dirty="0"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3788541" y="4803502"/>
              <a:ext cx="1213743" cy="1049285"/>
            </a:xfrm>
            <a:custGeom>
              <a:avLst/>
              <a:gdLst>
                <a:gd name="connsiteX0" fmla="*/ 0 w 1213743"/>
                <a:gd name="connsiteY0" fmla="*/ 70959 h 1049285"/>
                <a:gd name="connsiteX1" fmla="*/ 1013012 w 1213743"/>
                <a:gd name="connsiteY1" fmla="*/ 88888 h 1049285"/>
                <a:gd name="connsiteX2" fmla="*/ 537882 w 1213743"/>
                <a:gd name="connsiteY2" fmla="*/ 949500 h 1049285"/>
                <a:gd name="connsiteX3" fmla="*/ 1174376 w 1213743"/>
                <a:gd name="connsiteY3" fmla="*/ 1039147 h 1049285"/>
                <a:gd name="connsiteX4" fmla="*/ 1174376 w 1213743"/>
                <a:gd name="connsiteY4" fmla="*/ 1021218 h 104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743" h="1049285">
                  <a:moveTo>
                    <a:pt x="0" y="70959"/>
                  </a:moveTo>
                  <a:cubicBezTo>
                    <a:pt x="461682" y="6712"/>
                    <a:pt x="923365" y="-57535"/>
                    <a:pt x="1013012" y="88888"/>
                  </a:cubicBezTo>
                  <a:cubicBezTo>
                    <a:pt x="1102659" y="235311"/>
                    <a:pt x="510988" y="791124"/>
                    <a:pt x="537882" y="949500"/>
                  </a:cubicBezTo>
                  <a:cubicBezTo>
                    <a:pt x="564776" y="1107877"/>
                    <a:pt x="1068294" y="1027194"/>
                    <a:pt x="1174376" y="1039147"/>
                  </a:cubicBezTo>
                  <a:cubicBezTo>
                    <a:pt x="1280458" y="1051100"/>
                    <a:pt x="1134035" y="995818"/>
                    <a:pt x="1174376" y="1021218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242427" y="4899876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s-ES" sz="16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7043782" y="5852787"/>
              <a:ext cx="449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s-ES" sz="16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2553284" y="4903970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s-ES" sz="16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5795813" y="5830951"/>
              <a:ext cx="552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s-ES" sz="16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endPara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9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809</TotalTime>
  <Words>341</Words>
  <Application>Microsoft Office PowerPoint</Application>
  <PresentationFormat>Presentación en pantalla (4:3)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MS PGothic</vt:lpstr>
      <vt:lpstr>Arial</vt:lpstr>
      <vt:lpstr>Arial Black</vt:lpstr>
      <vt:lpstr>Calibri</vt:lpstr>
      <vt:lpstr>Times New Roman</vt:lpstr>
      <vt:lpstr>Tw Cen MT</vt:lpstr>
      <vt:lpstr>Tw Cen MT Condensed</vt:lpstr>
      <vt:lpstr>Wingdings 3</vt:lpstr>
      <vt:lpstr>Integral</vt:lpstr>
      <vt:lpstr>INTRODUCCIÓN A LA TEORÍA DE GRAFOS gd                              SESIÓN 3.   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Grafos dirigidos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de grafos dirigidos: Matrices y listados</vt:lpstr>
      <vt:lpstr>Representación de grafos dirigidos: Matrices y listados</vt:lpstr>
      <vt:lpstr>Presentación de PowerPoint</vt:lpstr>
      <vt:lpstr>Métodos de búsqueda en Grafos</vt:lpstr>
      <vt:lpstr>Métodos de búsqueda en Grafos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73</cp:revision>
  <dcterms:created xsi:type="dcterms:W3CDTF">2010-09-13T14:10:08Z</dcterms:created>
  <dcterms:modified xsi:type="dcterms:W3CDTF">2018-05-18T10:48:44Z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