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4"/>
  </p:sldMasterIdLst>
  <p:notesMasterIdLst>
    <p:notesMasterId r:id="rId48"/>
  </p:notesMasterIdLst>
  <p:handoutMasterIdLst>
    <p:handoutMasterId r:id="rId49"/>
  </p:handoutMasterIdLst>
  <p:sldIdLst>
    <p:sldId id="256" r:id="rId5"/>
    <p:sldId id="377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75" r:id="rId20"/>
    <p:sldId id="376" r:id="rId21"/>
    <p:sldId id="346" r:id="rId22"/>
    <p:sldId id="347" r:id="rId23"/>
    <p:sldId id="348" r:id="rId24"/>
    <p:sldId id="349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8" autoAdjust="0"/>
    <p:restoredTop sz="86364" autoAdjust="0"/>
  </p:normalViewPr>
  <p:slideViewPr>
    <p:cSldViewPr>
      <p:cViewPr varScale="1">
        <p:scale>
          <a:sx n="85" d="100"/>
          <a:sy n="85" d="100"/>
        </p:scale>
        <p:origin x="1061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ver un problema interesante.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Nos quedaremos con ganas de ver más casos..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 dirty="0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Aparecen pesos de las aristas de nuevo, y esto caracteriza el problema.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9B580D63-36CB-447E-A418-A39CF19272F1}" type="presOf" srcId="{FBF4FD8E-480D-4CCE-802B-A9B1D7EDB63B}" destId="{F9F10694-1845-45D2-9736-9B4EA9293D75}" srcOrd="0" destOrd="0" presId="urn:microsoft.com/office/officeart/2005/8/layout/chevron2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8D3F3FBF-2148-487B-AFA2-48D1B5E3F8BB}" type="presOf" srcId="{C00FEEF1-F6A3-4313-8056-91204B739EF7}" destId="{0BEA7410-4212-4143-A9C6-E629822AF763}" srcOrd="0" destOrd="1" presId="urn:microsoft.com/office/officeart/2005/8/layout/chevron2"/>
    <dgm:cxn modelId="{5CFB8689-D6A4-4D1D-87AC-8C1F4E5A902A}" type="presOf" srcId="{879E12A7-7785-4737-ACC2-A47284FEA078}" destId="{714F4D6B-3717-40D8-8D3F-9DEFC89016C7}" srcOrd="0" destOrd="0" presId="urn:microsoft.com/office/officeart/2005/8/layout/chevron2"/>
    <dgm:cxn modelId="{599297E5-5A93-47D5-8832-5859A64ABF89}" type="presOf" srcId="{EF1E4E3D-8E63-4A61-8D1C-F3A6D07B4C68}" destId="{D313357E-4F34-4B8D-9170-7F5DCA19F084}" srcOrd="0" destOrd="0" presId="urn:microsoft.com/office/officeart/2005/8/layout/chevron2"/>
    <dgm:cxn modelId="{20915D06-BB34-4405-A20D-B2E14FC13FB4}" type="presOf" srcId="{637CB728-ECE3-4AF0-BBF5-CEB91CA7A04F}" destId="{D313357E-4F34-4B8D-9170-7F5DCA19F084}" srcOrd="0" destOrd="1" presId="urn:microsoft.com/office/officeart/2005/8/layout/chevron2"/>
    <dgm:cxn modelId="{2CB4C7BA-B9BA-4B36-9BF1-B482AE818F81}" type="presOf" srcId="{DC62BCF3-F26C-4472-A039-3A188EB6F2F7}" destId="{ED98B18E-59F1-41E3-9123-B8BC5777813A}" srcOrd="0" destOrd="0" presId="urn:microsoft.com/office/officeart/2005/8/layout/chevron2"/>
    <dgm:cxn modelId="{D0CC6C91-8EB3-4AEE-B19C-17850526E8DF}" type="presOf" srcId="{57DDAEC6-02AF-4956-931D-E2B99C75C488}" destId="{0BEA7410-4212-4143-A9C6-E629822AF763}" srcOrd="0" destOrd="0" presId="urn:microsoft.com/office/officeart/2005/8/layout/chevron2"/>
    <dgm:cxn modelId="{A019CECF-F6A1-474A-89FA-EAD2198C31DD}" type="presOf" srcId="{FDD84C34-2557-4830-8311-131255299B4A}" destId="{53741E22-F780-473D-B4C1-A6D85A2AC7EA}" srcOrd="0" destOrd="0" presId="urn:microsoft.com/office/officeart/2005/8/layout/chevron2"/>
    <dgm:cxn modelId="{7C4DE713-4F84-4D90-A71A-6610FC98DDA8}" type="presOf" srcId="{B663B1F7-F15F-44BB-81E2-A5C55921B886}" destId="{D9B77128-397E-4D2B-87D6-1A1FF3227757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28C0C78D-7080-4EBB-A245-1FA5C3C91B63}" type="presParOf" srcId="{714F4D6B-3717-40D8-8D3F-9DEFC89016C7}" destId="{01D02A9E-1C64-46E5-9F2B-1033F4008759}" srcOrd="0" destOrd="0" presId="urn:microsoft.com/office/officeart/2005/8/layout/chevron2"/>
    <dgm:cxn modelId="{FBBC3D3D-5B9C-4520-8349-409A2C504FF2}" type="presParOf" srcId="{01D02A9E-1C64-46E5-9F2B-1033F4008759}" destId="{53741E22-F780-473D-B4C1-A6D85A2AC7EA}" srcOrd="0" destOrd="0" presId="urn:microsoft.com/office/officeart/2005/8/layout/chevron2"/>
    <dgm:cxn modelId="{8B05C9F6-E4C1-4560-A3F4-1C04DB642340}" type="presParOf" srcId="{01D02A9E-1C64-46E5-9F2B-1033F4008759}" destId="{ED98B18E-59F1-41E3-9123-B8BC5777813A}" srcOrd="1" destOrd="0" presId="urn:microsoft.com/office/officeart/2005/8/layout/chevron2"/>
    <dgm:cxn modelId="{AA77599B-F36B-4410-9091-9A5311CD26F7}" type="presParOf" srcId="{714F4D6B-3717-40D8-8D3F-9DEFC89016C7}" destId="{B336238B-A617-496C-9C3D-7025B13F4917}" srcOrd="1" destOrd="0" presId="urn:microsoft.com/office/officeart/2005/8/layout/chevron2"/>
    <dgm:cxn modelId="{56DC7DC2-6368-4E50-88EA-A0EC2E82E6EF}" type="presParOf" srcId="{714F4D6B-3717-40D8-8D3F-9DEFC89016C7}" destId="{F634861E-B228-4AD0-8C90-2B3B14FED239}" srcOrd="2" destOrd="0" presId="urn:microsoft.com/office/officeart/2005/8/layout/chevron2"/>
    <dgm:cxn modelId="{B764630F-FE37-495D-BAA0-3C634A3A76AE}" type="presParOf" srcId="{F634861E-B228-4AD0-8C90-2B3B14FED239}" destId="{D9B77128-397E-4D2B-87D6-1A1FF3227757}" srcOrd="0" destOrd="0" presId="urn:microsoft.com/office/officeart/2005/8/layout/chevron2"/>
    <dgm:cxn modelId="{A028F878-5810-4E5E-A526-2113FBA8E0EE}" type="presParOf" srcId="{F634861E-B228-4AD0-8C90-2B3B14FED239}" destId="{0BEA7410-4212-4143-A9C6-E629822AF763}" srcOrd="1" destOrd="0" presId="urn:microsoft.com/office/officeart/2005/8/layout/chevron2"/>
    <dgm:cxn modelId="{787DD678-5DDD-4220-93E9-9AE9C13DA635}" type="presParOf" srcId="{714F4D6B-3717-40D8-8D3F-9DEFC89016C7}" destId="{8FA444F9-3C79-4B48-B41E-95E85E8C3542}" srcOrd="3" destOrd="0" presId="urn:microsoft.com/office/officeart/2005/8/layout/chevron2"/>
    <dgm:cxn modelId="{82546A24-86E7-416F-9B90-0CB946BB78D2}" type="presParOf" srcId="{714F4D6B-3717-40D8-8D3F-9DEFC89016C7}" destId="{9B5D4006-182E-4B76-BDEA-508CCA1E4A44}" srcOrd="4" destOrd="0" presId="urn:microsoft.com/office/officeart/2005/8/layout/chevron2"/>
    <dgm:cxn modelId="{BEF074AA-3668-492A-9299-F7AE1A5E4F08}" type="presParOf" srcId="{9B5D4006-182E-4B76-BDEA-508CCA1E4A44}" destId="{F9F10694-1845-45D2-9736-9B4EA9293D75}" srcOrd="0" destOrd="0" presId="urn:microsoft.com/office/officeart/2005/8/layout/chevron2"/>
    <dgm:cxn modelId="{579F0ED9-6D61-4DAD-BC8A-E964577D5109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18/05/2018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27287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18/05/2018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3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70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1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9840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7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7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1525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0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26593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1724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35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54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69352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8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rchivo:Dijkstra.ogg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sz="3200" dirty="0" smtClean="0"/>
              <a:t>INTRODUCCIÓN A LA TEORÍA DE GRAFOS:</a:t>
            </a:r>
            <a:br>
              <a:rPr lang="es-ES_tradnl" sz="3200" dirty="0" smtClean="0"/>
            </a:br>
            <a:r>
              <a:rPr lang="es-ES_tradnl" sz="3200" dirty="0" smtClean="0"/>
              <a:t>El problema de los caminos más cortos</a:t>
            </a:r>
            <a:endParaRPr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00192" y="4960137"/>
            <a:ext cx="2843808" cy="1463040"/>
          </a:xfrm>
        </p:spPr>
        <p:txBody>
          <a:bodyPr>
            <a:normAutofit/>
          </a:bodyPr>
          <a:lstStyle/>
          <a:p>
            <a:r>
              <a:rPr lang="es-ES_tradnl" sz="2400" b="1" dirty="0" smtClean="0">
                <a:solidFill>
                  <a:srgbClr val="002060"/>
                </a:solidFill>
              </a:rPr>
              <a:t>Antonio Hervás Jorge  </a:t>
            </a:r>
          </a:p>
          <a:p>
            <a:r>
              <a:rPr lang="es-ES_tradnl" sz="2400" b="1" dirty="0" smtClean="0">
                <a:solidFill>
                  <a:srgbClr val="002060"/>
                </a:solidFill>
              </a:rPr>
              <a:t>2017</a:t>
            </a:r>
          </a:p>
          <a:p>
            <a:endParaRPr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42913" y="2043113"/>
            <a:ext cx="5789215" cy="270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A cada vértice </a:t>
            </a:r>
            <a:r>
              <a:rPr lang="es-ES_tradnl" sz="1400" dirty="0">
                <a:solidFill>
                  <a:schemeClr val="tx1"/>
                </a:solidFill>
              </a:rPr>
              <a:t>se le asignará una</a:t>
            </a:r>
            <a:r>
              <a:rPr lang="es-ES_tradnl" sz="1400" b="1" dirty="0">
                <a:solidFill>
                  <a:srgbClr val="00279F"/>
                </a:solidFill>
              </a:rPr>
              <a:t> etiqueta  l(x</a:t>
            </a:r>
            <a:r>
              <a:rPr lang="es-ES_tradnl" sz="1400" b="1" baseline="-25000" dirty="0">
                <a:solidFill>
                  <a:srgbClr val="00279F"/>
                </a:solidFill>
              </a:rPr>
              <a:t>i</a:t>
            </a:r>
            <a:r>
              <a:rPr lang="es-ES_tradnl" sz="1400" b="1" dirty="0">
                <a:solidFill>
                  <a:srgbClr val="00279F"/>
                </a:solidFill>
              </a:rPr>
              <a:t>)</a:t>
            </a:r>
            <a:r>
              <a:rPr lang="es-ES_tradnl" sz="1400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 	- Representará una </a:t>
            </a:r>
            <a:r>
              <a:rPr lang="es-ES_tradnl" sz="1400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camino más corto del vértice de partida al vértice </a:t>
            </a:r>
            <a:r>
              <a:rPr lang="es-ES_tradnl" sz="1400" b="1" dirty="0" smtClean="0">
                <a:solidFill>
                  <a:schemeClr val="tx1"/>
                </a:solidFill>
              </a:rPr>
              <a:t>x</a:t>
            </a:r>
            <a:r>
              <a:rPr lang="es-ES_tradnl" sz="1400" b="1" baseline="-25000" dirty="0" smtClean="0">
                <a:solidFill>
                  <a:schemeClr val="tx1"/>
                </a:solidFill>
              </a:rPr>
              <a:t>i</a:t>
            </a:r>
          </a:p>
          <a:p>
            <a:pPr defTabSz="762000"/>
            <a:r>
              <a:rPr lang="es-ES_tradnl" dirty="0" smtClean="0">
                <a:solidFill>
                  <a:schemeClr val="tx1"/>
                </a:solidFill>
              </a:rPr>
              <a:t>.</a:t>
            </a: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Será variable en principio, pero </a:t>
            </a:r>
            <a:r>
              <a:rPr lang="es-ES_tradnl" b="1" dirty="0">
                <a:solidFill>
                  <a:schemeClr val="tx1"/>
                </a:solidFill>
              </a:rPr>
              <a:t>en cada iteración </a:t>
            </a: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  se fijará una.</a:t>
            </a:r>
          </a:p>
          <a:p>
            <a:pPr defTabSz="762000" eaLnBrk="1" hangingPunct="1"/>
            <a:endParaRPr lang="es-ES_tradnl" b="1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AutoShape 2" descr="data:image/jpeg;base64,/9j/4AAQSkZJRgABAQAAAQABAAD/2wCEAAkGBhQSEBISExQVFRUWGBgVFhgVGBQXGBUXGBcYFRcVFxgXHCYeFxkjHhgUHy8gJCcqLywsFx4xNzAqNScrLCkBCQoKDgwOGg8PGikkHCQsLCwsLCwsLCwsLCwpLCwsLCwpLCwsLCksLCkpLCksKSwpLCksKSwsLCwpLCwsLCwsLP/AABEIAKQBMwMBIgACEQEDEQH/xAAbAAABBQEBAAAAAAAAAAAAAAAAAgMEBQYHAf/EAEQQAAIBAwIEBAMFBQYEBQUAAAECAwAEERIhBQYTMSJBUWEUMnEjQoGR0VKhscHwBxYkM3LhFXOC8SVDsrPDNVNjksL/xAAaAQEAAwEBAQAAAAAAAAAAAAAAAQIDBAUG/8QAJxEBAQACAgICAQUAAwEAAAAAAAECEQMhEjEEQVETImFxwSMygQX/2gAMAwEAAhEDEQA/AOlqaWGpNe1bTlp5TSqbVqWTgUVDTBd6bfiS/U+1U/FL0K2Gz37DzGP4fpVab1UJI7HyBB2P8Dnes7pr4NfBcBu3en8VibPj2hgcbA+Xoe4x/W9aYcehx848tsjJ996rNK5cdnpYqadBqqt+ORtnDf8A7eH+O1SlvQTtv9MfyrWZ6jO4VMMlNzGmWuhgnO3rXiuWG23v61bzR4kNXlKWIgb14wqd7i8eUZopEhqEvS1e0yDuKckTII9QR+e1QPQwPY5+lBOO+1YrjCR2w+As9prnSXCuivFbxxpC8iliArdNFVd/mJPkazFrxCOXh1haNLGG+NkRmkZWMcVu7zMSc/sdNe+4Yd802v4uu0Vzmy54uHWHqyLBG63UwndFUyRRNiIIreEMw8R23UbDfNKXn6dOmbjRGVsHvJYtOGZ8lIkXUSd92Ix4cbmm0eNdEornV5dSy3HClmu+n9kbmUp0hG0i6URVypDtrkxjJ2Xtk5q3/tMlcWaRpM8Jnmit9ShcYlbS2skeFdOo5BXfG/kRprSw29+3vXtc64pOGvreSOQNFZWUlw1xpjYlZQVTQFAXVpQkHSRgnbekjne6ZbWPVCjPafEvLmMK0hOAilyVCrsX0hm3GAKbT4uj0VnuZ+NS2nDHuCydZI030nptI2ldlLAqpZu5Ow71Vf3uk1XumeDFvDEitLpVHuXGWkYjBEe6DOw3O9Nok221Fc3/AL83Kxgfea5jti0ggAhJTXIVlR+jLkYCA6cHZs1ruC30ps2llKyuOqy9LB1KpbQuQAGbAAJUYJ7ZFNlx0uq8DDOMjPpWE4BzhPK8BaRHSS2luLjQqgWmD9mud/FsykPkkoTsARUv+zfggW1jvJcPc3IaV5CqhgszCQJkAErgIfFnHYYGBQs02NFFFSqKKKKAooooCiiigjqa9pNKBoPXmCjUxAA8ycCod1x2IA+LPsM/pSOLqCgJ+6dQz22HY/v/ACrK8VvgxyMgD8z+J7CqZXS2OOzXMfHWZsqpAH4n67eXv9azsfHVLYJwc53/AIH1FPXN+N89x27j94qmugjeLG/bPr9cbVm21+FrbcU6cjI3yscZ8gTjcfTIb3Aqx4fx3UhXIDoWXdVbscEYyPfz8qyjk4APlsD7fd/LcfiKXa6g4bfJwfx86ixLa2/HU2DgIe2UJA/6o2xt7DPtVgkrA6o3wPVTkfRl2K/urPRXGDuAwzsGA7+o86mxqe6xjPkV/ngg1TcX8avBx2Qd8SAdynf8V7irvhXHFfYZHpn9DXPWYqwJGDnz3/nn8DkVKuOJhVP3G8iu34lf+1XlZ5Y7dNEuds0ZrJ8B479kods9hn+H/etLbyhhnP762xu2OWOj9MSU5rptqsqQnenzTKDcU67YBOM4BOB5+1LNJRbO+hm1mNkk0MUcrg6WA3Un1wR+dSOgv7K/kK5pwgziK0V0u1jl+JuLlYUuIpHuXfUkDOoV418XzZVTp+bFP8IF5Jb8MieS9Ejyyy3blZoyqpmQQkyAFQT00GDg4bG1Rta4ujMgPcA47ZFBQHuB6fh6VzSxvLowWSSm8WFpbh7nC3XxCAMWt4DJ/mhMEAyAkbY1Yo4He3TJw+Um8aOeWe4cBpZCIoxi2gLDOA+EOWYA+LOdRoeLpYjG2w27bDb6elesoIwRke9c4srq7eKxE3xYjleeS60JdLKrk6obYMMSRRDONQwvh7gGo9ldXhis1lN6sctxM92QLkzRKozBArY6ixnChnTbOcsMkls8XTtA32G/f3rzpDbYbdtht9PSuW8OvLyS3tX13Pw9zJPIxJuZJERfBbQl4SZUQhQxYHxEnLeLNbPgduweBJJLxnht/E0g0wymQ/f3bVMun9okA7kkmiLNLm5v4keOJ3QPLqEaMRmTSMtpB74GM/UUuOSNi4UoxU6HAKkqcA6Wx2OCDg+RFZzipkbituh+IEAglclOoI3lbMaxl0HgIXW25G5XG4FRv7MuFiG2clJ0lkdpJhL1wodnYhVEpwzKukGQDxbeI+SdmtRqFu4jIbcMhkVQ5j2yFJwGK+malVg7mW463FTrukP2UVuVhkkEaY1NMgA0yDU5GFy4C9jtVryEJ+jKZxKD1ML1JJpFIVVBeL4hRMiM2rwuT22OCKQs0suNcupcqFZ5Y18SusTBVlRxpdJAQQwI8xhhvgjNWUUQVVVQAqgKoHYADAA9gKXRUoFFFFECiiigKKKKAooooI1GabBpQNToUvNExCx5+Uk59yNOAfbcn/prIXchY51b+lajnkkW4wM+Ifp/M1jrUZce2f3f1msOS6b8c30r7mx9VyfbOcfhSLeyz5VpjbZ8qkW9kK5ryO/H4+2bHCcYGPQ/Sp1rwY57VoPhFp5QBVLnW2Px8fs1wzgiggkVPueFKRsSPof5UlLvFetdk1jbdurwwxmtKa6V0BDAMo8wN8fj2qDNB410hhqB7++2f9q0E0neojw9RQFOGVl/JTkH9/7jXRxZ/l5vPxzG7jPW8rRTaT4g2CAM9vfOwGMdvU1reXeOjqCM+fY+hB2zWbvwGcMQ3YopHkPuk/SovL90ROmobFgg3xhsj+efzrqn5cdnTrJOaTikR9hmlZrpncYhe9P0wvcUXyFopAoDEqwAOwJwcAn0zVKE2HEBKhdQ6jUyYkUoSVJBIDb4ONj51IzXPLHlCVouFxS25C25lnuNbwkvPglVBRzqV3dj3xhfEBnFV3DuV5OHrZ3c0QHQju5rko0I0O4JjhILf5IBbCx5Gok43zUbT4z6dFvuBwTuHljV20mPJzkoTkxtg+JCRupyKnRoAAoAAAAAGwAHYADsK5jyxylK8fD3SEQNFruJLhjEWleVWxHGI2ZhHl9w2nGOxOak8E5RuY2ifomN4oJkmYzIHv5pdgTKmttC7srPhgSAFwKI1/Lo2aqOP2VuVE00JlwOl4Fd2KSMAUIT5oycEg7Vi+Hcmzpb3UZt20yCOMENbQ3bIGLuXMTtBOQdIy5UuC+fddtyjciG2V7dSFvBNKsPQidoUUFC8fV6KlpFUssbYwAe+aJ1J9tvw7jELzTW0QIa30K40FFXUDoVcgAjSM7bYIpdlxqOWaeFdWqDSJMjCguNSgHzON/xHrWKTlS5luxI8PSY3pu3nLxHEMf2cMEYRy+WQLqyAME5PkG7vlq8cPqikw98886K9v8A4iHGiJV1SBXQKqakk05z2NNmo6PmofDuMRT9XpOH6TmNyvYOAGKg9jjI7fSofLfBBb2Yg0ADMhKMUcHWzNhgiKgBzuirpGSBkbnHWfJ86WUUfwqqwnV7tVa3VruPU7vGhU6ekCy4R2XIBBA+8RqOlV5ms/yXwWS3im1qsYlmeWOFcabdGxpiGklQdiTp2yxx61neF8t3SXslybc/+dKeo0DP1mDBUgnjdXkibIGmdVChV8+wkja8J4xHcozx6sK7x+IYy0Z0tj1GQRn2qbmudcJ5LmgPDG6JZ41mknlDQl0uJVwFYlhmEF3JCaslc433a4LypcLccPea0OYTK9xN1LdpJp22WRzr1NEAzafvAjGlRgkajpWaAa5jxfgK2/CriWeFBeXEkqoGZWZDcv0FQMCRgRaNgSBpz3FKm5MutEz2UYsitottGrPH1Z21ozyO8TMo8AZFJbOTnwjs2nxjpmaM1zqfkh2tnjS3dDcS26zAyW6skSE9VysJ0ZK6hq1O7698YwNByfwZ7ea/1Q9JZJ9cZUxmNowoRcBW1Bzgs2pRu3du9EWNKTXtcx49yhdTtedS2E7yXSFJQ8IZbEFfsYNbho3xqDA6QdTbtmumR9htjYbbbe21J2WaKoooqVUHNGaZ6lK6lW0biJzBGGtpAfTI+vlWGtEw2T6VtePHNtL/AKSfy7VjRsin1/Wubm9Ojgs8kxJalRyGq+I5q0tIxXFXs4V40lLjycVOa3TFeB1Wq7beOngsjim2g005/wASHkK9jnT7xH4n9Kr39py8fURplx3qtF3okz5EY+o71a3kieXn6HI/2qi4hFkbd/Kr4dVx803NHeJyhQmB3A7eTAUvgsEcrAsN2wM5xv5fj9PT2qqvZGKKo9RufIHuf5UwtyUntACdKygn3bI3P7/zrq8tOHHj8nU7dSBgnVjsT3x704TSC1eaq7p04tnY+4qQzAAk7AbknyqLEfEKi81X7Q2VxJGrNII2EaorOxdhpXAUE9yPp3qmSfdOWXMdtMyrFcQyM2SoR1Ytp+bGDvjzrw8dtX1KZ4G05LAuhACtoJOTjZsL7HasnY8hSSW9ojSrEkFvIkXRDhzNNGY2ncsFKkZJ0jzPenIeQJFsZLcNCJGtxarITNIQhI6hBc/ZqwH+WoxnfPkITqNVYcZt5ARDNEwVQ5CMpCoezbdl771B4lzjAltLNFJDMUAwgniQMSNSjWxwuV8WfQbZqn4pyA8gvI0eONJooIYsagYo4MERFRsUY6skEbHtUvjPK0twg2tkbrW7uqq2JYoMkQvLjUfFgg6RpGRv3oai1PHT8clp085hM7OG+QaggUrp8yTjf7pqXccVhjYo8qKwRpCGYAiNd2cjyUeZqvseDSJf3NyxRlmSJFALBoxGD4QMYYFmY5yPLaqvmfk+a5muJI5Y06tr8KpcMTGC5aTAG3j2BPcY7GiNTa04pzbBFBJLHJDIyosip1oo9YcFk8TnChgCQfQGvU5thN4tmCeqY+o37KbgBC3mxJPb9k1TXvIrvCADEHLWqsuG6Zgtd1gDYzu2SW0+eMbVZw8EuEvLm5DxHrKijUHzGsaMBEuNtPUbXq+o09iCehwDnCO4Lq2iJxNJDGpkVmlEZwXAwCMkP4fRc1cXl/HCuqV1RSQoLEAFicBRnuT6VleFcjNbrw5VZGFsZJJQdQ6s8i6TNqwSSMvgHHcelWnHeAyS3VpcRun+H6vgkDaSZFCiQafvLg7Hvk7iiOtrWw4nFOC0MiSBTpJRgwDAAlSR2OCNveqvhvNsUtxNbnTG8cnRUM6apXC620KPIAjzz32GKVyfwN7S2EMjI7a3dnXP2jOxdnYEDBJPYdsCqbhPI8qyQNM8WIp5rtumG1TTyk4LagMKgOnzJwO3ah12t+H82RvJOkhSLpzdBC0gPWfC50AgHZnRcDO5qbLzDbKrs1xCqo5ictIgCyDGYySdmGRke9Zq15LnVbUF4WMN1LdMSHPUeTWVfGPCyF86cnOkeIV7Zcjy9C2gmeNxHdNdTsNWZyS7rldICnUy5GSMIKJsi041zdZxWz3DukyIxTCaZCZNh0x6Nuo3x3GauoLlWjDgjSRnPkB57+38qyX9zJ+h0y8TH4z4yTJcCcay4R/CSmPs+2r5KuOZeByXfD5bYyhJZECmRQwXUCGbw5JCNgqRk7Me9Po1Eq35itpDhLiJvCZNnU+AYy/f5Rkb9t6XDxy3dlVZomZk6qgOpJj/APuAZ+TY79tqoIOW7pLqW5VrXU8McCBlkIgRMkqAMdQEkNuV7Y271BH9nci2N3Yxyoscx1pJjTIDlWMbqoClCVI2OynGKI1GwsOLwz56MscmnBOhg2A2Sp28jg4PnipdZ3hvApoMNH0FZnj6pbrysYUBGgSOwJbfw5AVQSMHudFUoooooohSB69DVXLOaULg1vpjtOcAgg9jsayHFYRESg7A7fTOw/eK0guKzPM8Z1B/u5G/ptjB9Kw5sf2t+HLWRNv2zSzc4/r+sVHt5Cq5JCjGxY4/Idz+ANU3FeNomQJcbfdUnPqcuy/wrztbvT1f1vGLubipUHJ98Uzc8XwAxO1Y5uKI4OiVtXo6DDf9QO35Gry2i60WACwAydI7bepxU3DXsx5/PqHJeOHfQM477gD8WYgLSv8AicZILyH6RgkY92cjB+gNZOWGTcKcKNh9fM/X9KXBwESEatXv7/ia0/Tmt2ua82dvpt4L9BnSJCP+Yh/+OpUN5GwwpZmO+yNsDkbsRo8vXPt5VU2fAIwAQmCO2Dv+PrVtZWojcY+8pJ/Aj9TWOUkdOFy+yGgwCDt2x+Gdv31V8On6j6CN0bIPup7n671dcRbdcf16Uq2gUuXGxOPxPn+JqxJMcq2uujXUYSUdSvU08e1Nt28Q+tT6qLR/Gv1qyu4S6MqtoLAgMACVz5gHzqmXS07YyL+0KUxRSfD6zPcm2h6ZJBCOVeRs4PZXIUA/LuRWj5k42La0kn+UhTpLRzOqvpJXqiFSypkYJ2A7Z3FVkHIqpHZIk8im0EixkLGc9RdBcqwI6gBOG9SdiDirbmDga3duYHYqpKMSADq0MH0sDsVONxVfpbraM3NcUeEkLNKscckoiilfQH2DaQC2Mg7DJAG9T+K8YitkDytpDMsaAAszuxwqIqglmPoB6nsKqeJclrPMksshLK0bqwSNZE0EHRHIBqWNiMlST8zYIzUrmXleO9EIkOOlIJVBVHRtiCjo4IZSD7H0NDoiPnG3bQFZ2Z3kRUVGL5hOJMgDZVP3s43G9JsedrWZrdUZybgO0OYpVDrHq1tqZQoA0nzzuu24qo5i5SkjiMtoZGuFgkto1QW6LpkbUMA6FjVewxvjA3O9SouSVaK3xJNAY7Q2ukdPUiuF1kEagsmVAJBPsfOnadRPt+cbeRIHQu3XDNEojfWypkM+nGVTb5jgHI9RUHiXOOu1tp7Mq3xE6QR9WOTDanKswXUpAAV2yf2a9j5CVeiUnkRo7U2WpQgJh2IIyCFkH7Q757U7bcmBEsVEzf4Mkx5VMNlOn4gMb4JOc9yTRHRj++JjnvzPj4a2eGJGjjcu0kgBZCAzasFoxsBu3tV/ZcVjleZEJLQsEk2IAYqHwD57EdvWsrxXlVo1KRrNMkl0b1yhgDrKrCRVZZWUSRkgDuCNC996ueTuCPbW7CU6ppZZJ5TkElnbIBYAAkKFGQANttqQsn09bnO1BYM5ULK0DM6sqrIkZmYEkbAIM5NJtedbeRkVesTJE06fYzeOJf8AzFGnLA+QAycjbcVEP9n0LRTRO7usjTuPkBR7jIeTYeJwCVBPYE7b07acm6JjMbiRmMAtvliGmMAgdPC+DJwx9SPIbU7T+01w7niPoQyTtk3EskcHRhuSHAcqgwy5DYG+cZwcDAq84VxaO5i6sRJXLLuCDqRijDB9waqrLk1Y/gh1WItEdIgAq5LoI9bY7uBnB9WNT+W+Bizto7ZW1LGMKdIU4Jyc42JJJJPqaIulVYc8o3xck0bww28nSDsMl2GAwwufFqYAKMn8dhc8M41FO0qISHiYLIjqVZCy6lyD5Ebg/X0qmHIidAwGeQqJfiEOI8rL1TNrY6fGcnTv5e+9WvB+BLbtPJqLyzv1JXYAFiBpRQB2VRsB9dzmk/kuvpAt+btV3dQGGRY7ZFLyaSxLEF8BEycaQCNtRz27ZP7923R6/wBt0yqMrdCbDCR+mmnw+IlvLvuDSjylj4zTcSKLouzgBMqzoseQ2NWFC+EZGMnOdsReY+DN0bO3iileKFkkzC0AIaAAxI8cpUOjHvhhgqPwfSerV9ZcUjleZEJJhfpybEAPpDYB88Bh+dTKouTOBPa2xWUgzSSSTykEHLyMW3YKoYgaQSAAcbACr2pVFFFFEMeBSqZSWnlxXRtjp6Kr+OjMRURNIT+zpwuATqbUwyPYZqx2rzIquc8sdJl1due8bcqoAySfP89zVLHy/qXLkkncn9DWuvYVEhRu2Tp9gdwD9P0rxbNfXb0/WvNuXjXpY4TObrLQ8FUMMAGtbyCxHVQ7gu2P4fyplmRQ2keW7HsPr+lWPL2lVV1UjOCM9yO+T7nv+NVyz8pp1fH45jntWXvAtE7kA6SxJAGcE9zj0p6PggOCGIHl5j8K0V/eod84J71k+YbiSCQaSJUbcqwBZfofNfrVJb6a8nHjjbV3BFHF3ck+md/yplpyzEjGTtvjYDP79+/09KorLjaH7oX1AAFWRuY5B8wU+/ao0jc10mqdSnzxRwm1zMPET4tWPQDufrS7G8PySABsZBHiDj1BFS7CQaicAHHcef8AWK248fK6cvNl4za9Y00XqP16S01enHk1Y2D/AGifWrydyFYgAkAkAnAOB5nBwPfFZrhcv20f1rTSxBlZWGQwKkeoIwRWfIvgx3AudJmtoZZ4gXupilqkZ7oScaiwGlVVSxY5JB7DtV/wDmBLqOR1BQxSyQSBvuvGcNgjZl3BB96YTk23CRIBIBCytEerLqjKLoUKdWy6cgr2Od81Y8N4VHBEIYl0oM7ZJJLHLMzHdmJJJJ75rNpdMle84SXK2vwoeJbi46cchMWZIoyWmk0MCVQqr4PftsMirDh/Pkc0lvpicRXMksUEuU8RhBJYpnKo2Gwd+24GalWnJFrE0LIJAYNQi+2mIRXOWQAtjSfT027U7w7lC2geN448GISCIFmZYRKdUnSUnCZ9vLbttRNsM8w8UdLiygQyKZpc6k6JVlRSzxvrywXGDlV9BkUzypxu5uZrtpEjWFJTDFoYtvHs+SVGrJPfbGkjB7m3uuDxyTRTnUJIgwRlZhs+NQIGxB0jvSeF8Cit9XSDAMWOku7KC7F20qTgZYk0RuaV3GOckt5bhGjYiC3+JdwVA3YqkQzvrYg4qu49zg/SkjSOeKTVbIsidBsNcaWVQJDg+anwkjvgbGrbivJdrctM0qMxmVFkAeRQ3TzoJCkDK5OKdm5VgZUBVspKLgMHfWZQugOzZyxC7b7AAAdhRO4rrPjty/E7iDTGLa3jXWwYl+pJ41YkrjZAfAO2oHJ7Cv5N5yklS2EySMbqS4MTnpgiOMllbQoB6YXSuo4JY9sEE6J+WIC07YkBnz1NMkgDFo+kWwDgNp2z5dxvvXsHLMCNbsispt4+jFh22j8PhIz4vlXv6ULYgc4cbuIWtIrZEZ7iZY8s2CqjxuQpUgjQrZPlkbGm/wC/0TXJt442kdJFhkCMGKuSFfSvzMkeRrchQPc7VbcV5fhuHikkDa4tfTZHdGUSLokAKEHddvX0xSLblmCOV5EDqXk6zKskgRpcaeoUDYJ8znYnB7gGiNxVWnPoklRBbygNctaBi0e7opZ3ABOpF0tkg+mMnIEjnTiUsUcCwMRLNPHCoUISQctIfEMDCKxz9Kfh5Pt06BVXBgaV4yJHyGmJMhO/i1ZPf12qVxTgUdw8TvrDRajGUd00l10sfCRk6cjftk+tPo62zl/zY9xDbfDF4pJbz4Yj7Nto2JmbJUgroRsEeoqbb88h+niCQGS7azVWaPJKAmWXwkqUTSw2Jzjap8fKVsotgiFPhixi0swKlwQ5O/jLZOS2e5pm35JtUkhkRXDQtI8R6kngMpJkABOMNk5286HSGnPgMpjFvLgXIs9RaLxSEEsVCschQCTuNvfIDvAON3M97eI6RrBAywqVfUepp1sSdIycMgI7Kc9+9TF5Ttx08KwMcsk6EOwIklz1GJzvnUdjT/DuXoYJJJIw4Ls7sOpIU1yFS7BCdOSVHltvjGTlC2fSyoooqVRRRRQYGlLMabWYV4ZBW7E/1qOvUUy16JKCBxuPPiHfGP51Vqy4GoZ860FwoK1kr8FRj02NcPNj+56Hxs+u0fi1y07LCuy+YHbHpU674xIrHYgbA+mcVXcIlCszt5EDfbbuf40/xHiyyIy9vf8ADH9Gspi1vLd9GH447HAO/r5CrfhkQ8TudZ+9k7j3wfLFZ9J1UYGOwHvS4b2QHCjJ7AeeMbZ9j/Olx/Cv6lvtP4rw2PVlW37jy29Peo/DZmVsbMOx9N+29RE4LcOS0jad9lXG2fU+dWvCLcIGUnJxj32/o0y6mk4+W9rOCUKcDIHcD0z3H0q04XcatTZPfG/8aotYA3Pfb+O9XfDItMf45/OrcOpl2r8jdwulkHo6lMa6Ndek81ZcIb7eP/V/KtNxbiK29vNOwJWJGkIHchQWIGfPasnwVv8AERf6v5Gtq6AgggEEYIO4IPcEVlyNMGR4RzVcy3NvC6wDqwG6kCh8wIQBHGzliHZmI8WBsDt51G4Vz9LJHdTMsIjszIZ9BZmlUB2haDcAIyiM9RshstgAVon5RsiADaW5AGkAxR7DOcdu2cVLbhEJfqGGPXp0atC6tGMaM4+XBIxWbTcZi15rvGhklNvGSYY5IY9XTZpHP+V4nJlwMnWFQEjAB71bco8ce6jkZyhKP0zpjlhYEKrFZIpSTG41Y2ZgRg5Hapq8vWwjMQt4RGSCU6aaSV+U4x5eXpUmzso4l0RIqLknCAKMk5JwPMnzoWxiDzLNHFfXccau7XSWsStLMUkdSIdSBtlGtjsoXOk79jU5ebLkxXpWOKWSGcW8ITI6jaVaQBWbMjR5bZWBbQflrQrwC3ByIIs6xL8i/wCaCSJO3z5JOrvvXj8v2x15t4TrYO+UTxODkOdt2z596J3GKv8AmS6uYbVIZ4o3muWhJWKaN9EQ6khdXcNCVCsrIC2cjDrk1Z/3wuJLh4oYkZIZo4JXYFQ7Np6jqxkAiVQdlPUZyQAPOtHJwG3ZEjMERRCSilEKqTnJAxsTk59c0scHg6vW6MfU28ehdWwwPFjOwyKG4x1lz7PO1m0SwBLud44kcSGUQwserOzBgM4VgE07Er4juKicV5hmvo4VjKxR3N10IgrSrOY4X1TTF1YADEbjTp+8PFW2HLVrqDfDQ5DGQHppkOdy2cd++9A5atdWr4aDOvqZ6aZ6h7vnHze9NG4cvLYTooSTARwco33kzhCVPk2nI88EHvUiythHHHGCWCKqZYksdIAyxO5Jx3otbNIgVjRUBYsQoCgsxyzHHmT509UqiiiiiBRRRQFFFFAUUUUBRRRQcyElGumzXqVuwLBr3NOxJRIKjyW8SA1U/FoMb48qthXs0IYds1nyY7jTjy8btgeIWuxYHHYbeecbURcEQ4bJz37n+vWrbjFppDAbUzZt2HtXJbY6pq3byLhS9ssfPbarGxTQdIUD3/f3pDRDb6fpU0kAh/pt6HbP9fWsbla6cdT0A+xJ8qhzuFIOPm2P5d/31PubldJPkf4nvVLdze/0/Sok3TPLpKQ6gCR5/wBZq6sbnYeh2qls12IJ71L1adNXy6X45+Vw8gDFc7j+s0lph61muIcV+2VlO4XB99z+tKHFgWIbt3yO/wDvXXhzXXbLP4Eynlx3/wArY8CfNzF/q/ka3tc25YlBuYQDnxfyNdIq9ymXpxZ8OfFdZx7RVXHzTaMQq3MJJcRgCRd5DsIxv83t3qTxDikUAUyuFDMEXIJyzHCqMA7k1VXSXRRRUoFFFFAUVWx8x2zSdMXEJfVo0611a9zoxn5tjt7U6eNQgzr1FzbgNN/+MFdYLf8ASM1CdVNoqus+YbeV0jjlR3eMTKq5J6Z0kOR90HUuM4zmrGpQKKaW6QyGMMusKGK5GoKSQGI8gSD+Rp2gKKKKAooooCiiigKKKKAooooOYy7U0s1Lly1NdE1p0xqXA5ak3BK96LVStKuTqqN9rdohuKl289RJAq7kgVS3/GyfDGcDzbz/AA/Wq5Zx1cXxOTPv1FhzPPERjI1nbH6+h/WsyJyhB7/7VAupPtVAzgHzPc4bc+u9WHC5RLAAT44yY2PqV+Un6jFYZTbp5OHw1IkfH52z/RpgcQP5ev8AXvTM9sR+oqICV7539d/671TxjPysXC32QQe4GRTFvIPPc/nUaE5yQfL/AL0uJTkAdu9RJpO93te28oIJ9KlOobA9R++qyI7AVPum0qp9qzy9uvD0z11AUlbP4U2x3z7Uq4uuo5P4UlBuK3jo45qaajlA/wCPtvd//wCGrrt5c9ONnwzaRnCKzsT5AKoJNcd5Ob/xC1/1n/0NXaK0x9OL/wChf+TH+v8Aa5ryxazrEkbwzSvK3VeKWGWGGGYymd5mmZcSEaYwoGTkYyAchPC7K4kl4c1zHduyvJcXLSCXR1wCIolTOhFXIYPgLtsck46ZRVtODyc0Rr9TcvH8Qz9OZo3l6sJSRyBHA0chMEzD7rRbeEftbxupeF7kWTXBktrOMYuGkLyXE7gvIY5GwGCLJpUgb4wMEZ6ZfWEc0ZjlRZEbGVcBlODkZB9CAaLPh8cIKxIqAks2kAamPdmx8zdtz6VGjyYSThtybVxFJeap5LeIEiePpKGImlAlcyKdJbJOlSdOkHudra2aWySENM6lmlOppZmGwyqDxNjbZF8ycDep1FSrbty+14VPcW0sPRmSa5vvipmlR0WCMShlIdhh20ooCoTjVvinuITzrBeR65457i8jt4AzTZSJmEasjk+LKLLJ4TtkZ7V0qobcIhMwnMUZlGAJCo1jAIGD32DMPoTTS3kwPFLC7/4jNcCOb4VWhs2ESyCdoBGzNKjKQ5RZXB8GS2PY5lcThuDcxLF8W8YEEYV/iIyFBBa4Fwp0asfMkw1EqRjffoFFEeTnVvYPC/GJ1t7kXDmQwlesVZUjCQlWB+0Z2LNhclQN9O1S73gk8C2KiS7kRumt6yPM7npoSpUAlow7nDFT2AycZzuqKaPJl+QY5hFOZxOrtPIwSfWenHnTHGjMSGAUA5BIJbuTmtRRRUovYoooogUUUUBRRRQFFFFBghCKh3px2qM3EtK6mOB/GqLiPHnf5fCP31XenRwfFy5Zu9ReniSxr4jiqi65iBzpqgkck5Jz9aTqqltr1OPg4+P1O/5Sbi8Z+5qOWpIag1Da1Enfxj2IP8f9qXw2Xp3JHlIMH/Uu6n8RkUm6GwP5/T+v4VFu2xhh3/TtVvbDPHy6aRmye1QJdOSD60xw3iobwud/505dxgCq617cGeNJyAMA75qZZJ5VBhi3zVnatj+u59KrkthN1IiTxY9KVx2+CqsYIJxv7Col9x5ItQUguds9wP1PeqGCUu2pj33+pqMcN9u3Dj62mxp5+tSIB5/lTS4pfXq7px/NX/Jv/wBQtf8AWf8A0NXa64ZyU+eJWn/MP/tvXc6vj6eX8+7zn9f7RRRRV3niiiigKKKKAooooCiiigKKKKAooooCiiigKKKKAooooCiiig4TeSk7E7DtVdKaKKxfQYSTCGz2zTMhooqYfYpPVOrH0ooqUFP2NQWXII9MgUUVOKKqycZqwsLtjsd+31/d3/GvKKZKZSWdrWRsDb+frVTdcSc5XOB2222+vevKKiKcWM2gxnJGaueyjHpRRVp6bSnkOAa9dsH8KKKhr9r7kc/+JWf/ADD/AO29d2ooq0eX87/vP6/2iiiipcAooooCiiigKKKKAooooCiiigKKKKAooooCiiigKKKKAooo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data:image/jpeg;base64,/9j/4AAQSkZJRgABAQAAAQABAAD/2wCEAAkGBhQSEBISExQVFRUWGBgVFhgVGBQXGBUXGBcYFRcVFxgXHCYeFxkjHhgUHy8gJCcqLywsFx4xNzAqNScrLCkBCQoKDgwOGg8PGikkHCQsLCwsLCwsLCwsLCwpLCwsLCwpLCwsLCksLCkpLCksKSwpLCksKSwsLCwpLCwsLCwsLP/AABEIAKQBMwMBIgACEQEDEQH/xAAbAAABBQEBAAAAAAAAAAAAAAAAAgMEBQYHAf/EAEQQAAIBAwIEBAMFBQYEBQUAAAECAwAEERIhBQYTMSJBUWEUMnEjQoGR0VKhscHwBxYkM3LhFXOC8SVDsrPDNVNjksL/xAAaAQEAAwEBAQAAAAAAAAAAAAAAAQIDBAUG/8QAJxEBAQACAgICAQUAAwEAAAAAAAECEQMhEjEEQVETImFxwSMygQX/2gAMAwEAAhEDEQA/AOlqaWGpNe1bTlp5TSqbVqWTgUVDTBd6bfiS/U+1U/FL0K2Gz37DzGP4fpVab1UJI7HyBB2P8Dnes7pr4NfBcBu3en8VibPj2hgcbA+Xoe4x/W9aYcehx848tsjJ996rNK5cdnpYqadBqqt+ORtnDf8A7eH+O1SlvQTtv9MfyrWZ6jO4VMMlNzGmWuhgnO3rXiuWG23v61bzR4kNXlKWIgb14wqd7i8eUZopEhqEvS1e0yDuKckTII9QR+e1QPQwPY5+lBOO+1YrjCR2w+As9prnSXCuivFbxxpC8iliArdNFVd/mJPkazFrxCOXh1haNLGG+NkRmkZWMcVu7zMSc/sdNe+4Yd802v4uu0Vzmy54uHWHqyLBG63UwndFUyRRNiIIreEMw8R23UbDfNKXn6dOmbjRGVsHvJYtOGZ8lIkXUSd92Ix4cbmm0eNdEornV5dSy3HClmu+n9kbmUp0hG0i6URVypDtrkxjJ2Xtk5q3/tMlcWaRpM8Jnmit9ShcYlbS2skeFdOo5BXfG/kRprSw29+3vXtc64pOGvreSOQNFZWUlw1xpjYlZQVTQFAXVpQkHSRgnbekjne6ZbWPVCjPafEvLmMK0hOAilyVCrsX0hm3GAKbT4uj0VnuZ+NS2nDHuCydZI030nptI2ldlLAqpZu5Ow71Vf3uk1XumeDFvDEitLpVHuXGWkYjBEe6DOw3O9Nok221Fc3/AL83Kxgfea5jti0ggAhJTXIVlR+jLkYCA6cHZs1ruC30ps2llKyuOqy9LB1KpbQuQAGbAAJUYJ7ZFNlx0uq8DDOMjPpWE4BzhPK8BaRHSS2luLjQqgWmD9mud/FsykPkkoTsARUv+zfggW1jvJcPc3IaV5CqhgszCQJkAErgIfFnHYYGBQs02NFFFSqKKKKAooooCiiigjqa9pNKBoPXmCjUxAA8ycCod1x2IA+LPsM/pSOLqCgJ+6dQz22HY/v/ACrK8VvgxyMgD8z+J7CqZXS2OOzXMfHWZsqpAH4n67eXv9azsfHVLYJwc53/AIH1FPXN+N89x27j94qmugjeLG/bPr9cbVm21+FrbcU6cjI3yscZ8gTjcfTIb3Aqx4fx3UhXIDoWXdVbscEYyPfz8qyjk4APlsD7fd/LcfiKXa6g4bfJwfx86ixLa2/HU2DgIe2UJA/6o2xt7DPtVgkrA6o3wPVTkfRl2K/urPRXGDuAwzsGA7+o86mxqe6xjPkV/ngg1TcX8avBx2Qd8SAdynf8V7irvhXHFfYZHpn9DXPWYqwJGDnz3/nn8DkVKuOJhVP3G8iu34lf+1XlZ5Y7dNEuds0ZrJ8B479kods9hn+H/etLbyhhnP762xu2OWOj9MSU5rptqsqQnenzTKDcU67YBOM4BOB5+1LNJRbO+hm1mNkk0MUcrg6WA3Un1wR+dSOgv7K/kK5pwgziK0V0u1jl+JuLlYUuIpHuXfUkDOoV418XzZVTp+bFP8IF5Jb8MieS9Ejyyy3blZoyqpmQQkyAFQT00GDg4bG1Rta4ujMgPcA47ZFBQHuB6fh6VzSxvLowWSSm8WFpbh7nC3XxCAMWt4DJ/mhMEAyAkbY1Yo4He3TJw+Um8aOeWe4cBpZCIoxi2gLDOA+EOWYA+LOdRoeLpYjG2w27bDb6elesoIwRke9c4srq7eKxE3xYjleeS60JdLKrk6obYMMSRRDONQwvh7gGo9ldXhis1lN6sctxM92QLkzRKozBArY6ixnChnTbOcsMkls8XTtA32G/f3rzpDbYbdtht9PSuW8OvLyS3tX13Pw9zJPIxJuZJERfBbQl4SZUQhQxYHxEnLeLNbPgduweBJJLxnht/E0g0wymQ/f3bVMun9okA7kkmiLNLm5v4keOJ3QPLqEaMRmTSMtpB74GM/UUuOSNi4UoxU6HAKkqcA6Wx2OCDg+RFZzipkbituh+IEAglclOoI3lbMaxl0HgIXW25G5XG4FRv7MuFiG2clJ0lkdpJhL1wodnYhVEpwzKukGQDxbeI+SdmtRqFu4jIbcMhkVQ5j2yFJwGK+malVg7mW463FTrukP2UVuVhkkEaY1NMgA0yDU5GFy4C9jtVryEJ+jKZxKD1ML1JJpFIVVBeL4hRMiM2rwuT22OCKQs0suNcupcqFZ5Y18SusTBVlRxpdJAQQwI8xhhvgjNWUUQVVVQAqgKoHYADAA9gKXRUoFFFFECiiigKKKKAooooI1GabBpQNToUvNExCx5+Uk59yNOAfbcn/prIXchY51b+lajnkkW4wM+Ifp/M1jrUZce2f3f1msOS6b8c30r7mx9VyfbOcfhSLeyz5VpjbZ8qkW9kK5ryO/H4+2bHCcYGPQ/Sp1rwY57VoPhFp5QBVLnW2Px8fs1wzgiggkVPueFKRsSPof5UlLvFetdk1jbdurwwxmtKa6V0BDAMo8wN8fj2qDNB410hhqB7++2f9q0E0neojw9RQFOGVl/JTkH9/7jXRxZ/l5vPxzG7jPW8rRTaT4g2CAM9vfOwGMdvU1reXeOjqCM+fY+hB2zWbvwGcMQ3YopHkPuk/SovL90ROmobFgg3xhsj+efzrqn5cdnTrJOaTikR9hmlZrpncYhe9P0wvcUXyFopAoDEqwAOwJwcAn0zVKE2HEBKhdQ6jUyYkUoSVJBIDb4ONj51IzXPLHlCVouFxS25C25lnuNbwkvPglVBRzqV3dj3xhfEBnFV3DuV5OHrZ3c0QHQju5rko0I0O4JjhILf5IBbCx5Gok43zUbT4z6dFvuBwTuHljV20mPJzkoTkxtg+JCRupyKnRoAAoAAAAAGwAHYADsK5jyxylK8fD3SEQNFruJLhjEWleVWxHGI2ZhHl9w2nGOxOak8E5RuY2ifomN4oJkmYzIHv5pdgTKmttC7srPhgSAFwKI1/Lo2aqOP2VuVE00JlwOl4Fd2KSMAUIT5oycEg7Vi+Hcmzpb3UZt20yCOMENbQ3bIGLuXMTtBOQdIy5UuC+fddtyjciG2V7dSFvBNKsPQidoUUFC8fV6KlpFUssbYwAe+aJ1J9tvw7jELzTW0QIa30K40FFXUDoVcgAjSM7bYIpdlxqOWaeFdWqDSJMjCguNSgHzON/xHrWKTlS5luxI8PSY3pu3nLxHEMf2cMEYRy+WQLqyAME5PkG7vlq8cPqikw98886K9v8A4iHGiJV1SBXQKqakk05z2NNmo6PmofDuMRT9XpOH6TmNyvYOAGKg9jjI7fSofLfBBb2Yg0ADMhKMUcHWzNhgiKgBzuirpGSBkbnHWfJ86WUUfwqqwnV7tVa3VruPU7vGhU6ekCy4R2XIBBA+8RqOlV5ms/yXwWS3im1qsYlmeWOFcabdGxpiGklQdiTp2yxx61neF8t3SXslybc/+dKeo0DP1mDBUgnjdXkibIGmdVChV8+wkja8J4xHcozx6sK7x+IYy0Z0tj1GQRn2qbmudcJ5LmgPDG6JZ41mknlDQl0uJVwFYlhmEF3JCaslc433a4LypcLccPea0OYTK9xN1LdpJp22WRzr1NEAzafvAjGlRgkajpWaAa5jxfgK2/CriWeFBeXEkqoGZWZDcv0FQMCRgRaNgSBpz3FKm5MutEz2UYsitottGrPH1Z21ozyO8TMo8AZFJbOTnwjs2nxjpmaM1zqfkh2tnjS3dDcS26zAyW6skSE9VysJ0ZK6hq1O7698YwNByfwZ7ea/1Q9JZJ9cZUxmNowoRcBW1Bzgs2pRu3du9EWNKTXtcx49yhdTtedS2E7yXSFJQ8IZbEFfsYNbho3xqDA6QdTbtmumR9htjYbbbe21J2WaKoooqVUHNGaZ6lK6lW0biJzBGGtpAfTI+vlWGtEw2T6VtePHNtL/AKSfy7VjRsin1/Wubm9Ojgs8kxJalRyGq+I5q0tIxXFXs4V40lLjycVOa3TFeB1Wq7beOngsjim2g005/wASHkK9jnT7xH4n9Kr39py8fURplx3qtF3okz5EY+o71a3kieXn6HI/2qi4hFkbd/Kr4dVx803NHeJyhQmB3A7eTAUvgsEcrAsN2wM5xv5fj9PT2qqvZGKKo9RufIHuf5UwtyUntACdKygn3bI3P7/zrq8tOHHj8nU7dSBgnVjsT3x704TSC1eaq7p04tnY+4qQzAAk7AbknyqLEfEKi81X7Q2VxJGrNII2EaorOxdhpXAUE9yPp3qmSfdOWXMdtMyrFcQyM2SoR1Ytp+bGDvjzrw8dtX1KZ4G05LAuhACtoJOTjZsL7HasnY8hSSW9ojSrEkFvIkXRDhzNNGY2ncsFKkZJ0jzPenIeQJFsZLcNCJGtxarITNIQhI6hBc/ZqwH+WoxnfPkITqNVYcZt5ARDNEwVQ5CMpCoezbdl771B4lzjAltLNFJDMUAwgniQMSNSjWxwuV8WfQbZqn4pyA8gvI0eONJooIYsagYo4MERFRsUY6skEbHtUvjPK0twg2tkbrW7uqq2JYoMkQvLjUfFgg6RpGRv3oai1PHT8clp085hM7OG+QaggUrp8yTjf7pqXccVhjYo8qKwRpCGYAiNd2cjyUeZqvseDSJf3NyxRlmSJFALBoxGD4QMYYFmY5yPLaqvmfk+a5muJI5Y06tr8KpcMTGC5aTAG3j2BPcY7GiNTa04pzbBFBJLHJDIyosip1oo9YcFk8TnChgCQfQGvU5thN4tmCeqY+o37KbgBC3mxJPb9k1TXvIrvCADEHLWqsuG6Zgtd1gDYzu2SW0+eMbVZw8EuEvLm5DxHrKijUHzGsaMBEuNtPUbXq+o09iCehwDnCO4Lq2iJxNJDGpkVmlEZwXAwCMkP4fRc1cXl/HCuqV1RSQoLEAFicBRnuT6VleFcjNbrw5VZGFsZJJQdQ6s8i6TNqwSSMvgHHcelWnHeAyS3VpcRun+H6vgkDaSZFCiQafvLg7Hvk7iiOtrWw4nFOC0MiSBTpJRgwDAAlSR2OCNveqvhvNsUtxNbnTG8cnRUM6apXC620KPIAjzz32GKVyfwN7S2EMjI7a3dnXP2jOxdnYEDBJPYdsCqbhPI8qyQNM8WIp5rtumG1TTyk4LagMKgOnzJwO3ah12t+H82RvJOkhSLpzdBC0gPWfC50AgHZnRcDO5qbLzDbKrs1xCqo5ictIgCyDGYySdmGRke9Zq15LnVbUF4WMN1LdMSHPUeTWVfGPCyF86cnOkeIV7Zcjy9C2gmeNxHdNdTsNWZyS7rldICnUy5GSMIKJsi041zdZxWz3DukyIxTCaZCZNh0x6Nuo3x3GauoLlWjDgjSRnPkB57+38qyX9zJ+h0y8TH4z4yTJcCcay4R/CSmPs+2r5KuOZeByXfD5bYyhJZECmRQwXUCGbw5JCNgqRk7Me9Po1Eq35itpDhLiJvCZNnU+AYy/f5Rkb9t6XDxy3dlVZomZk6qgOpJj/APuAZ+TY79tqoIOW7pLqW5VrXU8McCBlkIgRMkqAMdQEkNuV7Y271BH9nci2N3Yxyoscx1pJjTIDlWMbqoClCVI2OynGKI1GwsOLwz56MscmnBOhg2A2Sp28jg4PnipdZ3hvApoMNH0FZnj6pbrysYUBGgSOwJbfw5AVQSMHudFUoooooohSB69DVXLOaULg1vpjtOcAgg9jsayHFYRESg7A7fTOw/eK0guKzPM8Z1B/u5G/ptjB9Kw5sf2t+HLWRNv2zSzc4/r+sVHt5Cq5JCjGxY4/Idz+ANU3FeNomQJcbfdUnPqcuy/wrztbvT1f1vGLubipUHJ98Uzc8XwAxO1Y5uKI4OiVtXo6DDf9QO35Gry2i60WACwAydI7bepxU3DXsx5/PqHJeOHfQM477gD8WYgLSv8AicZILyH6RgkY92cjB+gNZOWGTcKcKNh9fM/X9KXBwESEatXv7/ia0/Tmt2ua82dvpt4L9BnSJCP+Yh/+OpUN5GwwpZmO+yNsDkbsRo8vXPt5VU2fAIwAQmCO2Dv+PrVtZWojcY+8pJ/Aj9TWOUkdOFy+yGgwCDt2x+Gdv31V8On6j6CN0bIPup7n671dcRbdcf16Uq2gUuXGxOPxPn+JqxJMcq2uujXUYSUdSvU08e1Nt28Q+tT6qLR/Gv1qyu4S6MqtoLAgMACVz5gHzqmXS07YyL+0KUxRSfD6zPcm2h6ZJBCOVeRs4PZXIUA/LuRWj5k42La0kn+UhTpLRzOqvpJXqiFSypkYJ2A7Z3FVkHIqpHZIk8im0EixkLGc9RdBcqwI6gBOG9SdiDirbmDga3duYHYqpKMSADq0MH0sDsVONxVfpbraM3NcUeEkLNKscckoiilfQH2DaQC2Mg7DJAG9T+K8YitkDytpDMsaAAszuxwqIqglmPoB6nsKqeJclrPMksshLK0bqwSNZE0EHRHIBqWNiMlST8zYIzUrmXleO9EIkOOlIJVBVHRtiCjo4IZSD7H0NDoiPnG3bQFZ2Z3kRUVGL5hOJMgDZVP3s43G9JsedrWZrdUZybgO0OYpVDrHq1tqZQoA0nzzuu24qo5i5SkjiMtoZGuFgkto1QW6LpkbUMA6FjVewxvjA3O9SouSVaK3xJNAY7Q2ukdPUiuF1kEagsmVAJBPsfOnadRPt+cbeRIHQu3XDNEojfWypkM+nGVTb5jgHI9RUHiXOOu1tp7Mq3xE6QR9WOTDanKswXUpAAV2yf2a9j5CVeiUnkRo7U2WpQgJh2IIyCFkH7Q757U7bcmBEsVEzf4Mkx5VMNlOn4gMb4JOc9yTRHRj++JjnvzPj4a2eGJGjjcu0kgBZCAzasFoxsBu3tV/ZcVjleZEJLQsEk2IAYqHwD57EdvWsrxXlVo1KRrNMkl0b1yhgDrKrCRVZZWUSRkgDuCNC996ueTuCPbW7CU6ppZZJ5TkElnbIBYAAkKFGQANttqQsn09bnO1BYM5ULK0DM6sqrIkZmYEkbAIM5NJtedbeRkVesTJE06fYzeOJf8AzFGnLA+QAycjbcVEP9n0LRTRO7usjTuPkBR7jIeTYeJwCVBPYE7b07acm6JjMbiRmMAtvliGmMAgdPC+DJwx9SPIbU7T+01w7niPoQyTtk3EskcHRhuSHAcqgwy5DYG+cZwcDAq84VxaO5i6sRJXLLuCDqRijDB9waqrLk1Y/gh1WItEdIgAq5LoI9bY7uBnB9WNT+W+Bizto7ZW1LGMKdIU4Jyc42JJJJPqaIulVYc8o3xck0bww28nSDsMl2GAwwufFqYAKMn8dhc8M41FO0qISHiYLIjqVZCy6lyD5Ebg/X0qmHIidAwGeQqJfiEOI8rL1TNrY6fGcnTv5e+9WvB+BLbtPJqLyzv1JXYAFiBpRQB2VRsB9dzmk/kuvpAt+btV3dQGGRY7ZFLyaSxLEF8BEycaQCNtRz27ZP7923R6/wBt0yqMrdCbDCR+mmnw+IlvLvuDSjylj4zTcSKLouzgBMqzoseQ2NWFC+EZGMnOdsReY+DN0bO3iileKFkkzC0AIaAAxI8cpUOjHvhhgqPwfSerV9ZcUjleZEJJhfpybEAPpDYB88Bh+dTKouTOBPa2xWUgzSSSTykEHLyMW3YKoYgaQSAAcbACr2pVFFFFEMeBSqZSWnlxXRtjp6Kr+OjMRURNIT+zpwuATqbUwyPYZqx2rzIquc8sdJl1due8bcqoAySfP89zVLHy/qXLkkncn9DWuvYVEhRu2Tp9gdwD9P0rxbNfXb0/WvNuXjXpY4TObrLQ8FUMMAGtbyCxHVQ7gu2P4fyplmRQ2keW7HsPr+lWPL2lVV1UjOCM9yO+T7nv+NVyz8pp1fH45jntWXvAtE7kA6SxJAGcE9zj0p6PggOCGIHl5j8K0V/eod84J71k+YbiSCQaSJUbcqwBZfofNfrVJb6a8nHjjbV3BFHF3ck+md/yplpyzEjGTtvjYDP79+/09KorLjaH7oX1AAFWRuY5B8wU+/ao0jc10mqdSnzxRwm1zMPET4tWPQDufrS7G8PySABsZBHiDj1BFS7CQaicAHHcef8AWK248fK6cvNl4za9Y00XqP16S01enHk1Y2D/AGifWrydyFYgAkAkAnAOB5nBwPfFZrhcv20f1rTSxBlZWGQwKkeoIwRWfIvgx3AudJmtoZZ4gXupilqkZ7oScaiwGlVVSxY5JB7DtV/wDmBLqOR1BQxSyQSBvuvGcNgjZl3BB96YTk23CRIBIBCytEerLqjKLoUKdWy6cgr2Od81Y8N4VHBEIYl0oM7ZJJLHLMzHdmJJJJ75rNpdMle84SXK2vwoeJbi46cchMWZIoyWmk0MCVQqr4PftsMirDh/Pkc0lvpicRXMksUEuU8RhBJYpnKo2Gwd+24GalWnJFrE0LIJAYNQi+2mIRXOWQAtjSfT027U7w7lC2geN448GISCIFmZYRKdUnSUnCZ9vLbttRNsM8w8UdLiygQyKZpc6k6JVlRSzxvrywXGDlV9BkUzypxu5uZrtpEjWFJTDFoYtvHs+SVGrJPfbGkjB7m3uuDxyTRTnUJIgwRlZhs+NQIGxB0jvSeF8Cit9XSDAMWOku7KC7F20qTgZYk0RuaV3GOckt5bhGjYiC3+JdwVA3YqkQzvrYg4qu49zg/SkjSOeKTVbIsidBsNcaWVQJDg+anwkjvgbGrbivJdrctM0qMxmVFkAeRQ3TzoJCkDK5OKdm5VgZUBVspKLgMHfWZQugOzZyxC7b7AAAdhRO4rrPjty/E7iDTGLa3jXWwYl+pJ41YkrjZAfAO2oHJ7Cv5N5yklS2EySMbqS4MTnpgiOMllbQoB6YXSuo4JY9sEE6J+WIC07YkBnz1NMkgDFo+kWwDgNp2z5dxvvXsHLMCNbsispt4+jFh22j8PhIz4vlXv6ULYgc4cbuIWtIrZEZ7iZY8s2CqjxuQpUgjQrZPlkbGm/wC/0TXJt442kdJFhkCMGKuSFfSvzMkeRrchQPc7VbcV5fhuHikkDa4tfTZHdGUSLokAKEHddvX0xSLblmCOV5EDqXk6zKskgRpcaeoUDYJ8znYnB7gGiNxVWnPoklRBbygNctaBi0e7opZ3ABOpF0tkg+mMnIEjnTiUsUcCwMRLNPHCoUISQctIfEMDCKxz9Kfh5Pt06BVXBgaV4yJHyGmJMhO/i1ZPf12qVxTgUdw8TvrDRajGUd00l10sfCRk6cjftk+tPo62zl/zY9xDbfDF4pJbz4Yj7Nto2JmbJUgroRsEeoqbb88h+niCQGS7azVWaPJKAmWXwkqUTSw2Jzjap8fKVsotgiFPhixi0swKlwQ5O/jLZOS2e5pm35JtUkhkRXDQtI8R6kngMpJkABOMNk5286HSGnPgMpjFvLgXIs9RaLxSEEsVCschQCTuNvfIDvAON3M97eI6RrBAywqVfUepp1sSdIycMgI7Kc9+9TF5Ttx08KwMcsk6EOwIklz1GJzvnUdjT/DuXoYJJJIw4Ls7sOpIU1yFS7BCdOSVHltvjGTlC2fSyoooqVRRRRQYGlLMabWYV4ZBW7E/1qOvUUy16JKCBxuPPiHfGP51Vqy4GoZ860FwoK1kr8FRj02NcPNj+56Hxs+u0fi1y07LCuy+YHbHpU674xIrHYgbA+mcVXcIlCszt5EDfbbuf40/xHiyyIy9vf8ADH9Gspi1vLd9GH447HAO/r5CrfhkQ8TudZ+9k7j3wfLFZ9J1UYGOwHvS4b2QHCjJ7AeeMbZ9j/Olx/Cv6lvtP4rw2PVlW37jy29Peo/DZmVsbMOx9N+29RE4LcOS0jad9lXG2fU+dWvCLcIGUnJxj32/o0y6mk4+W9rOCUKcDIHcD0z3H0q04XcatTZPfG/8aotYA3Pfb+O9XfDItMf45/OrcOpl2r8jdwulkHo6lMa6Ndek81ZcIb7eP/V/KtNxbiK29vNOwJWJGkIHchQWIGfPasnwVv8AERf6v5Gtq6AgggEEYIO4IPcEVlyNMGR4RzVcy3NvC6wDqwG6kCh8wIQBHGzliHZmI8WBsDt51G4Vz9LJHdTMsIjszIZ9BZmlUB2haDcAIyiM9RshstgAVon5RsiADaW5AGkAxR7DOcdu2cVLbhEJfqGGPXp0atC6tGMaM4+XBIxWbTcZi15rvGhklNvGSYY5IY9XTZpHP+V4nJlwMnWFQEjAB71bco8ce6jkZyhKP0zpjlhYEKrFZIpSTG41Y2ZgRg5Hapq8vWwjMQt4RGSCU6aaSV+U4x5eXpUmzso4l0RIqLknCAKMk5JwPMnzoWxiDzLNHFfXccau7XSWsStLMUkdSIdSBtlGtjsoXOk79jU5ebLkxXpWOKWSGcW8ITI6jaVaQBWbMjR5bZWBbQflrQrwC3ByIIs6xL8i/wCaCSJO3z5JOrvvXj8v2x15t4TrYO+UTxODkOdt2z596J3GKv8AmS6uYbVIZ4o3muWhJWKaN9EQ6khdXcNCVCsrIC2cjDrk1Z/3wuJLh4oYkZIZo4JXYFQ7Np6jqxkAiVQdlPUZyQAPOtHJwG3ZEjMERRCSilEKqTnJAxsTk59c0scHg6vW6MfU28ehdWwwPFjOwyKG4x1lz7PO1m0SwBLud44kcSGUQwserOzBgM4VgE07Er4juKicV5hmvo4VjKxR3N10IgrSrOY4X1TTF1YADEbjTp+8PFW2HLVrqDfDQ5DGQHppkOdy2cd++9A5atdWr4aDOvqZ6aZ6h7vnHze9NG4cvLYTooSTARwco33kzhCVPk2nI88EHvUiythHHHGCWCKqZYksdIAyxO5Jx3otbNIgVjRUBYsQoCgsxyzHHmT509UqiiiiiBRRRQFFFFAUUUUBRRRQcyElGumzXqVuwLBr3NOxJRIKjyW8SA1U/FoMb48qthXs0IYds1nyY7jTjy8btgeIWuxYHHYbeecbURcEQ4bJz37n+vWrbjFppDAbUzZt2HtXJbY6pq3byLhS9ssfPbarGxTQdIUD3/f3pDRDb6fpU0kAh/pt6HbP9fWsbla6cdT0A+xJ8qhzuFIOPm2P5d/31PubldJPkf4nvVLdze/0/Sok3TPLpKQ6gCR5/wBZq6sbnYeh2qls12IJ71L1adNXy6X45+Vw8gDFc7j+s0lph61muIcV+2VlO4XB99z+tKHFgWIbt3yO/wDvXXhzXXbLP4Eynlx3/wArY8CfNzF/q/ka3tc25YlBuYQDnxfyNdIq9ymXpxZ8OfFdZx7RVXHzTaMQq3MJJcRgCRd5DsIxv83t3qTxDikUAUyuFDMEXIJyzHCqMA7k1VXSXRRRUoFFFFAUVWx8x2zSdMXEJfVo0611a9zoxn5tjt7U6eNQgzr1FzbgNN/+MFdYLf8ASM1CdVNoqus+YbeV0jjlR3eMTKq5J6Z0kOR90HUuM4zmrGpQKKaW6QyGMMusKGK5GoKSQGI8gSD+Rp2gKKKKAooooCiiigKKKKAooooOYy7U0s1Lly1NdE1p0xqXA5ak3BK96LVStKuTqqN9rdohuKl289RJAq7kgVS3/GyfDGcDzbz/AA/Wq5Zx1cXxOTPv1FhzPPERjI1nbH6+h/WsyJyhB7/7VAupPtVAzgHzPc4bc+u9WHC5RLAAT44yY2PqV+Un6jFYZTbp5OHw1IkfH52z/RpgcQP5ev8AXvTM9sR+oqICV7539d/671TxjPysXC32QQe4GRTFvIPPc/nUaE5yQfL/AL0uJTkAdu9RJpO93te28oIJ9KlOobA9R++qyI7AVPum0qp9qzy9uvD0z11AUlbP4U2x3z7Uq4uuo5P4UlBuK3jo45qaajlA/wCPtvd//wCGrrt5c9ONnwzaRnCKzsT5AKoJNcd5Ob/xC1/1n/0NXaK0x9OL/wChf+TH+v8Aa5ryxazrEkbwzSvK3VeKWGWGGGYymd5mmZcSEaYwoGTkYyAchPC7K4kl4c1zHduyvJcXLSCXR1wCIolTOhFXIYPgLtsck46ZRVtODyc0Rr9TcvH8Qz9OZo3l6sJSRyBHA0chMEzD7rRbeEftbxupeF7kWTXBktrOMYuGkLyXE7gvIY5GwGCLJpUgb4wMEZ6ZfWEc0ZjlRZEbGVcBlODkZB9CAaLPh8cIKxIqAks2kAamPdmx8zdtz6VGjyYSThtybVxFJeap5LeIEiePpKGImlAlcyKdJbJOlSdOkHudra2aWySENM6lmlOppZmGwyqDxNjbZF8ycDep1FSrbty+14VPcW0sPRmSa5vvipmlR0WCMShlIdhh20ooCoTjVvinuITzrBeR65457i8jt4AzTZSJmEasjk+LKLLJ4TtkZ7V0qobcIhMwnMUZlGAJCo1jAIGD32DMPoTTS3kwPFLC7/4jNcCOb4VWhs2ESyCdoBGzNKjKQ5RZXB8GS2PY5lcThuDcxLF8W8YEEYV/iIyFBBa4Fwp0asfMkw1EqRjffoFFEeTnVvYPC/GJ1t7kXDmQwlesVZUjCQlWB+0Z2LNhclQN9O1S73gk8C2KiS7kRumt6yPM7npoSpUAlow7nDFT2AycZzuqKaPJl+QY5hFOZxOrtPIwSfWenHnTHGjMSGAUA5BIJbuTmtRRRUovYoooogUUUUBRRRQFFFFBghCKh3px2qM3EtK6mOB/GqLiPHnf5fCP31XenRwfFy5Zu9ReniSxr4jiqi65iBzpqgkck5Jz9aTqqltr1OPg4+P1O/5Sbi8Z+5qOWpIag1Da1Enfxj2IP8f9qXw2Xp3JHlIMH/Uu6n8RkUm6GwP5/T+v4VFu2xhh3/TtVvbDPHy6aRmye1QJdOSD60xw3iobwud/505dxgCq617cGeNJyAMA75qZZJ5VBhi3zVnatj+u59KrkthN1IiTxY9KVx2+CqsYIJxv7Col9x5ItQUguds9wP1PeqGCUu2pj33+pqMcN9u3Dj62mxp5+tSIB5/lTS4pfXq7px/NX/Jv/wBQtf8AWf8A0NXa64ZyU+eJWn/MP/tvXc6vj6eX8+7zn9f7RRRRV3niiiigKKKKAooooCiiigKKKKAooooCiiigKKKKAooooCiiig4TeSk7E7DtVdKaKKxfQYSTCGz2zTMhooqYfYpPVOrH0ooqUFP2NQWXII9MgUUVOKKqycZqwsLtjsd+31/d3/GvKKZKZSWdrWRsDb+frVTdcSc5XOB2222+vevKKiKcWM2gxnJGaueyjHpRRVp6bSnkOAa9dsH8KKKhr9r7kc/+JWf/ADD/AO29d2ooq0eX87/vP6/2iiiipcAooooCiiigKKKKAooooCiiigKKKKAooooCiiigKKKKAooo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974"/>
            <a:ext cx="3368674" cy="179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12915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42913" y="2043113"/>
            <a:ext cx="7319249" cy="319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A cada vértice </a:t>
            </a:r>
            <a:r>
              <a:rPr lang="es-ES_tradnl" sz="1400" dirty="0">
                <a:solidFill>
                  <a:schemeClr val="tx1"/>
                </a:solidFill>
              </a:rPr>
              <a:t>se le asignará una</a:t>
            </a:r>
            <a:r>
              <a:rPr lang="es-ES_tradnl" sz="1400" b="1" dirty="0">
                <a:solidFill>
                  <a:srgbClr val="00279F"/>
                </a:solidFill>
              </a:rPr>
              <a:t> etiqueta  l(x</a:t>
            </a:r>
            <a:r>
              <a:rPr lang="es-ES_tradnl" sz="1400" b="1" baseline="-25000" dirty="0">
                <a:solidFill>
                  <a:srgbClr val="00279F"/>
                </a:solidFill>
              </a:rPr>
              <a:t>i</a:t>
            </a:r>
            <a:r>
              <a:rPr lang="es-ES_tradnl" sz="1400" b="1" dirty="0">
                <a:solidFill>
                  <a:srgbClr val="00279F"/>
                </a:solidFill>
              </a:rPr>
              <a:t>)</a:t>
            </a:r>
            <a:r>
              <a:rPr lang="es-ES_tradnl" sz="1400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 	- Representará una </a:t>
            </a:r>
            <a:r>
              <a:rPr lang="es-ES_tradnl" sz="1400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camino más corto del vértice de partida al vértice x</a:t>
            </a:r>
            <a:r>
              <a:rPr lang="es-ES_tradnl" sz="1400" b="1" baseline="-25000" dirty="0">
                <a:solidFill>
                  <a:schemeClr val="tx1"/>
                </a:solidFill>
              </a:rPr>
              <a:t>i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Será variable en principio, pero </a:t>
            </a:r>
            <a:r>
              <a:rPr lang="es-ES_tradnl" sz="1400" b="1" dirty="0">
                <a:solidFill>
                  <a:schemeClr val="tx1"/>
                </a:solidFill>
              </a:rPr>
              <a:t>en cada iteración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se fijará una</a:t>
            </a:r>
            <a:r>
              <a:rPr lang="es-ES_tradnl" sz="1400" b="1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b="1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En </a:t>
            </a:r>
            <a:r>
              <a:rPr lang="es-ES_tradnl" b="1" dirty="0">
                <a:solidFill>
                  <a:schemeClr val="tx1"/>
                </a:solidFill>
              </a:rPr>
              <a:t>cada iteración </a:t>
            </a:r>
            <a:r>
              <a:rPr lang="es-ES_tradnl" b="1" dirty="0">
                <a:solidFill>
                  <a:srgbClr val="00279F"/>
                </a:solidFill>
              </a:rPr>
              <a:t>disminuyen las etiquetas </a:t>
            </a:r>
            <a:r>
              <a:rPr lang="es-ES_tradnl" dirty="0">
                <a:solidFill>
                  <a:schemeClr val="tx1"/>
                </a:solidFill>
              </a:rPr>
              <a:t>de los vértices. </a:t>
            </a:r>
          </a:p>
          <a:p>
            <a:pPr defTabSz="762000"/>
            <a:r>
              <a:rPr lang="es-ES_tradnl" sz="2000" dirty="0">
                <a:solidFill>
                  <a:schemeClr val="tx1"/>
                </a:solidFill>
              </a:rPr>
              <a:t>   ( A medida que se alcancen los vértices desde el vértice de partida)</a:t>
            </a:r>
          </a:p>
          <a:p>
            <a:pPr defTabSz="762000" eaLnBrk="1" hangingPunct="1"/>
            <a:endParaRPr lang="es-ES_tradnl" sz="2000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96927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42913" y="2043113"/>
            <a:ext cx="5922071" cy="39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A cada vértice </a:t>
            </a:r>
            <a:r>
              <a:rPr lang="es-ES_tradnl" sz="1400" dirty="0">
                <a:solidFill>
                  <a:schemeClr val="tx1"/>
                </a:solidFill>
              </a:rPr>
              <a:t>se le asignará una</a:t>
            </a:r>
            <a:r>
              <a:rPr lang="es-ES_tradnl" sz="1400" b="1" dirty="0">
                <a:solidFill>
                  <a:srgbClr val="00279F"/>
                </a:solidFill>
              </a:rPr>
              <a:t> etiqueta  l(x</a:t>
            </a:r>
            <a:r>
              <a:rPr lang="es-ES_tradnl" sz="1400" b="1" baseline="-25000" dirty="0">
                <a:solidFill>
                  <a:srgbClr val="00279F"/>
                </a:solidFill>
              </a:rPr>
              <a:t>i</a:t>
            </a:r>
            <a:r>
              <a:rPr lang="es-ES_tradnl" sz="1400" b="1" dirty="0">
                <a:solidFill>
                  <a:srgbClr val="00279F"/>
                </a:solidFill>
              </a:rPr>
              <a:t>)</a:t>
            </a:r>
            <a:r>
              <a:rPr lang="es-ES_tradnl" sz="1400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 	- Representará una </a:t>
            </a:r>
            <a:r>
              <a:rPr lang="es-ES_tradnl" sz="1400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camino más corto del vértice de partida al vértice x</a:t>
            </a:r>
            <a:r>
              <a:rPr lang="es-ES_tradnl" sz="1400" b="1" baseline="-25000" dirty="0">
                <a:solidFill>
                  <a:schemeClr val="tx1"/>
                </a:solidFill>
              </a:rPr>
              <a:t>i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Será variable en principio, pero </a:t>
            </a:r>
            <a:r>
              <a:rPr lang="es-ES_tradnl" sz="1400" b="1" dirty="0">
                <a:solidFill>
                  <a:schemeClr val="tx1"/>
                </a:solidFill>
              </a:rPr>
              <a:t>en cada iteración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se fijará una</a:t>
            </a:r>
            <a:r>
              <a:rPr lang="es-ES_tradnl" sz="1400" b="1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400" b="1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En </a:t>
            </a:r>
            <a:r>
              <a:rPr lang="es-ES_tradnl" sz="1400" b="1" dirty="0">
                <a:solidFill>
                  <a:schemeClr val="tx1"/>
                </a:solidFill>
              </a:rPr>
              <a:t>cada iteración </a:t>
            </a:r>
            <a:r>
              <a:rPr lang="es-ES_tradnl" sz="1400" b="1" dirty="0">
                <a:solidFill>
                  <a:srgbClr val="00279F"/>
                </a:solidFill>
              </a:rPr>
              <a:t>disminuyen las etiquetas </a:t>
            </a:r>
            <a:r>
              <a:rPr lang="es-ES_tradnl" sz="1400" dirty="0">
                <a:solidFill>
                  <a:schemeClr val="tx1"/>
                </a:solidFill>
              </a:rPr>
              <a:t>de los vértices. </a:t>
            </a:r>
          </a:p>
          <a:p>
            <a:pPr defTabSz="762000"/>
            <a:r>
              <a:rPr lang="es-ES_tradnl" sz="1600" dirty="0">
                <a:solidFill>
                  <a:schemeClr val="tx1"/>
                </a:solidFill>
              </a:rPr>
              <a:t>   ( A medida que se alcancen los vértices desde el vértice de partida</a:t>
            </a:r>
            <a:r>
              <a:rPr lang="es-ES_tradnl" sz="2000" dirty="0" smtClean="0">
                <a:solidFill>
                  <a:schemeClr val="tx1"/>
                </a:solidFill>
              </a:rPr>
              <a:t>)</a:t>
            </a:r>
          </a:p>
          <a:p>
            <a:pPr defTabSz="762000"/>
            <a:endParaRPr lang="es-ES_tradnl" sz="2000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El </a:t>
            </a:r>
            <a:r>
              <a:rPr lang="es-ES_tradnl" b="1" dirty="0">
                <a:solidFill>
                  <a:schemeClr val="tx1"/>
                </a:solidFill>
              </a:rPr>
              <a:t>algoritmo acaba cuando se fije la etiqueta del </a:t>
            </a:r>
          </a:p>
          <a:p>
            <a:pPr defTabSz="762000"/>
            <a:r>
              <a:rPr lang="es-ES_tradnl" b="1" dirty="0">
                <a:solidFill>
                  <a:srgbClr val="00279F"/>
                </a:solidFill>
              </a:rPr>
              <a:t>   vértice buscado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sz="2000" dirty="0">
                <a:solidFill>
                  <a:schemeClr val="tx1"/>
                </a:solidFill>
              </a:rPr>
              <a:t>( o todas las etiquetas sean fijadas)</a:t>
            </a:r>
            <a:endParaRPr lang="es-ES_tradnl" sz="1800" dirty="0">
              <a:solidFill>
                <a:schemeClr val="tx1"/>
              </a:solidFill>
            </a:endParaRPr>
          </a:p>
          <a:p>
            <a:pPr defTabSz="762000" eaLnBrk="1" hangingPunct="1"/>
            <a:endParaRPr lang="es-ES_tradnl" sz="1800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8839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2043113" y="11588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chemeClr val="tx1"/>
                </a:solidFill>
              </a:rPr>
              <a:t>Algoritmo de DIJKSTRA.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900113" y="1662113"/>
            <a:ext cx="5557869" cy="375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[Paso1]</a:t>
            </a:r>
            <a:r>
              <a:rPr lang="es-ES_tradnl" dirty="0">
                <a:solidFill>
                  <a:schemeClr val="tx1"/>
                </a:solidFill>
              </a:rPr>
              <a:t>	    Sea </a:t>
            </a:r>
            <a:r>
              <a:rPr lang="es-ES_tradnl" b="1" dirty="0"/>
              <a:t>s</a:t>
            </a:r>
            <a:r>
              <a:rPr lang="es-ES_tradnl" dirty="0">
                <a:solidFill>
                  <a:schemeClr val="tx1"/>
                </a:solidFill>
              </a:rPr>
              <a:t> el vértice origen, asignarle una etiqueta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que será fija</a:t>
            </a:r>
            <a:r>
              <a:rPr lang="es-ES_tradnl" dirty="0">
                <a:solidFill>
                  <a:srgbClr val="00279F"/>
                </a:solidFill>
              </a:rPr>
              <a:t> l(s) = 0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	</a:t>
            </a:r>
            <a:r>
              <a:rPr lang="es-ES_tradnl" dirty="0">
                <a:solidFill>
                  <a:srgbClr val="00279F"/>
                </a:solidFill>
              </a:rPr>
              <a:t>l(x</a:t>
            </a:r>
            <a:r>
              <a:rPr lang="es-ES_tradnl" baseline="-25000" dirty="0">
                <a:solidFill>
                  <a:srgbClr val="00279F"/>
                </a:solidFill>
              </a:rPr>
              <a:t>i</a:t>
            </a:r>
            <a:r>
              <a:rPr lang="es-ES_tradnl" dirty="0">
                <a:solidFill>
                  <a:srgbClr val="00279F"/>
                </a:solidFill>
              </a:rPr>
              <a:t>) = + </a:t>
            </a:r>
            <a:r>
              <a:rPr lang="es-ES_tradnl" dirty="0">
                <a:solidFill>
                  <a:srgbClr val="00279F"/>
                </a:solidFill>
                <a:latin typeface="Symbol" pitchFamily="18" charset="2"/>
              </a:rPr>
              <a:t></a:t>
            </a:r>
            <a:r>
              <a:rPr lang="es-ES_tradnl" dirty="0">
                <a:solidFill>
                  <a:srgbClr val="00279F"/>
                </a:solidFill>
              </a:rPr>
              <a:t>    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</a:t>
            </a:r>
            <a:r>
              <a:rPr lang="es-ES_tradnl" dirty="0">
                <a:solidFill>
                  <a:srgbClr val="00279F"/>
                </a:solidFill>
              </a:rPr>
              <a:t> </a:t>
            </a:r>
            <a:r>
              <a:rPr lang="es-ES_tradnl" dirty="0">
                <a:solidFill>
                  <a:schemeClr val="tx1"/>
                </a:solidFill>
              </a:rPr>
              <a:t>x</a:t>
            </a:r>
            <a:r>
              <a:rPr lang="es-ES_tradnl" baseline="-25000" dirty="0">
                <a:solidFill>
                  <a:schemeClr val="tx1"/>
                </a:solidFill>
              </a:rPr>
              <a:t>i </a:t>
            </a:r>
            <a:r>
              <a:rPr lang="es-ES_tradnl" sz="2000" b="1" dirty="0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dirty="0">
                <a:solidFill>
                  <a:schemeClr val="tx1"/>
                </a:solidFill>
              </a:rPr>
              <a:t> V /* variable */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    Sea P = </a:t>
            </a:r>
            <a:r>
              <a:rPr lang="es-ES_tradnl" b="1" dirty="0"/>
              <a:t>s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2]</a:t>
            </a:r>
            <a:r>
              <a:rPr lang="es-ES_tradnl" dirty="0">
                <a:solidFill>
                  <a:schemeClr val="tx1"/>
                </a:solidFill>
              </a:rPr>
              <a:t>	    Para todo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sz="2000" b="1" dirty="0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dirty="0">
                <a:solidFill>
                  <a:schemeClr val="tx1"/>
                </a:solidFill>
              </a:rPr>
              <a:t>(P) con etiqueta variable,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actualizar las etiquetas: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	l(x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) = min [ l(x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) , l(P) + C(P,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) ]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3]</a:t>
            </a:r>
            <a:r>
              <a:rPr lang="es-ES_tradnl" dirty="0">
                <a:solidFill>
                  <a:schemeClr val="tx1"/>
                </a:solidFill>
              </a:rPr>
              <a:t>	    Sea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 = min [ l(</a:t>
            </a:r>
            <a:r>
              <a:rPr lang="es-ES_tradnl" dirty="0" err="1">
                <a:solidFill>
                  <a:schemeClr val="tx1"/>
                </a:solidFill>
              </a:rPr>
              <a:t>x</a:t>
            </a:r>
            <a:r>
              <a:rPr lang="es-ES_tradnl" baseline="-25000" dirty="0" err="1">
                <a:solidFill>
                  <a:schemeClr val="tx1"/>
                </a:solidFill>
              </a:rPr>
              <a:t>j</a:t>
            </a:r>
            <a:r>
              <a:rPr lang="es-ES_tradnl" dirty="0">
                <a:solidFill>
                  <a:schemeClr val="tx1"/>
                </a:solidFill>
              </a:rPr>
              <a:t>) ] , </a:t>
            </a:r>
            <a:r>
              <a:rPr lang="es-ES_tradnl" dirty="0" err="1">
                <a:solidFill>
                  <a:schemeClr val="tx1"/>
                </a:solidFill>
              </a:rPr>
              <a:t>x</a:t>
            </a:r>
            <a:r>
              <a:rPr lang="es-ES_tradnl" baseline="-25000" dirty="0" err="1">
                <a:solidFill>
                  <a:schemeClr val="tx1"/>
                </a:solidFill>
              </a:rPr>
              <a:t>j</a:t>
            </a:r>
            <a:r>
              <a:rPr lang="es-ES_tradnl" dirty="0">
                <a:solidFill>
                  <a:schemeClr val="tx1"/>
                </a:solidFill>
              </a:rPr>
              <a:t> con etiqueta variable.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4]</a:t>
            </a:r>
            <a:r>
              <a:rPr lang="es-ES_tradnl" dirty="0">
                <a:solidFill>
                  <a:schemeClr val="tx1"/>
                </a:solidFill>
              </a:rPr>
              <a:t>	    Marcar la etiqueta de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 como fija y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hacer P </a:t>
            </a:r>
            <a:r>
              <a:rPr lang="es-ES_tradnl" dirty="0" smtClean="0">
                <a:solidFill>
                  <a:schemeClr val="tx1"/>
                </a:solidFill>
              </a:rPr>
              <a:t>=x</a:t>
            </a:r>
            <a:r>
              <a:rPr lang="es-ES_tradnl" baseline="-25000" dirty="0" smtClean="0">
                <a:solidFill>
                  <a:schemeClr val="tx1"/>
                </a:solidFill>
              </a:rPr>
              <a:t>i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3338513" y="49307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800">
                <a:solidFill>
                  <a:schemeClr val="tx1"/>
                </a:solidFill>
              </a:rPr>
              <a:t>*</a:t>
            </a:r>
          </a:p>
        </p:txBody>
      </p:sp>
      <p:pic>
        <p:nvPicPr>
          <p:cNvPr id="10" name="9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1155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957513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1913" y="1128713"/>
            <a:ext cx="886936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>
                <a:solidFill>
                  <a:schemeClr val="tx1"/>
                </a:solidFill>
              </a:rPr>
              <a:t>[Paso 5]</a:t>
            </a:r>
            <a:r>
              <a:rPr lang="es-ES_tradnl">
                <a:solidFill>
                  <a:schemeClr val="tx1"/>
                </a:solidFill>
              </a:rPr>
              <a:t>	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(1) </a:t>
            </a:r>
            <a:r>
              <a:rPr lang="es-ES_tradnl" b="1">
                <a:solidFill>
                  <a:srgbClr val="00279F"/>
                </a:solidFill>
              </a:rPr>
              <a:t>Si sólo se desea el camino de s a t.</a:t>
            </a:r>
            <a:endParaRPr lang="es-ES_tradnl">
              <a:solidFill>
                <a:srgbClr val="00279F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</a:t>
            </a:r>
            <a:r>
              <a:rPr lang="es-ES_tradnl">
                <a:solidFill>
                  <a:schemeClr val="tx1"/>
                </a:solidFill>
              </a:rPr>
              <a:t> P = t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entonces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    l(P) es la longitud del camino más corto buscado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    STOP.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sino</a:t>
            </a:r>
            <a:r>
              <a:rPr lang="es-ES_tradnl">
                <a:solidFill>
                  <a:schemeClr val="tx1"/>
                </a:solidFill>
              </a:rPr>
              <a:t>  ir al PASO2.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(2) </a:t>
            </a:r>
            <a:r>
              <a:rPr lang="es-ES_tradnl" b="1">
                <a:solidFill>
                  <a:srgbClr val="00279F"/>
                </a:solidFill>
              </a:rPr>
              <a:t>Si se desean los caminos más cortos de s al resto</a:t>
            </a:r>
          </a:p>
          <a:p>
            <a:pPr defTabSz="762000"/>
            <a:r>
              <a:rPr lang="es-ES_tradnl" b="1">
                <a:solidFill>
                  <a:srgbClr val="00279F"/>
                </a:solidFill>
              </a:rPr>
              <a:t>		de los vértices</a:t>
            </a:r>
            <a:r>
              <a:rPr lang="es-ES_tradnl">
                <a:solidFill>
                  <a:srgbClr val="00279F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 </a:t>
            </a:r>
            <a:r>
              <a:rPr lang="es-ES_tradnl">
                <a:solidFill>
                  <a:schemeClr val="tx1"/>
                </a:solidFill>
              </a:rPr>
              <a:t>todos los vértices tienen etiqueta fija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entonces</a:t>
            </a:r>
            <a:r>
              <a:rPr lang="es-ES_tradnl">
                <a:solidFill>
                  <a:schemeClr val="tx1"/>
                </a:solidFill>
              </a:rPr>
              <a:t> estas indican las longitudes de los caminos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	     más cortos.  STOP.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sino</a:t>
            </a:r>
            <a:r>
              <a:rPr lang="es-ES_tradnl">
                <a:solidFill>
                  <a:schemeClr val="tx1"/>
                </a:solidFill>
              </a:rPr>
              <a:t> ir al PASO 2.</a:t>
            </a: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7041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827583" y="1484784"/>
            <a:ext cx="7848873" cy="1936428"/>
          </a:xfrm>
          <a:prstGeom prst="rect">
            <a:avLst/>
          </a:prstGeom>
          <a:noFill/>
          <a:ln w="12700" cmpd="thickThin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just" defTabSz="762000"/>
            <a:r>
              <a:rPr lang="es-ES_tradnl" sz="2400" dirty="0"/>
              <a:t>TEOREMA.</a:t>
            </a:r>
          </a:p>
          <a:p>
            <a:pPr algn="just" defTabSz="762000"/>
            <a:endParaRPr lang="es-ES_tradnl" sz="2400" dirty="0"/>
          </a:p>
          <a:p>
            <a:pPr algn="just" defTabSz="762000"/>
            <a:r>
              <a:rPr lang="es-ES_tradnl" sz="2400" dirty="0" smtClean="0">
                <a:solidFill>
                  <a:schemeClr val="tx1"/>
                </a:solidFill>
              </a:rPr>
              <a:t>El </a:t>
            </a:r>
            <a:r>
              <a:rPr lang="es-ES_tradnl" sz="2400" dirty="0">
                <a:solidFill>
                  <a:schemeClr val="tx1"/>
                </a:solidFill>
              </a:rPr>
              <a:t>algoritmo de </a:t>
            </a:r>
            <a:r>
              <a:rPr lang="es-ES_tradnl" sz="2400" b="1" dirty="0">
                <a:solidFill>
                  <a:schemeClr val="tx1"/>
                </a:solidFill>
              </a:rPr>
              <a:t>DIJKSTRA</a:t>
            </a:r>
            <a:r>
              <a:rPr lang="es-ES_tradnl" sz="2400" dirty="0">
                <a:solidFill>
                  <a:schemeClr val="tx1"/>
                </a:solidFill>
              </a:rPr>
              <a:t> suministra los</a:t>
            </a:r>
            <a:r>
              <a:rPr lang="es-ES_tradnl" sz="2400" dirty="0">
                <a:solidFill>
                  <a:srgbClr val="00279F"/>
                </a:solidFill>
              </a:rPr>
              <a:t> </a:t>
            </a:r>
            <a:r>
              <a:rPr lang="es-ES_tradnl" sz="2400" b="1" dirty="0">
                <a:solidFill>
                  <a:srgbClr val="00279F"/>
                </a:solidFill>
              </a:rPr>
              <a:t>caminos más </a:t>
            </a:r>
            <a:r>
              <a:rPr lang="es-ES_tradnl" sz="2400" b="1" dirty="0" smtClean="0">
                <a:solidFill>
                  <a:srgbClr val="00279F"/>
                </a:solidFill>
              </a:rPr>
              <a:t>cortos </a:t>
            </a:r>
            <a:r>
              <a:rPr lang="es-ES_tradnl" sz="2400" b="1" dirty="0">
                <a:solidFill>
                  <a:schemeClr val="tx1"/>
                </a:solidFill>
              </a:rPr>
              <a:t>de un vértice v al resto de vértices </a:t>
            </a:r>
            <a:r>
              <a:rPr lang="es-ES_tradnl" sz="2400" dirty="0">
                <a:solidFill>
                  <a:schemeClr val="tx1"/>
                </a:solidFill>
              </a:rPr>
              <a:t>en un  grafo </a:t>
            </a:r>
            <a:r>
              <a:rPr lang="es-ES_tradnl" sz="2400" dirty="0" smtClean="0">
                <a:solidFill>
                  <a:schemeClr val="tx1"/>
                </a:solidFill>
              </a:rPr>
              <a:t>conexo con </a:t>
            </a:r>
            <a:r>
              <a:rPr lang="es-ES_tradnl" sz="2400" dirty="0">
                <a:solidFill>
                  <a:schemeClr val="tx1"/>
                </a:solidFill>
              </a:rPr>
              <a:t>una matriz de</a:t>
            </a:r>
            <a:r>
              <a:rPr lang="es-ES_tradnl" sz="2400" b="1" dirty="0">
                <a:solidFill>
                  <a:srgbClr val="00279F"/>
                </a:solidFill>
              </a:rPr>
              <a:t> pesos positivos</a:t>
            </a:r>
            <a:r>
              <a:rPr lang="es-ES_tradnl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" name="Picture 4" descr="http://s.frasesgo.com/images/frases/e/frase-es_practicamente_imposible_ensenar_buena_programacion_a_los_-edsger_dijkst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8" y="4088646"/>
            <a:ext cx="5668243" cy="251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4120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6" y="351684"/>
            <a:ext cx="6610625" cy="596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0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65" y="625294"/>
            <a:ext cx="6840760" cy="553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66713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366713" y="2195513"/>
            <a:ext cx="77327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Proporciona el </a:t>
            </a:r>
            <a:r>
              <a:rPr lang="es-ES_tradnl" b="1">
                <a:solidFill>
                  <a:schemeClr val="tx1"/>
                </a:solidFill>
              </a:rPr>
              <a:t>camino más corto entre dos o más vértices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de un </a:t>
            </a:r>
            <a:r>
              <a:rPr lang="es-ES_tradnl" b="1">
                <a:solidFill>
                  <a:srgbClr val="00279F"/>
                </a:solidFill>
              </a:rPr>
              <a:t>grafo conexo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2" name="Picture 2" descr="https://arodrigu.webs.upv.es/grafos/lib/exe/fetch.php?media=lesterrandolphford_f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3965591"/>
            <a:ext cx="1513498" cy="189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ichard E. Bell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8" y="4026837"/>
            <a:ext cx="2863544" cy="15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56328" y="5877272"/>
            <a:ext cx="343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Richard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Bellman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Richard E. </a:t>
            </a:r>
            <a:r>
              <a:rPr lang="es-E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Bellman</a:t>
            </a:r>
            <a:endParaRPr lang="es-E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26 de agosto 1920 – 19 marzo de 1984)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326654" y="5991878"/>
            <a:ext cx="2061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Lester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Randolph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Ford Jr.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966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336550" y="2195512"/>
            <a:ext cx="6467698" cy="199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Proporciona el </a:t>
            </a:r>
            <a:r>
              <a:rPr lang="es-ES_tradnl" sz="16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600" dirty="0">
              <a:solidFill>
                <a:schemeClr val="tx1"/>
              </a:solidFill>
            </a:endParaRPr>
          </a:p>
          <a:p>
            <a:pPr defTabSz="762000"/>
            <a:r>
              <a:rPr lang="es-ES_tradnl" sz="1600" dirty="0">
                <a:solidFill>
                  <a:schemeClr val="tx1"/>
                </a:solidFill>
              </a:rPr>
              <a:t>de un </a:t>
            </a:r>
            <a:r>
              <a:rPr lang="es-ES_tradnl" sz="1600" b="1" dirty="0">
                <a:solidFill>
                  <a:srgbClr val="00279F"/>
                </a:solidFill>
              </a:rPr>
              <a:t>grafo conexo</a:t>
            </a:r>
            <a:r>
              <a:rPr lang="es-ES_tradnl" sz="16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sz="28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2800" dirty="0">
                <a:solidFill>
                  <a:schemeClr val="tx1"/>
                </a:solidFill>
              </a:rPr>
              <a:t> Ponderado con  </a:t>
            </a:r>
            <a:r>
              <a:rPr lang="es-ES_tradnl" sz="28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2800" dirty="0">
                <a:solidFill>
                  <a:schemeClr val="tx1"/>
                </a:solidFill>
              </a:rPr>
              <a:t>( </a:t>
            </a:r>
            <a:r>
              <a:rPr lang="es-ES_tradnl" sz="2800" b="1" dirty="0">
                <a:solidFill>
                  <a:srgbClr val="00279F"/>
                </a:solidFill>
              </a:rPr>
              <a:t>positivos o negativos</a:t>
            </a:r>
            <a:r>
              <a:rPr lang="es-ES_tradnl" sz="2800" dirty="0">
                <a:solidFill>
                  <a:schemeClr val="tx1"/>
                </a:solidFill>
              </a:rPr>
              <a:t>).</a:t>
            </a: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5694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631028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336550" y="2195513"/>
            <a:ext cx="8503932" cy="212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Arial" pitchFamily="34" charset="0"/>
              <a:buChar char="•"/>
            </a:pPr>
            <a:r>
              <a:rPr lang="es-ES_tradnl" sz="1600" dirty="0" smtClean="0">
                <a:solidFill>
                  <a:schemeClr val="tx1"/>
                </a:solidFill>
              </a:rPr>
              <a:t>Proporciona </a:t>
            </a:r>
            <a:r>
              <a:rPr lang="es-ES_tradnl" sz="1600" dirty="0">
                <a:solidFill>
                  <a:schemeClr val="tx1"/>
                </a:solidFill>
              </a:rPr>
              <a:t>el </a:t>
            </a:r>
            <a:r>
              <a:rPr lang="es-ES_tradnl" sz="16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600" dirty="0">
              <a:solidFill>
                <a:schemeClr val="tx1"/>
              </a:solidFill>
            </a:endParaRPr>
          </a:p>
          <a:p>
            <a:pPr defTabSz="762000"/>
            <a:r>
              <a:rPr lang="es-ES_tradnl" sz="1600" dirty="0">
                <a:solidFill>
                  <a:schemeClr val="tx1"/>
                </a:solidFill>
              </a:rPr>
              <a:t>de un </a:t>
            </a:r>
            <a:r>
              <a:rPr lang="es-ES_tradnl" sz="1600" b="1" dirty="0">
                <a:solidFill>
                  <a:srgbClr val="00279F"/>
                </a:solidFill>
              </a:rPr>
              <a:t>grafo conexo</a:t>
            </a:r>
            <a:r>
              <a:rPr lang="es-ES_tradnl" sz="16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600" dirty="0">
              <a:solidFill>
                <a:schemeClr val="tx1"/>
              </a:solidFill>
            </a:endParaRPr>
          </a:p>
          <a:p>
            <a:pPr marL="285750" indent="-285750" defTabSz="762000">
              <a:buFont typeface="Arial" pitchFamily="34" charset="0"/>
              <a:buChar char="•"/>
            </a:pPr>
            <a:r>
              <a:rPr lang="es-ES_tradnl" sz="1600" dirty="0" smtClean="0">
                <a:solidFill>
                  <a:schemeClr val="tx1"/>
                </a:solidFill>
              </a:rPr>
              <a:t>Ponderado </a:t>
            </a:r>
            <a:r>
              <a:rPr lang="es-ES_tradnl" sz="1600" dirty="0">
                <a:solidFill>
                  <a:schemeClr val="tx1"/>
                </a:solidFill>
              </a:rPr>
              <a:t>con  </a:t>
            </a:r>
            <a:r>
              <a:rPr lang="es-ES_tradnl" sz="16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600" dirty="0">
                <a:solidFill>
                  <a:schemeClr val="tx1"/>
                </a:solidFill>
              </a:rPr>
              <a:t>( </a:t>
            </a:r>
            <a:r>
              <a:rPr lang="es-ES_tradnl" sz="1600" b="1" dirty="0">
                <a:solidFill>
                  <a:srgbClr val="00279F"/>
                </a:solidFill>
              </a:rPr>
              <a:t>positivos o negativos</a:t>
            </a:r>
            <a:r>
              <a:rPr lang="es-ES_tradnl" sz="16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marL="285750" indent="-285750" defTabSz="762000">
              <a:buFont typeface="Arial" pitchFamily="34" charset="0"/>
              <a:buChar char="•"/>
            </a:pPr>
            <a:r>
              <a:rPr lang="es-ES_tradnl" sz="3200" b="1" dirty="0" smtClean="0">
                <a:solidFill>
                  <a:srgbClr val="00279F"/>
                </a:solidFill>
              </a:rPr>
              <a:t>No</a:t>
            </a:r>
            <a:r>
              <a:rPr lang="es-ES_tradnl" sz="3200" b="1" dirty="0" smtClean="0">
                <a:solidFill>
                  <a:schemeClr val="tx1"/>
                </a:solidFill>
              </a:rPr>
              <a:t> </a:t>
            </a:r>
            <a:r>
              <a:rPr lang="es-ES_tradnl" sz="3200" b="1" dirty="0">
                <a:solidFill>
                  <a:schemeClr val="tx1"/>
                </a:solidFill>
              </a:rPr>
              <a:t>deben existir ciclos de </a:t>
            </a:r>
            <a:r>
              <a:rPr lang="es-ES_tradnl" sz="3200" b="1" dirty="0">
                <a:solidFill>
                  <a:srgbClr val="00279F"/>
                </a:solidFill>
              </a:rPr>
              <a:t>peso total negativos</a:t>
            </a:r>
            <a:r>
              <a:rPr lang="es-ES_tradnl" sz="3200" dirty="0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40508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336550" y="2195513"/>
            <a:ext cx="5341335" cy="221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Ponderado </a:t>
            </a:r>
            <a:r>
              <a:rPr lang="es-ES_tradnl" sz="1400" dirty="0">
                <a:solidFill>
                  <a:schemeClr val="tx1"/>
                </a:solidFill>
              </a:rPr>
              <a:t>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b="1" dirty="0" smtClean="0">
                <a:solidFill>
                  <a:srgbClr val="00279F"/>
                </a:solidFill>
              </a:rPr>
              <a:t>No</a:t>
            </a:r>
            <a:r>
              <a:rPr lang="es-ES_tradnl" sz="1400" b="1" dirty="0" smtClean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Se  asignan </a:t>
            </a:r>
            <a:r>
              <a:rPr lang="es-ES_tradnl" b="1" dirty="0">
                <a:solidFill>
                  <a:srgbClr val="00279F"/>
                </a:solidFill>
              </a:rPr>
              <a:t>etiquetas </a:t>
            </a:r>
            <a:r>
              <a:rPr lang="es-ES_tradnl" b="1" dirty="0" err="1">
                <a:solidFill>
                  <a:srgbClr val="00279F"/>
                </a:solidFill>
              </a:rPr>
              <a:t>l</a:t>
            </a:r>
            <a:r>
              <a:rPr lang="es-ES_tradnl" b="1" baseline="30000" dirty="0" err="1">
                <a:solidFill>
                  <a:srgbClr val="00279F"/>
                </a:solidFill>
              </a:rPr>
              <a:t>k</a:t>
            </a:r>
            <a:r>
              <a:rPr lang="es-ES_tradnl" b="1" dirty="0">
                <a:solidFill>
                  <a:srgbClr val="00279F"/>
                </a:solidFill>
              </a:rPr>
              <a:t>(x) </a:t>
            </a:r>
            <a:r>
              <a:rPr lang="es-ES_tradnl" dirty="0">
                <a:solidFill>
                  <a:schemeClr val="tx1"/>
                </a:solidFill>
              </a:rPr>
              <a:t>a los vértices.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197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36550" y="2195513"/>
            <a:ext cx="6447600" cy="31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Ponderado 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>
                <a:solidFill>
                  <a:schemeClr val="tx1"/>
                </a:solidFill>
              </a:rPr>
              <a:t>).</a:t>
            </a: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b="1" dirty="0" smtClean="0">
                <a:solidFill>
                  <a:srgbClr val="00279F"/>
                </a:solidFill>
              </a:rPr>
              <a:t>No</a:t>
            </a:r>
            <a:r>
              <a:rPr lang="es-ES_tradnl" sz="1400" b="1" dirty="0" smtClean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dirty="0" smtClean="0">
                <a:solidFill>
                  <a:schemeClr val="tx1"/>
                </a:solidFill>
              </a:rPr>
              <a:t>Se  </a:t>
            </a:r>
            <a:r>
              <a:rPr lang="es-ES_tradnl" dirty="0">
                <a:solidFill>
                  <a:schemeClr val="tx1"/>
                </a:solidFill>
              </a:rPr>
              <a:t>asignan </a:t>
            </a:r>
            <a:r>
              <a:rPr lang="es-ES_tradnl" b="1" dirty="0">
                <a:solidFill>
                  <a:srgbClr val="00279F"/>
                </a:solidFill>
              </a:rPr>
              <a:t>etiquetas </a:t>
            </a:r>
            <a:r>
              <a:rPr lang="es-ES_tradnl" b="1" dirty="0" err="1">
                <a:solidFill>
                  <a:srgbClr val="00279F"/>
                </a:solidFill>
              </a:rPr>
              <a:t>l</a:t>
            </a:r>
            <a:r>
              <a:rPr lang="es-ES_tradnl" b="1" baseline="30000" dirty="0" err="1">
                <a:solidFill>
                  <a:srgbClr val="00279F"/>
                </a:solidFill>
              </a:rPr>
              <a:t>k</a:t>
            </a:r>
            <a:r>
              <a:rPr lang="es-ES_tradnl" b="1" dirty="0">
                <a:solidFill>
                  <a:srgbClr val="00279F"/>
                </a:solidFill>
              </a:rPr>
              <a:t>(x) </a:t>
            </a:r>
            <a:r>
              <a:rPr lang="es-ES_tradnl" dirty="0">
                <a:solidFill>
                  <a:schemeClr val="tx1"/>
                </a:solidFill>
              </a:rPr>
              <a:t>a los vértices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Representa la longitud del </a:t>
            </a:r>
            <a:r>
              <a:rPr lang="es-ES_tradnl" b="1" dirty="0">
                <a:solidFill>
                  <a:schemeClr val="tx1"/>
                </a:solidFill>
              </a:rPr>
              <a:t>camino más corto del vértice</a:t>
            </a: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b="1" dirty="0"/>
              <a:t>	   s </a:t>
            </a:r>
            <a:r>
              <a:rPr lang="es-ES_tradnl" b="1" dirty="0">
                <a:solidFill>
                  <a:schemeClr val="tx1"/>
                </a:solidFill>
              </a:rPr>
              <a:t>al vértice </a:t>
            </a:r>
            <a:r>
              <a:rPr lang="es-ES_tradnl" b="1" dirty="0"/>
              <a:t>x </a:t>
            </a:r>
            <a:r>
              <a:rPr lang="es-ES_tradnl" dirty="0">
                <a:solidFill>
                  <a:schemeClr val="tx1"/>
                </a:solidFill>
              </a:rPr>
              <a:t>que contenga </a:t>
            </a:r>
            <a:r>
              <a:rPr lang="es-ES_tradnl" b="1" dirty="0">
                <a:solidFill>
                  <a:schemeClr val="tx1"/>
                </a:solidFill>
              </a:rPr>
              <a:t>k o menos aristas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Permanecerán </a:t>
            </a:r>
            <a:r>
              <a:rPr lang="es-ES_tradnl" b="1" dirty="0">
                <a:solidFill>
                  <a:schemeClr val="tx1"/>
                </a:solidFill>
              </a:rPr>
              <a:t>variables hasta la última iteración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762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36550" y="2195513"/>
            <a:ext cx="6361807" cy="279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Ponderado 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>
                <a:solidFill>
                  <a:schemeClr val="tx1"/>
                </a:solidFill>
              </a:rPr>
              <a:t>).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rgbClr val="00279F"/>
                </a:solidFill>
              </a:rPr>
              <a:t>No</a:t>
            </a:r>
            <a:r>
              <a:rPr lang="es-ES_tradnl" sz="1400" b="1" dirty="0">
                <a:solidFill>
                  <a:schemeClr val="tx1"/>
                </a:solidFill>
              </a:rPr>
              <a:t> 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Se  asignan </a:t>
            </a:r>
            <a:r>
              <a:rPr lang="es-ES_tradnl" sz="1400" b="1" dirty="0">
                <a:solidFill>
                  <a:srgbClr val="00279F"/>
                </a:solidFill>
              </a:rPr>
              <a:t>etiquetas </a:t>
            </a:r>
            <a:r>
              <a:rPr lang="es-ES_tradnl" sz="1400" b="1" dirty="0" err="1">
                <a:solidFill>
                  <a:srgbClr val="00279F"/>
                </a:solidFill>
              </a:rPr>
              <a:t>l</a:t>
            </a:r>
            <a:r>
              <a:rPr lang="es-ES_tradnl" sz="1400" b="1" baseline="30000" dirty="0" err="1">
                <a:solidFill>
                  <a:srgbClr val="00279F"/>
                </a:solidFill>
              </a:rPr>
              <a:t>k</a:t>
            </a:r>
            <a:r>
              <a:rPr lang="es-ES_tradnl" sz="1400" b="1" dirty="0">
                <a:solidFill>
                  <a:srgbClr val="00279F"/>
                </a:solidFill>
              </a:rPr>
              <a:t>(x) </a:t>
            </a:r>
            <a:r>
              <a:rPr lang="es-ES_tradnl" sz="1400" dirty="0">
                <a:solidFill>
                  <a:schemeClr val="tx1"/>
                </a:solidFill>
              </a:rPr>
              <a:t>a los vértices.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Representa la longitud del </a:t>
            </a:r>
            <a:r>
              <a:rPr lang="es-ES_tradnl" sz="1400" b="1" dirty="0">
                <a:solidFill>
                  <a:schemeClr val="tx1"/>
                </a:solidFill>
              </a:rPr>
              <a:t>camino más corto del vértice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b="1" dirty="0"/>
              <a:t>	   s </a:t>
            </a:r>
            <a:r>
              <a:rPr lang="es-ES_tradnl" sz="1400" b="1" dirty="0">
                <a:solidFill>
                  <a:schemeClr val="tx1"/>
                </a:solidFill>
              </a:rPr>
              <a:t>al vértice </a:t>
            </a:r>
            <a:r>
              <a:rPr lang="es-ES_tradnl" sz="1400" b="1" dirty="0"/>
              <a:t>x </a:t>
            </a:r>
            <a:r>
              <a:rPr lang="es-ES_tradnl" sz="1400" dirty="0">
                <a:solidFill>
                  <a:schemeClr val="tx1"/>
                </a:solidFill>
              </a:rPr>
              <a:t>que contenga </a:t>
            </a:r>
            <a:r>
              <a:rPr lang="es-ES_tradnl" sz="1400" b="1" dirty="0">
                <a:solidFill>
                  <a:schemeClr val="tx1"/>
                </a:solidFill>
              </a:rPr>
              <a:t>k o menos aristas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Permanecerán </a:t>
            </a:r>
            <a:r>
              <a:rPr lang="es-ES_tradnl" sz="1400" b="1" dirty="0">
                <a:solidFill>
                  <a:schemeClr val="tx1"/>
                </a:solidFill>
              </a:rPr>
              <a:t>variables hasta la última iteración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400" dirty="0"/>
          </a:p>
          <a:p>
            <a:pPr defTabSz="762000"/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Al </a:t>
            </a:r>
            <a:r>
              <a:rPr lang="es-ES_tradnl" b="1" dirty="0">
                <a:solidFill>
                  <a:schemeClr val="tx1"/>
                </a:solidFill>
              </a:rPr>
              <a:t>final</a:t>
            </a:r>
            <a:r>
              <a:rPr lang="es-ES_tradnl" dirty="0">
                <a:solidFill>
                  <a:schemeClr val="tx1"/>
                </a:solidFill>
              </a:rPr>
              <a:t> de la </a:t>
            </a:r>
            <a:r>
              <a:rPr lang="es-ES_tradnl" b="1" dirty="0">
                <a:solidFill>
                  <a:schemeClr val="tx1"/>
                </a:solidFill>
              </a:rPr>
              <a:t>iteración k calcularemos la </a:t>
            </a:r>
            <a:r>
              <a:rPr lang="es-ES_tradnl" b="1" dirty="0">
                <a:solidFill>
                  <a:srgbClr val="00279F"/>
                </a:solidFill>
              </a:rPr>
              <a:t>etiqueta k + 1</a:t>
            </a:r>
            <a:r>
              <a:rPr lang="es-ES_tradnl" dirty="0">
                <a:solidFill>
                  <a:srgbClr val="00279F"/>
                </a:solidFill>
              </a:rPr>
              <a:t>.</a:t>
            </a:r>
          </a:p>
          <a:p>
            <a:pPr defTabSz="762000" eaLnBrk="1" hangingPunct="1"/>
            <a:endParaRPr lang="es-ES_tradnl" dirty="0">
              <a:solidFill>
                <a:srgbClr val="00279F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124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36550" y="2195513"/>
            <a:ext cx="6670097" cy="304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Ponderado 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>
                <a:solidFill>
                  <a:schemeClr val="tx1"/>
                </a:solidFill>
              </a:rPr>
              <a:t>).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rgbClr val="00279F"/>
                </a:solidFill>
              </a:rPr>
              <a:t>No</a:t>
            </a:r>
            <a:r>
              <a:rPr lang="es-ES_tradnl" sz="1400" b="1" dirty="0">
                <a:solidFill>
                  <a:schemeClr val="tx1"/>
                </a:solidFill>
              </a:rPr>
              <a:t> 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Se  asignan </a:t>
            </a:r>
            <a:r>
              <a:rPr lang="es-ES_tradnl" sz="1400" b="1" dirty="0">
                <a:solidFill>
                  <a:srgbClr val="00279F"/>
                </a:solidFill>
              </a:rPr>
              <a:t>etiquetas </a:t>
            </a:r>
            <a:r>
              <a:rPr lang="es-ES_tradnl" sz="1400" b="1" dirty="0" err="1">
                <a:solidFill>
                  <a:srgbClr val="00279F"/>
                </a:solidFill>
              </a:rPr>
              <a:t>l</a:t>
            </a:r>
            <a:r>
              <a:rPr lang="es-ES_tradnl" sz="1400" b="1" baseline="30000" dirty="0" err="1">
                <a:solidFill>
                  <a:srgbClr val="00279F"/>
                </a:solidFill>
              </a:rPr>
              <a:t>k</a:t>
            </a:r>
            <a:r>
              <a:rPr lang="es-ES_tradnl" sz="1400" b="1" dirty="0">
                <a:solidFill>
                  <a:srgbClr val="00279F"/>
                </a:solidFill>
              </a:rPr>
              <a:t>(x) </a:t>
            </a:r>
            <a:r>
              <a:rPr lang="es-ES_tradnl" sz="1400" dirty="0">
                <a:solidFill>
                  <a:schemeClr val="tx1"/>
                </a:solidFill>
              </a:rPr>
              <a:t>a los vértices.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Representa la longitud del </a:t>
            </a:r>
            <a:r>
              <a:rPr lang="es-ES_tradnl" sz="1400" b="1" dirty="0">
                <a:solidFill>
                  <a:schemeClr val="tx1"/>
                </a:solidFill>
              </a:rPr>
              <a:t>camino más corto del vértice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b="1" dirty="0"/>
              <a:t>	   s </a:t>
            </a:r>
            <a:r>
              <a:rPr lang="es-ES_tradnl" sz="1400" b="1" dirty="0">
                <a:solidFill>
                  <a:schemeClr val="tx1"/>
                </a:solidFill>
              </a:rPr>
              <a:t>al vértice </a:t>
            </a:r>
            <a:r>
              <a:rPr lang="es-ES_tradnl" sz="1400" b="1" dirty="0"/>
              <a:t>x </a:t>
            </a:r>
            <a:r>
              <a:rPr lang="es-ES_tradnl" sz="1400" dirty="0">
                <a:solidFill>
                  <a:schemeClr val="tx1"/>
                </a:solidFill>
              </a:rPr>
              <a:t>que contenga </a:t>
            </a:r>
            <a:r>
              <a:rPr lang="es-ES_tradnl" sz="1400" b="1" dirty="0">
                <a:solidFill>
                  <a:schemeClr val="tx1"/>
                </a:solidFill>
              </a:rPr>
              <a:t>k o menos aristas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Permanecerán </a:t>
            </a:r>
            <a:r>
              <a:rPr lang="es-ES_tradnl" sz="1400" b="1" dirty="0">
                <a:solidFill>
                  <a:schemeClr val="tx1"/>
                </a:solidFill>
              </a:rPr>
              <a:t>variables hasta la última iteración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Al </a:t>
            </a:r>
            <a:r>
              <a:rPr lang="es-ES_tradnl" sz="1400" b="1" dirty="0">
                <a:solidFill>
                  <a:schemeClr val="tx1"/>
                </a:solidFill>
              </a:rPr>
              <a:t>final</a:t>
            </a:r>
            <a:r>
              <a:rPr lang="es-ES_tradnl" sz="1400" dirty="0">
                <a:solidFill>
                  <a:schemeClr val="tx1"/>
                </a:solidFill>
              </a:rPr>
              <a:t> de la </a:t>
            </a:r>
            <a:r>
              <a:rPr lang="es-ES_tradnl" sz="1400" b="1" dirty="0">
                <a:solidFill>
                  <a:schemeClr val="tx1"/>
                </a:solidFill>
              </a:rPr>
              <a:t>iteración k calcularemos la </a:t>
            </a:r>
            <a:r>
              <a:rPr lang="es-ES_tradnl" sz="1400" b="1" dirty="0">
                <a:solidFill>
                  <a:srgbClr val="00279F"/>
                </a:solidFill>
              </a:rPr>
              <a:t>etiqueta k + 1</a:t>
            </a:r>
            <a:r>
              <a:rPr lang="es-ES_tradnl" sz="1400" dirty="0" smtClean="0">
                <a:solidFill>
                  <a:srgbClr val="00279F"/>
                </a:solidFill>
              </a:rPr>
              <a:t>.</a:t>
            </a:r>
          </a:p>
          <a:p>
            <a:pPr defTabSz="762000"/>
            <a:endParaRPr lang="es-ES_tradnl" sz="1400" dirty="0">
              <a:solidFill>
                <a:srgbClr val="00279F"/>
              </a:solidFill>
            </a:endParaRPr>
          </a:p>
          <a:p>
            <a:pPr defTabSz="762000"/>
            <a:endParaRPr lang="es-ES_tradnl" sz="1400" dirty="0">
              <a:solidFill>
                <a:srgbClr val="00279F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El </a:t>
            </a:r>
            <a:r>
              <a:rPr lang="es-ES_tradnl" b="1" dirty="0">
                <a:solidFill>
                  <a:schemeClr val="tx1"/>
                </a:solidFill>
              </a:rPr>
              <a:t>algoritmo acabará </a:t>
            </a:r>
            <a:r>
              <a:rPr lang="es-ES_tradnl" dirty="0">
                <a:solidFill>
                  <a:schemeClr val="tx1"/>
                </a:solidFill>
              </a:rPr>
              <a:t>cuando calcule los</a:t>
            </a:r>
            <a:r>
              <a:rPr lang="es-ES_tradnl" b="1" dirty="0">
                <a:solidFill>
                  <a:srgbClr val="00279F"/>
                </a:solidFill>
              </a:rPr>
              <a:t> caminos de longitud n - 1</a:t>
            </a:r>
          </a:p>
          <a:p>
            <a:pPr defTabSz="762000"/>
            <a:r>
              <a:rPr lang="es-ES_tradnl" b="1" dirty="0">
                <a:solidFill>
                  <a:srgbClr val="00279F"/>
                </a:solidFill>
              </a:rPr>
              <a:t>  </a:t>
            </a:r>
            <a:r>
              <a:rPr lang="es-ES_tradnl" sz="2000" dirty="0">
                <a:solidFill>
                  <a:schemeClr val="tx1"/>
                </a:solidFill>
              </a:rPr>
              <a:t>( o los más largos si son de longitud menor ).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652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662113" y="12350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chemeClr val="tx1"/>
                </a:solidFill>
              </a:rPr>
              <a:t>Algoritmo de BELLMAN-FORD.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65125" y="20415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66713" y="1890713"/>
            <a:ext cx="863758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>
                <a:solidFill>
                  <a:schemeClr val="tx1"/>
                </a:solidFill>
              </a:rPr>
              <a:t>[Paso 1]</a:t>
            </a:r>
            <a:r>
              <a:rPr lang="es-ES_tradnl">
                <a:solidFill>
                  <a:srgbClr val="00279F"/>
                </a:solidFill>
              </a:rPr>
              <a:t>	   Inicialización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S =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>
                <a:solidFill>
                  <a:schemeClr val="tx1"/>
                </a:solidFill>
              </a:rPr>
              <a:t> (s);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k = 1;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Y las etiquetas: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l</a:t>
            </a:r>
            <a:r>
              <a:rPr lang="es-ES_tradnl" baseline="30000">
                <a:solidFill>
                  <a:schemeClr val="tx1"/>
                </a:solidFill>
              </a:rPr>
              <a:t>1</a:t>
            </a:r>
            <a:r>
              <a:rPr lang="es-ES_tradnl">
                <a:solidFill>
                  <a:schemeClr val="tx1"/>
                </a:solidFill>
              </a:rPr>
              <a:t> (s) = 0;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para los x</a:t>
            </a:r>
            <a:r>
              <a:rPr lang="es-ES_tradnl" baseline="-25000">
                <a:solidFill>
                  <a:schemeClr val="tx1"/>
                </a:solidFill>
              </a:rPr>
              <a:t>i </a:t>
            </a:r>
            <a:r>
              <a:rPr lang="es-ES_tradnl" sz="2000" b="1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>
                <a:solidFill>
                  <a:schemeClr val="tx1"/>
                </a:solidFill>
              </a:rPr>
              <a:t> (s)  :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C(s, 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para el resto de los vértices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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 i="1">
                <a:solidFill>
                  <a:schemeClr val="tx1"/>
                </a:solidFill>
              </a:rPr>
              <a:t>[Paso 2]</a:t>
            </a:r>
            <a:r>
              <a:rPr lang="es-ES_tradnl">
                <a:solidFill>
                  <a:schemeClr val="tx1"/>
                </a:solidFill>
              </a:rPr>
              <a:t>	   Para todo x</a:t>
            </a:r>
            <a:r>
              <a:rPr lang="es-ES_tradnl" baseline="-25000">
                <a:solidFill>
                  <a:schemeClr val="tx1"/>
                </a:solidFill>
              </a:rPr>
              <a:t>i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 baseline="-25000">
                <a:solidFill>
                  <a:schemeClr val="tx1"/>
                </a:solidFill>
              </a:rPr>
              <a:t> </a:t>
            </a:r>
            <a:r>
              <a:rPr lang="es-ES_tradnl" sz="2000" b="1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baseline="-25000">
                <a:solidFill>
                  <a:schemeClr val="tx1"/>
                </a:solidFill>
              </a:rPr>
              <a:t> </a:t>
            </a:r>
            <a:r>
              <a:rPr lang="es-ES_tradnl">
                <a:solidFill>
                  <a:schemeClr val="tx1"/>
                </a:solidFill>
              </a:rPr>
              <a:t>(S)  </a:t>
            </a:r>
            <a:r>
              <a:rPr lang="es-ES_tradnl">
                <a:solidFill>
                  <a:srgbClr val="00279F"/>
                </a:solidFill>
              </a:rPr>
              <a:t>actualizar las etiquetas: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l</a:t>
            </a:r>
            <a:r>
              <a:rPr lang="es-ES_tradnl" baseline="30000">
                <a:solidFill>
                  <a:schemeClr val="tx1"/>
                </a:solidFill>
              </a:rPr>
              <a:t>k+1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min [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, min</a:t>
            </a:r>
            <a:r>
              <a:rPr lang="es-ES_tradnl" baseline="-25000">
                <a:solidFill>
                  <a:schemeClr val="tx1"/>
                </a:solidFill>
              </a:rPr>
              <a:t>x j</a:t>
            </a:r>
            <a:r>
              <a:rPr lang="es-ES_tradnl" sz="2000" b="1" baseline="-25000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baseline="-25000">
                <a:solidFill>
                  <a:schemeClr val="tx1"/>
                </a:solidFill>
              </a:rPr>
              <a:t> Ti</a:t>
            </a:r>
            <a:r>
              <a:rPr lang="es-ES_tradnl">
                <a:solidFill>
                  <a:schemeClr val="tx1"/>
                </a:solidFill>
              </a:rPr>
              <a:t>  {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j</a:t>
            </a:r>
            <a:r>
              <a:rPr lang="es-ES_tradnl">
                <a:solidFill>
                  <a:schemeClr val="tx1"/>
                </a:solidFill>
              </a:rPr>
              <a:t>) + C(x</a:t>
            </a:r>
            <a:r>
              <a:rPr lang="es-ES_tradnl" baseline="-25000">
                <a:solidFill>
                  <a:schemeClr val="tx1"/>
                </a:solidFill>
              </a:rPr>
              <a:t>j</a:t>
            </a:r>
            <a:r>
              <a:rPr lang="es-ES_tradnl">
                <a:solidFill>
                  <a:schemeClr val="tx1"/>
                </a:solidFill>
              </a:rPr>
              <a:t>,x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} ]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T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 =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 baseline="30000">
                <a:solidFill>
                  <a:schemeClr val="tx1"/>
                </a:solidFill>
              </a:rPr>
              <a:t>-1 </a:t>
            </a:r>
            <a:r>
              <a:rPr lang="es-ES_tradnl">
                <a:solidFill>
                  <a:schemeClr val="tx1"/>
                </a:solidFill>
              </a:rPr>
              <a:t>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s-ES_tradnl">
                <a:solidFill>
                  <a:schemeClr val="tx1"/>
                </a:solidFill>
              </a:rPr>
              <a:t> S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l</a:t>
            </a:r>
            <a:r>
              <a:rPr lang="es-ES_tradnl" baseline="30000">
                <a:solidFill>
                  <a:schemeClr val="tx1"/>
                </a:solidFill>
              </a:rPr>
              <a:t>k+1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      para 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sz="2000" b="1">
                <a:solidFill>
                  <a:schemeClr val="tx1"/>
                </a:solidFill>
                <a:latin typeface="Symbol" pitchFamily="18" charset="2"/>
              </a:rPr>
              <a:t>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</a:t>
            </a:r>
            <a:r>
              <a:rPr lang="es-ES_tradnl">
                <a:solidFill>
                  <a:schemeClr val="tx1"/>
                </a:solidFill>
              </a:rPr>
              <a:t>(S)</a:t>
            </a:r>
            <a:r>
              <a:rPr lang="es-ES_tradnl" baseline="30000">
                <a:solidFill>
                  <a:schemeClr val="tx1"/>
                </a:solidFill>
              </a:rPr>
              <a:t> 1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</a:t>
            </a:r>
          </a:p>
        </p:txBody>
      </p:sp>
      <p:pic>
        <p:nvPicPr>
          <p:cNvPr id="8" name="7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7535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66713" y="1281113"/>
            <a:ext cx="8683625" cy="551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>
                <a:solidFill>
                  <a:schemeClr val="tx1"/>
                </a:solidFill>
              </a:rPr>
              <a:t>[Paso 3]</a:t>
            </a:r>
            <a:r>
              <a:rPr lang="es-ES_tradnl">
                <a:solidFill>
                  <a:schemeClr val="tx1"/>
                </a:solidFill>
              </a:rPr>
              <a:t>	</a:t>
            </a:r>
            <a:r>
              <a:rPr lang="es-ES_tradnl">
                <a:solidFill>
                  <a:srgbClr val="00279F"/>
                </a:solidFill>
              </a:rPr>
              <a:t>Test de finalización.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a) </a:t>
            </a:r>
            <a:r>
              <a:rPr lang="es-ES_tradnl">
                <a:solidFill>
                  <a:schemeClr val="tx1"/>
                </a:solidFill>
              </a:rPr>
              <a:t>Si </a:t>
            </a:r>
            <a:r>
              <a:rPr lang="es-ES_tradnl" b="1">
                <a:solidFill>
                  <a:schemeClr val="tx1"/>
                </a:solidFill>
              </a:rPr>
              <a:t>k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</a:t>
            </a:r>
            <a:r>
              <a:rPr lang="es-ES_tradnl" b="1">
                <a:solidFill>
                  <a:schemeClr val="tx1"/>
                </a:solidFill>
              </a:rPr>
              <a:t> n-1  </a:t>
            </a:r>
            <a:r>
              <a:rPr lang="es-ES_tradnl">
                <a:solidFill>
                  <a:schemeClr val="tx1"/>
                </a:solidFill>
              </a:rPr>
              <a:t>y    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</a:t>
            </a:r>
            <a:r>
              <a:rPr lang="es-ES_tradnl" b="1">
                <a:solidFill>
                  <a:schemeClr val="tx1"/>
                </a:solidFill>
              </a:rPr>
              <a:t>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, l</a:t>
            </a:r>
            <a:r>
              <a:rPr lang="es-ES_tradnl" b="1" baseline="30000">
                <a:solidFill>
                  <a:schemeClr val="tx1"/>
                </a:solidFill>
              </a:rPr>
              <a:t>k+1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= l</a:t>
            </a:r>
            <a:r>
              <a:rPr lang="es-ES_tradnl" b="1" baseline="30000">
                <a:solidFill>
                  <a:schemeClr val="tx1"/>
                </a:solidFill>
              </a:rPr>
              <a:t>k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s-ES_tradnl">
                <a:solidFill>
                  <a:schemeClr val="tx1"/>
                </a:solidFill>
              </a:rPr>
              <a:t>  STOP.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</a:t>
            </a:r>
            <a:r>
              <a:rPr lang="es-ES_tradnl" sz="2000">
                <a:solidFill>
                  <a:schemeClr val="tx1"/>
                </a:solidFill>
              </a:rPr>
              <a:t>Se han obtenido las longitudes de los caminos más cortos</a:t>
            </a:r>
          </a:p>
          <a:p>
            <a:pPr defTabSz="762000"/>
            <a:r>
              <a:rPr lang="es-ES_tradnl" sz="2000">
                <a:solidFill>
                  <a:schemeClr val="tx1"/>
                </a:solidFill>
              </a:rPr>
              <a:t>		     y vienen dadas por las etiquetas actuales.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b) </a:t>
            </a:r>
            <a:r>
              <a:rPr lang="es-ES_tradnl">
                <a:solidFill>
                  <a:schemeClr val="tx1"/>
                </a:solidFill>
              </a:rPr>
              <a:t>Si </a:t>
            </a:r>
            <a:r>
              <a:rPr lang="es-ES_tradnl" b="1">
                <a:solidFill>
                  <a:schemeClr val="tx1"/>
                </a:solidFill>
              </a:rPr>
              <a:t>k &lt; n-1 </a:t>
            </a:r>
            <a:r>
              <a:rPr lang="es-ES_tradnl">
                <a:solidFill>
                  <a:schemeClr val="tx1"/>
                </a:solidFill>
              </a:rPr>
              <a:t>y hay </a:t>
            </a:r>
            <a:r>
              <a:rPr lang="es-ES_tradnl" b="1">
                <a:solidFill>
                  <a:schemeClr val="tx1"/>
                </a:solidFill>
              </a:rPr>
              <a:t>algún 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 , l</a:t>
            </a:r>
            <a:r>
              <a:rPr lang="es-ES_tradnl" b="1" baseline="30000">
                <a:solidFill>
                  <a:schemeClr val="tx1"/>
                </a:solidFill>
              </a:rPr>
              <a:t>k+1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>
                <a:solidFill>
                  <a:schemeClr val="tx1"/>
                </a:solidFill>
              </a:rPr>
              <a:t> l</a:t>
            </a:r>
            <a:r>
              <a:rPr lang="es-ES_tradnl" b="1" baseline="30000">
                <a:solidFill>
                  <a:schemeClr val="tx1"/>
                </a:solidFill>
              </a:rPr>
              <a:t>k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s-ES_tradnl">
                <a:solidFill>
                  <a:schemeClr val="tx1"/>
                </a:solidFill>
              </a:rPr>
              <a:t>  </a:t>
            </a:r>
            <a:r>
              <a:rPr lang="es-ES_tradnl" sz="2000">
                <a:solidFill>
                  <a:schemeClr val="tx1"/>
                </a:solidFill>
              </a:rPr>
              <a:t>PASO 4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c) </a:t>
            </a:r>
            <a:r>
              <a:rPr lang="es-ES_tradnl">
                <a:solidFill>
                  <a:schemeClr val="tx1"/>
                </a:solidFill>
              </a:rPr>
              <a:t>Si </a:t>
            </a:r>
            <a:r>
              <a:rPr lang="es-ES_tradnl" b="1">
                <a:solidFill>
                  <a:schemeClr val="tx1"/>
                </a:solidFill>
              </a:rPr>
              <a:t>k = n-1 </a:t>
            </a:r>
            <a:r>
              <a:rPr lang="es-ES_tradnl">
                <a:solidFill>
                  <a:schemeClr val="tx1"/>
                </a:solidFill>
              </a:rPr>
              <a:t>y hay </a:t>
            </a:r>
            <a:r>
              <a:rPr lang="es-ES_tradnl" b="1">
                <a:solidFill>
                  <a:schemeClr val="tx1"/>
                </a:solidFill>
              </a:rPr>
              <a:t>algún 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 , l</a:t>
            </a:r>
            <a:r>
              <a:rPr lang="es-ES_tradnl" b="1" baseline="30000">
                <a:solidFill>
                  <a:schemeClr val="tx1"/>
                </a:solidFill>
              </a:rPr>
              <a:t>k+1</a:t>
            </a:r>
            <a:r>
              <a:rPr lang="es-ES_tradnl" b="1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>
                <a:solidFill>
                  <a:schemeClr val="tx1"/>
                </a:solidFill>
              </a:rPr>
              <a:t> l</a:t>
            </a:r>
            <a:r>
              <a:rPr lang="es-ES_tradnl" b="1" baseline="30000">
                <a:solidFill>
                  <a:schemeClr val="tx1"/>
                </a:solidFill>
              </a:rPr>
              <a:t>k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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NO HAY SOLUCIÓN.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STOP.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 i="1">
                <a:solidFill>
                  <a:schemeClr val="tx1"/>
                </a:solidFill>
              </a:rPr>
              <a:t>[Paso 4] </a:t>
            </a:r>
            <a:r>
              <a:rPr lang="es-ES_tradnl">
                <a:solidFill>
                  <a:schemeClr val="tx1"/>
                </a:solidFill>
              </a:rPr>
              <a:t>	S = { 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 / l</a:t>
            </a:r>
            <a:r>
              <a:rPr lang="es-ES_tradnl" baseline="30000">
                <a:solidFill>
                  <a:schemeClr val="tx1"/>
                </a:solidFill>
              </a:rPr>
              <a:t>k+1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>
                <a:solidFill>
                  <a:schemeClr val="tx1"/>
                </a:solidFill>
              </a:rPr>
              <a:t>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}</a:t>
            </a:r>
          </a:p>
          <a:p>
            <a:pPr defTabSz="762000"/>
            <a:r>
              <a:rPr lang="es-ES_tradnl" sz="2000">
                <a:solidFill>
                  <a:schemeClr val="tx1"/>
                </a:solidFill>
              </a:rPr>
              <a:t>		S contiene los vértices cuyo camino más corto es de </a:t>
            </a:r>
          </a:p>
          <a:p>
            <a:pPr defTabSz="762000"/>
            <a:r>
              <a:rPr lang="es-ES_tradnl" sz="2000">
                <a:solidFill>
                  <a:schemeClr val="tx1"/>
                </a:solidFill>
              </a:rPr>
              <a:t>		cardinalidad k+1.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 i="1">
                <a:solidFill>
                  <a:schemeClr val="tx1"/>
                </a:solidFill>
              </a:rPr>
              <a:t>[Paso 5]</a:t>
            </a:r>
            <a:r>
              <a:rPr lang="es-ES_tradnl">
                <a:solidFill>
                  <a:schemeClr val="tx1"/>
                </a:solidFill>
              </a:rPr>
              <a:t>	k = k+1; ir al PASO 2.</a:t>
            </a:r>
            <a:endParaRPr lang="es-ES_tradnl" sz="2000">
              <a:solidFill>
                <a:schemeClr val="tx1"/>
              </a:solidFill>
            </a:endParaRPr>
          </a:p>
          <a:p>
            <a:pPr defTabSz="762000" eaLnBrk="1" hangingPunct="1"/>
            <a:endParaRPr lang="es-ES_tradnl" sz="2000">
              <a:solidFill>
                <a:schemeClr val="tx1"/>
              </a:solidFill>
            </a:endParaRP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27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747712" y="1143000"/>
            <a:ext cx="7640711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/>
            <a:r>
              <a:rPr lang="es-ES_tradnl" sz="6000" dirty="0" smtClean="0">
                <a:solidFill>
                  <a:srgbClr val="002060"/>
                </a:solidFill>
              </a:rPr>
              <a:t>Camino </a:t>
            </a:r>
            <a:r>
              <a:rPr lang="es-ES_tradnl" sz="6000" dirty="0">
                <a:solidFill>
                  <a:srgbClr val="002060"/>
                </a:solidFill>
              </a:rPr>
              <a:t>mínimo entre </a:t>
            </a:r>
            <a:r>
              <a:rPr lang="es-ES_tradnl" sz="6000" b="1" dirty="0">
                <a:solidFill>
                  <a:srgbClr val="002060"/>
                </a:solidFill>
              </a:rPr>
              <a:t>todos</a:t>
            </a:r>
            <a:r>
              <a:rPr lang="es-ES_tradnl" sz="6000" dirty="0">
                <a:solidFill>
                  <a:srgbClr val="002060"/>
                </a:solidFill>
              </a:rPr>
              <a:t> </a:t>
            </a:r>
          </a:p>
          <a:p>
            <a:pPr algn="ctr" defTabSz="762000"/>
            <a:r>
              <a:rPr lang="es-ES_tradnl" sz="6000" dirty="0">
                <a:solidFill>
                  <a:srgbClr val="002060"/>
                </a:solidFill>
              </a:rPr>
              <a:t> </a:t>
            </a:r>
            <a:r>
              <a:rPr lang="es-ES_tradnl" sz="6000" dirty="0" smtClean="0">
                <a:solidFill>
                  <a:srgbClr val="002060"/>
                </a:solidFill>
              </a:rPr>
              <a:t>   </a:t>
            </a:r>
            <a:r>
              <a:rPr lang="es-ES_tradnl" sz="6000" dirty="0">
                <a:solidFill>
                  <a:srgbClr val="002060"/>
                </a:solidFill>
              </a:rPr>
              <a:t>los vértices del grafo.</a:t>
            </a: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78365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07308" y="1031392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419435" y="1891515"/>
            <a:ext cx="5280229" cy="125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0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2000" dirty="0">
                <a:solidFill>
                  <a:schemeClr val="tx1"/>
                </a:solidFill>
              </a:rPr>
              <a:t> Actúa </a:t>
            </a:r>
            <a:r>
              <a:rPr lang="es-ES_tradnl" sz="2000" b="1" dirty="0">
                <a:solidFill>
                  <a:srgbClr val="00279F"/>
                </a:solidFill>
              </a:rPr>
              <a:t>directamente sobre la matriz de pesos</a:t>
            </a:r>
            <a:r>
              <a:rPr lang="es-ES_tradnl" sz="2000" dirty="0">
                <a:solidFill>
                  <a:schemeClr val="tx1"/>
                </a:solidFill>
              </a:rPr>
              <a:t>,</a:t>
            </a:r>
          </a:p>
          <a:p>
            <a:pPr defTabSz="762000"/>
            <a:r>
              <a:rPr lang="es-ES_tradnl" sz="2000" b="1" dirty="0">
                <a:solidFill>
                  <a:schemeClr val="tx1"/>
                </a:solidFill>
              </a:rPr>
              <a:t>sin asignar etiquetas a los vértices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0" name="Picture 2" descr="http://www-cs.stanford.edu/system/files/memoriam/hhfffhcc_0.png?13301259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82" y="40075"/>
            <a:ext cx="1752823" cy="264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181883" y="2890877"/>
            <a:ext cx="1676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Robert W.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Floyd 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1936/2001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4" descr="Resultado de imagen de Warshall, Steph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82" y="3499524"/>
            <a:ext cx="1546814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181882" y="5830606"/>
            <a:ext cx="154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Stephen 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1935/2006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2928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07308" y="1772816"/>
            <a:ext cx="6010877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Actúa </a:t>
            </a:r>
            <a:r>
              <a:rPr lang="es-ES_tradnl" sz="1600" b="1" dirty="0">
                <a:solidFill>
                  <a:srgbClr val="00279F"/>
                </a:solidFill>
              </a:rPr>
              <a:t>directamente sobre la matriz de pesos</a:t>
            </a:r>
            <a:r>
              <a:rPr lang="es-ES_tradnl" sz="1600" dirty="0">
                <a:solidFill>
                  <a:schemeClr val="tx1"/>
                </a:solidFill>
              </a:rPr>
              <a:t>,</a:t>
            </a:r>
          </a:p>
          <a:p>
            <a:pPr defTabSz="762000"/>
            <a:r>
              <a:rPr lang="es-ES_tradnl" sz="1600" b="1" dirty="0">
                <a:solidFill>
                  <a:schemeClr val="tx1"/>
                </a:solidFill>
              </a:rPr>
              <a:t>sin asignar etiquetas a los vértices</a:t>
            </a:r>
            <a:r>
              <a:rPr lang="es-ES_tradnl" sz="16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sz="20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2000" dirty="0">
                <a:solidFill>
                  <a:schemeClr val="tx1"/>
                </a:solidFill>
              </a:rPr>
              <a:t> Calcula la </a:t>
            </a:r>
            <a:r>
              <a:rPr lang="es-ES_tradnl" sz="2000" b="1" dirty="0">
                <a:solidFill>
                  <a:schemeClr val="tx1"/>
                </a:solidFill>
              </a:rPr>
              <a:t>longitud de los caminos más cortos entre  </a:t>
            </a:r>
          </a:p>
          <a:p>
            <a:pPr defTabSz="762000"/>
            <a:r>
              <a:rPr lang="es-ES_tradnl" sz="2000" b="1" dirty="0">
                <a:solidFill>
                  <a:srgbClr val="00279F"/>
                </a:solidFill>
              </a:rPr>
              <a:t>todos los vértices del grafo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29</a:t>
            </a:fld>
            <a:endParaRPr lang="es-E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7308" y="1031392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21083560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47713" y="2195513"/>
            <a:ext cx="7351712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dirty="0"/>
              <a:t>		</a:t>
            </a:r>
            <a:endParaRPr lang="es-ES_tradnl" dirty="0">
              <a:solidFill>
                <a:schemeClr val="tx1"/>
              </a:solidFill>
            </a:endParaRPr>
          </a:p>
          <a:p>
            <a:pPr algn="ctr" defTabSz="762000"/>
            <a:r>
              <a:rPr lang="es-ES_tradnl" sz="2400" dirty="0">
                <a:solidFill>
                  <a:schemeClr val="tx1"/>
                </a:solidFill>
              </a:rPr>
              <a:t>        </a:t>
            </a:r>
            <a:r>
              <a:rPr lang="es-ES_tradnl" sz="2400" b="1" dirty="0">
                <a:solidFill>
                  <a:schemeClr val="tx1"/>
                </a:solidFill>
              </a:rPr>
              <a:t>Problema de encontrar el/los camino/s más </a:t>
            </a:r>
            <a:r>
              <a:rPr lang="es-ES_tradnl" sz="2400" b="1" dirty="0" smtClean="0">
                <a:solidFill>
                  <a:schemeClr val="tx1"/>
                </a:solidFill>
              </a:rPr>
              <a:t>cortos</a:t>
            </a:r>
            <a:endParaRPr lang="es-ES_tradnl" sz="2400" b="1" dirty="0">
              <a:solidFill>
                <a:schemeClr val="tx1"/>
              </a:solidFill>
            </a:endParaRP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734815" y="3978275"/>
            <a:ext cx="2667398" cy="178253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 dirty="0">
                <a:solidFill>
                  <a:srgbClr val="006B61"/>
                </a:solidFill>
              </a:rPr>
              <a:t>   </a:t>
            </a:r>
            <a:r>
              <a:rPr lang="es-ES_tradnl" sz="2000" b="1" dirty="0">
                <a:solidFill>
                  <a:srgbClr val="006B61"/>
                </a:solidFill>
              </a:rPr>
              <a:t>desde un vértice </a:t>
            </a:r>
            <a:r>
              <a:rPr lang="es-ES_tradnl" sz="3200" b="1" dirty="0">
                <a:solidFill>
                  <a:srgbClr val="006B61"/>
                </a:solidFill>
              </a:rPr>
              <a:t>x</a:t>
            </a:r>
            <a:r>
              <a:rPr lang="es-ES_tradnl" sz="2000" b="1" dirty="0">
                <a:solidFill>
                  <a:srgbClr val="006B61"/>
                </a:solidFill>
              </a:rPr>
              <a:t>    </a:t>
            </a:r>
          </a:p>
          <a:p>
            <a:pPr algn="ctr" defTabSz="762000"/>
            <a:r>
              <a:rPr lang="es-ES_tradnl" sz="2000" b="1" dirty="0">
                <a:solidFill>
                  <a:srgbClr val="006B61"/>
                </a:solidFill>
              </a:rPr>
              <a:t>         a otro   </a:t>
            </a:r>
            <a:r>
              <a:rPr lang="es-ES_tradnl" sz="2000" b="1" dirty="0">
                <a:solidFill>
                  <a:schemeClr val="tx1"/>
                </a:solidFill>
              </a:rPr>
              <a:t>y/o </a:t>
            </a:r>
          </a:p>
          <a:p>
            <a:pPr algn="ctr" defTabSz="762000"/>
            <a:r>
              <a:rPr lang="es-ES_tradnl" sz="2000" b="1" dirty="0">
                <a:solidFill>
                  <a:srgbClr val="006B61"/>
                </a:solidFill>
              </a:rPr>
              <a:t>al resto de los vértices </a:t>
            </a:r>
            <a:endParaRPr lang="es-ES_tradnl" sz="2000" b="1" dirty="0"/>
          </a:p>
          <a:p>
            <a:pPr algn="ctr" defTabSz="762000"/>
            <a:r>
              <a:rPr lang="es-ES_tradnl" sz="2000" b="1" dirty="0">
                <a:solidFill>
                  <a:schemeClr val="tx1"/>
                </a:solidFill>
              </a:rPr>
              <a:t>          del grafo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algn="ctr"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580112" y="4024312"/>
            <a:ext cx="3093988" cy="1597873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0488" tIns="44450" rIns="90488" bIns="44450">
            <a:spAutoFit/>
          </a:bodyPr>
          <a:lstStyle/>
          <a:p>
            <a:pPr algn="ctr" defTabSz="762000"/>
            <a:r>
              <a:rPr lang="es-ES_tradnl" sz="2000" b="1" dirty="0">
                <a:solidFill>
                  <a:srgbClr val="00279F"/>
                </a:solidFill>
              </a:rPr>
              <a:t>       </a:t>
            </a:r>
            <a:endParaRPr lang="es-ES_tradnl" sz="2000" b="1" dirty="0" smtClean="0">
              <a:solidFill>
                <a:srgbClr val="00279F"/>
              </a:solidFill>
            </a:endParaRPr>
          </a:p>
          <a:p>
            <a:pPr algn="ctr" defTabSz="762000"/>
            <a:r>
              <a:rPr lang="es-ES_tradnl" sz="2000" b="1" dirty="0" smtClean="0">
                <a:solidFill>
                  <a:srgbClr val="00279F"/>
                </a:solidFill>
              </a:rPr>
              <a:t>entre </a:t>
            </a:r>
            <a:r>
              <a:rPr lang="es-ES_tradnl" sz="2000" b="1" dirty="0">
                <a:solidFill>
                  <a:srgbClr val="00279F"/>
                </a:solidFill>
              </a:rPr>
              <a:t>todos y </a:t>
            </a:r>
            <a:r>
              <a:rPr lang="es-ES_tradnl" sz="2000" b="1" dirty="0" smtClean="0">
                <a:solidFill>
                  <a:srgbClr val="00279F"/>
                </a:solidFill>
              </a:rPr>
              <a:t> cada </a:t>
            </a:r>
            <a:r>
              <a:rPr lang="es-ES_tradnl" sz="2000" b="1" dirty="0">
                <a:solidFill>
                  <a:srgbClr val="00279F"/>
                </a:solidFill>
              </a:rPr>
              <a:t>uno </a:t>
            </a:r>
            <a:endParaRPr lang="es-ES_tradnl" sz="2000" b="1" dirty="0" smtClean="0">
              <a:solidFill>
                <a:srgbClr val="00279F"/>
              </a:solidFill>
            </a:endParaRPr>
          </a:p>
          <a:p>
            <a:pPr algn="ctr" defTabSz="762000"/>
            <a:r>
              <a:rPr lang="es-ES_tradnl" sz="2000" b="1" dirty="0" smtClean="0">
                <a:solidFill>
                  <a:srgbClr val="00279F"/>
                </a:solidFill>
              </a:rPr>
              <a:t>de </a:t>
            </a:r>
            <a:r>
              <a:rPr lang="es-ES_tradnl" sz="2000" b="1" dirty="0">
                <a:solidFill>
                  <a:srgbClr val="00279F"/>
                </a:solidFill>
              </a:rPr>
              <a:t>los vértices </a:t>
            </a:r>
            <a:endParaRPr lang="es-ES_tradnl" sz="2000" b="1" dirty="0" smtClean="0">
              <a:solidFill>
                <a:srgbClr val="00279F"/>
              </a:solidFill>
            </a:endParaRPr>
          </a:p>
          <a:p>
            <a:pPr algn="ctr" defTabSz="762000"/>
            <a:r>
              <a:rPr lang="es-ES_tradnl" sz="2000" b="1" dirty="0" smtClean="0">
                <a:solidFill>
                  <a:schemeClr val="tx1"/>
                </a:solidFill>
              </a:rPr>
              <a:t>del </a:t>
            </a:r>
            <a:r>
              <a:rPr lang="es-ES_tradnl" sz="2000" b="1" dirty="0">
                <a:solidFill>
                  <a:schemeClr val="tx1"/>
                </a:solidFill>
              </a:rPr>
              <a:t>grafo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393700" y="2195513"/>
            <a:ext cx="8280400" cy="9159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 rot="16200000" flipH="1">
            <a:off x="1600200" y="3124200"/>
            <a:ext cx="838200" cy="8382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 rot="16200000" flipH="1">
            <a:off x="6477000" y="3124200"/>
            <a:ext cx="838200" cy="8382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" name="12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282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  <p:bldP spid="74763" grpId="0" animBg="1"/>
      <p:bldP spid="747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4390"/>
            <a:ext cx="39624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66713" y="2500313"/>
            <a:ext cx="7805687" cy="190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Actúa </a:t>
            </a:r>
            <a:r>
              <a:rPr lang="es-ES_tradnl" sz="1600" b="1" dirty="0">
                <a:solidFill>
                  <a:srgbClr val="00279F"/>
                </a:solidFill>
              </a:rPr>
              <a:t>directamente sobre la matriz de pesos</a:t>
            </a:r>
            <a:r>
              <a:rPr lang="es-ES_tradnl" sz="1600" dirty="0">
                <a:solidFill>
                  <a:schemeClr val="tx1"/>
                </a:solidFill>
              </a:rPr>
              <a:t>,</a:t>
            </a:r>
          </a:p>
          <a:p>
            <a:pPr defTabSz="762000"/>
            <a:r>
              <a:rPr lang="es-ES_tradnl" sz="1600" b="1" dirty="0">
                <a:solidFill>
                  <a:schemeClr val="tx1"/>
                </a:solidFill>
              </a:rPr>
              <a:t>sin asignar etiquetas a los vértices</a:t>
            </a:r>
            <a:r>
              <a:rPr lang="es-ES_tradnl" sz="16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600" dirty="0">
              <a:solidFill>
                <a:schemeClr val="tx1"/>
              </a:solidFill>
            </a:endParaRPr>
          </a:p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Calcula la </a:t>
            </a:r>
            <a:r>
              <a:rPr lang="es-ES_tradnl" sz="1600" b="1" dirty="0">
                <a:solidFill>
                  <a:schemeClr val="tx1"/>
                </a:solidFill>
              </a:rPr>
              <a:t>longitud de los caminos más cortos entre  </a:t>
            </a:r>
          </a:p>
          <a:p>
            <a:pPr defTabSz="762000"/>
            <a:r>
              <a:rPr lang="es-ES_tradnl" sz="1600" b="1" dirty="0">
                <a:solidFill>
                  <a:srgbClr val="00279F"/>
                </a:solidFill>
              </a:rPr>
              <a:t>todos los vértices del grafo</a:t>
            </a:r>
            <a:r>
              <a:rPr lang="es-ES_tradnl" sz="16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sz="2000" b="1" dirty="0">
                <a:solidFill>
                  <a:srgbClr val="00279F"/>
                </a:solidFill>
              </a:rPr>
              <a:t>Detecta los ciclos de peso negativo </a:t>
            </a:r>
            <a:r>
              <a:rPr lang="es-ES_tradnl" sz="2000" dirty="0">
                <a:solidFill>
                  <a:schemeClr val="tx1"/>
                </a:solidFill>
              </a:rPr>
              <a:t>(en el case de que existan).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30</a:t>
            </a:fld>
            <a:endParaRPr lang="es-E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7038" y="1211744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2473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66713" y="2028825"/>
            <a:ext cx="1524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200" b="1">
                <a:solidFill>
                  <a:srgbClr val="006B61"/>
                </a:solidFill>
              </a:rPr>
              <a:t>C = (c</a:t>
            </a:r>
            <a:r>
              <a:rPr lang="es-ES_tradnl" sz="3200" b="1" baseline="-25000">
                <a:solidFill>
                  <a:srgbClr val="006B61"/>
                </a:solidFill>
              </a:rPr>
              <a:t>ij</a:t>
            </a:r>
            <a:r>
              <a:rPr lang="es-ES_tradnl" sz="3200" b="1">
                <a:solidFill>
                  <a:srgbClr val="006B61"/>
                </a:solidFill>
              </a:rPr>
              <a:t>)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2957513" y="1966913"/>
            <a:ext cx="4541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rgbClr val="00279F"/>
                </a:solidFill>
              </a:rPr>
              <a:t>Matriz de pesos </a:t>
            </a:r>
            <a:r>
              <a:rPr lang="es-ES_tradnl">
                <a:solidFill>
                  <a:schemeClr val="tx1"/>
                </a:solidFill>
              </a:rPr>
              <a:t>del grafo.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Se</a:t>
            </a:r>
            <a:r>
              <a:rPr lang="es-ES_tradnl" b="1">
                <a:solidFill>
                  <a:schemeClr val="tx1"/>
                </a:solidFill>
              </a:rPr>
              <a:t> actualiza en cada iteración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908300" y="1841500"/>
            <a:ext cx="5689600" cy="10414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1981200" y="2209800"/>
            <a:ext cx="914400" cy="304800"/>
          </a:xfrm>
          <a:prstGeom prst="rightArrow">
            <a:avLst>
              <a:gd name="adj1" fmla="val 50000"/>
              <a:gd name="adj2" fmla="val 150014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9" name="8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31</a:t>
            </a:fld>
            <a:endParaRPr lang="es-E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7308" y="1031392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30047774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366713" y="2028825"/>
            <a:ext cx="1524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200" b="1">
                <a:solidFill>
                  <a:srgbClr val="006B61"/>
                </a:solidFill>
              </a:rPr>
              <a:t>C = (c</a:t>
            </a:r>
            <a:r>
              <a:rPr lang="es-ES_tradnl" sz="3200" b="1" baseline="-25000">
                <a:solidFill>
                  <a:srgbClr val="006B61"/>
                </a:solidFill>
              </a:rPr>
              <a:t>ij</a:t>
            </a:r>
            <a:r>
              <a:rPr lang="es-ES_tradnl" sz="3200" b="1">
                <a:solidFill>
                  <a:srgbClr val="006B61"/>
                </a:solidFill>
              </a:rPr>
              <a:t>)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2957513" y="1966913"/>
            <a:ext cx="4541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rgbClr val="00279F"/>
                </a:solidFill>
              </a:rPr>
              <a:t>Matriz de pesos </a:t>
            </a:r>
            <a:r>
              <a:rPr lang="es-ES_tradnl">
                <a:solidFill>
                  <a:schemeClr val="tx1"/>
                </a:solidFill>
              </a:rPr>
              <a:t>del grafo.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Se</a:t>
            </a:r>
            <a:r>
              <a:rPr lang="es-ES_tradnl" b="1">
                <a:solidFill>
                  <a:schemeClr val="tx1"/>
                </a:solidFill>
              </a:rPr>
              <a:t> actualiza en cada iteración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823340" y="3945317"/>
            <a:ext cx="61074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600" b="1" dirty="0" err="1">
                <a:solidFill>
                  <a:srgbClr val="006B61"/>
                </a:solidFill>
              </a:rPr>
              <a:t>C</a:t>
            </a:r>
            <a:r>
              <a:rPr lang="es-ES_tradnl" sz="3600" b="1" baseline="30000" dirty="0" err="1">
                <a:solidFill>
                  <a:srgbClr val="006B61"/>
                </a:solidFill>
              </a:rPr>
              <a:t>k</a:t>
            </a:r>
            <a:endParaRPr lang="es-ES_tradnl" sz="3600" b="1" baseline="30000" dirty="0">
              <a:solidFill>
                <a:srgbClr val="006B61"/>
              </a:solidFill>
            </a:endParaRP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3186112" y="3567113"/>
            <a:ext cx="5562351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b="1" dirty="0" smtClean="0">
                <a:solidFill>
                  <a:schemeClr val="tx1"/>
                </a:solidFill>
              </a:rPr>
              <a:t>Matriz </a:t>
            </a:r>
            <a:r>
              <a:rPr lang="es-ES_tradnl" b="1" dirty="0">
                <a:solidFill>
                  <a:schemeClr val="tx1"/>
                </a:solidFill>
              </a:rPr>
              <a:t>de pesos </a:t>
            </a:r>
            <a:r>
              <a:rPr lang="es-ES_tradnl" dirty="0">
                <a:solidFill>
                  <a:schemeClr val="tx1"/>
                </a:solidFill>
              </a:rPr>
              <a:t>de un grafo </a:t>
            </a:r>
            <a:r>
              <a:rPr lang="es-ES_tradnl" b="1" dirty="0">
                <a:solidFill>
                  <a:schemeClr val="tx1"/>
                </a:solidFill>
              </a:rPr>
              <a:t>donde</a:t>
            </a:r>
            <a:r>
              <a:rPr lang="es-ES_tradnl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    - los </a:t>
            </a:r>
            <a:r>
              <a:rPr lang="es-ES_tradnl" b="1" dirty="0">
                <a:solidFill>
                  <a:srgbClr val="00279F"/>
                </a:solidFill>
              </a:rPr>
              <a:t>vértices</a:t>
            </a:r>
            <a:r>
              <a:rPr lang="es-ES_tradnl" dirty="0">
                <a:solidFill>
                  <a:schemeClr val="tx1"/>
                </a:solidFill>
              </a:rPr>
              <a:t> son los </a:t>
            </a:r>
            <a:r>
              <a:rPr lang="es-ES_tradnl" b="1" dirty="0">
                <a:solidFill>
                  <a:schemeClr val="tx1"/>
                </a:solidFill>
              </a:rPr>
              <a:t>del grafo </a:t>
            </a:r>
            <a:r>
              <a:rPr lang="es-ES_tradnl" b="1" dirty="0" smtClean="0">
                <a:solidFill>
                  <a:schemeClr val="tx1"/>
                </a:solidFill>
              </a:rPr>
              <a:t>original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    - las </a:t>
            </a:r>
            <a:r>
              <a:rPr lang="es-ES_tradnl" b="1" dirty="0">
                <a:solidFill>
                  <a:srgbClr val="00279F"/>
                </a:solidFill>
              </a:rPr>
              <a:t>aristas</a:t>
            </a:r>
            <a:r>
              <a:rPr lang="es-ES_tradnl" dirty="0">
                <a:solidFill>
                  <a:schemeClr val="tx1"/>
                </a:solidFill>
              </a:rPr>
              <a:t> son los </a:t>
            </a:r>
            <a:r>
              <a:rPr lang="es-ES_tradnl" b="1" dirty="0">
                <a:solidFill>
                  <a:schemeClr val="tx1"/>
                </a:solidFill>
              </a:rPr>
              <a:t>caminos más </a:t>
            </a:r>
            <a:r>
              <a:rPr lang="es-ES_tradnl" b="1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cortos con k </a:t>
            </a:r>
            <a:r>
              <a:rPr lang="es-ES_tradnl" b="1" dirty="0" smtClean="0">
                <a:solidFill>
                  <a:schemeClr val="tx1"/>
                </a:solidFill>
              </a:rPr>
              <a:t>o</a:t>
            </a:r>
          </a:p>
          <a:p>
            <a:pPr defTabSz="762000"/>
            <a:r>
              <a:rPr lang="es-ES_tradnl" b="1" dirty="0"/>
              <a:t> </a:t>
            </a:r>
            <a:r>
              <a:rPr lang="es-ES_tradnl" b="1" dirty="0" smtClean="0"/>
              <a:t>  </a:t>
            </a:r>
            <a:r>
              <a:rPr lang="es-ES_tradnl" b="1" dirty="0" smtClean="0">
                <a:solidFill>
                  <a:schemeClr val="tx1"/>
                </a:solidFill>
              </a:rPr>
              <a:t>     menos </a:t>
            </a:r>
            <a:r>
              <a:rPr lang="es-ES_tradnl" b="1" dirty="0">
                <a:solidFill>
                  <a:schemeClr val="tx1"/>
                </a:solidFill>
              </a:rPr>
              <a:t>aristas en el </a:t>
            </a:r>
            <a:r>
              <a:rPr lang="es-ES_tradnl" b="1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grafo de partida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2908300" y="1841500"/>
            <a:ext cx="5689600" cy="10414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2908300" y="3517900"/>
            <a:ext cx="5765800" cy="20320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435" name="AutoShape 11"/>
          <p:cNvSpPr>
            <a:spLocks noChangeArrowheads="1"/>
          </p:cNvSpPr>
          <p:nvPr/>
        </p:nvSpPr>
        <p:spPr bwMode="auto">
          <a:xfrm>
            <a:off x="1981200" y="2209800"/>
            <a:ext cx="914400" cy="304800"/>
          </a:xfrm>
          <a:prstGeom prst="rightArrow">
            <a:avLst>
              <a:gd name="adj1" fmla="val 50000"/>
              <a:gd name="adj2" fmla="val 150014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436" name="AutoShape 12"/>
          <p:cNvSpPr>
            <a:spLocks noChangeArrowheads="1"/>
          </p:cNvSpPr>
          <p:nvPr/>
        </p:nvSpPr>
        <p:spPr bwMode="auto">
          <a:xfrm>
            <a:off x="1981200" y="4114800"/>
            <a:ext cx="914400" cy="304800"/>
          </a:xfrm>
          <a:prstGeom prst="rightArrow">
            <a:avLst>
              <a:gd name="adj1" fmla="val 50000"/>
              <a:gd name="adj2" fmla="val 150014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3" name="12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32</a:t>
            </a:fld>
            <a:endParaRPr lang="es-E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07308" y="1031392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21311085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442913" y="1509713"/>
            <a:ext cx="74374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rgbClr val="00279F"/>
                </a:solidFill>
              </a:rPr>
              <a:t>Al principio</a:t>
            </a:r>
            <a:r>
              <a:rPr lang="es-ES_tradnl">
                <a:solidFill>
                  <a:schemeClr val="tx1"/>
                </a:solidFill>
              </a:rPr>
              <a:t>, </a:t>
            </a:r>
            <a:r>
              <a:rPr lang="es-ES_tradnl" b="1">
                <a:solidFill>
                  <a:srgbClr val="006B61"/>
                </a:solidFill>
              </a:rPr>
              <a:t>la diagonal de la matriz C sólo hay ceros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Si </a:t>
            </a:r>
            <a:r>
              <a:rPr lang="es-ES_tradnl" b="1">
                <a:solidFill>
                  <a:srgbClr val="00279F"/>
                </a:solidFill>
              </a:rPr>
              <a:t>algún valor de la diagonal se hace negativo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966913" y="2728913"/>
            <a:ext cx="2994410" cy="36676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 dirty="0">
                <a:solidFill>
                  <a:srgbClr val="006B61"/>
                </a:solidFill>
              </a:rPr>
              <a:t>Ciclo de peso </a:t>
            </a:r>
            <a:r>
              <a:rPr lang="es-ES_tradnl" b="1" dirty="0" smtClean="0">
                <a:solidFill>
                  <a:srgbClr val="006B61"/>
                </a:solidFill>
              </a:rPr>
              <a:t>total </a:t>
            </a:r>
            <a:r>
              <a:rPr lang="es-ES_tradnl" b="1" dirty="0">
                <a:solidFill>
                  <a:srgbClr val="006B61"/>
                </a:solidFill>
              </a:rPr>
              <a:t>negativo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824851" y="3719513"/>
            <a:ext cx="1827424" cy="36676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 dirty="0">
                <a:solidFill>
                  <a:srgbClr val="006B61"/>
                </a:solidFill>
              </a:rPr>
              <a:t>No hay solución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519112" y="4710113"/>
            <a:ext cx="808533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En </a:t>
            </a:r>
            <a:r>
              <a:rPr lang="es-ES_tradnl" b="1" dirty="0">
                <a:solidFill>
                  <a:srgbClr val="00279F"/>
                </a:solidFill>
              </a:rPr>
              <a:t>otro caso                    </a:t>
            </a:r>
            <a:r>
              <a:rPr lang="es-ES_tradnl" b="1" dirty="0" smtClean="0">
                <a:solidFill>
                  <a:srgbClr val="00279F"/>
                </a:solidFill>
              </a:rPr>
              <a:t>	</a:t>
            </a:r>
            <a:r>
              <a:rPr lang="es-ES_tradnl" dirty="0" smtClean="0">
                <a:solidFill>
                  <a:schemeClr val="tx1"/>
                </a:solidFill>
              </a:rPr>
              <a:t>tras </a:t>
            </a:r>
            <a:r>
              <a:rPr lang="es-ES_tradnl" b="1" dirty="0">
                <a:solidFill>
                  <a:schemeClr val="tx1"/>
                </a:solidFill>
              </a:rPr>
              <a:t>n iteraciones </a:t>
            </a:r>
            <a:r>
              <a:rPr lang="es-ES_tradnl" dirty="0">
                <a:solidFill>
                  <a:schemeClr val="tx1"/>
                </a:solidFill>
              </a:rPr>
              <a:t>obtendremos la </a:t>
            </a:r>
            <a:r>
              <a:rPr lang="es-ES_tradnl" b="1" dirty="0">
                <a:solidFill>
                  <a:srgbClr val="006B61"/>
                </a:solidFill>
              </a:rPr>
              <a:t>matriz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		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rgbClr val="006B61"/>
                </a:solidFill>
              </a:rPr>
              <a:t>con las longitudes de los caminos </a:t>
            </a:r>
            <a:r>
              <a:rPr lang="es-ES_tradnl" b="1" dirty="0" smtClean="0">
                <a:solidFill>
                  <a:srgbClr val="006B61"/>
                </a:solidFill>
              </a:rPr>
              <a:t>más cortos.</a:t>
            </a:r>
            <a:endParaRPr lang="es-ES_tradnl" b="1" dirty="0">
              <a:solidFill>
                <a:srgbClr val="006B61"/>
              </a:solidFill>
            </a:endParaRP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2131462" y="4710113"/>
            <a:ext cx="1144393" cy="494221"/>
          </a:xfrm>
          <a:prstGeom prst="rightArrow">
            <a:avLst>
              <a:gd name="adj1" fmla="val 50000"/>
              <a:gd name="adj2" fmla="val 83901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3414713" y="2286000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600" b="1">
                <a:solidFill>
                  <a:schemeClr val="tx1"/>
                </a:solidFill>
                <a:latin typeface="Symbol" pitchFamily="18" charset="2"/>
              </a:rPr>
              <a:t>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3414713" y="3200400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600" b="1">
                <a:solidFill>
                  <a:schemeClr val="tx1"/>
                </a:solidFill>
                <a:latin typeface="Symbol" pitchFamily="18" charset="2"/>
              </a:rPr>
              <a:t></a:t>
            </a:r>
          </a:p>
        </p:txBody>
      </p:sp>
      <p:pic>
        <p:nvPicPr>
          <p:cNvPr id="12" name="11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33</a:t>
            </a:fld>
            <a:endParaRPr lang="es-E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9112" y="782456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31887250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14313" y="2043113"/>
            <a:ext cx="8941359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1]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b="1" dirty="0">
                <a:solidFill>
                  <a:schemeClr val="tx1"/>
                </a:solidFill>
              </a:rPr>
              <a:t>k = 0</a:t>
            </a: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2]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b="1" dirty="0">
                <a:solidFill>
                  <a:schemeClr val="tx1"/>
                </a:solidFill>
              </a:rPr>
              <a:t>k = k+1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[Paso3]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</a:t>
            </a:r>
            <a:r>
              <a:rPr lang="es-ES_tradnl" b="1" dirty="0">
                <a:solidFill>
                  <a:schemeClr val="tx1"/>
                </a:solidFill>
              </a:rPr>
              <a:t>i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k  /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ik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</a:t>
            </a:r>
            <a:endParaRPr lang="es-ES_tradnl" b="1" dirty="0">
              <a:solidFill>
                <a:schemeClr val="tx1"/>
              </a:solidFill>
            </a:endParaRP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	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</a:t>
            </a:r>
            <a:r>
              <a:rPr lang="es-ES_tradnl" b="1" dirty="0">
                <a:solidFill>
                  <a:schemeClr val="tx1"/>
                </a:solidFill>
              </a:rPr>
              <a:t>j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k /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kj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</a:t>
            </a:r>
          </a:p>
          <a:p>
            <a:pPr defTabSz="762000"/>
            <a:endParaRPr lang="es-ES_tradnl" b="1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[Paso4]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dirty="0" smtClean="0">
                <a:solidFill>
                  <a:schemeClr val="tx1"/>
                </a:solidFill>
              </a:rPr>
              <a:t>	a</a:t>
            </a:r>
            <a:r>
              <a:rPr lang="es-ES_tradnl" dirty="0">
                <a:solidFill>
                  <a:schemeClr val="tx1"/>
                </a:solidFill>
              </a:rPr>
              <a:t>) Si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</a:t>
            </a:r>
            <a:r>
              <a:rPr lang="es-ES_tradnl" b="1" dirty="0">
                <a:solidFill>
                  <a:schemeClr val="tx1"/>
                </a:solidFill>
              </a:rPr>
              <a:t> c</a:t>
            </a:r>
            <a:r>
              <a:rPr lang="es-ES_tradnl" b="1" baseline="-25000" dirty="0">
                <a:solidFill>
                  <a:schemeClr val="tx1"/>
                </a:solidFill>
              </a:rPr>
              <a:t>ii </a:t>
            </a:r>
            <a:r>
              <a:rPr lang="es-ES_tradnl" b="1" dirty="0">
                <a:solidFill>
                  <a:schemeClr val="tx1"/>
                </a:solidFill>
              </a:rPr>
              <a:t>&lt; 0  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</a:t>
            </a:r>
            <a:r>
              <a:rPr lang="es-ES_tradnl" dirty="0" err="1">
                <a:solidFill>
                  <a:schemeClr val="tx1"/>
                </a:solidFill>
              </a:rPr>
              <a:t>STOP,</a:t>
            </a:r>
            <a:r>
              <a:rPr lang="es-ES_tradnl" sz="2000" dirty="0" err="1">
                <a:solidFill>
                  <a:schemeClr val="tx1"/>
                </a:solidFill>
              </a:rPr>
              <a:t>circuito</a:t>
            </a:r>
            <a:r>
              <a:rPr lang="es-ES_tradnl" sz="2000" dirty="0">
                <a:solidFill>
                  <a:schemeClr val="tx1"/>
                </a:solidFill>
              </a:rPr>
              <a:t> de pesos negativos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b)Si 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</a:t>
            </a:r>
            <a:r>
              <a:rPr lang="es-ES_tradnl" b="1" dirty="0">
                <a:solidFill>
                  <a:schemeClr val="tx1"/>
                </a:solidFill>
              </a:rPr>
              <a:t>i, c</a:t>
            </a:r>
            <a:r>
              <a:rPr lang="es-ES_tradnl" b="1" baseline="-25000" dirty="0">
                <a:solidFill>
                  <a:schemeClr val="tx1"/>
                </a:solidFill>
              </a:rPr>
              <a:t>ii</a:t>
            </a:r>
            <a:r>
              <a:rPr lang="es-ES_tradnl" b="1" baseline="-25000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</a:t>
            </a:r>
            <a:r>
              <a:rPr lang="es-ES_tradnl" b="1" dirty="0">
                <a:solidFill>
                  <a:schemeClr val="tx1"/>
                </a:solidFill>
              </a:rPr>
              <a:t>0 ^ k = n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</a:t>
            </a:r>
            <a:r>
              <a:rPr lang="es-ES_tradnl" dirty="0">
                <a:solidFill>
                  <a:schemeClr val="tx1"/>
                </a:solidFill>
              </a:rPr>
              <a:t>STOP</a:t>
            </a:r>
            <a:r>
              <a:rPr lang="es-ES_tradnl" b="1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	   </a:t>
            </a:r>
            <a:r>
              <a:rPr lang="es-ES_tradnl" sz="2000" dirty="0">
                <a:solidFill>
                  <a:schemeClr val="tx1"/>
                </a:solidFill>
              </a:rPr>
              <a:t>[</a:t>
            </a:r>
            <a:r>
              <a:rPr lang="es-ES_tradnl" sz="2000" dirty="0" err="1">
                <a:solidFill>
                  <a:schemeClr val="tx1"/>
                </a:solidFill>
              </a:rPr>
              <a:t>c</a:t>
            </a:r>
            <a:r>
              <a:rPr lang="es-ES_tradnl" sz="2000" baseline="-25000" dirty="0" err="1">
                <a:solidFill>
                  <a:schemeClr val="tx1"/>
                </a:solidFill>
              </a:rPr>
              <a:t>ij</a:t>
            </a:r>
            <a:r>
              <a:rPr lang="es-ES_tradnl" sz="2000" dirty="0">
                <a:solidFill>
                  <a:schemeClr val="tx1"/>
                </a:solidFill>
              </a:rPr>
              <a:t>] </a:t>
            </a:r>
            <a:r>
              <a:rPr lang="es-ES_tradnl" sz="2000" baseline="-25000" dirty="0" err="1">
                <a:solidFill>
                  <a:schemeClr val="tx1"/>
                </a:solidFill>
              </a:rPr>
              <a:t>n</a:t>
            </a:r>
            <a:r>
              <a:rPr lang="es-ES_tradnl" sz="2000" baseline="-25000" dirty="0" err="1">
                <a:solidFill>
                  <a:schemeClr val="tx1"/>
                </a:solidFill>
                <a:latin typeface="Symbol" pitchFamily="18" charset="2"/>
              </a:rPr>
              <a:t></a:t>
            </a:r>
            <a:r>
              <a:rPr lang="es-ES_tradnl" sz="2000" baseline="-25000" dirty="0" err="1">
                <a:solidFill>
                  <a:schemeClr val="tx1"/>
                </a:solidFill>
              </a:rPr>
              <a:t>n</a:t>
            </a:r>
            <a:r>
              <a:rPr lang="es-ES_tradnl" sz="2000" baseline="-25000" dirty="0">
                <a:solidFill>
                  <a:schemeClr val="tx1"/>
                </a:solidFill>
              </a:rPr>
              <a:t> </a:t>
            </a:r>
            <a:r>
              <a:rPr lang="es-ES_tradnl" sz="2000" dirty="0">
                <a:solidFill>
                  <a:schemeClr val="tx1"/>
                </a:solidFill>
              </a:rPr>
              <a:t>representa las longitudes de los caminos más cortos de x</a:t>
            </a:r>
            <a:r>
              <a:rPr lang="es-ES_tradnl" sz="2000" baseline="-25000" dirty="0">
                <a:solidFill>
                  <a:schemeClr val="tx1"/>
                </a:solidFill>
              </a:rPr>
              <a:t>i </a:t>
            </a:r>
            <a:r>
              <a:rPr lang="es-ES_tradnl" sz="2000" dirty="0">
                <a:solidFill>
                  <a:schemeClr val="tx1"/>
                </a:solidFill>
              </a:rPr>
              <a:t>a </a:t>
            </a:r>
            <a:r>
              <a:rPr lang="es-ES_tradnl" sz="2000" dirty="0" err="1">
                <a:solidFill>
                  <a:schemeClr val="tx1"/>
                </a:solidFill>
              </a:rPr>
              <a:t>x</a:t>
            </a:r>
            <a:r>
              <a:rPr lang="es-ES_tradnl" sz="2000" baseline="-25000" dirty="0" err="1">
                <a:solidFill>
                  <a:schemeClr val="tx1"/>
                </a:solidFill>
              </a:rPr>
              <a:t>j</a:t>
            </a:r>
            <a:endParaRPr lang="es-ES_tradnl" sz="2000" baseline="-25000" dirty="0">
              <a:solidFill>
                <a:schemeClr val="tx1"/>
              </a:solidFill>
            </a:endParaRPr>
          </a:p>
          <a:p>
            <a:pPr defTabSz="762000"/>
            <a:r>
              <a:rPr lang="es-ES_tradnl" sz="2000" baseline="-25000" dirty="0">
                <a:solidFill>
                  <a:schemeClr val="tx1"/>
                </a:solidFill>
              </a:rPr>
              <a:t>		</a:t>
            </a:r>
            <a:endParaRPr lang="es-ES_tradnl" sz="2000" baseline="-25000" dirty="0" smtClean="0">
              <a:solidFill>
                <a:schemeClr val="tx1"/>
              </a:solidFill>
            </a:endParaRPr>
          </a:p>
          <a:p>
            <a:pPr defTabSz="762000"/>
            <a:r>
              <a:rPr lang="es-ES_tradnl" sz="2000" baseline="-25000" dirty="0"/>
              <a:t>	</a:t>
            </a:r>
            <a:r>
              <a:rPr lang="es-ES_tradnl" sz="2000" baseline="-25000" dirty="0" smtClean="0"/>
              <a:t>	</a:t>
            </a:r>
            <a:r>
              <a:rPr lang="es-ES_tradnl" dirty="0" smtClean="0">
                <a:solidFill>
                  <a:schemeClr val="tx1"/>
                </a:solidFill>
              </a:rPr>
              <a:t>c</a:t>
            </a:r>
            <a:r>
              <a:rPr lang="es-ES_tradnl" dirty="0">
                <a:solidFill>
                  <a:schemeClr val="tx1"/>
                </a:solidFill>
              </a:rPr>
              <a:t>) c</a:t>
            </a:r>
            <a:r>
              <a:rPr lang="es-ES_tradnl" baseline="-25000" dirty="0">
                <a:solidFill>
                  <a:schemeClr val="tx1"/>
                </a:solidFill>
              </a:rPr>
              <a:t>ii</a:t>
            </a:r>
            <a:r>
              <a:rPr lang="es-ES_tradnl" dirty="0">
                <a:solidFill>
                  <a:schemeClr val="tx1"/>
                </a:solidFill>
              </a:rPr>
              <a:t> &gt; 0 </a:t>
            </a:r>
            <a:r>
              <a:rPr lang="es-ES_tradnl" sz="2000" dirty="0">
                <a:solidFill>
                  <a:schemeClr val="tx1"/>
                </a:solidFill>
              </a:rPr>
              <a:t>,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</a:t>
            </a:r>
            <a:r>
              <a:rPr lang="es-ES_tradnl" b="1" dirty="0">
                <a:solidFill>
                  <a:schemeClr val="tx1"/>
                </a:solidFill>
              </a:rPr>
              <a:t>i, k &lt; n  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s-ES_tradnl" dirty="0">
                <a:solidFill>
                  <a:schemeClr val="tx1"/>
                </a:solidFill>
              </a:rPr>
              <a:t> ir al PASO 2.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4114800" y="2959100"/>
            <a:ext cx="30781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ij</a:t>
            </a:r>
            <a:r>
              <a:rPr lang="es-ES_tradnl" b="1" dirty="0">
                <a:solidFill>
                  <a:schemeClr val="tx1"/>
                </a:solidFill>
              </a:rPr>
              <a:t> = min {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ij</a:t>
            </a:r>
            <a:r>
              <a:rPr lang="es-ES_tradnl" b="1" dirty="0">
                <a:solidFill>
                  <a:schemeClr val="tx1"/>
                </a:solidFill>
              </a:rPr>
              <a:t>,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ik</a:t>
            </a:r>
            <a:r>
              <a:rPr lang="es-ES_tradnl" b="1" baseline="-25000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+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kj</a:t>
            </a:r>
            <a:r>
              <a:rPr lang="es-ES_tradnl" b="1" dirty="0">
                <a:solidFill>
                  <a:schemeClr val="tx1"/>
                </a:solidFill>
              </a:rPr>
              <a:t> }</a:t>
            </a:r>
          </a:p>
        </p:txBody>
      </p:sp>
      <p:pic>
        <p:nvPicPr>
          <p:cNvPr id="9" name="8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1 Cerrar llave"/>
          <p:cNvSpPr/>
          <p:nvPr/>
        </p:nvSpPr>
        <p:spPr>
          <a:xfrm>
            <a:off x="3491880" y="2852936"/>
            <a:ext cx="478639" cy="720080"/>
          </a:xfrm>
          <a:prstGeom prst="rightBrac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34</a:t>
            </a:fld>
            <a:endParaRPr lang="es-E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7308" y="1031392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8093214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8232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8" y="1676400"/>
            <a:ext cx="63309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6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8" y="1379476"/>
            <a:ext cx="6787132" cy="547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7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2159000"/>
            <a:ext cx="644525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1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27984" y="611006"/>
            <a:ext cx="38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BELLMAN-FORD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0768"/>
            <a:ext cx="750594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9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900113" y="1266825"/>
            <a:ext cx="7300912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200" b="1" dirty="0">
                <a:latin typeface="Symbol" pitchFamily="18" charset="2"/>
              </a:rPr>
              <a:t></a:t>
            </a:r>
            <a:r>
              <a:rPr lang="es-ES_tradnl" sz="3200" b="1" dirty="0"/>
              <a:t> El problema de los caminos más cortos </a:t>
            </a:r>
          </a:p>
          <a:p>
            <a:pPr defTabSz="762000"/>
            <a:r>
              <a:rPr lang="es-ES_tradnl" sz="3200" b="1" dirty="0"/>
              <a:t>		con un sólo origen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747713" y="2652713"/>
            <a:ext cx="4827797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rgbClr val="00279F"/>
                </a:solidFill>
              </a:rPr>
              <a:t>G = (V,E) </a:t>
            </a:r>
            <a:r>
              <a:rPr lang="es-ES_tradnl" dirty="0">
                <a:solidFill>
                  <a:schemeClr val="tx1"/>
                </a:solidFill>
              </a:rPr>
              <a:t>un </a:t>
            </a:r>
            <a:r>
              <a:rPr lang="es-ES_tradnl" b="1" dirty="0">
                <a:solidFill>
                  <a:schemeClr val="tx1"/>
                </a:solidFill>
              </a:rPr>
              <a:t>grafo dirigido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rgbClr val="006B61"/>
                </a:solidFill>
              </a:rPr>
              <a:t>C = [ C(</a:t>
            </a:r>
            <a:r>
              <a:rPr lang="es-ES_tradnl" b="1" dirty="0" err="1">
                <a:solidFill>
                  <a:srgbClr val="006B61"/>
                </a:solidFill>
              </a:rPr>
              <a:t>p,q</a:t>
            </a:r>
            <a:r>
              <a:rPr lang="es-ES_tradnl" b="1" dirty="0">
                <a:solidFill>
                  <a:srgbClr val="006B61"/>
                </a:solidFill>
              </a:rPr>
              <a:t>) ]</a:t>
            </a:r>
            <a:r>
              <a:rPr lang="es-ES_tradnl" b="1" baseline="-25000" dirty="0">
                <a:solidFill>
                  <a:srgbClr val="006B61"/>
                </a:solidFill>
              </a:rPr>
              <a:t>n </a:t>
            </a:r>
            <a:r>
              <a:rPr lang="es-ES_tradnl" b="1" baseline="-25000" dirty="0">
                <a:solidFill>
                  <a:srgbClr val="006B61"/>
                </a:solidFill>
                <a:latin typeface="Symbol" pitchFamily="18" charset="2"/>
              </a:rPr>
              <a:t></a:t>
            </a:r>
            <a:r>
              <a:rPr lang="es-ES_tradnl" b="1" baseline="-25000" dirty="0">
                <a:solidFill>
                  <a:srgbClr val="006B61"/>
                </a:solidFill>
              </a:rPr>
              <a:t> n  </a:t>
            </a:r>
            <a:r>
              <a:rPr lang="es-ES_tradnl" dirty="0">
                <a:solidFill>
                  <a:schemeClr val="tx1"/>
                </a:solidFill>
              </a:rPr>
              <a:t>la </a:t>
            </a:r>
            <a:r>
              <a:rPr lang="es-ES_tradnl" b="1" dirty="0">
                <a:solidFill>
                  <a:schemeClr val="tx1"/>
                </a:solidFill>
              </a:rPr>
              <a:t>matriz de pesos </a:t>
            </a:r>
            <a:r>
              <a:rPr lang="es-ES_tradnl" dirty="0">
                <a:solidFill>
                  <a:schemeClr val="tx1"/>
                </a:solidFill>
              </a:rPr>
              <a:t>del grafo G.</a:t>
            </a:r>
          </a:p>
          <a:p>
            <a:pPr defTabSz="762000"/>
            <a:r>
              <a:rPr lang="es-ES_tradnl" dirty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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b="1" dirty="0">
                <a:solidFill>
                  <a:srgbClr val="00279F"/>
                </a:solidFill>
              </a:rPr>
              <a:t>V</a:t>
            </a:r>
            <a:r>
              <a:rPr lang="es-ES_tradnl" b="1" dirty="0"/>
              <a:t> </a:t>
            </a:r>
            <a:r>
              <a:rPr lang="es-ES_tradnl" dirty="0">
                <a:solidFill>
                  <a:schemeClr val="tx1"/>
                </a:solidFill>
              </a:rPr>
              <a:t>un </a:t>
            </a:r>
            <a:r>
              <a:rPr lang="es-ES_tradnl" b="1" dirty="0">
                <a:solidFill>
                  <a:schemeClr val="tx1"/>
                </a:solidFill>
              </a:rPr>
              <a:t>vértice origen</a:t>
            </a:r>
            <a:r>
              <a:rPr lang="es-ES_tradnl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11560" y="4329113"/>
            <a:ext cx="7272808" cy="18133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just" defTabSz="762000"/>
            <a:r>
              <a:rPr lang="es-ES_tradnl" sz="2000" dirty="0">
                <a:solidFill>
                  <a:schemeClr val="tx1"/>
                </a:solidFill>
              </a:rPr>
              <a:t>Determinar el </a:t>
            </a:r>
            <a:r>
              <a:rPr lang="es-ES_tradnl" sz="2000" b="1" dirty="0">
                <a:solidFill>
                  <a:schemeClr val="tx1"/>
                </a:solidFill>
              </a:rPr>
              <a:t>coste del camino más corto </a:t>
            </a:r>
            <a:r>
              <a:rPr lang="es-ES_tradnl" sz="2000" dirty="0" smtClean="0">
                <a:solidFill>
                  <a:schemeClr val="tx1"/>
                </a:solidFill>
              </a:rPr>
              <a:t>del  vértice </a:t>
            </a:r>
            <a:r>
              <a:rPr lang="es-ES_tradnl" sz="2000" dirty="0">
                <a:solidFill>
                  <a:schemeClr val="tx1"/>
                </a:solidFill>
              </a:rPr>
              <a:t>origen </a:t>
            </a:r>
            <a:r>
              <a:rPr lang="es-ES_tradnl" sz="3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s-ES_tradnl" sz="2000" dirty="0">
                <a:solidFill>
                  <a:schemeClr val="tx1"/>
                </a:solidFill>
              </a:rPr>
              <a:t> </a:t>
            </a:r>
            <a:r>
              <a:rPr lang="es-ES_tradnl" sz="2000" b="1" dirty="0">
                <a:solidFill>
                  <a:schemeClr val="tx1"/>
                </a:solidFill>
              </a:rPr>
              <a:t>al resto </a:t>
            </a:r>
            <a:r>
              <a:rPr lang="es-ES_tradnl" sz="2000" dirty="0">
                <a:solidFill>
                  <a:schemeClr val="tx1"/>
                </a:solidFill>
              </a:rPr>
              <a:t>de los vértices de </a:t>
            </a:r>
            <a:r>
              <a:rPr lang="es-ES_tradnl" sz="2000" b="1" dirty="0">
                <a:solidFill>
                  <a:srgbClr val="00279F"/>
                </a:solidFill>
              </a:rPr>
              <a:t>V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algn="just" defTabSz="762000"/>
            <a:r>
              <a:rPr lang="es-ES_tradnl" sz="2000" dirty="0">
                <a:solidFill>
                  <a:schemeClr val="tx1"/>
                </a:solidFill>
              </a:rPr>
              <a:t>       </a:t>
            </a:r>
            <a:r>
              <a:rPr lang="es-ES_tradnl" sz="2000" dirty="0" smtClean="0">
                <a:solidFill>
                  <a:schemeClr val="tx1"/>
                </a:solidFill>
              </a:rPr>
              <a:t>		</a:t>
            </a:r>
          </a:p>
          <a:p>
            <a:pPr algn="just" defTabSz="762000"/>
            <a:r>
              <a:rPr lang="es-ES_tradnl" sz="2000" dirty="0" smtClean="0">
                <a:solidFill>
                  <a:schemeClr val="tx1"/>
                </a:solidFill>
              </a:rPr>
              <a:t>(</a:t>
            </a:r>
            <a:r>
              <a:rPr lang="es-ES_tradnl" sz="2000" dirty="0">
                <a:solidFill>
                  <a:schemeClr val="tx1"/>
                </a:solidFill>
              </a:rPr>
              <a:t>El </a:t>
            </a:r>
            <a:r>
              <a:rPr lang="es-ES_tradnl" sz="2000" b="1" dirty="0">
                <a:solidFill>
                  <a:schemeClr val="tx1"/>
                </a:solidFill>
              </a:rPr>
              <a:t>coste total del camino </a:t>
            </a:r>
            <a:r>
              <a:rPr lang="es-ES_tradnl" sz="2000" dirty="0">
                <a:solidFill>
                  <a:schemeClr val="tx1"/>
                </a:solidFill>
              </a:rPr>
              <a:t>es la </a:t>
            </a:r>
            <a:r>
              <a:rPr lang="es-ES_tradnl" sz="2000" b="1" dirty="0">
                <a:solidFill>
                  <a:srgbClr val="00279F"/>
                </a:solidFill>
              </a:rPr>
              <a:t>suma de los </a:t>
            </a:r>
            <a:r>
              <a:rPr lang="es-ES_tradnl" sz="2000" b="1" dirty="0" smtClean="0">
                <a:solidFill>
                  <a:srgbClr val="00279F"/>
                </a:solidFill>
              </a:rPr>
              <a:t>pesos </a:t>
            </a:r>
            <a:r>
              <a:rPr lang="es-ES_tradnl" sz="2000" dirty="0" smtClean="0">
                <a:solidFill>
                  <a:schemeClr val="tx1"/>
                </a:solidFill>
              </a:rPr>
              <a:t>de </a:t>
            </a:r>
            <a:r>
              <a:rPr lang="es-ES_tradnl" sz="2000" dirty="0">
                <a:solidFill>
                  <a:schemeClr val="tx1"/>
                </a:solidFill>
              </a:rPr>
              <a:t>los arcos del camino)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585913" y="5395913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 eaLnBrk="1" hangingPunct="1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0" name="9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92952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80"/>
            <a:ext cx="6277496" cy="361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96" y="3076556"/>
            <a:ext cx="2866504" cy="321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427984" y="611006"/>
            <a:ext cx="38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BELLMAN-FORD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27984" y="611006"/>
            <a:ext cx="38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FLOYD- WARSHALL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39552" y="6032767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Aplicar </a:t>
            </a:r>
            <a:r>
              <a:rPr lang="es-ES" dirty="0" err="1" smtClean="0"/>
              <a:t>Warshall</a:t>
            </a:r>
            <a:r>
              <a:rPr lang="es-ES" dirty="0" smtClean="0"/>
              <a:t> a los dos grafos anteriores.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73" y="1271500"/>
            <a:ext cx="67373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6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67500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987824" y="611006"/>
            <a:ext cx="525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ORDEN TOPOLOGICO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043113" y="1768475"/>
            <a:ext cx="44942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chemeClr val="tx1"/>
                </a:solidFill>
              </a:rPr>
              <a:t>Pesos de las aristas del grafo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1511405" y="2576513"/>
            <a:ext cx="1212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 dirty="0">
                <a:solidFill>
                  <a:srgbClr val="00279F"/>
                </a:solidFill>
              </a:rPr>
              <a:t>POSITIVAS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5732546" y="2576513"/>
            <a:ext cx="132222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 dirty="0">
                <a:solidFill>
                  <a:srgbClr val="00279F"/>
                </a:solidFill>
              </a:rPr>
              <a:t>NEGATIVAS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 rot="16200000" flipH="1">
            <a:off x="1714500" y="3238500"/>
            <a:ext cx="762000" cy="533400"/>
          </a:xfrm>
          <a:prstGeom prst="rightArrow">
            <a:avLst>
              <a:gd name="adj1" fmla="val 50000"/>
              <a:gd name="adj2" fmla="val 71435"/>
            </a:avLst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 rot="16200000" flipH="1">
            <a:off x="6057900" y="3238500"/>
            <a:ext cx="762000" cy="533400"/>
          </a:xfrm>
          <a:prstGeom prst="rightArrow">
            <a:avLst>
              <a:gd name="adj1" fmla="val 50000"/>
              <a:gd name="adj2" fmla="val 71435"/>
            </a:avLst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1128713" y="4176713"/>
            <a:ext cx="18986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6B61"/>
                </a:solidFill>
              </a:rPr>
              <a:t>Algoritmo de</a:t>
            </a:r>
          </a:p>
          <a:p>
            <a:pPr defTabSz="762000"/>
            <a:r>
              <a:rPr lang="es-ES_tradnl" b="1">
                <a:solidFill>
                  <a:srgbClr val="006B61"/>
                </a:solidFill>
              </a:rPr>
              <a:t>DIJKSTRA.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5395913" y="4100513"/>
            <a:ext cx="2763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6B61"/>
                </a:solidFill>
              </a:rPr>
              <a:t>Algoritmo de</a:t>
            </a:r>
          </a:p>
          <a:p>
            <a:pPr defTabSz="762000"/>
            <a:r>
              <a:rPr lang="es-ES_tradnl" b="1">
                <a:solidFill>
                  <a:srgbClr val="006B61"/>
                </a:solidFill>
              </a:rPr>
              <a:t>BELLMAN-FORD.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1003300" y="4127500"/>
            <a:ext cx="2260600" cy="9652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5194300" y="4127500"/>
            <a:ext cx="3022600" cy="8890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4" name="1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872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2913" y="2043113"/>
            <a:ext cx="74834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Los pesos </a:t>
            </a:r>
            <a:r>
              <a:rPr lang="es-ES_tradnl" b="1">
                <a:solidFill>
                  <a:srgbClr val="006B61"/>
                </a:solidFill>
              </a:rPr>
              <a:t>C(p,q) </a:t>
            </a:r>
            <a:r>
              <a:rPr lang="es-ES_tradnl">
                <a:solidFill>
                  <a:schemeClr val="tx1"/>
                </a:solidFill>
              </a:rPr>
              <a:t>de todas las aristas </a:t>
            </a:r>
            <a:r>
              <a:rPr lang="es-ES_tradnl" b="1">
                <a:solidFill>
                  <a:srgbClr val="00279F"/>
                </a:solidFill>
              </a:rPr>
              <a:t>deben ser positivos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8" name="Picture 4" descr="Acerca de este sonido">
            <a:hlinkClick r:id="rId3" tooltip="Acerca de este sonido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2400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4 Grupo"/>
          <p:cNvGrpSpPr/>
          <p:nvPr/>
        </p:nvGrpSpPr>
        <p:grpSpPr>
          <a:xfrm>
            <a:off x="6735259" y="3933056"/>
            <a:ext cx="2057401" cy="2701246"/>
            <a:chOff x="6735259" y="3933056"/>
            <a:chExt cx="2057401" cy="2701246"/>
          </a:xfrm>
        </p:grpSpPr>
        <p:pic>
          <p:nvPicPr>
            <p:cNvPr id="1026" name="Picture 2" descr="http://cgi.di.uoa.gr/~std03100/photoDijkstra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260" y="3933056"/>
              <a:ext cx="2057400" cy="220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6735259" y="6111082"/>
              <a:ext cx="2057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Edger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W. </a:t>
              </a:r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Dijkstra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1930/2002</a:t>
              </a:r>
              <a:endParaRPr lang="es-E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59932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42913" y="2043113"/>
            <a:ext cx="5973559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dirty="0" smtClean="0">
                <a:solidFill>
                  <a:schemeClr val="tx1"/>
                </a:solidFill>
              </a:rPr>
              <a:t>Los </a:t>
            </a:r>
            <a:r>
              <a:rPr lang="es-ES_tradnl" dirty="0">
                <a:solidFill>
                  <a:schemeClr val="tx1"/>
                </a:solidFill>
              </a:rPr>
              <a:t>pesos </a:t>
            </a:r>
            <a:r>
              <a:rPr lang="es-ES_tradnl" b="1" dirty="0">
                <a:solidFill>
                  <a:srgbClr val="006B61"/>
                </a:solidFill>
              </a:rPr>
              <a:t>C(</a:t>
            </a:r>
            <a:r>
              <a:rPr lang="es-ES_tradnl" b="1" dirty="0" err="1">
                <a:solidFill>
                  <a:srgbClr val="006B61"/>
                </a:solidFill>
              </a:rPr>
              <a:t>p,q</a:t>
            </a:r>
            <a:r>
              <a:rPr lang="es-ES_tradnl" b="1" dirty="0">
                <a:solidFill>
                  <a:srgbClr val="006B61"/>
                </a:solidFill>
              </a:rPr>
              <a:t>) </a:t>
            </a:r>
            <a:r>
              <a:rPr lang="es-ES_tradnl" dirty="0">
                <a:solidFill>
                  <a:schemeClr val="tx1"/>
                </a:solidFill>
              </a:rPr>
              <a:t>de todas las aristas </a:t>
            </a:r>
            <a:r>
              <a:rPr lang="es-ES_tradnl" b="1" dirty="0">
                <a:solidFill>
                  <a:srgbClr val="00279F"/>
                </a:solidFill>
              </a:rPr>
              <a:t>deben ser positivos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Si una </a:t>
            </a:r>
            <a:r>
              <a:rPr lang="es-ES_tradnl" b="1" dirty="0">
                <a:solidFill>
                  <a:schemeClr val="tx1"/>
                </a:solidFill>
              </a:rPr>
              <a:t>arista no está en el grafo </a:t>
            </a:r>
            <a:r>
              <a:rPr lang="es-ES_tradnl" dirty="0">
                <a:solidFill>
                  <a:schemeClr val="tx1"/>
                </a:solidFill>
              </a:rPr>
              <a:t>le asignamos un </a:t>
            </a:r>
            <a:r>
              <a:rPr lang="es-ES_tradnl" b="1" dirty="0">
                <a:solidFill>
                  <a:srgbClr val="00279F"/>
                </a:solidFill>
              </a:rPr>
              <a:t>peso  + </a:t>
            </a:r>
            <a:r>
              <a:rPr lang="es-ES_tradnl" b="1" dirty="0">
                <a:solidFill>
                  <a:srgbClr val="00279F"/>
                </a:solidFill>
                <a:latin typeface="Symbol" pitchFamily="18" charset="2"/>
              </a:rPr>
              <a:t></a:t>
            </a:r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 eaLnBrk="1" hangingPunct="1"/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050" name="Picture 2" descr="http://www.thocp.net/biographies/pictures/dijkst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55" y="4797152"/>
            <a:ext cx="2065858" cy="17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3069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42913" y="2043113"/>
            <a:ext cx="6057750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dirty="0" smtClean="0">
                <a:solidFill>
                  <a:schemeClr val="tx1"/>
                </a:solidFill>
              </a:rPr>
              <a:t>Si </a:t>
            </a:r>
            <a:r>
              <a:rPr lang="es-ES_tradnl" dirty="0">
                <a:solidFill>
                  <a:schemeClr val="tx1"/>
                </a:solidFill>
              </a:rPr>
              <a:t>una </a:t>
            </a:r>
            <a:r>
              <a:rPr lang="es-ES_tradnl" b="1" dirty="0">
                <a:solidFill>
                  <a:schemeClr val="tx1"/>
                </a:solidFill>
              </a:rPr>
              <a:t>arista no está en el grafo </a:t>
            </a:r>
            <a:r>
              <a:rPr lang="es-ES_tradnl" dirty="0">
                <a:solidFill>
                  <a:schemeClr val="tx1"/>
                </a:solidFill>
              </a:rPr>
              <a:t>le asignamos un </a:t>
            </a:r>
            <a:r>
              <a:rPr lang="es-ES_tradnl" b="1" dirty="0">
                <a:solidFill>
                  <a:srgbClr val="00279F"/>
                </a:solidFill>
              </a:rPr>
              <a:t>peso  + </a:t>
            </a:r>
            <a:r>
              <a:rPr lang="es-ES_tradnl" b="1" dirty="0" smtClean="0">
                <a:solidFill>
                  <a:srgbClr val="00279F"/>
                </a:solidFill>
                <a:latin typeface="Symbol" pitchFamily="18" charset="2"/>
              </a:rPr>
              <a:t></a:t>
            </a:r>
          </a:p>
          <a:p>
            <a:pPr defTabSz="762000"/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dirty="0" smtClean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A cada vértice </a:t>
            </a:r>
            <a:r>
              <a:rPr lang="es-ES_tradnl" dirty="0">
                <a:solidFill>
                  <a:schemeClr val="tx1"/>
                </a:solidFill>
              </a:rPr>
              <a:t>se le asignará una</a:t>
            </a:r>
            <a:r>
              <a:rPr lang="es-ES_tradnl" b="1" dirty="0">
                <a:solidFill>
                  <a:srgbClr val="00279F"/>
                </a:solidFill>
              </a:rPr>
              <a:t> etiqueta  l(x</a:t>
            </a:r>
            <a:r>
              <a:rPr lang="es-ES_tradnl" b="1" baseline="-25000" dirty="0">
                <a:solidFill>
                  <a:srgbClr val="00279F"/>
                </a:solidFill>
              </a:rPr>
              <a:t>i</a:t>
            </a:r>
            <a:r>
              <a:rPr lang="es-ES_tradnl" b="1" dirty="0">
                <a:solidFill>
                  <a:srgbClr val="00279F"/>
                </a:solidFill>
              </a:rPr>
              <a:t>)</a:t>
            </a:r>
            <a:r>
              <a:rPr lang="es-ES_tradnl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92205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42913" y="2043113"/>
            <a:ext cx="6173166" cy="239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b="1" dirty="0" smtClean="0">
                <a:solidFill>
                  <a:schemeClr val="tx1"/>
                </a:solidFill>
              </a:rPr>
              <a:t>A </a:t>
            </a:r>
            <a:r>
              <a:rPr lang="es-ES_tradnl" b="1" dirty="0">
                <a:solidFill>
                  <a:schemeClr val="tx1"/>
                </a:solidFill>
              </a:rPr>
              <a:t>cada vértice </a:t>
            </a:r>
            <a:r>
              <a:rPr lang="es-ES_tradnl" dirty="0">
                <a:solidFill>
                  <a:schemeClr val="tx1"/>
                </a:solidFill>
              </a:rPr>
              <a:t>se le asignará una</a:t>
            </a:r>
            <a:r>
              <a:rPr lang="es-ES_tradnl" b="1" dirty="0">
                <a:solidFill>
                  <a:srgbClr val="00279F"/>
                </a:solidFill>
              </a:rPr>
              <a:t> etiqueta  l(x</a:t>
            </a:r>
            <a:r>
              <a:rPr lang="es-ES_tradnl" b="1" baseline="-25000" dirty="0">
                <a:solidFill>
                  <a:srgbClr val="00279F"/>
                </a:solidFill>
              </a:rPr>
              <a:t>i</a:t>
            </a:r>
            <a:r>
              <a:rPr lang="es-ES_tradnl" b="1" dirty="0">
                <a:solidFill>
                  <a:srgbClr val="00279F"/>
                </a:solidFill>
              </a:rPr>
              <a:t>)</a:t>
            </a:r>
            <a:r>
              <a:rPr lang="es-ES_tradnl" dirty="0">
                <a:solidFill>
                  <a:schemeClr val="tx1"/>
                </a:solidFill>
              </a:rPr>
              <a:t>. </a:t>
            </a:r>
            <a:endParaRPr lang="es-ES_tradnl" dirty="0" smtClean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	- Representará una </a:t>
            </a:r>
            <a:r>
              <a:rPr lang="es-ES_tradnl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  camino más corto del vértice de partida al vértice x</a:t>
            </a:r>
            <a:r>
              <a:rPr lang="es-ES_tradnl" b="1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4645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Props1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1101</TotalTime>
  <Words>1273</Words>
  <Application>Microsoft Office PowerPoint</Application>
  <PresentationFormat>Presentación en pantalla (4:3)</PresentationFormat>
  <Paragraphs>386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2" baseType="lpstr">
      <vt:lpstr>MS PGothic</vt:lpstr>
      <vt:lpstr>Arial</vt:lpstr>
      <vt:lpstr>Arial Rounded MT Bold</vt:lpstr>
      <vt:lpstr>Calibri</vt:lpstr>
      <vt:lpstr>Symbol</vt:lpstr>
      <vt:lpstr>Tw Cen MT</vt:lpstr>
      <vt:lpstr>Tw Cen MT Condensed</vt:lpstr>
      <vt:lpstr>Wingdings 3</vt:lpstr>
      <vt:lpstr>Integral</vt:lpstr>
      <vt:lpstr>INTRODUCCIÓN A LA TEORÍA DE GRAFOS: El problema de los caminos más cortos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59</cp:revision>
  <dcterms:created xsi:type="dcterms:W3CDTF">2010-09-13T14:10:08Z</dcterms:created>
  <dcterms:modified xsi:type="dcterms:W3CDTF">2018-05-18T11:02:36Z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