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4"/>
  </p:notesMasterIdLst>
  <p:handoutMasterIdLst>
    <p:handoutMasterId r:id="rId75"/>
  </p:handoutMasterIdLst>
  <p:sldIdLst>
    <p:sldId id="282" r:id="rId5"/>
    <p:sldId id="301" r:id="rId6"/>
    <p:sldId id="321" r:id="rId7"/>
    <p:sldId id="322" r:id="rId8"/>
    <p:sldId id="392" r:id="rId9"/>
    <p:sldId id="323" r:id="rId10"/>
    <p:sldId id="324" r:id="rId11"/>
    <p:sldId id="325" r:id="rId12"/>
    <p:sldId id="302" r:id="rId13"/>
    <p:sldId id="326" r:id="rId14"/>
    <p:sldId id="327" r:id="rId15"/>
    <p:sldId id="328" r:id="rId16"/>
    <p:sldId id="361" r:id="rId17"/>
    <p:sldId id="329" r:id="rId18"/>
    <p:sldId id="330" r:id="rId19"/>
    <p:sldId id="331" r:id="rId20"/>
    <p:sldId id="333" r:id="rId21"/>
    <p:sldId id="332" r:id="rId22"/>
    <p:sldId id="366" r:id="rId23"/>
    <p:sldId id="334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85" r:id="rId32"/>
    <p:sldId id="343" r:id="rId33"/>
    <p:sldId id="344" r:id="rId34"/>
    <p:sldId id="386" r:id="rId35"/>
    <p:sldId id="345" r:id="rId36"/>
    <p:sldId id="387" r:id="rId37"/>
    <p:sldId id="346" r:id="rId38"/>
    <p:sldId id="388" r:id="rId39"/>
    <p:sldId id="347" r:id="rId40"/>
    <p:sldId id="389" r:id="rId41"/>
    <p:sldId id="348" r:id="rId42"/>
    <p:sldId id="390" r:id="rId43"/>
    <p:sldId id="349" r:id="rId44"/>
    <p:sldId id="350" r:id="rId45"/>
    <p:sldId id="356" r:id="rId46"/>
    <p:sldId id="359" r:id="rId47"/>
    <p:sldId id="362" r:id="rId48"/>
    <p:sldId id="360" r:id="rId49"/>
    <p:sldId id="391" r:id="rId50"/>
    <p:sldId id="364" r:id="rId51"/>
    <p:sldId id="363" r:id="rId52"/>
    <p:sldId id="393" r:id="rId53"/>
    <p:sldId id="365" r:id="rId54"/>
    <p:sldId id="367" r:id="rId55"/>
    <p:sldId id="369" r:id="rId56"/>
    <p:sldId id="368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296" r:id="rId7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66" autoAdjust="0"/>
    <p:restoredTop sz="94828" autoAdjust="0"/>
  </p:normalViewPr>
  <p:slideViewPr>
    <p:cSldViewPr snapToGrid="0">
      <p:cViewPr varScale="1">
        <p:scale>
          <a:sx n="84" d="100"/>
          <a:sy n="84" d="100"/>
        </p:scale>
        <p:origin x="106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7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35DA12-C0E8-4B18-8344-A245B482B4E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B11D1E9-9436-4836-BFB2-8579F5D21B1D}">
      <dgm:prSet phldrT="[Text]"/>
      <dgm:spPr/>
      <dgm:t>
        <a:bodyPr/>
        <a:lstStyle/>
        <a:p>
          <a:r>
            <a:rPr lang="es-MX" dirty="0"/>
            <a:t>Variable aleatoria</a:t>
          </a:r>
          <a:endParaRPr lang="es-ES" dirty="0"/>
        </a:p>
      </dgm:t>
    </dgm:pt>
    <dgm:pt modelId="{6D8FFB90-D1D3-40E8-B1D2-B6386FF8E82F}" type="parTrans" cxnId="{221FE6F9-1714-49B9-A2FA-2F35D0A6F157}">
      <dgm:prSet/>
      <dgm:spPr/>
      <dgm:t>
        <a:bodyPr/>
        <a:lstStyle/>
        <a:p>
          <a:endParaRPr lang="es-ES"/>
        </a:p>
      </dgm:t>
    </dgm:pt>
    <dgm:pt modelId="{5B48F66E-492B-4752-AB36-CF9243A29374}" type="sibTrans" cxnId="{221FE6F9-1714-49B9-A2FA-2F35D0A6F157}">
      <dgm:prSet/>
      <dgm:spPr/>
      <dgm:t>
        <a:bodyPr/>
        <a:lstStyle/>
        <a:p>
          <a:endParaRPr lang="es-ES"/>
        </a:p>
      </dgm:t>
    </dgm:pt>
    <dgm:pt modelId="{16969C06-C8DB-43CA-80EB-D40562AF3978}">
      <dgm:prSet phldrT="[Text]"/>
      <dgm:spPr/>
      <dgm:t>
        <a:bodyPr/>
        <a:lstStyle/>
        <a:p>
          <a:r>
            <a:rPr lang="es-MX" dirty="0"/>
            <a:t>Naturaleza</a:t>
          </a:r>
          <a:endParaRPr lang="es-ES" dirty="0"/>
        </a:p>
      </dgm:t>
    </dgm:pt>
    <dgm:pt modelId="{27F6916D-934C-4BAE-A79A-98C3FAD12B9F}" type="parTrans" cxnId="{F36C65BE-8337-4D7D-937D-99B84768B801}">
      <dgm:prSet/>
      <dgm:spPr/>
      <dgm:t>
        <a:bodyPr/>
        <a:lstStyle/>
        <a:p>
          <a:endParaRPr lang="es-ES"/>
        </a:p>
      </dgm:t>
    </dgm:pt>
    <dgm:pt modelId="{1F2DF816-96E2-447A-BFCD-00CA2A849713}" type="sibTrans" cxnId="{F36C65BE-8337-4D7D-937D-99B84768B801}">
      <dgm:prSet/>
      <dgm:spPr/>
      <dgm:t>
        <a:bodyPr/>
        <a:lstStyle/>
        <a:p>
          <a:endParaRPr lang="es-ES"/>
        </a:p>
      </dgm:t>
    </dgm:pt>
    <dgm:pt modelId="{87301506-EF21-4A86-8CE9-4336B0B4DCC6}">
      <dgm:prSet phldrT="[Text]"/>
      <dgm:spPr/>
      <dgm:t>
        <a:bodyPr/>
        <a:lstStyle/>
        <a:p>
          <a:r>
            <a:rPr lang="es-MX" dirty="0"/>
            <a:t>Cuantitativa</a:t>
          </a:r>
          <a:endParaRPr lang="es-ES" dirty="0"/>
        </a:p>
      </dgm:t>
    </dgm:pt>
    <dgm:pt modelId="{6723E69F-101C-4EAB-8339-ADC15CE03DF0}" type="parTrans" cxnId="{0CAB3053-7877-4580-BD42-9A456A0CE4B6}">
      <dgm:prSet/>
      <dgm:spPr/>
      <dgm:t>
        <a:bodyPr/>
        <a:lstStyle/>
        <a:p>
          <a:endParaRPr lang="es-ES"/>
        </a:p>
      </dgm:t>
    </dgm:pt>
    <dgm:pt modelId="{7B6FBA87-D78C-43F7-8757-E97E729EA915}" type="sibTrans" cxnId="{0CAB3053-7877-4580-BD42-9A456A0CE4B6}">
      <dgm:prSet/>
      <dgm:spPr/>
      <dgm:t>
        <a:bodyPr/>
        <a:lstStyle/>
        <a:p>
          <a:endParaRPr lang="es-ES"/>
        </a:p>
      </dgm:t>
    </dgm:pt>
    <dgm:pt modelId="{E6D72B58-6755-4E86-8BF5-FACC82DE06BC}">
      <dgm:prSet phldrT="[Text]"/>
      <dgm:spPr/>
      <dgm:t>
        <a:bodyPr/>
        <a:lstStyle/>
        <a:p>
          <a:r>
            <a:rPr lang="es-MX" dirty="0"/>
            <a:t>Número de características</a:t>
          </a:r>
          <a:endParaRPr lang="es-ES" dirty="0"/>
        </a:p>
      </dgm:t>
    </dgm:pt>
    <dgm:pt modelId="{ED5B0952-1E4B-46A1-8E07-7C3556B44503}" type="parTrans" cxnId="{50AA3BDB-0A9C-48B6-8119-F4D9A0D53161}">
      <dgm:prSet/>
      <dgm:spPr/>
      <dgm:t>
        <a:bodyPr/>
        <a:lstStyle/>
        <a:p>
          <a:endParaRPr lang="es-ES"/>
        </a:p>
      </dgm:t>
    </dgm:pt>
    <dgm:pt modelId="{CF58EE5B-F900-4BDD-9A4A-8AE41A904B0C}" type="sibTrans" cxnId="{50AA3BDB-0A9C-48B6-8119-F4D9A0D53161}">
      <dgm:prSet/>
      <dgm:spPr/>
      <dgm:t>
        <a:bodyPr/>
        <a:lstStyle/>
        <a:p>
          <a:endParaRPr lang="es-ES"/>
        </a:p>
      </dgm:t>
    </dgm:pt>
    <dgm:pt modelId="{72B7430C-A729-4E99-B0FD-0A4BD040C700}">
      <dgm:prSet phldrT="[Text]"/>
      <dgm:spPr/>
      <dgm:t>
        <a:bodyPr/>
        <a:lstStyle/>
        <a:p>
          <a:r>
            <a:rPr lang="es-MX" dirty="0"/>
            <a:t>Unidimensional</a:t>
          </a:r>
          <a:endParaRPr lang="es-ES" dirty="0"/>
        </a:p>
      </dgm:t>
    </dgm:pt>
    <dgm:pt modelId="{2976A2A2-8C6E-448D-BD89-809C9571D240}" type="parTrans" cxnId="{95EF918C-189F-4D0B-853B-B32647B6DF26}">
      <dgm:prSet/>
      <dgm:spPr/>
      <dgm:t>
        <a:bodyPr/>
        <a:lstStyle/>
        <a:p>
          <a:endParaRPr lang="es-ES"/>
        </a:p>
      </dgm:t>
    </dgm:pt>
    <dgm:pt modelId="{356A4CFC-0541-4E10-B843-521688D4BA85}" type="sibTrans" cxnId="{95EF918C-189F-4D0B-853B-B32647B6DF26}">
      <dgm:prSet/>
      <dgm:spPr/>
      <dgm:t>
        <a:bodyPr/>
        <a:lstStyle/>
        <a:p>
          <a:endParaRPr lang="es-ES"/>
        </a:p>
      </dgm:t>
    </dgm:pt>
    <dgm:pt modelId="{AD26F92B-D844-4A75-8F25-1F38502FDC93}">
      <dgm:prSet phldrT="[Text]"/>
      <dgm:spPr/>
      <dgm:t>
        <a:bodyPr/>
        <a:lstStyle/>
        <a:p>
          <a:r>
            <a:rPr lang="es-MX" dirty="0"/>
            <a:t>K-dimensional</a:t>
          </a:r>
          <a:endParaRPr lang="es-ES" dirty="0"/>
        </a:p>
      </dgm:t>
    </dgm:pt>
    <dgm:pt modelId="{1D0E85B8-FFA2-4F14-900A-32E162372D0A}" type="parTrans" cxnId="{9AD4154F-0B5E-46A9-9059-969A2CCCE19A}">
      <dgm:prSet/>
      <dgm:spPr/>
      <dgm:t>
        <a:bodyPr/>
        <a:lstStyle/>
        <a:p>
          <a:endParaRPr lang="es-ES"/>
        </a:p>
      </dgm:t>
    </dgm:pt>
    <dgm:pt modelId="{AEA5F0AB-08C9-4CBE-9FC6-C81164C5BAE5}" type="sibTrans" cxnId="{9AD4154F-0B5E-46A9-9059-969A2CCCE19A}">
      <dgm:prSet/>
      <dgm:spPr/>
      <dgm:t>
        <a:bodyPr/>
        <a:lstStyle/>
        <a:p>
          <a:endParaRPr lang="es-ES"/>
        </a:p>
      </dgm:t>
    </dgm:pt>
    <dgm:pt modelId="{DBED0245-CA1F-4634-BC7F-505A3D2CCC2E}">
      <dgm:prSet phldrT="[Text]"/>
      <dgm:spPr/>
      <dgm:t>
        <a:bodyPr/>
        <a:lstStyle/>
        <a:p>
          <a:r>
            <a:rPr lang="es-MX" dirty="0"/>
            <a:t>Discreta</a:t>
          </a:r>
          <a:endParaRPr lang="es-ES" dirty="0"/>
        </a:p>
      </dgm:t>
    </dgm:pt>
    <dgm:pt modelId="{782CF3C2-1873-4748-93C8-5E3B54C29F33}" type="parTrans" cxnId="{6B5394D0-AAFF-470F-834A-92405CE72417}">
      <dgm:prSet/>
      <dgm:spPr/>
      <dgm:t>
        <a:bodyPr/>
        <a:lstStyle/>
        <a:p>
          <a:endParaRPr lang="es-ES"/>
        </a:p>
      </dgm:t>
    </dgm:pt>
    <dgm:pt modelId="{A48F34E6-8B41-4C39-808C-B080D167416C}" type="sibTrans" cxnId="{6B5394D0-AAFF-470F-834A-92405CE72417}">
      <dgm:prSet/>
      <dgm:spPr/>
      <dgm:t>
        <a:bodyPr/>
        <a:lstStyle/>
        <a:p>
          <a:endParaRPr lang="es-ES"/>
        </a:p>
      </dgm:t>
    </dgm:pt>
    <dgm:pt modelId="{E9519697-066F-42C4-9E1C-ED6997FCC27E}">
      <dgm:prSet phldrT="[Text]"/>
      <dgm:spPr/>
      <dgm:t>
        <a:bodyPr/>
        <a:lstStyle/>
        <a:p>
          <a:r>
            <a:rPr lang="es-MX" dirty="0"/>
            <a:t>Continua</a:t>
          </a:r>
          <a:endParaRPr lang="es-ES" dirty="0"/>
        </a:p>
      </dgm:t>
    </dgm:pt>
    <dgm:pt modelId="{5EAC9196-F687-4E79-ABCF-3F99CE8B60D5}" type="parTrans" cxnId="{F4D9C861-E789-4944-8A0D-E1E60982335C}">
      <dgm:prSet/>
      <dgm:spPr/>
      <dgm:t>
        <a:bodyPr/>
        <a:lstStyle/>
        <a:p>
          <a:endParaRPr lang="es-ES"/>
        </a:p>
      </dgm:t>
    </dgm:pt>
    <dgm:pt modelId="{AA85B39D-BF6F-43A3-B561-2BF2C49523A2}" type="sibTrans" cxnId="{F4D9C861-E789-4944-8A0D-E1E60982335C}">
      <dgm:prSet/>
      <dgm:spPr/>
      <dgm:t>
        <a:bodyPr/>
        <a:lstStyle/>
        <a:p>
          <a:endParaRPr lang="es-ES"/>
        </a:p>
      </dgm:t>
    </dgm:pt>
    <dgm:pt modelId="{8A93E303-C4A9-4B34-A4A3-1F328672B534}">
      <dgm:prSet phldrT="[Text]"/>
      <dgm:spPr/>
      <dgm:t>
        <a:bodyPr/>
        <a:lstStyle/>
        <a:p>
          <a:r>
            <a:rPr lang="es-MX" dirty="0"/>
            <a:t>Cualitativa</a:t>
          </a:r>
          <a:endParaRPr lang="es-ES" dirty="0"/>
        </a:p>
      </dgm:t>
    </dgm:pt>
    <dgm:pt modelId="{A4BB1491-2A7C-483C-90B8-92A4B4566AA7}" type="parTrans" cxnId="{181E9C9C-507F-4427-821D-BD8B7D6405B2}">
      <dgm:prSet/>
      <dgm:spPr/>
      <dgm:t>
        <a:bodyPr/>
        <a:lstStyle/>
        <a:p>
          <a:endParaRPr lang="es-ES"/>
        </a:p>
      </dgm:t>
    </dgm:pt>
    <dgm:pt modelId="{EA6AEDA9-96A5-49B2-A96F-4E64741218BC}" type="sibTrans" cxnId="{181E9C9C-507F-4427-821D-BD8B7D6405B2}">
      <dgm:prSet/>
      <dgm:spPr/>
      <dgm:t>
        <a:bodyPr/>
        <a:lstStyle/>
        <a:p>
          <a:endParaRPr lang="es-ES"/>
        </a:p>
      </dgm:t>
    </dgm:pt>
    <dgm:pt modelId="{EA11341A-FFCD-4F44-8E6A-620D9B5686A4}" type="pres">
      <dgm:prSet presAssocID="{5E35DA12-C0E8-4B18-8344-A245B482B4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96AEA5C-37D8-4A40-A6D9-CB73F6F1CE62}" type="pres">
      <dgm:prSet presAssocID="{5B11D1E9-9436-4836-BFB2-8579F5D21B1D}" presName="root1" presStyleCnt="0"/>
      <dgm:spPr/>
    </dgm:pt>
    <dgm:pt modelId="{C8ED4DDD-9648-4F61-824C-2EDE0B2B3477}" type="pres">
      <dgm:prSet presAssocID="{5B11D1E9-9436-4836-BFB2-8579F5D21B1D}" presName="LevelOneTextNode" presStyleLbl="node0" presStyleIdx="0" presStyleCnt="1">
        <dgm:presLayoutVars>
          <dgm:chPref val="3"/>
        </dgm:presLayoutVars>
      </dgm:prSet>
      <dgm:spPr/>
    </dgm:pt>
    <dgm:pt modelId="{65891017-2005-4A3B-ADA4-7A65D4F6319C}" type="pres">
      <dgm:prSet presAssocID="{5B11D1E9-9436-4836-BFB2-8579F5D21B1D}" presName="level2hierChild" presStyleCnt="0"/>
      <dgm:spPr/>
    </dgm:pt>
    <dgm:pt modelId="{707F3403-DB79-4513-9802-6137E55B21DB}" type="pres">
      <dgm:prSet presAssocID="{27F6916D-934C-4BAE-A79A-98C3FAD12B9F}" presName="conn2-1" presStyleLbl="parChTrans1D2" presStyleIdx="0" presStyleCnt="2"/>
      <dgm:spPr/>
    </dgm:pt>
    <dgm:pt modelId="{23453CA4-F010-4046-905A-906F719B8623}" type="pres">
      <dgm:prSet presAssocID="{27F6916D-934C-4BAE-A79A-98C3FAD12B9F}" presName="connTx" presStyleLbl="parChTrans1D2" presStyleIdx="0" presStyleCnt="2"/>
      <dgm:spPr/>
    </dgm:pt>
    <dgm:pt modelId="{B029366E-EEB4-4226-A753-DFA3031EA1CF}" type="pres">
      <dgm:prSet presAssocID="{16969C06-C8DB-43CA-80EB-D40562AF3978}" presName="root2" presStyleCnt="0"/>
      <dgm:spPr/>
    </dgm:pt>
    <dgm:pt modelId="{C6E01E58-434D-4F55-9673-B3DE1C470DCB}" type="pres">
      <dgm:prSet presAssocID="{16969C06-C8DB-43CA-80EB-D40562AF3978}" presName="LevelTwoTextNode" presStyleLbl="node2" presStyleIdx="0" presStyleCnt="2">
        <dgm:presLayoutVars>
          <dgm:chPref val="3"/>
        </dgm:presLayoutVars>
      </dgm:prSet>
      <dgm:spPr/>
    </dgm:pt>
    <dgm:pt modelId="{F2F71ABD-3424-4124-9452-1858F93DB1A3}" type="pres">
      <dgm:prSet presAssocID="{16969C06-C8DB-43CA-80EB-D40562AF3978}" presName="level3hierChild" presStyleCnt="0"/>
      <dgm:spPr/>
    </dgm:pt>
    <dgm:pt modelId="{464807AB-022F-4C33-9B23-E010C25BF8A3}" type="pres">
      <dgm:prSet presAssocID="{6723E69F-101C-4EAB-8339-ADC15CE03DF0}" presName="conn2-1" presStyleLbl="parChTrans1D3" presStyleIdx="0" presStyleCnt="4"/>
      <dgm:spPr/>
    </dgm:pt>
    <dgm:pt modelId="{90857094-5DA6-4275-A65E-731F761D19C1}" type="pres">
      <dgm:prSet presAssocID="{6723E69F-101C-4EAB-8339-ADC15CE03DF0}" presName="connTx" presStyleLbl="parChTrans1D3" presStyleIdx="0" presStyleCnt="4"/>
      <dgm:spPr/>
    </dgm:pt>
    <dgm:pt modelId="{492E9511-848F-49FF-AC39-458CD109F4B8}" type="pres">
      <dgm:prSet presAssocID="{87301506-EF21-4A86-8CE9-4336B0B4DCC6}" presName="root2" presStyleCnt="0"/>
      <dgm:spPr/>
    </dgm:pt>
    <dgm:pt modelId="{554CBBA2-FA6C-42EB-8615-D207F2A1ADC1}" type="pres">
      <dgm:prSet presAssocID="{87301506-EF21-4A86-8CE9-4336B0B4DCC6}" presName="LevelTwoTextNode" presStyleLbl="node3" presStyleIdx="0" presStyleCnt="4">
        <dgm:presLayoutVars>
          <dgm:chPref val="3"/>
        </dgm:presLayoutVars>
      </dgm:prSet>
      <dgm:spPr/>
    </dgm:pt>
    <dgm:pt modelId="{A73673A9-40C4-48FC-BF56-855D70B3DE79}" type="pres">
      <dgm:prSet presAssocID="{87301506-EF21-4A86-8CE9-4336B0B4DCC6}" presName="level3hierChild" presStyleCnt="0"/>
      <dgm:spPr/>
    </dgm:pt>
    <dgm:pt modelId="{1C84D179-BD02-4428-8630-1C2F9C92853A}" type="pres">
      <dgm:prSet presAssocID="{782CF3C2-1873-4748-93C8-5E3B54C29F33}" presName="conn2-1" presStyleLbl="parChTrans1D4" presStyleIdx="0" presStyleCnt="2"/>
      <dgm:spPr/>
    </dgm:pt>
    <dgm:pt modelId="{3FE74EC5-B91F-4CD6-BD9D-CE0251DB6606}" type="pres">
      <dgm:prSet presAssocID="{782CF3C2-1873-4748-93C8-5E3B54C29F33}" presName="connTx" presStyleLbl="parChTrans1D4" presStyleIdx="0" presStyleCnt="2"/>
      <dgm:spPr/>
    </dgm:pt>
    <dgm:pt modelId="{7CC7D697-1EBA-4FE9-A839-1621A1088E58}" type="pres">
      <dgm:prSet presAssocID="{DBED0245-CA1F-4634-BC7F-505A3D2CCC2E}" presName="root2" presStyleCnt="0"/>
      <dgm:spPr/>
    </dgm:pt>
    <dgm:pt modelId="{257C16D3-67A5-4C15-86FD-C46BCC839639}" type="pres">
      <dgm:prSet presAssocID="{DBED0245-CA1F-4634-BC7F-505A3D2CCC2E}" presName="LevelTwoTextNode" presStyleLbl="node4" presStyleIdx="0" presStyleCnt="2">
        <dgm:presLayoutVars>
          <dgm:chPref val="3"/>
        </dgm:presLayoutVars>
      </dgm:prSet>
      <dgm:spPr/>
    </dgm:pt>
    <dgm:pt modelId="{2DEFB159-CF40-4C6E-B18C-AAF3AEE71A91}" type="pres">
      <dgm:prSet presAssocID="{DBED0245-CA1F-4634-BC7F-505A3D2CCC2E}" presName="level3hierChild" presStyleCnt="0"/>
      <dgm:spPr/>
    </dgm:pt>
    <dgm:pt modelId="{6934DD8F-C0CD-46D6-8379-A89921B27B98}" type="pres">
      <dgm:prSet presAssocID="{5EAC9196-F687-4E79-ABCF-3F99CE8B60D5}" presName="conn2-1" presStyleLbl="parChTrans1D4" presStyleIdx="1" presStyleCnt="2"/>
      <dgm:spPr/>
    </dgm:pt>
    <dgm:pt modelId="{98BBA367-9E91-47E5-B20F-D8E142C0D5A8}" type="pres">
      <dgm:prSet presAssocID="{5EAC9196-F687-4E79-ABCF-3F99CE8B60D5}" presName="connTx" presStyleLbl="parChTrans1D4" presStyleIdx="1" presStyleCnt="2"/>
      <dgm:spPr/>
    </dgm:pt>
    <dgm:pt modelId="{AF4824F9-E6C5-4C3D-9F13-C4816C2B3FB0}" type="pres">
      <dgm:prSet presAssocID="{E9519697-066F-42C4-9E1C-ED6997FCC27E}" presName="root2" presStyleCnt="0"/>
      <dgm:spPr/>
    </dgm:pt>
    <dgm:pt modelId="{74B70574-3B0B-4BCC-854C-2363AD648958}" type="pres">
      <dgm:prSet presAssocID="{E9519697-066F-42C4-9E1C-ED6997FCC27E}" presName="LevelTwoTextNode" presStyleLbl="node4" presStyleIdx="1" presStyleCnt="2">
        <dgm:presLayoutVars>
          <dgm:chPref val="3"/>
        </dgm:presLayoutVars>
      </dgm:prSet>
      <dgm:spPr/>
    </dgm:pt>
    <dgm:pt modelId="{278D1D2B-324A-4ED7-8435-E03E99880B7F}" type="pres">
      <dgm:prSet presAssocID="{E9519697-066F-42C4-9E1C-ED6997FCC27E}" presName="level3hierChild" presStyleCnt="0"/>
      <dgm:spPr/>
    </dgm:pt>
    <dgm:pt modelId="{077D578A-45CA-4CD7-ABF1-19C5D800E245}" type="pres">
      <dgm:prSet presAssocID="{A4BB1491-2A7C-483C-90B8-92A4B4566AA7}" presName="conn2-1" presStyleLbl="parChTrans1D3" presStyleIdx="1" presStyleCnt="4"/>
      <dgm:spPr/>
    </dgm:pt>
    <dgm:pt modelId="{B473BF29-CB8E-4ED8-8039-0D2E1D1672EE}" type="pres">
      <dgm:prSet presAssocID="{A4BB1491-2A7C-483C-90B8-92A4B4566AA7}" presName="connTx" presStyleLbl="parChTrans1D3" presStyleIdx="1" presStyleCnt="4"/>
      <dgm:spPr/>
    </dgm:pt>
    <dgm:pt modelId="{0DA9463D-1C2A-4D4F-8ACA-C54824D9BBAA}" type="pres">
      <dgm:prSet presAssocID="{8A93E303-C4A9-4B34-A4A3-1F328672B534}" presName="root2" presStyleCnt="0"/>
      <dgm:spPr/>
    </dgm:pt>
    <dgm:pt modelId="{315F119F-0232-44B4-B729-80D5CD90DC39}" type="pres">
      <dgm:prSet presAssocID="{8A93E303-C4A9-4B34-A4A3-1F328672B534}" presName="LevelTwoTextNode" presStyleLbl="node3" presStyleIdx="1" presStyleCnt="4">
        <dgm:presLayoutVars>
          <dgm:chPref val="3"/>
        </dgm:presLayoutVars>
      </dgm:prSet>
      <dgm:spPr/>
    </dgm:pt>
    <dgm:pt modelId="{F0A55F69-424B-44B9-B936-D788A4FE0A73}" type="pres">
      <dgm:prSet presAssocID="{8A93E303-C4A9-4B34-A4A3-1F328672B534}" presName="level3hierChild" presStyleCnt="0"/>
      <dgm:spPr/>
    </dgm:pt>
    <dgm:pt modelId="{0B5C7366-BCB2-403C-844A-CC2BF4BB4FB8}" type="pres">
      <dgm:prSet presAssocID="{ED5B0952-1E4B-46A1-8E07-7C3556B44503}" presName="conn2-1" presStyleLbl="parChTrans1D2" presStyleIdx="1" presStyleCnt="2"/>
      <dgm:spPr/>
    </dgm:pt>
    <dgm:pt modelId="{1EDE110C-3DA2-4BE5-8E2E-A0FD10B29B43}" type="pres">
      <dgm:prSet presAssocID="{ED5B0952-1E4B-46A1-8E07-7C3556B44503}" presName="connTx" presStyleLbl="parChTrans1D2" presStyleIdx="1" presStyleCnt="2"/>
      <dgm:spPr/>
    </dgm:pt>
    <dgm:pt modelId="{38D91F96-0313-4576-9435-18825B9F13FD}" type="pres">
      <dgm:prSet presAssocID="{E6D72B58-6755-4E86-8BF5-FACC82DE06BC}" presName="root2" presStyleCnt="0"/>
      <dgm:spPr/>
    </dgm:pt>
    <dgm:pt modelId="{58510CB6-5142-47FC-9AE7-89C85BEDB7AF}" type="pres">
      <dgm:prSet presAssocID="{E6D72B58-6755-4E86-8BF5-FACC82DE06BC}" presName="LevelTwoTextNode" presStyleLbl="node2" presStyleIdx="1" presStyleCnt="2">
        <dgm:presLayoutVars>
          <dgm:chPref val="3"/>
        </dgm:presLayoutVars>
      </dgm:prSet>
      <dgm:spPr/>
    </dgm:pt>
    <dgm:pt modelId="{583246C4-A392-4D53-BF29-15C8E8171D7C}" type="pres">
      <dgm:prSet presAssocID="{E6D72B58-6755-4E86-8BF5-FACC82DE06BC}" presName="level3hierChild" presStyleCnt="0"/>
      <dgm:spPr/>
    </dgm:pt>
    <dgm:pt modelId="{4910235C-C93E-4B81-98C2-84CF360E10A9}" type="pres">
      <dgm:prSet presAssocID="{2976A2A2-8C6E-448D-BD89-809C9571D240}" presName="conn2-1" presStyleLbl="parChTrans1D3" presStyleIdx="2" presStyleCnt="4"/>
      <dgm:spPr/>
    </dgm:pt>
    <dgm:pt modelId="{D08D85E7-0A2A-4F79-AE05-87B9AC2CB4C8}" type="pres">
      <dgm:prSet presAssocID="{2976A2A2-8C6E-448D-BD89-809C9571D240}" presName="connTx" presStyleLbl="parChTrans1D3" presStyleIdx="2" presStyleCnt="4"/>
      <dgm:spPr/>
    </dgm:pt>
    <dgm:pt modelId="{0C19C705-15A8-4CB7-8676-27F5B2798776}" type="pres">
      <dgm:prSet presAssocID="{72B7430C-A729-4E99-B0FD-0A4BD040C700}" presName="root2" presStyleCnt="0"/>
      <dgm:spPr/>
    </dgm:pt>
    <dgm:pt modelId="{93C3B68A-62C4-4EBC-AA30-2D007F8ACBD5}" type="pres">
      <dgm:prSet presAssocID="{72B7430C-A729-4E99-B0FD-0A4BD040C700}" presName="LevelTwoTextNode" presStyleLbl="node3" presStyleIdx="2" presStyleCnt="4">
        <dgm:presLayoutVars>
          <dgm:chPref val="3"/>
        </dgm:presLayoutVars>
      </dgm:prSet>
      <dgm:spPr/>
    </dgm:pt>
    <dgm:pt modelId="{F8C32DBE-0FA6-4120-AE47-7CB0ACB543CA}" type="pres">
      <dgm:prSet presAssocID="{72B7430C-A729-4E99-B0FD-0A4BD040C700}" presName="level3hierChild" presStyleCnt="0"/>
      <dgm:spPr/>
    </dgm:pt>
    <dgm:pt modelId="{38EE5865-C11B-4397-8ACD-0002FC03C8DF}" type="pres">
      <dgm:prSet presAssocID="{1D0E85B8-FFA2-4F14-900A-32E162372D0A}" presName="conn2-1" presStyleLbl="parChTrans1D3" presStyleIdx="3" presStyleCnt="4"/>
      <dgm:spPr/>
    </dgm:pt>
    <dgm:pt modelId="{67EB2115-7778-44CD-8098-4FEE953B0798}" type="pres">
      <dgm:prSet presAssocID="{1D0E85B8-FFA2-4F14-900A-32E162372D0A}" presName="connTx" presStyleLbl="parChTrans1D3" presStyleIdx="3" presStyleCnt="4"/>
      <dgm:spPr/>
    </dgm:pt>
    <dgm:pt modelId="{6597AA47-ADB6-44E4-8222-698AE469BA7C}" type="pres">
      <dgm:prSet presAssocID="{AD26F92B-D844-4A75-8F25-1F38502FDC93}" presName="root2" presStyleCnt="0"/>
      <dgm:spPr/>
    </dgm:pt>
    <dgm:pt modelId="{E9369F64-C7D6-40E5-9055-E77E4A6F6B4F}" type="pres">
      <dgm:prSet presAssocID="{AD26F92B-D844-4A75-8F25-1F38502FDC93}" presName="LevelTwoTextNode" presStyleLbl="node3" presStyleIdx="3" presStyleCnt="4">
        <dgm:presLayoutVars>
          <dgm:chPref val="3"/>
        </dgm:presLayoutVars>
      </dgm:prSet>
      <dgm:spPr/>
    </dgm:pt>
    <dgm:pt modelId="{6669E4F7-9ACB-4D6D-80F6-7FFF5BF814E8}" type="pres">
      <dgm:prSet presAssocID="{AD26F92B-D844-4A75-8F25-1F38502FDC93}" presName="level3hierChild" presStyleCnt="0"/>
      <dgm:spPr/>
    </dgm:pt>
  </dgm:ptLst>
  <dgm:cxnLst>
    <dgm:cxn modelId="{35F86D04-DF52-428C-BB46-16FC40F5C0E0}" type="presOf" srcId="{27F6916D-934C-4BAE-A79A-98C3FAD12B9F}" destId="{23453CA4-F010-4046-905A-906F719B8623}" srcOrd="1" destOrd="0" presId="urn:microsoft.com/office/officeart/2005/8/layout/hierarchy2"/>
    <dgm:cxn modelId="{F9FFEA2B-7737-4A89-8B9C-7015F899F0EA}" type="presOf" srcId="{E9519697-066F-42C4-9E1C-ED6997FCC27E}" destId="{74B70574-3B0B-4BCC-854C-2363AD648958}" srcOrd="0" destOrd="0" presId="urn:microsoft.com/office/officeart/2005/8/layout/hierarchy2"/>
    <dgm:cxn modelId="{74560E35-32B5-449A-AC36-98350C6EACA8}" type="presOf" srcId="{87301506-EF21-4A86-8CE9-4336B0B4DCC6}" destId="{554CBBA2-FA6C-42EB-8615-D207F2A1ADC1}" srcOrd="0" destOrd="0" presId="urn:microsoft.com/office/officeart/2005/8/layout/hierarchy2"/>
    <dgm:cxn modelId="{FB65AC3D-D914-4B57-9D9E-6ECCA26F19F7}" type="presOf" srcId="{E6D72B58-6755-4E86-8BF5-FACC82DE06BC}" destId="{58510CB6-5142-47FC-9AE7-89C85BEDB7AF}" srcOrd="0" destOrd="0" presId="urn:microsoft.com/office/officeart/2005/8/layout/hierarchy2"/>
    <dgm:cxn modelId="{D8F49F47-1CC1-414D-96F6-8911FA8376F2}" type="presOf" srcId="{1D0E85B8-FFA2-4F14-900A-32E162372D0A}" destId="{38EE5865-C11B-4397-8ACD-0002FC03C8DF}" srcOrd="0" destOrd="0" presId="urn:microsoft.com/office/officeart/2005/8/layout/hierarchy2"/>
    <dgm:cxn modelId="{1641864E-B41D-4C0E-A43C-F520133F79F4}" type="presOf" srcId="{8A93E303-C4A9-4B34-A4A3-1F328672B534}" destId="{315F119F-0232-44B4-B729-80D5CD90DC39}" srcOrd="0" destOrd="0" presId="urn:microsoft.com/office/officeart/2005/8/layout/hierarchy2"/>
    <dgm:cxn modelId="{9AD4154F-0B5E-46A9-9059-969A2CCCE19A}" srcId="{E6D72B58-6755-4E86-8BF5-FACC82DE06BC}" destId="{AD26F92B-D844-4A75-8F25-1F38502FDC93}" srcOrd="1" destOrd="0" parTransId="{1D0E85B8-FFA2-4F14-900A-32E162372D0A}" sibTransId="{AEA5F0AB-08C9-4CBE-9FC6-C81164C5BAE5}"/>
    <dgm:cxn modelId="{0CAB3053-7877-4580-BD42-9A456A0CE4B6}" srcId="{16969C06-C8DB-43CA-80EB-D40562AF3978}" destId="{87301506-EF21-4A86-8CE9-4336B0B4DCC6}" srcOrd="0" destOrd="0" parTransId="{6723E69F-101C-4EAB-8339-ADC15CE03DF0}" sibTransId="{7B6FBA87-D78C-43F7-8757-E97E729EA915}"/>
    <dgm:cxn modelId="{7335E25B-F59C-448B-B951-0DF0A809AD9C}" type="presOf" srcId="{2976A2A2-8C6E-448D-BD89-809C9571D240}" destId="{D08D85E7-0A2A-4F79-AE05-87B9AC2CB4C8}" srcOrd="1" destOrd="0" presId="urn:microsoft.com/office/officeart/2005/8/layout/hierarchy2"/>
    <dgm:cxn modelId="{F4D9C861-E789-4944-8A0D-E1E60982335C}" srcId="{87301506-EF21-4A86-8CE9-4336B0B4DCC6}" destId="{E9519697-066F-42C4-9E1C-ED6997FCC27E}" srcOrd="1" destOrd="0" parTransId="{5EAC9196-F687-4E79-ABCF-3F99CE8B60D5}" sibTransId="{AA85B39D-BF6F-43A3-B561-2BF2C49523A2}"/>
    <dgm:cxn modelId="{80235A66-E79B-41BA-B782-1FA54CEBD6A7}" type="presOf" srcId="{72B7430C-A729-4E99-B0FD-0A4BD040C700}" destId="{93C3B68A-62C4-4EBC-AA30-2D007F8ACBD5}" srcOrd="0" destOrd="0" presId="urn:microsoft.com/office/officeart/2005/8/layout/hierarchy2"/>
    <dgm:cxn modelId="{55C1176A-7DC4-4F92-B456-8A775692D74C}" type="presOf" srcId="{6723E69F-101C-4EAB-8339-ADC15CE03DF0}" destId="{90857094-5DA6-4275-A65E-731F761D19C1}" srcOrd="1" destOrd="0" presId="urn:microsoft.com/office/officeart/2005/8/layout/hierarchy2"/>
    <dgm:cxn modelId="{F5A86380-3E9E-460B-9E5C-69739A4DC9A0}" type="presOf" srcId="{5B11D1E9-9436-4836-BFB2-8579F5D21B1D}" destId="{C8ED4DDD-9648-4F61-824C-2EDE0B2B3477}" srcOrd="0" destOrd="0" presId="urn:microsoft.com/office/officeart/2005/8/layout/hierarchy2"/>
    <dgm:cxn modelId="{41407786-0780-4AD3-9D48-9D83E4883D25}" type="presOf" srcId="{DBED0245-CA1F-4634-BC7F-505A3D2CCC2E}" destId="{257C16D3-67A5-4C15-86FD-C46BCC839639}" srcOrd="0" destOrd="0" presId="urn:microsoft.com/office/officeart/2005/8/layout/hierarchy2"/>
    <dgm:cxn modelId="{95EF918C-189F-4D0B-853B-B32647B6DF26}" srcId="{E6D72B58-6755-4E86-8BF5-FACC82DE06BC}" destId="{72B7430C-A729-4E99-B0FD-0A4BD040C700}" srcOrd="0" destOrd="0" parTransId="{2976A2A2-8C6E-448D-BD89-809C9571D240}" sibTransId="{356A4CFC-0541-4E10-B843-521688D4BA85}"/>
    <dgm:cxn modelId="{87209E8D-B163-40A2-9D92-410A854686BD}" type="presOf" srcId="{27F6916D-934C-4BAE-A79A-98C3FAD12B9F}" destId="{707F3403-DB79-4513-9802-6137E55B21DB}" srcOrd="0" destOrd="0" presId="urn:microsoft.com/office/officeart/2005/8/layout/hierarchy2"/>
    <dgm:cxn modelId="{287D588E-4895-4610-B66D-67278CCF7D02}" type="presOf" srcId="{2976A2A2-8C6E-448D-BD89-809C9571D240}" destId="{4910235C-C93E-4B81-98C2-84CF360E10A9}" srcOrd="0" destOrd="0" presId="urn:microsoft.com/office/officeart/2005/8/layout/hierarchy2"/>
    <dgm:cxn modelId="{11D61E90-8955-41D7-90BD-CE5F5C6707DB}" type="presOf" srcId="{ED5B0952-1E4B-46A1-8E07-7C3556B44503}" destId="{0B5C7366-BCB2-403C-844A-CC2BF4BB4FB8}" srcOrd="0" destOrd="0" presId="urn:microsoft.com/office/officeart/2005/8/layout/hierarchy2"/>
    <dgm:cxn modelId="{7D727D9A-1277-4002-80A3-C75762A0247B}" type="presOf" srcId="{782CF3C2-1873-4748-93C8-5E3B54C29F33}" destId="{3FE74EC5-B91F-4CD6-BD9D-CE0251DB6606}" srcOrd="1" destOrd="0" presId="urn:microsoft.com/office/officeart/2005/8/layout/hierarchy2"/>
    <dgm:cxn modelId="{255B2A9C-FCBD-446C-8B6A-3D0C648D6E10}" type="presOf" srcId="{1D0E85B8-FFA2-4F14-900A-32E162372D0A}" destId="{67EB2115-7778-44CD-8098-4FEE953B0798}" srcOrd="1" destOrd="0" presId="urn:microsoft.com/office/officeart/2005/8/layout/hierarchy2"/>
    <dgm:cxn modelId="{181E9C9C-507F-4427-821D-BD8B7D6405B2}" srcId="{16969C06-C8DB-43CA-80EB-D40562AF3978}" destId="{8A93E303-C4A9-4B34-A4A3-1F328672B534}" srcOrd="1" destOrd="0" parTransId="{A4BB1491-2A7C-483C-90B8-92A4B4566AA7}" sibTransId="{EA6AEDA9-96A5-49B2-A96F-4E64741218BC}"/>
    <dgm:cxn modelId="{929066AD-815C-47F8-83EB-5BD26DBC7F64}" type="presOf" srcId="{782CF3C2-1873-4748-93C8-5E3B54C29F33}" destId="{1C84D179-BD02-4428-8630-1C2F9C92853A}" srcOrd="0" destOrd="0" presId="urn:microsoft.com/office/officeart/2005/8/layout/hierarchy2"/>
    <dgm:cxn modelId="{C18D9CB9-89D1-418A-8009-3450C992EF5C}" type="presOf" srcId="{5EAC9196-F687-4E79-ABCF-3F99CE8B60D5}" destId="{98BBA367-9E91-47E5-B20F-D8E142C0D5A8}" srcOrd="1" destOrd="0" presId="urn:microsoft.com/office/officeart/2005/8/layout/hierarchy2"/>
    <dgm:cxn modelId="{E75FCBBB-165E-47DC-BBB5-638969464A52}" type="presOf" srcId="{AD26F92B-D844-4A75-8F25-1F38502FDC93}" destId="{E9369F64-C7D6-40E5-9055-E77E4A6F6B4F}" srcOrd="0" destOrd="0" presId="urn:microsoft.com/office/officeart/2005/8/layout/hierarchy2"/>
    <dgm:cxn modelId="{05A1D3BD-FB5C-4EE3-88DE-8F23590C6163}" type="presOf" srcId="{16969C06-C8DB-43CA-80EB-D40562AF3978}" destId="{C6E01E58-434D-4F55-9673-B3DE1C470DCB}" srcOrd="0" destOrd="0" presId="urn:microsoft.com/office/officeart/2005/8/layout/hierarchy2"/>
    <dgm:cxn modelId="{F36C65BE-8337-4D7D-937D-99B84768B801}" srcId="{5B11D1E9-9436-4836-BFB2-8579F5D21B1D}" destId="{16969C06-C8DB-43CA-80EB-D40562AF3978}" srcOrd="0" destOrd="0" parTransId="{27F6916D-934C-4BAE-A79A-98C3FAD12B9F}" sibTransId="{1F2DF816-96E2-447A-BFCD-00CA2A849713}"/>
    <dgm:cxn modelId="{1527F5C1-5784-468A-955A-123AED01FA4E}" type="presOf" srcId="{A4BB1491-2A7C-483C-90B8-92A4B4566AA7}" destId="{B473BF29-CB8E-4ED8-8039-0D2E1D1672EE}" srcOrd="1" destOrd="0" presId="urn:microsoft.com/office/officeart/2005/8/layout/hierarchy2"/>
    <dgm:cxn modelId="{D34CC8C4-49E1-4F85-B3CB-8D0315F13A46}" type="presOf" srcId="{ED5B0952-1E4B-46A1-8E07-7C3556B44503}" destId="{1EDE110C-3DA2-4BE5-8E2E-A0FD10B29B43}" srcOrd="1" destOrd="0" presId="urn:microsoft.com/office/officeart/2005/8/layout/hierarchy2"/>
    <dgm:cxn modelId="{44A0FFC6-B01D-4768-931C-6D81597DAAC5}" type="presOf" srcId="{5E35DA12-C0E8-4B18-8344-A245B482B4E5}" destId="{EA11341A-FFCD-4F44-8E6A-620D9B5686A4}" srcOrd="0" destOrd="0" presId="urn:microsoft.com/office/officeart/2005/8/layout/hierarchy2"/>
    <dgm:cxn modelId="{5A03DAC9-0268-4077-B41B-ABC1A3DE9667}" type="presOf" srcId="{5EAC9196-F687-4E79-ABCF-3F99CE8B60D5}" destId="{6934DD8F-C0CD-46D6-8379-A89921B27B98}" srcOrd="0" destOrd="0" presId="urn:microsoft.com/office/officeart/2005/8/layout/hierarchy2"/>
    <dgm:cxn modelId="{6B5394D0-AAFF-470F-834A-92405CE72417}" srcId="{87301506-EF21-4A86-8CE9-4336B0B4DCC6}" destId="{DBED0245-CA1F-4634-BC7F-505A3D2CCC2E}" srcOrd="0" destOrd="0" parTransId="{782CF3C2-1873-4748-93C8-5E3B54C29F33}" sibTransId="{A48F34E6-8B41-4C39-808C-B080D167416C}"/>
    <dgm:cxn modelId="{50AA3BDB-0A9C-48B6-8119-F4D9A0D53161}" srcId="{5B11D1E9-9436-4836-BFB2-8579F5D21B1D}" destId="{E6D72B58-6755-4E86-8BF5-FACC82DE06BC}" srcOrd="1" destOrd="0" parTransId="{ED5B0952-1E4B-46A1-8E07-7C3556B44503}" sibTransId="{CF58EE5B-F900-4BDD-9A4A-8AE41A904B0C}"/>
    <dgm:cxn modelId="{1D85DBDB-B3B2-40E2-990A-7540249A98B2}" type="presOf" srcId="{6723E69F-101C-4EAB-8339-ADC15CE03DF0}" destId="{464807AB-022F-4C33-9B23-E010C25BF8A3}" srcOrd="0" destOrd="0" presId="urn:microsoft.com/office/officeart/2005/8/layout/hierarchy2"/>
    <dgm:cxn modelId="{0E2781E9-91B0-42F4-B37C-6451716698E3}" type="presOf" srcId="{A4BB1491-2A7C-483C-90B8-92A4B4566AA7}" destId="{077D578A-45CA-4CD7-ABF1-19C5D800E245}" srcOrd="0" destOrd="0" presId="urn:microsoft.com/office/officeart/2005/8/layout/hierarchy2"/>
    <dgm:cxn modelId="{221FE6F9-1714-49B9-A2FA-2F35D0A6F157}" srcId="{5E35DA12-C0E8-4B18-8344-A245B482B4E5}" destId="{5B11D1E9-9436-4836-BFB2-8579F5D21B1D}" srcOrd="0" destOrd="0" parTransId="{6D8FFB90-D1D3-40E8-B1D2-B6386FF8E82F}" sibTransId="{5B48F66E-492B-4752-AB36-CF9243A29374}"/>
    <dgm:cxn modelId="{19AE5FDF-7209-44A0-8CF9-C480BA6CB50A}" type="presParOf" srcId="{EA11341A-FFCD-4F44-8E6A-620D9B5686A4}" destId="{D96AEA5C-37D8-4A40-A6D9-CB73F6F1CE62}" srcOrd="0" destOrd="0" presId="urn:microsoft.com/office/officeart/2005/8/layout/hierarchy2"/>
    <dgm:cxn modelId="{8326BC07-84CC-407F-AB6D-903563919293}" type="presParOf" srcId="{D96AEA5C-37D8-4A40-A6D9-CB73F6F1CE62}" destId="{C8ED4DDD-9648-4F61-824C-2EDE0B2B3477}" srcOrd="0" destOrd="0" presId="urn:microsoft.com/office/officeart/2005/8/layout/hierarchy2"/>
    <dgm:cxn modelId="{E32252DA-967C-49AF-9D29-856054089D49}" type="presParOf" srcId="{D96AEA5C-37D8-4A40-A6D9-CB73F6F1CE62}" destId="{65891017-2005-4A3B-ADA4-7A65D4F6319C}" srcOrd="1" destOrd="0" presId="urn:microsoft.com/office/officeart/2005/8/layout/hierarchy2"/>
    <dgm:cxn modelId="{43C9A361-D8CA-45FC-AB9F-7EC9B2B63F1C}" type="presParOf" srcId="{65891017-2005-4A3B-ADA4-7A65D4F6319C}" destId="{707F3403-DB79-4513-9802-6137E55B21DB}" srcOrd="0" destOrd="0" presId="urn:microsoft.com/office/officeart/2005/8/layout/hierarchy2"/>
    <dgm:cxn modelId="{D2A7823C-0196-46A2-9F83-AF270B515807}" type="presParOf" srcId="{707F3403-DB79-4513-9802-6137E55B21DB}" destId="{23453CA4-F010-4046-905A-906F719B8623}" srcOrd="0" destOrd="0" presId="urn:microsoft.com/office/officeart/2005/8/layout/hierarchy2"/>
    <dgm:cxn modelId="{5C6E417D-E6DA-470B-8D40-4738FE77E3B6}" type="presParOf" srcId="{65891017-2005-4A3B-ADA4-7A65D4F6319C}" destId="{B029366E-EEB4-4226-A753-DFA3031EA1CF}" srcOrd="1" destOrd="0" presId="urn:microsoft.com/office/officeart/2005/8/layout/hierarchy2"/>
    <dgm:cxn modelId="{2698B7E4-60D1-4111-84A1-DBF61F77F923}" type="presParOf" srcId="{B029366E-EEB4-4226-A753-DFA3031EA1CF}" destId="{C6E01E58-434D-4F55-9673-B3DE1C470DCB}" srcOrd="0" destOrd="0" presId="urn:microsoft.com/office/officeart/2005/8/layout/hierarchy2"/>
    <dgm:cxn modelId="{C969BECF-C29A-45A9-817E-C7790A3119F1}" type="presParOf" srcId="{B029366E-EEB4-4226-A753-DFA3031EA1CF}" destId="{F2F71ABD-3424-4124-9452-1858F93DB1A3}" srcOrd="1" destOrd="0" presId="urn:microsoft.com/office/officeart/2005/8/layout/hierarchy2"/>
    <dgm:cxn modelId="{94E44762-550D-4ACF-9922-78B8F404E342}" type="presParOf" srcId="{F2F71ABD-3424-4124-9452-1858F93DB1A3}" destId="{464807AB-022F-4C33-9B23-E010C25BF8A3}" srcOrd="0" destOrd="0" presId="urn:microsoft.com/office/officeart/2005/8/layout/hierarchy2"/>
    <dgm:cxn modelId="{AC4695A8-B833-4DCE-9E16-33AE4B4A2455}" type="presParOf" srcId="{464807AB-022F-4C33-9B23-E010C25BF8A3}" destId="{90857094-5DA6-4275-A65E-731F761D19C1}" srcOrd="0" destOrd="0" presId="urn:microsoft.com/office/officeart/2005/8/layout/hierarchy2"/>
    <dgm:cxn modelId="{005B20F8-8D4E-4BF9-9D92-EC7ED5105742}" type="presParOf" srcId="{F2F71ABD-3424-4124-9452-1858F93DB1A3}" destId="{492E9511-848F-49FF-AC39-458CD109F4B8}" srcOrd="1" destOrd="0" presId="urn:microsoft.com/office/officeart/2005/8/layout/hierarchy2"/>
    <dgm:cxn modelId="{DC062773-C23E-46A8-ABD9-D5EC91055CB7}" type="presParOf" srcId="{492E9511-848F-49FF-AC39-458CD109F4B8}" destId="{554CBBA2-FA6C-42EB-8615-D207F2A1ADC1}" srcOrd="0" destOrd="0" presId="urn:microsoft.com/office/officeart/2005/8/layout/hierarchy2"/>
    <dgm:cxn modelId="{6A046D23-8078-449F-85CE-5F026BBF59A4}" type="presParOf" srcId="{492E9511-848F-49FF-AC39-458CD109F4B8}" destId="{A73673A9-40C4-48FC-BF56-855D70B3DE79}" srcOrd="1" destOrd="0" presId="urn:microsoft.com/office/officeart/2005/8/layout/hierarchy2"/>
    <dgm:cxn modelId="{F8DFD97E-1FF9-4615-826C-A28DA4DDE7DE}" type="presParOf" srcId="{A73673A9-40C4-48FC-BF56-855D70B3DE79}" destId="{1C84D179-BD02-4428-8630-1C2F9C92853A}" srcOrd="0" destOrd="0" presId="urn:microsoft.com/office/officeart/2005/8/layout/hierarchy2"/>
    <dgm:cxn modelId="{7CC3CA90-0767-43CC-8B80-7A18A8A1F719}" type="presParOf" srcId="{1C84D179-BD02-4428-8630-1C2F9C92853A}" destId="{3FE74EC5-B91F-4CD6-BD9D-CE0251DB6606}" srcOrd="0" destOrd="0" presId="urn:microsoft.com/office/officeart/2005/8/layout/hierarchy2"/>
    <dgm:cxn modelId="{7F2E4F14-EDB4-43A4-B849-7037A8981F09}" type="presParOf" srcId="{A73673A9-40C4-48FC-BF56-855D70B3DE79}" destId="{7CC7D697-1EBA-4FE9-A839-1621A1088E58}" srcOrd="1" destOrd="0" presId="urn:microsoft.com/office/officeart/2005/8/layout/hierarchy2"/>
    <dgm:cxn modelId="{9F66F2E3-A201-4857-899D-6519ACF61ACA}" type="presParOf" srcId="{7CC7D697-1EBA-4FE9-A839-1621A1088E58}" destId="{257C16D3-67A5-4C15-86FD-C46BCC839639}" srcOrd="0" destOrd="0" presId="urn:microsoft.com/office/officeart/2005/8/layout/hierarchy2"/>
    <dgm:cxn modelId="{F22A2041-797D-4B3A-BCBC-7019444C71DD}" type="presParOf" srcId="{7CC7D697-1EBA-4FE9-A839-1621A1088E58}" destId="{2DEFB159-CF40-4C6E-B18C-AAF3AEE71A91}" srcOrd="1" destOrd="0" presId="urn:microsoft.com/office/officeart/2005/8/layout/hierarchy2"/>
    <dgm:cxn modelId="{11C07757-7FCF-4356-9E3A-84FEA4BE57A4}" type="presParOf" srcId="{A73673A9-40C4-48FC-BF56-855D70B3DE79}" destId="{6934DD8F-C0CD-46D6-8379-A89921B27B98}" srcOrd="2" destOrd="0" presId="urn:microsoft.com/office/officeart/2005/8/layout/hierarchy2"/>
    <dgm:cxn modelId="{A8C6A9AF-8498-4E13-B33C-6266523D1F6B}" type="presParOf" srcId="{6934DD8F-C0CD-46D6-8379-A89921B27B98}" destId="{98BBA367-9E91-47E5-B20F-D8E142C0D5A8}" srcOrd="0" destOrd="0" presId="urn:microsoft.com/office/officeart/2005/8/layout/hierarchy2"/>
    <dgm:cxn modelId="{DDC44B44-A301-4C21-AD36-B096EF4CF1E5}" type="presParOf" srcId="{A73673A9-40C4-48FC-BF56-855D70B3DE79}" destId="{AF4824F9-E6C5-4C3D-9F13-C4816C2B3FB0}" srcOrd="3" destOrd="0" presId="urn:microsoft.com/office/officeart/2005/8/layout/hierarchy2"/>
    <dgm:cxn modelId="{9AC91908-9E11-49A9-964C-5F0F71480DBE}" type="presParOf" srcId="{AF4824F9-E6C5-4C3D-9F13-C4816C2B3FB0}" destId="{74B70574-3B0B-4BCC-854C-2363AD648958}" srcOrd="0" destOrd="0" presId="urn:microsoft.com/office/officeart/2005/8/layout/hierarchy2"/>
    <dgm:cxn modelId="{3DEF9243-52D7-4351-BCA3-4579DECEC51B}" type="presParOf" srcId="{AF4824F9-E6C5-4C3D-9F13-C4816C2B3FB0}" destId="{278D1D2B-324A-4ED7-8435-E03E99880B7F}" srcOrd="1" destOrd="0" presId="urn:microsoft.com/office/officeart/2005/8/layout/hierarchy2"/>
    <dgm:cxn modelId="{9B823DF9-8980-45E5-AE6A-8AFCBDE394AC}" type="presParOf" srcId="{F2F71ABD-3424-4124-9452-1858F93DB1A3}" destId="{077D578A-45CA-4CD7-ABF1-19C5D800E245}" srcOrd="2" destOrd="0" presId="urn:microsoft.com/office/officeart/2005/8/layout/hierarchy2"/>
    <dgm:cxn modelId="{30342D53-0FB8-4060-884D-1CED43637779}" type="presParOf" srcId="{077D578A-45CA-4CD7-ABF1-19C5D800E245}" destId="{B473BF29-CB8E-4ED8-8039-0D2E1D1672EE}" srcOrd="0" destOrd="0" presId="urn:microsoft.com/office/officeart/2005/8/layout/hierarchy2"/>
    <dgm:cxn modelId="{A1AEF472-CAE9-4F96-ADB1-8BEA9AE96117}" type="presParOf" srcId="{F2F71ABD-3424-4124-9452-1858F93DB1A3}" destId="{0DA9463D-1C2A-4D4F-8ACA-C54824D9BBAA}" srcOrd="3" destOrd="0" presId="urn:microsoft.com/office/officeart/2005/8/layout/hierarchy2"/>
    <dgm:cxn modelId="{03EAC7EC-785A-4030-B1F9-92546193D168}" type="presParOf" srcId="{0DA9463D-1C2A-4D4F-8ACA-C54824D9BBAA}" destId="{315F119F-0232-44B4-B729-80D5CD90DC39}" srcOrd="0" destOrd="0" presId="urn:microsoft.com/office/officeart/2005/8/layout/hierarchy2"/>
    <dgm:cxn modelId="{091458EA-06A4-4EB2-8FF3-C852BD4A120B}" type="presParOf" srcId="{0DA9463D-1C2A-4D4F-8ACA-C54824D9BBAA}" destId="{F0A55F69-424B-44B9-B936-D788A4FE0A73}" srcOrd="1" destOrd="0" presId="urn:microsoft.com/office/officeart/2005/8/layout/hierarchy2"/>
    <dgm:cxn modelId="{DA0B7125-D5F8-4DED-BE6C-E91479AA1E44}" type="presParOf" srcId="{65891017-2005-4A3B-ADA4-7A65D4F6319C}" destId="{0B5C7366-BCB2-403C-844A-CC2BF4BB4FB8}" srcOrd="2" destOrd="0" presId="urn:microsoft.com/office/officeart/2005/8/layout/hierarchy2"/>
    <dgm:cxn modelId="{49138570-1692-4CCC-B6DD-964FCE6E0C9B}" type="presParOf" srcId="{0B5C7366-BCB2-403C-844A-CC2BF4BB4FB8}" destId="{1EDE110C-3DA2-4BE5-8E2E-A0FD10B29B43}" srcOrd="0" destOrd="0" presId="urn:microsoft.com/office/officeart/2005/8/layout/hierarchy2"/>
    <dgm:cxn modelId="{51C5B74C-C5D1-472F-9B39-12D4482DFE85}" type="presParOf" srcId="{65891017-2005-4A3B-ADA4-7A65D4F6319C}" destId="{38D91F96-0313-4576-9435-18825B9F13FD}" srcOrd="3" destOrd="0" presId="urn:microsoft.com/office/officeart/2005/8/layout/hierarchy2"/>
    <dgm:cxn modelId="{5E555806-D268-4CBA-97DA-C69256DD36F9}" type="presParOf" srcId="{38D91F96-0313-4576-9435-18825B9F13FD}" destId="{58510CB6-5142-47FC-9AE7-89C85BEDB7AF}" srcOrd="0" destOrd="0" presId="urn:microsoft.com/office/officeart/2005/8/layout/hierarchy2"/>
    <dgm:cxn modelId="{FE0F9F9B-D4EE-44B4-A122-A4A28AD52B97}" type="presParOf" srcId="{38D91F96-0313-4576-9435-18825B9F13FD}" destId="{583246C4-A392-4D53-BF29-15C8E8171D7C}" srcOrd="1" destOrd="0" presId="urn:microsoft.com/office/officeart/2005/8/layout/hierarchy2"/>
    <dgm:cxn modelId="{6D6CC8BA-77B1-40F2-BF05-53E828FE6B4F}" type="presParOf" srcId="{583246C4-A392-4D53-BF29-15C8E8171D7C}" destId="{4910235C-C93E-4B81-98C2-84CF360E10A9}" srcOrd="0" destOrd="0" presId="urn:microsoft.com/office/officeart/2005/8/layout/hierarchy2"/>
    <dgm:cxn modelId="{CE3EEA06-2D1C-43DC-961F-BECDC86E08A1}" type="presParOf" srcId="{4910235C-C93E-4B81-98C2-84CF360E10A9}" destId="{D08D85E7-0A2A-4F79-AE05-87B9AC2CB4C8}" srcOrd="0" destOrd="0" presId="urn:microsoft.com/office/officeart/2005/8/layout/hierarchy2"/>
    <dgm:cxn modelId="{6ED6E460-0FC2-46E7-8E85-663F9C638DF6}" type="presParOf" srcId="{583246C4-A392-4D53-BF29-15C8E8171D7C}" destId="{0C19C705-15A8-4CB7-8676-27F5B2798776}" srcOrd="1" destOrd="0" presId="urn:microsoft.com/office/officeart/2005/8/layout/hierarchy2"/>
    <dgm:cxn modelId="{4B2B7AC8-ED3C-4DC1-B4B6-DAFD1325C719}" type="presParOf" srcId="{0C19C705-15A8-4CB7-8676-27F5B2798776}" destId="{93C3B68A-62C4-4EBC-AA30-2D007F8ACBD5}" srcOrd="0" destOrd="0" presId="urn:microsoft.com/office/officeart/2005/8/layout/hierarchy2"/>
    <dgm:cxn modelId="{F51255B9-F1B8-4766-970E-8E6CCBFE62B7}" type="presParOf" srcId="{0C19C705-15A8-4CB7-8676-27F5B2798776}" destId="{F8C32DBE-0FA6-4120-AE47-7CB0ACB543CA}" srcOrd="1" destOrd="0" presId="urn:microsoft.com/office/officeart/2005/8/layout/hierarchy2"/>
    <dgm:cxn modelId="{C0290F31-6710-4EEB-8B03-1407D9931883}" type="presParOf" srcId="{583246C4-A392-4D53-BF29-15C8E8171D7C}" destId="{38EE5865-C11B-4397-8ACD-0002FC03C8DF}" srcOrd="2" destOrd="0" presId="urn:microsoft.com/office/officeart/2005/8/layout/hierarchy2"/>
    <dgm:cxn modelId="{C86134E3-743D-44B4-A1CB-9F3D938A243B}" type="presParOf" srcId="{38EE5865-C11B-4397-8ACD-0002FC03C8DF}" destId="{67EB2115-7778-44CD-8098-4FEE953B0798}" srcOrd="0" destOrd="0" presId="urn:microsoft.com/office/officeart/2005/8/layout/hierarchy2"/>
    <dgm:cxn modelId="{CE8DB4D3-6EAF-466F-8DD0-78F7BE52FFF3}" type="presParOf" srcId="{583246C4-A392-4D53-BF29-15C8E8171D7C}" destId="{6597AA47-ADB6-44E4-8222-698AE469BA7C}" srcOrd="3" destOrd="0" presId="urn:microsoft.com/office/officeart/2005/8/layout/hierarchy2"/>
    <dgm:cxn modelId="{0A383438-25FB-4C0D-BB22-956D7E338005}" type="presParOf" srcId="{6597AA47-ADB6-44E4-8222-698AE469BA7C}" destId="{E9369F64-C7D6-40E5-9055-E77E4A6F6B4F}" srcOrd="0" destOrd="0" presId="urn:microsoft.com/office/officeart/2005/8/layout/hierarchy2"/>
    <dgm:cxn modelId="{FE706966-6BD7-4C96-BD20-CDAEB3C88BE5}" type="presParOf" srcId="{6597AA47-ADB6-44E4-8222-698AE469BA7C}" destId="{6669E4F7-9ACB-4D6D-80F6-7FFF5BF814E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D4DDD-9648-4F61-824C-2EDE0B2B3477}">
      <dsp:nvSpPr>
        <dsp:cNvPr id="0" name=""/>
        <dsp:cNvSpPr/>
      </dsp:nvSpPr>
      <dsp:spPr>
        <a:xfrm>
          <a:off x="1551013" y="1284631"/>
          <a:ext cx="1116884" cy="558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Variable aleatoria</a:t>
          </a:r>
          <a:endParaRPr lang="es-ES" sz="1300" kern="1200" dirty="0"/>
        </a:p>
      </dsp:txBody>
      <dsp:txXfrm>
        <a:off x="1567369" y="1300987"/>
        <a:ext cx="1084172" cy="525730"/>
      </dsp:txXfrm>
    </dsp:sp>
    <dsp:sp modelId="{707F3403-DB79-4513-9802-6137E55B21DB}">
      <dsp:nvSpPr>
        <dsp:cNvPr id="0" name=""/>
        <dsp:cNvSpPr/>
      </dsp:nvSpPr>
      <dsp:spPr>
        <a:xfrm rot="18289469">
          <a:off x="2500115" y="1224840"/>
          <a:ext cx="782317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782317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871716" y="1223189"/>
        <a:ext cx="39115" cy="39115"/>
      </dsp:txXfrm>
    </dsp:sp>
    <dsp:sp modelId="{C6E01E58-434D-4F55-9673-B3DE1C470DCB}">
      <dsp:nvSpPr>
        <dsp:cNvPr id="0" name=""/>
        <dsp:cNvSpPr/>
      </dsp:nvSpPr>
      <dsp:spPr>
        <a:xfrm>
          <a:off x="3114651" y="642422"/>
          <a:ext cx="1116884" cy="558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Naturaleza</a:t>
          </a:r>
          <a:endParaRPr lang="es-ES" sz="1300" kern="1200" dirty="0"/>
        </a:p>
      </dsp:txBody>
      <dsp:txXfrm>
        <a:off x="3131007" y="658778"/>
        <a:ext cx="1084172" cy="525730"/>
      </dsp:txXfrm>
    </dsp:sp>
    <dsp:sp modelId="{464807AB-022F-4C33-9B23-E010C25BF8A3}">
      <dsp:nvSpPr>
        <dsp:cNvPr id="0" name=""/>
        <dsp:cNvSpPr/>
      </dsp:nvSpPr>
      <dsp:spPr>
        <a:xfrm rot="19457599">
          <a:off x="4179823" y="743183"/>
          <a:ext cx="550178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550178" y="179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441158" y="747337"/>
        <a:ext cx="27508" cy="27508"/>
      </dsp:txXfrm>
    </dsp:sp>
    <dsp:sp modelId="{554CBBA2-FA6C-42EB-8615-D207F2A1ADC1}">
      <dsp:nvSpPr>
        <dsp:cNvPr id="0" name=""/>
        <dsp:cNvSpPr/>
      </dsp:nvSpPr>
      <dsp:spPr>
        <a:xfrm>
          <a:off x="4678289" y="321318"/>
          <a:ext cx="1116884" cy="558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Cuantitativa</a:t>
          </a:r>
          <a:endParaRPr lang="es-ES" sz="1300" kern="1200" dirty="0"/>
        </a:p>
      </dsp:txBody>
      <dsp:txXfrm>
        <a:off x="4694645" y="337674"/>
        <a:ext cx="1084172" cy="525730"/>
      </dsp:txXfrm>
    </dsp:sp>
    <dsp:sp modelId="{1C84D179-BD02-4428-8630-1C2F9C92853A}">
      <dsp:nvSpPr>
        <dsp:cNvPr id="0" name=""/>
        <dsp:cNvSpPr/>
      </dsp:nvSpPr>
      <dsp:spPr>
        <a:xfrm rot="19457599">
          <a:off x="5743461" y="422079"/>
          <a:ext cx="550178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550178" y="179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6004796" y="426232"/>
        <a:ext cx="27508" cy="27508"/>
      </dsp:txXfrm>
    </dsp:sp>
    <dsp:sp modelId="{257C16D3-67A5-4C15-86FD-C46BCC839639}">
      <dsp:nvSpPr>
        <dsp:cNvPr id="0" name=""/>
        <dsp:cNvSpPr/>
      </dsp:nvSpPr>
      <dsp:spPr>
        <a:xfrm>
          <a:off x="6241927" y="214"/>
          <a:ext cx="1116884" cy="558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Discreta</a:t>
          </a:r>
          <a:endParaRPr lang="es-ES" sz="1300" kern="1200" dirty="0"/>
        </a:p>
      </dsp:txBody>
      <dsp:txXfrm>
        <a:off x="6258283" y="16570"/>
        <a:ext cx="1084172" cy="525730"/>
      </dsp:txXfrm>
    </dsp:sp>
    <dsp:sp modelId="{6934DD8F-C0CD-46D6-8379-A89921B27B98}">
      <dsp:nvSpPr>
        <dsp:cNvPr id="0" name=""/>
        <dsp:cNvSpPr/>
      </dsp:nvSpPr>
      <dsp:spPr>
        <a:xfrm rot="2142401">
          <a:off x="5743461" y="743183"/>
          <a:ext cx="550178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550178" y="179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6004796" y="747337"/>
        <a:ext cx="27508" cy="27508"/>
      </dsp:txXfrm>
    </dsp:sp>
    <dsp:sp modelId="{74B70574-3B0B-4BCC-854C-2363AD648958}">
      <dsp:nvSpPr>
        <dsp:cNvPr id="0" name=""/>
        <dsp:cNvSpPr/>
      </dsp:nvSpPr>
      <dsp:spPr>
        <a:xfrm>
          <a:off x="6241927" y="642422"/>
          <a:ext cx="1116884" cy="558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Continua</a:t>
          </a:r>
          <a:endParaRPr lang="es-ES" sz="1300" kern="1200" dirty="0"/>
        </a:p>
      </dsp:txBody>
      <dsp:txXfrm>
        <a:off x="6258283" y="658778"/>
        <a:ext cx="1084172" cy="525730"/>
      </dsp:txXfrm>
    </dsp:sp>
    <dsp:sp modelId="{077D578A-45CA-4CD7-ABF1-19C5D800E245}">
      <dsp:nvSpPr>
        <dsp:cNvPr id="0" name=""/>
        <dsp:cNvSpPr/>
      </dsp:nvSpPr>
      <dsp:spPr>
        <a:xfrm rot="2142401">
          <a:off x="4179823" y="1064288"/>
          <a:ext cx="550178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550178" y="179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441158" y="1068441"/>
        <a:ext cx="27508" cy="27508"/>
      </dsp:txXfrm>
    </dsp:sp>
    <dsp:sp modelId="{315F119F-0232-44B4-B729-80D5CD90DC39}">
      <dsp:nvSpPr>
        <dsp:cNvPr id="0" name=""/>
        <dsp:cNvSpPr/>
      </dsp:nvSpPr>
      <dsp:spPr>
        <a:xfrm>
          <a:off x="4678289" y="963526"/>
          <a:ext cx="1116884" cy="558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Cualitativa</a:t>
          </a:r>
          <a:endParaRPr lang="es-ES" sz="1300" kern="1200" dirty="0"/>
        </a:p>
      </dsp:txBody>
      <dsp:txXfrm>
        <a:off x="4694645" y="979882"/>
        <a:ext cx="1084172" cy="525730"/>
      </dsp:txXfrm>
    </dsp:sp>
    <dsp:sp modelId="{0B5C7366-BCB2-403C-844A-CC2BF4BB4FB8}">
      <dsp:nvSpPr>
        <dsp:cNvPr id="0" name=""/>
        <dsp:cNvSpPr/>
      </dsp:nvSpPr>
      <dsp:spPr>
        <a:xfrm rot="3310531">
          <a:off x="2500115" y="1867048"/>
          <a:ext cx="782317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782317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871716" y="1865398"/>
        <a:ext cx="39115" cy="39115"/>
      </dsp:txXfrm>
    </dsp:sp>
    <dsp:sp modelId="{58510CB6-5142-47FC-9AE7-89C85BEDB7AF}">
      <dsp:nvSpPr>
        <dsp:cNvPr id="0" name=""/>
        <dsp:cNvSpPr/>
      </dsp:nvSpPr>
      <dsp:spPr>
        <a:xfrm>
          <a:off x="3114651" y="1926839"/>
          <a:ext cx="1116884" cy="558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Número de características</a:t>
          </a:r>
          <a:endParaRPr lang="es-ES" sz="1300" kern="1200" dirty="0"/>
        </a:p>
      </dsp:txBody>
      <dsp:txXfrm>
        <a:off x="3131007" y="1943195"/>
        <a:ext cx="1084172" cy="525730"/>
      </dsp:txXfrm>
    </dsp:sp>
    <dsp:sp modelId="{4910235C-C93E-4B81-98C2-84CF360E10A9}">
      <dsp:nvSpPr>
        <dsp:cNvPr id="0" name=""/>
        <dsp:cNvSpPr/>
      </dsp:nvSpPr>
      <dsp:spPr>
        <a:xfrm rot="19457599">
          <a:off x="4179823" y="2027600"/>
          <a:ext cx="550178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550178" y="179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441158" y="2031753"/>
        <a:ext cx="27508" cy="27508"/>
      </dsp:txXfrm>
    </dsp:sp>
    <dsp:sp modelId="{93C3B68A-62C4-4EBC-AA30-2D007F8ACBD5}">
      <dsp:nvSpPr>
        <dsp:cNvPr id="0" name=""/>
        <dsp:cNvSpPr/>
      </dsp:nvSpPr>
      <dsp:spPr>
        <a:xfrm>
          <a:off x="4678289" y="1605735"/>
          <a:ext cx="1116884" cy="558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Unidimensional</a:t>
          </a:r>
          <a:endParaRPr lang="es-ES" sz="1300" kern="1200" dirty="0"/>
        </a:p>
      </dsp:txBody>
      <dsp:txXfrm>
        <a:off x="4694645" y="1622091"/>
        <a:ext cx="1084172" cy="525730"/>
      </dsp:txXfrm>
    </dsp:sp>
    <dsp:sp modelId="{38EE5865-C11B-4397-8ACD-0002FC03C8DF}">
      <dsp:nvSpPr>
        <dsp:cNvPr id="0" name=""/>
        <dsp:cNvSpPr/>
      </dsp:nvSpPr>
      <dsp:spPr>
        <a:xfrm rot="2142401">
          <a:off x="4179823" y="2348704"/>
          <a:ext cx="550178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550178" y="179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441158" y="2352858"/>
        <a:ext cx="27508" cy="27508"/>
      </dsp:txXfrm>
    </dsp:sp>
    <dsp:sp modelId="{E9369F64-C7D6-40E5-9055-E77E4A6F6B4F}">
      <dsp:nvSpPr>
        <dsp:cNvPr id="0" name=""/>
        <dsp:cNvSpPr/>
      </dsp:nvSpPr>
      <dsp:spPr>
        <a:xfrm>
          <a:off x="4678289" y="2247943"/>
          <a:ext cx="1116884" cy="558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K-dimensional</a:t>
          </a:r>
          <a:endParaRPr lang="es-ES" sz="1300" kern="1200" dirty="0"/>
        </a:p>
      </dsp:txBody>
      <dsp:txXfrm>
        <a:off x="4694645" y="2264299"/>
        <a:ext cx="1084172" cy="525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CB070B-93E8-4E3F-93BA-4C6F4F890423}" type="datetime1">
              <a:rPr lang="es-ES" smtClean="0"/>
              <a:t>4/2/20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9EAA754-C899-4020-AF30-0F80416D4F92}" type="datetime1">
              <a:rPr lang="es-ES" noProof="0" smtClean="0"/>
              <a:t>4/2/20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144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398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249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915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208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765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403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626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805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74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276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4758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4899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138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681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844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188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502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281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609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887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7973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050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46958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8658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1323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7620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56423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8142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1070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6270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436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4159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6099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8187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03955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4910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06779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54975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9412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4758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7366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1621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40656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0017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7625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3083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5930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67274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4592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32233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7812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6914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13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99844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2643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7027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25042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8227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9109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83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639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80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 pequeñ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osición de contenido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contenido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posición de contenido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ítulo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 gra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posición de imagen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mparación izquierd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mparación izquierd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Escriba la leyenda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12" name="Marcador de tex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Número de teléfono</a:t>
            </a:r>
          </a:p>
        </p:txBody>
      </p:sp>
      <p:sp>
        <p:nvSpPr>
          <p:cNvPr id="13" name="Marcador de tex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Identificador de red social o correo electrónico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Sitio web de la empresa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s-ES" noProof="0"/>
              <a:t>Haga clic para editar el título de la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" name="Cuadro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s-ES" sz="1600" b="1" spc="-1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ESTADÍSTICA</a:t>
            </a:r>
            <a:r>
              <a:rPr lang="es-ES" sz="1600" b="1" spc="-10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endParaRPr lang="es-ES" sz="1600" b="1" spc="-100" noProof="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algn="r" rtl="0">
              <a:lnSpc>
                <a:spcPts val="1400"/>
              </a:lnSpc>
            </a:pPr>
            <a:r>
              <a:rPr lang="es-ES" sz="1600" b="1" spc="-100" noProof="0" dirty="0">
                <a:solidFill>
                  <a:schemeClr val="tx1"/>
                </a:solidFill>
                <a:latin typeface="Corbel" panose="020B0503020204020204" pitchFamily="34" charset="0"/>
              </a:rPr>
              <a:t>UPV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B5C9CEF-C367-4D81-ACCC-F19BFAF6DF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grayscl/>
          </a:blip>
          <a:srcRect l="33" r="3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" name="Cuadro de texto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4620127" y="5938788"/>
            <a:ext cx="2465114" cy="232410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s-E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Grado en Ingeniería  Informática</a:t>
            </a:r>
            <a:endParaRPr lang="es-ES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742288"/>
            <a:ext cx="6798250" cy="2278478"/>
          </a:xfrm>
        </p:spPr>
        <p:txBody>
          <a:bodyPr rtlCol="0"/>
          <a:lstStyle/>
          <a:p>
            <a:pPr rtl="0"/>
            <a:r>
              <a:rPr lang="es-ES" dirty="0"/>
              <a:t>Estadística DESCRIPTIVA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026716"/>
            <a:ext cx="3401478" cy="1815861"/>
          </a:xfrm>
        </p:spPr>
        <p:txBody>
          <a:bodyPr rtlCol="0"/>
          <a:lstStyle/>
          <a:p>
            <a:pPr rtl="0"/>
            <a:endParaRPr lang="es-ES" dirty="0"/>
          </a:p>
        </p:txBody>
      </p:sp>
      <p:pic>
        <p:nvPicPr>
          <p:cNvPr id="1026" name="Picture 2" descr="Resultado de imagen de upv logo">
            <a:extLst>
              <a:ext uri="{FF2B5EF4-FFF2-40B4-BE49-F238E27FC236}">
                <a16:creationId xmlns:a16="http://schemas.microsoft.com/office/drawing/2014/main" id="{B684549A-8235-4189-8E81-DE7ABB4D9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82" y="4285852"/>
            <a:ext cx="3670521" cy="129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Logo_2">
            <a:extLst>
              <a:ext uri="{FF2B5EF4-FFF2-40B4-BE49-F238E27FC236}">
                <a16:creationId xmlns:a16="http://schemas.microsoft.com/office/drawing/2014/main" id="{CD8D66E2-91D2-4390-B5A7-AEB62F9D3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382" y="6171198"/>
            <a:ext cx="1524000" cy="441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Tablas de frecuencias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ES" noProof="1"/>
              <a:t>Se emplean para variables aleatorias de tipo discreto (cuantitativas o cualitativas) o continuas con pocos valores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sz="3600" dirty="0"/>
          </a:p>
          <a:p>
            <a:pPr marL="0" indent="0" algn="ctr">
              <a:buNone/>
            </a:pPr>
            <a:endParaRPr lang="es-MX" sz="36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10</a:t>
            </a:fld>
            <a:endParaRPr lang="es-ES" noProof="1"/>
          </a:p>
        </p:txBody>
      </p:sp>
      <p:graphicFrame>
        <p:nvGraphicFramePr>
          <p:cNvPr id="13" name="Group 346">
            <a:extLst>
              <a:ext uri="{FF2B5EF4-FFF2-40B4-BE49-F238E27FC236}">
                <a16:creationId xmlns:a16="http://schemas.microsoft.com/office/drawing/2014/main" id="{3F06C57E-D688-4EF6-8215-BF4F583A4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61712"/>
              </p:ext>
            </p:extLst>
          </p:nvPr>
        </p:nvGraphicFramePr>
        <p:xfrm>
          <a:off x="588963" y="1629199"/>
          <a:ext cx="8928663" cy="445706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524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2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Valores variable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Frecuencia absoluta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Frecuencia relativa %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Frecuencia absoluta acumulada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Frecuencia relativa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acumulada %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ca-ES" sz="20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ca-E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r>
                        <a:rPr kumimoji="0" lang="ca-ES" sz="20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r>
                        <a:rPr kumimoji="0" lang="ca-ES" sz="20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r1</a:t>
                      </a: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 f</a:t>
                      </a:r>
                      <a:r>
                        <a:rPr kumimoji="0" lang="ca-ES" sz="20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/N*100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r>
                        <a:rPr kumimoji="0" lang="ca-ES" sz="2000" u="none" strike="noStrike" kern="1200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f</a:t>
                      </a:r>
                      <a:r>
                        <a:rPr kumimoji="0" lang="ca-ES" sz="20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ca-E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r>
                        <a:rPr kumimoji="0" lang="ca-ES" sz="2000" u="none" strike="noStrike" kern="1200" cap="none" normalizeH="0" baseline="-25000" dirty="0">
                          <a:ln>
                            <a:noFill/>
                          </a:ln>
                          <a:effectLst/>
                        </a:rPr>
                        <a:t>r1</a:t>
                      </a: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f</a:t>
                      </a:r>
                      <a:r>
                        <a:rPr kumimoji="0" lang="ca-ES" sz="20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r1</a:t>
                      </a:r>
                      <a:endParaRPr kumimoji="0" lang="ca-E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ca-ES" sz="20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r>
                        <a:rPr kumimoji="0" lang="ca-ES" sz="20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r>
                        <a:rPr kumimoji="0" lang="ca-ES" sz="20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r2</a:t>
                      </a: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 f</a:t>
                      </a:r>
                      <a:r>
                        <a:rPr kumimoji="0" lang="ca-ES" sz="20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/N*100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r>
                        <a:rPr kumimoji="0" lang="ca-ES" sz="2000" u="none" strike="noStrike" kern="1200" cap="none" normalizeH="0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F</a:t>
                      </a:r>
                      <a:r>
                        <a:rPr kumimoji="0" lang="ca-ES" sz="2000" u="none" strike="noStrike" kern="1200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+ f</a:t>
                      </a:r>
                      <a:r>
                        <a:rPr kumimoji="0" lang="ca-ES" sz="20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ca-E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r>
                        <a:rPr kumimoji="0" lang="ca-ES" sz="2000" u="none" strike="noStrike" kern="1200" cap="none" normalizeH="0" baseline="-25000" dirty="0">
                          <a:ln>
                            <a:noFill/>
                          </a:ln>
                          <a:effectLst/>
                        </a:rPr>
                        <a:t>r2</a:t>
                      </a: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F</a:t>
                      </a:r>
                      <a:r>
                        <a:rPr kumimoji="0" lang="ca-ES" sz="2000" u="none" strike="noStrike" kern="1200" cap="none" normalizeH="0" baseline="-25000" dirty="0">
                          <a:ln>
                            <a:noFill/>
                          </a:ln>
                          <a:effectLst/>
                        </a:rPr>
                        <a:t>r1</a:t>
                      </a: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+ f</a:t>
                      </a:r>
                      <a:r>
                        <a:rPr kumimoji="0" lang="ca-ES" sz="20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r2</a:t>
                      </a: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ca-E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ca-ES" sz="20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r>
                        <a:rPr kumimoji="0" lang="ca-ES" sz="20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r>
                        <a:rPr kumimoji="0" lang="ca-ES" sz="20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r2 </a:t>
                      </a: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 f</a:t>
                      </a:r>
                      <a:r>
                        <a:rPr kumimoji="0" lang="ca-ES" sz="20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/N*100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r>
                        <a:rPr kumimoji="0" lang="ca-ES" sz="2000" u="none" strike="noStrike" kern="1200" cap="none" normalizeH="0" baseline="-2500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F</a:t>
                      </a:r>
                      <a:r>
                        <a:rPr kumimoji="0" lang="ca-ES" sz="2000" u="none" strike="noStrike" kern="1200" cap="none" normalizeH="0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+ f</a:t>
                      </a:r>
                      <a:r>
                        <a:rPr kumimoji="0" lang="ca-ES" sz="20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</a:t>
                      </a:r>
                      <a:r>
                        <a:rPr kumimoji="0" lang="ca-ES" sz="2000" u="none" strike="noStrike" kern="1200" cap="none" normalizeH="0" baseline="-25000" dirty="0">
                          <a:ln>
                            <a:noFill/>
                          </a:ln>
                          <a:effectLst/>
                        </a:rPr>
                        <a:t>r3</a:t>
                      </a: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F</a:t>
                      </a:r>
                      <a:r>
                        <a:rPr kumimoji="0" lang="ca-ES" sz="2000" u="none" strike="noStrike" kern="1200" cap="none" normalizeH="0" baseline="-25000" dirty="0">
                          <a:ln>
                            <a:noFill/>
                          </a:ln>
                          <a:effectLst/>
                        </a:rPr>
                        <a:t>r2</a:t>
                      </a: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+ f</a:t>
                      </a:r>
                      <a:r>
                        <a:rPr kumimoji="0" lang="ca-ES" sz="20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r3</a:t>
                      </a: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100%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100%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41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Tablas de frecuencias (CUANTITATIVAS)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ES" noProof="1"/>
              <a:t>Es difícil que encontremos el mismo valor repetido, especialmente en variables continuas. La solución es agrupar los valores por tramos.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sz="3600" dirty="0"/>
          </a:p>
          <a:p>
            <a:pPr marL="0" indent="0" algn="ctr">
              <a:buNone/>
            </a:pPr>
            <a:endParaRPr lang="es-MX" sz="36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11</a:t>
            </a:fld>
            <a:endParaRPr lang="es-ES" noProof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1FC88-9449-48EA-AB8F-1A5A3212E44A}"/>
              </a:ext>
            </a:extLst>
          </p:cNvPr>
          <p:cNvSpPr/>
          <p:nvPr/>
        </p:nvSpPr>
        <p:spPr>
          <a:xfrm>
            <a:off x="466080" y="1382317"/>
            <a:ext cx="9623503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ES_tradnl" sz="1600" dirty="0">
              <a:solidFill>
                <a:schemeClr val="folHlink"/>
              </a:solidFill>
              <a:latin typeface="Arial Black" pitchFamily="34" charset="0"/>
            </a:endParaRPr>
          </a:p>
          <a:p>
            <a:r>
              <a:rPr lang="es-ES_tradnl" sz="1600" dirty="0">
                <a:latin typeface="Arial Black" pitchFamily="34" charset="0"/>
              </a:rPr>
              <a:t>------------------------------------------------------------------------------------------------------------------------------------</a:t>
            </a:r>
          </a:p>
          <a:p>
            <a:r>
              <a:rPr lang="es-ES_tradnl" sz="1600" dirty="0">
                <a:latin typeface="Arial Black" pitchFamily="34" charset="0"/>
              </a:rPr>
              <a:t>          </a:t>
            </a:r>
            <a:r>
              <a:rPr lang="es-ES_tradnl" sz="1600" dirty="0">
                <a:solidFill>
                  <a:schemeClr val="tx2"/>
                </a:solidFill>
                <a:latin typeface="Arial Black" pitchFamily="34" charset="0"/>
              </a:rPr>
              <a:t> </a:t>
            </a:r>
            <a:r>
              <a:rPr lang="es-ES_tradnl" sz="1600" dirty="0" err="1">
                <a:solidFill>
                  <a:srgbClr val="000099"/>
                </a:solidFill>
                <a:latin typeface="Arial Black" pitchFamily="34" charset="0"/>
              </a:rPr>
              <a:t>Lower</a:t>
            </a:r>
            <a:r>
              <a:rPr lang="es-ES_tradnl" sz="1600" dirty="0">
                <a:solidFill>
                  <a:srgbClr val="000099"/>
                </a:solidFill>
                <a:latin typeface="Arial Black" pitchFamily="34" charset="0"/>
              </a:rPr>
              <a:t>  </a:t>
            </a:r>
            <a:r>
              <a:rPr lang="es-ES_tradnl" sz="1600" dirty="0" err="1">
                <a:solidFill>
                  <a:srgbClr val="000099"/>
                </a:solidFill>
                <a:latin typeface="Arial Black" pitchFamily="34" charset="0"/>
              </a:rPr>
              <a:t>Upper</a:t>
            </a:r>
            <a:r>
              <a:rPr lang="es-ES_tradnl" sz="1600" dirty="0">
                <a:solidFill>
                  <a:srgbClr val="000099"/>
                </a:solidFill>
                <a:latin typeface="Arial Black" pitchFamily="34" charset="0"/>
              </a:rPr>
              <a:t>                                             </a:t>
            </a:r>
            <a:r>
              <a:rPr lang="es-ES_tradnl" sz="1600" dirty="0" err="1">
                <a:solidFill>
                  <a:srgbClr val="000099"/>
                </a:solidFill>
                <a:latin typeface="Arial Black" pitchFamily="34" charset="0"/>
              </a:rPr>
              <a:t>Relative</a:t>
            </a:r>
            <a:r>
              <a:rPr lang="es-ES_tradnl" sz="1600" dirty="0">
                <a:solidFill>
                  <a:srgbClr val="000099"/>
                </a:solidFill>
                <a:latin typeface="Arial Black" pitchFamily="34" charset="0"/>
              </a:rPr>
              <a:t>    </a:t>
            </a:r>
            <a:r>
              <a:rPr lang="es-ES_tradnl" sz="1600" dirty="0" err="1">
                <a:solidFill>
                  <a:srgbClr val="000099"/>
                </a:solidFill>
                <a:latin typeface="Arial Black" pitchFamily="34" charset="0"/>
              </a:rPr>
              <a:t>Cumulative</a:t>
            </a:r>
            <a:r>
              <a:rPr lang="es-ES_tradnl" sz="1600" dirty="0">
                <a:solidFill>
                  <a:srgbClr val="000099"/>
                </a:solidFill>
                <a:latin typeface="Arial Black" pitchFamily="34" charset="0"/>
              </a:rPr>
              <a:t>      Cum. Rel.</a:t>
            </a:r>
          </a:p>
          <a:p>
            <a:r>
              <a:rPr lang="es-ES_tradnl" sz="1600" dirty="0" err="1">
                <a:solidFill>
                  <a:srgbClr val="000099"/>
                </a:solidFill>
                <a:latin typeface="Arial Black" pitchFamily="34" charset="0"/>
              </a:rPr>
              <a:t>Class</a:t>
            </a:r>
            <a:r>
              <a:rPr lang="es-ES_tradnl" sz="1600" dirty="0">
                <a:solidFill>
                  <a:srgbClr val="000099"/>
                </a:solidFill>
                <a:latin typeface="Arial Black" pitchFamily="34" charset="0"/>
              </a:rPr>
              <a:t>  </a:t>
            </a:r>
            <a:r>
              <a:rPr lang="es-ES_tradnl" sz="1600" dirty="0" err="1">
                <a:solidFill>
                  <a:srgbClr val="000099"/>
                </a:solidFill>
                <a:latin typeface="Arial Black" pitchFamily="34" charset="0"/>
              </a:rPr>
              <a:t>Limit</a:t>
            </a:r>
            <a:r>
              <a:rPr lang="es-ES_tradnl" sz="1600" dirty="0">
                <a:solidFill>
                  <a:srgbClr val="000099"/>
                </a:solidFill>
                <a:latin typeface="Arial Black" pitchFamily="34" charset="0"/>
              </a:rPr>
              <a:t>    </a:t>
            </a:r>
            <a:r>
              <a:rPr lang="es-ES_tradnl" sz="1600" dirty="0" err="1">
                <a:solidFill>
                  <a:srgbClr val="000099"/>
                </a:solidFill>
                <a:latin typeface="Arial Black" pitchFamily="34" charset="0"/>
              </a:rPr>
              <a:t>Limit</a:t>
            </a:r>
            <a:r>
              <a:rPr lang="es-ES_tradnl" sz="1600" dirty="0">
                <a:solidFill>
                  <a:srgbClr val="000099"/>
                </a:solidFill>
                <a:latin typeface="Arial Black" pitchFamily="34" charset="0"/>
              </a:rPr>
              <a:t>   </a:t>
            </a:r>
            <a:r>
              <a:rPr lang="es-ES_tradnl" sz="1600" dirty="0" err="1">
                <a:solidFill>
                  <a:srgbClr val="000099"/>
                </a:solidFill>
                <a:latin typeface="Arial Black" pitchFamily="34" charset="0"/>
              </a:rPr>
              <a:t>Midpoint</a:t>
            </a:r>
            <a:r>
              <a:rPr lang="es-ES_tradnl" sz="1600" dirty="0">
                <a:solidFill>
                  <a:srgbClr val="000099"/>
                </a:solidFill>
                <a:latin typeface="Arial Black" pitchFamily="34" charset="0"/>
              </a:rPr>
              <a:t>     </a:t>
            </a:r>
            <a:r>
              <a:rPr lang="es-ES_tradnl" sz="1600" dirty="0" err="1">
                <a:solidFill>
                  <a:srgbClr val="000099"/>
                </a:solidFill>
                <a:latin typeface="Arial Black" pitchFamily="34" charset="0"/>
              </a:rPr>
              <a:t>Frequency</a:t>
            </a:r>
            <a:r>
              <a:rPr lang="es-ES_tradnl" sz="1600" dirty="0">
                <a:solidFill>
                  <a:srgbClr val="000099"/>
                </a:solidFill>
                <a:latin typeface="Arial Black" pitchFamily="34" charset="0"/>
              </a:rPr>
              <a:t>     </a:t>
            </a:r>
            <a:r>
              <a:rPr lang="es-ES_tradnl" sz="1600" dirty="0" err="1">
                <a:solidFill>
                  <a:srgbClr val="000099"/>
                </a:solidFill>
                <a:latin typeface="Arial Black" pitchFamily="34" charset="0"/>
              </a:rPr>
              <a:t>Frequency</a:t>
            </a:r>
            <a:r>
              <a:rPr lang="es-ES_tradnl" sz="1600" dirty="0">
                <a:solidFill>
                  <a:srgbClr val="000099"/>
                </a:solidFill>
                <a:latin typeface="Arial Black" pitchFamily="34" charset="0"/>
              </a:rPr>
              <a:t>   </a:t>
            </a:r>
            <a:r>
              <a:rPr lang="es-ES_tradnl" sz="1600" dirty="0" err="1">
                <a:solidFill>
                  <a:srgbClr val="000099"/>
                </a:solidFill>
                <a:latin typeface="Arial Black" pitchFamily="34" charset="0"/>
              </a:rPr>
              <a:t>Frequency</a:t>
            </a:r>
            <a:r>
              <a:rPr lang="es-ES_tradnl" sz="1600" dirty="0">
                <a:solidFill>
                  <a:srgbClr val="000099"/>
                </a:solidFill>
                <a:latin typeface="Arial Black" pitchFamily="34" charset="0"/>
              </a:rPr>
              <a:t>     </a:t>
            </a:r>
            <a:r>
              <a:rPr lang="es-ES_tradnl" sz="1600" dirty="0" err="1">
                <a:solidFill>
                  <a:srgbClr val="000099"/>
                </a:solidFill>
                <a:latin typeface="Arial Black" pitchFamily="34" charset="0"/>
              </a:rPr>
              <a:t>Frequency</a:t>
            </a:r>
            <a:endParaRPr lang="es-ES_tradnl" sz="1600" dirty="0">
              <a:solidFill>
                <a:srgbClr val="000099"/>
              </a:solidFill>
              <a:latin typeface="Arial Black" pitchFamily="34" charset="0"/>
            </a:endParaRPr>
          </a:p>
          <a:p>
            <a:r>
              <a:rPr lang="es-ES_tradnl" sz="1600" dirty="0">
                <a:latin typeface="Arial Black" pitchFamily="34" charset="0"/>
              </a:rPr>
              <a:t>------------------------------------------------------------------------------------------------------------------------------------</a:t>
            </a:r>
          </a:p>
          <a:p>
            <a:r>
              <a:rPr lang="es-ES_tradnl" sz="1600" dirty="0">
                <a:latin typeface="Arial Black" pitchFamily="34" charset="0"/>
              </a:rPr>
              <a:t>   at </a:t>
            </a:r>
            <a:r>
              <a:rPr lang="es-ES_tradnl" sz="1600" dirty="0" err="1">
                <a:latin typeface="Arial Black" pitchFamily="34" charset="0"/>
              </a:rPr>
              <a:t>or</a:t>
            </a:r>
            <a:r>
              <a:rPr lang="es-ES_tradnl" sz="1600" dirty="0">
                <a:latin typeface="Arial Black" pitchFamily="34" charset="0"/>
              </a:rPr>
              <a:t> </a:t>
            </a:r>
            <a:r>
              <a:rPr lang="es-ES_tradnl" sz="1600" dirty="0" err="1">
                <a:latin typeface="Arial Black" pitchFamily="34" charset="0"/>
              </a:rPr>
              <a:t>below</a:t>
            </a:r>
            <a:r>
              <a:rPr lang="es-ES_tradnl" sz="1600" dirty="0">
                <a:latin typeface="Arial Black" pitchFamily="34" charset="0"/>
              </a:rPr>
              <a:t>   10.00                         0                 .00000        	0              .00000</a:t>
            </a:r>
          </a:p>
          <a:p>
            <a:r>
              <a:rPr lang="es-ES_tradnl" sz="1600" dirty="0">
                <a:latin typeface="Arial Black" pitchFamily="34" charset="0"/>
              </a:rPr>
              <a:t>   1     10.00     15.00     12.50            0	          .00000         	0       	.00000</a:t>
            </a:r>
          </a:p>
          <a:p>
            <a:r>
              <a:rPr lang="es-ES_tradnl" sz="1600" dirty="0">
                <a:latin typeface="Arial Black" pitchFamily="34" charset="0"/>
              </a:rPr>
              <a:t>   2     15.00     20.00     17.50            1                .00610         	1       	.00610</a:t>
            </a:r>
          </a:p>
          <a:p>
            <a:r>
              <a:rPr lang="es-ES_tradnl" sz="1600" dirty="0">
                <a:latin typeface="Arial Black" pitchFamily="34" charset="0"/>
              </a:rPr>
              <a:t>   3     20.00     25.00     22.50            9                .05488         	10     	.06098</a:t>
            </a:r>
          </a:p>
          <a:p>
            <a:r>
              <a:rPr lang="es-ES_tradnl" sz="1600" dirty="0">
                <a:latin typeface="Arial Black" pitchFamily="34" charset="0"/>
              </a:rPr>
              <a:t>   4     25.00     30.00     27.50          18                .10976         	28       	.17073</a:t>
            </a:r>
          </a:p>
          <a:p>
            <a:r>
              <a:rPr lang="es-ES_tradnl" sz="1600" dirty="0">
                <a:latin typeface="Arial Black" pitchFamily="34" charset="0"/>
              </a:rPr>
              <a:t>   5     30.00     35.00     32.50          26      	          .15854         	54       	.32927</a:t>
            </a:r>
          </a:p>
          <a:p>
            <a:r>
              <a:rPr lang="es-ES_tradnl" sz="1600" dirty="0">
                <a:latin typeface="Arial Black" pitchFamily="34" charset="0"/>
              </a:rPr>
              <a:t>   6     35.00     40.00     37.50          38                .23171         	92       	.56098</a:t>
            </a:r>
          </a:p>
          <a:p>
            <a:r>
              <a:rPr lang="es-ES_tradnl" sz="1600" dirty="0">
                <a:latin typeface="Arial Black" pitchFamily="34" charset="0"/>
              </a:rPr>
              <a:t>   7     40.00     45.00     42.50          34                .20732        	126       	.76829</a:t>
            </a:r>
          </a:p>
          <a:p>
            <a:r>
              <a:rPr lang="es-ES_tradnl" sz="1600" dirty="0">
                <a:latin typeface="Arial Black" pitchFamily="34" charset="0"/>
              </a:rPr>
              <a:t>   8     45.00     50.00     47.50          20                .12195        	146       	.89024</a:t>
            </a:r>
          </a:p>
          <a:p>
            <a:r>
              <a:rPr lang="es-ES_tradnl" sz="1600" dirty="0">
                <a:latin typeface="Arial Black" pitchFamily="34" charset="0"/>
              </a:rPr>
              <a:t>   9     50.00     55.00     52.50            9                .05488        	155       	.94512</a:t>
            </a:r>
          </a:p>
          <a:p>
            <a:r>
              <a:rPr lang="es-ES_tradnl" sz="1600" dirty="0">
                <a:latin typeface="Arial Black" pitchFamily="34" charset="0"/>
              </a:rPr>
              <a:t>  10    55.00     60.00     57.50            5                .03049        	160       	.97561</a:t>
            </a:r>
          </a:p>
          <a:p>
            <a:r>
              <a:rPr lang="es-ES_tradnl" sz="1600" dirty="0">
                <a:latin typeface="Arial Black" pitchFamily="34" charset="0"/>
              </a:rPr>
              <a:t>  11    60.00     65.00     62.50            0                .00000        	160       	.97561</a:t>
            </a:r>
          </a:p>
          <a:p>
            <a:r>
              <a:rPr lang="es-ES_tradnl" sz="1600" dirty="0">
                <a:latin typeface="Arial Black" pitchFamily="34" charset="0"/>
              </a:rPr>
              <a:t>  12    65.00     70.00     67.50            3                .01829        	163       	.99390</a:t>
            </a:r>
          </a:p>
          <a:p>
            <a:r>
              <a:rPr lang="es-ES_tradnl" sz="1600" dirty="0">
                <a:latin typeface="Arial Black" pitchFamily="34" charset="0"/>
              </a:rPr>
              <a:t>  13    70.00     75.00     72.50            1                .00610        	164      	1.00000</a:t>
            </a:r>
          </a:p>
          <a:p>
            <a:r>
              <a:rPr lang="es-ES_tradnl" sz="1600" dirty="0">
                <a:latin typeface="Arial Black" pitchFamily="34" charset="0"/>
              </a:rPr>
              <a:t>-------------------------------------------------------------------------------------------------------------------------------------</a:t>
            </a:r>
          </a:p>
          <a:p>
            <a:r>
              <a:rPr lang="es-ES_tradnl" sz="1600" dirty="0">
                <a:latin typeface="Arial Black" pitchFamily="34" charset="0"/>
              </a:rPr>
              <a:t>Mean = 39.3288    Standard </a:t>
            </a:r>
            <a:r>
              <a:rPr lang="es-ES_tradnl" sz="1600" dirty="0" err="1">
                <a:latin typeface="Arial Black" pitchFamily="34" charset="0"/>
              </a:rPr>
              <a:t>Deviation</a:t>
            </a:r>
            <a:r>
              <a:rPr lang="es-ES_tradnl" sz="1600" dirty="0">
                <a:latin typeface="Arial Black" pitchFamily="34" charset="0"/>
              </a:rPr>
              <a:t> = 9.46009    Median = 39.1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096795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Tablas de frecuencias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ES" noProof="1"/>
              <a:t>Algunas recomendaciones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000" dirty="0"/>
              <a:t>Cuando hay demasiados intervalos es difícil analizar la información de la tabla</a:t>
            </a:r>
          </a:p>
          <a:p>
            <a:r>
              <a:rPr lang="es-MX" sz="2000" dirty="0"/>
              <a:t>Si agrupamos demasiado puede que también estemos perdiendo información de un subgrupo</a:t>
            </a:r>
          </a:p>
          <a:p>
            <a:r>
              <a:rPr lang="es-MX" sz="2000" dirty="0"/>
              <a:t>Como regla general, se aconsejan entre 10 y 15 intervalos, dependiendo del rango de valores a estudiar y del tamaño de la muestra</a:t>
            </a:r>
          </a:p>
          <a:p>
            <a:pPr lvl="1"/>
            <a:r>
              <a:rPr lang="es-MX" sz="1800" dirty="0"/>
              <a:t>A más tamaño de muestra, mayor número de intervalos ya que será más fácil que los valores se repitan</a:t>
            </a:r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3512778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13</a:t>
            </a:fld>
            <a:endParaRPr lang="es-E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MX" dirty="0"/>
              <a:t>Herramienta gráfica para la representación de variables unidimensionales numéricas</a:t>
            </a: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H</a:t>
            </a:r>
            <a:r>
              <a:rPr lang="es-ES" dirty="0"/>
              <a:t>ISTOGRAMAS</a:t>
            </a:r>
          </a:p>
        </p:txBody>
      </p:sp>
    </p:spTree>
    <p:extLst>
      <p:ext uri="{BB962C8B-B14F-4D97-AF65-F5344CB8AC3E}">
        <p14:creationId xmlns:p14="http://schemas.microsoft.com/office/powerpoint/2010/main" val="236271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Histogramas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ES" noProof="1"/>
              <a:t>Visualización de variables aleatorias unidimensionales cuantitativas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sz="2000" dirty="0"/>
                  <a:t>Los datos son agrupados en rangos de valores, y visualizamos su frecuencia</a:t>
                </a:r>
              </a:p>
              <a:p>
                <a:pPr lvl="1"/>
                <a:r>
                  <a:rPr lang="es-MX" dirty="0"/>
                  <a:t>Frecuencia absoluta (i.e., número de veces que aparece cada rango de valores)</a:t>
                </a:r>
              </a:p>
              <a:p>
                <a:pPr lvl="1"/>
                <a:r>
                  <a:rPr lang="es-MX" dirty="0"/>
                  <a:t>Frecuencia relativa (i.e., porcentaje de veces que aparece cada rango de valores)</a:t>
                </a:r>
              </a:p>
              <a:p>
                <a:r>
                  <a:rPr lang="es-MX" sz="2000" dirty="0"/>
                  <a:t>En el eje horizontal posicionamos los rangos de valores, mientras que en el eje vertical posicionamos su frecuencia. </a:t>
                </a:r>
              </a:p>
              <a:p>
                <a:r>
                  <a:rPr lang="es-MX" sz="2000" dirty="0"/>
                  <a:t>Se suele necesitar un mínimo de 40-50 datos para poder producir un histograma</a:t>
                </a:r>
              </a:p>
              <a:p>
                <a:r>
                  <a:rPr lang="es-MX" sz="2000" dirty="0"/>
                  <a:t>El número de intervalos debe estar cercano a </a:t>
                </a:r>
                <a14:m>
                  <m:oMath xmlns:m="http://schemas.openxmlformats.org/officeDocument/2006/math">
                    <m:r>
                      <a:rPr lang="es-MX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s-MX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s-MX" sz="2000" dirty="0"/>
              </a:p>
              <a:p>
                <a:pPr marL="0" indent="0">
                  <a:buNone/>
                </a:pPr>
                <a:endParaRPr lang="es-MX" sz="1800" dirty="0"/>
              </a:p>
              <a:p>
                <a:pPr marL="266700" lvl="1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90" t="-2344" r="-8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14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Picture 7" descr="A picture containing large&#10;&#10;Description automatically generated">
            <a:extLst>
              <a:ext uri="{FF2B5EF4-FFF2-40B4-BE49-F238E27FC236}">
                <a16:creationId xmlns:a16="http://schemas.microsoft.com/office/drawing/2014/main" id="{906AF2F1-653E-444A-B8EE-104D83CF6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76" y="4007740"/>
            <a:ext cx="4252996" cy="2683825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C17D43-8482-492A-AEAC-5E8B10466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499" y="4007396"/>
            <a:ext cx="4167200" cy="269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42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Ejemplos de histograma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ES" noProof="1"/>
              <a:t>Más ejemplos de histogramas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2CDE9F-28F5-4881-8A96-57C47FC95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5771" y="1249788"/>
            <a:ext cx="3970479" cy="2826808"/>
          </a:xfr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15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2" descr="C:\Users\Victor\AppData\Local\Microsoft\Windows\INetCache\Content.MSO\pptA704.tmp">
            <a:extLst>
              <a:ext uri="{FF2B5EF4-FFF2-40B4-BE49-F238E27FC236}">
                <a16:creationId xmlns:a16="http://schemas.microsoft.com/office/drawing/2014/main" id="{9D028938-8BF5-4788-A50D-783EEEDEA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4" name="AutoShape 4" descr="C:\Users\Victor\AppData\Local\Microsoft\Windows\INetCache\Content.MSO\ppt907C.tmp">
            <a:extLst>
              <a:ext uri="{FF2B5EF4-FFF2-40B4-BE49-F238E27FC236}">
                <a16:creationId xmlns:a16="http://schemas.microsoft.com/office/drawing/2014/main" id="{D1344924-CE84-4056-8AFC-333668DFDC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76D735-C4D1-411C-AD26-60E9D54C4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154" y="1206063"/>
            <a:ext cx="4141457" cy="2870533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254726-3251-44E6-B5A7-EAB90805E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501" y="4143405"/>
            <a:ext cx="3793716" cy="262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98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Ejemplos de histograma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M</a:t>
            </a:r>
            <a:r>
              <a:rPr lang="es-ES" noProof="1"/>
              <a:t>ezcla de poblaciones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16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2" descr="C:\Users\Victor\AppData\Local\Microsoft\Windows\INetCache\Content.MSO\pptA704.tmp">
            <a:extLst>
              <a:ext uri="{FF2B5EF4-FFF2-40B4-BE49-F238E27FC236}">
                <a16:creationId xmlns:a16="http://schemas.microsoft.com/office/drawing/2014/main" id="{9D028938-8BF5-4788-A50D-783EEEDEA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4" name="AutoShape 4" descr="C:\Users\Victor\AppData\Local\Microsoft\Windows\INetCache\Content.MSO\ppt907C.tmp">
            <a:extLst>
              <a:ext uri="{FF2B5EF4-FFF2-40B4-BE49-F238E27FC236}">
                <a16:creationId xmlns:a16="http://schemas.microsoft.com/office/drawing/2014/main" id="{D1344924-CE84-4056-8AFC-333668DFDC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76D735-C4D1-411C-AD26-60E9D54C4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154" y="1261818"/>
            <a:ext cx="4141457" cy="2870533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254726-3251-44E6-B5A7-EAB90805E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54" y="1255571"/>
            <a:ext cx="4118292" cy="28544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C203351-5E32-4123-8EEC-93D3F18160C7}"/>
              </a:ext>
            </a:extLst>
          </p:cNvPr>
          <p:cNvSpPr txBox="1"/>
          <p:nvPr/>
        </p:nvSpPr>
        <p:spPr>
          <a:xfrm>
            <a:off x="4743646" y="2403268"/>
            <a:ext cx="180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i="1" dirty="0"/>
              <a:t>+</a:t>
            </a:r>
            <a:endParaRPr lang="es-ES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D3F95-838C-4AB6-93D4-48F1EE935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5" name="Picture 14" descr="A picture containing crossword&#10;&#10;Description automatically generated">
            <a:extLst>
              <a:ext uri="{FF2B5EF4-FFF2-40B4-BE49-F238E27FC236}">
                <a16:creationId xmlns:a16="http://schemas.microsoft.com/office/drawing/2014/main" id="{F12FB14B-3238-42A3-97D1-0573F777A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1459" y="4228996"/>
            <a:ext cx="3691973" cy="2403629"/>
          </a:xfrm>
          <a:prstGeom prst="rect">
            <a:avLst/>
          </a:prstGeom>
        </p:spPr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7AABB101-A9EC-46EE-A4BD-2E2FC18EF0A1}"/>
              </a:ext>
            </a:extLst>
          </p:cNvPr>
          <p:cNvSpPr/>
          <p:nvPr/>
        </p:nvSpPr>
        <p:spPr>
          <a:xfrm>
            <a:off x="6745728" y="4334884"/>
            <a:ext cx="3273650" cy="1653551"/>
          </a:xfrm>
          <a:prstGeom prst="wedgeRoundRectCallout">
            <a:avLst>
              <a:gd name="adj1" fmla="val -67381"/>
              <a:gd name="adj2" fmla="val 31290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Misma variable aleatoria, pero realmente en nuestro conjunto tenemos dos poblaciones</a:t>
            </a:r>
            <a:br>
              <a:rPr lang="es-MX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042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Ejemplos de histograma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Datos truncados</a:t>
            </a:r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17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2" descr="C:\Users\Victor\AppData\Local\Microsoft\Windows\INetCache\Content.MSO\pptA704.tmp">
            <a:extLst>
              <a:ext uri="{FF2B5EF4-FFF2-40B4-BE49-F238E27FC236}">
                <a16:creationId xmlns:a16="http://schemas.microsoft.com/office/drawing/2014/main" id="{9D028938-8BF5-4788-A50D-783EEEDEA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4" name="AutoShape 4" descr="C:\Users\Victor\AppData\Local\Microsoft\Windows\INetCache\Content.MSO\ppt907C.tmp">
            <a:extLst>
              <a:ext uri="{FF2B5EF4-FFF2-40B4-BE49-F238E27FC236}">
                <a16:creationId xmlns:a16="http://schemas.microsoft.com/office/drawing/2014/main" id="{D1344924-CE84-4056-8AFC-333668DFDC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03351-5E32-4123-8EEC-93D3F18160C7}"/>
              </a:ext>
            </a:extLst>
          </p:cNvPr>
          <p:cNvSpPr txBox="1"/>
          <p:nvPr/>
        </p:nvSpPr>
        <p:spPr>
          <a:xfrm>
            <a:off x="4743646" y="2403268"/>
            <a:ext cx="180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i="1" dirty="0"/>
              <a:t>+</a:t>
            </a:r>
            <a:endParaRPr lang="es-ES" i="1" dirty="0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7AABB101-A9EC-46EE-A4BD-2E2FC18EF0A1}"/>
              </a:ext>
            </a:extLst>
          </p:cNvPr>
          <p:cNvSpPr/>
          <p:nvPr/>
        </p:nvSpPr>
        <p:spPr>
          <a:xfrm>
            <a:off x="6553200" y="2664878"/>
            <a:ext cx="3273650" cy="1653551"/>
          </a:xfrm>
          <a:prstGeom prst="wedgeRoundRectCallout">
            <a:avLst>
              <a:gd name="adj1" fmla="val -67381"/>
              <a:gd name="adj2" fmla="val 31290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¿No hay calificaciones por debajo de 6.5? Parece sospechoso y alguien posiblemente ha manipulado los datos</a:t>
            </a:r>
            <a:br>
              <a:rPr lang="es-MX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91800F-12ED-41FA-9C94-F8DC73654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3228" y="2069721"/>
            <a:ext cx="4674665" cy="3328158"/>
          </a:xfrm>
        </p:spPr>
      </p:pic>
    </p:spTree>
    <p:extLst>
      <p:ext uri="{BB962C8B-B14F-4D97-AF65-F5344CB8AC3E}">
        <p14:creationId xmlns:p14="http://schemas.microsoft.com/office/powerpoint/2010/main" val="3504998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Ejemplos de histograma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Histogramas asimétrico</a:t>
            </a:r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18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2" descr="C:\Users\Victor\AppData\Local\Microsoft\Windows\INetCache\Content.MSO\pptA704.tmp">
            <a:extLst>
              <a:ext uri="{FF2B5EF4-FFF2-40B4-BE49-F238E27FC236}">
                <a16:creationId xmlns:a16="http://schemas.microsoft.com/office/drawing/2014/main" id="{9D028938-8BF5-4788-A50D-783EEEDEA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4" name="AutoShape 4" descr="C:\Users\Victor\AppData\Local\Microsoft\Windows\INetCache\Content.MSO\ppt907C.tmp">
            <a:extLst>
              <a:ext uri="{FF2B5EF4-FFF2-40B4-BE49-F238E27FC236}">
                <a16:creationId xmlns:a16="http://schemas.microsoft.com/office/drawing/2014/main" id="{D1344924-CE84-4056-8AFC-333668DFDC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A3D9BE41-13F0-470A-BF57-12F782E63D01}"/>
              </a:ext>
            </a:extLst>
          </p:cNvPr>
          <p:cNvSpPr/>
          <p:nvPr/>
        </p:nvSpPr>
        <p:spPr>
          <a:xfrm>
            <a:off x="5482683" y="1253474"/>
            <a:ext cx="3273650" cy="1653551"/>
          </a:xfrm>
          <a:prstGeom prst="wedgeRoundRectCallout">
            <a:avLst>
              <a:gd name="adj1" fmla="val -67381"/>
              <a:gd name="adj2" fmla="val 31290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Histograma asimétrico hacia la izquierda </a:t>
            </a:r>
            <a:br>
              <a:rPr lang="es-MX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1F27CDF2-9326-45D9-ABBC-173CFBD53064}"/>
              </a:ext>
            </a:extLst>
          </p:cNvPr>
          <p:cNvSpPr/>
          <p:nvPr/>
        </p:nvSpPr>
        <p:spPr>
          <a:xfrm>
            <a:off x="806605" y="4604060"/>
            <a:ext cx="3273650" cy="1653551"/>
          </a:xfrm>
          <a:prstGeom prst="wedgeRoundRectCallout">
            <a:avLst>
              <a:gd name="adj1" fmla="val 79433"/>
              <a:gd name="adj2" fmla="val 9710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Histograma asimétrico hacia la derecha</a:t>
            </a:r>
            <a:br>
              <a:rPr lang="es-MX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8BA939-44CA-4288-8B72-18C28A589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412" y="3429000"/>
            <a:ext cx="4763585" cy="332815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2201EC-038F-457E-9408-4CA3C97DA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58" y="1253474"/>
            <a:ext cx="4839803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40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Histograma de frecuencias acumuladas y polígono de frecuencias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19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AutoShape 2" descr="C:\Users\Victor\AppData\Local\Microsoft\Windows\INetCache\Content.MSO\pptA704.tmp">
            <a:extLst>
              <a:ext uri="{FF2B5EF4-FFF2-40B4-BE49-F238E27FC236}">
                <a16:creationId xmlns:a16="http://schemas.microsoft.com/office/drawing/2014/main" id="{9D028938-8BF5-4788-A50D-783EEEDEA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4" name="AutoShape 4" descr="C:\Users\Victor\AppData\Local\Microsoft\Windows\INetCache\Content.MSO\ppt907C.tmp">
            <a:extLst>
              <a:ext uri="{FF2B5EF4-FFF2-40B4-BE49-F238E27FC236}">
                <a16:creationId xmlns:a16="http://schemas.microsoft.com/office/drawing/2014/main" id="{D1344924-CE84-4056-8AFC-333668DFDC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8B89B2-7A81-487C-B2E1-04DA24713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2" y="1368000"/>
            <a:ext cx="3616092" cy="2574500"/>
          </a:xfrm>
          <a:prstGeom prst="rect">
            <a:avLst/>
          </a:prstGeom>
        </p:spPr>
      </p:pic>
      <p:pic>
        <p:nvPicPr>
          <p:cNvPr id="12" name="Picture 11" descr="A picture containing text, white, large&#10;&#10;Description automatically generated">
            <a:extLst>
              <a:ext uri="{FF2B5EF4-FFF2-40B4-BE49-F238E27FC236}">
                <a16:creationId xmlns:a16="http://schemas.microsoft.com/office/drawing/2014/main" id="{F1427F76-9E93-4657-AB40-0EFE38483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525" y="1368000"/>
            <a:ext cx="3616093" cy="2574501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CC49974-B066-489F-9BB7-92F8DC368099}"/>
              </a:ext>
            </a:extLst>
          </p:cNvPr>
          <p:cNvSpPr/>
          <p:nvPr/>
        </p:nvSpPr>
        <p:spPr>
          <a:xfrm>
            <a:off x="4382429" y="2110859"/>
            <a:ext cx="1130696" cy="13181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A85ACEB-646D-420C-BC04-A53983BEAAE9}"/>
              </a:ext>
            </a:extLst>
          </p:cNvPr>
          <p:cNvSpPr/>
          <p:nvPr/>
        </p:nvSpPr>
        <p:spPr>
          <a:xfrm rot="8283988">
            <a:off x="6656177" y="4046623"/>
            <a:ext cx="1130696" cy="13181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F695F0DE-CE19-6043-B4AB-480116195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912" y="4114417"/>
            <a:ext cx="3861750" cy="257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1"/>
              <a:t>T</a:t>
            </a:r>
            <a:r>
              <a:rPr lang="es-ES" noProof="1"/>
              <a:t>ipos de estadística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Y</a:t>
            </a:r>
            <a:r>
              <a:rPr lang="es-ES" noProof="1"/>
              <a:t> algunos conceptos clave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</a:t>
            </a:fld>
            <a:endParaRPr lang="es-ES" noProof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D89BD2-56B0-4147-8A9D-74C3085FB8CE}"/>
              </a:ext>
            </a:extLst>
          </p:cNvPr>
          <p:cNvSpPr/>
          <p:nvPr/>
        </p:nvSpPr>
        <p:spPr>
          <a:xfrm>
            <a:off x="1739607" y="2794774"/>
            <a:ext cx="2789864" cy="228382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Población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endParaRPr lang="es-E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042819-110B-4E48-AE19-3A9E63E3E6E4}"/>
              </a:ext>
            </a:extLst>
          </p:cNvPr>
          <p:cNvSpPr/>
          <p:nvPr/>
        </p:nvSpPr>
        <p:spPr>
          <a:xfrm>
            <a:off x="1896140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D11C69-2EB6-4B19-93D8-8E7A6FBF7EFC}"/>
              </a:ext>
            </a:extLst>
          </p:cNvPr>
          <p:cNvSpPr/>
          <p:nvPr/>
        </p:nvSpPr>
        <p:spPr>
          <a:xfrm>
            <a:off x="2127101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2AF361-CAC6-4E95-9BED-85EF1DA09F33}"/>
              </a:ext>
            </a:extLst>
          </p:cNvPr>
          <p:cNvSpPr/>
          <p:nvPr/>
        </p:nvSpPr>
        <p:spPr>
          <a:xfrm>
            <a:off x="2358062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F93C59-AACB-40B4-821A-C0FA3FA0A9A1}"/>
              </a:ext>
            </a:extLst>
          </p:cNvPr>
          <p:cNvSpPr/>
          <p:nvPr/>
        </p:nvSpPr>
        <p:spPr>
          <a:xfrm>
            <a:off x="258902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F8F758-B668-4F16-9136-F3ABD7451DD9}"/>
              </a:ext>
            </a:extLst>
          </p:cNvPr>
          <p:cNvSpPr/>
          <p:nvPr/>
        </p:nvSpPr>
        <p:spPr>
          <a:xfrm>
            <a:off x="282096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AB61E1-D0BC-4E36-9BC3-1A7D55FF6BF5}"/>
              </a:ext>
            </a:extLst>
          </p:cNvPr>
          <p:cNvSpPr/>
          <p:nvPr/>
        </p:nvSpPr>
        <p:spPr>
          <a:xfrm>
            <a:off x="305290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5D26BF-1814-4B88-B6F7-A7F1F4AC4DBA}"/>
              </a:ext>
            </a:extLst>
          </p:cNvPr>
          <p:cNvSpPr/>
          <p:nvPr/>
        </p:nvSpPr>
        <p:spPr>
          <a:xfrm>
            <a:off x="328484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6CC0F7F-E5B1-40E4-BC09-7444F7CD8E9F}"/>
              </a:ext>
            </a:extLst>
          </p:cNvPr>
          <p:cNvSpPr/>
          <p:nvPr/>
        </p:nvSpPr>
        <p:spPr>
          <a:xfrm>
            <a:off x="351678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F715DC-76FC-4AE1-9183-5F63953D299B}"/>
              </a:ext>
            </a:extLst>
          </p:cNvPr>
          <p:cNvSpPr/>
          <p:nvPr/>
        </p:nvSpPr>
        <p:spPr>
          <a:xfrm>
            <a:off x="374872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D9857A-DDB0-4F3C-8787-CE5018C9131E}"/>
              </a:ext>
            </a:extLst>
          </p:cNvPr>
          <p:cNvSpPr/>
          <p:nvPr/>
        </p:nvSpPr>
        <p:spPr>
          <a:xfrm>
            <a:off x="398066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6D81E7-A4A9-462B-AA81-986CDDA5EDB9}"/>
              </a:ext>
            </a:extLst>
          </p:cNvPr>
          <p:cNvSpPr/>
          <p:nvPr/>
        </p:nvSpPr>
        <p:spPr>
          <a:xfrm>
            <a:off x="421260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DB54E6-FB40-4A95-8043-C06FEE0382E0}"/>
              </a:ext>
            </a:extLst>
          </p:cNvPr>
          <p:cNvSpPr/>
          <p:nvPr/>
        </p:nvSpPr>
        <p:spPr>
          <a:xfrm>
            <a:off x="1896140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DF80ADB-FE5F-4ADA-A46A-1D0F49451506}"/>
              </a:ext>
            </a:extLst>
          </p:cNvPr>
          <p:cNvSpPr/>
          <p:nvPr/>
        </p:nvSpPr>
        <p:spPr>
          <a:xfrm>
            <a:off x="2127101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8075A3-7E32-4D68-B523-414C378A73A7}"/>
              </a:ext>
            </a:extLst>
          </p:cNvPr>
          <p:cNvSpPr/>
          <p:nvPr/>
        </p:nvSpPr>
        <p:spPr>
          <a:xfrm>
            <a:off x="2358062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64BA6C-7487-448A-B29C-FF0580C17FDB}"/>
              </a:ext>
            </a:extLst>
          </p:cNvPr>
          <p:cNvSpPr/>
          <p:nvPr/>
        </p:nvSpPr>
        <p:spPr>
          <a:xfrm>
            <a:off x="258902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80DD1B6-F17D-4AA4-925C-40CF03D7A5E2}"/>
              </a:ext>
            </a:extLst>
          </p:cNvPr>
          <p:cNvSpPr/>
          <p:nvPr/>
        </p:nvSpPr>
        <p:spPr>
          <a:xfrm>
            <a:off x="282096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B325FC1-B90F-42B5-9AEC-A23147636574}"/>
              </a:ext>
            </a:extLst>
          </p:cNvPr>
          <p:cNvSpPr/>
          <p:nvPr/>
        </p:nvSpPr>
        <p:spPr>
          <a:xfrm>
            <a:off x="305290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D5D519-E809-4384-98D4-0DEEA2C71C82}"/>
              </a:ext>
            </a:extLst>
          </p:cNvPr>
          <p:cNvSpPr/>
          <p:nvPr/>
        </p:nvSpPr>
        <p:spPr>
          <a:xfrm>
            <a:off x="328484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E24EA4-9E81-4FCB-81C8-7F0F952B9DD3}"/>
              </a:ext>
            </a:extLst>
          </p:cNvPr>
          <p:cNvSpPr/>
          <p:nvPr/>
        </p:nvSpPr>
        <p:spPr>
          <a:xfrm>
            <a:off x="351678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B24A501-D26D-455A-9AB2-E489A10563DA}"/>
              </a:ext>
            </a:extLst>
          </p:cNvPr>
          <p:cNvSpPr/>
          <p:nvPr/>
        </p:nvSpPr>
        <p:spPr>
          <a:xfrm>
            <a:off x="374872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B58578-7C91-47EB-88C8-319C5E3BC626}"/>
              </a:ext>
            </a:extLst>
          </p:cNvPr>
          <p:cNvSpPr/>
          <p:nvPr/>
        </p:nvSpPr>
        <p:spPr>
          <a:xfrm>
            <a:off x="398066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6C3A3B-7CE5-4AFB-A413-DF7F2C0AB547}"/>
              </a:ext>
            </a:extLst>
          </p:cNvPr>
          <p:cNvSpPr/>
          <p:nvPr/>
        </p:nvSpPr>
        <p:spPr>
          <a:xfrm>
            <a:off x="421260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0AAF9FF-47EA-4ED3-9D8F-11212C375796}"/>
              </a:ext>
            </a:extLst>
          </p:cNvPr>
          <p:cNvSpPr/>
          <p:nvPr/>
        </p:nvSpPr>
        <p:spPr>
          <a:xfrm>
            <a:off x="1896140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CADBE7-A8AD-4545-A3A8-BE8650873A1E}"/>
              </a:ext>
            </a:extLst>
          </p:cNvPr>
          <p:cNvSpPr/>
          <p:nvPr/>
        </p:nvSpPr>
        <p:spPr>
          <a:xfrm>
            <a:off x="2127101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7630B71-438C-4D6A-AB12-10F554628190}"/>
              </a:ext>
            </a:extLst>
          </p:cNvPr>
          <p:cNvSpPr/>
          <p:nvPr/>
        </p:nvSpPr>
        <p:spPr>
          <a:xfrm>
            <a:off x="2358062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42341D-55FF-4F47-AFFB-271375B6554F}"/>
              </a:ext>
            </a:extLst>
          </p:cNvPr>
          <p:cNvSpPr/>
          <p:nvPr/>
        </p:nvSpPr>
        <p:spPr>
          <a:xfrm>
            <a:off x="258902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D4EE99E-0788-45C0-9C6B-7839050EAAAF}"/>
              </a:ext>
            </a:extLst>
          </p:cNvPr>
          <p:cNvSpPr/>
          <p:nvPr/>
        </p:nvSpPr>
        <p:spPr>
          <a:xfrm>
            <a:off x="282096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04DB66-61C6-422F-9A75-6130B049FD3D}"/>
              </a:ext>
            </a:extLst>
          </p:cNvPr>
          <p:cNvSpPr/>
          <p:nvPr/>
        </p:nvSpPr>
        <p:spPr>
          <a:xfrm>
            <a:off x="305290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94EC82-BA68-4E6B-AA83-971D00BDE637}"/>
              </a:ext>
            </a:extLst>
          </p:cNvPr>
          <p:cNvSpPr/>
          <p:nvPr/>
        </p:nvSpPr>
        <p:spPr>
          <a:xfrm>
            <a:off x="328484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4FAAF91-918C-465C-8D98-C543F44B23E3}"/>
              </a:ext>
            </a:extLst>
          </p:cNvPr>
          <p:cNvSpPr/>
          <p:nvPr/>
        </p:nvSpPr>
        <p:spPr>
          <a:xfrm>
            <a:off x="351678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83D3FE-6BDC-4F7D-B94C-B5038BA1C563}"/>
              </a:ext>
            </a:extLst>
          </p:cNvPr>
          <p:cNvSpPr/>
          <p:nvPr/>
        </p:nvSpPr>
        <p:spPr>
          <a:xfrm>
            <a:off x="374872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D955CB4-EC44-46EE-AC3B-E886AE14AD78}"/>
              </a:ext>
            </a:extLst>
          </p:cNvPr>
          <p:cNvSpPr/>
          <p:nvPr/>
        </p:nvSpPr>
        <p:spPr>
          <a:xfrm>
            <a:off x="398066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D973C5F-234B-4997-B706-E3429D44EA51}"/>
              </a:ext>
            </a:extLst>
          </p:cNvPr>
          <p:cNvSpPr/>
          <p:nvPr/>
        </p:nvSpPr>
        <p:spPr>
          <a:xfrm>
            <a:off x="421260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DB59B56-AD18-4ED1-9FED-AFC8B7C8276B}"/>
              </a:ext>
            </a:extLst>
          </p:cNvPr>
          <p:cNvSpPr/>
          <p:nvPr/>
        </p:nvSpPr>
        <p:spPr>
          <a:xfrm>
            <a:off x="1896140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BC4C97A-C95F-43BB-BA53-D92509E79992}"/>
              </a:ext>
            </a:extLst>
          </p:cNvPr>
          <p:cNvSpPr/>
          <p:nvPr/>
        </p:nvSpPr>
        <p:spPr>
          <a:xfrm>
            <a:off x="2127101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D368189-AFB9-4F76-A511-AE8FE661EA2C}"/>
              </a:ext>
            </a:extLst>
          </p:cNvPr>
          <p:cNvSpPr/>
          <p:nvPr/>
        </p:nvSpPr>
        <p:spPr>
          <a:xfrm>
            <a:off x="2358062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CEB2899-5D58-4027-B83A-5A22F0EFF93B}"/>
              </a:ext>
            </a:extLst>
          </p:cNvPr>
          <p:cNvSpPr/>
          <p:nvPr/>
        </p:nvSpPr>
        <p:spPr>
          <a:xfrm>
            <a:off x="258902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E9DBE64-535C-4E46-9CC3-7559C0D58C1B}"/>
              </a:ext>
            </a:extLst>
          </p:cNvPr>
          <p:cNvSpPr/>
          <p:nvPr/>
        </p:nvSpPr>
        <p:spPr>
          <a:xfrm>
            <a:off x="282096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B22726-F9A2-486C-A75D-B51FA610BDCC}"/>
              </a:ext>
            </a:extLst>
          </p:cNvPr>
          <p:cNvSpPr/>
          <p:nvPr/>
        </p:nvSpPr>
        <p:spPr>
          <a:xfrm>
            <a:off x="305290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485BE66-4792-4193-A2E6-7C8EF6A9FFC9}"/>
              </a:ext>
            </a:extLst>
          </p:cNvPr>
          <p:cNvSpPr/>
          <p:nvPr/>
        </p:nvSpPr>
        <p:spPr>
          <a:xfrm>
            <a:off x="328484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C79AC6A-1D95-41CD-A076-5797B7E574E2}"/>
              </a:ext>
            </a:extLst>
          </p:cNvPr>
          <p:cNvSpPr/>
          <p:nvPr/>
        </p:nvSpPr>
        <p:spPr>
          <a:xfrm>
            <a:off x="351678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A0D9386-B813-4D87-B2BA-EFCD0355F3DF}"/>
              </a:ext>
            </a:extLst>
          </p:cNvPr>
          <p:cNvSpPr/>
          <p:nvPr/>
        </p:nvSpPr>
        <p:spPr>
          <a:xfrm>
            <a:off x="374872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B6E10E-C49B-4818-A2CD-6546C7768BB0}"/>
              </a:ext>
            </a:extLst>
          </p:cNvPr>
          <p:cNvSpPr/>
          <p:nvPr/>
        </p:nvSpPr>
        <p:spPr>
          <a:xfrm>
            <a:off x="398066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FCD604-4A77-4150-B136-B67083A64864}"/>
              </a:ext>
            </a:extLst>
          </p:cNvPr>
          <p:cNvSpPr/>
          <p:nvPr/>
        </p:nvSpPr>
        <p:spPr>
          <a:xfrm>
            <a:off x="421260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02E436C-1732-4DE7-A5D2-00009B333D64}"/>
              </a:ext>
            </a:extLst>
          </p:cNvPr>
          <p:cNvSpPr/>
          <p:nvPr/>
        </p:nvSpPr>
        <p:spPr>
          <a:xfrm>
            <a:off x="1896140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970D239-93B5-43B5-97E7-38FFBB17C0F0}"/>
              </a:ext>
            </a:extLst>
          </p:cNvPr>
          <p:cNvSpPr/>
          <p:nvPr/>
        </p:nvSpPr>
        <p:spPr>
          <a:xfrm>
            <a:off x="2127101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F6C5635-C6AF-4786-9F44-D1BAADEB0D3C}"/>
              </a:ext>
            </a:extLst>
          </p:cNvPr>
          <p:cNvSpPr/>
          <p:nvPr/>
        </p:nvSpPr>
        <p:spPr>
          <a:xfrm>
            <a:off x="2358062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F1EB08F-E3F1-4599-9D31-0444ED8D82E5}"/>
              </a:ext>
            </a:extLst>
          </p:cNvPr>
          <p:cNvSpPr/>
          <p:nvPr/>
        </p:nvSpPr>
        <p:spPr>
          <a:xfrm>
            <a:off x="258902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9358EAF-E650-4E48-9907-FF456E06C082}"/>
              </a:ext>
            </a:extLst>
          </p:cNvPr>
          <p:cNvSpPr/>
          <p:nvPr/>
        </p:nvSpPr>
        <p:spPr>
          <a:xfrm>
            <a:off x="282096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C05E339-7B88-4805-8EA2-1AEBDA7CD9DF}"/>
              </a:ext>
            </a:extLst>
          </p:cNvPr>
          <p:cNvSpPr/>
          <p:nvPr/>
        </p:nvSpPr>
        <p:spPr>
          <a:xfrm>
            <a:off x="305290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A46671-AD13-47D6-BF6E-BD057F1B3DD7}"/>
              </a:ext>
            </a:extLst>
          </p:cNvPr>
          <p:cNvSpPr/>
          <p:nvPr/>
        </p:nvSpPr>
        <p:spPr>
          <a:xfrm>
            <a:off x="328484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F4AFB20-C013-43D5-BB1C-8DA2D936ED47}"/>
              </a:ext>
            </a:extLst>
          </p:cNvPr>
          <p:cNvSpPr/>
          <p:nvPr/>
        </p:nvSpPr>
        <p:spPr>
          <a:xfrm>
            <a:off x="351678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9FF7F1B-FA72-4C9F-9B00-2B42F4EAE7F2}"/>
              </a:ext>
            </a:extLst>
          </p:cNvPr>
          <p:cNvSpPr/>
          <p:nvPr/>
        </p:nvSpPr>
        <p:spPr>
          <a:xfrm>
            <a:off x="374872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2538E33-4DE9-4F88-B75D-2FEA71AE7C4B}"/>
              </a:ext>
            </a:extLst>
          </p:cNvPr>
          <p:cNvSpPr/>
          <p:nvPr/>
        </p:nvSpPr>
        <p:spPr>
          <a:xfrm>
            <a:off x="398066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6D70D65-199B-40F5-8C8F-F619A2BF9D71}"/>
              </a:ext>
            </a:extLst>
          </p:cNvPr>
          <p:cNvSpPr/>
          <p:nvPr/>
        </p:nvSpPr>
        <p:spPr>
          <a:xfrm>
            <a:off x="421260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B356672-E8EE-44AC-A6B4-55CF7DB7E9C6}"/>
              </a:ext>
            </a:extLst>
          </p:cNvPr>
          <p:cNvSpPr/>
          <p:nvPr/>
        </p:nvSpPr>
        <p:spPr>
          <a:xfrm>
            <a:off x="1896140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6C7B0EA-C537-43BA-9395-2BE7A8F27136}"/>
              </a:ext>
            </a:extLst>
          </p:cNvPr>
          <p:cNvSpPr/>
          <p:nvPr/>
        </p:nvSpPr>
        <p:spPr>
          <a:xfrm>
            <a:off x="2127101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AF91CF5-DEE7-4A74-80AF-5C932167ACDF}"/>
              </a:ext>
            </a:extLst>
          </p:cNvPr>
          <p:cNvSpPr/>
          <p:nvPr/>
        </p:nvSpPr>
        <p:spPr>
          <a:xfrm>
            <a:off x="2358062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29709EC-3A31-4A51-94A3-F93DFD530D5C}"/>
              </a:ext>
            </a:extLst>
          </p:cNvPr>
          <p:cNvSpPr/>
          <p:nvPr/>
        </p:nvSpPr>
        <p:spPr>
          <a:xfrm>
            <a:off x="258902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436ABC1-933C-40F3-916E-DF7A046A8974}"/>
              </a:ext>
            </a:extLst>
          </p:cNvPr>
          <p:cNvSpPr/>
          <p:nvPr/>
        </p:nvSpPr>
        <p:spPr>
          <a:xfrm>
            <a:off x="282096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B6B6F42-23F5-44CD-8B65-83C8DC5DA4C9}"/>
              </a:ext>
            </a:extLst>
          </p:cNvPr>
          <p:cNvSpPr/>
          <p:nvPr/>
        </p:nvSpPr>
        <p:spPr>
          <a:xfrm>
            <a:off x="305290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19A8A5D-EBAE-4EA7-8B38-1987100581AA}"/>
              </a:ext>
            </a:extLst>
          </p:cNvPr>
          <p:cNvSpPr/>
          <p:nvPr/>
        </p:nvSpPr>
        <p:spPr>
          <a:xfrm>
            <a:off x="328484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CF296A9-1036-4DAC-80CB-B10978802D2B}"/>
              </a:ext>
            </a:extLst>
          </p:cNvPr>
          <p:cNvSpPr/>
          <p:nvPr/>
        </p:nvSpPr>
        <p:spPr>
          <a:xfrm>
            <a:off x="351678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C9F86F5-94BF-43D0-AE58-68839442EF47}"/>
              </a:ext>
            </a:extLst>
          </p:cNvPr>
          <p:cNvSpPr/>
          <p:nvPr/>
        </p:nvSpPr>
        <p:spPr>
          <a:xfrm>
            <a:off x="374872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DC21A54-D48F-4B79-9435-04B34945510F}"/>
              </a:ext>
            </a:extLst>
          </p:cNvPr>
          <p:cNvSpPr/>
          <p:nvPr/>
        </p:nvSpPr>
        <p:spPr>
          <a:xfrm>
            <a:off x="398066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C044B41-7954-4A68-8241-E93252D2BE62}"/>
              </a:ext>
            </a:extLst>
          </p:cNvPr>
          <p:cNvSpPr/>
          <p:nvPr/>
        </p:nvSpPr>
        <p:spPr>
          <a:xfrm>
            <a:off x="421260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CC432B5-4F36-4D73-B102-F0E43E10FF1C}"/>
              </a:ext>
            </a:extLst>
          </p:cNvPr>
          <p:cNvSpPr/>
          <p:nvPr/>
        </p:nvSpPr>
        <p:spPr>
          <a:xfrm>
            <a:off x="1896140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D105640-DA6E-4DB7-8F23-EC5C582A1E2B}"/>
              </a:ext>
            </a:extLst>
          </p:cNvPr>
          <p:cNvSpPr/>
          <p:nvPr/>
        </p:nvSpPr>
        <p:spPr>
          <a:xfrm>
            <a:off x="2127101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445DCF7-0856-4710-8F2B-E161798E7763}"/>
              </a:ext>
            </a:extLst>
          </p:cNvPr>
          <p:cNvSpPr/>
          <p:nvPr/>
        </p:nvSpPr>
        <p:spPr>
          <a:xfrm>
            <a:off x="2358062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33022B5-F6EA-4676-B04D-9A5656E95510}"/>
              </a:ext>
            </a:extLst>
          </p:cNvPr>
          <p:cNvSpPr/>
          <p:nvPr/>
        </p:nvSpPr>
        <p:spPr>
          <a:xfrm>
            <a:off x="258902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3217362-DD63-4922-B122-DD034CE7389C}"/>
              </a:ext>
            </a:extLst>
          </p:cNvPr>
          <p:cNvSpPr/>
          <p:nvPr/>
        </p:nvSpPr>
        <p:spPr>
          <a:xfrm>
            <a:off x="282096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4D093A0-78D5-4CDF-B280-3A38AF12210F}"/>
              </a:ext>
            </a:extLst>
          </p:cNvPr>
          <p:cNvSpPr/>
          <p:nvPr/>
        </p:nvSpPr>
        <p:spPr>
          <a:xfrm>
            <a:off x="305290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FE0FED1-0642-4543-9D51-FE9D0C4E0C7C}"/>
              </a:ext>
            </a:extLst>
          </p:cNvPr>
          <p:cNvSpPr/>
          <p:nvPr/>
        </p:nvSpPr>
        <p:spPr>
          <a:xfrm>
            <a:off x="328484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5B6E800-1B23-4A2A-8722-0B25CDC10D2B}"/>
              </a:ext>
            </a:extLst>
          </p:cNvPr>
          <p:cNvSpPr/>
          <p:nvPr/>
        </p:nvSpPr>
        <p:spPr>
          <a:xfrm>
            <a:off x="351678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701932B-4B13-455C-B2AC-033A6FB01CD6}"/>
              </a:ext>
            </a:extLst>
          </p:cNvPr>
          <p:cNvSpPr/>
          <p:nvPr/>
        </p:nvSpPr>
        <p:spPr>
          <a:xfrm>
            <a:off x="374872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66F5B2D-CDF2-408C-B694-86444DEB5575}"/>
              </a:ext>
            </a:extLst>
          </p:cNvPr>
          <p:cNvSpPr/>
          <p:nvPr/>
        </p:nvSpPr>
        <p:spPr>
          <a:xfrm>
            <a:off x="398066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31A6AAA-E373-4DE7-A0F8-55BBD30E9533}"/>
              </a:ext>
            </a:extLst>
          </p:cNvPr>
          <p:cNvSpPr/>
          <p:nvPr/>
        </p:nvSpPr>
        <p:spPr>
          <a:xfrm>
            <a:off x="421260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C9AD370-CAE1-4AD2-A415-4EB01178FAE6}"/>
              </a:ext>
            </a:extLst>
          </p:cNvPr>
          <p:cNvSpPr/>
          <p:nvPr/>
        </p:nvSpPr>
        <p:spPr>
          <a:xfrm>
            <a:off x="1896140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63E4443-1BD3-464A-8B32-4D06A821D8B3}"/>
              </a:ext>
            </a:extLst>
          </p:cNvPr>
          <p:cNvSpPr/>
          <p:nvPr/>
        </p:nvSpPr>
        <p:spPr>
          <a:xfrm>
            <a:off x="2127101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BD73AB5-DBB1-43E7-B872-6F8EFD04AEB0}"/>
              </a:ext>
            </a:extLst>
          </p:cNvPr>
          <p:cNvSpPr/>
          <p:nvPr/>
        </p:nvSpPr>
        <p:spPr>
          <a:xfrm>
            <a:off x="2358062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C6D5106-E58B-4BFF-8BEF-372998233113}"/>
              </a:ext>
            </a:extLst>
          </p:cNvPr>
          <p:cNvSpPr/>
          <p:nvPr/>
        </p:nvSpPr>
        <p:spPr>
          <a:xfrm>
            <a:off x="258902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687D82D-7418-49AB-8A9B-2FDC5C7128F1}"/>
              </a:ext>
            </a:extLst>
          </p:cNvPr>
          <p:cNvSpPr/>
          <p:nvPr/>
        </p:nvSpPr>
        <p:spPr>
          <a:xfrm>
            <a:off x="282096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7176063-901E-4CBB-B945-21873B6805C4}"/>
              </a:ext>
            </a:extLst>
          </p:cNvPr>
          <p:cNvSpPr/>
          <p:nvPr/>
        </p:nvSpPr>
        <p:spPr>
          <a:xfrm>
            <a:off x="305290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8E734F2-81E9-4735-B43C-C9DC07BD94DE}"/>
              </a:ext>
            </a:extLst>
          </p:cNvPr>
          <p:cNvSpPr/>
          <p:nvPr/>
        </p:nvSpPr>
        <p:spPr>
          <a:xfrm>
            <a:off x="328484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EFC9D34-44DF-4912-942F-FBC45E93EE8F}"/>
              </a:ext>
            </a:extLst>
          </p:cNvPr>
          <p:cNvSpPr/>
          <p:nvPr/>
        </p:nvSpPr>
        <p:spPr>
          <a:xfrm>
            <a:off x="351678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478FBB0-135F-41ED-9E61-3A5C852AFAB4}"/>
              </a:ext>
            </a:extLst>
          </p:cNvPr>
          <p:cNvSpPr/>
          <p:nvPr/>
        </p:nvSpPr>
        <p:spPr>
          <a:xfrm>
            <a:off x="374872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0F97251-5D37-4CE2-8D8D-AE0CA23E4EF9}"/>
              </a:ext>
            </a:extLst>
          </p:cNvPr>
          <p:cNvSpPr/>
          <p:nvPr/>
        </p:nvSpPr>
        <p:spPr>
          <a:xfrm>
            <a:off x="398066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9C3FB9D-1356-4804-B092-CBC726AB8D01}"/>
              </a:ext>
            </a:extLst>
          </p:cNvPr>
          <p:cNvSpPr/>
          <p:nvPr/>
        </p:nvSpPr>
        <p:spPr>
          <a:xfrm>
            <a:off x="421260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293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20</a:t>
            </a:fld>
            <a:endParaRPr lang="es-E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MX" dirty="0"/>
              <a:t>Métricas numéricas para el resumen de conjuntos de datos unidimensionales numéricos</a:t>
            </a: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PARÁMETROS MUESTRALES</a:t>
            </a:r>
          </a:p>
        </p:txBody>
      </p:sp>
    </p:spTree>
    <p:extLst>
      <p:ext uri="{BB962C8B-B14F-4D97-AF65-F5344CB8AC3E}">
        <p14:creationId xmlns:p14="http://schemas.microsoft.com/office/powerpoint/2010/main" val="478019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1"/>
              <a:t>P</a:t>
            </a:r>
            <a:r>
              <a:rPr lang="es-ES" noProof="1"/>
              <a:t>arámetros muestrales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000" dirty="0"/>
              <a:t>Son valores cuantitativos que describen, de forma general, los datos de una muestra</a:t>
            </a:r>
          </a:p>
          <a:p>
            <a:r>
              <a:rPr lang="es-MX" sz="2000" dirty="0"/>
              <a:t>Tenemos tres tipos de parámetros muestrales:</a:t>
            </a:r>
          </a:p>
          <a:p>
            <a:pPr lvl="1"/>
            <a:r>
              <a:rPr lang="es-MX" sz="1800" b="1" dirty="0"/>
              <a:t>Parámetros de posición: </a:t>
            </a:r>
            <a:r>
              <a:rPr lang="es-MX" sz="1800" dirty="0"/>
              <a:t>Nos indican “alrededor” de qué valor se encuentran las observaciones</a:t>
            </a:r>
          </a:p>
          <a:p>
            <a:pPr lvl="2"/>
            <a:r>
              <a:rPr lang="es-MX" sz="1600" dirty="0"/>
              <a:t>Por ejemplo, la media, la mediana, la moda, etc.</a:t>
            </a:r>
          </a:p>
          <a:p>
            <a:pPr lvl="1"/>
            <a:r>
              <a:rPr lang="es-MX" sz="1800" b="1" dirty="0"/>
              <a:t>Parámetros de dispersión</a:t>
            </a:r>
            <a:r>
              <a:rPr lang="es-MX" sz="1800" dirty="0"/>
              <a:t>: Nos indican lo cerca o lejos que unas observaciones se encuentran de otras</a:t>
            </a:r>
          </a:p>
          <a:p>
            <a:pPr lvl="2"/>
            <a:r>
              <a:rPr lang="es-MX" sz="1600" dirty="0"/>
              <a:t>Por ejemplo, la varianza, la desviación típica, el rango, etc.</a:t>
            </a:r>
          </a:p>
          <a:p>
            <a:pPr lvl="1"/>
            <a:r>
              <a:rPr lang="es-MX" sz="1800" b="1" dirty="0"/>
              <a:t>Parámetros de forma</a:t>
            </a:r>
            <a:r>
              <a:rPr lang="es-MX" sz="1800" dirty="0"/>
              <a:t>: Nos indican lo similares que nuestros datos son a una campana de Gauss o distribución normal.</a:t>
            </a:r>
          </a:p>
          <a:p>
            <a:pPr lvl="2"/>
            <a:r>
              <a:rPr lang="es-MX" sz="1600" dirty="0"/>
              <a:t>Por ejemplo, asimetría y curtosis</a:t>
            </a:r>
          </a:p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21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847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Posición: media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Es uno de los parámetros de posición más conocidos</a:t>
                </a:r>
              </a:p>
              <a:p>
                <a:r>
                  <a:rPr lang="es-MX" dirty="0"/>
                  <a:t>Se conoce también como la media aritmético</a:t>
                </a:r>
              </a:p>
              <a:p>
                <a:r>
                  <a:rPr lang="es-MX" dirty="0"/>
                  <a:t>La media de una muestra se representa como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MX" dirty="0"/>
                  <a:t>, mientras que la de la población entera se suele hacer con m o bien µ</a:t>
                </a:r>
                <a:br>
                  <a:rPr lang="es-MX" dirty="0"/>
                </a:br>
                <a:br>
                  <a:rPr lang="es-MX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br>
                  <a:rPr lang="es-MX" dirty="0"/>
                </a:br>
                <a:endParaRPr lang="es-MX" dirty="0"/>
              </a:p>
              <a:p>
                <a:r>
                  <a:rPr lang="es-MX" dirty="0"/>
                  <a:t>Emplea todos los datos para determinar la posición de los mismos</a:t>
                </a:r>
              </a:p>
              <a:p>
                <a:r>
                  <a:rPr lang="es-MX" dirty="0"/>
                  <a:t>En presencia de datos asimétricos o anómalos, es mejor emplear la mediana como parámetro de posición</a:t>
                </a:r>
              </a:p>
              <a:p>
                <a:pPr marL="0" indent="0">
                  <a:buNone/>
                </a:pPr>
                <a:endParaRPr lang="es-MX" sz="1800" dirty="0"/>
              </a:p>
              <a:p>
                <a:pPr marL="266700" lvl="1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8" t="-221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22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594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noProof="1"/>
              <a:t>Posición: media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Ejemplo</a:t>
            </a:r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sz="1800" dirty="0"/>
          </a:p>
          <a:p>
            <a:pPr marL="0" indent="0">
              <a:lnSpc>
                <a:spcPct val="120000"/>
              </a:lnSpc>
              <a:spcBef>
                <a:spcPct val="45000"/>
              </a:spcBef>
              <a:buNone/>
            </a:pPr>
            <a:r>
              <a:rPr lang="es-ES_tradnl" dirty="0"/>
              <a:t>A continuación se nos presentan datos sobre el número de minutos empleado en una fábrica para fabricar un componente informático.</a:t>
            </a:r>
          </a:p>
          <a:p>
            <a:pPr marL="0" indent="0">
              <a:lnSpc>
                <a:spcPct val="120000"/>
              </a:lnSpc>
              <a:spcBef>
                <a:spcPct val="45000"/>
              </a:spcBef>
              <a:buNone/>
            </a:pPr>
            <a:r>
              <a:rPr lang="es-ES_tradnl" dirty="0"/>
              <a:t>Los resultados en minutos son los siguientes: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	</a:t>
            </a:r>
            <a:r>
              <a:rPr lang="es-ES_tradnl" dirty="0" err="1"/>
              <a:t>v.a.</a:t>
            </a:r>
            <a:r>
              <a:rPr lang="es-ES_tradnl" dirty="0"/>
              <a:t> </a:t>
            </a:r>
            <a:r>
              <a:rPr lang="es-ES_tradnl" b="1" dirty="0"/>
              <a:t>X</a:t>
            </a:r>
            <a:r>
              <a:rPr lang="es-ES_tradnl" dirty="0"/>
              <a:t> = {</a:t>
            </a:r>
            <a:r>
              <a:rPr lang="es-ES" dirty="0"/>
              <a:t>56, 64, 48, 46, 55, 51, 43, 34, 55, 64, 49</a:t>
            </a:r>
            <a:r>
              <a:rPr lang="es-ES_tradnl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s-ES_tradnl" dirty="0"/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Calcular el tiempo de fabricación de un componente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Solución: 51.36</a:t>
            </a:r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23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959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noProof="1"/>
              <a:t>Posición: media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Ejemplo con valores extremos o anómales</a:t>
            </a:r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sz="1800" dirty="0"/>
          </a:p>
          <a:p>
            <a:pPr marL="0" indent="0">
              <a:lnSpc>
                <a:spcPct val="120000"/>
              </a:lnSpc>
              <a:spcBef>
                <a:spcPct val="45000"/>
              </a:spcBef>
              <a:buNone/>
            </a:pPr>
            <a:r>
              <a:rPr lang="es-ES_tradnl" dirty="0"/>
              <a:t>A continuación se nos presentan datos sobre el número de minutos empleado en una fábrica para fabricar un componente informático.</a:t>
            </a:r>
          </a:p>
          <a:p>
            <a:pPr marL="0" indent="0">
              <a:lnSpc>
                <a:spcPct val="120000"/>
              </a:lnSpc>
              <a:spcBef>
                <a:spcPct val="45000"/>
              </a:spcBef>
              <a:buNone/>
            </a:pPr>
            <a:r>
              <a:rPr lang="es-ES_tradnl" dirty="0"/>
              <a:t>Los resultados en minutos son los siguientes: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	</a:t>
            </a:r>
            <a:r>
              <a:rPr lang="es-ES_tradnl" dirty="0" err="1"/>
              <a:t>v.a.</a:t>
            </a:r>
            <a:r>
              <a:rPr lang="es-ES_tradnl" dirty="0"/>
              <a:t> </a:t>
            </a:r>
            <a:r>
              <a:rPr lang="es-ES_tradnl" b="1" dirty="0"/>
              <a:t>X</a:t>
            </a:r>
            <a:r>
              <a:rPr lang="es-ES_tradnl" dirty="0"/>
              <a:t> = {</a:t>
            </a:r>
            <a:r>
              <a:rPr lang="es-ES" dirty="0"/>
              <a:t>56, 64, 48, 46, 55, 51, 43, 34, 55, </a:t>
            </a:r>
            <a:r>
              <a:rPr lang="es-ES" b="1" dirty="0">
                <a:solidFill>
                  <a:srgbClr val="FF0000"/>
                </a:solidFill>
              </a:rPr>
              <a:t>150</a:t>
            </a:r>
            <a:r>
              <a:rPr lang="es-ES" dirty="0"/>
              <a:t>, </a:t>
            </a:r>
            <a:r>
              <a:rPr lang="es-ES" dirty="0">
                <a:solidFill>
                  <a:schemeClr val="tx1"/>
                </a:solidFill>
              </a:rPr>
              <a:t>49</a:t>
            </a:r>
            <a:r>
              <a:rPr lang="es-ES_tradnl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s-ES_tradnl" dirty="0"/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Calcular el tiempo de fabricación de un componente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Solución: 59.18</a:t>
            </a:r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24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333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POSICIón: mediaNA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el valor que deja exactamente el </a:t>
            </a:r>
            <a:r>
              <a:rPr lang="es-MX" b="1" dirty="0"/>
              <a:t>50% de los valores u observaciones a la izquierda</a:t>
            </a:r>
            <a:r>
              <a:rPr lang="es-MX" dirty="0"/>
              <a:t>, y el </a:t>
            </a:r>
            <a:r>
              <a:rPr lang="es-MX" b="1" dirty="0"/>
              <a:t>50% de los valores u observaciones a la derecha</a:t>
            </a:r>
          </a:p>
          <a:p>
            <a:r>
              <a:rPr lang="es-MX" dirty="0"/>
              <a:t>Se considera más robusto que la media para determinar la posición de una muestra cuando:</a:t>
            </a:r>
          </a:p>
          <a:p>
            <a:pPr lvl="1"/>
            <a:r>
              <a:rPr lang="es-MX" dirty="0"/>
              <a:t>Se trabajan con datos muy asimétricos</a:t>
            </a:r>
          </a:p>
          <a:p>
            <a:pPr lvl="1"/>
            <a:r>
              <a:rPr lang="es-MX" dirty="0"/>
              <a:t>Existen algunos valores extremos</a:t>
            </a:r>
          </a:p>
          <a:p>
            <a:r>
              <a:rPr lang="es-MX" dirty="0"/>
              <a:t>Cálculo sobre una muestra:</a:t>
            </a:r>
          </a:p>
          <a:p>
            <a:pPr marL="619125" lvl="1" indent="-342900">
              <a:buFont typeface="+mj-lt"/>
              <a:buAutoNum type="arabicPeriod"/>
            </a:pPr>
            <a:r>
              <a:rPr lang="es-MX" dirty="0"/>
              <a:t>Se ordenan las observaciones de menor a mayor</a:t>
            </a:r>
          </a:p>
          <a:p>
            <a:pPr marL="619125" lvl="1" indent="-342900">
              <a:buFont typeface="+mj-lt"/>
              <a:buAutoNum type="arabicPeriod"/>
            </a:pPr>
            <a:r>
              <a:rPr lang="es-MX" dirty="0"/>
              <a:t>Si el número de valores es impar, la mediana es el valor que ocupa la posición (N+1)/2</a:t>
            </a:r>
          </a:p>
          <a:p>
            <a:pPr marL="619125" lvl="1" indent="-342900">
              <a:buFont typeface="+mj-lt"/>
              <a:buAutoNum type="arabicPeriod"/>
            </a:pPr>
            <a:r>
              <a:rPr lang="es-MX" dirty="0"/>
              <a:t>Sino, es la media entre los valores N/2 y (N/2)+1</a:t>
            </a:r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25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304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noProof="1"/>
              <a:t>POSICIón: mediaNA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Ejemplo mediana con valores impares</a:t>
            </a:r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ct val="45000"/>
              </a:spcBef>
              <a:buNone/>
            </a:pPr>
            <a:r>
              <a:rPr lang="es-ES_tradnl" dirty="0"/>
              <a:t>A continuación se nos presentan datos sobre el número de minutos empleado en una fábrica para fabricar un componente informático.</a:t>
            </a:r>
          </a:p>
          <a:p>
            <a:pPr marL="0" indent="0">
              <a:lnSpc>
                <a:spcPct val="120000"/>
              </a:lnSpc>
              <a:spcBef>
                <a:spcPct val="45000"/>
              </a:spcBef>
              <a:buNone/>
            </a:pPr>
            <a:r>
              <a:rPr lang="es-ES_tradnl" dirty="0"/>
              <a:t>Los resultados en minutos son los siguientes: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	</a:t>
            </a:r>
            <a:r>
              <a:rPr lang="es-ES_tradnl" dirty="0" err="1"/>
              <a:t>v.a.</a:t>
            </a:r>
            <a:r>
              <a:rPr lang="es-ES_tradnl" dirty="0"/>
              <a:t> </a:t>
            </a:r>
            <a:r>
              <a:rPr lang="es-ES_tradnl" b="1" dirty="0"/>
              <a:t>X</a:t>
            </a:r>
            <a:r>
              <a:rPr lang="es-ES_tradnl" dirty="0"/>
              <a:t> = {</a:t>
            </a:r>
            <a:r>
              <a:rPr lang="es-ES" dirty="0"/>
              <a:t>56, 64, 48, 46, 55, 51, 43, 34, 55, 64, 49</a:t>
            </a:r>
            <a:r>
              <a:rPr lang="es-ES_tradnl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s-ES_tradnl" dirty="0"/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Calcular la mediana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Solución: 51</a:t>
            </a:r>
          </a:p>
          <a:p>
            <a:pPr marL="0" indent="0">
              <a:buNone/>
            </a:pP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26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099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noProof="1"/>
              <a:t>POSICIón: mediaNA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Ejemplo mediana con valores impares</a:t>
            </a:r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ct val="45000"/>
              </a:spcBef>
              <a:buNone/>
            </a:pPr>
            <a:r>
              <a:rPr lang="es-ES_tradnl" dirty="0"/>
              <a:t>A continuación se nos presentan datos sobre el número de minutos empleado en una fábrica para fabricar un componente informático.</a:t>
            </a:r>
          </a:p>
          <a:p>
            <a:pPr marL="0" indent="0">
              <a:lnSpc>
                <a:spcPct val="120000"/>
              </a:lnSpc>
              <a:spcBef>
                <a:spcPct val="45000"/>
              </a:spcBef>
              <a:buNone/>
            </a:pPr>
            <a:r>
              <a:rPr lang="es-ES_tradnl" dirty="0"/>
              <a:t>Los resultados en minutos son los siguientes: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	</a:t>
            </a:r>
            <a:r>
              <a:rPr lang="es-ES_tradnl" dirty="0" err="1"/>
              <a:t>v.a.</a:t>
            </a:r>
            <a:r>
              <a:rPr lang="es-ES_tradnl" dirty="0"/>
              <a:t> </a:t>
            </a:r>
            <a:r>
              <a:rPr lang="es-ES_tradnl" b="1" dirty="0"/>
              <a:t>X</a:t>
            </a:r>
            <a:r>
              <a:rPr lang="es-ES_tradnl" dirty="0"/>
              <a:t> = {</a:t>
            </a:r>
            <a:r>
              <a:rPr lang="es-ES" dirty="0"/>
              <a:t>56, 64, 48, 46, 55, 51, 43, 34, 55, </a:t>
            </a:r>
            <a:r>
              <a:rPr lang="es-ES" b="1" dirty="0">
                <a:solidFill>
                  <a:srgbClr val="FF0000"/>
                </a:solidFill>
              </a:rPr>
              <a:t>150</a:t>
            </a:r>
            <a:r>
              <a:rPr lang="es-ES" dirty="0"/>
              <a:t>, 49</a:t>
            </a:r>
            <a:r>
              <a:rPr lang="es-ES_tradnl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s-ES_tradnl" dirty="0"/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Calcular la mediana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Solución: 51</a:t>
            </a:r>
          </a:p>
          <a:p>
            <a:pPr marL="0" indent="0">
              <a:buNone/>
            </a:pP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27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184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noProof="1"/>
              <a:t>POSICIón: mediaNA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Ejemplo mediana con valores pares</a:t>
            </a:r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ct val="45000"/>
              </a:spcBef>
              <a:buNone/>
            </a:pPr>
            <a:r>
              <a:rPr lang="es-ES_tradnl" dirty="0"/>
              <a:t>A continuación se nos presentan datos sobre el número de minutos empleado en una fábrica para fabricar un componente informático.</a:t>
            </a:r>
          </a:p>
          <a:p>
            <a:pPr marL="0" indent="0">
              <a:lnSpc>
                <a:spcPct val="120000"/>
              </a:lnSpc>
              <a:spcBef>
                <a:spcPct val="45000"/>
              </a:spcBef>
              <a:buNone/>
            </a:pPr>
            <a:r>
              <a:rPr lang="es-ES_tradnl" dirty="0"/>
              <a:t>Los resultados en minutos son los siguientes: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	</a:t>
            </a:r>
            <a:r>
              <a:rPr lang="es-ES_tradnl" dirty="0" err="1"/>
              <a:t>v.a.</a:t>
            </a:r>
            <a:r>
              <a:rPr lang="es-ES_tradnl" dirty="0"/>
              <a:t> </a:t>
            </a:r>
            <a:r>
              <a:rPr lang="es-ES_tradnl" b="1" dirty="0"/>
              <a:t>X</a:t>
            </a:r>
            <a:r>
              <a:rPr lang="es-ES_tradnl" dirty="0"/>
              <a:t> = {</a:t>
            </a:r>
            <a:r>
              <a:rPr lang="es-ES" dirty="0"/>
              <a:t>64, 48, 46, 55, 51, 43, 34, 55, 64, 49</a:t>
            </a:r>
            <a:r>
              <a:rPr lang="es-ES_tradnl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s-ES_tradnl" dirty="0"/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Calcular la mediana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b="1" dirty="0"/>
              <a:t>Solución: 50</a:t>
            </a:r>
          </a:p>
          <a:p>
            <a:pPr marL="0" indent="0">
              <a:buNone/>
            </a:pPr>
            <a:br>
              <a:rPr lang="es-ES" dirty="0"/>
            </a:b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28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8188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Posición: percentiles y cuaRtiles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s-MX" dirty="0"/>
                  <a:t>El percentil X, o también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dirty="0"/>
                  <a:t> es el valor que deja el X% de los datos a la izquierda.</a:t>
                </a:r>
              </a:p>
              <a:p>
                <a:pPr>
                  <a:lnSpc>
                    <a:spcPct val="120000"/>
                  </a:lnSpc>
                </a:pPr>
                <a:r>
                  <a:rPr lang="es-MX" dirty="0"/>
                  <a:t>Por ejemplo, el percentil 30 (o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/>
                  <a:t> dejaría el 30% de los datos a la izquierda en un conjunto de datos. Es decir, el 30% de los valores serán menores que él.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" dirty="0"/>
                  <a:t>El valor que corresponde a dicho percentil se calcula como:</a:t>
                </a:r>
              </a:p>
              <a:p>
                <a:pPr marL="619125" lvl="1" indent="-3429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" dirty="0"/>
                  <a:t>Ordenar los valores de menor a mayor.</a:t>
                </a:r>
              </a:p>
              <a:p>
                <a:pPr marL="619125" lvl="1" indent="-3429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" dirty="0"/>
                  <a:t>Calcular la posición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MX" b="0" dirty="0"/>
                  <a:t>, donde p es el percentil deseado y N es el número de observaciones</a:t>
                </a:r>
              </a:p>
              <a:p>
                <a:pPr marL="619125" lvl="1" indent="-3429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" dirty="0"/>
                  <a:t>El valor que ocupa la posición i en el conjunto ordenado de datos es el valor del percentil.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" dirty="0"/>
                  <a:t>Existen unos percentiles especiales también llamados cuartiles: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" dirty="0"/>
                  <a:t>Primer cuartil (C1), siendo el 25% de los datos menores o iguales a éste.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" dirty="0"/>
                  <a:t>Tercer cuartil (C3), siendo el 75% de los datos menores o iguales a éste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" dirty="0"/>
                  <a:t>Segundo cuartil (C2) o mediana</a:t>
                </a:r>
              </a:p>
              <a:p>
                <a:pPr>
                  <a:lnSpc>
                    <a:spcPct val="120000"/>
                  </a:lnSpc>
                </a:pPr>
                <a:endParaRPr lang="es-E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s-ES" dirty="0"/>
              </a:p>
              <a:p>
                <a:pPr marL="0" indent="0">
                  <a:lnSpc>
                    <a:spcPct val="120000"/>
                  </a:lnSpc>
                  <a:buNone/>
                </a:pPr>
                <a:br>
                  <a:rPr lang="es-ES" dirty="0"/>
                </a:br>
                <a:br>
                  <a:rPr lang="es-ES" dirty="0"/>
                </a:br>
                <a:br>
                  <a:rPr lang="es-ES" dirty="0"/>
                </a:br>
                <a:endParaRPr lang="es-E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8" t="-1042" r="-2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29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842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1"/>
              <a:t>T</a:t>
            </a:r>
            <a:r>
              <a:rPr lang="es-ES" noProof="1"/>
              <a:t>ipos de estadística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Y</a:t>
            </a:r>
            <a:r>
              <a:rPr lang="es-ES" noProof="1"/>
              <a:t> algunos conceptos clave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</a:t>
            </a:fld>
            <a:endParaRPr lang="es-ES" noProof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D89BD2-56B0-4147-8A9D-74C3085FB8CE}"/>
              </a:ext>
            </a:extLst>
          </p:cNvPr>
          <p:cNvSpPr/>
          <p:nvPr/>
        </p:nvSpPr>
        <p:spPr>
          <a:xfrm>
            <a:off x="1739607" y="2794774"/>
            <a:ext cx="2789864" cy="228382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Población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endParaRPr lang="es-E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042819-110B-4E48-AE19-3A9E63E3E6E4}"/>
              </a:ext>
            </a:extLst>
          </p:cNvPr>
          <p:cNvSpPr/>
          <p:nvPr/>
        </p:nvSpPr>
        <p:spPr>
          <a:xfrm>
            <a:off x="1896140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D11C69-2EB6-4B19-93D8-8E7A6FBF7EFC}"/>
              </a:ext>
            </a:extLst>
          </p:cNvPr>
          <p:cNvSpPr/>
          <p:nvPr/>
        </p:nvSpPr>
        <p:spPr>
          <a:xfrm>
            <a:off x="2127101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2AF361-CAC6-4E95-9BED-85EF1DA09F33}"/>
              </a:ext>
            </a:extLst>
          </p:cNvPr>
          <p:cNvSpPr/>
          <p:nvPr/>
        </p:nvSpPr>
        <p:spPr>
          <a:xfrm>
            <a:off x="2358062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F93C59-AACB-40B4-821A-C0FA3FA0A9A1}"/>
              </a:ext>
            </a:extLst>
          </p:cNvPr>
          <p:cNvSpPr/>
          <p:nvPr/>
        </p:nvSpPr>
        <p:spPr>
          <a:xfrm>
            <a:off x="258902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F8F758-B668-4F16-9136-F3ABD7451DD9}"/>
              </a:ext>
            </a:extLst>
          </p:cNvPr>
          <p:cNvSpPr/>
          <p:nvPr/>
        </p:nvSpPr>
        <p:spPr>
          <a:xfrm>
            <a:off x="282096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AB61E1-D0BC-4E36-9BC3-1A7D55FF6BF5}"/>
              </a:ext>
            </a:extLst>
          </p:cNvPr>
          <p:cNvSpPr/>
          <p:nvPr/>
        </p:nvSpPr>
        <p:spPr>
          <a:xfrm>
            <a:off x="305290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5D26BF-1814-4B88-B6F7-A7F1F4AC4DBA}"/>
              </a:ext>
            </a:extLst>
          </p:cNvPr>
          <p:cNvSpPr/>
          <p:nvPr/>
        </p:nvSpPr>
        <p:spPr>
          <a:xfrm>
            <a:off x="328484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6CC0F7F-E5B1-40E4-BC09-7444F7CD8E9F}"/>
              </a:ext>
            </a:extLst>
          </p:cNvPr>
          <p:cNvSpPr/>
          <p:nvPr/>
        </p:nvSpPr>
        <p:spPr>
          <a:xfrm>
            <a:off x="351678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F715DC-76FC-4AE1-9183-5F63953D299B}"/>
              </a:ext>
            </a:extLst>
          </p:cNvPr>
          <p:cNvSpPr/>
          <p:nvPr/>
        </p:nvSpPr>
        <p:spPr>
          <a:xfrm>
            <a:off x="374872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D9857A-DDB0-4F3C-8787-CE5018C9131E}"/>
              </a:ext>
            </a:extLst>
          </p:cNvPr>
          <p:cNvSpPr/>
          <p:nvPr/>
        </p:nvSpPr>
        <p:spPr>
          <a:xfrm>
            <a:off x="398066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6D81E7-A4A9-462B-AA81-986CDDA5EDB9}"/>
              </a:ext>
            </a:extLst>
          </p:cNvPr>
          <p:cNvSpPr/>
          <p:nvPr/>
        </p:nvSpPr>
        <p:spPr>
          <a:xfrm>
            <a:off x="421260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DB54E6-FB40-4A95-8043-C06FEE0382E0}"/>
              </a:ext>
            </a:extLst>
          </p:cNvPr>
          <p:cNvSpPr/>
          <p:nvPr/>
        </p:nvSpPr>
        <p:spPr>
          <a:xfrm>
            <a:off x="1896140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DF80ADB-FE5F-4ADA-A46A-1D0F49451506}"/>
              </a:ext>
            </a:extLst>
          </p:cNvPr>
          <p:cNvSpPr/>
          <p:nvPr/>
        </p:nvSpPr>
        <p:spPr>
          <a:xfrm>
            <a:off x="2127101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8075A3-7E32-4D68-B523-414C378A73A7}"/>
              </a:ext>
            </a:extLst>
          </p:cNvPr>
          <p:cNvSpPr/>
          <p:nvPr/>
        </p:nvSpPr>
        <p:spPr>
          <a:xfrm>
            <a:off x="2358062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64BA6C-7487-448A-B29C-FF0580C17FDB}"/>
              </a:ext>
            </a:extLst>
          </p:cNvPr>
          <p:cNvSpPr/>
          <p:nvPr/>
        </p:nvSpPr>
        <p:spPr>
          <a:xfrm>
            <a:off x="258902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80DD1B6-F17D-4AA4-925C-40CF03D7A5E2}"/>
              </a:ext>
            </a:extLst>
          </p:cNvPr>
          <p:cNvSpPr/>
          <p:nvPr/>
        </p:nvSpPr>
        <p:spPr>
          <a:xfrm>
            <a:off x="282096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B325FC1-B90F-42B5-9AEC-A23147636574}"/>
              </a:ext>
            </a:extLst>
          </p:cNvPr>
          <p:cNvSpPr/>
          <p:nvPr/>
        </p:nvSpPr>
        <p:spPr>
          <a:xfrm>
            <a:off x="305290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D5D519-E809-4384-98D4-0DEEA2C71C82}"/>
              </a:ext>
            </a:extLst>
          </p:cNvPr>
          <p:cNvSpPr/>
          <p:nvPr/>
        </p:nvSpPr>
        <p:spPr>
          <a:xfrm>
            <a:off x="328484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E24EA4-9E81-4FCB-81C8-7F0F952B9DD3}"/>
              </a:ext>
            </a:extLst>
          </p:cNvPr>
          <p:cNvSpPr/>
          <p:nvPr/>
        </p:nvSpPr>
        <p:spPr>
          <a:xfrm>
            <a:off x="351678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B24A501-D26D-455A-9AB2-E489A10563DA}"/>
              </a:ext>
            </a:extLst>
          </p:cNvPr>
          <p:cNvSpPr/>
          <p:nvPr/>
        </p:nvSpPr>
        <p:spPr>
          <a:xfrm>
            <a:off x="374872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B58578-7C91-47EB-88C8-319C5E3BC626}"/>
              </a:ext>
            </a:extLst>
          </p:cNvPr>
          <p:cNvSpPr/>
          <p:nvPr/>
        </p:nvSpPr>
        <p:spPr>
          <a:xfrm>
            <a:off x="398066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6C3A3B-7CE5-4AFB-A413-DF7F2C0AB547}"/>
              </a:ext>
            </a:extLst>
          </p:cNvPr>
          <p:cNvSpPr/>
          <p:nvPr/>
        </p:nvSpPr>
        <p:spPr>
          <a:xfrm>
            <a:off x="421260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0AAF9FF-47EA-4ED3-9D8F-11212C375796}"/>
              </a:ext>
            </a:extLst>
          </p:cNvPr>
          <p:cNvSpPr/>
          <p:nvPr/>
        </p:nvSpPr>
        <p:spPr>
          <a:xfrm>
            <a:off x="1896140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CADBE7-A8AD-4545-A3A8-BE8650873A1E}"/>
              </a:ext>
            </a:extLst>
          </p:cNvPr>
          <p:cNvSpPr/>
          <p:nvPr/>
        </p:nvSpPr>
        <p:spPr>
          <a:xfrm>
            <a:off x="2127101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7630B71-438C-4D6A-AB12-10F554628190}"/>
              </a:ext>
            </a:extLst>
          </p:cNvPr>
          <p:cNvSpPr/>
          <p:nvPr/>
        </p:nvSpPr>
        <p:spPr>
          <a:xfrm>
            <a:off x="2358062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42341D-55FF-4F47-AFFB-271375B6554F}"/>
              </a:ext>
            </a:extLst>
          </p:cNvPr>
          <p:cNvSpPr/>
          <p:nvPr/>
        </p:nvSpPr>
        <p:spPr>
          <a:xfrm>
            <a:off x="258902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D4EE99E-0788-45C0-9C6B-7839050EAAAF}"/>
              </a:ext>
            </a:extLst>
          </p:cNvPr>
          <p:cNvSpPr/>
          <p:nvPr/>
        </p:nvSpPr>
        <p:spPr>
          <a:xfrm>
            <a:off x="282096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04DB66-61C6-422F-9A75-6130B049FD3D}"/>
              </a:ext>
            </a:extLst>
          </p:cNvPr>
          <p:cNvSpPr/>
          <p:nvPr/>
        </p:nvSpPr>
        <p:spPr>
          <a:xfrm>
            <a:off x="305290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94EC82-BA68-4E6B-AA83-971D00BDE637}"/>
              </a:ext>
            </a:extLst>
          </p:cNvPr>
          <p:cNvSpPr/>
          <p:nvPr/>
        </p:nvSpPr>
        <p:spPr>
          <a:xfrm>
            <a:off x="328484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4FAAF91-918C-465C-8D98-C543F44B23E3}"/>
              </a:ext>
            </a:extLst>
          </p:cNvPr>
          <p:cNvSpPr/>
          <p:nvPr/>
        </p:nvSpPr>
        <p:spPr>
          <a:xfrm>
            <a:off x="351678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83D3FE-6BDC-4F7D-B94C-B5038BA1C563}"/>
              </a:ext>
            </a:extLst>
          </p:cNvPr>
          <p:cNvSpPr/>
          <p:nvPr/>
        </p:nvSpPr>
        <p:spPr>
          <a:xfrm>
            <a:off x="374872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D955CB4-EC44-46EE-AC3B-E886AE14AD78}"/>
              </a:ext>
            </a:extLst>
          </p:cNvPr>
          <p:cNvSpPr/>
          <p:nvPr/>
        </p:nvSpPr>
        <p:spPr>
          <a:xfrm>
            <a:off x="398066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D973C5F-234B-4997-B706-E3429D44EA51}"/>
              </a:ext>
            </a:extLst>
          </p:cNvPr>
          <p:cNvSpPr/>
          <p:nvPr/>
        </p:nvSpPr>
        <p:spPr>
          <a:xfrm>
            <a:off x="421260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DB59B56-AD18-4ED1-9FED-AFC8B7C8276B}"/>
              </a:ext>
            </a:extLst>
          </p:cNvPr>
          <p:cNvSpPr/>
          <p:nvPr/>
        </p:nvSpPr>
        <p:spPr>
          <a:xfrm>
            <a:off x="1896140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BC4C97A-C95F-43BB-BA53-D92509E79992}"/>
              </a:ext>
            </a:extLst>
          </p:cNvPr>
          <p:cNvSpPr/>
          <p:nvPr/>
        </p:nvSpPr>
        <p:spPr>
          <a:xfrm>
            <a:off x="2127101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D368189-AFB9-4F76-A511-AE8FE661EA2C}"/>
              </a:ext>
            </a:extLst>
          </p:cNvPr>
          <p:cNvSpPr/>
          <p:nvPr/>
        </p:nvSpPr>
        <p:spPr>
          <a:xfrm>
            <a:off x="2358062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CEB2899-5D58-4027-B83A-5A22F0EFF93B}"/>
              </a:ext>
            </a:extLst>
          </p:cNvPr>
          <p:cNvSpPr/>
          <p:nvPr/>
        </p:nvSpPr>
        <p:spPr>
          <a:xfrm>
            <a:off x="258902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E9DBE64-535C-4E46-9CC3-7559C0D58C1B}"/>
              </a:ext>
            </a:extLst>
          </p:cNvPr>
          <p:cNvSpPr/>
          <p:nvPr/>
        </p:nvSpPr>
        <p:spPr>
          <a:xfrm>
            <a:off x="282096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B22726-F9A2-486C-A75D-B51FA610BDCC}"/>
              </a:ext>
            </a:extLst>
          </p:cNvPr>
          <p:cNvSpPr/>
          <p:nvPr/>
        </p:nvSpPr>
        <p:spPr>
          <a:xfrm>
            <a:off x="305290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485BE66-4792-4193-A2E6-7C8EF6A9FFC9}"/>
              </a:ext>
            </a:extLst>
          </p:cNvPr>
          <p:cNvSpPr/>
          <p:nvPr/>
        </p:nvSpPr>
        <p:spPr>
          <a:xfrm>
            <a:off x="328484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C79AC6A-1D95-41CD-A076-5797B7E574E2}"/>
              </a:ext>
            </a:extLst>
          </p:cNvPr>
          <p:cNvSpPr/>
          <p:nvPr/>
        </p:nvSpPr>
        <p:spPr>
          <a:xfrm>
            <a:off x="351678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A0D9386-B813-4D87-B2BA-EFCD0355F3DF}"/>
              </a:ext>
            </a:extLst>
          </p:cNvPr>
          <p:cNvSpPr/>
          <p:nvPr/>
        </p:nvSpPr>
        <p:spPr>
          <a:xfrm>
            <a:off x="374872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B6E10E-C49B-4818-A2CD-6546C7768BB0}"/>
              </a:ext>
            </a:extLst>
          </p:cNvPr>
          <p:cNvSpPr/>
          <p:nvPr/>
        </p:nvSpPr>
        <p:spPr>
          <a:xfrm>
            <a:off x="398066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FCD604-4A77-4150-B136-B67083A64864}"/>
              </a:ext>
            </a:extLst>
          </p:cNvPr>
          <p:cNvSpPr/>
          <p:nvPr/>
        </p:nvSpPr>
        <p:spPr>
          <a:xfrm>
            <a:off x="421260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02E436C-1732-4DE7-A5D2-00009B333D64}"/>
              </a:ext>
            </a:extLst>
          </p:cNvPr>
          <p:cNvSpPr/>
          <p:nvPr/>
        </p:nvSpPr>
        <p:spPr>
          <a:xfrm>
            <a:off x="1896140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970D239-93B5-43B5-97E7-38FFBB17C0F0}"/>
              </a:ext>
            </a:extLst>
          </p:cNvPr>
          <p:cNvSpPr/>
          <p:nvPr/>
        </p:nvSpPr>
        <p:spPr>
          <a:xfrm>
            <a:off x="2127101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F6C5635-C6AF-4786-9F44-D1BAADEB0D3C}"/>
              </a:ext>
            </a:extLst>
          </p:cNvPr>
          <p:cNvSpPr/>
          <p:nvPr/>
        </p:nvSpPr>
        <p:spPr>
          <a:xfrm>
            <a:off x="2358062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F1EB08F-E3F1-4599-9D31-0444ED8D82E5}"/>
              </a:ext>
            </a:extLst>
          </p:cNvPr>
          <p:cNvSpPr/>
          <p:nvPr/>
        </p:nvSpPr>
        <p:spPr>
          <a:xfrm>
            <a:off x="258902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9358EAF-E650-4E48-9907-FF456E06C082}"/>
              </a:ext>
            </a:extLst>
          </p:cNvPr>
          <p:cNvSpPr/>
          <p:nvPr/>
        </p:nvSpPr>
        <p:spPr>
          <a:xfrm>
            <a:off x="282096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C05E339-7B88-4805-8EA2-1AEBDA7CD9DF}"/>
              </a:ext>
            </a:extLst>
          </p:cNvPr>
          <p:cNvSpPr/>
          <p:nvPr/>
        </p:nvSpPr>
        <p:spPr>
          <a:xfrm>
            <a:off x="305290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A46671-AD13-47D6-BF6E-BD057F1B3DD7}"/>
              </a:ext>
            </a:extLst>
          </p:cNvPr>
          <p:cNvSpPr/>
          <p:nvPr/>
        </p:nvSpPr>
        <p:spPr>
          <a:xfrm>
            <a:off x="328484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F4AFB20-C013-43D5-BB1C-8DA2D936ED47}"/>
              </a:ext>
            </a:extLst>
          </p:cNvPr>
          <p:cNvSpPr/>
          <p:nvPr/>
        </p:nvSpPr>
        <p:spPr>
          <a:xfrm>
            <a:off x="351678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9FF7F1B-FA72-4C9F-9B00-2B42F4EAE7F2}"/>
              </a:ext>
            </a:extLst>
          </p:cNvPr>
          <p:cNvSpPr/>
          <p:nvPr/>
        </p:nvSpPr>
        <p:spPr>
          <a:xfrm>
            <a:off x="374872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2538E33-4DE9-4F88-B75D-2FEA71AE7C4B}"/>
              </a:ext>
            </a:extLst>
          </p:cNvPr>
          <p:cNvSpPr/>
          <p:nvPr/>
        </p:nvSpPr>
        <p:spPr>
          <a:xfrm>
            <a:off x="398066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6D70D65-199B-40F5-8C8F-F619A2BF9D71}"/>
              </a:ext>
            </a:extLst>
          </p:cNvPr>
          <p:cNvSpPr/>
          <p:nvPr/>
        </p:nvSpPr>
        <p:spPr>
          <a:xfrm>
            <a:off x="421260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B356672-E8EE-44AC-A6B4-55CF7DB7E9C6}"/>
              </a:ext>
            </a:extLst>
          </p:cNvPr>
          <p:cNvSpPr/>
          <p:nvPr/>
        </p:nvSpPr>
        <p:spPr>
          <a:xfrm>
            <a:off x="1896140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6C7B0EA-C537-43BA-9395-2BE7A8F27136}"/>
              </a:ext>
            </a:extLst>
          </p:cNvPr>
          <p:cNvSpPr/>
          <p:nvPr/>
        </p:nvSpPr>
        <p:spPr>
          <a:xfrm>
            <a:off x="2127101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AF91CF5-DEE7-4A74-80AF-5C932167ACDF}"/>
              </a:ext>
            </a:extLst>
          </p:cNvPr>
          <p:cNvSpPr/>
          <p:nvPr/>
        </p:nvSpPr>
        <p:spPr>
          <a:xfrm>
            <a:off x="2358062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29709EC-3A31-4A51-94A3-F93DFD530D5C}"/>
              </a:ext>
            </a:extLst>
          </p:cNvPr>
          <p:cNvSpPr/>
          <p:nvPr/>
        </p:nvSpPr>
        <p:spPr>
          <a:xfrm>
            <a:off x="258902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436ABC1-933C-40F3-916E-DF7A046A8974}"/>
              </a:ext>
            </a:extLst>
          </p:cNvPr>
          <p:cNvSpPr/>
          <p:nvPr/>
        </p:nvSpPr>
        <p:spPr>
          <a:xfrm>
            <a:off x="282096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B6B6F42-23F5-44CD-8B65-83C8DC5DA4C9}"/>
              </a:ext>
            </a:extLst>
          </p:cNvPr>
          <p:cNvSpPr/>
          <p:nvPr/>
        </p:nvSpPr>
        <p:spPr>
          <a:xfrm>
            <a:off x="305290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19A8A5D-EBAE-4EA7-8B38-1987100581AA}"/>
              </a:ext>
            </a:extLst>
          </p:cNvPr>
          <p:cNvSpPr/>
          <p:nvPr/>
        </p:nvSpPr>
        <p:spPr>
          <a:xfrm>
            <a:off x="328484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CF296A9-1036-4DAC-80CB-B10978802D2B}"/>
              </a:ext>
            </a:extLst>
          </p:cNvPr>
          <p:cNvSpPr/>
          <p:nvPr/>
        </p:nvSpPr>
        <p:spPr>
          <a:xfrm>
            <a:off x="351678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C9F86F5-94BF-43D0-AE58-68839442EF47}"/>
              </a:ext>
            </a:extLst>
          </p:cNvPr>
          <p:cNvSpPr/>
          <p:nvPr/>
        </p:nvSpPr>
        <p:spPr>
          <a:xfrm>
            <a:off x="374872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DC21A54-D48F-4B79-9435-04B34945510F}"/>
              </a:ext>
            </a:extLst>
          </p:cNvPr>
          <p:cNvSpPr/>
          <p:nvPr/>
        </p:nvSpPr>
        <p:spPr>
          <a:xfrm>
            <a:off x="398066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C044B41-7954-4A68-8241-E93252D2BE62}"/>
              </a:ext>
            </a:extLst>
          </p:cNvPr>
          <p:cNvSpPr/>
          <p:nvPr/>
        </p:nvSpPr>
        <p:spPr>
          <a:xfrm>
            <a:off x="421260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CC432B5-4F36-4D73-B102-F0E43E10FF1C}"/>
              </a:ext>
            </a:extLst>
          </p:cNvPr>
          <p:cNvSpPr/>
          <p:nvPr/>
        </p:nvSpPr>
        <p:spPr>
          <a:xfrm>
            <a:off x="1896140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D105640-DA6E-4DB7-8F23-EC5C582A1E2B}"/>
              </a:ext>
            </a:extLst>
          </p:cNvPr>
          <p:cNvSpPr/>
          <p:nvPr/>
        </p:nvSpPr>
        <p:spPr>
          <a:xfrm>
            <a:off x="2127101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445DCF7-0856-4710-8F2B-E161798E7763}"/>
              </a:ext>
            </a:extLst>
          </p:cNvPr>
          <p:cNvSpPr/>
          <p:nvPr/>
        </p:nvSpPr>
        <p:spPr>
          <a:xfrm>
            <a:off x="2358062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33022B5-F6EA-4676-B04D-9A5656E95510}"/>
              </a:ext>
            </a:extLst>
          </p:cNvPr>
          <p:cNvSpPr/>
          <p:nvPr/>
        </p:nvSpPr>
        <p:spPr>
          <a:xfrm>
            <a:off x="258902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3217362-DD63-4922-B122-DD034CE7389C}"/>
              </a:ext>
            </a:extLst>
          </p:cNvPr>
          <p:cNvSpPr/>
          <p:nvPr/>
        </p:nvSpPr>
        <p:spPr>
          <a:xfrm>
            <a:off x="282096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4D093A0-78D5-4CDF-B280-3A38AF12210F}"/>
              </a:ext>
            </a:extLst>
          </p:cNvPr>
          <p:cNvSpPr/>
          <p:nvPr/>
        </p:nvSpPr>
        <p:spPr>
          <a:xfrm>
            <a:off x="305290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FE0FED1-0642-4543-9D51-FE9D0C4E0C7C}"/>
              </a:ext>
            </a:extLst>
          </p:cNvPr>
          <p:cNvSpPr/>
          <p:nvPr/>
        </p:nvSpPr>
        <p:spPr>
          <a:xfrm>
            <a:off x="328484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5B6E800-1B23-4A2A-8722-0B25CDC10D2B}"/>
              </a:ext>
            </a:extLst>
          </p:cNvPr>
          <p:cNvSpPr/>
          <p:nvPr/>
        </p:nvSpPr>
        <p:spPr>
          <a:xfrm>
            <a:off x="351678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701932B-4B13-455C-B2AC-033A6FB01CD6}"/>
              </a:ext>
            </a:extLst>
          </p:cNvPr>
          <p:cNvSpPr/>
          <p:nvPr/>
        </p:nvSpPr>
        <p:spPr>
          <a:xfrm>
            <a:off x="374872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66F5B2D-CDF2-408C-B694-86444DEB5575}"/>
              </a:ext>
            </a:extLst>
          </p:cNvPr>
          <p:cNvSpPr/>
          <p:nvPr/>
        </p:nvSpPr>
        <p:spPr>
          <a:xfrm>
            <a:off x="398066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31A6AAA-E373-4DE7-A0F8-55BBD30E9533}"/>
              </a:ext>
            </a:extLst>
          </p:cNvPr>
          <p:cNvSpPr/>
          <p:nvPr/>
        </p:nvSpPr>
        <p:spPr>
          <a:xfrm>
            <a:off x="421260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C9AD370-CAE1-4AD2-A415-4EB01178FAE6}"/>
              </a:ext>
            </a:extLst>
          </p:cNvPr>
          <p:cNvSpPr/>
          <p:nvPr/>
        </p:nvSpPr>
        <p:spPr>
          <a:xfrm>
            <a:off x="1896140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63E4443-1BD3-464A-8B32-4D06A821D8B3}"/>
              </a:ext>
            </a:extLst>
          </p:cNvPr>
          <p:cNvSpPr/>
          <p:nvPr/>
        </p:nvSpPr>
        <p:spPr>
          <a:xfrm>
            <a:off x="2127101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BD73AB5-DBB1-43E7-B872-6F8EFD04AEB0}"/>
              </a:ext>
            </a:extLst>
          </p:cNvPr>
          <p:cNvSpPr/>
          <p:nvPr/>
        </p:nvSpPr>
        <p:spPr>
          <a:xfrm>
            <a:off x="2358062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C6D5106-E58B-4BFF-8BEF-372998233113}"/>
              </a:ext>
            </a:extLst>
          </p:cNvPr>
          <p:cNvSpPr/>
          <p:nvPr/>
        </p:nvSpPr>
        <p:spPr>
          <a:xfrm>
            <a:off x="258902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687D82D-7418-49AB-8A9B-2FDC5C7128F1}"/>
              </a:ext>
            </a:extLst>
          </p:cNvPr>
          <p:cNvSpPr/>
          <p:nvPr/>
        </p:nvSpPr>
        <p:spPr>
          <a:xfrm>
            <a:off x="282096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7176063-901E-4CBB-B945-21873B6805C4}"/>
              </a:ext>
            </a:extLst>
          </p:cNvPr>
          <p:cNvSpPr/>
          <p:nvPr/>
        </p:nvSpPr>
        <p:spPr>
          <a:xfrm>
            <a:off x="305290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8E734F2-81E9-4735-B43C-C9DC07BD94DE}"/>
              </a:ext>
            </a:extLst>
          </p:cNvPr>
          <p:cNvSpPr/>
          <p:nvPr/>
        </p:nvSpPr>
        <p:spPr>
          <a:xfrm>
            <a:off x="328484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EFC9D34-44DF-4912-942F-FBC45E93EE8F}"/>
              </a:ext>
            </a:extLst>
          </p:cNvPr>
          <p:cNvSpPr/>
          <p:nvPr/>
        </p:nvSpPr>
        <p:spPr>
          <a:xfrm>
            <a:off x="351678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478FBB0-135F-41ED-9E61-3A5C852AFAB4}"/>
              </a:ext>
            </a:extLst>
          </p:cNvPr>
          <p:cNvSpPr/>
          <p:nvPr/>
        </p:nvSpPr>
        <p:spPr>
          <a:xfrm>
            <a:off x="374872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0F97251-5D37-4CE2-8D8D-AE0CA23E4EF9}"/>
              </a:ext>
            </a:extLst>
          </p:cNvPr>
          <p:cNvSpPr/>
          <p:nvPr/>
        </p:nvSpPr>
        <p:spPr>
          <a:xfrm>
            <a:off x="398066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9C3FB9D-1356-4804-B092-CBC726AB8D01}"/>
              </a:ext>
            </a:extLst>
          </p:cNvPr>
          <p:cNvSpPr/>
          <p:nvPr/>
        </p:nvSpPr>
        <p:spPr>
          <a:xfrm>
            <a:off x="421260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DE178A1-882B-4216-9C59-7AE5A8D7F80A}"/>
              </a:ext>
            </a:extLst>
          </p:cNvPr>
          <p:cNvSpPr/>
          <p:nvPr/>
        </p:nvSpPr>
        <p:spPr>
          <a:xfrm>
            <a:off x="4760811" y="1327458"/>
            <a:ext cx="3273650" cy="1190093"/>
          </a:xfrm>
          <a:prstGeom prst="wedgeRoundRectCallout">
            <a:avLst>
              <a:gd name="adj1" fmla="val -98815"/>
              <a:gd name="adj2" fmla="val 97615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Es un conjunto de ítems, individuos, o eventos que queremos estudiar</a:t>
            </a:r>
            <a:br>
              <a:rPr lang="es-MX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4BF43-C415-4ABC-94B3-48D8056ECCE7}"/>
              </a:ext>
            </a:extLst>
          </p:cNvPr>
          <p:cNvSpPr txBox="1"/>
          <p:nvPr/>
        </p:nvSpPr>
        <p:spPr>
          <a:xfrm>
            <a:off x="492047" y="5259106"/>
            <a:ext cx="8864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Tipos de población:</a:t>
            </a:r>
          </a:p>
          <a:p>
            <a:r>
              <a:rPr lang="es-MX" dirty="0"/>
              <a:t>    </a:t>
            </a:r>
            <a:r>
              <a:rPr lang="es-MX" b="1" dirty="0"/>
              <a:t>Física y finita</a:t>
            </a:r>
            <a:r>
              <a:rPr lang="es-MX" dirty="0"/>
              <a:t>. Existen antes del estudio. (</a:t>
            </a:r>
            <a:r>
              <a:rPr lang="es-MX" dirty="0" err="1"/>
              <a:t>e.g</a:t>
            </a:r>
            <a:r>
              <a:rPr lang="es-MX" dirty="0"/>
              <a:t>., estudiantes UPV)</a:t>
            </a:r>
          </a:p>
          <a:p>
            <a:r>
              <a:rPr lang="es-MX" dirty="0"/>
              <a:t>    </a:t>
            </a:r>
            <a:r>
              <a:rPr lang="es-MX" b="1" dirty="0"/>
              <a:t>Abstracta e infinita. </a:t>
            </a:r>
            <a:r>
              <a:rPr lang="es-MX" dirty="0"/>
              <a:t>Se generan en el estudio (</a:t>
            </a:r>
            <a:r>
              <a:rPr lang="es-MX" dirty="0" err="1"/>
              <a:t>e.g</a:t>
            </a:r>
            <a:r>
              <a:rPr lang="es-MX" dirty="0"/>
              <a:t>., tiempo de ejecución de un algoritmo)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195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Dispersión: RECORRIDO O RANGO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Nos da una idea intuitiva de lo alejados que están los datos más alejados del conjunto</a:t>
            </a:r>
          </a:p>
          <a:p>
            <a:r>
              <a:rPr lang="es-MX" dirty="0"/>
              <a:t>Es un cálculo muy sencillo</a:t>
            </a:r>
          </a:p>
          <a:p>
            <a:r>
              <a:rPr lang="es-MX" dirty="0"/>
              <a:t>Es el valor máximo del conjunto menos el valor mínimo del mismo</a:t>
            </a:r>
          </a:p>
          <a:p>
            <a:r>
              <a:rPr lang="es-MX" dirty="0"/>
              <a:t>Puede ser útil cuando tenemos pocas muestras (N&lt;=10)</a:t>
            </a:r>
          </a:p>
          <a:p>
            <a:r>
              <a:rPr lang="es-MX" dirty="0"/>
              <a:t>Sin embargo, ignora gran parte de los datos y puede verse seriamente afectado por valores extremos</a:t>
            </a:r>
          </a:p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30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5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Dispersión: RECORRIDO O RANGO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ct val="45000"/>
              </a:spcBef>
              <a:buNone/>
            </a:pPr>
            <a:r>
              <a:rPr lang="es-ES_tradnl" dirty="0"/>
              <a:t>A continuación se nos presentan datos sobre el número de minutos empleado en una fábrica para fabricar un componente informático.</a:t>
            </a:r>
          </a:p>
          <a:p>
            <a:pPr marL="0" indent="0">
              <a:lnSpc>
                <a:spcPct val="120000"/>
              </a:lnSpc>
              <a:spcBef>
                <a:spcPct val="45000"/>
              </a:spcBef>
              <a:buNone/>
            </a:pPr>
            <a:r>
              <a:rPr lang="es-ES_tradnl" dirty="0"/>
              <a:t>Los resultados en minutos son los siguientes: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	</a:t>
            </a:r>
            <a:r>
              <a:rPr lang="es-ES_tradnl" dirty="0" err="1"/>
              <a:t>v.a.</a:t>
            </a:r>
            <a:r>
              <a:rPr lang="es-ES_tradnl" dirty="0"/>
              <a:t> </a:t>
            </a:r>
            <a:r>
              <a:rPr lang="es-ES_tradnl" b="1" dirty="0"/>
              <a:t>X</a:t>
            </a:r>
            <a:r>
              <a:rPr lang="es-ES_tradnl" dirty="0"/>
              <a:t> = {</a:t>
            </a:r>
            <a:r>
              <a:rPr lang="es-ES" dirty="0"/>
              <a:t>64, 48, 46, 55, 51, 43, 34, 55, 64, 49</a:t>
            </a:r>
            <a:r>
              <a:rPr lang="es-ES_tradnl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s-ES_tradnl" dirty="0"/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Calcular el rango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Solución: 30</a:t>
            </a:r>
          </a:p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31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757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Dispersión: (CUASI) VARIANZA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Nos da una idea de lo próximos que están los valores del conjunto a la media del mismo conjunto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r>
                  <a:rPr lang="es-MX" dirty="0"/>
                  <a:t>¡Ojo! Por que la unidad de medida de esta medida de dispersión será en unidades al cuadrado</a:t>
                </a:r>
              </a:p>
              <a:p>
                <a:r>
                  <a:rPr lang="es-MX" dirty="0"/>
                  <a:t>Al igual que ocurre con la media (y por depender de ésta) puede verse afectado por valores anómalos o por datos asimétricos.</a:t>
                </a:r>
              </a:p>
              <a:p>
                <a:endParaRPr lang="es-MX" dirty="0"/>
              </a:p>
              <a:p>
                <a:pPr marL="0" indent="0">
                  <a:buNone/>
                </a:pPr>
                <a:endParaRPr lang="es-MX" sz="1800" dirty="0"/>
              </a:p>
              <a:p>
                <a:pPr marL="266700" lvl="1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8" t="-2214" r="-132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32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695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Dispersión: (CUASI) VARIANZA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60" y="1512000"/>
            <a:ext cx="9198116" cy="467925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45000"/>
              </a:spcBef>
              <a:buNone/>
            </a:pPr>
            <a:r>
              <a:rPr lang="es-ES_tradnl" dirty="0"/>
              <a:t>A continuación se nos presentan datos sobre el número de minutos empleado en una fábrica para fabricar un componente informático.</a:t>
            </a:r>
          </a:p>
          <a:p>
            <a:pPr marL="0" indent="0">
              <a:lnSpc>
                <a:spcPct val="120000"/>
              </a:lnSpc>
              <a:spcBef>
                <a:spcPct val="45000"/>
              </a:spcBef>
              <a:buNone/>
            </a:pPr>
            <a:r>
              <a:rPr lang="es-ES_tradnl" dirty="0"/>
              <a:t>Los resultados en minutos son los siguientes: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	</a:t>
            </a:r>
            <a:r>
              <a:rPr lang="es-ES_tradnl" dirty="0" err="1"/>
              <a:t>v.a.</a:t>
            </a:r>
            <a:r>
              <a:rPr lang="es-ES_tradnl" dirty="0"/>
              <a:t> </a:t>
            </a:r>
            <a:r>
              <a:rPr lang="es-ES_tradnl" b="1" dirty="0"/>
              <a:t>X</a:t>
            </a:r>
            <a:r>
              <a:rPr lang="es-ES_tradnl" dirty="0"/>
              <a:t> = {</a:t>
            </a:r>
            <a:r>
              <a:rPr lang="es-ES" dirty="0"/>
              <a:t>64, 48, 46, 55, 51, 43, 34, 55, 64, 49</a:t>
            </a:r>
            <a:r>
              <a:rPr lang="es-ES_tradnl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s-ES_tradnl" dirty="0"/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Media = 50.9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Calcular la </a:t>
            </a:r>
            <a:r>
              <a:rPr lang="es-ES_tradnl" dirty="0" err="1"/>
              <a:t>cuasivarianza</a:t>
            </a:r>
            <a:r>
              <a:rPr lang="es-ES_tradnl" b="1" dirty="0"/>
              <a:t>: 84.54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Varianza: </a:t>
            </a:r>
            <a:r>
              <a:rPr lang="es-ES_tradnl" b="1" dirty="0"/>
              <a:t>76.09 </a:t>
            </a:r>
            <a:r>
              <a:rPr lang="es-ES_tradnl" b="1" dirty="0">
                <a:sym typeface="Wingdings" pitchFamily="2" charset="2"/>
              </a:rPr>
              <a:t> Dividiendo por N en vez de N-1</a:t>
            </a:r>
            <a:endParaRPr lang="es-ES_tradnl" b="1" dirty="0"/>
          </a:p>
          <a:p>
            <a:endParaRPr lang="es-MX" dirty="0"/>
          </a:p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33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4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Dispersión: Desviación típica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Se basa en la varianza, por lo que potencialmente tiene los mismo problemas que esta</a:t>
                </a:r>
              </a:p>
              <a:p>
                <a:r>
                  <a:rPr lang="es-MX" dirty="0"/>
                  <a:t>Es más utilizado que la varianza, ya que se interpreta más fácilmente </a:t>
                </a:r>
                <a:r>
                  <a:rPr lang="es-MX" dirty="0">
                    <a:sym typeface="Wingdings" panose="05000000000000000000" pitchFamily="2" charset="2"/>
                  </a:rPr>
                  <a:t> Viene representados en las mismas unidades que la variable aleatoria</a:t>
                </a:r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r>
                  <a:rPr lang="es-MX" dirty="0"/>
                  <a:t>Al igual que ocurre con la media (y por depender de ésta) puede verse afectado por valores anómalos o por datos asimétricos.</a:t>
                </a:r>
              </a:p>
              <a:p>
                <a:endParaRPr lang="es-MX" dirty="0"/>
              </a:p>
              <a:p>
                <a:pPr marL="0" indent="0">
                  <a:buNone/>
                </a:pPr>
                <a:endParaRPr lang="es-MX" sz="1800" dirty="0"/>
              </a:p>
              <a:p>
                <a:pPr marL="266700" lvl="1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8" t="-221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34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881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Dispersión: Desviación típica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ct val="45000"/>
              </a:spcBef>
              <a:buNone/>
            </a:pPr>
            <a:r>
              <a:rPr lang="es-ES_tradnl" dirty="0"/>
              <a:t>A continuación se nos presentan datos sobre el número de minutos empleado en una fábrica para fabricar un componente informático.</a:t>
            </a:r>
          </a:p>
          <a:p>
            <a:pPr marL="0" indent="0">
              <a:lnSpc>
                <a:spcPct val="120000"/>
              </a:lnSpc>
              <a:spcBef>
                <a:spcPct val="45000"/>
              </a:spcBef>
              <a:buNone/>
            </a:pPr>
            <a:r>
              <a:rPr lang="es-ES_tradnl" dirty="0"/>
              <a:t>Los resultados en minutos son los siguientes: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	</a:t>
            </a:r>
            <a:r>
              <a:rPr lang="es-ES_tradnl" dirty="0" err="1"/>
              <a:t>v.a.</a:t>
            </a:r>
            <a:r>
              <a:rPr lang="es-ES_tradnl" dirty="0"/>
              <a:t> </a:t>
            </a:r>
            <a:r>
              <a:rPr lang="es-ES_tradnl" b="1" dirty="0"/>
              <a:t>X</a:t>
            </a:r>
            <a:r>
              <a:rPr lang="es-ES_tradnl" dirty="0"/>
              <a:t> = {</a:t>
            </a:r>
            <a:r>
              <a:rPr lang="es-ES" dirty="0"/>
              <a:t>64, 48, 46, 55, 51, 43, 34, 55, 64, 49</a:t>
            </a:r>
            <a:r>
              <a:rPr lang="es-ES_tradnl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s-ES_tradnl" dirty="0"/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Calcular la (</a:t>
            </a:r>
            <a:r>
              <a:rPr lang="es-ES_tradnl" dirty="0" err="1"/>
              <a:t>quasi</a:t>
            </a:r>
            <a:r>
              <a:rPr lang="es-ES_tradnl" dirty="0"/>
              <a:t>) desviación típica</a:t>
            </a:r>
            <a:r>
              <a:rPr lang="es-ES_tradnl" b="1" dirty="0"/>
              <a:t>: 9.19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35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397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Dispersión: COEFICIENTE DE VARIACIÓN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Compara la desviación típica con respecto al valor total de la media </a:t>
                </a:r>
                <a:r>
                  <a:rPr lang="es-MX" dirty="0">
                    <a:sym typeface="Wingdings" panose="05000000000000000000" pitchFamily="2" charset="2"/>
                  </a:rPr>
                  <a:t> Intuitivamente, mide cuánto supone (proporción) la dispersión con respecto al valor posicional de los datos</a:t>
                </a:r>
                <a:endParaRPr lang="es-MX" dirty="0"/>
              </a:p>
              <a:p>
                <a:r>
                  <a:rPr lang="es-MX" dirty="0"/>
                  <a:t>Como no tiene dimensiones y es una proporción, puede emplearse para comparar la dispersión de variables con escalas y naturalezas diferentes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r>
                  <a:rPr lang="es-MX" dirty="0"/>
                  <a:t>Al igual que ocurre con la media (y por depender de ésta) puede verse afectado por valores anómalos o por datos asimétricos.</a:t>
                </a:r>
              </a:p>
              <a:p>
                <a:endParaRPr lang="es-MX" dirty="0"/>
              </a:p>
              <a:p>
                <a:pPr marL="0" indent="0">
                  <a:buNone/>
                </a:pPr>
                <a:endParaRPr lang="es-MX" sz="1800" dirty="0"/>
              </a:p>
              <a:p>
                <a:pPr marL="266700" lvl="1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8" t="-2214" r="-20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36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2153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Dispersión: COEFICIENTE DE VARIACIÓN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ct val="45000"/>
              </a:spcBef>
              <a:buNone/>
            </a:pPr>
            <a:r>
              <a:rPr lang="es-ES_tradnl" dirty="0"/>
              <a:t>A continuación se nos presentan datos sobre el número de minutos empleado en una fábrica para fabricar un componente informático.</a:t>
            </a:r>
          </a:p>
          <a:p>
            <a:pPr marL="0" indent="0">
              <a:lnSpc>
                <a:spcPct val="120000"/>
              </a:lnSpc>
              <a:spcBef>
                <a:spcPct val="45000"/>
              </a:spcBef>
              <a:buNone/>
            </a:pPr>
            <a:r>
              <a:rPr lang="es-ES_tradnl" dirty="0"/>
              <a:t>Los resultados en minutos son los siguientes: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	</a:t>
            </a:r>
            <a:r>
              <a:rPr lang="es-ES_tradnl" dirty="0" err="1"/>
              <a:t>v.a.</a:t>
            </a:r>
            <a:r>
              <a:rPr lang="es-ES_tradnl" dirty="0"/>
              <a:t> </a:t>
            </a:r>
            <a:r>
              <a:rPr lang="es-ES_tradnl" b="1" dirty="0"/>
              <a:t>X</a:t>
            </a:r>
            <a:r>
              <a:rPr lang="es-ES_tradnl" dirty="0"/>
              <a:t> = {</a:t>
            </a:r>
            <a:r>
              <a:rPr lang="es-ES" dirty="0"/>
              <a:t>64, 48, 46, 55, 51, 43, 34, 55, 64, 49</a:t>
            </a:r>
            <a:r>
              <a:rPr lang="es-ES_tradnl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s-ES_tradnl" dirty="0"/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Calcular la el coeficiente de variación</a:t>
            </a:r>
            <a:r>
              <a:rPr lang="es-ES_tradnl" b="1" dirty="0"/>
              <a:t>: 0.18</a:t>
            </a:r>
          </a:p>
          <a:p>
            <a:endParaRPr lang="es-MX" dirty="0"/>
          </a:p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37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468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Dispersión: Intervalo intercuartílico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Las anteriores medidas de dispersión pueden verse afectadas en el caso de contar con datos asimétricos o por valores extremos</a:t>
                </a:r>
              </a:p>
              <a:p>
                <a:r>
                  <a:rPr lang="es-MX" dirty="0"/>
                  <a:t>Si recordamos, los percentiles y cuartiles (como la mediana) no se ven tan afectados en estas casuísticas</a:t>
                </a:r>
              </a:p>
              <a:p>
                <a:r>
                  <a:rPr lang="es-MX" dirty="0"/>
                  <a:t>Podemos definir un parámetro de dispersión basado en los cuartiles, el intervalo intercuartílico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𝐼𝐼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MX" dirty="0"/>
              </a:p>
              <a:p>
                <a:r>
                  <a:rPr lang="es-MX" dirty="0"/>
                  <a:t>Se mide en la misma unidad que la variable aleatoria</a:t>
                </a:r>
              </a:p>
              <a:p>
                <a:r>
                  <a:rPr lang="es-MX" dirty="0"/>
                  <a:t>Determina la dispersión del 50% de los valores centrales</a:t>
                </a:r>
              </a:p>
              <a:p>
                <a:pPr marL="0" indent="0">
                  <a:buNone/>
                </a:pPr>
                <a:endParaRPr lang="es-MX" sz="1800" dirty="0"/>
              </a:p>
              <a:p>
                <a:pPr marL="266700" lvl="1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8" t="-221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38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181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Dispersión: Intervalo intercuartílico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ct val="45000"/>
              </a:spcBef>
              <a:buNone/>
            </a:pPr>
            <a:r>
              <a:rPr lang="es-ES_tradnl" dirty="0"/>
              <a:t>A continuación se nos presentan datos sobre el número de minutos empleado en una fábrica para fabricar un componente informático.</a:t>
            </a:r>
          </a:p>
          <a:p>
            <a:pPr marL="0" indent="0">
              <a:lnSpc>
                <a:spcPct val="120000"/>
              </a:lnSpc>
              <a:spcBef>
                <a:spcPct val="45000"/>
              </a:spcBef>
              <a:buNone/>
            </a:pPr>
            <a:r>
              <a:rPr lang="es-ES_tradnl" dirty="0"/>
              <a:t>Los resultados en minutos son los siguientes: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	</a:t>
            </a:r>
            <a:r>
              <a:rPr lang="es-ES_tradnl" dirty="0" err="1"/>
              <a:t>v.a.</a:t>
            </a:r>
            <a:r>
              <a:rPr lang="es-ES_tradnl" dirty="0"/>
              <a:t> </a:t>
            </a:r>
            <a:r>
              <a:rPr lang="es-ES_tradnl" b="1" dirty="0"/>
              <a:t>X</a:t>
            </a:r>
            <a:r>
              <a:rPr lang="es-ES_tradnl" dirty="0"/>
              <a:t> = {</a:t>
            </a:r>
            <a:r>
              <a:rPr lang="es-ES" dirty="0"/>
              <a:t>50, 38, 45, 30, 47, 50, 48, 62, 55, 53, 52</a:t>
            </a:r>
            <a:r>
              <a:rPr lang="es-ES_tradnl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s-ES_tradnl" dirty="0"/>
          </a:p>
          <a:p>
            <a:pPr marL="0" indent="0">
              <a:lnSpc>
                <a:spcPct val="120000"/>
              </a:lnSpc>
              <a:buNone/>
            </a:pPr>
            <a:r>
              <a:rPr lang="es-ES_tradnl" b="1" dirty="0"/>
              <a:t>C1:  </a:t>
            </a:r>
            <a:r>
              <a:rPr lang="es-ES_tradnl" dirty="0"/>
              <a:t>45   </a:t>
            </a:r>
            <a:r>
              <a:rPr lang="es-ES_tradnl" dirty="0">
                <a:sym typeface="Wingdings" pitchFamily="2" charset="2"/>
              </a:rPr>
              <a:t> Cálculo con la fórmula del formulario. Primero ordenar. 25% datos &lt;= C1 y 75% datos &gt;=C1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b="1" dirty="0">
                <a:sym typeface="Wingdings" pitchFamily="2" charset="2"/>
              </a:rPr>
              <a:t>C3: </a:t>
            </a:r>
            <a:r>
              <a:rPr lang="es-ES_tradnl" dirty="0">
                <a:sym typeface="Wingdings" pitchFamily="2" charset="2"/>
              </a:rPr>
              <a:t>53  Cálculo con la fórmula del formulario. Primero ordenar. 75% datos &lt;=C3 y 25% datos&gt;=C3</a:t>
            </a:r>
            <a:endParaRPr lang="es-ES_tradnl" dirty="0"/>
          </a:p>
          <a:p>
            <a:pPr marL="0" indent="0">
              <a:lnSpc>
                <a:spcPct val="120000"/>
              </a:lnSpc>
              <a:buNone/>
            </a:pPr>
            <a:r>
              <a:rPr lang="es-ES_tradnl" b="1" dirty="0"/>
              <a:t>Calcular el intervalo intercuartílico: 53-45 = 8</a:t>
            </a:r>
          </a:p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39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75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1"/>
              <a:t>T</a:t>
            </a:r>
            <a:r>
              <a:rPr lang="es-ES" noProof="1"/>
              <a:t>ipos de estadística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Y</a:t>
            </a:r>
            <a:r>
              <a:rPr lang="es-ES" noProof="1"/>
              <a:t> algunos conceptos clave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4</a:t>
            </a:fld>
            <a:endParaRPr lang="es-ES" noProof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D89BD2-56B0-4147-8A9D-74C3085FB8CE}"/>
              </a:ext>
            </a:extLst>
          </p:cNvPr>
          <p:cNvSpPr/>
          <p:nvPr/>
        </p:nvSpPr>
        <p:spPr>
          <a:xfrm>
            <a:off x="1739607" y="2794774"/>
            <a:ext cx="2789864" cy="228382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Población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endParaRPr lang="es-E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042819-110B-4E48-AE19-3A9E63E3E6E4}"/>
              </a:ext>
            </a:extLst>
          </p:cNvPr>
          <p:cNvSpPr/>
          <p:nvPr/>
        </p:nvSpPr>
        <p:spPr>
          <a:xfrm>
            <a:off x="1896140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D11C69-2EB6-4B19-93D8-8E7A6FBF7EFC}"/>
              </a:ext>
            </a:extLst>
          </p:cNvPr>
          <p:cNvSpPr/>
          <p:nvPr/>
        </p:nvSpPr>
        <p:spPr>
          <a:xfrm>
            <a:off x="2127101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2AF361-CAC6-4E95-9BED-85EF1DA09F33}"/>
              </a:ext>
            </a:extLst>
          </p:cNvPr>
          <p:cNvSpPr/>
          <p:nvPr/>
        </p:nvSpPr>
        <p:spPr>
          <a:xfrm>
            <a:off x="2358062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F93C59-AACB-40B4-821A-C0FA3FA0A9A1}"/>
              </a:ext>
            </a:extLst>
          </p:cNvPr>
          <p:cNvSpPr/>
          <p:nvPr/>
        </p:nvSpPr>
        <p:spPr>
          <a:xfrm>
            <a:off x="258902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F8F758-B668-4F16-9136-F3ABD7451DD9}"/>
              </a:ext>
            </a:extLst>
          </p:cNvPr>
          <p:cNvSpPr/>
          <p:nvPr/>
        </p:nvSpPr>
        <p:spPr>
          <a:xfrm>
            <a:off x="282096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AB61E1-D0BC-4E36-9BC3-1A7D55FF6BF5}"/>
              </a:ext>
            </a:extLst>
          </p:cNvPr>
          <p:cNvSpPr/>
          <p:nvPr/>
        </p:nvSpPr>
        <p:spPr>
          <a:xfrm>
            <a:off x="305290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5D26BF-1814-4B88-B6F7-A7F1F4AC4DBA}"/>
              </a:ext>
            </a:extLst>
          </p:cNvPr>
          <p:cNvSpPr/>
          <p:nvPr/>
        </p:nvSpPr>
        <p:spPr>
          <a:xfrm>
            <a:off x="328484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6CC0F7F-E5B1-40E4-BC09-7444F7CD8E9F}"/>
              </a:ext>
            </a:extLst>
          </p:cNvPr>
          <p:cNvSpPr/>
          <p:nvPr/>
        </p:nvSpPr>
        <p:spPr>
          <a:xfrm>
            <a:off x="351678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F715DC-76FC-4AE1-9183-5F63953D299B}"/>
              </a:ext>
            </a:extLst>
          </p:cNvPr>
          <p:cNvSpPr/>
          <p:nvPr/>
        </p:nvSpPr>
        <p:spPr>
          <a:xfrm>
            <a:off x="374872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D9857A-DDB0-4F3C-8787-CE5018C9131E}"/>
              </a:ext>
            </a:extLst>
          </p:cNvPr>
          <p:cNvSpPr/>
          <p:nvPr/>
        </p:nvSpPr>
        <p:spPr>
          <a:xfrm>
            <a:off x="398066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6D81E7-A4A9-462B-AA81-986CDDA5EDB9}"/>
              </a:ext>
            </a:extLst>
          </p:cNvPr>
          <p:cNvSpPr/>
          <p:nvPr/>
        </p:nvSpPr>
        <p:spPr>
          <a:xfrm>
            <a:off x="421260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DB54E6-FB40-4A95-8043-C06FEE0382E0}"/>
              </a:ext>
            </a:extLst>
          </p:cNvPr>
          <p:cNvSpPr/>
          <p:nvPr/>
        </p:nvSpPr>
        <p:spPr>
          <a:xfrm>
            <a:off x="1896140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DF80ADB-FE5F-4ADA-A46A-1D0F49451506}"/>
              </a:ext>
            </a:extLst>
          </p:cNvPr>
          <p:cNvSpPr/>
          <p:nvPr/>
        </p:nvSpPr>
        <p:spPr>
          <a:xfrm>
            <a:off x="2127101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8075A3-7E32-4D68-B523-414C378A73A7}"/>
              </a:ext>
            </a:extLst>
          </p:cNvPr>
          <p:cNvSpPr/>
          <p:nvPr/>
        </p:nvSpPr>
        <p:spPr>
          <a:xfrm>
            <a:off x="2358062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64BA6C-7487-448A-B29C-FF0580C17FDB}"/>
              </a:ext>
            </a:extLst>
          </p:cNvPr>
          <p:cNvSpPr/>
          <p:nvPr/>
        </p:nvSpPr>
        <p:spPr>
          <a:xfrm>
            <a:off x="258902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80DD1B6-F17D-4AA4-925C-40CF03D7A5E2}"/>
              </a:ext>
            </a:extLst>
          </p:cNvPr>
          <p:cNvSpPr/>
          <p:nvPr/>
        </p:nvSpPr>
        <p:spPr>
          <a:xfrm>
            <a:off x="282096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B325FC1-B90F-42B5-9AEC-A23147636574}"/>
              </a:ext>
            </a:extLst>
          </p:cNvPr>
          <p:cNvSpPr/>
          <p:nvPr/>
        </p:nvSpPr>
        <p:spPr>
          <a:xfrm>
            <a:off x="305290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D5D519-E809-4384-98D4-0DEEA2C71C82}"/>
              </a:ext>
            </a:extLst>
          </p:cNvPr>
          <p:cNvSpPr/>
          <p:nvPr/>
        </p:nvSpPr>
        <p:spPr>
          <a:xfrm>
            <a:off x="328484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E24EA4-9E81-4FCB-81C8-7F0F952B9DD3}"/>
              </a:ext>
            </a:extLst>
          </p:cNvPr>
          <p:cNvSpPr/>
          <p:nvPr/>
        </p:nvSpPr>
        <p:spPr>
          <a:xfrm>
            <a:off x="351678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B24A501-D26D-455A-9AB2-E489A10563DA}"/>
              </a:ext>
            </a:extLst>
          </p:cNvPr>
          <p:cNvSpPr/>
          <p:nvPr/>
        </p:nvSpPr>
        <p:spPr>
          <a:xfrm>
            <a:off x="374872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B58578-7C91-47EB-88C8-319C5E3BC626}"/>
              </a:ext>
            </a:extLst>
          </p:cNvPr>
          <p:cNvSpPr/>
          <p:nvPr/>
        </p:nvSpPr>
        <p:spPr>
          <a:xfrm>
            <a:off x="398066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6C3A3B-7CE5-4AFB-A413-DF7F2C0AB547}"/>
              </a:ext>
            </a:extLst>
          </p:cNvPr>
          <p:cNvSpPr/>
          <p:nvPr/>
        </p:nvSpPr>
        <p:spPr>
          <a:xfrm>
            <a:off x="421260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0AAF9FF-47EA-4ED3-9D8F-11212C375796}"/>
              </a:ext>
            </a:extLst>
          </p:cNvPr>
          <p:cNvSpPr/>
          <p:nvPr/>
        </p:nvSpPr>
        <p:spPr>
          <a:xfrm>
            <a:off x="1896140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CADBE7-A8AD-4545-A3A8-BE8650873A1E}"/>
              </a:ext>
            </a:extLst>
          </p:cNvPr>
          <p:cNvSpPr/>
          <p:nvPr/>
        </p:nvSpPr>
        <p:spPr>
          <a:xfrm>
            <a:off x="2127101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7630B71-438C-4D6A-AB12-10F554628190}"/>
              </a:ext>
            </a:extLst>
          </p:cNvPr>
          <p:cNvSpPr/>
          <p:nvPr/>
        </p:nvSpPr>
        <p:spPr>
          <a:xfrm>
            <a:off x="2358062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42341D-55FF-4F47-AFFB-271375B6554F}"/>
              </a:ext>
            </a:extLst>
          </p:cNvPr>
          <p:cNvSpPr/>
          <p:nvPr/>
        </p:nvSpPr>
        <p:spPr>
          <a:xfrm>
            <a:off x="258902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D4EE99E-0788-45C0-9C6B-7839050EAAAF}"/>
              </a:ext>
            </a:extLst>
          </p:cNvPr>
          <p:cNvSpPr/>
          <p:nvPr/>
        </p:nvSpPr>
        <p:spPr>
          <a:xfrm>
            <a:off x="282096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04DB66-61C6-422F-9A75-6130B049FD3D}"/>
              </a:ext>
            </a:extLst>
          </p:cNvPr>
          <p:cNvSpPr/>
          <p:nvPr/>
        </p:nvSpPr>
        <p:spPr>
          <a:xfrm>
            <a:off x="305290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94EC82-BA68-4E6B-AA83-971D00BDE637}"/>
              </a:ext>
            </a:extLst>
          </p:cNvPr>
          <p:cNvSpPr/>
          <p:nvPr/>
        </p:nvSpPr>
        <p:spPr>
          <a:xfrm>
            <a:off x="328484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4FAAF91-918C-465C-8D98-C543F44B23E3}"/>
              </a:ext>
            </a:extLst>
          </p:cNvPr>
          <p:cNvSpPr/>
          <p:nvPr/>
        </p:nvSpPr>
        <p:spPr>
          <a:xfrm>
            <a:off x="351678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83D3FE-6BDC-4F7D-B94C-B5038BA1C563}"/>
              </a:ext>
            </a:extLst>
          </p:cNvPr>
          <p:cNvSpPr/>
          <p:nvPr/>
        </p:nvSpPr>
        <p:spPr>
          <a:xfrm>
            <a:off x="374872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D955CB4-EC44-46EE-AC3B-E886AE14AD78}"/>
              </a:ext>
            </a:extLst>
          </p:cNvPr>
          <p:cNvSpPr/>
          <p:nvPr/>
        </p:nvSpPr>
        <p:spPr>
          <a:xfrm>
            <a:off x="398066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D973C5F-234B-4997-B706-E3429D44EA51}"/>
              </a:ext>
            </a:extLst>
          </p:cNvPr>
          <p:cNvSpPr/>
          <p:nvPr/>
        </p:nvSpPr>
        <p:spPr>
          <a:xfrm>
            <a:off x="421260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DB59B56-AD18-4ED1-9FED-AFC8B7C8276B}"/>
              </a:ext>
            </a:extLst>
          </p:cNvPr>
          <p:cNvSpPr/>
          <p:nvPr/>
        </p:nvSpPr>
        <p:spPr>
          <a:xfrm>
            <a:off x="1896140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BC4C97A-C95F-43BB-BA53-D92509E79992}"/>
              </a:ext>
            </a:extLst>
          </p:cNvPr>
          <p:cNvSpPr/>
          <p:nvPr/>
        </p:nvSpPr>
        <p:spPr>
          <a:xfrm>
            <a:off x="2127101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D368189-AFB9-4F76-A511-AE8FE661EA2C}"/>
              </a:ext>
            </a:extLst>
          </p:cNvPr>
          <p:cNvSpPr/>
          <p:nvPr/>
        </p:nvSpPr>
        <p:spPr>
          <a:xfrm>
            <a:off x="2358062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CEB2899-5D58-4027-B83A-5A22F0EFF93B}"/>
              </a:ext>
            </a:extLst>
          </p:cNvPr>
          <p:cNvSpPr/>
          <p:nvPr/>
        </p:nvSpPr>
        <p:spPr>
          <a:xfrm>
            <a:off x="258902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E9DBE64-535C-4E46-9CC3-7559C0D58C1B}"/>
              </a:ext>
            </a:extLst>
          </p:cNvPr>
          <p:cNvSpPr/>
          <p:nvPr/>
        </p:nvSpPr>
        <p:spPr>
          <a:xfrm>
            <a:off x="282096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B22726-F9A2-486C-A75D-B51FA610BDCC}"/>
              </a:ext>
            </a:extLst>
          </p:cNvPr>
          <p:cNvSpPr/>
          <p:nvPr/>
        </p:nvSpPr>
        <p:spPr>
          <a:xfrm>
            <a:off x="305290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485BE66-4792-4193-A2E6-7C8EF6A9FFC9}"/>
              </a:ext>
            </a:extLst>
          </p:cNvPr>
          <p:cNvSpPr/>
          <p:nvPr/>
        </p:nvSpPr>
        <p:spPr>
          <a:xfrm>
            <a:off x="328484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C79AC6A-1D95-41CD-A076-5797B7E574E2}"/>
              </a:ext>
            </a:extLst>
          </p:cNvPr>
          <p:cNvSpPr/>
          <p:nvPr/>
        </p:nvSpPr>
        <p:spPr>
          <a:xfrm>
            <a:off x="351678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A0D9386-B813-4D87-B2BA-EFCD0355F3DF}"/>
              </a:ext>
            </a:extLst>
          </p:cNvPr>
          <p:cNvSpPr/>
          <p:nvPr/>
        </p:nvSpPr>
        <p:spPr>
          <a:xfrm>
            <a:off x="374872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B6E10E-C49B-4818-A2CD-6546C7768BB0}"/>
              </a:ext>
            </a:extLst>
          </p:cNvPr>
          <p:cNvSpPr/>
          <p:nvPr/>
        </p:nvSpPr>
        <p:spPr>
          <a:xfrm>
            <a:off x="398066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FCD604-4A77-4150-B136-B67083A64864}"/>
              </a:ext>
            </a:extLst>
          </p:cNvPr>
          <p:cNvSpPr/>
          <p:nvPr/>
        </p:nvSpPr>
        <p:spPr>
          <a:xfrm>
            <a:off x="421260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02E436C-1732-4DE7-A5D2-00009B333D64}"/>
              </a:ext>
            </a:extLst>
          </p:cNvPr>
          <p:cNvSpPr/>
          <p:nvPr/>
        </p:nvSpPr>
        <p:spPr>
          <a:xfrm>
            <a:off x="1896140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970D239-93B5-43B5-97E7-38FFBB17C0F0}"/>
              </a:ext>
            </a:extLst>
          </p:cNvPr>
          <p:cNvSpPr/>
          <p:nvPr/>
        </p:nvSpPr>
        <p:spPr>
          <a:xfrm>
            <a:off x="2127101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F6C5635-C6AF-4786-9F44-D1BAADEB0D3C}"/>
              </a:ext>
            </a:extLst>
          </p:cNvPr>
          <p:cNvSpPr/>
          <p:nvPr/>
        </p:nvSpPr>
        <p:spPr>
          <a:xfrm>
            <a:off x="2358062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F1EB08F-E3F1-4599-9D31-0444ED8D82E5}"/>
              </a:ext>
            </a:extLst>
          </p:cNvPr>
          <p:cNvSpPr/>
          <p:nvPr/>
        </p:nvSpPr>
        <p:spPr>
          <a:xfrm>
            <a:off x="258902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9358EAF-E650-4E48-9907-FF456E06C082}"/>
              </a:ext>
            </a:extLst>
          </p:cNvPr>
          <p:cNvSpPr/>
          <p:nvPr/>
        </p:nvSpPr>
        <p:spPr>
          <a:xfrm>
            <a:off x="282096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C05E339-7B88-4805-8EA2-1AEBDA7CD9DF}"/>
              </a:ext>
            </a:extLst>
          </p:cNvPr>
          <p:cNvSpPr/>
          <p:nvPr/>
        </p:nvSpPr>
        <p:spPr>
          <a:xfrm>
            <a:off x="305290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A46671-AD13-47D6-BF6E-BD057F1B3DD7}"/>
              </a:ext>
            </a:extLst>
          </p:cNvPr>
          <p:cNvSpPr/>
          <p:nvPr/>
        </p:nvSpPr>
        <p:spPr>
          <a:xfrm>
            <a:off x="328484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F4AFB20-C013-43D5-BB1C-8DA2D936ED47}"/>
              </a:ext>
            </a:extLst>
          </p:cNvPr>
          <p:cNvSpPr/>
          <p:nvPr/>
        </p:nvSpPr>
        <p:spPr>
          <a:xfrm>
            <a:off x="351678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9FF7F1B-FA72-4C9F-9B00-2B42F4EAE7F2}"/>
              </a:ext>
            </a:extLst>
          </p:cNvPr>
          <p:cNvSpPr/>
          <p:nvPr/>
        </p:nvSpPr>
        <p:spPr>
          <a:xfrm>
            <a:off x="374872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2538E33-4DE9-4F88-B75D-2FEA71AE7C4B}"/>
              </a:ext>
            </a:extLst>
          </p:cNvPr>
          <p:cNvSpPr/>
          <p:nvPr/>
        </p:nvSpPr>
        <p:spPr>
          <a:xfrm>
            <a:off x="398066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6D70D65-199B-40F5-8C8F-F619A2BF9D71}"/>
              </a:ext>
            </a:extLst>
          </p:cNvPr>
          <p:cNvSpPr/>
          <p:nvPr/>
        </p:nvSpPr>
        <p:spPr>
          <a:xfrm>
            <a:off x="421260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B356672-E8EE-44AC-A6B4-55CF7DB7E9C6}"/>
              </a:ext>
            </a:extLst>
          </p:cNvPr>
          <p:cNvSpPr/>
          <p:nvPr/>
        </p:nvSpPr>
        <p:spPr>
          <a:xfrm>
            <a:off x="1896140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6C7B0EA-C537-43BA-9395-2BE7A8F27136}"/>
              </a:ext>
            </a:extLst>
          </p:cNvPr>
          <p:cNvSpPr/>
          <p:nvPr/>
        </p:nvSpPr>
        <p:spPr>
          <a:xfrm>
            <a:off x="2127101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AF91CF5-DEE7-4A74-80AF-5C932167ACDF}"/>
              </a:ext>
            </a:extLst>
          </p:cNvPr>
          <p:cNvSpPr/>
          <p:nvPr/>
        </p:nvSpPr>
        <p:spPr>
          <a:xfrm>
            <a:off x="2358062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29709EC-3A31-4A51-94A3-F93DFD530D5C}"/>
              </a:ext>
            </a:extLst>
          </p:cNvPr>
          <p:cNvSpPr/>
          <p:nvPr/>
        </p:nvSpPr>
        <p:spPr>
          <a:xfrm>
            <a:off x="258902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436ABC1-933C-40F3-916E-DF7A046A8974}"/>
              </a:ext>
            </a:extLst>
          </p:cNvPr>
          <p:cNvSpPr/>
          <p:nvPr/>
        </p:nvSpPr>
        <p:spPr>
          <a:xfrm>
            <a:off x="282096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B6B6F42-23F5-44CD-8B65-83C8DC5DA4C9}"/>
              </a:ext>
            </a:extLst>
          </p:cNvPr>
          <p:cNvSpPr/>
          <p:nvPr/>
        </p:nvSpPr>
        <p:spPr>
          <a:xfrm>
            <a:off x="305290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19A8A5D-EBAE-4EA7-8B38-1987100581AA}"/>
              </a:ext>
            </a:extLst>
          </p:cNvPr>
          <p:cNvSpPr/>
          <p:nvPr/>
        </p:nvSpPr>
        <p:spPr>
          <a:xfrm>
            <a:off x="328484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CF296A9-1036-4DAC-80CB-B10978802D2B}"/>
              </a:ext>
            </a:extLst>
          </p:cNvPr>
          <p:cNvSpPr/>
          <p:nvPr/>
        </p:nvSpPr>
        <p:spPr>
          <a:xfrm>
            <a:off x="351678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C9F86F5-94BF-43D0-AE58-68839442EF47}"/>
              </a:ext>
            </a:extLst>
          </p:cNvPr>
          <p:cNvSpPr/>
          <p:nvPr/>
        </p:nvSpPr>
        <p:spPr>
          <a:xfrm>
            <a:off x="374872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DC21A54-D48F-4B79-9435-04B34945510F}"/>
              </a:ext>
            </a:extLst>
          </p:cNvPr>
          <p:cNvSpPr/>
          <p:nvPr/>
        </p:nvSpPr>
        <p:spPr>
          <a:xfrm>
            <a:off x="398066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C044B41-7954-4A68-8241-E93252D2BE62}"/>
              </a:ext>
            </a:extLst>
          </p:cNvPr>
          <p:cNvSpPr/>
          <p:nvPr/>
        </p:nvSpPr>
        <p:spPr>
          <a:xfrm>
            <a:off x="421260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CC432B5-4F36-4D73-B102-F0E43E10FF1C}"/>
              </a:ext>
            </a:extLst>
          </p:cNvPr>
          <p:cNvSpPr/>
          <p:nvPr/>
        </p:nvSpPr>
        <p:spPr>
          <a:xfrm>
            <a:off x="1896140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D105640-DA6E-4DB7-8F23-EC5C582A1E2B}"/>
              </a:ext>
            </a:extLst>
          </p:cNvPr>
          <p:cNvSpPr/>
          <p:nvPr/>
        </p:nvSpPr>
        <p:spPr>
          <a:xfrm>
            <a:off x="2127101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445DCF7-0856-4710-8F2B-E161798E7763}"/>
              </a:ext>
            </a:extLst>
          </p:cNvPr>
          <p:cNvSpPr/>
          <p:nvPr/>
        </p:nvSpPr>
        <p:spPr>
          <a:xfrm>
            <a:off x="2358062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33022B5-F6EA-4676-B04D-9A5656E95510}"/>
              </a:ext>
            </a:extLst>
          </p:cNvPr>
          <p:cNvSpPr/>
          <p:nvPr/>
        </p:nvSpPr>
        <p:spPr>
          <a:xfrm>
            <a:off x="258902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3217362-DD63-4922-B122-DD034CE7389C}"/>
              </a:ext>
            </a:extLst>
          </p:cNvPr>
          <p:cNvSpPr/>
          <p:nvPr/>
        </p:nvSpPr>
        <p:spPr>
          <a:xfrm>
            <a:off x="282096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4D093A0-78D5-4CDF-B280-3A38AF12210F}"/>
              </a:ext>
            </a:extLst>
          </p:cNvPr>
          <p:cNvSpPr/>
          <p:nvPr/>
        </p:nvSpPr>
        <p:spPr>
          <a:xfrm>
            <a:off x="305290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FE0FED1-0642-4543-9D51-FE9D0C4E0C7C}"/>
              </a:ext>
            </a:extLst>
          </p:cNvPr>
          <p:cNvSpPr/>
          <p:nvPr/>
        </p:nvSpPr>
        <p:spPr>
          <a:xfrm>
            <a:off x="328484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5B6E800-1B23-4A2A-8722-0B25CDC10D2B}"/>
              </a:ext>
            </a:extLst>
          </p:cNvPr>
          <p:cNvSpPr/>
          <p:nvPr/>
        </p:nvSpPr>
        <p:spPr>
          <a:xfrm>
            <a:off x="351678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701932B-4B13-455C-B2AC-033A6FB01CD6}"/>
              </a:ext>
            </a:extLst>
          </p:cNvPr>
          <p:cNvSpPr/>
          <p:nvPr/>
        </p:nvSpPr>
        <p:spPr>
          <a:xfrm>
            <a:off x="374872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66F5B2D-CDF2-408C-B694-86444DEB5575}"/>
              </a:ext>
            </a:extLst>
          </p:cNvPr>
          <p:cNvSpPr/>
          <p:nvPr/>
        </p:nvSpPr>
        <p:spPr>
          <a:xfrm>
            <a:off x="398066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31A6AAA-E373-4DE7-A0F8-55BBD30E9533}"/>
              </a:ext>
            </a:extLst>
          </p:cNvPr>
          <p:cNvSpPr/>
          <p:nvPr/>
        </p:nvSpPr>
        <p:spPr>
          <a:xfrm>
            <a:off x="421260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C9AD370-CAE1-4AD2-A415-4EB01178FAE6}"/>
              </a:ext>
            </a:extLst>
          </p:cNvPr>
          <p:cNvSpPr/>
          <p:nvPr/>
        </p:nvSpPr>
        <p:spPr>
          <a:xfrm>
            <a:off x="1896140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63E4443-1BD3-464A-8B32-4D06A821D8B3}"/>
              </a:ext>
            </a:extLst>
          </p:cNvPr>
          <p:cNvSpPr/>
          <p:nvPr/>
        </p:nvSpPr>
        <p:spPr>
          <a:xfrm>
            <a:off x="2127101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BD73AB5-DBB1-43E7-B872-6F8EFD04AEB0}"/>
              </a:ext>
            </a:extLst>
          </p:cNvPr>
          <p:cNvSpPr/>
          <p:nvPr/>
        </p:nvSpPr>
        <p:spPr>
          <a:xfrm>
            <a:off x="2358062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C6D5106-E58B-4BFF-8BEF-372998233113}"/>
              </a:ext>
            </a:extLst>
          </p:cNvPr>
          <p:cNvSpPr/>
          <p:nvPr/>
        </p:nvSpPr>
        <p:spPr>
          <a:xfrm>
            <a:off x="258902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687D82D-7418-49AB-8A9B-2FDC5C7128F1}"/>
              </a:ext>
            </a:extLst>
          </p:cNvPr>
          <p:cNvSpPr/>
          <p:nvPr/>
        </p:nvSpPr>
        <p:spPr>
          <a:xfrm>
            <a:off x="282096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7176063-901E-4CBB-B945-21873B6805C4}"/>
              </a:ext>
            </a:extLst>
          </p:cNvPr>
          <p:cNvSpPr/>
          <p:nvPr/>
        </p:nvSpPr>
        <p:spPr>
          <a:xfrm>
            <a:off x="305290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8E734F2-81E9-4735-B43C-C9DC07BD94DE}"/>
              </a:ext>
            </a:extLst>
          </p:cNvPr>
          <p:cNvSpPr/>
          <p:nvPr/>
        </p:nvSpPr>
        <p:spPr>
          <a:xfrm>
            <a:off x="328484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EFC9D34-44DF-4912-942F-FBC45E93EE8F}"/>
              </a:ext>
            </a:extLst>
          </p:cNvPr>
          <p:cNvSpPr/>
          <p:nvPr/>
        </p:nvSpPr>
        <p:spPr>
          <a:xfrm>
            <a:off x="351678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478FBB0-135F-41ED-9E61-3A5C852AFAB4}"/>
              </a:ext>
            </a:extLst>
          </p:cNvPr>
          <p:cNvSpPr/>
          <p:nvPr/>
        </p:nvSpPr>
        <p:spPr>
          <a:xfrm>
            <a:off x="374872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0F97251-5D37-4CE2-8D8D-AE0CA23E4EF9}"/>
              </a:ext>
            </a:extLst>
          </p:cNvPr>
          <p:cNvSpPr/>
          <p:nvPr/>
        </p:nvSpPr>
        <p:spPr>
          <a:xfrm>
            <a:off x="398066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9C3FB9D-1356-4804-B092-CBC726AB8D01}"/>
              </a:ext>
            </a:extLst>
          </p:cNvPr>
          <p:cNvSpPr/>
          <p:nvPr/>
        </p:nvSpPr>
        <p:spPr>
          <a:xfrm>
            <a:off x="421260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B7ED01D-1466-4E30-93E4-A1FF7C26E819}"/>
              </a:ext>
            </a:extLst>
          </p:cNvPr>
          <p:cNvSpPr/>
          <p:nvPr/>
        </p:nvSpPr>
        <p:spPr>
          <a:xfrm>
            <a:off x="6644760" y="3221622"/>
            <a:ext cx="1773632" cy="150277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Muestra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endParaRPr lang="es-E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99C9058-E849-4491-B222-7AEC96DDAC58}"/>
              </a:ext>
            </a:extLst>
          </p:cNvPr>
          <p:cNvSpPr/>
          <p:nvPr/>
        </p:nvSpPr>
        <p:spPr>
          <a:xfrm>
            <a:off x="6960782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D42E75A-2759-4414-AB0C-495E227E976B}"/>
              </a:ext>
            </a:extLst>
          </p:cNvPr>
          <p:cNvSpPr/>
          <p:nvPr/>
        </p:nvSpPr>
        <p:spPr>
          <a:xfrm>
            <a:off x="719174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18B6CC3-8BA7-4469-BF5B-CD015238C1B2}"/>
              </a:ext>
            </a:extLst>
          </p:cNvPr>
          <p:cNvSpPr/>
          <p:nvPr/>
        </p:nvSpPr>
        <p:spPr>
          <a:xfrm>
            <a:off x="7422704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E44D27E-0048-4531-ABC0-4D0DF644FBD0}"/>
              </a:ext>
            </a:extLst>
          </p:cNvPr>
          <p:cNvSpPr/>
          <p:nvPr/>
        </p:nvSpPr>
        <p:spPr>
          <a:xfrm>
            <a:off x="7653665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3EDE7A0-DD66-49B0-9B12-D3ABF8544561}"/>
              </a:ext>
            </a:extLst>
          </p:cNvPr>
          <p:cNvSpPr/>
          <p:nvPr/>
        </p:nvSpPr>
        <p:spPr>
          <a:xfrm>
            <a:off x="7885605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84F4D02-9B04-4143-BB11-B3B8C598E577}"/>
              </a:ext>
            </a:extLst>
          </p:cNvPr>
          <p:cNvSpPr/>
          <p:nvPr/>
        </p:nvSpPr>
        <p:spPr>
          <a:xfrm>
            <a:off x="6964915" y="3909201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5FD7CF2-59DA-4E3B-BAE1-D3457805337E}"/>
              </a:ext>
            </a:extLst>
          </p:cNvPr>
          <p:cNvSpPr/>
          <p:nvPr/>
        </p:nvSpPr>
        <p:spPr>
          <a:xfrm>
            <a:off x="7195876" y="3909201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FCB28F7-AFF1-450D-996F-DBA74B35407E}"/>
              </a:ext>
            </a:extLst>
          </p:cNvPr>
          <p:cNvSpPr/>
          <p:nvPr/>
        </p:nvSpPr>
        <p:spPr>
          <a:xfrm>
            <a:off x="7426837" y="3909201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7638A0B-FEBB-4D20-8FF6-344D7BD6ABAF}"/>
              </a:ext>
            </a:extLst>
          </p:cNvPr>
          <p:cNvSpPr/>
          <p:nvPr/>
        </p:nvSpPr>
        <p:spPr>
          <a:xfrm>
            <a:off x="7657798" y="3909201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3DFE4A0-984E-4FC9-9B9B-268A3B41FB50}"/>
              </a:ext>
            </a:extLst>
          </p:cNvPr>
          <p:cNvSpPr/>
          <p:nvPr/>
        </p:nvSpPr>
        <p:spPr>
          <a:xfrm>
            <a:off x="7889738" y="3909201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72959DA-B194-469E-AFEB-560569473301}"/>
              </a:ext>
            </a:extLst>
          </p:cNvPr>
          <p:cNvSpPr/>
          <p:nvPr/>
        </p:nvSpPr>
        <p:spPr>
          <a:xfrm>
            <a:off x="6960782" y="4165632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0270FA4-D5AA-462F-A468-EFDDE5DB0B1E}"/>
              </a:ext>
            </a:extLst>
          </p:cNvPr>
          <p:cNvSpPr/>
          <p:nvPr/>
        </p:nvSpPr>
        <p:spPr>
          <a:xfrm>
            <a:off x="7191743" y="4165632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310FEC4-0ADA-4D6B-90BB-CD2241CBDF02}"/>
              </a:ext>
            </a:extLst>
          </p:cNvPr>
          <p:cNvSpPr/>
          <p:nvPr/>
        </p:nvSpPr>
        <p:spPr>
          <a:xfrm>
            <a:off x="7422704" y="4165632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CCE3480-437A-48F1-B0DC-343AB0D26865}"/>
              </a:ext>
            </a:extLst>
          </p:cNvPr>
          <p:cNvSpPr/>
          <p:nvPr/>
        </p:nvSpPr>
        <p:spPr>
          <a:xfrm>
            <a:off x="7653665" y="4165632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E8F5B8A-A5AF-4A34-9B7B-142BFDC2A0B4}"/>
              </a:ext>
            </a:extLst>
          </p:cNvPr>
          <p:cNvSpPr/>
          <p:nvPr/>
        </p:nvSpPr>
        <p:spPr>
          <a:xfrm>
            <a:off x="7885605" y="4165632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DE178A1-882B-4216-9C59-7AE5A8D7F80A}"/>
              </a:ext>
            </a:extLst>
          </p:cNvPr>
          <p:cNvSpPr/>
          <p:nvPr/>
        </p:nvSpPr>
        <p:spPr>
          <a:xfrm>
            <a:off x="4760811" y="864000"/>
            <a:ext cx="3273650" cy="1653551"/>
          </a:xfrm>
          <a:prstGeom prst="wedgeRoundRectCallout">
            <a:avLst>
              <a:gd name="adj1" fmla="val 38897"/>
              <a:gd name="adj2" fmla="val 99402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Es un subconjunto de elementos de la población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Normalmente escogidos al azar (muestreo aleatorio)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Es lo que podemos estudiar</a:t>
            </a:r>
            <a:br>
              <a:rPr lang="es-MX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3CE728D-98D1-4357-9BEA-78E1B85A0FB1}"/>
              </a:ext>
            </a:extLst>
          </p:cNvPr>
          <p:cNvSpPr/>
          <p:nvPr/>
        </p:nvSpPr>
        <p:spPr>
          <a:xfrm>
            <a:off x="4667693" y="3083442"/>
            <a:ext cx="1917424" cy="825759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Muestreo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5953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1"/>
              <a:t>P</a:t>
            </a:r>
            <a:r>
              <a:rPr lang="es-ES" noProof="1"/>
              <a:t>arámetros FORMA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000" dirty="0"/>
              <a:t>La distribución normal tiene un carácter tan central dentro de la estadística que hemos creado parámetros de forma para determinar lo “normal” que es un conjunto de datos </a:t>
            </a:r>
            <a:r>
              <a:rPr lang="es-MX" sz="2000" dirty="0">
                <a:sym typeface="Wingdings" panose="05000000000000000000" pitchFamily="2" charset="2"/>
              </a:rPr>
              <a:t> La semejanza de este conjunto a una distribución normal</a:t>
            </a:r>
          </a:p>
          <a:p>
            <a:r>
              <a:rPr lang="es-MX" sz="2000" dirty="0">
                <a:sym typeface="Wingdings" panose="05000000000000000000" pitchFamily="2" charset="2"/>
              </a:rPr>
              <a:t>Algunas características de la distribución normal:</a:t>
            </a:r>
          </a:p>
          <a:p>
            <a:pPr lvl="1"/>
            <a:r>
              <a:rPr lang="es-MX" sz="1800" dirty="0">
                <a:sym typeface="Wingdings" panose="05000000000000000000" pitchFamily="2" charset="2"/>
              </a:rPr>
              <a:t>Simétrica</a:t>
            </a:r>
          </a:p>
          <a:p>
            <a:pPr lvl="1"/>
            <a:r>
              <a:rPr lang="es-MX" sz="1800" dirty="0">
                <a:sym typeface="Wingdings" panose="05000000000000000000" pitchFamily="2" charset="2"/>
              </a:rPr>
              <a:t>Acampanada  Campana de Gauss</a:t>
            </a:r>
          </a:p>
          <a:p>
            <a:r>
              <a:rPr lang="es-MX" sz="2000" dirty="0">
                <a:sym typeface="Wingdings" panose="05000000000000000000" pitchFamily="2" charset="2"/>
              </a:rPr>
              <a:t>Los dos parámetros de forma miden precisamente:</a:t>
            </a:r>
          </a:p>
          <a:p>
            <a:pPr lvl="1"/>
            <a:r>
              <a:rPr lang="es-MX" sz="1800" dirty="0">
                <a:sym typeface="Wingdings" panose="05000000000000000000" pitchFamily="2" charset="2"/>
              </a:rPr>
              <a:t>Simetría (Coeficiente de asimetría)</a:t>
            </a:r>
          </a:p>
          <a:p>
            <a:pPr lvl="1"/>
            <a:r>
              <a:rPr lang="es-MX" sz="1800" dirty="0">
                <a:sym typeface="Wingdings" panose="05000000000000000000" pitchFamily="2" charset="2"/>
              </a:rPr>
              <a:t>La forma de la campana</a:t>
            </a:r>
            <a:r>
              <a:rPr lang="es-MX" sz="1800" dirty="0"/>
              <a:t> (Coeficiente de Curtosis)</a:t>
            </a:r>
            <a:endParaRPr lang="es-MX" sz="1400" dirty="0"/>
          </a:p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40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8E0B33-C428-4A6E-91ED-16C67D57A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570604"/>
            <a:ext cx="3925709" cy="256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9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Forma: COEFICIENTE DE ASIMETRÍA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41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48984B3-8351-457C-8D90-BEC2E3B7342D}"/>
                  </a:ext>
                </a:extLst>
              </p:cNvPr>
              <p:cNvSpPr txBox="1"/>
              <p:nvPr/>
            </p:nvSpPr>
            <p:spPr bwMode="auto">
              <a:xfrm>
                <a:off x="693738" y="1798638"/>
                <a:ext cx="3343003" cy="992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</m:t>
                      </m:r>
                      <m:r>
                        <a:rPr lang="es-ES" sz="2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E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E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9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2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s-E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es-ES" sz="2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9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s-ES" sz="2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ES" sz="2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E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e>
                          </m:nary>
                          <m:r>
                            <a:rPr lang="es-E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s-E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s-E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p>
                            <m:sSupPr>
                              <m:ctrlPr>
                                <a:rPr lang="es-E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9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s-E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48984B3-8351-457C-8D90-BEC2E3B73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738" y="1798638"/>
                <a:ext cx="3343003" cy="9924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1017FA96-FAEE-4701-92B9-E370B898B7BB}"/>
                  </a:ext>
                </a:extLst>
              </p:cNvPr>
              <p:cNvSpPr txBox="1"/>
              <p:nvPr/>
            </p:nvSpPr>
            <p:spPr bwMode="auto">
              <a:xfrm>
                <a:off x="693738" y="2791096"/>
                <a:ext cx="4402369" cy="19072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𝐶𝐴</m:t>
                          </m:r>
                        </m:e>
                        <m:sub>
                          <m:r>
                            <a:rPr lang="es-MX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𝑠𝑡𝑑</m:t>
                          </m:r>
                        </m:sub>
                      </m:sSub>
                      <m:r>
                        <a:rPr lang="es-E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𝐶𝐴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6/</m:t>
                              </m:r>
                              <m:r>
                                <a:rPr lang="es-MX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1017FA96-FAEE-4701-92B9-E370B898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738" y="2791096"/>
                <a:ext cx="4402369" cy="1907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1D2985D-9D83-442A-8397-BD2F9F05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53" y="3429000"/>
            <a:ext cx="5330283" cy="189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D1ED40-D56F-4BE3-8D94-99B3A201B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6107" y="1284862"/>
            <a:ext cx="3144644" cy="20522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85EF04-7922-4C72-9AAE-E3314CD3391E}"/>
              </a:ext>
            </a:extLst>
          </p:cNvPr>
          <p:cNvSpPr txBox="1"/>
          <p:nvPr/>
        </p:nvSpPr>
        <p:spPr>
          <a:xfrm>
            <a:off x="8244309" y="1724671"/>
            <a:ext cx="180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r>
              <a:rPr lang="es-MX" dirty="0"/>
              <a:t>CA = 0</a:t>
            </a:r>
          </a:p>
          <a:p>
            <a:r>
              <a:rPr lang="es-MX" dirty="0" err="1"/>
              <a:t>CAstd</a:t>
            </a:r>
            <a:r>
              <a:rPr lang="es-MX" dirty="0"/>
              <a:t> = 0 </a:t>
            </a:r>
            <a:endParaRPr lang="es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A305D-01B4-449D-A4D6-1572B18D3C0E}"/>
              </a:ext>
            </a:extLst>
          </p:cNvPr>
          <p:cNvSpPr txBox="1"/>
          <p:nvPr/>
        </p:nvSpPr>
        <p:spPr>
          <a:xfrm>
            <a:off x="5497392" y="5111473"/>
            <a:ext cx="180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r>
              <a:rPr lang="es-MX" dirty="0"/>
              <a:t>CA &lt; 0</a:t>
            </a:r>
            <a:endParaRPr lang="es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C1F60-62B2-4404-9506-94165150626D}"/>
              </a:ext>
            </a:extLst>
          </p:cNvPr>
          <p:cNvSpPr txBox="1"/>
          <p:nvPr/>
        </p:nvSpPr>
        <p:spPr>
          <a:xfrm>
            <a:off x="7657012" y="5111472"/>
            <a:ext cx="180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r>
              <a:rPr lang="es-MX" dirty="0"/>
              <a:t>CA &gt; 0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A9E332-7E34-4E19-AC0D-451D8F29EF47}"/>
                  </a:ext>
                </a:extLst>
              </p:cNvPr>
              <p:cNvSpPr txBox="1"/>
              <p:nvPr/>
            </p:nvSpPr>
            <p:spPr>
              <a:xfrm>
                <a:off x="269991" y="4328560"/>
                <a:ext cx="4252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MX" dirty="0"/>
              </a:p>
              <a:p>
                <a:r>
                  <a:rPr lang="es-MX" dirty="0"/>
                  <a:t>Si </a:t>
                </a:r>
                <a14:m>
                  <m:oMath xmlns:m="http://schemas.openxmlformats.org/officeDocument/2006/math">
                    <m:r>
                      <a:rPr lang="es-MX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s-MX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𝐶𝐴</m:t>
                        </m:r>
                      </m:e>
                      <m:sub>
                        <m:r>
                          <a:rPr lang="es-MX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𝑠𝑡𝑑</m:t>
                        </m:r>
                      </m:sub>
                    </m:sSub>
                    <m:r>
                      <a:rPr lang="es-MX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≤2 →</m:t>
                    </m:r>
                  </m:oMath>
                </a14:m>
                <a:r>
                  <a:rPr lang="es-ES" dirty="0"/>
                  <a:t> Simétricos</a:t>
                </a:r>
              </a:p>
              <a:p>
                <a:r>
                  <a:rPr lang="es-ES" dirty="0"/>
                  <a:t>Sino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𝐶𝐴</m:t>
                        </m:r>
                      </m:e>
                      <m:sub>
                        <m:r>
                          <a:rPr lang="es-MX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𝑠𝑡𝑑</m:t>
                        </m:r>
                      </m:sub>
                    </m:sSub>
                    <m:r>
                      <a:rPr lang="es-MX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&lt;−2 →</m:t>
                    </m:r>
                  </m:oMath>
                </a14:m>
                <a:r>
                  <a:rPr lang="es-ES" dirty="0"/>
                  <a:t> Asimetría negativa</a:t>
                </a:r>
              </a:p>
              <a:p>
                <a:r>
                  <a:rPr lang="es-ES" dirty="0"/>
                  <a:t>Sino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𝐶𝐴</m:t>
                        </m:r>
                      </m:e>
                      <m:sub>
                        <m:r>
                          <a:rPr lang="es-MX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𝑠𝑡𝑑</m:t>
                        </m:r>
                      </m:sub>
                    </m:sSub>
                    <m:r>
                      <a:rPr lang="es-MX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&gt;2 →</m:t>
                    </m:r>
                  </m:oMath>
                </a14:m>
                <a:r>
                  <a:rPr lang="es-ES" dirty="0"/>
                  <a:t> Asimetría positiva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A9E332-7E34-4E19-AC0D-451D8F29E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91" y="4328560"/>
                <a:ext cx="4252333" cy="1200329"/>
              </a:xfrm>
              <a:prstGeom prst="rect">
                <a:avLst/>
              </a:prstGeom>
              <a:blipFill>
                <a:blip r:embed="rId7"/>
                <a:stretch>
                  <a:fillRect l="-1146" b="-71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41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Forma: COEFICIENTE DE ASIMETRÍA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42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" name="Picture 9" descr="A picture containing large, white&#10;&#10;Description automatically generated">
            <a:extLst>
              <a:ext uri="{FF2B5EF4-FFF2-40B4-BE49-F238E27FC236}">
                <a16:creationId xmlns:a16="http://schemas.microsoft.com/office/drawing/2014/main" id="{5A3CBB7F-0A96-4C2B-9A37-7225B56D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1403312"/>
            <a:ext cx="3469964" cy="2276590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5E328B-8763-4D83-B1DC-F756EC371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1" y="3996643"/>
            <a:ext cx="3469964" cy="2405107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407594-6741-40F0-9621-F75722C77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137" y="1388675"/>
            <a:ext cx="3326780" cy="23058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F81F41-04DD-4360-AC1B-92ACFB2D836B}"/>
                  </a:ext>
                </a:extLst>
              </p:cNvPr>
              <p:cNvSpPr txBox="1"/>
              <p:nvPr/>
            </p:nvSpPr>
            <p:spPr>
              <a:xfrm>
                <a:off x="5264713" y="1491325"/>
                <a:ext cx="42523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=63.5</m:t>
                      </m:r>
                    </m:oMath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𝑚𝑒𝑑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=63.71</m:t>
                      </m:r>
                    </m:oMath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𝐶𝐴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=−0.69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F81F41-04DD-4360-AC1B-92ACFB2D8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13" y="1491325"/>
                <a:ext cx="4252333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0DBCAF-6401-407C-AFC5-121AE5267927}"/>
                  </a:ext>
                </a:extLst>
              </p:cNvPr>
              <p:cNvSpPr txBox="1"/>
              <p:nvPr/>
            </p:nvSpPr>
            <p:spPr>
              <a:xfrm>
                <a:off x="-739540" y="1491325"/>
                <a:ext cx="42523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𝑚𝑒𝑑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𝐶𝐴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0DBCAF-6401-407C-AFC5-121AE5267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9540" y="1491325"/>
                <a:ext cx="4252333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F688F3A-8A46-4F90-A7C8-27013A7A46CA}"/>
                  </a:ext>
                </a:extLst>
              </p:cNvPr>
              <p:cNvSpPr txBox="1"/>
              <p:nvPr/>
            </p:nvSpPr>
            <p:spPr>
              <a:xfrm>
                <a:off x="1012380" y="4031844"/>
                <a:ext cx="42523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=16.08</m:t>
                      </m:r>
                    </m:oMath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𝑚𝑒𝑑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=15.46</m:t>
                      </m:r>
                    </m:oMath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𝐶𝐴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=1.17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F688F3A-8A46-4F90-A7C8-27013A7A4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80" y="4031844"/>
                <a:ext cx="4252333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 descr="A picture containing text&#10;&#10;Description automatically generated">
            <a:extLst>
              <a:ext uri="{FF2B5EF4-FFF2-40B4-BE49-F238E27FC236}">
                <a16:creationId xmlns:a16="http://schemas.microsoft.com/office/drawing/2014/main" id="{8BA87ACC-BF4D-4423-9181-CDD97B9660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3137" y="4078866"/>
            <a:ext cx="3326780" cy="22406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E161BAA-F88E-4E45-96E9-5E66861B6FA8}"/>
                  </a:ext>
                </a:extLst>
              </p:cNvPr>
              <p:cNvSpPr txBox="1"/>
              <p:nvPr/>
            </p:nvSpPr>
            <p:spPr>
              <a:xfrm>
                <a:off x="6807297" y="4078866"/>
                <a:ext cx="42523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=1534</m:t>
                      </m:r>
                    </m:oMath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𝑚𝑒𝑑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=1515</m:t>
                      </m:r>
                    </m:oMath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𝐶𝐴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=0.76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E161BAA-F88E-4E45-96E9-5E66861B6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297" y="4078866"/>
                <a:ext cx="4252333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882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Forma: COEFICIENTE DE CURTOSIS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43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48984B3-8351-457C-8D90-BEC2E3B7342D}"/>
                  </a:ext>
                </a:extLst>
              </p:cNvPr>
              <p:cNvSpPr txBox="1"/>
              <p:nvPr/>
            </p:nvSpPr>
            <p:spPr bwMode="auto">
              <a:xfrm>
                <a:off x="693738" y="1798638"/>
                <a:ext cx="4210901" cy="992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s-MX" sz="2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sz="2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E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E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sz="2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9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2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s-E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̄"/>
                                  <m:ctrlPr>
                                    <a:rPr lang="es-ES" sz="2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29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s-ES" sz="2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MX" sz="29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s-E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</m:e>
                          </m:nary>
                          <m:r>
                            <a:rPr lang="es-E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s-E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s-E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p>
                            <m:sSupPr>
                              <m:ctrlPr>
                                <a:rPr lang="es-E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9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s-MX" sz="29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s-MX" sz="2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148984B3-8351-457C-8D90-BEC2E3B73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738" y="1798638"/>
                <a:ext cx="4210901" cy="9924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1017FA96-FAEE-4701-92B9-E370B898B7BB}"/>
                  </a:ext>
                </a:extLst>
              </p:cNvPr>
              <p:cNvSpPr txBox="1"/>
              <p:nvPr/>
            </p:nvSpPr>
            <p:spPr bwMode="auto">
              <a:xfrm>
                <a:off x="693738" y="2791096"/>
                <a:ext cx="4402369" cy="19072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MX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𝑠𝑡𝑑</m:t>
                          </m:r>
                        </m:sub>
                      </m:sSub>
                      <m:r>
                        <a:rPr lang="es-E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𝐶𝐶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24/</m:t>
                              </m:r>
                              <m:r>
                                <a:rPr lang="es-MX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1017FA96-FAEE-4701-92B9-E370B898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738" y="2791096"/>
                <a:ext cx="4402369" cy="1907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F85EF04-7922-4C72-9AAE-E3314CD3391E}"/>
              </a:ext>
            </a:extLst>
          </p:cNvPr>
          <p:cNvSpPr txBox="1"/>
          <p:nvPr/>
        </p:nvSpPr>
        <p:spPr>
          <a:xfrm>
            <a:off x="8244309" y="1724671"/>
            <a:ext cx="180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r>
              <a:rPr lang="es-MX" dirty="0"/>
              <a:t>CA = 0</a:t>
            </a:r>
          </a:p>
          <a:p>
            <a:r>
              <a:rPr lang="es-MX" dirty="0" err="1"/>
              <a:t>CAstd</a:t>
            </a:r>
            <a:r>
              <a:rPr lang="es-MX" dirty="0"/>
              <a:t> = 0 </a:t>
            </a:r>
            <a:endParaRPr lang="es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A305D-01B4-449D-A4D6-1572B18D3C0E}"/>
              </a:ext>
            </a:extLst>
          </p:cNvPr>
          <p:cNvSpPr txBox="1"/>
          <p:nvPr/>
        </p:nvSpPr>
        <p:spPr>
          <a:xfrm>
            <a:off x="5497392" y="5111473"/>
            <a:ext cx="180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r>
              <a:rPr lang="es-MX" dirty="0"/>
              <a:t>CA &lt; 0</a:t>
            </a:r>
            <a:endParaRPr lang="es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7C1F60-62B2-4404-9506-94165150626D}"/>
              </a:ext>
            </a:extLst>
          </p:cNvPr>
          <p:cNvSpPr txBox="1"/>
          <p:nvPr/>
        </p:nvSpPr>
        <p:spPr>
          <a:xfrm>
            <a:off x="7657012" y="5111472"/>
            <a:ext cx="180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r>
              <a:rPr lang="es-MX" dirty="0"/>
              <a:t>CA &gt; 0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A9E332-7E34-4E19-AC0D-451D8F29EF47}"/>
                  </a:ext>
                </a:extLst>
              </p:cNvPr>
              <p:cNvSpPr txBox="1"/>
              <p:nvPr/>
            </p:nvSpPr>
            <p:spPr>
              <a:xfrm>
                <a:off x="269991" y="4328560"/>
                <a:ext cx="4252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MX" dirty="0"/>
              </a:p>
              <a:p>
                <a:r>
                  <a:rPr lang="es-MX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s-MX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MX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𝑠𝑡𝑑</m:t>
                        </m:r>
                      </m:sub>
                    </m:sSub>
                  </m:oMath>
                </a14:m>
                <a:r>
                  <a:rPr lang="es-ES" dirty="0"/>
                  <a:t> está fuera del rango [-2, 2] entonces los datos no vendrán de una normal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A9E332-7E34-4E19-AC0D-451D8F29E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91" y="4328560"/>
                <a:ext cx="4252333" cy="1200329"/>
              </a:xfrm>
              <a:prstGeom prst="rect">
                <a:avLst/>
              </a:prstGeom>
              <a:blipFill>
                <a:blip r:embed="rId5"/>
                <a:stretch>
                  <a:fillRect l="-1146" b="-71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83180BE3-9782-4DC8-B577-5898779A8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7392" y="2169579"/>
            <a:ext cx="4725477" cy="31503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A880C1-0F37-432F-BFB3-0CEBA3B5BF6A}"/>
              </a:ext>
            </a:extLst>
          </p:cNvPr>
          <p:cNvSpPr txBox="1"/>
          <p:nvPr/>
        </p:nvSpPr>
        <p:spPr>
          <a:xfrm>
            <a:off x="10076324" y="2136822"/>
            <a:ext cx="4252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CC=0</a:t>
            </a:r>
          </a:p>
          <a:p>
            <a:r>
              <a:rPr lang="es-MX" dirty="0"/>
              <a:t>CC&gt;0</a:t>
            </a:r>
          </a:p>
          <a:p>
            <a:r>
              <a:rPr lang="es-MX" dirty="0"/>
              <a:t>CC&lt;0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03835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1"/>
              <a:t>Normalidad de los datos</a:t>
            </a:r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sz="2000" dirty="0"/>
                  <a:t>Podemos decir que nuestro conjunto de datos es asemeja a una campana de Gauss o distribución normal cuando</a:t>
                </a:r>
              </a:p>
              <a:p>
                <a:pPr lvl="1"/>
                <a:r>
                  <a:rPr lang="es-MX" dirty="0"/>
                  <a:t>Son simétricos CA = 0  o </a:t>
                </a:r>
                <a14:m>
                  <m:oMath xmlns:m="http://schemas.openxmlformats.org/officeDocument/2006/math">
                    <m:r>
                      <a:rPr lang="es-MX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s-MX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𝐶𝐴</m:t>
                        </m:r>
                      </m:e>
                      <m:sub>
                        <m:r>
                          <a:rPr lang="es-MX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𝑠𝑡𝑑</m:t>
                        </m:r>
                      </m:sub>
                    </m:sSub>
                    <m:r>
                      <a:rPr lang="es-MX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endParaRPr lang="es-MX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s-MX" dirty="0"/>
                  <a:t>Son mesocúrticos CC = 0  o </a:t>
                </a:r>
                <a14:m>
                  <m:oMath xmlns:m="http://schemas.openxmlformats.org/officeDocument/2006/math">
                    <m:r>
                      <a:rPr lang="es-MX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s-E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s-MX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e>
                      <m:sub>
                        <m:r>
                          <a:rPr lang="es-MX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𝑠𝑡𝑑</m:t>
                        </m:r>
                      </m:sub>
                    </m:sSub>
                    <m:r>
                      <a:rPr lang="es-MX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endParaRPr lang="es-MX" dirty="0"/>
              </a:p>
              <a:p>
                <a:pPr lvl="1"/>
                <a:endParaRPr lang="es-MX" dirty="0"/>
              </a:p>
              <a:p>
                <a:r>
                  <a:rPr lang="es-MX" dirty="0"/>
                  <a:t>También existen </a:t>
                </a:r>
                <a:r>
                  <a:rPr lang="es-MX" dirty="0" err="1"/>
                  <a:t>tests</a:t>
                </a:r>
                <a:r>
                  <a:rPr lang="es-MX" dirty="0"/>
                  <a:t> formales para comprobar la normalidad de los datos</a:t>
                </a:r>
              </a:p>
              <a:p>
                <a:pPr marL="0" indent="0">
                  <a:buNone/>
                </a:pPr>
                <a:endParaRPr lang="es-MX" sz="1800" dirty="0"/>
              </a:p>
              <a:p>
                <a:pPr marL="266700" lvl="1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4750D5-10E1-439F-80ED-D90028C60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90" t="-234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44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8E0B33-C428-4A6E-91ED-16C67D57A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208" y="3429000"/>
            <a:ext cx="3925709" cy="256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96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45</a:t>
            </a:fld>
            <a:endParaRPr lang="es-E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MX" dirty="0" err="1"/>
              <a:t>Herramientra</a:t>
            </a:r>
            <a:r>
              <a:rPr lang="es-MX" dirty="0"/>
              <a:t> gráfica para la representación de variables unidimensionales numéricas</a:t>
            </a: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D</a:t>
            </a:r>
            <a:r>
              <a:rPr lang="es-ES" dirty="0"/>
              <a:t>IAGRAMA DE BOX WHISKER (BOXPLOT)</a:t>
            </a:r>
          </a:p>
        </p:txBody>
      </p:sp>
    </p:spTree>
    <p:extLst>
      <p:ext uri="{BB962C8B-B14F-4D97-AF65-F5344CB8AC3E}">
        <p14:creationId xmlns:p14="http://schemas.microsoft.com/office/powerpoint/2010/main" val="21536926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1"/>
              <a:t>Box whisker (Box plot)</a:t>
            </a:r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¿Qué es y para qué se emplea?</a:t>
            </a:r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000" dirty="0"/>
              <a:t>Es otra forma de representar gráficamente un conjunto de datos, al igual que el histograma</a:t>
            </a:r>
          </a:p>
          <a:p>
            <a:r>
              <a:rPr lang="es-MX" sz="2000" dirty="0"/>
              <a:t>Sin embargo, requiere en principio de menos datos para su construcción </a:t>
            </a:r>
            <a:r>
              <a:rPr lang="es-MX" sz="2000" dirty="0">
                <a:sym typeface="Wingdings" panose="05000000000000000000" pitchFamily="2" charset="2"/>
              </a:rPr>
              <a:t> Esto no significa que un Box </a:t>
            </a:r>
            <a:r>
              <a:rPr lang="es-MX" sz="2000" dirty="0" err="1">
                <a:sym typeface="Wingdings" panose="05000000000000000000" pitchFamily="2" charset="2"/>
              </a:rPr>
              <a:t>Whisker</a:t>
            </a:r>
            <a:r>
              <a:rPr lang="es-MX" sz="2000" dirty="0">
                <a:sym typeface="Wingdings" panose="05000000000000000000" pitchFamily="2" charset="2"/>
              </a:rPr>
              <a:t> con un conjunto de datos muy pequeño sea relevante</a:t>
            </a:r>
          </a:p>
          <a:p>
            <a:r>
              <a:rPr lang="es-MX" sz="2000" dirty="0">
                <a:sym typeface="Wingdings" panose="05000000000000000000" pitchFamily="2" charset="2"/>
              </a:rPr>
              <a:t>El diagrama de Box </a:t>
            </a:r>
            <a:r>
              <a:rPr lang="es-MX" sz="2000" dirty="0" err="1">
                <a:sym typeface="Wingdings" panose="05000000000000000000" pitchFamily="2" charset="2"/>
              </a:rPr>
              <a:t>Whisker</a:t>
            </a:r>
            <a:r>
              <a:rPr lang="es-MX" sz="2000" dirty="0">
                <a:sym typeface="Wingdings" panose="05000000000000000000" pitchFamily="2" charset="2"/>
              </a:rPr>
              <a:t> se compone de:</a:t>
            </a:r>
          </a:p>
          <a:p>
            <a:pPr lvl="1"/>
            <a:r>
              <a:rPr lang="es-MX" dirty="0">
                <a:sym typeface="Wingdings" panose="05000000000000000000" pitchFamily="2" charset="2"/>
              </a:rPr>
              <a:t>Una caja que contiene el 50% de los valores centrales del conjunto de datos (1er y 3er cuartil)</a:t>
            </a:r>
          </a:p>
          <a:p>
            <a:pPr lvl="1"/>
            <a:r>
              <a:rPr lang="es-MX" dirty="0">
                <a:sym typeface="Wingdings" panose="05000000000000000000" pitchFamily="2" charset="2"/>
              </a:rPr>
              <a:t>Unos bigotes que marcan aproximadamente 1.5 veces el intervalo intercuartílico</a:t>
            </a:r>
          </a:p>
          <a:p>
            <a:pPr lvl="1"/>
            <a:r>
              <a:rPr lang="es-MX" dirty="0">
                <a:sym typeface="Wingdings" panose="05000000000000000000" pitchFamily="2" charset="2"/>
              </a:rPr>
              <a:t>La representación gráfica de posibles valores extremos, anómalos, o también conocidos como </a:t>
            </a:r>
            <a:r>
              <a:rPr lang="es-MX" dirty="0" err="1">
                <a:sym typeface="Wingdings" panose="05000000000000000000" pitchFamily="2" charset="2"/>
              </a:rPr>
              <a:t>outliers</a:t>
            </a:r>
            <a:endParaRPr lang="es-MX" dirty="0"/>
          </a:p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46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DCD285D-F487-4F77-BE93-EB61B9DBB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69717"/>
            <a:ext cx="3471827" cy="260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250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1"/>
              <a:t>Información en diagrama box whisker</a:t>
            </a:r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Partes relevantes</a:t>
            </a:r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47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091178-0600-4561-8D82-9E0CE2F67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20" y="1917321"/>
            <a:ext cx="8676077" cy="332815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A91794-31F2-4536-8474-05326C1C2D8D}"/>
              </a:ext>
            </a:extLst>
          </p:cNvPr>
          <p:cNvCxnSpPr>
            <a:cxnSpLocks/>
          </p:cNvCxnSpPr>
          <p:nvPr/>
        </p:nvCxnSpPr>
        <p:spPr>
          <a:xfrm flipV="1">
            <a:off x="4007826" y="4371278"/>
            <a:ext cx="1023032" cy="1159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4B1827-9AA4-487A-B025-40D6D70EEFC4}"/>
              </a:ext>
            </a:extLst>
          </p:cNvPr>
          <p:cNvSpPr txBox="1"/>
          <p:nvPr/>
        </p:nvSpPr>
        <p:spPr>
          <a:xfrm>
            <a:off x="881933" y="975168"/>
            <a:ext cx="206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r>
              <a:rPr lang="es-MX" dirty="0"/>
              <a:t>Posible </a:t>
            </a:r>
            <a:r>
              <a:rPr lang="es-MX" dirty="0" err="1"/>
              <a:t>outlier</a:t>
            </a:r>
            <a:r>
              <a:rPr lang="es-MX" dirty="0"/>
              <a:t> o dato anómalo</a:t>
            </a:r>
            <a:endParaRPr lang="es-E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DF0AFF-232C-413A-9FCA-C0E67EFD9021}"/>
              </a:ext>
            </a:extLst>
          </p:cNvPr>
          <p:cNvCxnSpPr>
            <a:cxnSpLocks/>
          </p:cNvCxnSpPr>
          <p:nvPr/>
        </p:nvCxnSpPr>
        <p:spPr>
          <a:xfrm flipH="1" flipV="1">
            <a:off x="4928840" y="3429001"/>
            <a:ext cx="1014056" cy="2090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4655C1-D0F3-426C-BB4D-3E440CD5C8F6}"/>
              </a:ext>
            </a:extLst>
          </p:cNvPr>
          <p:cNvSpPr txBox="1"/>
          <p:nvPr/>
        </p:nvSpPr>
        <p:spPr>
          <a:xfrm>
            <a:off x="5822585" y="5162265"/>
            <a:ext cx="100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r>
              <a:rPr lang="es-MX" dirty="0"/>
              <a:t>Media</a:t>
            </a:r>
            <a:endParaRPr lang="es-ES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D5EDC4CF-B6F3-4147-8888-451E1E3A98A5}"/>
              </a:ext>
            </a:extLst>
          </p:cNvPr>
          <p:cNvSpPr/>
          <p:nvPr/>
        </p:nvSpPr>
        <p:spPr>
          <a:xfrm rot="16200000">
            <a:off x="4588374" y="847500"/>
            <a:ext cx="791737" cy="1917306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58D88D-6FF0-43D4-9765-6F2EBD5CDB97}"/>
              </a:ext>
            </a:extLst>
          </p:cNvPr>
          <p:cNvSpPr txBox="1"/>
          <p:nvPr/>
        </p:nvSpPr>
        <p:spPr>
          <a:xfrm>
            <a:off x="4897044" y="498282"/>
            <a:ext cx="1664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r>
              <a:rPr lang="es-MX" dirty="0"/>
              <a:t>50% de los datos centrales</a:t>
            </a:r>
            <a:endParaRPr lang="es-E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FE1AD5-CEA6-417A-8907-0DEC1D9C9D83}"/>
              </a:ext>
            </a:extLst>
          </p:cNvPr>
          <p:cNvCxnSpPr>
            <a:cxnSpLocks/>
          </p:cNvCxnSpPr>
          <p:nvPr/>
        </p:nvCxnSpPr>
        <p:spPr>
          <a:xfrm flipH="1">
            <a:off x="5942896" y="1534667"/>
            <a:ext cx="1673387" cy="796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D3CE97A-6276-4B15-A746-A6BEA42097B6}"/>
              </a:ext>
            </a:extLst>
          </p:cNvPr>
          <p:cNvSpPr txBox="1"/>
          <p:nvPr/>
        </p:nvSpPr>
        <p:spPr>
          <a:xfrm>
            <a:off x="7611646" y="894723"/>
            <a:ext cx="1664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r>
              <a:rPr lang="es-MX" dirty="0"/>
              <a:t>3er cuartil (C3)</a:t>
            </a:r>
            <a:endParaRPr lang="es-E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C0778-6B14-4F7E-B807-767C972BFCF8}"/>
              </a:ext>
            </a:extLst>
          </p:cNvPr>
          <p:cNvCxnSpPr>
            <a:cxnSpLocks/>
          </p:cNvCxnSpPr>
          <p:nvPr/>
        </p:nvCxnSpPr>
        <p:spPr>
          <a:xfrm>
            <a:off x="3281541" y="1806153"/>
            <a:ext cx="762343" cy="484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44EE83C-8ED8-44AE-BD13-18A2F24125D4}"/>
              </a:ext>
            </a:extLst>
          </p:cNvPr>
          <p:cNvSpPr txBox="1"/>
          <p:nvPr/>
        </p:nvSpPr>
        <p:spPr>
          <a:xfrm>
            <a:off x="2707733" y="1159822"/>
            <a:ext cx="1664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r>
              <a:rPr lang="es-MX" dirty="0"/>
              <a:t>1er cuartil (C1)</a:t>
            </a:r>
            <a:endParaRPr lang="es-E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685FA9-8319-4D31-B8AC-F72A857F38E9}"/>
              </a:ext>
            </a:extLst>
          </p:cNvPr>
          <p:cNvCxnSpPr>
            <a:cxnSpLocks/>
          </p:cNvCxnSpPr>
          <p:nvPr/>
        </p:nvCxnSpPr>
        <p:spPr>
          <a:xfrm flipV="1">
            <a:off x="1766256" y="3429000"/>
            <a:ext cx="824589" cy="2659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12470BC-3643-4EDA-B766-E074DC308290}"/>
              </a:ext>
            </a:extLst>
          </p:cNvPr>
          <p:cNvSpPr txBox="1"/>
          <p:nvPr/>
        </p:nvSpPr>
        <p:spPr>
          <a:xfrm>
            <a:off x="431800" y="5826477"/>
            <a:ext cx="459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r>
              <a:rPr lang="es-MX" dirty="0"/>
              <a:t>Valor </a:t>
            </a:r>
            <a:r>
              <a:rPr lang="es-MX" b="1" dirty="0"/>
              <a:t>más pequeño </a:t>
            </a:r>
            <a:r>
              <a:rPr lang="es-MX" dirty="0"/>
              <a:t>de nuestros datos que es </a:t>
            </a:r>
            <a:r>
              <a:rPr lang="es-MX" b="1" dirty="0"/>
              <a:t>mayor que </a:t>
            </a:r>
            <a:r>
              <a:rPr lang="es-MX" dirty="0"/>
              <a:t>C1 – 1.5 x (C3-C1)</a:t>
            </a:r>
            <a:endParaRPr lang="es-E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86F00C-48B2-4599-9F92-F05344CD5386}"/>
              </a:ext>
            </a:extLst>
          </p:cNvPr>
          <p:cNvCxnSpPr>
            <a:cxnSpLocks/>
          </p:cNvCxnSpPr>
          <p:nvPr/>
        </p:nvCxnSpPr>
        <p:spPr>
          <a:xfrm flipH="1" flipV="1">
            <a:off x="7913262" y="3429000"/>
            <a:ext cx="795840" cy="2379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4E7617A-4FF9-4C00-8D9B-3855AC9E31F9}"/>
              </a:ext>
            </a:extLst>
          </p:cNvPr>
          <p:cNvSpPr txBox="1"/>
          <p:nvPr/>
        </p:nvSpPr>
        <p:spPr>
          <a:xfrm>
            <a:off x="6561063" y="5612349"/>
            <a:ext cx="459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r>
              <a:rPr lang="es-MX" dirty="0"/>
              <a:t>Valor </a:t>
            </a:r>
            <a:r>
              <a:rPr lang="es-MX" b="1" dirty="0"/>
              <a:t>más grande </a:t>
            </a:r>
            <a:r>
              <a:rPr lang="es-MX" dirty="0"/>
              <a:t>de nuestros datos que es </a:t>
            </a:r>
            <a:r>
              <a:rPr lang="es-MX" b="1" dirty="0"/>
              <a:t>menor que </a:t>
            </a:r>
            <a:r>
              <a:rPr lang="es-MX" dirty="0"/>
              <a:t>C3 + 1.5 x (C3-C1)</a:t>
            </a:r>
            <a:endParaRPr lang="es-E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211E3C-0218-4AD4-A7B8-31AD865C5136}"/>
              </a:ext>
            </a:extLst>
          </p:cNvPr>
          <p:cNvCxnSpPr>
            <a:cxnSpLocks/>
          </p:cNvCxnSpPr>
          <p:nvPr/>
        </p:nvCxnSpPr>
        <p:spPr>
          <a:xfrm flipH="1">
            <a:off x="1177728" y="1773321"/>
            <a:ext cx="65822" cy="1503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9AF27B8-C9A9-491C-AF8B-58EC77D2CA83}"/>
              </a:ext>
            </a:extLst>
          </p:cNvPr>
          <p:cNvSpPr txBox="1"/>
          <p:nvPr/>
        </p:nvSpPr>
        <p:spPr>
          <a:xfrm>
            <a:off x="3274809" y="5409895"/>
            <a:ext cx="100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r>
              <a:rPr lang="es-MX" dirty="0"/>
              <a:t>Mediana</a:t>
            </a:r>
            <a:endParaRPr lang="es-E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09E3E1-21F6-4807-87FC-65FF9C7E2D51}"/>
              </a:ext>
            </a:extLst>
          </p:cNvPr>
          <p:cNvCxnSpPr>
            <a:cxnSpLocks/>
          </p:cNvCxnSpPr>
          <p:nvPr/>
        </p:nvCxnSpPr>
        <p:spPr>
          <a:xfrm flipH="1">
            <a:off x="8946411" y="3018653"/>
            <a:ext cx="422486" cy="29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0260FC9-0FD0-4D87-8EA1-18C79BBACBC4}"/>
              </a:ext>
            </a:extLst>
          </p:cNvPr>
          <p:cNvSpPr txBox="1"/>
          <p:nvPr/>
        </p:nvSpPr>
        <p:spPr>
          <a:xfrm>
            <a:off x="9296501" y="2502363"/>
            <a:ext cx="206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r>
              <a:rPr lang="es-MX" dirty="0"/>
              <a:t>Posible </a:t>
            </a:r>
            <a:r>
              <a:rPr lang="es-MX" dirty="0" err="1"/>
              <a:t>outlier</a:t>
            </a:r>
            <a:r>
              <a:rPr lang="es-MX" dirty="0"/>
              <a:t> o dato anómalo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96851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1"/>
              <a:t>Box whisker (Box plot)</a:t>
            </a:r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Ejemplo</a:t>
            </a:r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ct val="45000"/>
              </a:spcBef>
              <a:buNone/>
            </a:pPr>
            <a:r>
              <a:rPr lang="es-ES_tradnl" sz="2000" dirty="0"/>
              <a:t>A continuación se nos presentan datos sobre el número de minutos empleado en una fábrica para fabricar un componente informático.</a:t>
            </a:r>
          </a:p>
          <a:p>
            <a:pPr marL="0" indent="0">
              <a:lnSpc>
                <a:spcPct val="120000"/>
              </a:lnSpc>
              <a:spcBef>
                <a:spcPct val="45000"/>
              </a:spcBef>
              <a:buNone/>
            </a:pPr>
            <a:r>
              <a:rPr lang="es-ES_tradnl" sz="2000" dirty="0"/>
              <a:t>Los resultados en minutos son los siguientes: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sz="2000" dirty="0"/>
              <a:t>	</a:t>
            </a:r>
            <a:r>
              <a:rPr lang="es-ES_tradnl" sz="2000" dirty="0" err="1"/>
              <a:t>v.a.</a:t>
            </a:r>
            <a:r>
              <a:rPr lang="es-ES_tradnl" sz="2000" dirty="0"/>
              <a:t> </a:t>
            </a:r>
            <a:r>
              <a:rPr lang="es-ES_tradnl" sz="2000" b="1" dirty="0"/>
              <a:t>X</a:t>
            </a:r>
            <a:r>
              <a:rPr lang="es-ES_tradnl" sz="2000" dirty="0"/>
              <a:t> = {</a:t>
            </a:r>
            <a:r>
              <a:rPr lang="es-ES" sz="2000" dirty="0"/>
              <a:t>64, 48, 46, 55, 51, 43, 34, 55, 64, 49</a:t>
            </a:r>
            <a:r>
              <a:rPr lang="es-ES_tradnl" sz="2000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s-ES_tradnl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s-ES_tradnl" sz="2000" dirty="0"/>
              <a:t>Calcular el Box </a:t>
            </a:r>
            <a:r>
              <a:rPr lang="es-ES_tradnl" sz="2000" dirty="0" err="1"/>
              <a:t>Whisker</a:t>
            </a:r>
            <a:endParaRPr lang="es-ES_tradnl" sz="2000" dirty="0"/>
          </a:p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48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6554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1"/>
              <a:t>Box whisker (Box plot)</a:t>
            </a:r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Ejemplo</a:t>
            </a:r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ct val="45000"/>
              </a:spcBef>
              <a:buNone/>
            </a:pPr>
            <a:r>
              <a:rPr lang="es-ES_tradnl" sz="2000" dirty="0"/>
              <a:t>A continuación se nos presentan datos sobre el número de minutos empleado en una fábrica para fabricar un componente informático.</a:t>
            </a:r>
          </a:p>
          <a:p>
            <a:pPr marL="0" indent="0">
              <a:lnSpc>
                <a:spcPct val="120000"/>
              </a:lnSpc>
              <a:spcBef>
                <a:spcPct val="45000"/>
              </a:spcBef>
              <a:buNone/>
            </a:pPr>
            <a:r>
              <a:rPr lang="es-ES_tradnl" sz="2000" dirty="0"/>
              <a:t>Los resultados en minutos son los siguientes: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sz="2000" dirty="0"/>
              <a:t>	</a:t>
            </a:r>
            <a:r>
              <a:rPr lang="es-ES_tradnl" sz="2000" dirty="0" err="1"/>
              <a:t>v.a.</a:t>
            </a:r>
            <a:r>
              <a:rPr lang="es-ES_tradnl" sz="2000" dirty="0"/>
              <a:t> </a:t>
            </a:r>
            <a:r>
              <a:rPr lang="es-ES_tradnl" sz="2000" b="1" dirty="0"/>
              <a:t>X</a:t>
            </a:r>
            <a:r>
              <a:rPr lang="es-ES_tradnl" sz="2000" dirty="0"/>
              <a:t> = {</a:t>
            </a:r>
            <a:r>
              <a:rPr lang="es-ES" sz="2000" dirty="0"/>
              <a:t>64, 48, 46, 55, 51, 43, 34, 55, 64, 49</a:t>
            </a:r>
            <a:r>
              <a:rPr lang="es-ES_tradnl" sz="2000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sz="2000" dirty="0"/>
              <a:t>Calcular el Box </a:t>
            </a:r>
            <a:r>
              <a:rPr lang="es-ES_tradnl" sz="2000" dirty="0" err="1"/>
              <a:t>Whisker</a:t>
            </a:r>
            <a:endParaRPr lang="es-ES_tradnl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s-ES_tradnl" sz="2000" dirty="0"/>
              <a:t>C2 (mediana) </a:t>
            </a:r>
            <a:r>
              <a:rPr lang="es-ES_tradnl" sz="2000" dirty="0">
                <a:sym typeface="Wingdings" pitchFamily="2" charset="2"/>
              </a:rPr>
              <a:t> 50                               Primera observación mayor o igual a L  34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sz="2000" dirty="0">
                <a:sym typeface="Wingdings" pitchFamily="2" charset="2"/>
              </a:rPr>
              <a:t>C1  46                                                Última observación menos o igual a L  64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sz="2000" dirty="0">
                <a:sym typeface="Wingdings" pitchFamily="2" charset="2"/>
              </a:rPr>
              <a:t>C3  55                                                Anomalías  Sin observaciones anómalas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sz="2000" dirty="0">
                <a:sym typeface="Wingdings" pitchFamily="2" charset="2"/>
              </a:rPr>
              <a:t>IR  55-46 = 9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sz="2000" dirty="0">
                <a:sym typeface="Wingdings" pitchFamily="2" charset="2"/>
              </a:rPr>
              <a:t>L = C1 – 1.5 x IR = 46 – 1.5 * 9 = 32.5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sz="2000" dirty="0">
                <a:sym typeface="Wingdings" pitchFamily="2" charset="2"/>
              </a:rPr>
              <a:t>U = C3 + 1.5 x IR = 55 + 1.5 * 9 = 68.5</a:t>
            </a:r>
          </a:p>
          <a:p>
            <a:pPr marL="0" indent="0">
              <a:lnSpc>
                <a:spcPct val="120000"/>
              </a:lnSpc>
              <a:buNone/>
            </a:pPr>
            <a:endParaRPr lang="es-ES_tradnl" sz="2000" dirty="0">
              <a:sym typeface="Wingdings" pitchFamily="2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es-ES_tradnl" sz="2000" dirty="0"/>
          </a:p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49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32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1"/>
              <a:t>T</a:t>
            </a:r>
            <a:r>
              <a:rPr lang="es-ES" noProof="1"/>
              <a:t>ipos de estadística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Y</a:t>
            </a:r>
            <a:r>
              <a:rPr lang="es-ES" noProof="1"/>
              <a:t> algunos conceptos clave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5</a:t>
            </a:fld>
            <a:endParaRPr lang="es-ES" noProof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D89BD2-56B0-4147-8A9D-74C3085FB8CE}"/>
              </a:ext>
            </a:extLst>
          </p:cNvPr>
          <p:cNvSpPr/>
          <p:nvPr/>
        </p:nvSpPr>
        <p:spPr>
          <a:xfrm>
            <a:off x="1739607" y="2794774"/>
            <a:ext cx="2789864" cy="228382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Población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endParaRPr lang="es-E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042819-110B-4E48-AE19-3A9E63E3E6E4}"/>
              </a:ext>
            </a:extLst>
          </p:cNvPr>
          <p:cNvSpPr/>
          <p:nvPr/>
        </p:nvSpPr>
        <p:spPr>
          <a:xfrm>
            <a:off x="1896140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D11C69-2EB6-4B19-93D8-8E7A6FBF7EFC}"/>
              </a:ext>
            </a:extLst>
          </p:cNvPr>
          <p:cNvSpPr/>
          <p:nvPr/>
        </p:nvSpPr>
        <p:spPr>
          <a:xfrm>
            <a:off x="2127101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2AF361-CAC6-4E95-9BED-85EF1DA09F33}"/>
              </a:ext>
            </a:extLst>
          </p:cNvPr>
          <p:cNvSpPr/>
          <p:nvPr/>
        </p:nvSpPr>
        <p:spPr>
          <a:xfrm>
            <a:off x="2358062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F93C59-AACB-40B4-821A-C0FA3FA0A9A1}"/>
              </a:ext>
            </a:extLst>
          </p:cNvPr>
          <p:cNvSpPr/>
          <p:nvPr/>
        </p:nvSpPr>
        <p:spPr>
          <a:xfrm>
            <a:off x="258902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F8F758-B668-4F16-9136-F3ABD7451DD9}"/>
              </a:ext>
            </a:extLst>
          </p:cNvPr>
          <p:cNvSpPr/>
          <p:nvPr/>
        </p:nvSpPr>
        <p:spPr>
          <a:xfrm>
            <a:off x="282096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AB61E1-D0BC-4E36-9BC3-1A7D55FF6BF5}"/>
              </a:ext>
            </a:extLst>
          </p:cNvPr>
          <p:cNvSpPr/>
          <p:nvPr/>
        </p:nvSpPr>
        <p:spPr>
          <a:xfrm>
            <a:off x="305290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5D26BF-1814-4B88-B6F7-A7F1F4AC4DBA}"/>
              </a:ext>
            </a:extLst>
          </p:cNvPr>
          <p:cNvSpPr/>
          <p:nvPr/>
        </p:nvSpPr>
        <p:spPr>
          <a:xfrm>
            <a:off x="328484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6CC0F7F-E5B1-40E4-BC09-7444F7CD8E9F}"/>
              </a:ext>
            </a:extLst>
          </p:cNvPr>
          <p:cNvSpPr/>
          <p:nvPr/>
        </p:nvSpPr>
        <p:spPr>
          <a:xfrm>
            <a:off x="351678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F715DC-76FC-4AE1-9183-5F63953D299B}"/>
              </a:ext>
            </a:extLst>
          </p:cNvPr>
          <p:cNvSpPr/>
          <p:nvPr/>
        </p:nvSpPr>
        <p:spPr>
          <a:xfrm>
            <a:off x="374872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D9857A-DDB0-4F3C-8787-CE5018C9131E}"/>
              </a:ext>
            </a:extLst>
          </p:cNvPr>
          <p:cNvSpPr/>
          <p:nvPr/>
        </p:nvSpPr>
        <p:spPr>
          <a:xfrm>
            <a:off x="398066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6D81E7-A4A9-462B-AA81-986CDDA5EDB9}"/>
              </a:ext>
            </a:extLst>
          </p:cNvPr>
          <p:cNvSpPr/>
          <p:nvPr/>
        </p:nvSpPr>
        <p:spPr>
          <a:xfrm>
            <a:off x="421260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DB54E6-FB40-4A95-8043-C06FEE0382E0}"/>
              </a:ext>
            </a:extLst>
          </p:cNvPr>
          <p:cNvSpPr/>
          <p:nvPr/>
        </p:nvSpPr>
        <p:spPr>
          <a:xfrm>
            <a:off x="1896140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DF80ADB-FE5F-4ADA-A46A-1D0F49451506}"/>
              </a:ext>
            </a:extLst>
          </p:cNvPr>
          <p:cNvSpPr/>
          <p:nvPr/>
        </p:nvSpPr>
        <p:spPr>
          <a:xfrm>
            <a:off x="2127101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8075A3-7E32-4D68-B523-414C378A73A7}"/>
              </a:ext>
            </a:extLst>
          </p:cNvPr>
          <p:cNvSpPr/>
          <p:nvPr/>
        </p:nvSpPr>
        <p:spPr>
          <a:xfrm>
            <a:off x="2358062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64BA6C-7487-448A-B29C-FF0580C17FDB}"/>
              </a:ext>
            </a:extLst>
          </p:cNvPr>
          <p:cNvSpPr/>
          <p:nvPr/>
        </p:nvSpPr>
        <p:spPr>
          <a:xfrm>
            <a:off x="258902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80DD1B6-F17D-4AA4-925C-40CF03D7A5E2}"/>
              </a:ext>
            </a:extLst>
          </p:cNvPr>
          <p:cNvSpPr/>
          <p:nvPr/>
        </p:nvSpPr>
        <p:spPr>
          <a:xfrm>
            <a:off x="282096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B325FC1-B90F-42B5-9AEC-A23147636574}"/>
              </a:ext>
            </a:extLst>
          </p:cNvPr>
          <p:cNvSpPr/>
          <p:nvPr/>
        </p:nvSpPr>
        <p:spPr>
          <a:xfrm>
            <a:off x="305290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D5D519-E809-4384-98D4-0DEEA2C71C82}"/>
              </a:ext>
            </a:extLst>
          </p:cNvPr>
          <p:cNvSpPr/>
          <p:nvPr/>
        </p:nvSpPr>
        <p:spPr>
          <a:xfrm>
            <a:off x="328484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E24EA4-9E81-4FCB-81C8-7F0F952B9DD3}"/>
              </a:ext>
            </a:extLst>
          </p:cNvPr>
          <p:cNvSpPr/>
          <p:nvPr/>
        </p:nvSpPr>
        <p:spPr>
          <a:xfrm>
            <a:off x="351678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B24A501-D26D-455A-9AB2-E489A10563DA}"/>
              </a:ext>
            </a:extLst>
          </p:cNvPr>
          <p:cNvSpPr/>
          <p:nvPr/>
        </p:nvSpPr>
        <p:spPr>
          <a:xfrm>
            <a:off x="374872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B58578-7C91-47EB-88C8-319C5E3BC626}"/>
              </a:ext>
            </a:extLst>
          </p:cNvPr>
          <p:cNvSpPr/>
          <p:nvPr/>
        </p:nvSpPr>
        <p:spPr>
          <a:xfrm>
            <a:off x="398066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6C3A3B-7CE5-4AFB-A413-DF7F2C0AB547}"/>
              </a:ext>
            </a:extLst>
          </p:cNvPr>
          <p:cNvSpPr/>
          <p:nvPr/>
        </p:nvSpPr>
        <p:spPr>
          <a:xfrm>
            <a:off x="421260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0AAF9FF-47EA-4ED3-9D8F-11212C375796}"/>
              </a:ext>
            </a:extLst>
          </p:cNvPr>
          <p:cNvSpPr/>
          <p:nvPr/>
        </p:nvSpPr>
        <p:spPr>
          <a:xfrm>
            <a:off x="1896140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CADBE7-A8AD-4545-A3A8-BE8650873A1E}"/>
              </a:ext>
            </a:extLst>
          </p:cNvPr>
          <p:cNvSpPr/>
          <p:nvPr/>
        </p:nvSpPr>
        <p:spPr>
          <a:xfrm>
            <a:off x="2127101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7630B71-438C-4D6A-AB12-10F554628190}"/>
              </a:ext>
            </a:extLst>
          </p:cNvPr>
          <p:cNvSpPr/>
          <p:nvPr/>
        </p:nvSpPr>
        <p:spPr>
          <a:xfrm>
            <a:off x="2358062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42341D-55FF-4F47-AFFB-271375B6554F}"/>
              </a:ext>
            </a:extLst>
          </p:cNvPr>
          <p:cNvSpPr/>
          <p:nvPr/>
        </p:nvSpPr>
        <p:spPr>
          <a:xfrm>
            <a:off x="258902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D4EE99E-0788-45C0-9C6B-7839050EAAAF}"/>
              </a:ext>
            </a:extLst>
          </p:cNvPr>
          <p:cNvSpPr/>
          <p:nvPr/>
        </p:nvSpPr>
        <p:spPr>
          <a:xfrm>
            <a:off x="282096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04DB66-61C6-422F-9A75-6130B049FD3D}"/>
              </a:ext>
            </a:extLst>
          </p:cNvPr>
          <p:cNvSpPr/>
          <p:nvPr/>
        </p:nvSpPr>
        <p:spPr>
          <a:xfrm>
            <a:off x="305290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94EC82-BA68-4E6B-AA83-971D00BDE637}"/>
              </a:ext>
            </a:extLst>
          </p:cNvPr>
          <p:cNvSpPr/>
          <p:nvPr/>
        </p:nvSpPr>
        <p:spPr>
          <a:xfrm>
            <a:off x="328484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4FAAF91-918C-465C-8D98-C543F44B23E3}"/>
              </a:ext>
            </a:extLst>
          </p:cNvPr>
          <p:cNvSpPr/>
          <p:nvPr/>
        </p:nvSpPr>
        <p:spPr>
          <a:xfrm>
            <a:off x="351678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83D3FE-6BDC-4F7D-B94C-B5038BA1C563}"/>
              </a:ext>
            </a:extLst>
          </p:cNvPr>
          <p:cNvSpPr/>
          <p:nvPr/>
        </p:nvSpPr>
        <p:spPr>
          <a:xfrm>
            <a:off x="374872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D955CB4-EC44-46EE-AC3B-E886AE14AD78}"/>
              </a:ext>
            </a:extLst>
          </p:cNvPr>
          <p:cNvSpPr/>
          <p:nvPr/>
        </p:nvSpPr>
        <p:spPr>
          <a:xfrm>
            <a:off x="398066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D973C5F-234B-4997-B706-E3429D44EA51}"/>
              </a:ext>
            </a:extLst>
          </p:cNvPr>
          <p:cNvSpPr/>
          <p:nvPr/>
        </p:nvSpPr>
        <p:spPr>
          <a:xfrm>
            <a:off x="421260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DB59B56-AD18-4ED1-9FED-AFC8B7C8276B}"/>
              </a:ext>
            </a:extLst>
          </p:cNvPr>
          <p:cNvSpPr/>
          <p:nvPr/>
        </p:nvSpPr>
        <p:spPr>
          <a:xfrm>
            <a:off x="1896140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BC4C97A-C95F-43BB-BA53-D92509E79992}"/>
              </a:ext>
            </a:extLst>
          </p:cNvPr>
          <p:cNvSpPr/>
          <p:nvPr/>
        </p:nvSpPr>
        <p:spPr>
          <a:xfrm>
            <a:off x="2127101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D368189-AFB9-4F76-A511-AE8FE661EA2C}"/>
              </a:ext>
            </a:extLst>
          </p:cNvPr>
          <p:cNvSpPr/>
          <p:nvPr/>
        </p:nvSpPr>
        <p:spPr>
          <a:xfrm>
            <a:off x="2358062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CEB2899-5D58-4027-B83A-5A22F0EFF93B}"/>
              </a:ext>
            </a:extLst>
          </p:cNvPr>
          <p:cNvSpPr/>
          <p:nvPr/>
        </p:nvSpPr>
        <p:spPr>
          <a:xfrm>
            <a:off x="258902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E9DBE64-535C-4E46-9CC3-7559C0D58C1B}"/>
              </a:ext>
            </a:extLst>
          </p:cNvPr>
          <p:cNvSpPr/>
          <p:nvPr/>
        </p:nvSpPr>
        <p:spPr>
          <a:xfrm>
            <a:off x="282096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B22726-F9A2-486C-A75D-B51FA610BDCC}"/>
              </a:ext>
            </a:extLst>
          </p:cNvPr>
          <p:cNvSpPr/>
          <p:nvPr/>
        </p:nvSpPr>
        <p:spPr>
          <a:xfrm>
            <a:off x="305290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485BE66-4792-4193-A2E6-7C8EF6A9FFC9}"/>
              </a:ext>
            </a:extLst>
          </p:cNvPr>
          <p:cNvSpPr/>
          <p:nvPr/>
        </p:nvSpPr>
        <p:spPr>
          <a:xfrm>
            <a:off x="328484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C79AC6A-1D95-41CD-A076-5797B7E574E2}"/>
              </a:ext>
            </a:extLst>
          </p:cNvPr>
          <p:cNvSpPr/>
          <p:nvPr/>
        </p:nvSpPr>
        <p:spPr>
          <a:xfrm>
            <a:off x="351678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A0D9386-B813-4D87-B2BA-EFCD0355F3DF}"/>
              </a:ext>
            </a:extLst>
          </p:cNvPr>
          <p:cNvSpPr/>
          <p:nvPr/>
        </p:nvSpPr>
        <p:spPr>
          <a:xfrm>
            <a:off x="374872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B6E10E-C49B-4818-A2CD-6546C7768BB0}"/>
              </a:ext>
            </a:extLst>
          </p:cNvPr>
          <p:cNvSpPr/>
          <p:nvPr/>
        </p:nvSpPr>
        <p:spPr>
          <a:xfrm>
            <a:off x="398066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FCD604-4A77-4150-B136-B67083A64864}"/>
              </a:ext>
            </a:extLst>
          </p:cNvPr>
          <p:cNvSpPr/>
          <p:nvPr/>
        </p:nvSpPr>
        <p:spPr>
          <a:xfrm>
            <a:off x="421260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02E436C-1732-4DE7-A5D2-00009B333D64}"/>
              </a:ext>
            </a:extLst>
          </p:cNvPr>
          <p:cNvSpPr/>
          <p:nvPr/>
        </p:nvSpPr>
        <p:spPr>
          <a:xfrm>
            <a:off x="1896140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970D239-93B5-43B5-97E7-38FFBB17C0F0}"/>
              </a:ext>
            </a:extLst>
          </p:cNvPr>
          <p:cNvSpPr/>
          <p:nvPr/>
        </p:nvSpPr>
        <p:spPr>
          <a:xfrm>
            <a:off x="2127101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F6C5635-C6AF-4786-9F44-D1BAADEB0D3C}"/>
              </a:ext>
            </a:extLst>
          </p:cNvPr>
          <p:cNvSpPr/>
          <p:nvPr/>
        </p:nvSpPr>
        <p:spPr>
          <a:xfrm>
            <a:off x="2358062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F1EB08F-E3F1-4599-9D31-0444ED8D82E5}"/>
              </a:ext>
            </a:extLst>
          </p:cNvPr>
          <p:cNvSpPr/>
          <p:nvPr/>
        </p:nvSpPr>
        <p:spPr>
          <a:xfrm>
            <a:off x="258902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9358EAF-E650-4E48-9907-FF456E06C082}"/>
              </a:ext>
            </a:extLst>
          </p:cNvPr>
          <p:cNvSpPr/>
          <p:nvPr/>
        </p:nvSpPr>
        <p:spPr>
          <a:xfrm>
            <a:off x="282096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C05E339-7B88-4805-8EA2-1AEBDA7CD9DF}"/>
              </a:ext>
            </a:extLst>
          </p:cNvPr>
          <p:cNvSpPr/>
          <p:nvPr/>
        </p:nvSpPr>
        <p:spPr>
          <a:xfrm>
            <a:off x="305290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A46671-AD13-47D6-BF6E-BD057F1B3DD7}"/>
              </a:ext>
            </a:extLst>
          </p:cNvPr>
          <p:cNvSpPr/>
          <p:nvPr/>
        </p:nvSpPr>
        <p:spPr>
          <a:xfrm>
            <a:off x="328484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F4AFB20-C013-43D5-BB1C-8DA2D936ED47}"/>
              </a:ext>
            </a:extLst>
          </p:cNvPr>
          <p:cNvSpPr/>
          <p:nvPr/>
        </p:nvSpPr>
        <p:spPr>
          <a:xfrm>
            <a:off x="351678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9FF7F1B-FA72-4C9F-9B00-2B42F4EAE7F2}"/>
              </a:ext>
            </a:extLst>
          </p:cNvPr>
          <p:cNvSpPr/>
          <p:nvPr/>
        </p:nvSpPr>
        <p:spPr>
          <a:xfrm>
            <a:off x="374872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2538E33-4DE9-4F88-B75D-2FEA71AE7C4B}"/>
              </a:ext>
            </a:extLst>
          </p:cNvPr>
          <p:cNvSpPr/>
          <p:nvPr/>
        </p:nvSpPr>
        <p:spPr>
          <a:xfrm>
            <a:off x="398066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6D70D65-199B-40F5-8C8F-F619A2BF9D71}"/>
              </a:ext>
            </a:extLst>
          </p:cNvPr>
          <p:cNvSpPr/>
          <p:nvPr/>
        </p:nvSpPr>
        <p:spPr>
          <a:xfrm>
            <a:off x="421260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B356672-E8EE-44AC-A6B4-55CF7DB7E9C6}"/>
              </a:ext>
            </a:extLst>
          </p:cNvPr>
          <p:cNvSpPr/>
          <p:nvPr/>
        </p:nvSpPr>
        <p:spPr>
          <a:xfrm>
            <a:off x="1896140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6C7B0EA-C537-43BA-9395-2BE7A8F27136}"/>
              </a:ext>
            </a:extLst>
          </p:cNvPr>
          <p:cNvSpPr/>
          <p:nvPr/>
        </p:nvSpPr>
        <p:spPr>
          <a:xfrm>
            <a:off x="2127101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AF91CF5-DEE7-4A74-80AF-5C932167ACDF}"/>
              </a:ext>
            </a:extLst>
          </p:cNvPr>
          <p:cNvSpPr/>
          <p:nvPr/>
        </p:nvSpPr>
        <p:spPr>
          <a:xfrm>
            <a:off x="2358062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29709EC-3A31-4A51-94A3-F93DFD530D5C}"/>
              </a:ext>
            </a:extLst>
          </p:cNvPr>
          <p:cNvSpPr/>
          <p:nvPr/>
        </p:nvSpPr>
        <p:spPr>
          <a:xfrm>
            <a:off x="258902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436ABC1-933C-40F3-916E-DF7A046A8974}"/>
              </a:ext>
            </a:extLst>
          </p:cNvPr>
          <p:cNvSpPr/>
          <p:nvPr/>
        </p:nvSpPr>
        <p:spPr>
          <a:xfrm>
            <a:off x="282096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B6B6F42-23F5-44CD-8B65-83C8DC5DA4C9}"/>
              </a:ext>
            </a:extLst>
          </p:cNvPr>
          <p:cNvSpPr/>
          <p:nvPr/>
        </p:nvSpPr>
        <p:spPr>
          <a:xfrm>
            <a:off x="305290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19A8A5D-EBAE-4EA7-8B38-1987100581AA}"/>
              </a:ext>
            </a:extLst>
          </p:cNvPr>
          <p:cNvSpPr/>
          <p:nvPr/>
        </p:nvSpPr>
        <p:spPr>
          <a:xfrm>
            <a:off x="328484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CF296A9-1036-4DAC-80CB-B10978802D2B}"/>
              </a:ext>
            </a:extLst>
          </p:cNvPr>
          <p:cNvSpPr/>
          <p:nvPr/>
        </p:nvSpPr>
        <p:spPr>
          <a:xfrm>
            <a:off x="351678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C9F86F5-94BF-43D0-AE58-68839442EF47}"/>
              </a:ext>
            </a:extLst>
          </p:cNvPr>
          <p:cNvSpPr/>
          <p:nvPr/>
        </p:nvSpPr>
        <p:spPr>
          <a:xfrm>
            <a:off x="374872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DC21A54-D48F-4B79-9435-04B34945510F}"/>
              </a:ext>
            </a:extLst>
          </p:cNvPr>
          <p:cNvSpPr/>
          <p:nvPr/>
        </p:nvSpPr>
        <p:spPr>
          <a:xfrm>
            <a:off x="398066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C044B41-7954-4A68-8241-E93252D2BE62}"/>
              </a:ext>
            </a:extLst>
          </p:cNvPr>
          <p:cNvSpPr/>
          <p:nvPr/>
        </p:nvSpPr>
        <p:spPr>
          <a:xfrm>
            <a:off x="421260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CC432B5-4F36-4D73-B102-F0E43E10FF1C}"/>
              </a:ext>
            </a:extLst>
          </p:cNvPr>
          <p:cNvSpPr/>
          <p:nvPr/>
        </p:nvSpPr>
        <p:spPr>
          <a:xfrm>
            <a:off x="1896140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D105640-DA6E-4DB7-8F23-EC5C582A1E2B}"/>
              </a:ext>
            </a:extLst>
          </p:cNvPr>
          <p:cNvSpPr/>
          <p:nvPr/>
        </p:nvSpPr>
        <p:spPr>
          <a:xfrm>
            <a:off x="2127101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445DCF7-0856-4710-8F2B-E161798E7763}"/>
              </a:ext>
            </a:extLst>
          </p:cNvPr>
          <p:cNvSpPr/>
          <p:nvPr/>
        </p:nvSpPr>
        <p:spPr>
          <a:xfrm>
            <a:off x="2358062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33022B5-F6EA-4676-B04D-9A5656E95510}"/>
              </a:ext>
            </a:extLst>
          </p:cNvPr>
          <p:cNvSpPr/>
          <p:nvPr/>
        </p:nvSpPr>
        <p:spPr>
          <a:xfrm>
            <a:off x="258902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3217362-DD63-4922-B122-DD034CE7389C}"/>
              </a:ext>
            </a:extLst>
          </p:cNvPr>
          <p:cNvSpPr/>
          <p:nvPr/>
        </p:nvSpPr>
        <p:spPr>
          <a:xfrm>
            <a:off x="282096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4D093A0-78D5-4CDF-B280-3A38AF12210F}"/>
              </a:ext>
            </a:extLst>
          </p:cNvPr>
          <p:cNvSpPr/>
          <p:nvPr/>
        </p:nvSpPr>
        <p:spPr>
          <a:xfrm>
            <a:off x="305290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FE0FED1-0642-4543-9D51-FE9D0C4E0C7C}"/>
              </a:ext>
            </a:extLst>
          </p:cNvPr>
          <p:cNvSpPr/>
          <p:nvPr/>
        </p:nvSpPr>
        <p:spPr>
          <a:xfrm>
            <a:off x="328484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5B6E800-1B23-4A2A-8722-0B25CDC10D2B}"/>
              </a:ext>
            </a:extLst>
          </p:cNvPr>
          <p:cNvSpPr/>
          <p:nvPr/>
        </p:nvSpPr>
        <p:spPr>
          <a:xfrm>
            <a:off x="351678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701932B-4B13-455C-B2AC-033A6FB01CD6}"/>
              </a:ext>
            </a:extLst>
          </p:cNvPr>
          <p:cNvSpPr/>
          <p:nvPr/>
        </p:nvSpPr>
        <p:spPr>
          <a:xfrm>
            <a:off x="374872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66F5B2D-CDF2-408C-B694-86444DEB5575}"/>
              </a:ext>
            </a:extLst>
          </p:cNvPr>
          <p:cNvSpPr/>
          <p:nvPr/>
        </p:nvSpPr>
        <p:spPr>
          <a:xfrm>
            <a:off x="398066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31A6AAA-E373-4DE7-A0F8-55BBD30E9533}"/>
              </a:ext>
            </a:extLst>
          </p:cNvPr>
          <p:cNvSpPr/>
          <p:nvPr/>
        </p:nvSpPr>
        <p:spPr>
          <a:xfrm>
            <a:off x="421260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C9AD370-CAE1-4AD2-A415-4EB01178FAE6}"/>
              </a:ext>
            </a:extLst>
          </p:cNvPr>
          <p:cNvSpPr/>
          <p:nvPr/>
        </p:nvSpPr>
        <p:spPr>
          <a:xfrm>
            <a:off x="1896140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63E4443-1BD3-464A-8B32-4D06A821D8B3}"/>
              </a:ext>
            </a:extLst>
          </p:cNvPr>
          <p:cNvSpPr/>
          <p:nvPr/>
        </p:nvSpPr>
        <p:spPr>
          <a:xfrm>
            <a:off x="2127101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BD73AB5-DBB1-43E7-B872-6F8EFD04AEB0}"/>
              </a:ext>
            </a:extLst>
          </p:cNvPr>
          <p:cNvSpPr/>
          <p:nvPr/>
        </p:nvSpPr>
        <p:spPr>
          <a:xfrm>
            <a:off x="2358062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C6D5106-E58B-4BFF-8BEF-372998233113}"/>
              </a:ext>
            </a:extLst>
          </p:cNvPr>
          <p:cNvSpPr/>
          <p:nvPr/>
        </p:nvSpPr>
        <p:spPr>
          <a:xfrm>
            <a:off x="258902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687D82D-7418-49AB-8A9B-2FDC5C7128F1}"/>
              </a:ext>
            </a:extLst>
          </p:cNvPr>
          <p:cNvSpPr/>
          <p:nvPr/>
        </p:nvSpPr>
        <p:spPr>
          <a:xfrm>
            <a:off x="282096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7176063-901E-4CBB-B945-21873B6805C4}"/>
              </a:ext>
            </a:extLst>
          </p:cNvPr>
          <p:cNvSpPr/>
          <p:nvPr/>
        </p:nvSpPr>
        <p:spPr>
          <a:xfrm>
            <a:off x="305290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8E734F2-81E9-4735-B43C-C9DC07BD94DE}"/>
              </a:ext>
            </a:extLst>
          </p:cNvPr>
          <p:cNvSpPr/>
          <p:nvPr/>
        </p:nvSpPr>
        <p:spPr>
          <a:xfrm>
            <a:off x="328484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EFC9D34-44DF-4912-942F-FBC45E93EE8F}"/>
              </a:ext>
            </a:extLst>
          </p:cNvPr>
          <p:cNvSpPr/>
          <p:nvPr/>
        </p:nvSpPr>
        <p:spPr>
          <a:xfrm>
            <a:off x="351678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478FBB0-135F-41ED-9E61-3A5C852AFAB4}"/>
              </a:ext>
            </a:extLst>
          </p:cNvPr>
          <p:cNvSpPr/>
          <p:nvPr/>
        </p:nvSpPr>
        <p:spPr>
          <a:xfrm>
            <a:off x="374872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0F97251-5D37-4CE2-8D8D-AE0CA23E4EF9}"/>
              </a:ext>
            </a:extLst>
          </p:cNvPr>
          <p:cNvSpPr/>
          <p:nvPr/>
        </p:nvSpPr>
        <p:spPr>
          <a:xfrm>
            <a:off x="398066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9C3FB9D-1356-4804-B092-CBC726AB8D01}"/>
              </a:ext>
            </a:extLst>
          </p:cNvPr>
          <p:cNvSpPr/>
          <p:nvPr/>
        </p:nvSpPr>
        <p:spPr>
          <a:xfrm>
            <a:off x="421260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B7ED01D-1466-4E30-93E4-A1FF7C26E819}"/>
              </a:ext>
            </a:extLst>
          </p:cNvPr>
          <p:cNvSpPr/>
          <p:nvPr/>
        </p:nvSpPr>
        <p:spPr>
          <a:xfrm>
            <a:off x="6644760" y="3221622"/>
            <a:ext cx="1773632" cy="150277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Muestra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endParaRPr lang="es-E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99C9058-E849-4491-B222-7AEC96DDAC58}"/>
              </a:ext>
            </a:extLst>
          </p:cNvPr>
          <p:cNvSpPr/>
          <p:nvPr/>
        </p:nvSpPr>
        <p:spPr>
          <a:xfrm>
            <a:off x="6960782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D42E75A-2759-4414-AB0C-495E227E976B}"/>
              </a:ext>
            </a:extLst>
          </p:cNvPr>
          <p:cNvSpPr/>
          <p:nvPr/>
        </p:nvSpPr>
        <p:spPr>
          <a:xfrm>
            <a:off x="719174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18B6CC3-8BA7-4469-BF5B-CD015238C1B2}"/>
              </a:ext>
            </a:extLst>
          </p:cNvPr>
          <p:cNvSpPr/>
          <p:nvPr/>
        </p:nvSpPr>
        <p:spPr>
          <a:xfrm>
            <a:off x="7422704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E44D27E-0048-4531-ABC0-4D0DF644FBD0}"/>
              </a:ext>
            </a:extLst>
          </p:cNvPr>
          <p:cNvSpPr/>
          <p:nvPr/>
        </p:nvSpPr>
        <p:spPr>
          <a:xfrm>
            <a:off x="7653665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3EDE7A0-DD66-49B0-9B12-D3ABF8544561}"/>
              </a:ext>
            </a:extLst>
          </p:cNvPr>
          <p:cNvSpPr/>
          <p:nvPr/>
        </p:nvSpPr>
        <p:spPr>
          <a:xfrm>
            <a:off x="7885605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84F4D02-9B04-4143-BB11-B3B8C598E577}"/>
              </a:ext>
            </a:extLst>
          </p:cNvPr>
          <p:cNvSpPr/>
          <p:nvPr/>
        </p:nvSpPr>
        <p:spPr>
          <a:xfrm>
            <a:off x="6964915" y="3909201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5FD7CF2-59DA-4E3B-BAE1-D3457805337E}"/>
              </a:ext>
            </a:extLst>
          </p:cNvPr>
          <p:cNvSpPr/>
          <p:nvPr/>
        </p:nvSpPr>
        <p:spPr>
          <a:xfrm>
            <a:off x="7195876" y="3909201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FCB28F7-AFF1-450D-996F-DBA74B35407E}"/>
              </a:ext>
            </a:extLst>
          </p:cNvPr>
          <p:cNvSpPr/>
          <p:nvPr/>
        </p:nvSpPr>
        <p:spPr>
          <a:xfrm>
            <a:off x="7426837" y="3909201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7638A0B-FEBB-4D20-8FF6-344D7BD6ABAF}"/>
              </a:ext>
            </a:extLst>
          </p:cNvPr>
          <p:cNvSpPr/>
          <p:nvPr/>
        </p:nvSpPr>
        <p:spPr>
          <a:xfrm>
            <a:off x="7657798" y="3909201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3DFE4A0-984E-4FC9-9B9B-268A3B41FB50}"/>
              </a:ext>
            </a:extLst>
          </p:cNvPr>
          <p:cNvSpPr/>
          <p:nvPr/>
        </p:nvSpPr>
        <p:spPr>
          <a:xfrm>
            <a:off x="7889738" y="3909201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72959DA-B194-469E-AFEB-560569473301}"/>
              </a:ext>
            </a:extLst>
          </p:cNvPr>
          <p:cNvSpPr/>
          <p:nvPr/>
        </p:nvSpPr>
        <p:spPr>
          <a:xfrm>
            <a:off x="6960782" y="4165632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0270FA4-D5AA-462F-A468-EFDDE5DB0B1E}"/>
              </a:ext>
            </a:extLst>
          </p:cNvPr>
          <p:cNvSpPr/>
          <p:nvPr/>
        </p:nvSpPr>
        <p:spPr>
          <a:xfrm>
            <a:off x="7191743" y="4165632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310FEC4-0ADA-4D6B-90BB-CD2241CBDF02}"/>
              </a:ext>
            </a:extLst>
          </p:cNvPr>
          <p:cNvSpPr/>
          <p:nvPr/>
        </p:nvSpPr>
        <p:spPr>
          <a:xfrm>
            <a:off x="7422704" y="4165632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CCE3480-437A-48F1-B0DC-343AB0D26865}"/>
              </a:ext>
            </a:extLst>
          </p:cNvPr>
          <p:cNvSpPr/>
          <p:nvPr/>
        </p:nvSpPr>
        <p:spPr>
          <a:xfrm>
            <a:off x="7653665" y="4165632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E8F5B8A-A5AF-4A34-9B7B-142BFDC2A0B4}"/>
              </a:ext>
            </a:extLst>
          </p:cNvPr>
          <p:cNvSpPr/>
          <p:nvPr/>
        </p:nvSpPr>
        <p:spPr>
          <a:xfrm>
            <a:off x="7885605" y="4165632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3CE728D-98D1-4357-9BEA-78E1B85A0FB1}"/>
              </a:ext>
            </a:extLst>
          </p:cNvPr>
          <p:cNvSpPr/>
          <p:nvPr/>
        </p:nvSpPr>
        <p:spPr>
          <a:xfrm>
            <a:off x="4667693" y="3083442"/>
            <a:ext cx="1917424" cy="825759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Muestreo</a:t>
            </a:r>
            <a:endParaRPr lang="es-ES" dirty="0"/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6495571C-6D7F-493D-B678-593508EE8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3064" y="2851290"/>
            <a:ext cx="1057911" cy="1057911"/>
          </a:xfrm>
        </p:spPr>
      </p:pic>
      <p:sp>
        <p:nvSpPr>
          <p:cNvPr id="130" name="Speech Bubble: Rectangle with Corners Rounded 129">
            <a:extLst>
              <a:ext uri="{FF2B5EF4-FFF2-40B4-BE49-F238E27FC236}">
                <a16:creationId xmlns:a16="http://schemas.microsoft.com/office/drawing/2014/main" id="{A8587C7F-8C33-4EA1-A0F7-4588DCC54A1E}"/>
              </a:ext>
            </a:extLst>
          </p:cNvPr>
          <p:cNvSpPr/>
          <p:nvPr/>
        </p:nvSpPr>
        <p:spPr>
          <a:xfrm>
            <a:off x="6238582" y="4669728"/>
            <a:ext cx="3768963" cy="1994378"/>
          </a:xfrm>
          <a:prstGeom prst="wedgeRoundRectCallout">
            <a:avLst>
              <a:gd name="adj1" fmla="val 22495"/>
              <a:gd name="adj2" fmla="val -75212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ESTADÍSTICA DESCRIPTIVA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Buscamos describir la muestra con la que contamos, así como su estructura subyacente. Usamos gráficas, medidas y tablas que resumen el conjunto de datos</a:t>
            </a:r>
            <a:br>
              <a:rPr lang="es-MX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43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1"/>
              <a:t>Ejemplos de Box Whisker</a:t>
            </a:r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Algunos ejemplos relevantes</a:t>
            </a:r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50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Picture 6" descr="A picture containing table, sitting, clock, large&#10;&#10;Description automatically generated">
            <a:extLst>
              <a:ext uri="{FF2B5EF4-FFF2-40B4-BE49-F238E27FC236}">
                <a16:creationId xmlns:a16="http://schemas.microsoft.com/office/drawing/2014/main" id="{B76C1023-5326-436C-B757-0062B0A01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1273004"/>
            <a:ext cx="5088052" cy="2472865"/>
          </a:xfrm>
          <a:prstGeom prst="rect">
            <a:avLst/>
          </a:prstGeom>
        </p:spPr>
      </p:pic>
      <p:pic>
        <p:nvPicPr>
          <p:cNvPr id="11" name="Picture 10" descr="A picture containing clock, door&#10;&#10;Description automatically generated">
            <a:extLst>
              <a:ext uri="{FF2B5EF4-FFF2-40B4-BE49-F238E27FC236}">
                <a16:creationId xmlns:a16="http://schemas.microsoft.com/office/drawing/2014/main" id="{FFBD3249-87D0-446D-A8FF-2D533FC37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17" y="4010873"/>
            <a:ext cx="5270759" cy="2671982"/>
          </a:xfrm>
          <a:prstGeom prst="rect">
            <a:avLst/>
          </a:prstGeom>
        </p:spPr>
      </p:pic>
      <p:pic>
        <p:nvPicPr>
          <p:cNvPr id="13" name="Picture 12" descr="A picture containing door&#10;&#10;Description automatically generated">
            <a:extLst>
              <a:ext uri="{FF2B5EF4-FFF2-40B4-BE49-F238E27FC236}">
                <a16:creationId xmlns:a16="http://schemas.microsoft.com/office/drawing/2014/main" id="{154B5F0D-2EC5-4D5C-9763-237F882EA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759" y="2360394"/>
            <a:ext cx="5024570" cy="244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074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1"/>
              <a:t>¿Datos Anómalos? QQ-Plot</a:t>
            </a:r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No es oro todo lo que parece…</a:t>
            </a:r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51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Picture 7" descr="A picture containing door, kitchen, clock&#10;&#10;Description automatically generated">
            <a:extLst>
              <a:ext uri="{FF2B5EF4-FFF2-40B4-BE49-F238E27FC236}">
                <a16:creationId xmlns:a16="http://schemas.microsoft.com/office/drawing/2014/main" id="{EAE19698-1F06-4298-8D5F-F365496A2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1403312"/>
            <a:ext cx="4433310" cy="315031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B99A43E-7BAA-4DE8-BA3D-CF0823C8791F}"/>
              </a:ext>
            </a:extLst>
          </p:cNvPr>
          <p:cNvSpPr/>
          <p:nvPr/>
        </p:nvSpPr>
        <p:spPr>
          <a:xfrm>
            <a:off x="546410" y="2698595"/>
            <a:ext cx="479502" cy="345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54F7ED-3F60-4727-B97D-8BA1D8DB4A74}"/>
              </a:ext>
            </a:extLst>
          </p:cNvPr>
          <p:cNvSpPr/>
          <p:nvPr/>
        </p:nvSpPr>
        <p:spPr>
          <a:xfrm>
            <a:off x="3966116" y="2678151"/>
            <a:ext cx="717395" cy="345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6B2A8FC5-1605-46DA-BF94-FA93A41F8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814" y="1389133"/>
            <a:ext cx="4371103" cy="3164497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CDC3A17E-55A7-4659-A20E-D78CB1AB9E22}"/>
              </a:ext>
            </a:extLst>
          </p:cNvPr>
          <p:cNvSpPr/>
          <p:nvPr/>
        </p:nvSpPr>
        <p:spPr>
          <a:xfrm>
            <a:off x="6096000" y="4889293"/>
            <a:ext cx="3273650" cy="1653551"/>
          </a:xfrm>
          <a:prstGeom prst="wedgeRoundRectCallout">
            <a:avLst>
              <a:gd name="adj1" fmla="val -1979"/>
              <a:gd name="adj2" fmla="val -75262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En qué posición deberían estar tus observaciones de seguir normalidad</a:t>
            </a:r>
            <a:br>
              <a:rPr lang="es-MX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250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1"/>
              <a:t>¿Datos Anómalos? QQ-plot</a:t>
            </a:r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No es oro todo lo que parece…</a:t>
            </a:r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52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Picture 7" descr="A picture containing door, kitchen, clock&#10;&#10;Description automatically generated">
            <a:extLst>
              <a:ext uri="{FF2B5EF4-FFF2-40B4-BE49-F238E27FC236}">
                <a16:creationId xmlns:a16="http://schemas.microsoft.com/office/drawing/2014/main" id="{EAE19698-1F06-4298-8D5F-F365496A2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1403312"/>
            <a:ext cx="4433310" cy="315031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B99A43E-7BAA-4DE8-BA3D-CF0823C8791F}"/>
              </a:ext>
            </a:extLst>
          </p:cNvPr>
          <p:cNvSpPr/>
          <p:nvPr/>
        </p:nvSpPr>
        <p:spPr>
          <a:xfrm>
            <a:off x="546410" y="2698595"/>
            <a:ext cx="479502" cy="345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54F7ED-3F60-4727-B97D-8BA1D8DB4A74}"/>
              </a:ext>
            </a:extLst>
          </p:cNvPr>
          <p:cNvSpPr/>
          <p:nvPr/>
        </p:nvSpPr>
        <p:spPr>
          <a:xfrm>
            <a:off x="3966116" y="2678151"/>
            <a:ext cx="717395" cy="345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6B2A8FC5-1605-46DA-BF94-FA93A41F8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814" y="1389133"/>
            <a:ext cx="4371103" cy="3164497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CDC3A17E-55A7-4659-A20E-D78CB1AB9E22}"/>
              </a:ext>
            </a:extLst>
          </p:cNvPr>
          <p:cNvSpPr/>
          <p:nvPr/>
        </p:nvSpPr>
        <p:spPr>
          <a:xfrm>
            <a:off x="2687988" y="5022523"/>
            <a:ext cx="3273650" cy="1653551"/>
          </a:xfrm>
          <a:prstGeom prst="wedgeRoundRectCallout">
            <a:avLst>
              <a:gd name="adj1" fmla="val 33788"/>
              <a:gd name="adj2" fmla="val -148095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En qué posición se encuentran realmente tus datos</a:t>
            </a:r>
            <a:br>
              <a:rPr lang="es-MX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891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1"/>
              <a:t>Otros tipos de datos en un qq-plot</a:t>
            </a:r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No es oro todo lo que parece…</a:t>
            </a:r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53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7AFC938-E945-45F3-967E-AC8B891E8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825" y="2187546"/>
            <a:ext cx="4571004" cy="332654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D54833-7856-4CBA-A85F-5A3C08964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1" y="2187546"/>
            <a:ext cx="4763585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300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1"/>
              <a:t>Otros tipos de datos en un qq-plot</a:t>
            </a:r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No es oro todo lo que parece…</a:t>
            </a:r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54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8C161601-6855-45EA-836C-251BF12FC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824" y="2187546"/>
            <a:ext cx="4573225" cy="332815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42DEBE-2107-43B2-9543-6DE963741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88" y="2187546"/>
            <a:ext cx="4839803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209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1"/>
              <a:t>Datos anómalos para otros tipos de distribuciones</a:t>
            </a:r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55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Picture 6" descr="A picture containing text, map, water, different&#10;&#10;Description automatically generated">
            <a:extLst>
              <a:ext uri="{FF2B5EF4-FFF2-40B4-BE49-F238E27FC236}">
                <a16:creationId xmlns:a16="http://schemas.microsoft.com/office/drawing/2014/main" id="{96126DB9-5B56-4C01-B956-2D4EFED49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884" y="1080000"/>
            <a:ext cx="5452212" cy="53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43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56</a:t>
            </a:fld>
            <a:endParaRPr lang="es-E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MX" dirty="0"/>
              <a:t>Otras formas gráficas de representar conjuntos de datos cualitativos</a:t>
            </a: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OTRAS GRÁFICAS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50341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1"/>
              <a:t>Gráficos de barras (barplots) y gráficos de tartas (pie Charts)</a:t>
            </a:r>
            <a:endParaRPr lang="es-ES" noProof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57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45BD48-3707-4F32-9912-36749F5F5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1612521"/>
            <a:ext cx="4852506" cy="3328158"/>
          </a:xfrm>
          <a:prstGeom prst="rect">
            <a:avLst/>
          </a:prstGeom>
        </p:spPr>
      </p:pic>
      <p:pic>
        <p:nvPicPr>
          <p:cNvPr id="11" name="Picture 10" descr="A picture containing accessory, umbrella&#10;&#10;Description automatically generated">
            <a:extLst>
              <a:ext uri="{FF2B5EF4-FFF2-40B4-BE49-F238E27FC236}">
                <a16:creationId xmlns:a16="http://schemas.microsoft.com/office/drawing/2014/main" id="{2A791B30-EB2E-4C52-9503-3B385A075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785" y="1837203"/>
            <a:ext cx="4478894" cy="435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864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825380"/>
            <a:ext cx="6798250" cy="2195386"/>
          </a:xfrm>
        </p:spPr>
        <p:txBody>
          <a:bodyPr rtlCol="0"/>
          <a:lstStyle/>
          <a:p>
            <a:pPr rtl="0"/>
            <a:r>
              <a:rPr lang="es-ES" dirty="0"/>
              <a:t>Estadística descriptiva </a:t>
            </a:r>
            <a:r>
              <a:rPr lang="es-ES" dirty="0" err="1"/>
              <a:t>BIdimensional</a:t>
            </a:r>
            <a:endParaRPr lang="es-ES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043494"/>
            <a:ext cx="2456210" cy="1799083"/>
          </a:xfrm>
        </p:spPr>
        <p:txBody>
          <a:bodyPr rtlCol="0"/>
          <a:lstStyle/>
          <a:p>
            <a:pPr rtl="0"/>
            <a:r>
              <a:rPr lang="es-MX" dirty="0"/>
              <a:t>Estudio de una única característica aleatoria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1452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Variables bidimensionales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Cuando dos características se observan de cada individuo, tenemos una variable aleatoria bidimensional. Es importante que las variables provengan del mismo individuo. Ejemplo: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A veces es interesante determinar si existe relación entre las variables que se miden</a:t>
            </a:r>
          </a:p>
          <a:p>
            <a:r>
              <a:rPr lang="es-MX" dirty="0"/>
              <a:t>¿Variable bidimensional o variables de dos poblaciones?</a:t>
            </a:r>
          </a:p>
          <a:p>
            <a:pPr lvl="1"/>
            <a:r>
              <a:rPr lang="es-MX" dirty="0"/>
              <a:t>Longitud de piezas de proveedor A (X) y proveedor B (Y)</a:t>
            </a:r>
          </a:p>
          <a:p>
            <a:pPr lvl="1"/>
            <a:r>
              <a:rPr lang="es-MX" dirty="0"/>
              <a:t>En un matrimonio, estatura del marido (X) y de la mujer (Y)</a:t>
            </a:r>
          </a:p>
          <a:p>
            <a:pPr lvl="1"/>
            <a:r>
              <a:rPr lang="es-MX" dirty="0"/>
              <a:t>Estatura de estudiantes de Valencia (X) y Madrid (Y)</a:t>
            </a:r>
          </a:p>
          <a:p>
            <a:pPr lvl="1"/>
            <a:r>
              <a:rPr lang="es-MX" dirty="0"/>
              <a:t>Tiempo (ms) requerido por 2 algoritmos (X, Y) en invertir matrices</a:t>
            </a:r>
            <a:br>
              <a:rPr lang="es-MX" dirty="0"/>
            </a:br>
            <a:br>
              <a:rPr lang="es-MX" dirty="0"/>
            </a:br>
            <a:endParaRPr lang="es-MX" dirty="0"/>
          </a:p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59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D0988A9-04A7-4812-951F-BEB7FE09E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132897"/>
              </p:ext>
            </p:extLst>
          </p:nvPr>
        </p:nvGraphicFramePr>
        <p:xfrm>
          <a:off x="914190" y="2158174"/>
          <a:ext cx="454722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3610">
                  <a:extLst>
                    <a:ext uri="{9D8B030D-6E8A-4147-A177-3AD203B41FA5}">
                      <a16:colId xmlns:a16="http://schemas.microsoft.com/office/drawing/2014/main" val="1380735223"/>
                    </a:ext>
                  </a:extLst>
                </a:gridCol>
                <a:gridCol w="2273610">
                  <a:extLst>
                    <a:ext uri="{9D8B030D-6E8A-4147-A177-3AD203B41FA5}">
                      <a16:colId xmlns:a16="http://schemas.microsoft.com/office/drawing/2014/main" val="3274903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2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174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184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85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169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178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286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183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167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4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168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186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338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44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1"/>
              <a:t>T</a:t>
            </a:r>
            <a:r>
              <a:rPr lang="es-ES" noProof="1"/>
              <a:t>ipos de estadística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MX" noProof="1"/>
              <a:t>Y</a:t>
            </a:r>
            <a:r>
              <a:rPr lang="es-ES" noProof="1"/>
              <a:t> algunos conceptos clave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6</a:t>
            </a:fld>
            <a:endParaRPr lang="es-ES" noProof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D89BD2-56B0-4147-8A9D-74C3085FB8CE}"/>
              </a:ext>
            </a:extLst>
          </p:cNvPr>
          <p:cNvSpPr/>
          <p:nvPr/>
        </p:nvSpPr>
        <p:spPr>
          <a:xfrm>
            <a:off x="1739607" y="2794774"/>
            <a:ext cx="2789864" cy="228382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Población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endParaRPr lang="es-E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042819-110B-4E48-AE19-3A9E63E3E6E4}"/>
              </a:ext>
            </a:extLst>
          </p:cNvPr>
          <p:cNvSpPr/>
          <p:nvPr/>
        </p:nvSpPr>
        <p:spPr>
          <a:xfrm>
            <a:off x="1896140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D11C69-2EB6-4B19-93D8-8E7A6FBF7EFC}"/>
              </a:ext>
            </a:extLst>
          </p:cNvPr>
          <p:cNvSpPr/>
          <p:nvPr/>
        </p:nvSpPr>
        <p:spPr>
          <a:xfrm>
            <a:off x="2127101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2AF361-CAC6-4E95-9BED-85EF1DA09F33}"/>
              </a:ext>
            </a:extLst>
          </p:cNvPr>
          <p:cNvSpPr/>
          <p:nvPr/>
        </p:nvSpPr>
        <p:spPr>
          <a:xfrm>
            <a:off x="2358062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F93C59-AACB-40B4-821A-C0FA3FA0A9A1}"/>
              </a:ext>
            </a:extLst>
          </p:cNvPr>
          <p:cNvSpPr/>
          <p:nvPr/>
        </p:nvSpPr>
        <p:spPr>
          <a:xfrm>
            <a:off x="258902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F8F758-B668-4F16-9136-F3ABD7451DD9}"/>
              </a:ext>
            </a:extLst>
          </p:cNvPr>
          <p:cNvSpPr/>
          <p:nvPr/>
        </p:nvSpPr>
        <p:spPr>
          <a:xfrm>
            <a:off x="282096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AB61E1-D0BC-4E36-9BC3-1A7D55FF6BF5}"/>
              </a:ext>
            </a:extLst>
          </p:cNvPr>
          <p:cNvSpPr/>
          <p:nvPr/>
        </p:nvSpPr>
        <p:spPr>
          <a:xfrm>
            <a:off x="305290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5D26BF-1814-4B88-B6F7-A7F1F4AC4DBA}"/>
              </a:ext>
            </a:extLst>
          </p:cNvPr>
          <p:cNvSpPr/>
          <p:nvPr/>
        </p:nvSpPr>
        <p:spPr>
          <a:xfrm>
            <a:off x="328484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6CC0F7F-E5B1-40E4-BC09-7444F7CD8E9F}"/>
              </a:ext>
            </a:extLst>
          </p:cNvPr>
          <p:cNvSpPr/>
          <p:nvPr/>
        </p:nvSpPr>
        <p:spPr>
          <a:xfrm>
            <a:off x="351678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F715DC-76FC-4AE1-9183-5F63953D299B}"/>
              </a:ext>
            </a:extLst>
          </p:cNvPr>
          <p:cNvSpPr/>
          <p:nvPr/>
        </p:nvSpPr>
        <p:spPr>
          <a:xfrm>
            <a:off x="374872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D9857A-DDB0-4F3C-8787-CE5018C9131E}"/>
              </a:ext>
            </a:extLst>
          </p:cNvPr>
          <p:cNvSpPr/>
          <p:nvPr/>
        </p:nvSpPr>
        <p:spPr>
          <a:xfrm>
            <a:off x="398066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6D81E7-A4A9-462B-AA81-986CDDA5EDB9}"/>
              </a:ext>
            </a:extLst>
          </p:cNvPr>
          <p:cNvSpPr/>
          <p:nvPr/>
        </p:nvSpPr>
        <p:spPr>
          <a:xfrm>
            <a:off x="4212603" y="322311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DB54E6-FB40-4A95-8043-C06FEE0382E0}"/>
              </a:ext>
            </a:extLst>
          </p:cNvPr>
          <p:cNvSpPr/>
          <p:nvPr/>
        </p:nvSpPr>
        <p:spPr>
          <a:xfrm>
            <a:off x="1896140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DF80ADB-FE5F-4ADA-A46A-1D0F49451506}"/>
              </a:ext>
            </a:extLst>
          </p:cNvPr>
          <p:cNvSpPr/>
          <p:nvPr/>
        </p:nvSpPr>
        <p:spPr>
          <a:xfrm>
            <a:off x="2127101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8075A3-7E32-4D68-B523-414C378A73A7}"/>
              </a:ext>
            </a:extLst>
          </p:cNvPr>
          <p:cNvSpPr/>
          <p:nvPr/>
        </p:nvSpPr>
        <p:spPr>
          <a:xfrm>
            <a:off x="2358062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64BA6C-7487-448A-B29C-FF0580C17FDB}"/>
              </a:ext>
            </a:extLst>
          </p:cNvPr>
          <p:cNvSpPr/>
          <p:nvPr/>
        </p:nvSpPr>
        <p:spPr>
          <a:xfrm>
            <a:off x="258902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80DD1B6-F17D-4AA4-925C-40CF03D7A5E2}"/>
              </a:ext>
            </a:extLst>
          </p:cNvPr>
          <p:cNvSpPr/>
          <p:nvPr/>
        </p:nvSpPr>
        <p:spPr>
          <a:xfrm>
            <a:off x="282096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B325FC1-B90F-42B5-9AEC-A23147636574}"/>
              </a:ext>
            </a:extLst>
          </p:cNvPr>
          <p:cNvSpPr/>
          <p:nvPr/>
        </p:nvSpPr>
        <p:spPr>
          <a:xfrm>
            <a:off x="305290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D5D519-E809-4384-98D4-0DEEA2C71C82}"/>
              </a:ext>
            </a:extLst>
          </p:cNvPr>
          <p:cNvSpPr/>
          <p:nvPr/>
        </p:nvSpPr>
        <p:spPr>
          <a:xfrm>
            <a:off x="328484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E24EA4-9E81-4FCB-81C8-7F0F952B9DD3}"/>
              </a:ext>
            </a:extLst>
          </p:cNvPr>
          <p:cNvSpPr/>
          <p:nvPr/>
        </p:nvSpPr>
        <p:spPr>
          <a:xfrm>
            <a:off x="351678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B24A501-D26D-455A-9AB2-E489A10563DA}"/>
              </a:ext>
            </a:extLst>
          </p:cNvPr>
          <p:cNvSpPr/>
          <p:nvPr/>
        </p:nvSpPr>
        <p:spPr>
          <a:xfrm>
            <a:off x="374872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B58578-7C91-47EB-88C8-319C5E3BC626}"/>
              </a:ext>
            </a:extLst>
          </p:cNvPr>
          <p:cNvSpPr/>
          <p:nvPr/>
        </p:nvSpPr>
        <p:spPr>
          <a:xfrm>
            <a:off x="398066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6C3A3B-7CE5-4AFB-A413-DF7F2C0AB547}"/>
              </a:ext>
            </a:extLst>
          </p:cNvPr>
          <p:cNvSpPr/>
          <p:nvPr/>
        </p:nvSpPr>
        <p:spPr>
          <a:xfrm>
            <a:off x="4212603" y="344390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0AAF9FF-47EA-4ED3-9D8F-11212C375796}"/>
              </a:ext>
            </a:extLst>
          </p:cNvPr>
          <p:cNvSpPr/>
          <p:nvPr/>
        </p:nvSpPr>
        <p:spPr>
          <a:xfrm>
            <a:off x="1896140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CADBE7-A8AD-4545-A3A8-BE8650873A1E}"/>
              </a:ext>
            </a:extLst>
          </p:cNvPr>
          <p:cNvSpPr/>
          <p:nvPr/>
        </p:nvSpPr>
        <p:spPr>
          <a:xfrm>
            <a:off x="2127101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7630B71-438C-4D6A-AB12-10F554628190}"/>
              </a:ext>
            </a:extLst>
          </p:cNvPr>
          <p:cNvSpPr/>
          <p:nvPr/>
        </p:nvSpPr>
        <p:spPr>
          <a:xfrm>
            <a:off x="2358062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42341D-55FF-4F47-AFFB-271375B6554F}"/>
              </a:ext>
            </a:extLst>
          </p:cNvPr>
          <p:cNvSpPr/>
          <p:nvPr/>
        </p:nvSpPr>
        <p:spPr>
          <a:xfrm>
            <a:off x="258902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D4EE99E-0788-45C0-9C6B-7839050EAAAF}"/>
              </a:ext>
            </a:extLst>
          </p:cNvPr>
          <p:cNvSpPr/>
          <p:nvPr/>
        </p:nvSpPr>
        <p:spPr>
          <a:xfrm>
            <a:off x="282096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04DB66-61C6-422F-9A75-6130B049FD3D}"/>
              </a:ext>
            </a:extLst>
          </p:cNvPr>
          <p:cNvSpPr/>
          <p:nvPr/>
        </p:nvSpPr>
        <p:spPr>
          <a:xfrm>
            <a:off x="305290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94EC82-BA68-4E6B-AA83-971D00BDE637}"/>
              </a:ext>
            </a:extLst>
          </p:cNvPr>
          <p:cNvSpPr/>
          <p:nvPr/>
        </p:nvSpPr>
        <p:spPr>
          <a:xfrm>
            <a:off x="328484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4FAAF91-918C-465C-8D98-C543F44B23E3}"/>
              </a:ext>
            </a:extLst>
          </p:cNvPr>
          <p:cNvSpPr/>
          <p:nvPr/>
        </p:nvSpPr>
        <p:spPr>
          <a:xfrm>
            <a:off x="351678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83D3FE-6BDC-4F7D-B94C-B5038BA1C563}"/>
              </a:ext>
            </a:extLst>
          </p:cNvPr>
          <p:cNvSpPr/>
          <p:nvPr/>
        </p:nvSpPr>
        <p:spPr>
          <a:xfrm>
            <a:off x="374872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D955CB4-EC44-46EE-AC3B-E886AE14AD78}"/>
              </a:ext>
            </a:extLst>
          </p:cNvPr>
          <p:cNvSpPr/>
          <p:nvPr/>
        </p:nvSpPr>
        <p:spPr>
          <a:xfrm>
            <a:off x="398066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D973C5F-234B-4997-B706-E3429D44EA51}"/>
              </a:ext>
            </a:extLst>
          </p:cNvPr>
          <p:cNvSpPr/>
          <p:nvPr/>
        </p:nvSpPr>
        <p:spPr>
          <a:xfrm>
            <a:off x="421260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DB59B56-AD18-4ED1-9FED-AFC8B7C8276B}"/>
              </a:ext>
            </a:extLst>
          </p:cNvPr>
          <p:cNvSpPr/>
          <p:nvPr/>
        </p:nvSpPr>
        <p:spPr>
          <a:xfrm>
            <a:off x="1896140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BC4C97A-C95F-43BB-BA53-D92509E79992}"/>
              </a:ext>
            </a:extLst>
          </p:cNvPr>
          <p:cNvSpPr/>
          <p:nvPr/>
        </p:nvSpPr>
        <p:spPr>
          <a:xfrm>
            <a:off x="2127101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D368189-AFB9-4F76-A511-AE8FE661EA2C}"/>
              </a:ext>
            </a:extLst>
          </p:cNvPr>
          <p:cNvSpPr/>
          <p:nvPr/>
        </p:nvSpPr>
        <p:spPr>
          <a:xfrm>
            <a:off x="2358062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CEB2899-5D58-4027-B83A-5A22F0EFF93B}"/>
              </a:ext>
            </a:extLst>
          </p:cNvPr>
          <p:cNvSpPr/>
          <p:nvPr/>
        </p:nvSpPr>
        <p:spPr>
          <a:xfrm>
            <a:off x="258902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E9DBE64-535C-4E46-9CC3-7559C0D58C1B}"/>
              </a:ext>
            </a:extLst>
          </p:cNvPr>
          <p:cNvSpPr/>
          <p:nvPr/>
        </p:nvSpPr>
        <p:spPr>
          <a:xfrm>
            <a:off x="282096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B22726-F9A2-486C-A75D-B51FA610BDCC}"/>
              </a:ext>
            </a:extLst>
          </p:cNvPr>
          <p:cNvSpPr/>
          <p:nvPr/>
        </p:nvSpPr>
        <p:spPr>
          <a:xfrm>
            <a:off x="305290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485BE66-4792-4193-A2E6-7C8EF6A9FFC9}"/>
              </a:ext>
            </a:extLst>
          </p:cNvPr>
          <p:cNvSpPr/>
          <p:nvPr/>
        </p:nvSpPr>
        <p:spPr>
          <a:xfrm>
            <a:off x="328484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C79AC6A-1D95-41CD-A076-5797B7E574E2}"/>
              </a:ext>
            </a:extLst>
          </p:cNvPr>
          <p:cNvSpPr/>
          <p:nvPr/>
        </p:nvSpPr>
        <p:spPr>
          <a:xfrm>
            <a:off x="351678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A0D9386-B813-4D87-B2BA-EFCD0355F3DF}"/>
              </a:ext>
            </a:extLst>
          </p:cNvPr>
          <p:cNvSpPr/>
          <p:nvPr/>
        </p:nvSpPr>
        <p:spPr>
          <a:xfrm>
            <a:off x="374872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B6E10E-C49B-4818-A2CD-6546C7768BB0}"/>
              </a:ext>
            </a:extLst>
          </p:cNvPr>
          <p:cNvSpPr/>
          <p:nvPr/>
        </p:nvSpPr>
        <p:spPr>
          <a:xfrm>
            <a:off x="398066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FCD604-4A77-4150-B136-B67083A64864}"/>
              </a:ext>
            </a:extLst>
          </p:cNvPr>
          <p:cNvSpPr/>
          <p:nvPr/>
        </p:nvSpPr>
        <p:spPr>
          <a:xfrm>
            <a:off x="4212603" y="386298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02E436C-1732-4DE7-A5D2-00009B333D64}"/>
              </a:ext>
            </a:extLst>
          </p:cNvPr>
          <p:cNvSpPr/>
          <p:nvPr/>
        </p:nvSpPr>
        <p:spPr>
          <a:xfrm>
            <a:off x="1896140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970D239-93B5-43B5-97E7-38FFBB17C0F0}"/>
              </a:ext>
            </a:extLst>
          </p:cNvPr>
          <p:cNvSpPr/>
          <p:nvPr/>
        </p:nvSpPr>
        <p:spPr>
          <a:xfrm>
            <a:off x="2127101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F6C5635-C6AF-4786-9F44-D1BAADEB0D3C}"/>
              </a:ext>
            </a:extLst>
          </p:cNvPr>
          <p:cNvSpPr/>
          <p:nvPr/>
        </p:nvSpPr>
        <p:spPr>
          <a:xfrm>
            <a:off x="2358062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F1EB08F-E3F1-4599-9D31-0444ED8D82E5}"/>
              </a:ext>
            </a:extLst>
          </p:cNvPr>
          <p:cNvSpPr/>
          <p:nvPr/>
        </p:nvSpPr>
        <p:spPr>
          <a:xfrm>
            <a:off x="258902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9358EAF-E650-4E48-9907-FF456E06C082}"/>
              </a:ext>
            </a:extLst>
          </p:cNvPr>
          <p:cNvSpPr/>
          <p:nvPr/>
        </p:nvSpPr>
        <p:spPr>
          <a:xfrm>
            <a:off x="282096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C05E339-7B88-4805-8EA2-1AEBDA7CD9DF}"/>
              </a:ext>
            </a:extLst>
          </p:cNvPr>
          <p:cNvSpPr/>
          <p:nvPr/>
        </p:nvSpPr>
        <p:spPr>
          <a:xfrm>
            <a:off x="305290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A46671-AD13-47D6-BF6E-BD057F1B3DD7}"/>
              </a:ext>
            </a:extLst>
          </p:cNvPr>
          <p:cNvSpPr/>
          <p:nvPr/>
        </p:nvSpPr>
        <p:spPr>
          <a:xfrm>
            <a:off x="328484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F4AFB20-C013-43D5-BB1C-8DA2D936ED47}"/>
              </a:ext>
            </a:extLst>
          </p:cNvPr>
          <p:cNvSpPr/>
          <p:nvPr/>
        </p:nvSpPr>
        <p:spPr>
          <a:xfrm>
            <a:off x="351678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9FF7F1B-FA72-4C9F-9B00-2B42F4EAE7F2}"/>
              </a:ext>
            </a:extLst>
          </p:cNvPr>
          <p:cNvSpPr/>
          <p:nvPr/>
        </p:nvSpPr>
        <p:spPr>
          <a:xfrm>
            <a:off x="374872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2538E33-4DE9-4F88-B75D-2FEA71AE7C4B}"/>
              </a:ext>
            </a:extLst>
          </p:cNvPr>
          <p:cNvSpPr/>
          <p:nvPr/>
        </p:nvSpPr>
        <p:spPr>
          <a:xfrm>
            <a:off x="398066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6D70D65-199B-40F5-8C8F-F619A2BF9D71}"/>
              </a:ext>
            </a:extLst>
          </p:cNvPr>
          <p:cNvSpPr/>
          <p:nvPr/>
        </p:nvSpPr>
        <p:spPr>
          <a:xfrm>
            <a:off x="4212603" y="406741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B356672-E8EE-44AC-A6B4-55CF7DB7E9C6}"/>
              </a:ext>
            </a:extLst>
          </p:cNvPr>
          <p:cNvSpPr/>
          <p:nvPr/>
        </p:nvSpPr>
        <p:spPr>
          <a:xfrm>
            <a:off x="1896140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6C7B0EA-C537-43BA-9395-2BE7A8F27136}"/>
              </a:ext>
            </a:extLst>
          </p:cNvPr>
          <p:cNvSpPr/>
          <p:nvPr/>
        </p:nvSpPr>
        <p:spPr>
          <a:xfrm>
            <a:off x="2127101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AF91CF5-DEE7-4A74-80AF-5C932167ACDF}"/>
              </a:ext>
            </a:extLst>
          </p:cNvPr>
          <p:cNvSpPr/>
          <p:nvPr/>
        </p:nvSpPr>
        <p:spPr>
          <a:xfrm>
            <a:off x="2358062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29709EC-3A31-4A51-94A3-F93DFD530D5C}"/>
              </a:ext>
            </a:extLst>
          </p:cNvPr>
          <p:cNvSpPr/>
          <p:nvPr/>
        </p:nvSpPr>
        <p:spPr>
          <a:xfrm>
            <a:off x="258902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436ABC1-933C-40F3-916E-DF7A046A8974}"/>
              </a:ext>
            </a:extLst>
          </p:cNvPr>
          <p:cNvSpPr/>
          <p:nvPr/>
        </p:nvSpPr>
        <p:spPr>
          <a:xfrm>
            <a:off x="282096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B6B6F42-23F5-44CD-8B65-83C8DC5DA4C9}"/>
              </a:ext>
            </a:extLst>
          </p:cNvPr>
          <p:cNvSpPr/>
          <p:nvPr/>
        </p:nvSpPr>
        <p:spPr>
          <a:xfrm>
            <a:off x="305290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19A8A5D-EBAE-4EA7-8B38-1987100581AA}"/>
              </a:ext>
            </a:extLst>
          </p:cNvPr>
          <p:cNvSpPr/>
          <p:nvPr/>
        </p:nvSpPr>
        <p:spPr>
          <a:xfrm>
            <a:off x="328484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CF296A9-1036-4DAC-80CB-B10978802D2B}"/>
              </a:ext>
            </a:extLst>
          </p:cNvPr>
          <p:cNvSpPr/>
          <p:nvPr/>
        </p:nvSpPr>
        <p:spPr>
          <a:xfrm>
            <a:off x="351678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C9F86F5-94BF-43D0-AE58-68839442EF47}"/>
              </a:ext>
            </a:extLst>
          </p:cNvPr>
          <p:cNvSpPr/>
          <p:nvPr/>
        </p:nvSpPr>
        <p:spPr>
          <a:xfrm>
            <a:off x="374872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DC21A54-D48F-4B79-9435-04B34945510F}"/>
              </a:ext>
            </a:extLst>
          </p:cNvPr>
          <p:cNvSpPr/>
          <p:nvPr/>
        </p:nvSpPr>
        <p:spPr>
          <a:xfrm>
            <a:off x="398066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C044B41-7954-4A68-8241-E93252D2BE62}"/>
              </a:ext>
            </a:extLst>
          </p:cNvPr>
          <p:cNvSpPr/>
          <p:nvPr/>
        </p:nvSpPr>
        <p:spPr>
          <a:xfrm>
            <a:off x="4212603" y="4271853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CC432B5-4F36-4D73-B102-F0E43E10FF1C}"/>
              </a:ext>
            </a:extLst>
          </p:cNvPr>
          <p:cNvSpPr/>
          <p:nvPr/>
        </p:nvSpPr>
        <p:spPr>
          <a:xfrm>
            <a:off x="1896140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D105640-DA6E-4DB7-8F23-EC5C582A1E2B}"/>
              </a:ext>
            </a:extLst>
          </p:cNvPr>
          <p:cNvSpPr/>
          <p:nvPr/>
        </p:nvSpPr>
        <p:spPr>
          <a:xfrm>
            <a:off x="2127101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445DCF7-0856-4710-8F2B-E161798E7763}"/>
              </a:ext>
            </a:extLst>
          </p:cNvPr>
          <p:cNvSpPr/>
          <p:nvPr/>
        </p:nvSpPr>
        <p:spPr>
          <a:xfrm>
            <a:off x="2358062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33022B5-F6EA-4676-B04D-9A5656E95510}"/>
              </a:ext>
            </a:extLst>
          </p:cNvPr>
          <p:cNvSpPr/>
          <p:nvPr/>
        </p:nvSpPr>
        <p:spPr>
          <a:xfrm>
            <a:off x="258902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3217362-DD63-4922-B122-DD034CE7389C}"/>
              </a:ext>
            </a:extLst>
          </p:cNvPr>
          <p:cNvSpPr/>
          <p:nvPr/>
        </p:nvSpPr>
        <p:spPr>
          <a:xfrm>
            <a:off x="282096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4D093A0-78D5-4CDF-B280-3A38AF12210F}"/>
              </a:ext>
            </a:extLst>
          </p:cNvPr>
          <p:cNvSpPr/>
          <p:nvPr/>
        </p:nvSpPr>
        <p:spPr>
          <a:xfrm>
            <a:off x="305290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FE0FED1-0642-4543-9D51-FE9D0C4E0C7C}"/>
              </a:ext>
            </a:extLst>
          </p:cNvPr>
          <p:cNvSpPr/>
          <p:nvPr/>
        </p:nvSpPr>
        <p:spPr>
          <a:xfrm>
            <a:off x="328484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5B6E800-1B23-4A2A-8722-0B25CDC10D2B}"/>
              </a:ext>
            </a:extLst>
          </p:cNvPr>
          <p:cNvSpPr/>
          <p:nvPr/>
        </p:nvSpPr>
        <p:spPr>
          <a:xfrm>
            <a:off x="351678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701932B-4B13-455C-B2AC-033A6FB01CD6}"/>
              </a:ext>
            </a:extLst>
          </p:cNvPr>
          <p:cNvSpPr/>
          <p:nvPr/>
        </p:nvSpPr>
        <p:spPr>
          <a:xfrm>
            <a:off x="374872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66F5B2D-CDF2-408C-B694-86444DEB5575}"/>
              </a:ext>
            </a:extLst>
          </p:cNvPr>
          <p:cNvSpPr/>
          <p:nvPr/>
        </p:nvSpPr>
        <p:spPr>
          <a:xfrm>
            <a:off x="398066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31A6AAA-E373-4DE7-A0F8-55BBD30E9533}"/>
              </a:ext>
            </a:extLst>
          </p:cNvPr>
          <p:cNvSpPr/>
          <p:nvPr/>
        </p:nvSpPr>
        <p:spPr>
          <a:xfrm>
            <a:off x="4212603" y="4470790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C9AD370-CAE1-4AD2-A415-4EB01178FAE6}"/>
              </a:ext>
            </a:extLst>
          </p:cNvPr>
          <p:cNvSpPr/>
          <p:nvPr/>
        </p:nvSpPr>
        <p:spPr>
          <a:xfrm>
            <a:off x="1896140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63E4443-1BD3-464A-8B32-4D06A821D8B3}"/>
              </a:ext>
            </a:extLst>
          </p:cNvPr>
          <p:cNvSpPr/>
          <p:nvPr/>
        </p:nvSpPr>
        <p:spPr>
          <a:xfrm>
            <a:off x="2127101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BD73AB5-DBB1-43E7-B872-6F8EFD04AEB0}"/>
              </a:ext>
            </a:extLst>
          </p:cNvPr>
          <p:cNvSpPr/>
          <p:nvPr/>
        </p:nvSpPr>
        <p:spPr>
          <a:xfrm>
            <a:off x="2358062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C6D5106-E58B-4BFF-8BEF-372998233113}"/>
              </a:ext>
            </a:extLst>
          </p:cNvPr>
          <p:cNvSpPr/>
          <p:nvPr/>
        </p:nvSpPr>
        <p:spPr>
          <a:xfrm>
            <a:off x="258902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687D82D-7418-49AB-8A9B-2FDC5C7128F1}"/>
              </a:ext>
            </a:extLst>
          </p:cNvPr>
          <p:cNvSpPr/>
          <p:nvPr/>
        </p:nvSpPr>
        <p:spPr>
          <a:xfrm>
            <a:off x="282096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7176063-901E-4CBB-B945-21873B6805C4}"/>
              </a:ext>
            </a:extLst>
          </p:cNvPr>
          <p:cNvSpPr/>
          <p:nvPr/>
        </p:nvSpPr>
        <p:spPr>
          <a:xfrm>
            <a:off x="305290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8E734F2-81E9-4735-B43C-C9DC07BD94DE}"/>
              </a:ext>
            </a:extLst>
          </p:cNvPr>
          <p:cNvSpPr/>
          <p:nvPr/>
        </p:nvSpPr>
        <p:spPr>
          <a:xfrm>
            <a:off x="328484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EFC9D34-44DF-4912-942F-FBC45E93EE8F}"/>
              </a:ext>
            </a:extLst>
          </p:cNvPr>
          <p:cNvSpPr/>
          <p:nvPr/>
        </p:nvSpPr>
        <p:spPr>
          <a:xfrm>
            <a:off x="351678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478FBB0-135F-41ED-9E61-3A5C852AFAB4}"/>
              </a:ext>
            </a:extLst>
          </p:cNvPr>
          <p:cNvSpPr/>
          <p:nvPr/>
        </p:nvSpPr>
        <p:spPr>
          <a:xfrm>
            <a:off x="374872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0F97251-5D37-4CE2-8D8D-AE0CA23E4EF9}"/>
              </a:ext>
            </a:extLst>
          </p:cNvPr>
          <p:cNvSpPr/>
          <p:nvPr/>
        </p:nvSpPr>
        <p:spPr>
          <a:xfrm>
            <a:off x="398066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9C3FB9D-1356-4804-B092-CBC726AB8D01}"/>
              </a:ext>
            </a:extLst>
          </p:cNvPr>
          <p:cNvSpPr/>
          <p:nvPr/>
        </p:nvSpPr>
        <p:spPr>
          <a:xfrm>
            <a:off x="4212603" y="4669727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B7ED01D-1466-4E30-93E4-A1FF7C26E819}"/>
              </a:ext>
            </a:extLst>
          </p:cNvPr>
          <p:cNvSpPr/>
          <p:nvPr/>
        </p:nvSpPr>
        <p:spPr>
          <a:xfrm>
            <a:off x="6644760" y="3221622"/>
            <a:ext cx="1773632" cy="150277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Muestra</a:t>
            </a: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br>
              <a:rPr lang="es-MX" dirty="0"/>
            </a:br>
            <a:endParaRPr lang="es-E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99C9058-E849-4491-B222-7AEC96DDAC58}"/>
              </a:ext>
            </a:extLst>
          </p:cNvPr>
          <p:cNvSpPr/>
          <p:nvPr/>
        </p:nvSpPr>
        <p:spPr>
          <a:xfrm>
            <a:off x="6960782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D42E75A-2759-4414-AB0C-495E227E976B}"/>
              </a:ext>
            </a:extLst>
          </p:cNvPr>
          <p:cNvSpPr/>
          <p:nvPr/>
        </p:nvSpPr>
        <p:spPr>
          <a:xfrm>
            <a:off x="7191743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18B6CC3-8BA7-4469-BF5B-CD015238C1B2}"/>
              </a:ext>
            </a:extLst>
          </p:cNvPr>
          <p:cNvSpPr/>
          <p:nvPr/>
        </p:nvSpPr>
        <p:spPr>
          <a:xfrm>
            <a:off x="7422704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E44D27E-0048-4531-ABC0-4D0DF644FBD0}"/>
              </a:ext>
            </a:extLst>
          </p:cNvPr>
          <p:cNvSpPr/>
          <p:nvPr/>
        </p:nvSpPr>
        <p:spPr>
          <a:xfrm>
            <a:off x="7653665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3EDE7A0-DD66-49B0-9B12-D3ABF8544561}"/>
              </a:ext>
            </a:extLst>
          </p:cNvPr>
          <p:cNvSpPr/>
          <p:nvPr/>
        </p:nvSpPr>
        <p:spPr>
          <a:xfrm>
            <a:off x="7885605" y="3658548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84F4D02-9B04-4143-BB11-B3B8C598E577}"/>
              </a:ext>
            </a:extLst>
          </p:cNvPr>
          <p:cNvSpPr/>
          <p:nvPr/>
        </p:nvSpPr>
        <p:spPr>
          <a:xfrm>
            <a:off x="6964915" y="3909201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5FD7CF2-59DA-4E3B-BAE1-D3457805337E}"/>
              </a:ext>
            </a:extLst>
          </p:cNvPr>
          <p:cNvSpPr/>
          <p:nvPr/>
        </p:nvSpPr>
        <p:spPr>
          <a:xfrm>
            <a:off x="7195876" y="3909201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FCB28F7-AFF1-450D-996F-DBA74B35407E}"/>
              </a:ext>
            </a:extLst>
          </p:cNvPr>
          <p:cNvSpPr/>
          <p:nvPr/>
        </p:nvSpPr>
        <p:spPr>
          <a:xfrm>
            <a:off x="7426837" y="3909201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7638A0B-FEBB-4D20-8FF6-344D7BD6ABAF}"/>
              </a:ext>
            </a:extLst>
          </p:cNvPr>
          <p:cNvSpPr/>
          <p:nvPr/>
        </p:nvSpPr>
        <p:spPr>
          <a:xfrm>
            <a:off x="7657798" y="3909201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3DFE4A0-984E-4FC9-9B9B-268A3B41FB50}"/>
              </a:ext>
            </a:extLst>
          </p:cNvPr>
          <p:cNvSpPr/>
          <p:nvPr/>
        </p:nvSpPr>
        <p:spPr>
          <a:xfrm>
            <a:off x="7889738" y="3909201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72959DA-B194-469E-AFEB-560569473301}"/>
              </a:ext>
            </a:extLst>
          </p:cNvPr>
          <p:cNvSpPr/>
          <p:nvPr/>
        </p:nvSpPr>
        <p:spPr>
          <a:xfrm>
            <a:off x="6960782" y="4165632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0270FA4-D5AA-462F-A468-EFDDE5DB0B1E}"/>
              </a:ext>
            </a:extLst>
          </p:cNvPr>
          <p:cNvSpPr/>
          <p:nvPr/>
        </p:nvSpPr>
        <p:spPr>
          <a:xfrm>
            <a:off x="7191743" y="4165632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310FEC4-0ADA-4D6B-90BB-CD2241CBDF02}"/>
              </a:ext>
            </a:extLst>
          </p:cNvPr>
          <p:cNvSpPr/>
          <p:nvPr/>
        </p:nvSpPr>
        <p:spPr>
          <a:xfrm>
            <a:off x="7422704" y="4165632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CCE3480-437A-48F1-B0DC-343AB0D26865}"/>
              </a:ext>
            </a:extLst>
          </p:cNvPr>
          <p:cNvSpPr/>
          <p:nvPr/>
        </p:nvSpPr>
        <p:spPr>
          <a:xfrm>
            <a:off x="7653665" y="4165632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E8F5B8A-A5AF-4A34-9B7B-142BFDC2A0B4}"/>
              </a:ext>
            </a:extLst>
          </p:cNvPr>
          <p:cNvSpPr/>
          <p:nvPr/>
        </p:nvSpPr>
        <p:spPr>
          <a:xfrm>
            <a:off x="7885605" y="4165632"/>
            <a:ext cx="148856" cy="1403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3CE728D-98D1-4357-9BEA-78E1B85A0FB1}"/>
              </a:ext>
            </a:extLst>
          </p:cNvPr>
          <p:cNvSpPr/>
          <p:nvPr/>
        </p:nvSpPr>
        <p:spPr>
          <a:xfrm>
            <a:off x="4667693" y="3083442"/>
            <a:ext cx="1917424" cy="825759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Muestreo</a:t>
            </a:r>
            <a:endParaRPr lang="es-ES" dirty="0"/>
          </a:p>
        </p:txBody>
      </p:sp>
      <p:sp>
        <p:nvSpPr>
          <p:cNvPr id="130" name="Speech Bubble: Rectangle with Corners Rounded 129">
            <a:extLst>
              <a:ext uri="{FF2B5EF4-FFF2-40B4-BE49-F238E27FC236}">
                <a16:creationId xmlns:a16="http://schemas.microsoft.com/office/drawing/2014/main" id="{91E46EE0-B745-4B39-BDD4-48EB4F157441}"/>
              </a:ext>
            </a:extLst>
          </p:cNvPr>
          <p:cNvSpPr/>
          <p:nvPr/>
        </p:nvSpPr>
        <p:spPr>
          <a:xfrm>
            <a:off x="2737879" y="5203865"/>
            <a:ext cx="3768963" cy="1502779"/>
          </a:xfrm>
          <a:prstGeom prst="wedgeRoundRectCallout">
            <a:avLst>
              <a:gd name="adj1" fmla="val 30188"/>
              <a:gd name="adj2" fmla="val -62795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INFERENCIA ESTADÍSTICA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A partir de una o varias muestras, extraemos conclusiones o información sobre la población, con cierto grado de confianza</a:t>
            </a:r>
            <a:br>
              <a:rPr lang="es-MX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58FBA24F-0F46-4E59-A1A2-EA53F55FF33B}"/>
              </a:ext>
            </a:extLst>
          </p:cNvPr>
          <p:cNvSpPr/>
          <p:nvPr/>
        </p:nvSpPr>
        <p:spPr>
          <a:xfrm>
            <a:off x="4627496" y="4071345"/>
            <a:ext cx="1812390" cy="806744"/>
          </a:xfrm>
          <a:prstGeom prst="lef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Inferencia</a:t>
            </a:r>
            <a:endParaRPr lang="es-ES" dirty="0"/>
          </a:p>
        </p:txBody>
      </p:sp>
      <p:pic>
        <p:nvPicPr>
          <p:cNvPr id="81" name="Content Placeholder 80" descr="A close up of a logo&#10;&#10;Description automatically generated">
            <a:extLst>
              <a:ext uri="{FF2B5EF4-FFF2-40B4-BE49-F238E27FC236}">
                <a16:creationId xmlns:a16="http://schemas.microsoft.com/office/drawing/2014/main" id="{60C16279-7BD9-4740-909B-A20E6F66C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8105" y="4796805"/>
            <a:ext cx="688852" cy="688852"/>
          </a:xfrm>
        </p:spPr>
      </p:pic>
      <p:sp>
        <p:nvSpPr>
          <p:cNvPr id="82" name="Left Brace 81">
            <a:extLst>
              <a:ext uri="{FF2B5EF4-FFF2-40B4-BE49-F238E27FC236}">
                <a16:creationId xmlns:a16="http://schemas.microsoft.com/office/drawing/2014/main" id="{F109FCDB-9CC9-4815-A45C-797C034A0781}"/>
              </a:ext>
            </a:extLst>
          </p:cNvPr>
          <p:cNvSpPr/>
          <p:nvPr/>
        </p:nvSpPr>
        <p:spPr>
          <a:xfrm>
            <a:off x="6892478" y="5078597"/>
            <a:ext cx="639098" cy="15974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5FC065F-7DF8-402B-97C8-1206FAC633AC}"/>
              </a:ext>
            </a:extLst>
          </p:cNvPr>
          <p:cNvSpPr txBox="1"/>
          <p:nvPr/>
        </p:nvSpPr>
        <p:spPr>
          <a:xfrm>
            <a:off x="7422704" y="5225671"/>
            <a:ext cx="1809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 la UD5, y nos apoyaremos en todo lo visto en UD3 y UD4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30078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60</a:t>
            </a:fld>
            <a:endParaRPr lang="es-E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MX" dirty="0"/>
              <a:t>Tablas para la representación de información en variables bidimensionales</a:t>
            </a: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TABLAS DE CONTIGENCIA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96722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Tablas de contingencia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s-MX" dirty="0"/>
            </a:br>
            <a:br>
              <a:rPr lang="es-MX" dirty="0"/>
            </a:br>
            <a:endParaRPr lang="es-MX" dirty="0"/>
          </a:p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61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D0988A9-04A7-4812-951F-BEB7FE09E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619926"/>
              </p:ext>
            </p:extLst>
          </p:nvPr>
        </p:nvGraphicFramePr>
        <p:xfrm>
          <a:off x="483638" y="1574800"/>
          <a:ext cx="5894860" cy="2661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73715">
                  <a:extLst>
                    <a:ext uri="{9D8B030D-6E8A-4147-A177-3AD203B41FA5}">
                      <a16:colId xmlns:a16="http://schemas.microsoft.com/office/drawing/2014/main" val="535717667"/>
                    </a:ext>
                  </a:extLst>
                </a:gridCol>
                <a:gridCol w="1473715">
                  <a:extLst>
                    <a:ext uri="{9D8B030D-6E8A-4147-A177-3AD203B41FA5}">
                      <a16:colId xmlns:a16="http://schemas.microsoft.com/office/drawing/2014/main" val="1380735223"/>
                    </a:ext>
                  </a:extLst>
                </a:gridCol>
                <a:gridCol w="1473715">
                  <a:extLst>
                    <a:ext uri="{9D8B030D-6E8A-4147-A177-3AD203B41FA5}">
                      <a16:colId xmlns:a16="http://schemas.microsoft.com/office/drawing/2014/main" val="3274903021"/>
                    </a:ext>
                  </a:extLst>
                </a:gridCol>
                <a:gridCol w="1473715">
                  <a:extLst>
                    <a:ext uri="{9D8B030D-6E8A-4147-A177-3AD203B41FA5}">
                      <a16:colId xmlns:a16="http://schemas.microsoft.com/office/drawing/2014/main" val="2248938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REPETIDOR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/>
                        <a:t>FILA TOTAL</a:t>
                      </a:r>
                      <a:endParaRPr lang="es-E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52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GÉNERO</a:t>
                      </a:r>
                      <a:endParaRPr lang="es-E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02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CHICO</a:t>
                      </a:r>
                      <a:endParaRPr lang="es-E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5</a:t>
                      </a:r>
                    </a:p>
                    <a:p>
                      <a:pPr algn="r"/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10.9%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41</a:t>
                      </a:r>
                    </a:p>
                    <a:p>
                      <a:pPr algn="r"/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89.1%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85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CHICA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1</a:t>
                      </a:r>
                    </a:p>
                    <a:p>
                      <a:pPr algn="r"/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4.0%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24</a:t>
                      </a:r>
                    </a:p>
                    <a:p>
                      <a:pPr algn="r"/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96.0%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286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TOTAL COLUMNA</a:t>
                      </a:r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6</a:t>
                      </a:r>
                    </a:p>
                    <a:p>
                      <a:pPr algn="r"/>
                      <a:r>
                        <a:rPr lang="es-MX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8.5%</a:t>
                      </a:r>
                      <a:endParaRPr lang="es-E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65</a:t>
                      </a:r>
                    </a:p>
                    <a:p>
                      <a:pPr algn="r"/>
                      <a:r>
                        <a:rPr lang="es-MX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91.5%</a:t>
                      </a:r>
                      <a:endParaRPr lang="es-E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611811"/>
                  </a:ext>
                </a:extLst>
              </a:tr>
            </a:tbl>
          </a:graphicData>
        </a:graphic>
      </p:graphicFrame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7DEA2FB-01F5-44EF-898E-BE345D5E0A46}"/>
              </a:ext>
            </a:extLst>
          </p:cNvPr>
          <p:cNvSpPr/>
          <p:nvPr/>
        </p:nvSpPr>
        <p:spPr>
          <a:xfrm>
            <a:off x="5806069" y="2609386"/>
            <a:ext cx="3273650" cy="1949926"/>
          </a:xfrm>
          <a:prstGeom prst="wedgeRoundRectCallout">
            <a:avLst>
              <a:gd name="adj1" fmla="val -78281"/>
              <a:gd name="adj2" fmla="val -56379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Frecuencia relativa de la variable repetidor condicionada al género. Es decir, para un determinado valor de género, la frecuencia relativa de cada valor de repetidor</a:t>
            </a:r>
            <a:br>
              <a:rPr lang="es-MX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76567E0-125E-48CE-8DCB-2BC925BB762F}"/>
              </a:ext>
            </a:extLst>
          </p:cNvPr>
          <p:cNvSpPr/>
          <p:nvPr/>
        </p:nvSpPr>
        <p:spPr>
          <a:xfrm>
            <a:off x="1955181" y="4700129"/>
            <a:ext cx="3273650" cy="1949926"/>
          </a:xfrm>
          <a:prstGeom prst="wedgeRoundRectCallout">
            <a:avLst>
              <a:gd name="adj1" fmla="val -17307"/>
              <a:gd name="adj2" fmla="val -73535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Frecuencia marginal de ser repetidor. Ignorando el valor de la otra variable, la frecuencia de los valores de la variable repetidor</a:t>
            </a:r>
            <a:br>
              <a:rPr lang="es-MX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7887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Tablas de contingencia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s-MX" dirty="0"/>
            </a:br>
            <a:br>
              <a:rPr lang="es-MX" dirty="0"/>
            </a:br>
            <a:endParaRPr lang="es-MX" dirty="0"/>
          </a:p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62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D0988A9-04A7-4812-951F-BEB7FE09E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619992"/>
              </p:ext>
            </p:extLst>
          </p:nvPr>
        </p:nvGraphicFramePr>
        <p:xfrm>
          <a:off x="483638" y="1574800"/>
          <a:ext cx="5894860" cy="2661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73715">
                  <a:extLst>
                    <a:ext uri="{9D8B030D-6E8A-4147-A177-3AD203B41FA5}">
                      <a16:colId xmlns:a16="http://schemas.microsoft.com/office/drawing/2014/main" val="535717667"/>
                    </a:ext>
                  </a:extLst>
                </a:gridCol>
                <a:gridCol w="1473715">
                  <a:extLst>
                    <a:ext uri="{9D8B030D-6E8A-4147-A177-3AD203B41FA5}">
                      <a16:colId xmlns:a16="http://schemas.microsoft.com/office/drawing/2014/main" val="1380735223"/>
                    </a:ext>
                  </a:extLst>
                </a:gridCol>
                <a:gridCol w="1473715">
                  <a:extLst>
                    <a:ext uri="{9D8B030D-6E8A-4147-A177-3AD203B41FA5}">
                      <a16:colId xmlns:a16="http://schemas.microsoft.com/office/drawing/2014/main" val="3274903021"/>
                    </a:ext>
                  </a:extLst>
                </a:gridCol>
                <a:gridCol w="1473715">
                  <a:extLst>
                    <a:ext uri="{9D8B030D-6E8A-4147-A177-3AD203B41FA5}">
                      <a16:colId xmlns:a16="http://schemas.microsoft.com/office/drawing/2014/main" val="2248938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REPETIDOR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/>
                        <a:t>FILA TOTAL</a:t>
                      </a:r>
                      <a:endParaRPr lang="es-E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52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GÉNERO</a:t>
                      </a:r>
                      <a:endParaRPr lang="es-E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02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CHICO</a:t>
                      </a:r>
                      <a:endParaRPr lang="es-E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5</a:t>
                      </a:r>
                    </a:p>
                    <a:p>
                      <a:pPr algn="r"/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83.3%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41</a:t>
                      </a:r>
                    </a:p>
                    <a:p>
                      <a:pPr algn="r"/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63.1%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46</a:t>
                      </a:r>
                    </a:p>
                    <a:p>
                      <a:pPr algn="l"/>
                      <a:r>
                        <a:rPr lang="es-MX" dirty="0"/>
                        <a:t>64.8%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85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CHICA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1</a:t>
                      </a:r>
                    </a:p>
                    <a:p>
                      <a:pPr algn="r"/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16.7%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24</a:t>
                      </a:r>
                    </a:p>
                    <a:p>
                      <a:pPr algn="r"/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36.9%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25</a:t>
                      </a:r>
                    </a:p>
                    <a:p>
                      <a:pPr algn="l"/>
                      <a:r>
                        <a:rPr lang="es-ES" dirty="0"/>
                        <a:t>35.2%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286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TOTAL COLUMNA</a:t>
                      </a:r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6</a:t>
                      </a:r>
                    </a:p>
                    <a:p>
                      <a:pPr algn="r"/>
                      <a:r>
                        <a:rPr lang="es-MX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8.5%</a:t>
                      </a:r>
                      <a:endParaRPr lang="es-E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65</a:t>
                      </a:r>
                    </a:p>
                    <a:p>
                      <a:pPr algn="r"/>
                      <a:r>
                        <a:rPr lang="es-MX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91.5%</a:t>
                      </a:r>
                      <a:endParaRPr lang="es-E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71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611811"/>
                  </a:ext>
                </a:extLst>
              </a:tr>
            </a:tbl>
          </a:graphicData>
        </a:graphic>
      </p:graphicFrame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7DEA2FB-01F5-44EF-898E-BE345D5E0A46}"/>
              </a:ext>
            </a:extLst>
          </p:cNvPr>
          <p:cNvSpPr/>
          <p:nvPr/>
        </p:nvSpPr>
        <p:spPr>
          <a:xfrm>
            <a:off x="6552800" y="2286794"/>
            <a:ext cx="3273650" cy="1949926"/>
          </a:xfrm>
          <a:prstGeom prst="wedgeRoundRectCallout">
            <a:avLst>
              <a:gd name="adj1" fmla="val -103488"/>
              <a:gd name="adj2" fmla="val -19779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Frecuencia relativa de la variable género condicionada al valor de repetidor. Es decir, para un determinado valor de repetidor, la frecuencia relativa de cada valor de género</a:t>
            </a:r>
            <a:br>
              <a:rPr lang="es-MX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76567E0-125E-48CE-8DCB-2BC925BB762F}"/>
              </a:ext>
            </a:extLst>
          </p:cNvPr>
          <p:cNvSpPr/>
          <p:nvPr/>
        </p:nvSpPr>
        <p:spPr>
          <a:xfrm>
            <a:off x="4459175" y="4726148"/>
            <a:ext cx="3273650" cy="1949926"/>
          </a:xfrm>
          <a:prstGeom prst="wedgeRoundRectCallout">
            <a:avLst>
              <a:gd name="adj1" fmla="val -19691"/>
              <a:gd name="adj2" fmla="val -111851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Frecuencia marginal del género. Ignorando el valor de la otra variable, la frecuencia de los valores de la variable género</a:t>
            </a:r>
            <a:br>
              <a:rPr lang="es-MX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999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Tablas de contingencia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s-MX" dirty="0"/>
            </a:br>
            <a:br>
              <a:rPr lang="es-MX" dirty="0"/>
            </a:br>
            <a:endParaRPr lang="es-MX" dirty="0"/>
          </a:p>
          <a:p>
            <a:pPr marL="0" indent="0">
              <a:buNone/>
            </a:pPr>
            <a:endParaRPr lang="es-MX" sz="18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63</a:t>
            </a:fld>
            <a:endParaRPr lang="es-ES" noProof="1"/>
          </a:p>
        </p:txBody>
      </p:sp>
      <p:sp>
        <p:nvSpPr>
          <p:cNvPr id="5" name="AutoShape 2" descr="C:\Users\Victor\AppData\Local\Microsoft\Windows\INetCache\Content.MSO\ppt5596.tmp">
            <a:extLst>
              <a:ext uri="{FF2B5EF4-FFF2-40B4-BE49-F238E27FC236}">
                <a16:creationId xmlns:a16="http://schemas.microsoft.com/office/drawing/2014/main" id="{7829B465-90DB-4A91-B5E9-80A26774E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D0988A9-04A7-4812-951F-BEB7FE09E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11122"/>
              </p:ext>
            </p:extLst>
          </p:nvPr>
        </p:nvGraphicFramePr>
        <p:xfrm>
          <a:off x="483638" y="1574800"/>
          <a:ext cx="5894860" cy="3210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73715">
                  <a:extLst>
                    <a:ext uri="{9D8B030D-6E8A-4147-A177-3AD203B41FA5}">
                      <a16:colId xmlns:a16="http://schemas.microsoft.com/office/drawing/2014/main" val="535717667"/>
                    </a:ext>
                  </a:extLst>
                </a:gridCol>
                <a:gridCol w="1473715">
                  <a:extLst>
                    <a:ext uri="{9D8B030D-6E8A-4147-A177-3AD203B41FA5}">
                      <a16:colId xmlns:a16="http://schemas.microsoft.com/office/drawing/2014/main" val="1380735223"/>
                    </a:ext>
                  </a:extLst>
                </a:gridCol>
                <a:gridCol w="1473715">
                  <a:extLst>
                    <a:ext uri="{9D8B030D-6E8A-4147-A177-3AD203B41FA5}">
                      <a16:colId xmlns:a16="http://schemas.microsoft.com/office/drawing/2014/main" val="3274903021"/>
                    </a:ext>
                  </a:extLst>
                </a:gridCol>
                <a:gridCol w="1473715">
                  <a:extLst>
                    <a:ext uri="{9D8B030D-6E8A-4147-A177-3AD203B41FA5}">
                      <a16:colId xmlns:a16="http://schemas.microsoft.com/office/drawing/2014/main" val="2248938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REPETIDOR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/>
                        <a:t>FILA TOTAL</a:t>
                      </a:r>
                      <a:endParaRPr lang="es-E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52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/>
                        <a:t>GÉNERO</a:t>
                      </a:r>
                      <a:endParaRPr lang="es-E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02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CHICO</a:t>
                      </a:r>
                      <a:endParaRPr lang="es-E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5</a:t>
                      </a:r>
                    </a:p>
                    <a:p>
                      <a:pPr algn="r"/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83.3%</a:t>
                      </a:r>
                    </a:p>
                    <a:p>
                      <a:pPr algn="r"/>
                      <a:r>
                        <a:rPr lang="es-MX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10.9%</a:t>
                      </a:r>
                      <a:endParaRPr lang="es-E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41</a:t>
                      </a:r>
                    </a:p>
                    <a:p>
                      <a:pPr algn="r"/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63.1%</a:t>
                      </a:r>
                    </a:p>
                    <a:p>
                      <a:pPr algn="r"/>
                      <a:r>
                        <a:rPr lang="es-MX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89.1%</a:t>
                      </a:r>
                      <a:endParaRPr lang="es-E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46</a:t>
                      </a:r>
                    </a:p>
                    <a:p>
                      <a:pPr algn="l"/>
                      <a:r>
                        <a:rPr lang="es-MX" dirty="0"/>
                        <a:t>64.8%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85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CHICA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1</a:t>
                      </a:r>
                    </a:p>
                    <a:p>
                      <a:pPr algn="r"/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16.7%</a:t>
                      </a:r>
                    </a:p>
                    <a:p>
                      <a:pPr algn="r"/>
                      <a:r>
                        <a:rPr lang="es-MX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4.0%</a:t>
                      </a:r>
                      <a:endParaRPr lang="es-E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24</a:t>
                      </a:r>
                    </a:p>
                    <a:p>
                      <a:pPr algn="r"/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36.9%</a:t>
                      </a:r>
                    </a:p>
                    <a:p>
                      <a:pPr algn="r"/>
                      <a:r>
                        <a:rPr lang="es-MX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96%</a:t>
                      </a:r>
                      <a:endParaRPr lang="es-E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25</a:t>
                      </a:r>
                    </a:p>
                    <a:p>
                      <a:pPr algn="l"/>
                      <a:r>
                        <a:rPr lang="es-ES" dirty="0"/>
                        <a:t>35.2%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286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TOTAL COLUMNA</a:t>
                      </a:r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6</a:t>
                      </a:r>
                    </a:p>
                    <a:p>
                      <a:pPr algn="r"/>
                      <a:r>
                        <a:rPr lang="es-MX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8.5%</a:t>
                      </a:r>
                      <a:endParaRPr lang="es-E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65</a:t>
                      </a:r>
                    </a:p>
                    <a:p>
                      <a:pPr algn="r"/>
                      <a:r>
                        <a:rPr lang="es-MX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91.5%</a:t>
                      </a:r>
                      <a:endParaRPr lang="es-E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71</a:t>
                      </a:r>
                      <a:endParaRPr lang="es-E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61181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F38B7CC-021A-4730-843D-BD491D448C1A}"/>
              </a:ext>
            </a:extLst>
          </p:cNvPr>
          <p:cNvSpPr txBox="1"/>
          <p:nvPr/>
        </p:nvSpPr>
        <p:spPr>
          <a:xfrm>
            <a:off x="5789845" y="4329195"/>
            <a:ext cx="4252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r>
              <a:rPr lang="es-MX" dirty="0"/>
              <a:t>En caso de variables cuantitativas, podemos </a:t>
            </a:r>
            <a:r>
              <a:rPr lang="es-ES" dirty="0"/>
              <a:t>agruparlas en intervalos, aunque perdamos algo de información.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246835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4B15-6AFB-4C39-A44B-2B2B5B0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Tablas de frecuencias cruzadas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9B474-0F0A-434B-A2C8-C1ED211F082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1FB37-83D9-41C1-B9EF-6DC826D33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170AE-85F8-44CE-A3D6-A9AD6A39778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64</a:t>
            </a:fld>
            <a:endParaRPr lang="es-ES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01FA66-C334-4A30-AE68-20E65148C0A7}"/>
              </a:ext>
            </a:extLst>
          </p:cNvPr>
          <p:cNvGrpSpPr>
            <a:grpSpLocks/>
          </p:cNvGrpSpPr>
          <p:nvPr/>
        </p:nvGrpSpPr>
        <p:grpSpPr bwMode="auto">
          <a:xfrm>
            <a:off x="1036832" y="2150655"/>
            <a:ext cx="7416800" cy="3586164"/>
            <a:chOff x="494" y="480"/>
            <a:chExt cx="4672" cy="225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A69F724-7AF1-40C2-ACE8-453B71410D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" y="480"/>
              <a:ext cx="4672" cy="1889"/>
              <a:chOff x="494" y="480"/>
              <a:chExt cx="4672" cy="1889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91DCC7D-6F30-4C00-9A00-2E6F3A562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521"/>
                <a:ext cx="66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ESTATURA</a:t>
                </a:r>
                <a:endParaRPr lang="es-ES_tradnl" alt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5464B3E-9EB5-44DA-8B63-F85DAD6C7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" y="689"/>
                <a:ext cx="0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0FD1D83-243B-409C-A795-BC3DD7734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" y="850"/>
                <a:ext cx="33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PESO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D1E6DBA-2E00-4489-A610-FB3606071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0" y="528"/>
                <a:ext cx="22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145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D734C88-69F6-4D8A-AA8C-3F5FA5538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0" y="689"/>
                <a:ext cx="22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155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EEDB47-09AE-4656-9F46-A3D16D7D7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1" y="528"/>
                <a:ext cx="22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155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657056E-F8D1-478E-88C5-E3CCF1269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1" y="689"/>
                <a:ext cx="22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165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4118B82-9253-4623-9BE6-F3C654347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6" y="528"/>
                <a:ext cx="22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165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1682F7B-0FD1-4756-8A22-C136D3FCC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6" y="689"/>
                <a:ext cx="22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175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0F770AE-A203-469F-A98A-8736C9333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" y="528"/>
                <a:ext cx="22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175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8BF611D-6B5D-4CB2-A8DF-4D2D36C36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" y="689"/>
                <a:ext cx="22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185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35B5144-8227-4930-81F8-F5AE3F251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8" y="528"/>
                <a:ext cx="22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185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E843D2A-FAA4-4FDB-931B-E0CAA235F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8" y="689"/>
                <a:ext cx="22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195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011908E-56F2-4E0A-95FC-21B3E3ECF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3" y="528"/>
                <a:ext cx="26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Row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A908064-4175-41D7-8458-4A94B526D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5" y="689"/>
                <a:ext cx="31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Total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70ED419-6C28-4AB4-A2E4-176C8B834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" y="480"/>
                <a:ext cx="15" cy="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2FE47F9-C4DD-4E40-AC34-483D82EFF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" y="480"/>
                <a:ext cx="47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D386938-09CE-425F-9043-014D666D2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512"/>
                <a:ext cx="16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A31EC7C-2142-487D-9EB8-967366F50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512"/>
                <a:ext cx="16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E82549C-775B-4AFD-9181-1E2C6DA15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" y="480"/>
                <a:ext cx="654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7ED33D9-695D-4006-89AD-E5C18A2F8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" y="512"/>
                <a:ext cx="654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C8634BC-97BB-4827-B605-5469CF0E0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480"/>
                <a:ext cx="48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13531B8-C2C9-4C6A-AB30-CBAD08B45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512"/>
                <a:ext cx="48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0E5FF41-321E-4DD9-B0A1-7632E961D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2" y="480"/>
                <a:ext cx="643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E2AED59-81E1-4DBA-A6D7-7FEFDEC32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2" y="512"/>
                <a:ext cx="643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257D48E-4487-41E4-9E60-C30C71BA6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480"/>
                <a:ext cx="48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69666DC-43F0-4191-B603-DC761E72A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512"/>
                <a:ext cx="48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33AC437-DDF5-43D1-9C15-9413ED3BE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" y="480"/>
                <a:ext cx="643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1259BC4-18AC-4708-9A5C-5D9D34DF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" y="512"/>
                <a:ext cx="643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A66EBD5-FACF-4102-867F-57128C15E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480"/>
                <a:ext cx="47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ACC20ED-CBFB-494F-AC65-F8EF3D944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512"/>
                <a:ext cx="47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9BCBFF7-CDD6-46D3-8879-2DD79E2D5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3" y="480"/>
                <a:ext cx="639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A6973E6F-499E-4AFF-81C8-AA82BEFA0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3" y="512"/>
                <a:ext cx="639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DD5A05A-5322-46CE-BAD9-550575E0C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" y="480"/>
                <a:ext cx="47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73BD814-E572-4288-A818-14B83A576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" y="512"/>
                <a:ext cx="47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C274C04E-048B-40FD-9D67-6B34C267A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480"/>
                <a:ext cx="628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478DF06-8133-4A54-A1D7-61118273C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512"/>
                <a:ext cx="628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4F399EB-8A73-4CB7-882E-4ABF7B068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" y="480"/>
                <a:ext cx="16" cy="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D7796C1-91D2-454B-BEE0-FB83DDCC5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7" y="480"/>
                <a:ext cx="47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2974420-0558-4B7A-B097-F3BDCE40A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7" y="512"/>
                <a:ext cx="16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D2D0042-0D74-4A64-829F-E88E82A1B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7" y="512"/>
                <a:ext cx="16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18982680-966C-4815-A739-CF69E0395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" y="528"/>
                <a:ext cx="15" cy="48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FAF05D1B-85F0-4795-9B86-D24BD5CFB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528"/>
                <a:ext cx="16" cy="48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97FF565-8292-4E2C-B912-26BF14CB4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528"/>
                <a:ext cx="16" cy="48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638B695-F14A-4369-BBC6-0F18F217E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528"/>
                <a:ext cx="16" cy="48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0887B59-8A07-4B70-94E4-593EAC8E5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528"/>
                <a:ext cx="16" cy="48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5720CB2-8D87-46F9-87C3-A1B924A0B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" y="528"/>
                <a:ext cx="15" cy="48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CBC60BB-E20E-4A86-A8C2-73AF044F7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7" y="528"/>
                <a:ext cx="16" cy="48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CE4743B-C030-4574-AE5C-AD9AAB1A8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" y="528"/>
                <a:ext cx="16" cy="48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A0AEDC6-99BD-4832-8BED-4DEC19C9F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1059"/>
                <a:ext cx="52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40      55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F26929B-2CED-49FB-80C4-C1EC0C72F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" y="1059"/>
                <a:ext cx="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 dirty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9</a:t>
                </a:r>
                <a:endParaRPr lang="es-ES_tradnl" alt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F1B3D3A-37FB-478F-BD81-47E3F48AF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4" y="1220"/>
                <a:ext cx="26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75.0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C13FE41E-B1D5-43EE-B3B0-824D7ACD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" y="1059"/>
                <a:ext cx="15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17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5020685-E75F-4D96-93B6-974F1BCF7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5" y="1220"/>
                <a:ext cx="26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44.7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F66A08E-DA2F-4214-9748-2A5322F13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" y="1059"/>
                <a:ext cx="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0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EE0F8FA0-96E4-435E-B65F-AF44B8837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" y="1220"/>
                <a:ext cx="11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.0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40D137E-EDC4-4551-A8FB-972224EE5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" y="1059"/>
                <a:ext cx="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0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0215663-9155-4B4D-9605-D2EC75B9C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5" y="1220"/>
                <a:ext cx="11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.0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B5ABBEC-3893-4AF4-B75F-F9F28194A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3" y="1059"/>
                <a:ext cx="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0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BBF7D14-7F77-4A63-866E-39472CDCA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1220"/>
                <a:ext cx="11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.0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B662B4D4-1487-4AFF-8C5B-9E9398A5D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9" y="1059"/>
                <a:ext cx="15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26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E92F728-2833-4C05-8346-441671D34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1" y="1220"/>
                <a:ext cx="26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20.0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55CDACE-2AE6-470D-8719-D749FC0EE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" y="1011"/>
                <a:ext cx="15" cy="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95F32792-82B0-4E48-B00D-FABD75AEC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" y="1011"/>
                <a:ext cx="47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DF04983-36EE-41C9-8206-EF2638FE7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" y="1043"/>
                <a:ext cx="16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E7AA1F97-83B8-43CB-81CF-FB1E466B2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" y="1043"/>
                <a:ext cx="16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079E9F9-8D25-4DD5-9453-23CAAE0F0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" y="1011"/>
                <a:ext cx="48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F69F4A2-DED9-47C4-8792-B0B0F13C1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" y="1043"/>
                <a:ext cx="48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67760C12-23C7-41EF-95EA-629ED0032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" y="1011"/>
                <a:ext cx="596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70D890C5-AD23-4C8C-B24C-2F8F07586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" y="1043"/>
                <a:ext cx="596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53A726B-815E-4F8B-B259-4F64D4541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" y="1011"/>
                <a:ext cx="15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9649D899-39F3-4167-93F0-60BD436EC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" y="1043"/>
                <a:ext cx="15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64746CF-E7F8-4694-B1FC-55CF38147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1011"/>
                <a:ext cx="16" cy="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897777B9-6A9B-445B-97E0-792E82878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" y="1011"/>
                <a:ext cx="654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DCA0647-11BE-43D3-B5D2-35A6DD720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011"/>
                <a:ext cx="16" cy="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6DA033F-A31D-4746-995D-033614217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1011"/>
                <a:ext cx="675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0967E32-5B51-4B19-979F-EFDFBCF09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1011"/>
                <a:ext cx="16" cy="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B1E9D98-63A4-4363-BA60-45F12CB88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011"/>
                <a:ext cx="675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9A0D13EF-6160-41D5-8270-658A19E97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1011"/>
                <a:ext cx="16" cy="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98B0102F-9F4B-4D55-A92B-E3533B71F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2" y="1011"/>
                <a:ext cx="670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A9C0B22F-66C7-4E38-AB70-C9EAC5FEC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" y="1011"/>
                <a:ext cx="15" cy="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6F591AD-3DA4-4459-8E93-32431C5CF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7" y="1011"/>
                <a:ext cx="660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1C73834D-B89A-4043-AD5B-27F82DEF8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" y="1011"/>
                <a:ext cx="16" cy="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82972FF-A4D4-422D-8264-FF1AD34A6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7" y="1011"/>
                <a:ext cx="16" cy="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7971FC1-28F2-4A13-870A-B5A574D0A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" y="1059"/>
                <a:ext cx="15" cy="3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D2428B78-E2F8-4541-9C40-F23888FA0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" y="1059"/>
                <a:ext cx="16" cy="3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B8CADC7-D1B2-44E6-B5A8-C16A80AB9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" y="1059"/>
                <a:ext cx="15" cy="3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2A354810-EDA1-46E3-9866-4165F7D5A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1059"/>
                <a:ext cx="16" cy="3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C23380CA-ED99-4F2B-9A6B-EBA8B85E7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059"/>
                <a:ext cx="16" cy="3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017283E-00F4-4E36-AC44-CB899CB1A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1059"/>
                <a:ext cx="16" cy="3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3A6B6CBC-18EE-4578-87B8-4A07752BB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1059"/>
                <a:ext cx="16" cy="3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154B17EF-174D-4AA3-BBB4-886DE5AC7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" y="1059"/>
                <a:ext cx="15" cy="3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6730635-56C4-4B51-9555-C8568C70D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7" y="1059"/>
                <a:ext cx="16" cy="3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29D12FB7-791F-48BF-8B79-8D60BE701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" y="1059"/>
                <a:ext cx="16" cy="3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F1F7C54-0126-46CE-B5D4-3D2D8F8A7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1397"/>
                <a:ext cx="52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55      70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13B08047-E260-4896-B5B9-94A1878CF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" y="1397"/>
                <a:ext cx="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3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11E29EC2-1989-409D-ADD9-76FED3974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4" y="1557"/>
                <a:ext cx="26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25.0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D5135E1-53CB-409C-8888-A853A3C68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" y="1397"/>
                <a:ext cx="15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18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48D3B81-BC1B-4B3E-A7A4-A1BFD33BD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5" y="1557"/>
                <a:ext cx="26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47.4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901E3583-44CD-42FF-8F18-8CBA2505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9" y="1397"/>
                <a:ext cx="15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31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C98C898-EFE9-4D55-9A91-391F5073F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1" y="1557"/>
                <a:ext cx="26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53.4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F55531E4-F69C-407D-9221-48706FFC6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" y="1397"/>
                <a:ext cx="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5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10206C3-8BFB-490A-9702-8A178316F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557"/>
                <a:ext cx="26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29.4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BC7DEE11-A438-44F9-BA21-DD39F799A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3" y="1397"/>
                <a:ext cx="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0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AF47C518-C6F9-4184-A4B0-494FFE3A1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6" y="1557"/>
                <a:ext cx="11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.0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1FB1A77D-94E8-4BC9-9FAB-1D5738D9F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9" y="1397"/>
                <a:ext cx="15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57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B7CADAE0-DC51-42EA-B0DE-603E47E8C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1" y="1557"/>
                <a:ext cx="26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43.8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632BE71-BBA1-4513-A57A-DB9C9AAD0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" y="1380"/>
                <a:ext cx="16" cy="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95E5EA30-2103-453D-83C9-B61984918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" y="1380"/>
                <a:ext cx="15" cy="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C374B4B-A318-48CA-B37D-6CD707C56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" y="1380"/>
                <a:ext cx="644" cy="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D139FD63-E46A-4BE7-A5E2-491EDE725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1380"/>
                <a:ext cx="16" cy="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07B903FC-EA99-44F8-85B1-DB3481FF8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" y="1380"/>
                <a:ext cx="15" cy="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EDDC9CB-92CE-4928-AF05-739AF4979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" y="1380"/>
                <a:ext cx="654" cy="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71B56597-70EB-4E3A-A61F-C26450A75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380"/>
                <a:ext cx="16" cy="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D7C0F107-508B-4E0D-878C-97D9DC986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1380"/>
                <a:ext cx="675" cy="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C7CA9327-3F3E-41E9-AF32-73A34BFB3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1380"/>
                <a:ext cx="16" cy="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E4ABD1C1-52AC-4913-A069-6BC247BAE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380"/>
                <a:ext cx="675" cy="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7B610C4E-27B2-4325-AA00-6E745801E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1380"/>
                <a:ext cx="16" cy="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9981C881-D00E-4FA5-883E-DEFCD1942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2" y="1380"/>
                <a:ext cx="670" cy="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9BDDFE31-0543-417A-B82C-035BC15D6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" y="1380"/>
                <a:ext cx="15" cy="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370939E6-8FE2-490C-8C4B-8BB24B2CD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7" y="1380"/>
                <a:ext cx="660" cy="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92D746F7-B7D2-4E01-B8B0-B944BBF03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" y="1380"/>
                <a:ext cx="16" cy="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E841C3BA-0BF9-4969-967B-5DC1E044F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7" y="1380"/>
                <a:ext cx="16" cy="1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537FE89-85D3-4A8C-99CF-1812B9DD7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" y="1397"/>
                <a:ext cx="15" cy="3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6521772-BD77-46D6-AE88-B8033B01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" y="1397"/>
                <a:ext cx="16" cy="3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BAC79485-3D5F-4DAF-835C-68D039B25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" y="1397"/>
                <a:ext cx="15" cy="3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2B6F9129-BD69-43F8-9B59-EA060C25C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1397"/>
                <a:ext cx="16" cy="3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030FF1A5-8A69-41C8-80F3-B7D2ABE2C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397"/>
                <a:ext cx="16" cy="3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83EBBB1E-C8A6-4FF3-B42F-A909A03B7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1397"/>
                <a:ext cx="16" cy="3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D1C5A3E7-38E8-4641-A5D8-784542BA5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1397"/>
                <a:ext cx="16" cy="3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C8EA1117-5B1B-4553-BFF8-F1B87272A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" y="1397"/>
                <a:ext cx="15" cy="3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4043431-05B7-40DB-B336-45AE08A08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7" y="1397"/>
                <a:ext cx="16" cy="3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C577F7AC-AF79-4185-A126-090066FBB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" y="1397"/>
                <a:ext cx="16" cy="3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ADB24D95-4552-420B-865A-4421BA9A6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1734"/>
                <a:ext cx="52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70      85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AE7332B-B5B1-4030-856A-A18DD8BD1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" y="1734"/>
                <a:ext cx="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0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8C586F7A-9ACF-4F96-B30C-F7DD57BF5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8" y="1895"/>
                <a:ext cx="11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.0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5F86B246-E34D-4003-AD0F-3637405A1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6" y="1734"/>
                <a:ext cx="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3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61052D5-0CB4-4BCC-A2FE-5865E9320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7" y="1895"/>
                <a:ext cx="18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7.9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45B0A1F-EDFD-44DE-A22A-6472BCA0A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9" y="1734"/>
                <a:ext cx="15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24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E6E9AFA6-904E-4E61-8300-837FB48D5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1" y="1895"/>
                <a:ext cx="26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41.4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00D4D146-CB0A-4DE2-873D-1D9DE45FF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0" y="1734"/>
                <a:ext cx="15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12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6B1DD3C-FBAE-4156-8E1D-8738557A7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895"/>
                <a:ext cx="26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70.6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888786D3-E7EC-4A74-9F48-56AEB630C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3" y="1734"/>
                <a:ext cx="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3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4CD8A3B-1A89-40B0-9110-8D5347101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1895"/>
                <a:ext cx="26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60.0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9C5F7DD2-BE29-4FAE-83C2-D63BC26FD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9" y="1734"/>
                <a:ext cx="15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42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C129CAC0-8214-46B7-B238-4799D4E57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1" y="1895"/>
                <a:ext cx="26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32.3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FD3A69E6-B396-4D83-8C98-D23611871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" y="1718"/>
                <a:ext cx="16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E0EFDE88-DC46-418F-B9F0-1B7F4F49A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" y="1718"/>
                <a:ext cx="15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39E17F1-3B37-425D-944D-6055A1D2F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" y="1718"/>
                <a:ext cx="644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1FBF2273-4539-44E9-B18C-441F88F22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1718"/>
                <a:ext cx="16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2D3610E7-D178-478C-A2F3-E943C1D0F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" y="1718"/>
                <a:ext cx="15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776B6B1F-7FDA-4FE9-AEA6-036806FFC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" y="1718"/>
                <a:ext cx="654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7B307976-C42A-40CC-B52E-125A39165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718"/>
                <a:ext cx="16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597D017C-C5FE-4C72-AB34-7B0CE6C0B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1718"/>
                <a:ext cx="675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A0B751C-E773-4114-88A1-4A6CBAB12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1718"/>
                <a:ext cx="16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3701F23D-D4BB-4F04-BC29-985A8C1D4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1718"/>
                <a:ext cx="675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0D1AE22A-1628-43E2-8DFF-B4C7B1A2A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1718"/>
                <a:ext cx="16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5AFA0F28-23B8-424D-BD3E-15FB4538E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2" y="1718"/>
                <a:ext cx="670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4A8CC8A1-941D-4659-A6CF-5D02D31BB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" y="1718"/>
                <a:ext cx="15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A97DB13-569D-40C9-99D4-66B04C937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7" y="1718"/>
                <a:ext cx="660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D34C92C1-CE70-4C13-95D4-1E7D0B7EC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" y="1718"/>
                <a:ext cx="16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841FEF2C-C82F-4FB0-916E-D20A16ED4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7" y="1718"/>
                <a:ext cx="16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A462B442-38B3-41D9-A8D2-5C88D6783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" y="1734"/>
                <a:ext cx="15" cy="3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D90A071B-88CD-4795-8FFA-2CE42F6D2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" y="1734"/>
                <a:ext cx="16" cy="3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AC4862A3-2DBB-4CCE-BD07-CF09EC741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" y="1734"/>
                <a:ext cx="15" cy="3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617A5CEE-8489-40FD-AF66-7BC6E5B01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1734"/>
                <a:ext cx="16" cy="3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9516A5E0-2903-4DE7-AF57-C7B1D83C4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734"/>
                <a:ext cx="16" cy="3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E272A029-38B3-4434-9F3F-D7C983E30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1734"/>
                <a:ext cx="16" cy="3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B2A89B1E-8C9F-4359-ADF5-33D01246D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1734"/>
                <a:ext cx="16" cy="3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A677F3CF-9188-4C31-9162-336440BBB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" y="1734"/>
                <a:ext cx="15" cy="3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96E57A96-1480-42FB-B773-15ECA1DA8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7" y="1734"/>
                <a:ext cx="16" cy="3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4B0CBF53-7E4E-4B6D-B09D-3428FA31A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" y="1734"/>
                <a:ext cx="16" cy="3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72490A89-7AEF-4C61-89FD-9795F7EDC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2072"/>
                <a:ext cx="52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85      99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0164A32C-5C1C-46C6-A7F6-68CBCB1D3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" y="2072"/>
                <a:ext cx="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0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F96B4457-B6D0-454B-8BD5-8926CCC35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8" y="2233"/>
                <a:ext cx="11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.0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7E500CC6-71CE-40C6-9651-FE26A2361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6" y="2072"/>
                <a:ext cx="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0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FBB970EB-915F-4C25-AD69-58D91F29A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" y="2233"/>
                <a:ext cx="11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.0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8477D8B1-21EF-40B3-B800-FD3A10EA5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" y="2072"/>
                <a:ext cx="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3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2BCFCB2C-5DD8-4C8F-8B1C-D8B4AF1B0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233"/>
                <a:ext cx="18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5.2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19B7F1A0-E7C7-4ADA-B88E-AE61B06F5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" y="2072"/>
                <a:ext cx="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0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DB6C6F30-86F0-455D-93FC-938ADC567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5" y="2233"/>
                <a:ext cx="11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.0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B376B9F8-DA2E-4E37-92BE-BACE65F6A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3" y="2072"/>
                <a:ext cx="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2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0762CD71-EF7D-4D44-82F1-C6C251620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233"/>
                <a:ext cx="26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40.0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30140CAD-E5CF-4275-A06F-42FE9A6CD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1" y="2072"/>
                <a:ext cx="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5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8F384F0E-465D-40C6-B379-5040D4607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2" y="2233"/>
                <a:ext cx="18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s-ES_tradnl" altLang="es-ES" sz="1400" b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3.8</a:t>
                </a:r>
                <a:endParaRPr lang="es-ES_tradnl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8C75AC56-AE88-4BD0-B258-FE8A50627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" y="2056"/>
                <a:ext cx="16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638CB189-612D-4A3C-BA61-8B0EFE827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" y="2056"/>
                <a:ext cx="15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1C59D9B0-51A3-45F1-A531-B5D0CB04D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" y="2056"/>
                <a:ext cx="644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F3BFE09-3302-4E00-B19A-6E226CE66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2056"/>
                <a:ext cx="16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46FFDCF4-1281-4D72-886A-A87B413A4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" y="2056"/>
                <a:ext cx="15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B0DA2031-68D3-4D1F-8589-2AE2859F5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" y="2056"/>
                <a:ext cx="654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07D96833-9809-4C4B-BECC-F33D1999D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056"/>
                <a:ext cx="16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369BB8B-21EA-4F28-9928-F2F6C03CD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2056"/>
                <a:ext cx="675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0E8AD22E-72FF-4D80-9AD6-E73CFC18E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2056"/>
                <a:ext cx="16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FC7F1702-9913-4DAB-87D6-F594D3A94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2056"/>
                <a:ext cx="675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642AA778-A325-41CE-A9FE-4F823CE6C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2056"/>
                <a:ext cx="16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EB34361A-1C48-45E5-A854-A02D6F8E8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2" y="2056"/>
                <a:ext cx="670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C9900CFE-2A7A-4C2B-BB43-56DBA55E2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" y="2056"/>
                <a:ext cx="15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80FA0E43-29AB-4922-AE78-C9919C74B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7" y="2056"/>
                <a:ext cx="660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7B2ABC41-0DD2-4C61-B48A-CE5CCB3EC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" y="2056"/>
                <a:ext cx="16" cy="1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es-ES_tradnl"/>
                </a:defPPr>
                <a:lvl1pPr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2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s-ES" altLang="es-E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E49638-F1E5-4119-B6E2-6A63C1CBD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" y="2056"/>
              <a:ext cx="16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F59451-21AD-4E02-94F2-5E7CFAB6E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" y="2072"/>
              <a:ext cx="15" cy="3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E6212C-91D3-441B-832D-20D195CC2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2072"/>
              <a:ext cx="16" cy="3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59A2FE-4B7A-4A0D-91FB-63C568A92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" y="2072"/>
              <a:ext cx="15" cy="3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A5E660-CF7F-4564-9639-1A9823C2C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072"/>
              <a:ext cx="16" cy="3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985F08-D056-4937-A90A-7ACA6D5AB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2072"/>
              <a:ext cx="16" cy="3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EADA01-93B8-4890-AB9C-867491552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2072"/>
              <a:ext cx="16" cy="3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5B8AAE1-0AA7-4A75-99A2-9780BF0A8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2072"/>
              <a:ext cx="16" cy="3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0897DE-C267-409D-A4C9-BE29D4074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2072"/>
              <a:ext cx="15" cy="3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AA3A25-728A-47A5-AFF5-5528C7C5C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" y="2072"/>
              <a:ext cx="16" cy="3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AE5F835-571B-4433-AB46-C2171DF70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" y="2072"/>
              <a:ext cx="16" cy="3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317334C-FF7F-409A-B992-13759F2D3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2442"/>
              <a:ext cx="4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s-ES_tradnl" altLang="es-ES" sz="1400" b="0">
                  <a:solidFill>
                    <a:schemeClr val="tx1"/>
                  </a:solidFill>
                  <a:latin typeface="Arial Black" panose="020B0A04020102020204" pitchFamily="34" charset="0"/>
                </a:rPr>
                <a:t>Column</a:t>
              </a:r>
              <a:endParaRPr lang="es-ES_tradnl" altLang="es-ES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98ECD2-AA96-42A9-8354-794207FA0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2603"/>
              <a:ext cx="3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s-ES_tradnl" altLang="es-ES" sz="1400" b="0">
                  <a:solidFill>
                    <a:schemeClr val="tx1"/>
                  </a:solidFill>
                  <a:latin typeface="Arial Black" panose="020B0A04020102020204" pitchFamily="34" charset="0"/>
                </a:rPr>
                <a:t>Total</a:t>
              </a:r>
              <a:endParaRPr lang="es-ES_tradnl" altLang="es-ES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BEAF459-57AE-4E2D-A836-E53070CDE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2442"/>
              <a:ext cx="15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s-ES_tradnl" altLang="es-ES" sz="1400" b="0">
                  <a:solidFill>
                    <a:schemeClr val="tx1"/>
                  </a:solidFill>
                  <a:latin typeface="Arial Black" panose="020B0A04020102020204" pitchFamily="34" charset="0"/>
                </a:rPr>
                <a:t>12</a:t>
              </a:r>
              <a:endParaRPr lang="es-ES_tradnl" altLang="es-ES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16B10B1-ABC9-4F27-B7AF-CEE4B3EF0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" y="2603"/>
              <a:ext cx="18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s-ES_tradnl" altLang="es-ES" sz="1400" b="0">
                  <a:solidFill>
                    <a:schemeClr val="tx1"/>
                  </a:solidFill>
                  <a:latin typeface="Arial Black" panose="020B0A04020102020204" pitchFamily="34" charset="0"/>
                </a:rPr>
                <a:t>9.2</a:t>
              </a:r>
              <a:endParaRPr lang="es-ES_tradnl" altLang="es-E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9B7222-19C6-4156-BB08-6BC8433A7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2442"/>
              <a:ext cx="15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s-ES_tradnl" altLang="es-ES" sz="1400" b="0">
                  <a:solidFill>
                    <a:schemeClr val="tx1"/>
                  </a:solidFill>
                  <a:latin typeface="Arial Black" panose="020B0A04020102020204" pitchFamily="34" charset="0"/>
                </a:rPr>
                <a:t>38</a:t>
              </a:r>
              <a:endParaRPr lang="es-ES_tradnl" altLang="es-ES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B2984F6-470E-48B5-8724-B056EE1CA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2603"/>
              <a:ext cx="26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s-ES_tradnl" altLang="es-ES" sz="1400" b="0">
                  <a:solidFill>
                    <a:schemeClr val="tx1"/>
                  </a:solidFill>
                  <a:latin typeface="Arial Black" panose="020B0A04020102020204" pitchFamily="34" charset="0"/>
                </a:rPr>
                <a:t>29.2</a:t>
              </a:r>
              <a:endParaRPr lang="es-ES_tradnl" altLang="es-ES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C7074E-31E5-4A72-9E52-85D70292A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" y="2442"/>
              <a:ext cx="15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s-ES_tradnl" altLang="es-ES" sz="1400" b="0">
                  <a:solidFill>
                    <a:schemeClr val="tx1"/>
                  </a:solidFill>
                  <a:latin typeface="Arial Black" panose="020B0A04020102020204" pitchFamily="34" charset="0"/>
                </a:rPr>
                <a:t>58</a:t>
              </a:r>
              <a:endParaRPr lang="es-ES_tradnl" altLang="es-ES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392FE1-17EF-4D44-AD99-92C24A071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2603"/>
              <a:ext cx="26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s-ES_tradnl" altLang="es-ES" sz="1400" b="0">
                  <a:solidFill>
                    <a:schemeClr val="tx1"/>
                  </a:solidFill>
                  <a:latin typeface="Arial Black" panose="020B0A04020102020204" pitchFamily="34" charset="0"/>
                </a:rPr>
                <a:t>44.6</a:t>
              </a:r>
              <a:endParaRPr lang="es-ES_tradnl" altLang="es-ES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A54E5A-B823-4C9C-AEB9-91BCDF987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2442"/>
              <a:ext cx="15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s-ES_tradnl" altLang="es-ES" sz="1400" b="0">
                  <a:solidFill>
                    <a:schemeClr val="tx1"/>
                  </a:solidFill>
                  <a:latin typeface="Arial Black" panose="020B0A04020102020204" pitchFamily="34" charset="0"/>
                </a:rPr>
                <a:t>17</a:t>
              </a:r>
              <a:endParaRPr lang="es-ES_tradnl" altLang="es-ES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2C8036-24A0-43F7-BA6A-64B2A458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2603"/>
              <a:ext cx="26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s-ES_tradnl" altLang="es-ES" sz="1400" b="0">
                  <a:solidFill>
                    <a:schemeClr val="tx1"/>
                  </a:solidFill>
                  <a:latin typeface="Arial Black" panose="020B0A04020102020204" pitchFamily="34" charset="0"/>
                </a:rPr>
                <a:t>13.1</a:t>
              </a:r>
              <a:endParaRPr lang="es-ES_tradnl" altLang="es-ES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392AE5B-A0BA-409C-ACF0-F2CD29503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" y="2442"/>
              <a:ext cx="7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s-ES_tradnl" altLang="es-ES" sz="1400" b="0">
                  <a:solidFill>
                    <a:schemeClr val="tx1"/>
                  </a:solidFill>
                  <a:latin typeface="Arial Black" panose="020B0A04020102020204" pitchFamily="34" charset="0"/>
                </a:rPr>
                <a:t>5</a:t>
              </a:r>
              <a:endParaRPr lang="es-ES_tradnl" altLang="es-ES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907601B-90D6-4BA4-86AB-7347FB3C2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" y="2603"/>
              <a:ext cx="18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s-ES_tradnl" altLang="es-ES" sz="1400" b="0">
                  <a:solidFill>
                    <a:schemeClr val="tx1"/>
                  </a:solidFill>
                  <a:latin typeface="Arial Black" panose="020B0A04020102020204" pitchFamily="34" charset="0"/>
                </a:rPr>
                <a:t>3.8</a:t>
              </a:r>
              <a:endParaRPr lang="es-ES_tradnl" altLang="es-ES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1F7CA02-0FBC-45CE-A3AD-C0EDEBC99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2442"/>
              <a:ext cx="22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s-ES_tradnl" altLang="es-ES" sz="1400" b="0">
                  <a:solidFill>
                    <a:schemeClr val="tx1"/>
                  </a:solidFill>
                  <a:latin typeface="Arial Black" panose="020B0A04020102020204" pitchFamily="34" charset="0"/>
                </a:rPr>
                <a:t>130</a:t>
              </a:r>
              <a:endParaRPr lang="es-ES_tradnl" altLang="es-ES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166295E-1E33-4CD5-BEF7-52F8DAC10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2603"/>
              <a:ext cx="22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s-ES_tradnl" altLang="es-ES" sz="1400" b="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100</a:t>
              </a:r>
              <a:endParaRPr lang="es-ES_tradnl" altLang="es-E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A56981-9528-4D67-A943-3E7638F2F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" y="2394"/>
              <a:ext cx="15" cy="4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231B957-B05C-4298-B91B-D82D7F49C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" y="2426"/>
              <a:ext cx="47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FB70E83-8EF9-4713-8E0B-80388DA02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2394"/>
              <a:ext cx="16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3D36856-179D-4C8B-A555-0B1E17B13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2394"/>
              <a:ext cx="16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792ECF7-33CC-4F65-9A52-004E7D22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" y="2394"/>
              <a:ext cx="48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3B6563B-E44F-41FD-99EF-C0D763CDB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" y="2426"/>
              <a:ext cx="48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068E14C-70E6-477E-B943-6206EEB87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2394"/>
              <a:ext cx="596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F74FF2E-2F82-4498-8B97-04753D59C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2426"/>
              <a:ext cx="596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0996CB4-EAD4-45EC-B5ED-68E1C3F00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" y="2394"/>
              <a:ext cx="15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E063A2C-5A1B-4F3B-81D4-E5D45BBC0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394"/>
              <a:ext cx="16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3772616-8E9C-4AB3-AB7D-7ADC9219B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" y="2426"/>
              <a:ext cx="47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01501CC-AC60-470B-ACAE-9777C10FC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2394"/>
              <a:ext cx="48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021AF9-1834-452A-A550-940652990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2426"/>
              <a:ext cx="48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79E3430-DCF6-4A8D-AEF1-5DFCCDD50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394"/>
              <a:ext cx="606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1D1E575-B838-43AB-9609-630EE49A1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426"/>
              <a:ext cx="606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45656FE-45A6-47F2-B26A-6C67FAC1D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2394"/>
              <a:ext cx="48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ED56D0-CDB7-4574-8801-B4FCD37B4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2426"/>
              <a:ext cx="48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3C64AF0-A67F-4306-A45E-FA9A7B22A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2394"/>
              <a:ext cx="643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441B0CB-D7CF-492A-A575-9EE18BB63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2426"/>
              <a:ext cx="643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320AA8A-4967-46B8-A80A-F96AD21EC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2394"/>
              <a:ext cx="48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5BF13F9-70B3-4177-A0E9-CB6FB29BC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2426"/>
              <a:ext cx="48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6F908BB-2646-4BF7-B97A-1F6F42901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" y="2394"/>
              <a:ext cx="643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A6F6541-D09F-4DC2-849F-3F2C6AF58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" y="2426"/>
              <a:ext cx="643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349D9CA-36B6-4A1C-B06C-40246906F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2394"/>
              <a:ext cx="47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54166E8-5BA5-4CB4-B569-9137126FB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2426"/>
              <a:ext cx="47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EE3E124-B0CD-4EA8-9CC9-532BDEC25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3" y="2394"/>
              <a:ext cx="639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261C734-EB42-4847-9007-A3635E2B3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3" y="2426"/>
              <a:ext cx="639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16C0903-C245-42B3-9BC0-C117CE86E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2394"/>
              <a:ext cx="47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5C05B1E-B088-4AE4-B39A-F449EF445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2426"/>
              <a:ext cx="47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16BC5CF-2DEA-43BA-B8FC-2BDED73C1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2394"/>
              <a:ext cx="628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E6F36F3-7671-484D-8259-139502D62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2426"/>
              <a:ext cx="628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57E46F0-C9D1-490B-8826-90073D33A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" y="2394"/>
              <a:ext cx="16" cy="4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EDB25D6-3A02-4AFA-924A-96C9219CE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" y="2426"/>
              <a:ext cx="47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7116195-0665-4EB8-A6B1-2322263C1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" y="2394"/>
              <a:ext cx="16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FA3490B-F9D4-4A02-A807-4B0E714B7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" y="2394"/>
              <a:ext cx="16" cy="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s-ES_tradnl"/>
              </a:defPPr>
              <a:lvl1pPr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50000"/>
                </a:spcBef>
                <a:spcAft>
                  <a:spcPct val="0"/>
                </a:spcAft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200" b="1"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s-ES" alt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1688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65</a:t>
            </a:fld>
            <a:endParaRPr lang="es-ES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MX" dirty="0"/>
              <a:t>Gráfica para la representación de variables bidimensionales</a:t>
            </a: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DIAGRAMA DISPERSIÓN </a:t>
            </a:r>
            <a:r>
              <a:rPr lang="es-MX" sz="4800" dirty="0"/>
              <a:t>(SCATTERPLOT)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58570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4B15-6AFB-4C39-A44B-2B2B5B0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DIAGRAMAS DE </a:t>
            </a:r>
            <a:r>
              <a:rPr lang="es-MX" dirty="0" err="1"/>
              <a:t>DISPERSIóN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9B474-0F0A-434B-A2C8-C1ED211F082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170AE-85F8-44CE-A3D6-A9AD6A39778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66</a:t>
            </a:fld>
            <a:endParaRPr lang="es-ES" noProof="0"/>
          </a:p>
        </p:txBody>
      </p:sp>
      <p:pic>
        <p:nvPicPr>
          <p:cNvPr id="273" name="Content Placeholder 272" descr="A picture containing text, table, photo, white&#10;&#10;Description automatically generated">
            <a:extLst>
              <a:ext uri="{FF2B5EF4-FFF2-40B4-BE49-F238E27FC236}">
                <a16:creationId xmlns:a16="http://schemas.microsoft.com/office/drawing/2014/main" id="{008CDA92-494E-4D9D-BEB2-DF48B20B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169" y="1069835"/>
            <a:ext cx="5777567" cy="5606239"/>
          </a:xfrm>
        </p:spPr>
      </p:pic>
      <p:sp>
        <p:nvSpPr>
          <p:cNvPr id="274" name="Speech Bubble: Rectangle with Corners Rounded 273">
            <a:extLst>
              <a:ext uri="{FF2B5EF4-FFF2-40B4-BE49-F238E27FC236}">
                <a16:creationId xmlns:a16="http://schemas.microsoft.com/office/drawing/2014/main" id="{2EE37864-9042-4D35-8217-A817809290DB}"/>
              </a:ext>
            </a:extLst>
          </p:cNvPr>
          <p:cNvSpPr/>
          <p:nvPr/>
        </p:nvSpPr>
        <p:spPr>
          <a:xfrm>
            <a:off x="8783044" y="3429000"/>
            <a:ext cx="3273650" cy="1949926"/>
          </a:xfrm>
          <a:prstGeom prst="wedgeRoundRectCallout">
            <a:avLst>
              <a:gd name="adj1" fmla="val -96675"/>
              <a:gd name="adj2" fmla="val 98028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Eje X, representación de una de las dos variables</a:t>
            </a:r>
            <a:br>
              <a:rPr lang="es-MX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130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4B15-6AFB-4C39-A44B-2B2B5B0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DIAGRAMAS DE DISPERSIÓN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9B474-0F0A-434B-A2C8-C1ED211F082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170AE-85F8-44CE-A3D6-A9AD6A39778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67</a:t>
            </a:fld>
            <a:endParaRPr lang="es-ES" noProof="0"/>
          </a:p>
        </p:txBody>
      </p:sp>
      <p:pic>
        <p:nvPicPr>
          <p:cNvPr id="273" name="Content Placeholder 272" descr="A picture containing text, table, photo, white&#10;&#10;Description automatically generated">
            <a:extLst>
              <a:ext uri="{FF2B5EF4-FFF2-40B4-BE49-F238E27FC236}">
                <a16:creationId xmlns:a16="http://schemas.microsoft.com/office/drawing/2014/main" id="{008CDA92-494E-4D9D-BEB2-DF48B20B4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169" y="1069835"/>
            <a:ext cx="5777567" cy="5606239"/>
          </a:xfrm>
        </p:spPr>
      </p:pic>
      <p:sp>
        <p:nvSpPr>
          <p:cNvPr id="274" name="Speech Bubble: Rectangle with Corners Rounded 273">
            <a:extLst>
              <a:ext uri="{FF2B5EF4-FFF2-40B4-BE49-F238E27FC236}">
                <a16:creationId xmlns:a16="http://schemas.microsoft.com/office/drawing/2014/main" id="{2EE37864-9042-4D35-8217-A817809290DB}"/>
              </a:ext>
            </a:extLst>
          </p:cNvPr>
          <p:cNvSpPr/>
          <p:nvPr/>
        </p:nvSpPr>
        <p:spPr>
          <a:xfrm>
            <a:off x="8783044" y="3429000"/>
            <a:ext cx="3273650" cy="1949926"/>
          </a:xfrm>
          <a:prstGeom prst="wedgeRoundRectCallout">
            <a:avLst>
              <a:gd name="adj1" fmla="val -246895"/>
              <a:gd name="adj2" fmla="val -29501"/>
              <a:gd name="adj3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Eje Y, representación de la otra variable</a:t>
            </a:r>
            <a:br>
              <a:rPr lang="es-MX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138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4B15-6AFB-4C39-A44B-2B2B5B0C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INTERPRETACIÓN DIAGRAMAS DE DISPERSIÓN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9B474-0F0A-434B-A2C8-C1ED211F082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170AE-85F8-44CE-A3D6-A9AD6A39778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s-ES" noProof="0" smtClean="0"/>
              <a:pPr rtl="0"/>
              <a:t>68</a:t>
            </a:fld>
            <a:endParaRPr lang="es-E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436D6-793A-49D8-8112-BA6A99449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Picture 2" descr="Resultado de imagen de scatterplot types">
            <a:extLst>
              <a:ext uri="{FF2B5EF4-FFF2-40B4-BE49-F238E27FC236}">
                <a16:creationId xmlns:a16="http://schemas.microsoft.com/office/drawing/2014/main" id="{C609C07E-89FF-497B-B08C-7C86D445B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49" b="13209"/>
          <a:stretch/>
        </p:blipFill>
        <p:spPr bwMode="auto">
          <a:xfrm>
            <a:off x="463427" y="1645685"/>
            <a:ext cx="9166490" cy="468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4039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¡GRACIAS!</a:t>
            </a:r>
          </a:p>
        </p:txBody>
      </p:sp>
      <p:sp>
        <p:nvSpPr>
          <p:cNvPr id="22" name="Cuadro de texto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s-ES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ESTADÍSTICA</a:t>
            </a:r>
          </a:p>
          <a:p>
            <a:pPr algn="r" rtl="0">
              <a:lnSpc>
                <a:spcPts val="1400"/>
              </a:lnSpc>
            </a:pPr>
            <a:r>
              <a:rPr lang="es-ES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s-ES" sz="1600" b="1" spc="-100" dirty="0">
                <a:latin typeface="Corbel" panose="020B0503020204020204" pitchFamily="34" charset="0"/>
              </a:rPr>
              <a:t>UPV</a:t>
            </a:r>
            <a:endParaRPr lang="es-ES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15" name="Picture 2" descr="Resultado de imagen de upv logo">
            <a:extLst>
              <a:ext uri="{FF2B5EF4-FFF2-40B4-BE49-F238E27FC236}">
                <a16:creationId xmlns:a16="http://schemas.microsoft.com/office/drawing/2014/main" id="{E5E5C1AD-5B52-4207-9DB6-FC34C3995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381" y="5286880"/>
            <a:ext cx="3670521" cy="129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EEE838-29D3-456B-BA26-A2DE06444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050" y="5361340"/>
            <a:ext cx="2828998" cy="114866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3EE5C-7178-4F30-96DF-A76AB8EFC3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CE6F6-A57D-4871-B248-207AFE1FE3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variables aleatorias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Normalmente decidimos estudiar una población, y muestreamos, porque queremos conocer alguna característica sobre dicha población. Es decir, queremos saber algo.</a:t>
            </a:r>
          </a:p>
          <a:p>
            <a:r>
              <a:rPr lang="es-MX" dirty="0"/>
              <a:t>Todo individuo o ítem de la población </a:t>
            </a:r>
            <a:r>
              <a:rPr lang="es-MX" b="1" dirty="0"/>
              <a:t>NO TIENE POR QUÉ SER IDÉNTICO </a:t>
            </a:r>
            <a:r>
              <a:rPr lang="es-MX" dirty="0"/>
              <a:t>al resto. Cada individuo puede tener características diferentes.</a:t>
            </a:r>
          </a:p>
          <a:p>
            <a:pPr lvl="1"/>
            <a:r>
              <a:rPr lang="es-MX" dirty="0"/>
              <a:t>Piensa los estudiantes de la UPV… Cada uno tiene una estatura, una edad, un color de ojos, etc.</a:t>
            </a:r>
          </a:p>
          <a:p>
            <a:pPr lvl="1"/>
            <a:r>
              <a:rPr lang="es-MX" dirty="0"/>
              <a:t>Piensa en las baterías de una serie de robots… Cada una puede tener una capacidad actual</a:t>
            </a:r>
          </a:p>
          <a:p>
            <a:r>
              <a:rPr lang="es-MX" dirty="0"/>
              <a:t>Una variable aleatoria es una característica que potencialmente puede variar entre los individuos de una población</a:t>
            </a:r>
          </a:p>
          <a:p>
            <a:endParaRPr lang="es-MX" dirty="0"/>
          </a:p>
          <a:p>
            <a:pPr marL="0" indent="0" algn="ctr">
              <a:buNone/>
            </a:pPr>
            <a:endParaRPr lang="es-MX" sz="3600" dirty="0"/>
          </a:p>
          <a:p>
            <a:pPr lvl="1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7</a:t>
            </a:fld>
            <a:endParaRPr lang="es-ES" noProof="1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4EEC874-BB26-4849-BDB5-9A93D4A816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5696348"/>
              </p:ext>
            </p:extLst>
          </p:nvPr>
        </p:nvGraphicFramePr>
        <p:xfrm>
          <a:off x="624468" y="3869473"/>
          <a:ext cx="8909825" cy="280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080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825380"/>
            <a:ext cx="6798250" cy="2195386"/>
          </a:xfrm>
        </p:spPr>
        <p:txBody>
          <a:bodyPr rtlCol="0"/>
          <a:lstStyle/>
          <a:p>
            <a:pPr rtl="0"/>
            <a:r>
              <a:rPr lang="es-ES" dirty="0"/>
              <a:t>Estadística descriptiva unidimensional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043494"/>
            <a:ext cx="2456210" cy="1799083"/>
          </a:xfrm>
        </p:spPr>
        <p:txBody>
          <a:bodyPr rtlCol="0"/>
          <a:lstStyle/>
          <a:p>
            <a:pPr rtl="0"/>
            <a:r>
              <a:rPr lang="es-MX" dirty="0"/>
              <a:t>Estudio de una única característica aleatoria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55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Tablas de frecuencias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ES" noProof="1"/>
              <a:t>Se emplean para variables aleatorias de tipo discreto (cuantitativas o cualitativas) o continuas con pocos valores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750D5-10E1-439F-80ED-D90028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sz="3600" dirty="0"/>
          </a:p>
          <a:p>
            <a:pPr marL="0" indent="0" algn="ctr">
              <a:buNone/>
            </a:pPr>
            <a:endParaRPr lang="es-MX" sz="3600" dirty="0"/>
          </a:p>
          <a:p>
            <a:pPr marL="266700" lvl="1" indent="0">
              <a:buNone/>
            </a:pP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s-ES" noProof="1" dirty="0" smtClean="0"/>
              <a:pPr rtl="0"/>
              <a:t>9</a:t>
            </a:fld>
            <a:endParaRPr lang="es-ES" noProof="1"/>
          </a:p>
        </p:txBody>
      </p:sp>
      <p:graphicFrame>
        <p:nvGraphicFramePr>
          <p:cNvPr id="7" name="Group 346">
            <a:extLst>
              <a:ext uri="{FF2B5EF4-FFF2-40B4-BE49-F238E27FC236}">
                <a16:creationId xmlns:a16="http://schemas.microsoft.com/office/drawing/2014/main" id="{767B0E45-7E97-41E2-91FF-DE3E13539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019379"/>
              </p:ext>
            </p:extLst>
          </p:nvPr>
        </p:nvGraphicFramePr>
        <p:xfrm>
          <a:off x="573988" y="1736723"/>
          <a:ext cx="8902700" cy="445452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3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Nº de procesadores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Nº de robots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% robots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Nº de robots acumulado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% robots acumulado</a:t>
                      </a:r>
                      <a:endParaRPr kumimoji="0" lang="es-E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6,25%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6,25%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21,88%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28,13%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37,50%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105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65,63%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55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34,37%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160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100%</a:t>
                      </a:r>
                      <a:endParaRPr kumimoji="0" lang="ca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160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ca-E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100%</a:t>
                      </a: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a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val 347">
            <a:extLst>
              <a:ext uri="{FF2B5EF4-FFF2-40B4-BE49-F238E27FC236}">
                <a16:creationId xmlns:a16="http://schemas.microsoft.com/office/drawing/2014/main" id="{1F74063C-E278-4FB3-8FC1-514375725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363" y="4889498"/>
            <a:ext cx="942975" cy="565150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Oval 348">
            <a:extLst>
              <a:ext uri="{FF2B5EF4-FFF2-40B4-BE49-F238E27FC236}">
                <a16:creationId xmlns:a16="http://schemas.microsoft.com/office/drawing/2014/main" id="{E5A8A283-A484-42C7-B2DA-830AC5C97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500" y="5497510"/>
            <a:ext cx="942975" cy="565150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Oval 349">
            <a:extLst>
              <a:ext uri="{FF2B5EF4-FFF2-40B4-BE49-F238E27FC236}">
                <a16:creationId xmlns:a16="http://schemas.microsoft.com/office/drawing/2014/main" id="{7E7AC26F-6B4B-4562-A80F-3D710A23F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463" y="4891085"/>
            <a:ext cx="942975" cy="5651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Oval 350">
            <a:extLst>
              <a:ext uri="{FF2B5EF4-FFF2-40B4-BE49-F238E27FC236}">
                <a16:creationId xmlns:a16="http://schemas.microsoft.com/office/drawing/2014/main" id="{028FAF62-407D-4E44-9057-1C275CDD7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5600" y="5534023"/>
            <a:ext cx="942975" cy="5651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95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14_TF67328976" id="{CFA10EA1-FB96-4DF7-9AEA-652009566947}" vid="{942A39ED-054D-487A-BA3A-AD0BCEB3D6F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tf67328976</Template>
  <TotalTime>0</TotalTime>
  <Words>3295</Words>
  <Application>Microsoft Macintosh PowerPoint</Application>
  <PresentationFormat>Panorámica</PresentationFormat>
  <Paragraphs>794</Paragraphs>
  <Slides>69</Slides>
  <Notes>65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69</vt:i4>
      </vt:variant>
    </vt:vector>
  </HeadingPairs>
  <TitlesOfParts>
    <vt:vector size="77" baseType="lpstr">
      <vt:lpstr>Arial</vt:lpstr>
      <vt:lpstr>Arial Black</vt:lpstr>
      <vt:lpstr>Calibri</vt:lpstr>
      <vt:lpstr>Cambria Math</vt:lpstr>
      <vt:lpstr>Corbel</vt:lpstr>
      <vt:lpstr>Times New Roman</vt:lpstr>
      <vt:lpstr>Wingdings</vt:lpstr>
      <vt:lpstr>Tema de Office</vt:lpstr>
      <vt:lpstr>Estadística DESCRIPTIVA</vt:lpstr>
      <vt:lpstr>Tipos de estadística</vt:lpstr>
      <vt:lpstr>Tipos de estadística</vt:lpstr>
      <vt:lpstr>Tipos de estadística</vt:lpstr>
      <vt:lpstr>Tipos de estadística</vt:lpstr>
      <vt:lpstr>Tipos de estadística</vt:lpstr>
      <vt:lpstr>variables aleatorias</vt:lpstr>
      <vt:lpstr>Estadística descriptiva unidimensional</vt:lpstr>
      <vt:lpstr>Tablas de frecuencias</vt:lpstr>
      <vt:lpstr>Tablas de frecuencias</vt:lpstr>
      <vt:lpstr>Tablas de frecuencias (CUANTITATIVAS)</vt:lpstr>
      <vt:lpstr>Tablas de frecuencias</vt:lpstr>
      <vt:lpstr>HISTOGRAMAS</vt:lpstr>
      <vt:lpstr>Histogramas</vt:lpstr>
      <vt:lpstr>Ejemplos de histograma</vt:lpstr>
      <vt:lpstr>Ejemplos de histograma</vt:lpstr>
      <vt:lpstr>Ejemplos de histograma</vt:lpstr>
      <vt:lpstr>Ejemplos de histograma</vt:lpstr>
      <vt:lpstr>Histograma de frecuencias acumuladas y polígono de frecuencias</vt:lpstr>
      <vt:lpstr>PARÁMETROS MUESTRALES</vt:lpstr>
      <vt:lpstr>Parámetros muestrales</vt:lpstr>
      <vt:lpstr>Posición: media</vt:lpstr>
      <vt:lpstr>Posición: media</vt:lpstr>
      <vt:lpstr>Posición: media</vt:lpstr>
      <vt:lpstr>POSICIón: mediaNA</vt:lpstr>
      <vt:lpstr>POSICIón: mediaNA</vt:lpstr>
      <vt:lpstr>POSICIón: mediaNA</vt:lpstr>
      <vt:lpstr>POSICIón: mediaNA</vt:lpstr>
      <vt:lpstr>Posición: percentiles y cuaRtiles</vt:lpstr>
      <vt:lpstr>Dispersión: RECORRIDO O RANGO</vt:lpstr>
      <vt:lpstr>Dispersión: RECORRIDO O RANGO</vt:lpstr>
      <vt:lpstr>Dispersión: (CUASI) VARIANZA</vt:lpstr>
      <vt:lpstr>Dispersión: (CUASI) VARIANZA</vt:lpstr>
      <vt:lpstr>Dispersión: Desviación típica</vt:lpstr>
      <vt:lpstr>Dispersión: Desviación típica</vt:lpstr>
      <vt:lpstr>Dispersión: COEFICIENTE DE VARIACIÓN</vt:lpstr>
      <vt:lpstr>Dispersión: COEFICIENTE DE VARIACIÓN</vt:lpstr>
      <vt:lpstr>Dispersión: Intervalo intercuartílico</vt:lpstr>
      <vt:lpstr>Dispersión: Intervalo intercuartílico</vt:lpstr>
      <vt:lpstr>Parámetros FORMA</vt:lpstr>
      <vt:lpstr>Forma: COEFICIENTE DE ASIMETRÍA</vt:lpstr>
      <vt:lpstr>Forma: COEFICIENTE DE ASIMETRÍA</vt:lpstr>
      <vt:lpstr>Forma: COEFICIENTE DE CURTOSIS</vt:lpstr>
      <vt:lpstr>Normalidad de los datos</vt:lpstr>
      <vt:lpstr>DIAGRAMA DE BOX WHISKER (BOXPLOT)</vt:lpstr>
      <vt:lpstr>Box whisker (Box plot)</vt:lpstr>
      <vt:lpstr>Información en diagrama box whisker</vt:lpstr>
      <vt:lpstr>Box whisker (Box plot)</vt:lpstr>
      <vt:lpstr>Box whisker (Box plot)</vt:lpstr>
      <vt:lpstr>Ejemplos de Box Whisker</vt:lpstr>
      <vt:lpstr>¿Datos Anómalos? QQ-Plot</vt:lpstr>
      <vt:lpstr>¿Datos Anómalos? QQ-plot</vt:lpstr>
      <vt:lpstr>Otros tipos de datos en un qq-plot</vt:lpstr>
      <vt:lpstr>Otros tipos de datos en un qq-plot</vt:lpstr>
      <vt:lpstr>Datos anómalos para otros tipos de distribuciones</vt:lpstr>
      <vt:lpstr>OTRAS GRÁFICAS</vt:lpstr>
      <vt:lpstr>Gráficos de barras (barplots) y gráficos de tartas (pie Charts)</vt:lpstr>
      <vt:lpstr>Estadística descriptiva BIdimensional</vt:lpstr>
      <vt:lpstr>Variables bidimensionales</vt:lpstr>
      <vt:lpstr>TABLAS DE CONTIGENCIA</vt:lpstr>
      <vt:lpstr>Tablas de contingencia</vt:lpstr>
      <vt:lpstr>Tablas de contingencia</vt:lpstr>
      <vt:lpstr>Tablas de contingencia</vt:lpstr>
      <vt:lpstr>Tablas de frecuencias cruzadas</vt:lpstr>
      <vt:lpstr>DIAGRAMA DISPERSIÓN (SCATTERPLOT)</vt:lpstr>
      <vt:lpstr>DIAGRAMAS DE DISPERSIóN</vt:lpstr>
      <vt:lpstr>DIAGRAMAS DE DISPERSIÓN</vt:lpstr>
      <vt:lpstr>INTERPRETACIÓN DIAGRAMAS DE DISPERSIÓN</vt:lpstr>
      <vt:lpstr>¡GRACIAS!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2020-01-22T10:22:58Z</dcterms:created>
  <dcterms:modified xsi:type="dcterms:W3CDTF">2020-02-04T11:14:09Z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