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3"/>
  </p:notesMasterIdLst>
  <p:handoutMasterIdLst>
    <p:handoutMasterId r:id="rId74"/>
  </p:handoutMasterIdLst>
  <p:sldIdLst>
    <p:sldId id="282" r:id="rId5"/>
    <p:sldId id="598" r:id="rId6"/>
    <p:sldId id="739" r:id="rId7"/>
    <p:sldId id="740" r:id="rId8"/>
    <p:sldId id="741" r:id="rId9"/>
    <p:sldId id="742" r:id="rId10"/>
    <p:sldId id="743" r:id="rId11"/>
    <p:sldId id="744" r:id="rId12"/>
    <p:sldId id="745" r:id="rId13"/>
    <p:sldId id="754" r:id="rId14"/>
    <p:sldId id="747" r:id="rId15"/>
    <p:sldId id="748" r:id="rId16"/>
    <p:sldId id="749" r:id="rId17"/>
    <p:sldId id="755" r:id="rId18"/>
    <p:sldId id="756" r:id="rId19"/>
    <p:sldId id="757" r:id="rId20"/>
    <p:sldId id="753" r:id="rId21"/>
    <p:sldId id="764" r:id="rId22"/>
    <p:sldId id="773" r:id="rId23"/>
    <p:sldId id="751" r:id="rId24"/>
    <p:sldId id="765" r:id="rId25"/>
    <p:sldId id="766" r:id="rId26"/>
    <p:sldId id="767" r:id="rId27"/>
    <p:sldId id="768" r:id="rId28"/>
    <p:sldId id="769" r:id="rId29"/>
    <p:sldId id="770" r:id="rId30"/>
    <p:sldId id="794" r:id="rId31"/>
    <p:sldId id="774" r:id="rId32"/>
    <p:sldId id="775" r:id="rId33"/>
    <p:sldId id="781" r:id="rId34"/>
    <p:sldId id="782" r:id="rId35"/>
    <p:sldId id="783" r:id="rId36"/>
    <p:sldId id="784" r:id="rId37"/>
    <p:sldId id="758" r:id="rId38"/>
    <p:sldId id="759" r:id="rId39"/>
    <p:sldId id="762" r:id="rId40"/>
    <p:sldId id="763" r:id="rId41"/>
    <p:sldId id="645" r:id="rId42"/>
    <p:sldId id="648" r:id="rId43"/>
    <p:sldId id="654" r:id="rId44"/>
    <p:sldId id="655" r:id="rId45"/>
    <p:sldId id="656" r:id="rId46"/>
    <p:sldId id="657" r:id="rId47"/>
    <p:sldId id="659" r:id="rId48"/>
    <p:sldId id="660" r:id="rId49"/>
    <p:sldId id="661" r:id="rId50"/>
    <p:sldId id="662" r:id="rId51"/>
    <p:sldId id="663" r:id="rId52"/>
    <p:sldId id="785" r:id="rId53"/>
    <p:sldId id="786" r:id="rId54"/>
    <p:sldId id="787" r:id="rId55"/>
    <p:sldId id="680" r:id="rId56"/>
    <p:sldId id="681" r:id="rId57"/>
    <p:sldId id="682" r:id="rId58"/>
    <p:sldId id="683" r:id="rId59"/>
    <p:sldId id="684" r:id="rId60"/>
    <p:sldId id="685" r:id="rId61"/>
    <p:sldId id="686" r:id="rId62"/>
    <p:sldId id="788" r:id="rId63"/>
    <p:sldId id="789" r:id="rId64"/>
    <p:sldId id="796" r:id="rId65"/>
    <p:sldId id="795" r:id="rId66"/>
    <p:sldId id="797" r:id="rId67"/>
    <p:sldId id="790" r:id="rId68"/>
    <p:sldId id="791" r:id="rId69"/>
    <p:sldId id="792" r:id="rId70"/>
    <p:sldId id="793" r:id="rId71"/>
    <p:sldId id="296" r:id="rId7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09" autoAdjust="0"/>
    <p:restoredTop sz="92136" autoAdjust="0"/>
  </p:normalViewPr>
  <p:slideViewPr>
    <p:cSldViewPr snapToGrid="0">
      <p:cViewPr varScale="1">
        <p:scale>
          <a:sx n="86" d="100"/>
          <a:sy n="86" d="100"/>
        </p:scale>
        <p:origin x="1722"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77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0CB070B-93E8-4E3F-93BA-4C6F4F890423}" type="datetime1">
              <a:rPr lang="es-ES" smtClean="0"/>
              <a:t>05/04/2020</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9EAA754-C899-4020-AF30-0F80416D4F92}" type="datetime1">
              <a:rPr lang="es-ES" noProof="0" smtClean="0"/>
              <a:t>05/04/2020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225646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10</a:t>
            </a:fld>
            <a:endParaRPr lang="es-ES"/>
          </a:p>
        </p:txBody>
      </p:sp>
    </p:spTree>
    <p:extLst>
      <p:ext uri="{BB962C8B-B14F-4D97-AF65-F5344CB8AC3E}">
        <p14:creationId xmlns:p14="http://schemas.microsoft.com/office/powerpoint/2010/main" val="409660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12</a:t>
            </a:fld>
            <a:endParaRPr lang="es-ES"/>
          </a:p>
        </p:txBody>
      </p:sp>
    </p:spTree>
    <p:extLst>
      <p:ext uri="{BB962C8B-B14F-4D97-AF65-F5344CB8AC3E}">
        <p14:creationId xmlns:p14="http://schemas.microsoft.com/office/powerpoint/2010/main" val="234257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18</a:t>
            </a:fld>
            <a:endParaRPr lang="es-ES"/>
          </a:p>
        </p:txBody>
      </p:sp>
    </p:spTree>
    <p:extLst>
      <p:ext uri="{BB962C8B-B14F-4D97-AF65-F5344CB8AC3E}">
        <p14:creationId xmlns:p14="http://schemas.microsoft.com/office/powerpoint/2010/main" val="133680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19</a:t>
            </a:fld>
            <a:endParaRPr lang="es-ES"/>
          </a:p>
        </p:txBody>
      </p:sp>
    </p:spTree>
    <p:extLst>
      <p:ext uri="{BB962C8B-B14F-4D97-AF65-F5344CB8AC3E}">
        <p14:creationId xmlns:p14="http://schemas.microsoft.com/office/powerpoint/2010/main" val="303454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3606693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21</a:t>
            </a:fld>
            <a:endParaRPr lang="es-ES"/>
          </a:p>
        </p:txBody>
      </p:sp>
    </p:spTree>
    <p:extLst>
      <p:ext uri="{BB962C8B-B14F-4D97-AF65-F5344CB8AC3E}">
        <p14:creationId xmlns:p14="http://schemas.microsoft.com/office/powerpoint/2010/main" val="1443825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22</a:t>
            </a:fld>
            <a:endParaRPr lang="es-ES"/>
          </a:p>
        </p:txBody>
      </p:sp>
    </p:spTree>
    <p:extLst>
      <p:ext uri="{BB962C8B-B14F-4D97-AF65-F5344CB8AC3E}">
        <p14:creationId xmlns:p14="http://schemas.microsoft.com/office/powerpoint/2010/main" val="370872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23</a:t>
            </a:fld>
            <a:endParaRPr lang="es-ES"/>
          </a:p>
        </p:txBody>
      </p:sp>
    </p:spTree>
    <p:extLst>
      <p:ext uri="{BB962C8B-B14F-4D97-AF65-F5344CB8AC3E}">
        <p14:creationId xmlns:p14="http://schemas.microsoft.com/office/powerpoint/2010/main" val="1446315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24</a:t>
            </a:fld>
            <a:endParaRPr lang="es-ES"/>
          </a:p>
        </p:txBody>
      </p:sp>
    </p:spTree>
    <p:extLst>
      <p:ext uri="{BB962C8B-B14F-4D97-AF65-F5344CB8AC3E}">
        <p14:creationId xmlns:p14="http://schemas.microsoft.com/office/powerpoint/2010/main" val="1997128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25</a:t>
            </a:fld>
            <a:endParaRPr lang="es-ES"/>
          </a:p>
        </p:txBody>
      </p:sp>
    </p:spTree>
    <p:extLst>
      <p:ext uri="{BB962C8B-B14F-4D97-AF65-F5344CB8AC3E}">
        <p14:creationId xmlns:p14="http://schemas.microsoft.com/office/powerpoint/2010/main" val="385080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94822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26</a:t>
            </a:fld>
            <a:endParaRPr lang="es-ES"/>
          </a:p>
        </p:txBody>
      </p:sp>
    </p:spTree>
    <p:extLst>
      <p:ext uri="{BB962C8B-B14F-4D97-AF65-F5344CB8AC3E}">
        <p14:creationId xmlns:p14="http://schemas.microsoft.com/office/powerpoint/2010/main" val="3843068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27</a:t>
            </a:fld>
            <a:endParaRPr lang="es-ES"/>
          </a:p>
        </p:txBody>
      </p:sp>
    </p:spTree>
    <p:extLst>
      <p:ext uri="{BB962C8B-B14F-4D97-AF65-F5344CB8AC3E}">
        <p14:creationId xmlns:p14="http://schemas.microsoft.com/office/powerpoint/2010/main" val="3114151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1942366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29</a:t>
            </a:fld>
            <a:endParaRPr lang="es-ES"/>
          </a:p>
        </p:txBody>
      </p:sp>
    </p:spTree>
    <p:extLst>
      <p:ext uri="{BB962C8B-B14F-4D97-AF65-F5344CB8AC3E}">
        <p14:creationId xmlns:p14="http://schemas.microsoft.com/office/powerpoint/2010/main" val="713820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30</a:t>
            </a:fld>
            <a:endParaRPr lang="es-ES"/>
          </a:p>
        </p:txBody>
      </p:sp>
    </p:spTree>
    <p:extLst>
      <p:ext uri="{BB962C8B-B14F-4D97-AF65-F5344CB8AC3E}">
        <p14:creationId xmlns:p14="http://schemas.microsoft.com/office/powerpoint/2010/main" val="3228968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31</a:t>
            </a:fld>
            <a:endParaRPr lang="es-ES"/>
          </a:p>
        </p:txBody>
      </p:sp>
    </p:spTree>
    <p:extLst>
      <p:ext uri="{BB962C8B-B14F-4D97-AF65-F5344CB8AC3E}">
        <p14:creationId xmlns:p14="http://schemas.microsoft.com/office/powerpoint/2010/main" val="2294649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32</a:t>
            </a:fld>
            <a:endParaRPr lang="es-ES"/>
          </a:p>
        </p:txBody>
      </p:sp>
    </p:spTree>
    <p:extLst>
      <p:ext uri="{BB962C8B-B14F-4D97-AF65-F5344CB8AC3E}">
        <p14:creationId xmlns:p14="http://schemas.microsoft.com/office/powerpoint/2010/main" val="3069196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33</a:t>
            </a:fld>
            <a:endParaRPr lang="es-ES"/>
          </a:p>
        </p:txBody>
      </p:sp>
    </p:spTree>
    <p:extLst>
      <p:ext uri="{BB962C8B-B14F-4D97-AF65-F5344CB8AC3E}">
        <p14:creationId xmlns:p14="http://schemas.microsoft.com/office/powerpoint/2010/main" val="2488577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34</a:t>
            </a:fld>
            <a:endParaRPr lang="es-ES"/>
          </a:p>
        </p:txBody>
      </p:sp>
    </p:spTree>
    <p:extLst>
      <p:ext uri="{BB962C8B-B14F-4D97-AF65-F5344CB8AC3E}">
        <p14:creationId xmlns:p14="http://schemas.microsoft.com/office/powerpoint/2010/main" val="3007479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38</a:t>
            </a:fld>
            <a:endParaRPr lang="es-ES"/>
          </a:p>
        </p:txBody>
      </p:sp>
    </p:spTree>
    <p:extLst>
      <p:ext uri="{BB962C8B-B14F-4D97-AF65-F5344CB8AC3E}">
        <p14:creationId xmlns:p14="http://schemas.microsoft.com/office/powerpoint/2010/main" val="146774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a:t>
            </a:fld>
            <a:endParaRPr lang="es-ES"/>
          </a:p>
        </p:txBody>
      </p:sp>
    </p:spTree>
    <p:extLst>
      <p:ext uri="{BB962C8B-B14F-4D97-AF65-F5344CB8AC3E}">
        <p14:creationId xmlns:p14="http://schemas.microsoft.com/office/powerpoint/2010/main" val="1864571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39</a:t>
            </a:fld>
            <a:endParaRPr lang="es-ES"/>
          </a:p>
        </p:txBody>
      </p:sp>
    </p:spTree>
    <p:extLst>
      <p:ext uri="{BB962C8B-B14F-4D97-AF65-F5344CB8AC3E}">
        <p14:creationId xmlns:p14="http://schemas.microsoft.com/office/powerpoint/2010/main" val="1954851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40</a:t>
            </a:fld>
            <a:endParaRPr lang="es-ES"/>
          </a:p>
        </p:txBody>
      </p:sp>
    </p:spTree>
    <p:extLst>
      <p:ext uri="{BB962C8B-B14F-4D97-AF65-F5344CB8AC3E}">
        <p14:creationId xmlns:p14="http://schemas.microsoft.com/office/powerpoint/2010/main" val="2775348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41</a:t>
            </a:fld>
            <a:endParaRPr lang="es-ES"/>
          </a:p>
        </p:txBody>
      </p:sp>
    </p:spTree>
    <p:extLst>
      <p:ext uri="{BB962C8B-B14F-4D97-AF65-F5344CB8AC3E}">
        <p14:creationId xmlns:p14="http://schemas.microsoft.com/office/powerpoint/2010/main" val="2057545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42</a:t>
            </a:fld>
            <a:endParaRPr lang="es-ES"/>
          </a:p>
        </p:txBody>
      </p:sp>
    </p:spTree>
    <p:extLst>
      <p:ext uri="{BB962C8B-B14F-4D97-AF65-F5344CB8AC3E}">
        <p14:creationId xmlns:p14="http://schemas.microsoft.com/office/powerpoint/2010/main" val="3997576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43</a:t>
            </a:fld>
            <a:endParaRPr lang="es-ES"/>
          </a:p>
        </p:txBody>
      </p:sp>
    </p:spTree>
    <p:extLst>
      <p:ext uri="{BB962C8B-B14F-4D97-AF65-F5344CB8AC3E}">
        <p14:creationId xmlns:p14="http://schemas.microsoft.com/office/powerpoint/2010/main" val="3645793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44</a:t>
            </a:fld>
            <a:endParaRPr lang="es-ES"/>
          </a:p>
        </p:txBody>
      </p:sp>
    </p:spTree>
    <p:extLst>
      <p:ext uri="{BB962C8B-B14F-4D97-AF65-F5344CB8AC3E}">
        <p14:creationId xmlns:p14="http://schemas.microsoft.com/office/powerpoint/2010/main" val="4188408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45</a:t>
            </a:fld>
            <a:endParaRPr lang="es-ES"/>
          </a:p>
        </p:txBody>
      </p:sp>
    </p:spTree>
    <p:extLst>
      <p:ext uri="{BB962C8B-B14F-4D97-AF65-F5344CB8AC3E}">
        <p14:creationId xmlns:p14="http://schemas.microsoft.com/office/powerpoint/2010/main" val="18713784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46</a:t>
            </a:fld>
            <a:endParaRPr lang="es-ES"/>
          </a:p>
        </p:txBody>
      </p:sp>
    </p:spTree>
    <p:extLst>
      <p:ext uri="{BB962C8B-B14F-4D97-AF65-F5344CB8AC3E}">
        <p14:creationId xmlns:p14="http://schemas.microsoft.com/office/powerpoint/2010/main" val="495348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47</a:t>
            </a:fld>
            <a:endParaRPr lang="es-ES"/>
          </a:p>
        </p:txBody>
      </p:sp>
    </p:spTree>
    <p:extLst>
      <p:ext uri="{BB962C8B-B14F-4D97-AF65-F5344CB8AC3E}">
        <p14:creationId xmlns:p14="http://schemas.microsoft.com/office/powerpoint/2010/main" val="18670906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48</a:t>
            </a:fld>
            <a:endParaRPr lang="es-ES"/>
          </a:p>
        </p:txBody>
      </p:sp>
    </p:spTree>
    <p:extLst>
      <p:ext uri="{BB962C8B-B14F-4D97-AF65-F5344CB8AC3E}">
        <p14:creationId xmlns:p14="http://schemas.microsoft.com/office/powerpoint/2010/main" val="375713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a:t>
            </a:fld>
            <a:endParaRPr lang="es-ES"/>
          </a:p>
        </p:txBody>
      </p:sp>
    </p:spTree>
    <p:extLst>
      <p:ext uri="{BB962C8B-B14F-4D97-AF65-F5344CB8AC3E}">
        <p14:creationId xmlns:p14="http://schemas.microsoft.com/office/powerpoint/2010/main" val="3030276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49</a:t>
            </a:fld>
            <a:endParaRPr lang="es-ES"/>
          </a:p>
        </p:txBody>
      </p:sp>
    </p:spTree>
    <p:extLst>
      <p:ext uri="{BB962C8B-B14F-4D97-AF65-F5344CB8AC3E}">
        <p14:creationId xmlns:p14="http://schemas.microsoft.com/office/powerpoint/2010/main" val="103221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50</a:t>
            </a:fld>
            <a:endParaRPr lang="es-ES"/>
          </a:p>
        </p:txBody>
      </p:sp>
    </p:spTree>
    <p:extLst>
      <p:ext uri="{BB962C8B-B14F-4D97-AF65-F5344CB8AC3E}">
        <p14:creationId xmlns:p14="http://schemas.microsoft.com/office/powerpoint/2010/main" val="12688917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51</a:t>
            </a:fld>
            <a:endParaRPr lang="es-ES"/>
          </a:p>
        </p:txBody>
      </p:sp>
    </p:spTree>
    <p:extLst>
      <p:ext uri="{BB962C8B-B14F-4D97-AF65-F5344CB8AC3E}">
        <p14:creationId xmlns:p14="http://schemas.microsoft.com/office/powerpoint/2010/main" val="27477966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52</a:t>
            </a:fld>
            <a:endParaRPr lang="es-ES"/>
          </a:p>
        </p:txBody>
      </p:sp>
    </p:spTree>
    <p:extLst>
      <p:ext uri="{BB962C8B-B14F-4D97-AF65-F5344CB8AC3E}">
        <p14:creationId xmlns:p14="http://schemas.microsoft.com/office/powerpoint/2010/main" val="1999736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53</a:t>
            </a:fld>
            <a:endParaRPr lang="es-ES"/>
          </a:p>
        </p:txBody>
      </p:sp>
    </p:spTree>
    <p:extLst>
      <p:ext uri="{BB962C8B-B14F-4D97-AF65-F5344CB8AC3E}">
        <p14:creationId xmlns:p14="http://schemas.microsoft.com/office/powerpoint/2010/main" val="1408893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54</a:t>
            </a:fld>
            <a:endParaRPr lang="es-ES"/>
          </a:p>
        </p:txBody>
      </p:sp>
    </p:spTree>
    <p:extLst>
      <p:ext uri="{BB962C8B-B14F-4D97-AF65-F5344CB8AC3E}">
        <p14:creationId xmlns:p14="http://schemas.microsoft.com/office/powerpoint/2010/main" val="3327274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55</a:t>
            </a:fld>
            <a:endParaRPr lang="es-ES"/>
          </a:p>
        </p:txBody>
      </p:sp>
    </p:spTree>
    <p:extLst>
      <p:ext uri="{BB962C8B-B14F-4D97-AF65-F5344CB8AC3E}">
        <p14:creationId xmlns:p14="http://schemas.microsoft.com/office/powerpoint/2010/main" val="35025491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56</a:t>
            </a:fld>
            <a:endParaRPr lang="es-ES"/>
          </a:p>
        </p:txBody>
      </p:sp>
    </p:spTree>
    <p:extLst>
      <p:ext uri="{BB962C8B-B14F-4D97-AF65-F5344CB8AC3E}">
        <p14:creationId xmlns:p14="http://schemas.microsoft.com/office/powerpoint/2010/main" val="3693690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57</a:t>
            </a:fld>
            <a:endParaRPr lang="es-ES"/>
          </a:p>
        </p:txBody>
      </p:sp>
    </p:spTree>
    <p:extLst>
      <p:ext uri="{BB962C8B-B14F-4D97-AF65-F5344CB8AC3E}">
        <p14:creationId xmlns:p14="http://schemas.microsoft.com/office/powerpoint/2010/main" val="10639756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58</a:t>
            </a:fld>
            <a:endParaRPr lang="es-ES"/>
          </a:p>
        </p:txBody>
      </p:sp>
    </p:spTree>
    <p:extLst>
      <p:ext uri="{BB962C8B-B14F-4D97-AF65-F5344CB8AC3E}">
        <p14:creationId xmlns:p14="http://schemas.microsoft.com/office/powerpoint/2010/main" val="1720510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a:t>
            </a:fld>
            <a:endParaRPr lang="es-ES"/>
          </a:p>
        </p:txBody>
      </p:sp>
    </p:spTree>
    <p:extLst>
      <p:ext uri="{BB962C8B-B14F-4D97-AF65-F5344CB8AC3E}">
        <p14:creationId xmlns:p14="http://schemas.microsoft.com/office/powerpoint/2010/main" val="2067295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59</a:t>
            </a:fld>
            <a:endParaRPr lang="es-ES"/>
          </a:p>
        </p:txBody>
      </p:sp>
    </p:spTree>
    <p:extLst>
      <p:ext uri="{BB962C8B-B14F-4D97-AF65-F5344CB8AC3E}">
        <p14:creationId xmlns:p14="http://schemas.microsoft.com/office/powerpoint/2010/main" val="18159813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60</a:t>
            </a:fld>
            <a:endParaRPr lang="es-ES"/>
          </a:p>
        </p:txBody>
      </p:sp>
    </p:spTree>
    <p:extLst>
      <p:ext uri="{BB962C8B-B14F-4D97-AF65-F5344CB8AC3E}">
        <p14:creationId xmlns:p14="http://schemas.microsoft.com/office/powerpoint/2010/main" val="30839606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61</a:t>
            </a:fld>
            <a:endParaRPr lang="es-ES"/>
          </a:p>
        </p:txBody>
      </p:sp>
    </p:spTree>
    <p:extLst>
      <p:ext uri="{BB962C8B-B14F-4D97-AF65-F5344CB8AC3E}">
        <p14:creationId xmlns:p14="http://schemas.microsoft.com/office/powerpoint/2010/main" val="3302932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62</a:t>
            </a:fld>
            <a:endParaRPr lang="es-ES"/>
          </a:p>
        </p:txBody>
      </p:sp>
    </p:spTree>
    <p:extLst>
      <p:ext uri="{BB962C8B-B14F-4D97-AF65-F5344CB8AC3E}">
        <p14:creationId xmlns:p14="http://schemas.microsoft.com/office/powerpoint/2010/main" val="35191790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63</a:t>
            </a:fld>
            <a:endParaRPr lang="es-ES"/>
          </a:p>
        </p:txBody>
      </p:sp>
    </p:spTree>
    <p:extLst>
      <p:ext uri="{BB962C8B-B14F-4D97-AF65-F5344CB8AC3E}">
        <p14:creationId xmlns:p14="http://schemas.microsoft.com/office/powerpoint/2010/main" val="17092577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64</a:t>
            </a:fld>
            <a:endParaRPr lang="es-ES"/>
          </a:p>
        </p:txBody>
      </p:sp>
    </p:spTree>
    <p:extLst>
      <p:ext uri="{BB962C8B-B14F-4D97-AF65-F5344CB8AC3E}">
        <p14:creationId xmlns:p14="http://schemas.microsoft.com/office/powerpoint/2010/main" val="1522284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65</a:t>
            </a:fld>
            <a:endParaRPr lang="es-ES"/>
          </a:p>
        </p:txBody>
      </p:sp>
    </p:spTree>
    <p:extLst>
      <p:ext uri="{BB962C8B-B14F-4D97-AF65-F5344CB8AC3E}">
        <p14:creationId xmlns:p14="http://schemas.microsoft.com/office/powerpoint/2010/main" val="2842900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66</a:t>
            </a:fld>
            <a:endParaRPr lang="es-ES"/>
          </a:p>
        </p:txBody>
      </p:sp>
    </p:spTree>
    <p:extLst>
      <p:ext uri="{BB962C8B-B14F-4D97-AF65-F5344CB8AC3E}">
        <p14:creationId xmlns:p14="http://schemas.microsoft.com/office/powerpoint/2010/main" val="11070338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67</a:t>
            </a:fld>
            <a:endParaRPr lang="es-ES"/>
          </a:p>
        </p:txBody>
      </p:sp>
    </p:spTree>
    <p:extLst>
      <p:ext uri="{BB962C8B-B14F-4D97-AF65-F5344CB8AC3E}">
        <p14:creationId xmlns:p14="http://schemas.microsoft.com/office/powerpoint/2010/main" val="1182468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68</a:t>
            </a:fld>
            <a:endParaRPr lang="es-ES"/>
          </a:p>
        </p:txBody>
      </p:sp>
    </p:spTree>
    <p:extLst>
      <p:ext uri="{BB962C8B-B14F-4D97-AF65-F5344CB8AC3E}">
        <p14:creationId xmlns:p14="http://schemas.microsoft.com/office/powerpoint/2010/main" val="1309949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6</a:t>
            </a:fld>
            <a:endParaRPr lang="es-ES"/>
          </a:p>
        </p:txBody>
      </p:sp>
    </p:spTree>
    <p:extLst>
      <p:ext uri="{BB962C8B-B14F-4D97-AF65-F5344CB8AC3E}">
        <p14:creationId xmlns:p14="http://schemas.microsoft.com/office/powerpoint/2010/main" val="267764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7</a:t>
            </a:fld>
            <a:endParaRPr lang="es-ES"/>
          </a:p>
        </p:txBody>
      </p:sp>
    </p:spTree>
    <p:extLst>
      <p:ext uri="{BB962C8B-B14F-4D97-AF65-F5344CB8AC3E}">
        <p14:creationId xmlns:p14="http://schemas.microsoft.com/office/powerpoint/2010/main" val="391289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8</a:t>
            </a:fld>
            <a:endParaRPr lang="es-ES"/>
          </a:p>
        </p:txBody>
      </p:sp>
    </p:spTree>
    <p:extLst>
      <p:ext uri="{BB962C8B-B14F-4D97-AF65-F5344CB8AC3E}">
        <p14:creationId xmlns:p14="http://schemas.microsoft.com/office/powerpoint/2010/main" val="3132766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376907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con imagen pequeña">
    <p:spTree>
      <p:nvGrpSpPr>
        <p:cNvPr id="1" name=""/>
        <p:cNvGrpSpPr/>
        <p:nvPr/>
      </p:nvGrpSpPr>
      <p:grpSpPr>
        <a:xfrm>
          <a:off x="0" y="0"/>
          <a:ext cx="0" cy="0"/>
          <a:chOff x="0" y="0"/>
          <a:chExt cx="0" cy="0"/>
        </a:xfrm>
      </p:grpSpPr>
      <p:sp>
        <p:nvSpPr>
          <p:cNvPr id="9" name="Marcador de posición de imagen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s-ES" noProof="0"/>
              <a:t>TÍTULO DE LA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umna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texto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s-ES" noProof="0"/>
              <a:t>Agregue un pie de página</a:t>
            </a:r>
          </a:p>
        </p:txBody>
      </p:sp>
      <p:sp>
        <p:nvSpPr>
          <p:cNvPr id="6" name="Marcador de posición de número de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a 5">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3" name="Marcador de texto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5" name="Marcador de texto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7" name="Marcador de texto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s-ES" noProof="0"/>
              <a:t>Agregue un pie de página</a:t>
            </a:r>
          </a:p>
        </p:txBody>
      </p:sp>
      <p:sp>
        <p:nvSpPr>
          <p:cNvPr id="6" name="Marcador de posición de número de diapositiva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s-ES" noProof="0"/>
              <a:t>Haga clic para editar el título de la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pie de página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s-ES" noProof="0"/>
              <a:t>Agregue un pie de página</a:t>
            </a:r>
          </a:p>
        </p:txBody>
      </p:sp>
      <p:sp>
        <p:nvSpPr>
          <p:cNvPr id="4" name="Marcador de posición de número de diapositiva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2" name="Marcador de número de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s-ES" noProof="0" smtClean="0"/>
              <a:pPr rtl="0"/>
              <a:t>‹#›</a:t>
            </a:fld>
            <a:endParaRPr lang="es-ES" noProof="0"/>
          </a:p>
        </p:txBody>
      </p:sp>
      <p:sp>
        <p:nvSpPr>
          <p:cNvPr id="9" name="Subtítulo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s-ES" noProof="0"/>
          </a:p>
        </p:txBody>
      </p:sp>
      <p:sp>
        <p:nvSpPr>
          <p:cNvPr id="6" name="Título 5">
            <a:extLst>
              <a:ext uri="{FF2B5EF4-FFF2-40B4-BE49-F238E27FC236}">
                <a16:creationId xmlns:a16="http://schemas.microsoft.com/office/drawing/2014/main" id="{6F4F2BBF-F210-4954-9C73-A0030AACDDFE}"/>
              </a:ext>
            </a:extLst>
          </p:cNvPr>
          <p:cNvSpPr>
            <a:spLocks noGrp="1"/>
          </p:cNvSpPr>
          <p:nvPr>
            <p:ph type="title"/>
          </p:nvPr>
        </p:nvSpPr>
        <p:spPr>
          <a:xfrm>
            <a:off x="6532775" y="993303"/>
            <a:ext cx="5053936" cy="2513468"/>
          </a:xfrm>
        </p:spPr>
        <p:txBody>
          <a:bodyPr rtlCol="0"/>
          <a:lstStyle>
            <a:lvl1pPr>
              <a:defRPr sz="5400" cap="none">
                <a:solidFill>
                  <a:schemeClr val="bg1"/>
                </a:solidFill>
              </a:defRPr>
            </a:lvl1pPr>
          </a:lstStyle>
          <a:p>
            <a:pPr rtl="0"/>
            <a:r>
              <a:rPr lang="en-US" noProof="0"/>
              <a:t>Click to edit Master title style</a:t>
            </a:r>
            <a:endParaRPr lang="es-ES" noProof="0"/>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5" name="Marcador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
        <p:nvSpPr>
          <p:cNvPr id="10" name="Marcador de contenido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5" name="Marcador de posición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
        <p:nvSpPr>
          <p:cNvPr id="7" name="Marcador de contenido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osición de contenido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5" name="Marcador de posición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
        <p:nvSpPr>
          <p:cNvPr id="7" name="Marcador de texto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8" name="Marcador de posición de texto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9" name="Marcador de posición de contenido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0" name="Marcador de posición de contenido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
        <p:nvSpPr>
          <p:cNvPr id="8" name="Título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s-ES" noProof="0"/>
          </a:p>
        </p:txBody>
      </p:sp>
      <p:sp>
        <p:nvSpPr>
          <p:cNvPr id="9" name="Marcador de posición de texto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0" name="Marcador de posición de contenido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
        <p:nvSpPr>
          <p:cNvPr id="8" name="Título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s-ES" noProof="0"/>
          </a:p>
        </p:txBody>
      </p:sp>
      <p:sp>
        <p:nvSpPr>
          <p:cNvPr id="9" name="Marcador de posición de texto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12" name="Marcador de posición de imagen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ES" noProof="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5" name="Marcador de posición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l título">
    <p:bg bwMode="auto">
      <p:bgPr>
        <a:solidFill>
          <a:schemeClr val="bg1"/>
        </a:solidFill>
        <a:effectLst/>
      </p:bgPr>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s-ES" noProof="0"/>
              <a:t>TÍTULO DE LA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es-ES" noProof="0"/>
              <a:t>Agregue un pie de página</a:t>
            </a:r>
          </a:p>
        </p:txBody>
      </p:sp>
      <p:sp>
        <p:nvSpPr>
          <p:cNvPr id="3" name="Marcador de número de diapositiva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con imagen grande">
    <p:bg>
      <p:bgPr>
        <a:solidFill>
          <a:schemeClr val="bg1"/>
        </a:solidFill>
        <a:effectLst/>
      </p:bgPr>
    </p:bg>
    <p:spTree>
      <p:nvGrpSpPr>
        <p:cNvPr id="1" name=""/>
        <p:cNvGrpSpPr/>
        <p:nvPr/>
      </p:nvGrpSpPr>
      <p:grpSpPr>
        <a:xfrm>
          <a:off x="0" y="0"/>
          <a:ext cx="0" cy="0"/>
          <a:chOff x="0" y="0"/>
          <a:chExt cx="0" cy="0"/>
        </a:xfrm>
      </p:grpSpPr>
      <p:sp>
        <p:nvSpPr>
          <p:cNvPr id="9" name="Marcador de posición de imagen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s-ES" noProof="0"/>
              <a:t>TÍTULO DE LA PRESENTACIÓN</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número de diapositiva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to de contenido 1">
    <p:spTree>
      <p:nvGrpSpPr>
        <p:cNvPr id="1" name=""/>
        <p:cNvGrpSpPr/>
        <p:nvPr/>
      </p:nvGrpSpPr>
      <p:grpSpPr>
        <a:xfrm>
          <a:off x="0" y="0"/>
          <a:ext cx="0" cy="0"/>
          <a:chOff x="0" y="0"/>
          <a:chExt cx="0" cy="0"/>
        </a:xfrm>
      </p:grpSpPr>
      <p:sp>
        <p:nvSpPr>
          <p:cNvPr id="8" name="Marcador de posición de imagen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s-ES" noProof="0"/>
              <a:t>Haga clic para editar el título de la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de contenido 2">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s-ES" noProof="0" smtClean="0"/>
              <a:pPr rtl="0"/>
              <a:t>‹#›</a:t>
            </a:fld>
            <a:endParaRPr lang="es-ES" noProof="0"/>
          </a:p>
        </p:txBody>
      </p:sp>
      <p:sp>
        <p:nvSpPr>
          <p:cNvPr id="9" name="Marcador de posición de imagen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6" name="Título 5">
            <a:extLst>
              <a:ext uri="{FF2B5EF4-FFF2-40B4-BE49-F238E27FC236}">
                <a16:creationId xmlns:a16="http://schemas.microsoft.com/office/drawing/2014/main" id="{7F4F1543-153D-4F77-A4A9-C9BBA1C2052E}"/>
              </a:ext>
            </a:extLst>
          </p:cNvPr>
          <p:cNvSpPr>
            <a:spLocks noGrp="1"/>
          </p:cNvSpPr>
          <p:nvPr>
            <p:ph type="title" hasCustomPrompt="1"/>
          </p:nvPr>
        </p:nvSpPr>
        <p:spPr>
          <a:xfrm>
            <a:off x="432000" y="432000"/>
            <a:ext cx="9131100" cy="432000"/>
          </a:xfrm>
        </p:spPr>
        <p:txBody>
          <a:bodyPr rtlCol="0"/>
          <a:lstStyle/>
          <a:p>
            <a:pPr rtl="0"/>
            <a:r>
              <a:rPr lang="es-ES" noProof="0"/>
              <a:t>Haga clic para editar el estilo de título del patrón</a:t>
            </a:r>
          </a:p>
        </p:txBody>
      </p:sp>
      <p:sp>
        <p:nvSpPr>
          <p:cNvPr id="11" name="Subtítulo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con sub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s-ES" noProof="0"/>
              <a:t>Haga clic para editar el título de la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mparación izquierdo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mparación izquierdo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s-ES" noProof="0"/>
              <a:t>Editar estilos de texto del patrón</a:t>
            </a:r>
          </a:p>
        </p:txBody>
      </p:sp>
      <p:sp>
        <p:nvSpPr>
          <p:cNvPr id="8" name="Marcador de posición de texto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s-ES" noProof="0"/>
              <a:t>Inserte o arrastre y coloque su foto</a:t>
            </a:r>
          </a:p>
        </p:txBody>
      </p:sp>
      <p:sp>
        <p:nvSpPr>
          <p:cNvPr id="3" name="Marcador de conteni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Escriba la leyenda</a:t>
            </a:r>
          </a:p>
        </p:txBody>
      </p:sp>
      <p:sp>
        <p:nvSpPr>
          <p:cNvPr id="4" name="Marcador de pie de pá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s-ES" noProof="0"/>
              <a:t>Agregue un pie de página</a:t>
            </a:r>
          </a:p>
        </p:txBody>
      </p:sp>
      <p:sp>
        <p:nvSpPr>
          <p:cNvPr id="2" name="Marcador de número de diapositiva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s-ES" noProof="0" smtClean="0"/>
              <a:pPr rtl="0"/>
              <a:t>‹#›</a:t>
            </a:fld>
            <a:endParaRPr lang="es-ES" noProof="0"/>
          </a:p>
        </p:txBody>
      </p:sp>
      <p:sp>
        <p:nvSpPr>
          <p:cNvPr id="5" name="Título 4">
            <a:extLst>
              <a:ext uri="{FF2B5EF4-FFF2-40B4-BE49-F238E27FC236}">
                <a16:creationId xmlns:a16="http://schemas.microsoft.com/office/drawing/2014/main" id="{16EFF903-F1F3-440A-B12C-9FD51606B03D}"/>
              </a:ext>
            </a:extLst>
          </p:cNvPr>
          <p:cNvSpPr>
            <a:spLocks noGrp="1"/>
          </p:cNvSpPr>
          <p:nvPr>
            <p:ph type="title" hasCustomPrompt="1"/>
          </p:nvPr>
        </p:nvSpPr>
        <p:spPr/>
        <p:txBody>
          <a:bodyPr rtlCol="0"/>
          <a:lstStyle/>
          <a:p>
            <a:pPr rtl="0"/>
            <a:r>
              <a:rPr lang="es-ES" noProof="0"/>
              <a:t>Haga clic para editar el estilo de título del patrón</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apositiva de agradecimien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s-ES" noProof="0"/>
              <a:t>Gracias</a:t>
            </a:r>
          </a:p>
        </p:txBody>
      </p:sp>
      <p:sp>
        <p:nvSpPr>
          <p:cNvPr id="7" name="Rectángulo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Rectángulo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Marcador de texto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s-ES" noProof="0"/>
              <a:t>Nombre completo</a:t>
            </a:r>
          </a:p>
        </p:txBody>
      </p:sp>
      <p:sp>
        <p:nvSpPr>
          <p:cNvPr id="12" name="Marcador de texto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s-ES" noProof="0"/>
              <a:t>Número de teléfono</a:t>
            </a:r>
          </a:p>
        </p:txBody>
      </p:sp>
      <p:sp>
        <p:nvSpPr>
          <p:cNvPr id="13" name="Marcador de texto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s-ES" noProof="0"/>
              <a:t>Identificador de red social o correo electrónico</a:t>
            </a:r>
          </a:p>
        </p:txBody>
      </p:sp>
      <p:sp>
        <p:nvSpPr>
          <p:cNvPr id="14" name="Marcador de texto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Sitio web de la empresa</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sub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s-ES" noProof="0"/>
              <a:t>Haga clic para editar el título de la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s-ES" noProof="0"/>
              <a:t>Subtítulo</a:t>
            </a:r>
          </a:p>
        </p:txBody>
      </p:sp>
      <p:sp>
        <p:nvSpPr>
          <p:cNvPr id="3" name="Marcador de contenido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ie de pá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s-ES" noProof="0"/>
              <a:t>Agregue un pie de página</a:t>
            </a:r>
          </a:p>
        </p:txBody>
      </p:sp>
      <p:sp>
        <p:nvSpPr>
          <p:cNvPr id="5" name="Marcador de posición de número de diapositiva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s-ES" noProof="0" smtClean="0"/>
              <a:pPr rtl="0"/>
              <a:t>‹#›</a:t>
            </a:fld>
            <a:endParaRPr lang="es-ES"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pPr rtl="0"/>
            <a:r>
              <a:rPr lang="es-ES" noProof="0"/>
              <a:t>Haga clic para editar el título de la página</a:t>
            </a:r>
          </a:p>
        </p:txBody>
      </p:sp>
      <p:sp>
        <p:nvSpPr>
          <p:cNvPr id="3" name="Marcador de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pPr rtl="0"/>
            <a:r>
              <a:rPr lang="es-ES" noProof="0"/>
              <a:t>Agregue un pie de página</a:t>
            </a:r>
          </a:p>
        </p:txBody>
      </p:sp>
      <p:sp>
        <p:nvSpPr>
          <p:cNvPr id="6" name="Marcador de número de diapositiva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pPr rtl="0"/>
            <a:fld id="{19B51A1E-902D-48AF-9020-955120F399B6}" type="slidenum">
              <a:rPr lang="es-ES" noProof="0" smtClean="0"/>
              <a:pPr rtl="0"/>
              <a:t>‹#›</a:t>
            </a:fld>
            <a:endParaRPr lang="es-ES" noProof="0"/>
          </a:p>
        </p:txBody>
      </p:sp>
      <p:sp>
        <p:nvSpPr>
          <p:cNvPr id="4" name="Cuadro de texto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s-ES" sz="1600" b="1" spc="-100" noProof="0" dirty="0">
                <a:solidFill>
                  <a:schemeClr val="tx1">
                    <a:lumMod val="50000"/>
                    <a:lumOff val="50000"/>
                  </a:schemeClr>
                </a:solidFill>
                <a:latin typeface="Corbel" panose="020B0503020204020204" pitchFamily="34" charset="0"/>
              </a:rPr>
              <a:t>ESTADÍSTICA</a:t>
            </a:r>
            <a:r>
              <a:rPr lang="es-ES" sz="1600" b="1" spc="-100" noProof="0" dirty="0">
                <a:solidFill>
                  <a:schemeClr val="accent1"/>
                </a:solidFill>
                <a:latin typeface="Corbel" panose="020B0503020204020204" pitchFamily="34" charset="0"/>
              </a:rPr>
              <a:t> </a:t>
            </a:r>
            <a:endParaRPr lang="es-ES" sz="1600" b="1" spc="-100" noProof="0" dirty="0">
              <a:solidFill>
                <a:schemeClr val="tx1"/>
              </a:solidFill>
              <a:latin typeface="Corbel" panose="020B0503020204020204" pitchFamily="34" charset="0"/>
            </a:endParaRPr>
          </a:p>
          <a:p>
            <a:pPr algn="r" rtl="0">
              <a:lnSpc>
                <a:spcPts val="1400"/>
              </a:lnSpc>
            </a:pPr>
            <a:r>
              <a:rPr lang="es-ES" sz="1600" b="1" spc="-100" noProof="0" dirty="0">
                <a:solidFill>
                  <a:schemeClr val="tx1"/>
                </a:solidFill>
                <a:latin typeface="Corbel" panose="020B0503020204020204" pitchFamily="34" charset="0"/>
              </a:rPr>
              <a:t>UPV</a:t>
            </a:r>
          </a:p>
        </p:txBody>
      </p:sp>
      <p:sp>
        <p:nvSpPr>
          <p:cNvPr id="8" name="Rectángulo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450.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8.xml"/><Relationship Id="rId5" Type="http://schemas.openxmlformats.org/officeDocument/2006/relationships/image" Target="../media/image4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B5C9CEF-C367-4D81-ACCC-F19BFAF6DF11}"/>
              </a:ext>
            </a:extLst>
          </p:cNvPr>
          <p:cNvPicPr>
            <a:picLocks noGrp="1" noChangeAspect="1"/>
          </p:cNvPicPr>
          <p:nvPr>
            <p:ph type="pic" sz="quarter" idx="13"/>
          </p:nvPr>
        </p:nvPicPr>
        <p:blipFill>
          <a:blip r:embed="rId3">
            <a:grayscl/>
          </a:blip>
          <a:srcRect l="33" r="33"/>
          <a:stretch>
            <a:fillRect/>
          </a:stretch>
        </p:blipFill>
        <p:spPr>
          <a:prstGeom prst="rect">
            <a:avLst/>
          </a:prstGeom>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742288"/>
            <a:ext cx="6798250" cy="2278478"/>
          </a:xfrm>
        </p:spPr>
        <p:txBody>
          <a:bodyPr rtlCol="0"/>
          <a:lstStyle/>
          <a:p>
            <a:pPr rtl="0"/>
            <a:r>
              <a:rPr lang="es-MX" dirty="0"/>
              <a:t>U</a:t>
            </a:r>
            <a:r>
              <a:rPr lang="es-ES" dirty="0" err="1"/>
              <a:t>nidad</a:t>
            </a:r>
            <a:r>
              <a:rPr lang="es-ES" dirty="0"/>
              <a:t> 5.2: inferencia básica en poblaciones normales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11904" y="4026716"/>
            <a:ext cx="3401478" cy="1815861"/>
          </a:xfrm>
        </p:spPr>
        <p:txBody>
          <a:bodyPr rtlCol="0"/>
          <a:lstStyle/>
          <a:p>
            <a:pPr rtl="0"/>
            <a:endParaRPr lang="es-ES" dirty="0"/>
          </a:p>
        </p:txBody>
      </p:sp>
      <p:pic>
        <p:nvPicPr>
          <p:cNvPr id="1026" name="Picture 2" descr="Resultado de imagen de upv logo">
            <a:extLst>
              <a:ext uri="{FF2B5EF4-FFF2-40B4-BE49-F238E27FC236}">
                <a16:creationId xmlns:a16="http://schemas.microsoft.com/office/drawing/2014/main" id="{B684549A-8235-4189-8E81-DE7ABB4D904C}"/>
              </a:ext>
            </a:extLst>
          </p:cNvPr>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177382" y="4285852"/>
            <a:ext cx="3670521" cy="129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endParaRPr lang="es-ES" sz="2800" dirty="0">
              <a:sym typeface="Wingdings" pitchFamily="2" charset="2"/>
            </a:endParaRPr>
          </a:p>
          <a:p>
            <a:pPr marL="266700" lvl="1" indent="0">
              <a:buNone/>
            </a:pPr>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10</a:t>
            </a:fld>
            <a:endParaRPr lang="es-ES" noProof="1"/>
          </a:p>
        </p:txBody>
      </p:sp>
      <p:pic>
        <p:nvPicPr>
          <p:cNvPr id="2050" name="Picture 2" descr="Question mark,consider,think,question,thinking - free image from ...">
            <a:extLst>
              <a:ext uri="{FF2B5EF4-FFF2-40B4-BE49-F238E27FC236}">
                <a16:creationId xmlns:a16="http://schemas.microsoft.com/office/drawing/2014/main" id="{FA8CDB2F-C1C9-4E8C-BE5C-931BEB7D2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341341"/>
            <a:ext cx="2691384" cy="26913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dea, innovation, inspiration, solution, creativity, lightbulb ...">
            <a:extLst>
              <a:ext uri="{FF2B5EF4-FFF2-40B4-BE49-F238E27FC236}">
                <a16:creationId xmlns:a16="http://schemas.microsoft.com/office/drawing/2014/main" id="{914EAF0A-081F-487A-9077-A816BB99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072" y="2048476"/>
            <a:ext cx="2897822" cy="276104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F7EDAEE0-CB64-4EE2-9643-49E89BF678CC}"/>
              </a:ext>
            </a:extLst>
          </p:cNvPr>
          <p:cNvSpPr/>
          <p:nvPr/>
        </p:nvSpPr>
        <p:spPr>
          <a:xfrm>
            <a:off x="3335530" y="2150198"/>
            <a:ext cx="3831336" cy="18102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Alguna indicación o evidencia de que algo pueda haber cambiado con respecto a la </a:t>
            </a:r>
            <a:r>
              <a:rPr lang="es-MX" dirty="0" err="1"/>
              <a:t>hipótesis</a:t>
            </a:r>
            <a:r>
              <a:rPr lang="es-MX" dirty="0"/>
              <a:t> nula</a:t>
            </a:r>
            <a:endParaRPr lang="es-ES" dirty="0"/>
          </a:p>
        </p:txBody>
      </p:sp>
      <p:sp>
        <p:nvSpPr>
          <p:cNvPr id="10" name="TextBox 9">
            <a:extLst>
              <a:ext uri="{FF2B5EF4-FFF2-40B4-BE49-F238E27FC236}">
                <a16:creationId xmlns:a16="http://schemas.microsoft.com/office/drawing/2014/main" id="{9DFC4FB0-8EBC-454E-934B-90693834B54A}"/>
              </a:ext>
            </a:extLst>
          </p:cNvPr>
          <p:cNvSpPr txBox="1"/>
          <p:nvPr/>
        </p:nvSpPr>
        <p:spPr>
          <a:xfrm>
            <a:off x="7066663" y="4921748"/>
            <a:ext cx="2834640" cy="1754326"/>
          </a:xfrm>
          <a:prstGeom prst="rect">
            <a:avLst/>
          </a:prstGeom>
          <a:noFill/>
        </p:spPr>
        <p:txBody>
          <a:bodyPr wrap="square" rtlCol="0">
            <a:spAutoFit/>
          </a:bodyPr>
          <a:lstStyle/>
          <a:p>
            <a:pPr algn="ctr"/>
            <a:r>
              <a:rPr lang="es-MX" b="1" dirty="0"/>
              <a:t>Idea innovadora o posible nuevo conocimiento sobre la población. </a:t>
            </a:r>
          </a:p>
          <a:p>
            <a:pPr algn="ctr"/>
            <a:r>
              <a:rPr lang="es-MX" b="1" dirty="0">
                <a:solidFill>
                  <a:srgbClr val="FF0000"/>
                </a:solidFill>
              </a:rPr>
              <a:t>H1: </a:t>
            </a:r>
            <a:r>
              <a:rPr lang="es-MX" b="1" dirty="0" err="1">
                <a:solidFill>
                  <a:srgbClr val="FF0000"/>
                </a:solidFill>
              </a:rPr>
              <a:t>Hipótesis</a:t>
            </a:r>
            <a:r>
              <a:rPr lang="es-MX" b="1" dirty="0">
                <a:solidFill>
                  <a:srgbClr val="FF0000"/>
                </a:solidFill>
              </a:rPr>
              <a:t> alternativa</a:t>
            </a:r>
          </a:p>
          <a:p>
            <a:endParaRPr lang="es-MX" dirty="0"/>
          </a:p>
          <a:p>
            <a:endParaRPr lang="es-ES" dirty="0"/>
          </a:p>
        </p:txBody>
      </p:sp>
      <p:sp>
        <p:nvSpPr>
          <p:cNvPr id="7" name="Title 6">
            <a:extLst>
              <a:ext uri="{FF2B5EF4-FFF2-40B4-BE49-F238E27FC236}">
                <a16:creationId xmlns:a16="http://schemas.microsoft.com/office/drawing/2014/main" id="{CA1392D4-0566-4B89-96E0-AE23282FE839}"/>
              </a:ext>
            </a:extLst>
          </p:cNvPr>
          <p:cNvSpPr>
            <a:spLocks noGrp="1"/>
          </p:cNvSpPr>
          <p:nvPr>
            <p:ph type="title"/>
          </p:nvPr>
        </p:nvSpPr>
        <p:spPr/>
        <p:txBody>
          <a:bodyPr/>
          <a:lstStyle/>
          <a:p>
            <a:endParaRPr lang="es-ES"/>
          </a:p>
        </p:txBody>
      </p:sp>
      <p:sp>
        <p:nvSpPr>
          <p:cNvPr id="12" name="Text Placeholder 11">
            <a:extLst>
              <a:ext uri="{FF2B5EF4-FFF2-40B4-BE49-F238E27FC236}">
                <a16:creationId xmlns:a16="http://schemas.microsoft.com/office/drawing/2014/main" id="{A3B98E19-850B-4749-A29A-124664B26430}"/>
              </a:ext>
            </a:extLst>
          </p:cNvPr>
          <p:cNvSpPr>
            <a:spLocks noGrp="1"/>
          </p:cNvSpPr>
          <p:nvPr>
            <p:ph type="body" sz="quarter" idx="32"/>
          </p:nvPr>
        </p:nvSpPr>
        <p:spPr/>
        <p:txBody>
          <a:bodyPr/>
          <a:lstStyle/>
          <a:p>
            <a:endParaRPr lang="es-ES"/>
          </a:p>
        </p:txBody>
      </p:sp>
      <p:sp>
        <p:nvSpPr>
          <p:cNvPr id="15" name="Título 1">
            <a:extLst>
              <a:ext uri="{FF2B5EF4-FFF2-40B4-BE49-F238E27FC236}">
                <a16:creationId xmlns:a16="http://schemas.microsoft.com/office/drawing/2014/main" id="{2845CB1D-B8DB-481E-9304-EEFAC5E3020D}"/>
              </a:ext>
            </a:extLst>
          </p:cNvPr>
          <p:cNvSpPr txBox="1">
            <a:spLocks/>
          </p:cNvSpPr>
          <p:nvPr/>
        </p:nvSpPr>
        <p:spPr>
          <a:xfrm>
            <a:off x="432000" y="432000"/>
            <a:ext cx="919811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s-ES" noProof="1"/>
              <a:t>Algo de terminología en el contraste de hipótesis</a:t>
            </a:r>
          </a:p>
        </p:txBody>
      </p:sp>
      <p:sp>
        <p:nvSpPr>
          <p:cNvPr id="16" name="Marcador de texto 2">
            <a:extLst>
              <a:ext uri="{FF2B5EF4-FFF2-40B4-BE49-F238E27FC236}">
                <a16:creationId xmlns:a16="http://schemas.microsoft.com/office/drawing/2014/main" id="{20FDAC5F-6BB1-4D30-831F-10BEC37A3371}"/>
              </a:ext>
            </a:extLst>
          </p:cNvPr>
          <p:cNvSpPr txBox="1">
            <a:spLocks/>
          </p:cNvSpPr>
          <p:nvPr/>
        </p:nvSpPr>
        <p:spPr>
          <a:xfrm>
            <a:off x="431801" y="1008000"/>
            <a:ext cx="919811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i="1" kern="1200">
                <a:solidFill>
                  <a:schemeClr val="tx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noProof="1"/>
              <a:t>Definamos algunos conceptos importantes</a:t>
            </a:r>
          </a:p>
        </p:txBody>
      </p:sp>
      <p:sp>
        <p:nvSpPr>
          <p:cNvPr id="17" name="TextBox 16">
            <a:extLst>
              <a:ext uri="{FF2B5EF4-FFF2-40B4-BE49-F238E27FC236}">
                <a16:creationId xmlns:a16="http://schemas.microsoft.com/office/drawing/2014/main" id="{350B5E4C-BF41-4FDD-8F7C-85B7A8D7AEA8}"/>
              </a:ext>
            </a:extLst>
          </p:cNvPr>
          <p:cNvSpPr txBox="1"/>
          <p:nvPr/>
        </p:nvSpPr>
        <p:spPr>
          <a:xfrm>
            <a:off x="219456" y="5016187"/>
            <a:ext cx="2834640" cy="2308324"/>
          </a:xfrm>
          <a:prstGeom prst="rect">
            <a:avLst/>
          </a:prstGeom>
          <a:noFill/>
        </p:spPr>
        <p:txBody>
          <a:bodyPr wrap="square" rtlCol="0">
            <a:spAutoFit/>
          </a:bodyPr>
          <a:lstStyle/>
          <a:p>
            <a:pPr algn="ctr"/>
            <a:r>
              <a:rPr lang="es-MX" b="1" dirty="0"/>
              <a:t>El presente </a:t>
            </a:r>
          </a:p>
          <a:p>
            <a:pPr algn="ctr"/>
            <a:r>
              <a:rPr lang="es-MX" b="1" dirty="0"/>
              <a:t>Tenemos un conocimiento previo, conservador, sobre el mundo. Algo que asumimos cierto.</a:t>
            </a:r>
          </a:p>
          <a:p>
            <a:pPr algn="ctr"/>
            <a:r>
              <a:rPr lang="es-MX" b="1" dirty="0">
                <a:solidFill>
                  <a:srgbClr val="FF0000"/>
                </a:solidFill>
              </a:rPr>
              <a:t>H0: </a:t>
            </a:r>
            <a:r>
              <a:rPr lang="es-MX" b="1" dirty="0" err="1">
                <a:solidFill>
                  <a:srgbClr val="FF0000"/>
                </a:solidFill>
              </a:rPr>
              <a:t>Hipótesis</a:t>
            </a:r>
            <a:r>
              <a:rPr lang="es-MX" b="1" dirty="0">
                <a:solidFill>
                  <a:srgbClr val="FF0000"/>
                </a:solidFill>
              </a:rPr>
              <a:t> nula</a:t>
            </a:r>
          </a:p>
          <a:p>
            <a:endParaRPr lang="es-MX" dirty="0"/>
          </a:p>
          <a:p>
            <a:endParaRPr lang="es-ES" dirty="0"/>
          </a:p>
        </p:txBody>
      </p:sp>
      <p:sp>
        <p:nvSpPr>
          <p:cNvPr id="13" name="Arrow: Left 12">
            <a:extLst>
              <a:ext uri="{FF2B5EF4-FFF2-40B4-BE49-F238E27FC236}">
                <a16:creationId xmlns:a16="http://schemas.microsoft.com/office/drawing/2014/main" id="{349E6AD2-77FA-4476-8A85-BF8FD3BC8CCB}"/>
              </a:ext>
            </a:extLst>
          </p:cNvPr>
          <p:cNvSpPr/>
          <p:nvPr/>
        </p:nvSpPr>
        <p:spPr>
          <a:xfrm>
            <a:off x="3179761" y="3846149"/>
            <a:ext cx="3749040" cy="2151198"/>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Contraste de </a:t>
            </a:r>
            <a:r>
              <a:rPr lang="es-MX" dirty="0" err="1"/>
              <a:t>hipótesis</a:t>
            </a:r>
            <a:r>
              <a:rPr lang="es-MX" dirty="0"/>
              <a:t> – Posible actualización de lo que conocemos sobre la población, con un cierto grado de confianza</a:t>
            </a:r>
            <a:endParaRPr lang="es-ES" dirty="0"/>
          </a:p>
        </p:txBody>
      </p:sp>
    </p:spTree>
    <p:extLst>
      <p:ext uri="{BB962C8B-B14F-4D97-AF65-F5344CB8AC3E}">
        <p14:creationId xmlns:p14="http://schemas.microsoft.com/office/powerpoint/2010/main" val="110916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A044-661E-45E9-B1B6-362713DB5380}"/>
              </a:ext>
            </a:extLst>
          </p:cNvPr>
          <p:cNvSpPr>
            <a:spLocks noGrp="1"/>
          </p:cNvSpPr>
          <p:nvPr>
            <p:ph type="title"/>
          </p:nvPr>
        </p:nvSpPr>
        <p:spPr/>
        <p:txBody>
          <a:bodyPr/>
          <a:lstStyle/>
          <a:p>
            <a:r>
              <a:rPr lang="es-MX" dirty="0"/>
              <a:t>Tipos de contraste de </a:t>
            </a:r>
            <a:r>
              <a:rPr lang="es-MX" dirty="0" err="1"/>
              <a:t>hipótesis</a:t>
            </a:r>
            <a:r>
              <a:rPr lang="es-MX" dirty="0"/>
              <a:t> paramétricos</a:t>
            </a:r>
            <a:endParaRPr lang="es-ES" dirty="0"/>
          </a:p>
        </p:txBody>
      </p:sp>
      <p:sp>
        <p:nvSpPr>
          <p:cNvPr id="3" name="Text Placeholder 2">
            <a:extLst>
              <a:ext uri="{FF2B5EF4-FFF2-40B4-BE49-F238E27FC236}">
                <a16:creationId xmlns:a16="http://schemas.microsoft.com/office/drawing/2014/main" id="{2E9F22B4-3EE6-4BF1-B8A3-89A5DBDAC9C6}"/>
              </a:ext>
            </a:extLst>
          </p:cNvPr>
          <p:cNvSpPr>
            <a:spLocks noGrp="1"/>
          </p:cNvSpPr>
          <p:nvPr>
            <p:ph type="body" sz="quarter" idx="32"/>
          </p:nvPr>
        </p:nvSpPr>
        <p:spPr/>
        <p:txBody>
          <a:bodyPr/>
          <a:lstStyle/>
          <a:p>
            <a:endParaRPr lang="es-ES" dirty="0"/>
          </a:p>
        </p:txBody>
      </p:sp>
      <p:sp>
        <p:nvSpPr>
          <p:cNvPr id="4" name="Text Placeholder 3">
            <a:extLst>
              <a:ext uri="{FF2B5EF4-FFF2-40B4-BE49-F238E27FC236}">
                <a16:creationId xmlns:a16="http://schemas.microsoft.com/office/drawing/2014/main" id="{B04E8534-DBB5-4DC4-A253-ACFFF5CBCC14}"/>
              </a:ext>
            </a:extLst>
          </p:cNvPr>
          <p:cNvSpPr>
            <a:spLocks noGrp="1"/>
          </p:cNvSpPr>
          <p:nvPr>
            <p:ph type="body" idx="1"/>
          </p:nvPr>
        </p:nvSpPr>
        <p:spPr/>
        <p:txBody>
          <a:bodyPr/>
          <a:lstStyle/>
          <a:p>
            <a:r>
              <a:rPr lang="es-MX" dirty="0"/>
              <a:t>Una única población</a:t>
            </a:r>
            <a:endParaRPr lang="es-E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8272208-DE57-433D-9D32-E7D00437AC53}"/>
                  </a:ext>
                </a:extLst>
              </p:cNvPr>
              <p:cNvSpPr>
                <a:spLocks noGrp="1"/>
              </p:cNvSpPr>
              <p:nvPr>
                <p:ph sz="half" idx="2"/>
              </p:nvPr>
            </p:nvSpPr>
            <p:spPr/>
            <p:txBody>
              <a:bodyPr/>
              <a:lstStyle/>
              <a:p>
                <a:r>
                  <a:rPr lang="es-MX" dirty="0"/>
                  <a:t>La </a:t>
                </a:r>
                <a:r>
                  <a:rPr lang="es-MX" dirty="0" err="1"/>
                  <a:t>hipótesis</a:t>
                </a:r>
                <a:r>
                  <a:rPr lang="es-MX" dirty="0"/>
                  <a:t> nula propone que el parámetro poblacional toma un determinado valor. Cualquier discrepancia entre este valor y el valor del parámetro en la muestra se debe al mero azar. </a:t>
                </a:r>
              </a:p>
              <a:p>
                <a:r>
                  <a:rPr lang="es-MX" dirty="0"/>
                  <a:t>La </a:t>
                </a:r>
                <a:r>
                  <a:rPr lang="es-MX" dirty="0" err="1"/>
                  <a:t>hipótesis</a:t>
                </a:r>
                <a:r>
                  <a:rPr lang="es-MX" dirty="0"/>
                  <a:t> alternativa dice que las diferencias observadas se deben a variaciones significativas con respecto a lo que habíamos asumido como </a:t>
                </a:r>
                <a:r>
                  <a:rPr lang="es-MX" dirty="0" err="1"/>
                  <a:t>hipótesis</a:t>
                </a:r>
                <a:r>
                  <a:rPr lang="es-MX" dirty="0"/>
                  <a:t> nula. </a:t>
                </a:r>
              </a:p>
              <a:p>
                <a:pPr marL="0" indent="0">
                  <a:buNone/>
                </a:pPr>
                <a14:m>
                  <m:oMathPara xmlns:m="http://schemas.openxmlformats.org/officeDocument/2006/math">
                    <m:oMathParaPr>
                      <m:jc m:val="centerGroup"/>
                    </m:oMathParaPr>
                    <m:oMath xmlns:m="http://schemas.openxmlformats.org/officeDocument/2006/math">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𝟎</m:t>
                          </m:r>
                        </m:sub>
                      </m:sSub>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𝜽</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𝒂</m:t>
                      </m:r>
                    </m:oMath>
                  </m:oMathPara>
                </a14:m>
                <a:endParaRPr lang="es-MX" b="1" dirty="0">
                  <a:solidFill>
                    <a:srgbClr val="FF0000"/>
                  </a:solidFill>
                </a:endParaRP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𝜃</m:t>
                      </m:r>
                      <m:r>
                        <a:rPr lang="es-MX" b="0" i="1" smtClean="0">
                          <a:latin typeface="Cambria Math" panose="02040503050406030204" pitchFamily="18" charset="0"/>
                        </a:rPr>
                        <m:t>&lt;</m:t>
                      </m:r>
                      <m:r>
                        <a:rPr lang="es-MX" b="0" i="1" smtClean="0">
                          <a:latin typeface="Cambria Math" panose="02040503050406030204" pitchFamily="18" charset="0"/>
                        </a:rPr>
                        <m:t>𝑎</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𝜃</m:t>
                      </m:r>
                      <m:r>
                        <a:rPr lang="es-MX" b="0" i="1" smtClean="0">
                          <a:latin typeface="Cambria Math" panose="02040503050406030204" pitchFamily="18" charset="0"/>
                        </a:rPr>
                        <m:t>&gt;</m:t>
                      </m:r>
                      <m:r>
                        <a:rPr lang="es-MX" b="0" i="1" smtClean="0">
                          <a:latin typeface="Cambria Math" panose="02040503050406030204" pitchFamily="18" charset="0"/>
                        </a:rPr>
                        <m:t>𝑎</m:t>
                      </m:r>
                      <m:r>
                        <a:rPr lang="es-MX" b="0" i="1" smtClean="0">
                          <a:latin typeface="Cambria Math" panose="02040503050406030204" pitchFamily="18" charset="0"/>
                        </a:rPr>
                        <m:t>;    </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𝟏</m:t>
                          </m:r>
                        </m:sub>
                      </m:sSub>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𝜽</m:t>
                      </m:r>
                      <m:r>
                        <a:rPr lang="es-MX" b="1" i="1" smtClean="0">
                          <a:solidFill>
                            <a:srgbClr val="FF0000"/>
                          </a:solidFill>
                          <a:latin typeface="Cambria Math" panose="02040503050406030204" pitchFamily="18" charset="0"/>
                          <a:ea typeface="Cambria Math" panose="02040503050406030204" pitchFamily="18" charset="0"/>
                        </a:rPr>
                        <m:t>≠</m:t>
                      </m:r>
                      <m:r>
                        <a:rPr lang="es-MX" b="1" i="1" smtClean="0">
                          <a:solidFill>
                            <a:srgbClr val="FF0000"/>
                          </a:solidFill>
                          <a:latin typeface="Cambria Math" panose="02040503050406030204" pitchFamily="18" charset="0"/>
                          <a:ea typeface="Cambria Math" panose="02040503050406030204" pitchFamily="18" charset="0"/>
                        </a:rPr>
                        <m:t>𝒂</m:t>
                      </m:r>
                    </m:oMath>
                  </m:oMathPara>
                </a14:m>
                <a:endParaRPr lang="es-ES" b="1" dirty="0"/>
              </a:p>
            </p:txBody>
          </p:sp>
        </mc:Choice>
        <mc:Fallback xmlns="">
          <p:sp>
            <p:nvSpPr>
              <p:cNvPr id="5" name="Content Placeholder 4">
                <a:extLst>
                  <a:ext uri="{FF2B5EF4-FFF2-40B4-BE49-F238E27FC236}">
                    <a16:creationId xmlns:a16="http://schemas.microsoft.com/office/drawing/2014/main" id="{A8272208-DE57-433D-9D32-E7D00437AC53}"/>
                  </a:ext>
                </a:extLst>
              </p:cNvPr>
              <p:cNvSpPr>
                <a:spLocks noGrp="1" noRot="1" noChangeAspect="1" noMove="1" noResize="1" noEditPoints="1" noAdjustHandles="1" noChangeArrowheads="1" noChangeShapeType="1" noTextEdit="1"/>
              </p:cNvSpPr>
              <p:nvPr>
                <p:ph sz="half" idx="2"/>
              </p:nvPr>
            </p:nvSpPr>
            <p:spPr>
              <a:blipFill>
                <a:blip r:embed="rId2"/>
                <a:stretch>
                  <a:fillRect l="-2981" t="-2485" r="-3388"/>
                </a:stretch>
              </a:blipFill>
            </p:spPr>
            <p:txBody>
              <a:bodyPr/>
              <a:lstStyle/>
              <a:p>
                <a:r>
                  <a:rPr lang="es-ES">
                    <a:noFill/>
                  </a:rPr>
                  <a:t> </a:t>
                </a:r>
              </a:p>
            </p:txBody>
          </p:sp>
        </mc:Fallback>
      </mc:AlternateContent>
      <p:sp>
        <p:nvSpPr>
          <p:cNvPr id="6" name="Text Placeholder 5">
            <a:extLst>
              <a:ext uri="{FF2B5EF4-FFF2-40B4-BE49-F238E27FC236}">
                <a16:creationId xmlns:a16="http://schemas.microsoft.com/office/drawing/2014/main" id="{FEE9DCFF-2DA9-4943-BA53-FDA488A48A8C}"/>
              </a:ext>
            </a:extLst>
          </p:cNvPr>
          <p:cNvSpPr>
            <a:spLocks noGrp="1"/>
          </p:cNvSpPr>
          <p:nvPr>
            <p:ph type="body" sz="quarter" idx="13"/>
          </p:nvPr>
        </p:nvSpPr>
        <p:spPr/>
        <p:txBody>
          <a:bodyPr/>
          <a:lstStyle/>
          <a:p>
            <a:r>
              <a:rPr lang="es-MX" dirty="0"/>
              <a:t>Dos poblaciones</a:t>
            </a:r>
            <a:endParaRPr lang="es-ES" dirty="0"/>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61517AC9-0C5A-466C-A55C-403CEBF190D9}"/>
                  </a:ext>
                </a:extLst>
              </p:cNvPr>
              <p:cNvSpPr>
                <a:spLocks noGrp="1"/>
              </p:cNvSpPr>
              <p:nvPr>
                <p:ph type="body" sz="quarter" idx="12"/>
              </p:nvPr>
            </p:nvSpPr>
            <p:spPr/>
            <p:txBody>
              <a:bodyPr/>
              <a:lstStyle/>
              <a:p>
                <a:r>
                  <a:rPr lang="es-MX" dirty="0"/>
                  <a:t>La </a:t>
                </a:r>
                <a:r>
                  <a:rPr lang="es-MX" dirty="0" err="1"/>
                  <a:t>hipótesis</a:t>
                </a:r>
                <a:r>
                  <a:rPr lang="es-MX" dirty="0"/>
                  <a:t> nula dice que el parámetro poblacional en ambas poblaciones es igual. Las discrepancias observadas en dos muestras de ambas poblaciones se deben al mero azar. </a:t>
                </a:r>
              </a:p>
              <a:p>
                <a:r>
                  <a:rPr lang="es-MX" dirty="0"/>
                  <a:t>La </a:t>
                </a:r>
                <a:r>
                  <a:rPr lang="es-MX" dirty="0" err="1"/>
                  <a:t>hipótesis</a:t>
                </a:r>
                <a:r>
                  <a:rPr lang="es-MX" dirty="0"/>
                  <a:t> alternativa dice que las discrepancias observadas entre las muestras se deben a cambios significativos en el valor del parámetro en ambas poblaciones. </a:t>
                </a:r>
              </a:p>
              <a:p>
                <a:pPr marL="0" indent="0">
                  <a:buNone/>
                </a:pPr>
                <a14:m>
                  <m:oMathPara xmlns:m="http://schemas.openxmlformats.org/officeDocument/2006/math">
                    <m:oMathParaPr>
                      <m:jc m:val="centerGroup"/>
                    </m:oMathParaPr>
                    <m:oMath xmlns:m="http://schemas.openxmlformats.org/officeDocument/2006/math">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𝟎</m:t>
                          </m:r>
                        </m:sub>
                      </m:sSub>
                      <m:r>
                        <a:rPr lang="es-MX" b="1" i="1" smtClean="0">
                          <a:solidFill>
                            <a:srgbClr val="FF0000"/>
                          </a:solidFill>
                          <a:latin typeface="Cambria Math" panose="02040503050406030204" pitchFamily="18" charset="0"/>
                        </a:rPr>
                        <m:t>:</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𝜽</m:t>
                          </m:r>
                        </m:e>
                        <m:sub>
                          <m:r>
                            <a:rPr lang="es-MX" b="1" i="1" smtClean="0">
                              <a:solidFill>
                                <a:srgbClr val="FF0000"/>
                              </a:solidFill>
                              <a:latin typeface="Cambria Math" panose="02040503050406030204" pitchFamily="18" charset="0"/>
                            </a:rPr>
                            <m:t>𝟏</m:t>
                          </m:r>
                        </m:sub>
                      </m:sSub>
                      <m:r>
                        <a:rPr lang="es-MX" b="1" i="1" smtClean="0">
                          <a:solidFill>
                            <a:srgbClr val="FF0000"/>
                          </a:solidFill>
                          <a:latin typeface="Cambria Math" panose="02040503050406030204" pitchFamily="18" charset="0"/>
                        </a:rPr>
                        <m:t>=</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𝜽</m:t>
                          </m:r>
                        </m:e>
                        <m:sub>
                          <m:r>
                            <a:rPr lang="es-MX" b="1" i="1" smtClean="0">
                              <a:solidFill>
                                <a:srgbClr val="FF0000"/>
                              </a:solidFill>
                              <a:latin typeface="Cambria Math" panose="02040503050406030204" pitchFamily="18" charset="0"/>
                            </a:rPr>
                            <m:t>𝟐</m:t>
                          </m:r>
                        </m:sub>
                      </m:sSub>
                    </m:oMath>
                  </m:oMathPara>
                </a14:m>
                <a:endParaRPr lang="es-MX" b="1" dirty="0"/>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𝜃</m:t>
                          </m:r>
                        </m:e>
                        <m:sub>
                          <m:r>
                            <a:rPr lang="es-MX" b="0" i="1" smtClean="0">
                              <a:latin typeface="Cambria Math" panose="02040503050406030204" pitchFamily="18" charset="0"/>
                            </a:rPr>
                            <m:t>1</m:t>
                          </m:r>
                        </m:sub>
                      </m:sSub>
                      <m:r>
                        <a:rPr lang="es-MX" b="0" i="1" smtClean="0">
                          <a:latin typeface="Cambria Math" panose="02040503050406030204" pitchFamily="18" charset="0"/>
                        </a:rPr>
                        <m:t>&lt;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𝜃</m:t>
                          </m:r>
                        </m:e>
                        <m:sub>
                          <m:r>
                            <a:rPr lang="es-MX" b="0" i="1" smtClean="0">
                              <a:latin typeface="Cambria Math" panose="02040503050406030204" pitchFamily="18" charset="0"/>
                            </a:rPr>
                            <m:t>2</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𝜃</m:t>
                          </m:r>
                        </m:e>
                        <m:sub>
                          <m:r>
                            <a:rPr lang="es-MX" b="0" i="1" smtClean="0">
                              <a:latin typeface="Cambria Math" panose="02040503050406030204" pitchFamily="18" charset="0"/>
                            </a:rPr>
                            <m:t>1</m:t>
                          </m:r>
                        </m:sub>
                      </m:sSub>
                      <m:r>
                        <a:rPr lang="es-MX" b="0" i="1" smtClean="0">
                          <a:latin typeface="Cambria Math" panose="02040503050406030204" pitchFamily="18" charset="0"/>
                        </a:rPr>
                        <m:t>&gt;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𝜃</m:t>
                          </m:r>
                        </m:e>
                        <m:sub>
                          <m:r>
                            <a:rPr lang="es-MX" b="0" i="1" smtClean="0">
                              <a:latin typeface="Cambria Math" panose="02040503050406030204" pitchFamily="18" charset="0"/>
                            </a:rPr>
                            <m:t>2</m:t>
                          </m:r>
                        </m:sub>
                      </m:sSub>
                      <m:r>
                        <a:rPr lang="es-MX" b="0" i="1" smtClean="0">
                          <a:latin typeface="Cambria Math" panose="02040503050406030204" pitchFamily="18" charset="0"/>
                        </a:rPr>
                        <m:t>;    </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𝟏</m:t>
                          </m:r>
                        </m:sub>
                      </m:sSub>
                      <m:r>
                        <a:rPr lang="es-MX" b="1" i="1" smtClean="0">
                          <a:solidFill>
                            <a:srgbClr val="FF0000"/>
                          </a:solidFill>
                          <a:latin typeface="Cambria Math" panose="02040503050406030204" pitchFamily="18" charset="0"/>
                        </a:rPr>
                        <m:t>:</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𝜽</m:t>
                          </m:r>
                        </m:e>
                        <m:sub>
                          <m:r>
                            <a:rPr lang="es-MX" b="1" i="1" smtClean="0">
                              <a:solidFill>
                                <a:srgbClr val="FF0000"/>
                              </a:solidFill>
                              <a:latin typeface="Cambria Math" panose="02040503050406030204" pitchFamily="18" charset="0"/>
                            </a:rPr>
                            <m:t>𝟏</m:t>
                          </m:r>
                        </m:sub>
                      </m:sSub>
                      <m:r>
                        <a:rPr lang="es-MX" b="1" i="1" smtClean="0">
                          <a:solidFill>
                            <a:srgbClr val="FF0000"/>
                          </a:solidFill>
                          <a:latin typeface="Cambria Math" panose="02040503050406030204" pitchFamily="18" charset="0"/>
                          <a:ea typeface="Cambria Math" panose="02040503050406030204" pitchFamily="18" charset="0"/>
                        </a:rPr>
                        <m:t>≠</m:t>
                      </m:r>
                      <m:sSub>
                        <m:sSubPr>
                          <m:ctrlPr>
                            <a:rPr lang="es-MX" b="1" i="1" smtClean="0">
                              <a:solidFill>
                                <a:srgbClr val="FF0000"/>
                              </a:solidFill>
                              <a:latin typeface="Cambria Math" panose="02040503050406030204" pitchFamily="18" charset="0"/>
                              <a:ea typeface="Cambria Math" panose="02040503050406030204" pitchFamily="18" charset="0"/>
                            </a:rPr>
                          </m:ctrlPr>
                        </m:sSubPr>
                        <m:e>
                          <m:r>
                            <a:rPr lang="es-MX" b="1" i="1" smtClean="0">
                              <a:solidFill>
                                <a:srgbClr val="FF0000"/>
                              </a:solidFill>
                              <a:latin typeface="Cambria Math" panose="02040503050406030204" pitchFamily="18" charset="0"/>
                              <a:ea typeface="Cambria Math" panose="02040503050406030204" pitchFamily="18" charset="0"/>
                            </a:rPr>
                            <m:t>𝜽</m:t>
                          </m:r>
                        </m:e>
                        <m:sub>
                          <m:r>
                            <a:rPr lang="es-MX" b="1" i="1" smtClean="0">
                              <a:solidFill>
                                <a:srgbClr val="FF0000"/>
                              </a:solidFill>
                              <a:latin typeface="Cambria Math" panose="02040503050406030204" pitchFamily="18" charset="0"/>
                              <a:ea typeface="Cambria Math" panose="02040503050406030204" pitchFamily="18" charset="0"/>
                            </a:rPr>
                            <m:t>𝟐</m:t>
                          </m:r>
                        </m:sub>
                      </m:sSub>
                    </m:oMath>
                  </m:oMathPara>
                </a14:m>
                <a:endParaRPr lang="es-ES" b="1" dirty="0"/>
              </a:p>
            </p:txBody>
          </p:sp>
        </mc:Choice>
        <mc:Fallback xmlns="">
          <p:sp>
            <p:nvSpPr>
              <p:cNvPr id="7" name="Text Placeholder 6">
                <a:extLst>
                  <a:ext uri="{FF2B5EF4-FFF2-40B4-BE49-F238E27FC236}">
                    <a16:creationId xmlns:a16="http://schemas.microsoft.com/office/drawing/2014/main" id="{61517AC9-0C5A-466C-A55C-403CEBF190D9}"/>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2981" t="-2482" r="-3930"/>
                </a:stretch>
              </a:blipFill>
            </p:spPr>
            <p:txBody>
              <a:bodyPr/>
              <a:lstStyle/>
              <a:p>
                <a:r>
                  <a:rPr lang="es-ES">
                    <a:noFill/>
                  </a:rPr>
                  <a:t> </a:t>
                </a:r>
              </a:p>
            </p:txBody>
          </p:sp>
        </mc:Fallback>
      </mc:AlternateContent>
      <p:sp>
        <p:nvSpPr>
          <p:cNvPr id="8" name="Slide Number Placeholder 7">
            <a:extLst>
              <a:ext uri="{FF2B5EF4-FFF2-40B4-BE49-F238E27FC236}">
                <a16:creationId xmlns:a16="http://schemas.microsoft.com/office/drawing/2014/main" id="{D42F6494-D1AE-4F85-A31C-71AE4AE1C4BD}"/>
              </a:ext>
            </a:extLst>
          </p:cNvPr>
          <p:cNvSpPr>
            <a:spLocks noGrp="1"/>
          </p:cNvSpPr>
          <p:nvPr>
            <p:ph type="sldNum" sz="quarter" idx="33"/>
          </p:nvPr>
        </p:nvSpPr>
        <p:spPr/>
        <p:txBody>
          <a:bodyPr/>
          <a:lstStyle/>
          <a:p>
            <a:pPr rtl="0"/>
            <a:fld id="{19B51A1E-902D-48AF-9020-955120F399B6}" type="slidenum">
              <a:rPr lang="es-ES" noProof="0" smtClean="0"/>
              <a:pPr rtl="0"/>
              <a:t>11</a:t>
            </a:fld>
            <a:endParaRPr lang="es-ES" noProof="0"/>
          </a:p>
        </p:txBody>
      </p:sp>
    </p:spTree>
    <p:extLst>
      <p:ext uri="{BB962C8B-B14F-4D97-AF65-F5344CB8AC3E}">
        <p14:creationId xmlns:p14="http://schemas.microsoft.com/office/powerpoint/2010/main" val="399957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Tipos de errores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Errores tipo I y tipo II</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12</a:t>
            </a:fld>
            <a:endParaRPr lang="es-ES"/>
          </a:p>
        </p:txBody>
      </p:sp>
    </p:spTree>
    <p:extLst>
      <p:ext uri="{BB962C8B-B14F-4D97-AF65-F5344CB8AC3E}">
        <p14:creationId xmlns:p14="http://schemas.microsoft.com/office/powerpoint/2010/main" val="125710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E6B79-3571-435F-9AE0-7DD5BD5E9EA9}"/>
              </a:ext>
            </a:extLst>
          </p:cNvPr>
          <p:cNvSpPr>
            <a:spLocks noGrp="1"/>
          </p:cNvSpPr>
          <p:nvPr>
            <p:ph type="title"/>
          </p:nvPr>
        </p:nvSpPr>
        <p:spPr/>
        <p:txBody>
          <a:bodyPr/>
          <a:lstStyle/>
          <a:p>
            <a:r>
              <a:rPr lang="es-MX" dirty="0"/>
              <a:t>Tipos de error</a:t>
            </a:r>
            <a:endParaRPr lang="es-ES" dirty="0"/>
          </a:p>
        </p:txBody>
      </p:sp>
      <p:sp>
        <p:nvSpPr>
          <p:cNvPr id="7" name="Text Placeholder 6">
            <a:extLst>
              <a:ext uri="{FF2B5EF4-FFF2-40B4-BE49-F238E27FC236}">
                <a16:creationId xmlns:a16="http://schemas.microsoft.com/office/drawing/2014/main" id="{B3869C6C-FDFF-4956-A18D-471C5F98FCFB}"/>
              </a:ext>
            </a:extLst>
          </p:cNvPr>
          <p:cNvSpPr>
            <a:spLocks noGrp="1"/>
          </p:cNvSpPr>
          <p:nvPr>
            <p:ph type="body" sz="quarter" idx="32"/>
          </p:nvPr>
        </p:nvSpPr>
        <p:spPr/>
        <p:txBody>
          <a:bodyPr/>
          <a:lstStyle/>
          <a:p>
            <a:endParaRPr lang="es-ES"/>
          </a:p>
        </p:txBody>
      </p:sp>
      <p:sp>
        <p:nvSpPr>
          <p:cNvPr id="6" name="Content Placeholder 5">
            <a:extLst>
              <a:ext uri="{FF2B5EF4-FFF2-40B4-BE49-F238E27FC236}">
                <a16:creationId xmlns:a16="http://schemas.microsoft.com/office/drawing/2014/main" id="{BAF2D0F2-90AD-4190-A797-FEF8E862525D}"/>
              </a:ext>
            </a:extLst>
          </p:cNvPr>
          <p:cNvSpPr>
            <a:spLocks noGrp="1"/>
          </p:cNvSpPr>
          <p:nvPr>
            <p:ph idx="1"/>
          </p:nvPr>
        </p:nvSpPr>
        <p:spPr/>
        <p:txBody>
          <a:bodyPr/>
          <a:lstStyle/>
          <a:p>
            <a:endParaRPr lang="es-ES"/>
          </a:p>
        </p:txBody>
      </p:sp>
      <p:sp>
        <p:nvSpPr>
          <p:cNvPr id="4" name="Slide Number Placeholder 3">
            <a:extLst>
              <a:ext uri="{FF2B5EF4-FFF2-40B4-BE49-F238E27FC236}">
                <a16:creationId xmlns:a16="http://schemas.microsoft.com/office/drawing/2014/main" id="{C689C134-13A7-47B9-BDAD-0FA664903B31}"/>
              </a:ext>
            </a:extLst>
          </p:cNvPr>
          <p:cNvSpPr>
            <a:spLocks noGrp="1"/>
          </p:cNvSpPr>
          <p:nvPr>
            <p:ph type="sldNum" sz="quarter" idx="33"/>
          </p:nvPr>
        </p:nvSpPr>
        <p:spPr/>
        <p:txBody>
          <a:bodyPr/>
          <a:lstStyle/>
          <a:p>
            <a:pPr rtl="0"/>
            <a:fld id="{19B51A1E-902D-48AF-9020-955120F399B6}" type="slidenum">
              <a:rPr lang="es-ES" noProof="0" smtClean="0"/>
              <a:pPr rtl="0"/>
              <a:t>13</a:t>
            </a:fld>
            <a:endParaRPr lang="es-ES" noProof="0"/>
          </a:p>
        </p:txBody>
      </p:sp>
      <p:pic>
        <p:nvPicPr>
          <p:cNvPr id="8" name="Picture 2" descr="Question mark,consider,think,question,thinking - free image from ...">
            <a:extLst>
              <a:ext uri="{FF2B5EF4-FFF2-40B4-BE49-F238E27FC236}">
                <a16:creationId xmlns:a16="http://schemas.microsoft.com/office/drawing/2014/main" id="{2BA2BDA3-A2CA-469B-A220-760A7C858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3178727"/>
            <a:ext cx="1104391" cy="11043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EEDDFE-48A5-42B1-8CB3-6E8BEB9BF55D}"/>
              </a:ext>
            </a:extLst>
          </p:cNvPr>
          <p:cNvSpPr txBox="1"/>
          <p:nvPr/>
        </p:nvSpPr>
        <p:spPr>
          <a:xfrm>
            <a:off x="512064" y="4283118"/>
            <a:ext cx="713232" cy="1200329"/>
          </a:xfrm>
          <a:prstGeom prst="rect">
            <a:avLst/>
          </a:prstGeom>
          <a:noFill/>
        </p:spPr>
        <p:txBody>
          <a:bodyPr wrap="square" rtlCol="0">
            <a:spAutoFit/>
          </a:bodyPr>
          <a:lstStyle/>
          <a:p>
            <a:pPr algn="ctr"/>
            <a:r>
              <a:rPr lang="es-MX" b="1" dirty="0"/>
              <a:t>H0</a:t>
            </a:r>
          </a:p>
          <a:p>
            <a:pPr algn="ctr"/>
            <a:r>
              <a:rPr lang="es-MX" b="1" dirty="0"/>
              <a:t>H1</a:t>
            </a:r>
          </a:p>
          <a:p>
            <a:endParaRPr lang="es-MX" dirty="0"/>
          </a:p>
          <a:p>
            <a:endParaRPr lang="es-ES" dirty="0"/>
          </a:p>
        </p:txBody>
      </p:sp>
      <p:sp>
        <p:nvSpPr>
          <p:cNvPr id="10" name="TextBox 9">
            <a:extLst>
              <a:ext uri="{FF2B5EF4-FFF2-40B4-BE49-F238E27FC236}">
                <a16:creationId xmlns:a16="http://schemas.microsoft.com/office/drawing/2014/main" id="{AF94212E-1C6F-4CF1-9B1E-F17FF2F334EB}"/>
              </a:ext>
            </a:extLst>
          </p:cNvPr>
          <p:cNvSpPr txBox="1"/>
          <p:nvPr/>
        </p:nvSpPr>
        <p:spPr>
          <a:xfrm>
            <a:off x="2840736" y="2016000"/>
            <a:ext cx="713232" cy="923330"/>
          </a:xfrm>
          <a:prstGeom prst="rect">
            <a:avLst/>
          </a:prstGeom>
          <a:noFill/>
        </p:spPr>
        <p:txBody>
          <a:bodyPr wrap="square" rtlCol="0">
            <a:spAutoFit/>
          </a:bodyPr>
          <a:lstStyle/>
          <a:p>
            <a:pPr algn="ctr"/>
            <a:r>
              <a:rPr lang="es-MX" b="1" dirty="0">
                <a:solidFill>
                  <a:srgbClr val="FF0000"/>
                </a:solidFill>
              </a:rPr>
              <a:t>H0</a:t>
            </a:r>
          </a:p>
          <a:p>
            <a:endParaRPr lang="es-MX" dirty="0"/>
          </a:p>
          <a:p>
            <a:endParaRPr lang="es-ES" dirty="0"/>
          </a:p>
        </p:txBody>
      </p:sp>
      <p:sp>
        <p:nvSpPr>
          <p:cNvPr id="11" name="TextBox 10">
            <a:extLst>
              <a:ext uri="{FF2B5EF4-FFF2-40B4-BE49-F238E27FC236}">
                <a16:creationId xmlns:a16="http://schemas.microsoft.com/office/drawing/2014/main" id="{F17E69F3-011C-4B48-974D-3C7DBAAFAC2D}"/>
              </a:ext>
            </a:extLst>
          </p:cNvPr>
          <p:cNvSpPr txBox="1"/>
          <p:nvPr/>
        </p:nvSpPr>
        <p:spPr>
          <a:xfrm>
            <a:off x="2854459" y="5182921"/>
            <a:ext cx="713232" cy="923330"/>
          </a:xfrm>
          <a:prstGeom prst="rect">
            <a:avLst/>
          </a:prstGeom>
          <a:noFill/>
        </p:spPr>
        <p:txBody>
          <a:bodyPr wrap="square" rtlCol="0">
            <a:spAutoFit/>
          </a:bodyPr>
          <a:lstStyle/>
          <a:p>
            <a:pPr algn="ctr"/>
            <a:r>
              <a:rPr lang="es-MX" b="1" dirty="0">
                <a:solidFill>
                  <a:srgbClr val="00B050"/>
                </a:solidFill>
              </a:rPr>
              <a:t>H0</a:t>
            </a:r>
          </a:p>
          <a:p>
            <a:endParaRPr lang="es-MX" dirty="0"/>
          </a:p>
          <a:p>
            <a:endParaRPr lang="es-ES" dirty="0"/>
          </a:p>
        </p:txBody>
      </p:sp>
      <p:sp>
        <p:nvSpPr>
          <p:cNvPr id="12" name="Arrow: Right 11">
            <a:extLst>
              <a:ext uri="{FF2B5EF4-FFF2-40B4-BE49-F238E27FC236}">
                <a16:creationId xmlns:a16="http://schemas.microsoft.com/office/drawing/2014/main" id="{05FD77DE-A718-47F3-ABBA-50BFD82B7587}"/>
              </a:ext>
            </a:extLst>
          </p:cNvPr>
          <p:cNvSpPr/>
          <p:nvPr/>
        </p:nvSpPr>
        <p:spPr>
          <a:xfrm rot="19557800">
            <a:off x="1267013" y="2715630"/>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Rechazar H0</a:t>
            </a:r>
            <a:endParaRPr lang="es-ES" dirty="0"/>
          </a:p>
        </p:txBody>
      </p:sp>
      <p:sp>
        <p:nvSpPr>
          <p:cNvPr id="13" name="Arrow: Right 12">
            <a:extLst>
              <a:ext uri="{FF2B5EF4-FFF2-40B4-BE49-F238E27FC236}">
                <a16:creationId xmlns:a16="http://schemas.microsoft.com/office/drawing/2014/main" id="{24A4ACFA-19E0-4AFA-A0FD-F821D458545E}"/>
              </a:ext>
            </a:extLst>
          </p:cNvPr>
          <p:cNvSpPr/>
          <p:nvPr/>
        </p:nvSpPr>
        <p:spPr>
          <a:xfrm rot="2038223">
            <a:off x="1251203" y="4655008"/>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Aceptar H0</a:t>
            </a:r>
            <a:endParaRPr lang="es-ES" dirty="0"/>
          </a:p>
        </p:txBody>
      </p:sp>
      <p:sp>
        <p:nvSpPr>
          <p:cNvPr id="14" name="TextBox 13">
            <a:extLst>
              <a:ext uri="{FF2B5EF4-FFF2-40B4-BE49-F238E27FC236}">
                <a16:creationId xmlns:a16="http://schemas.microsoft.com/office/drawing/2014/main" id="{2A9533CD-024E-4590-9FDE-FD2456E111D3}"/>
              </a:ext>
            </a:extLst>
          </p:cNvPr>
          <p:cNvSpPr txBox="1"/>
          <p:nvPr/>
        </p:nvSpPr>
        <p:spPr>
          <a:xfrm>
            <a:off x="1398255" y="3567432"/>
            <a:ext cx="1701744" cy="1477328"/>
          </a:xfrm>
          <a:prstGeom prst="rect">
            <a:avLst/>
          </a:prstGeom>
          <a:noFill/>
        </p:spPr>
        <p:txBody>
          <a:bodyPr wrap="square" rtlCol="0">
            <a:spAutoFit/>
          </a:bodyPr>
          <a:lstStyle/>
          <a:p>
            <a:pPr algn="ctr"/>
            <a:r>
              <a:rPr lang="es-MX" b="1" dirty="0"/>
              <a:t>Método de contraste de </a:t>
            </a:r>
            <a:r>
              <a:rPr lang="es-MX" b="1" dirty="0" err="1"/>
              <a:t>hipótesis</a:t>
            </a:r>
            <a:endParaRPr lang="es-MX" b="1" dirty="0"/>
          </a:p>
          <a:p>
            <a:endParaRPr lang="es-MX" dirty="0"/>
          </a:p>
          <a:p>
            <a:endParaRPr lang="es-ES" dirty="0"/>
          </a:p>
        </p:txBody>
      </p:sp>
      <p:sp>
        <p:nvSpPr>
          <p:cNvPr id="15" name="TextBox 14">
            <a:extLst>
              <a:ext uri="{FF2B5EF4-FFF2-40B4-BE49-F238E27FC236}">
                <a16:creationId xmlns:a16="http://schemas.microsoft.com/office/drawing/2014/main" id="{C548C912-CD5C-4345-A4CF-652978DAECC0}"/>
              </a:ext>
            </a:extLst>
          </p:cNvPr>
          <p:cNvSpPr txBox="1"/>
          <p:nvPr/>
        </p:nvSpPr>
        <p:spPr>
          <a:xfrm>
            <a:off x="4729540" y="1368000"/>
            <a:ext cx="2978852" cy="923330"/>
          </a:xfrm>
          <a:prstGeom prst="rect">
            <a:avLst/>
          </a:prstGeom>
          <a:noFill/>
        </p:spPr>
        <p:txBody>
          <a:bodyPr wrap="square" rtlCol="0">
            <a:spAutoFit/>
          </a:bodyPr>
          <a:lstStyle/>
          <a:p>
            <a:pPr algn="ctr"/>
            <a:r>
              <a:rPr lang="es-MX" b="1" dirty="0">
                <a:solidFill>
                  <a:srgbClr val="FF0000"/>
                </a:solidFill>
              </a:rPr>
              <a:t>H0 – y era falso </a:t>
            </a:r>
            <a:r>
              <a:rPr lang="es-MX" b="1" dirty="0">
                <a:solidFill>
                  <a:srgbClr val="FF0000"/>
                </a:solidFill>
                <a:sym typeface="Wingdings" panose="05000000000000000000" pitchFamily="2" charset="2"/>
              </a:rPr>
              <a:t> </a:t>
            </a:r>
            <a:endParaRPr lang="es-MX" b="1" dirty="0">
              <a:solidFill>
                <a:srgbClr val="FF0000"/>
              </a:solidFill>
            </a:endParaRPr>
          </a:p>
          <a:p>
            <a:endParaRPr lang="es-MX" dirty="0"/>
          </a:p>
          <a:p>
            <a:endParaRPr lang="es-ES" dirty="0"/>
          </a:p>
        </p:txBody>
      </p:sp>
      <p:sp>
        <p:nvSpPr>
          <p:cNvPr id="16" name="TextBox 15">
            <a:extLst>
              <a:ext uri="{FF2B5EF4-FFF2-40B4-BE49-F238E27FC236}">
                <a16:creationId xmlns:a16="http://schemas.microsoft.com/office/drawing/2014/main" id="{C0800E21-656C-498C-95D6-A77772DAADA1}"/>
              </a:ext>
            </a:extLst>
          </p:cNvPr>
          <p:cNvSpPr txBox="1"/>
          <p:nvPr/>
        </p:nvSpPr>
        <p:spPr>
          <a:xfrm>
            <a:off x="4858512" y="2610281"/>
            <a:ext cx="2978851" cy="646331"/>
          </a:xfrm>
          <a:prstGeom prst="rect">
            <a:avLst/>
          </a:prstGeom>
          <a:noFill/>
        </p:spPr>
        <p:txBody>
          <a:bodyPr wrap="square" rtlCol="0">
            <a:spAutoFit/>
          </a:bodyPr>
          <a:lstStyle/>
          <a:p>
            <a:pPr algn="ctr"/>
            <a:r>
              <a:rPr lang="es-MX" b="1" dirty="0">
                <a:solidFill>
                  <a:srgbClr val="FF0000"/>
                </a:solidFill>
              </a:rPr>
              <a:t>H0 – </a:t>
            </a:r>
            <a:r>
              <a:rPr lang="es-MX" b="1" dirty="0">
                <a:solidFill>
                  <a:srgbClr val="00B050"/>
                </a:solidFill>
              </a:rPr>
              <a:t>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ES" dirty="0"/>
          </a:p>
        </p:txBody>
      </p:sp>
      <p:sp>
        <p:nvSpPr>
          <p:cNvPr id="17" name="Arrow: Right 16">
            <a:extLst>
              <a:ext uri="{FF2B5EF4-FFF2-40B4-BE49-F238E27FC236}">
                <a16:creationId xmlns:a16="http://schemas.microsoft.com/office/drawing/2014/main" id="{C32CA13B-352E-47FE-8C0D-B1398821790B}"/>
              </a:ext>
            </a:extLst>
          </p:cNvPr>
          <p:cNvSpPr/>
          <p:nvPr/>
        </p:nvSpPr>
        <p:spPr>
          <a:xfrm rot="20007788">
            <a:off x="3448621" y="1724233"/>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Arrow: Right 17">
            <a:extLst>
              <a:ext uri="{FF2B5EF4-FFF2-40B4-BE49-F238E27FC236}">
                <a16:creationId xmlns:a16="http://schemas.microsoft.com/office/drawing/2014/main" id="{A3B1BF15-E62C-4BDC-B37A-C12681A0D86E}"/>
              </a:ext>
            </a:extLst>
          </p:cNvPr>
          <p:cNvSpPr/>
          <p:nvPr/>
        </p:nvSpPr>
        <p:spPr>
          <a:xfrm rot="1025210">
            <a:off x="3595531" y="2400887"/>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TextBox 18">
            <a:extLst>
              <a:ext uri="{FF2B5EF4-FFF2-40B4-BE49-F238E27FC236}">
                <a16:creationId xmlns:a16="http://schemas.microsoft.com/office/drawing/2014/main" id="{4911D7F6-3492-4A91-9907-8A62A6856BE4}"/>
              </a:ext>
            </a:extLst>
          </p:cNvPr>
          <p:cNvSpPr txBox="1"/>
          <p:nvPr/>
        </p:nvSpPr>
        <p:spPr>
          <a:xfrm>
            <a:off x="3695565" y="2076616"/>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p:sp>
        <p:nvSpPr>
          <p:cNvPr id="20" name="TextBox 19">
            <a:extLst>
              <a:ext uri="{FF2B5EF4-FFF2-40B4-BE49-F238E27FC236}">
                <a16:creationId xmlns:a16="http://schemas.microsoft.com/office/drawing/2014/main" id="{24874E03-446D-46B3-A353-74D8CB0D0E3A}"/>
              </a:ext>
            </a:extLst>
          </p:cNvPr>
          <p:cNvSpPr txBox="1"/>
          <p:nvPr/>
        </p:nvSpPr>
        <p:spPr>
          <a:xfrm>
            <a:off x="5132849" y="4644405"/>
            <a:ext cx="2511200" cy="923330"/>
          </a:xfrm>
          <a:prstGeom prst="rect">
            <a:avLst/>
          </a:prstGeom>
          <a:noFill/>
        </p:spPr>
        <p:txBody>
          <a:bodyPr wrap="square" rtlCol="0">
            <a:spAutoFit/>
          </a:bodyPr>
          <a:lstStyle/>
          <a:p>
            <a:pPr algn="ctr"/>
            <a:r>
              <a:rPr lang="es-MX" b="1" dirty="0">
                <a:solidFill>
                  <a:srgbClr val="00B050"/>
                </a:solidFill>
              </a:rPr>
              <a:t>H0 </a:t>
            </a:r>
            <a:r>
              <a:rPr lang="es-MX" b="1" dirty="0">
                <a:solidFill>
                  <a:srgbClr val="FF0000"/>
                </a:solidFill>
              </a:rPr>
              <a:t>– y era falso </a:t>
            </a:r>
            <a:r>
              <a:rPr lang="es-MX" b="1" dirty="0">
                <a:solidFill>
                  <a:srgbClr val="FF0000"/>
                </a:solidFill>
                <a:sym typeface="Wingdings" panose="05000000000000000000" pitchFamily="2" charset="2"/>
              </a:rPr>
              <a:t></a:t>
            </a:r>
            <a:endParaRPr lang="es-MX" b="1" dirty="0">
              <a:solidFill>
                <a:srgbClr val="FF0000"/>
              </a:solidFill>
            </a:endParaRPr>
          </a:p>
          <a:p>
            <a:endParaRPr lang="es-MX" dirty="0"/>
          </a:p>
          <a:p>
            <a:endParaRPr lang="es-ES" dirty="0"/>
          </a:p>
        </p:txBody>
      </p:sp>
      <p:sp>
        <p:nvSpPr>
          <p:cNvPr id="21" name="TextBox 20">
            <a:extLst>
              <a:ext uri="{FF2B5EF4-FFF2-40B4-BE49-F238E27FC236}">
                <a16:creationId xmlns:a16="http://schemas.microsoft.com/office/drawing/2014/main" id="{AE4E1D84-ABF6-448C-BF06-F2F33E989ABF}"/>
              </a:ext>
            </a:extLst>
          </p:cNvPr>
          <p:cNvSpPr txBox="1"/>
          <p:nvPr/>
        </p:nvSpPr>
        <p:spPr>
          <a:xfrm>
            <a:off x="5131558" y="5787034"/>
            <a:ext cx="2511200" cy="923330"/>
          </a:xfrm>
          <a:prstGeom prst="rect">
            <a:avLst/>
          </a:prstGeom>
          <a:noFill/>
        </p:spPr>
        <p:txBody>
          <a:bodyPr wrap="square" rtlCol="0">
            <a:spAutoFit/>
          </a:bodyPr>
          <a:lstStyle/>
          <a:p>
            <a:pPr algn="ctr"/>
            <a:r>
              <a:rPr lang="es-MX" b="1" dirty="0">
                <a:solidFill>
                  <a:srgbClr val="00B050"/>
                </a:solidFill>
              </a:rPr>
              <a:t>H0 – 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MX" dirty="0"/>
          </a:p>
          <a:p>
            <a:endParaRPr lang="es-ES" dirty="0"/>
          </a:p>
        </p:txBody>
      </p:sp>
      <p:sp>
        <p:nvSpPr>
          <p:cNvPr id="22" name="Arrow: Right 21">
            <a:extLst>
              <a:ext uri="{FF2B5EF4-FFF2-40B4-BE49-F238E27FC236}">
                <a16:creationId xmlns:a16="http://schemas.microsoft.com/office/drawing/2014/main" id="{6E9F2941-8514-4B68-A31D-C8A0E6410C51}"/>
              </a:ext>
            </a:extLst>
          </p:cNvPr>
          <p:cNvSpPr/>
          <p:nvPr/>
        </p:nvSpPr>
        <p:spPr>
          <a:xfrm rot="20464853">
            <a:off x="3507411" y="4874832"/>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Arrow: Right 22">
            <a:extLst>
              <a:ext uri="{FF2B5EF4-FFF2-40B4-BE49-F238E27FC236}">
                <a16:creationId xmlns:a16="http://schemas.microsoft.com/office/drawing/2014/main" id="{357D3FA4-82C1-4C56-A71A-C775CFE29FE4}"/>
              </a:ext>
            </a:extLst>
          </p:cNvPr>
          <p:cNvSpPr/>
          <p:nvPr/>
        </p:nvSpPr>
        <p:spPr>
          <a:xfrm rot="1296058">
            <a:off x="3564778" y="5635868"/>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99C53DF-CED9-4D33-A283-709A87C6EA8F}"/>
              </a:ext>
            </a:extLst>
          </p:cNvPr>
          <p:cNvSpPr txBox="1"/>
          <p:nvPr/>
        </p:nvSpPr>
        <p:spPr>
          <a:xfrm>
            <a:off x="3649272" y="5267920"/>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7A0A88D-AAC7-4464-815A-09F4F648A306}"/>
                  </a:ext>
                </a:extLst>
              </p:cNvPr>
              <p:cNvSpPr txBox="1"/>
              <p:nvPr/>
            </p:nvSpPr>
            <p:spPr>
              <a:xfrm>
                <a:off x="7443845" y="2631309"/>
                <a:ext cx="1701744" cy="1754326"/>
              </a:xfrm>
              <a:prstGeom prst="rect">
                <a:avLst/>
              </a:prstGeom>
              <a:noFill/>
            </p:spPr>
            <p:txBody>
              <a:bodyPr wrap="square" rtlCol="0">
                <a:spAutoFit/>
              </a:bodyPr>
              <a:lstStyle/>
              <a:p>
                <a:pPr algn="ctr"/>
                <a:r>
                  <a:rPr lang="es-MX" b="1" dirty="0"/>
                  <a:t>Error tipo I</a:t>
                </a:r>
              </a:p>
              <a:p>
                <a:pPr algn="ctr"/>
                <a:r>
                  <a:rPr lang="es-MX" b="1" dirty="0"/>
                  <a:t>Riesgo primera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𝜶</m:t>
                      </m:r>
                    </m:oMath>
                  </m:oMathPara>
                </a14:m>
                <a:endParaRPr lang="es-MX" b="1" dirty="0"/>
              </a:p>
              <a:p>
                <a:endParaRPr lang="es-MX" dirty="0"/>
              </a:p>
              <a:p>
                <a:endParaRPr lang="es-ES" dirty="0"/>
              </a:p>
            </p:txBody>
          </p:sp>
        </mc:Choice>
        <mc:Fallback xmlns="">
          <p:sp>
            <p:nvSpPr>
              <p:cNvPr id="25" name="TextBox 24">
                <a:extLst>
                  <a:ext uri="{FF2B5EF4-FFF2-40B4-BE49-F238E27FC236}">
                    <a16:creationId xmlns:a16="http://schemas.microsoft.com/office/drawing/2014/main" id="{F7A0A88D-AAC7-4464-815A-09F4F648A306}"/>
                  </a:ext>
                </a:extLst>
              </p:cNvPr>
              <p:cNvSpPr txBox="1">
                <a:spLocks noRot="1" noChangeAspect="1" noMove="1" noResize="1" noEditPoints="1" noAdjustHandles="1" noChangeArrowheads="1" noChangeShapeType="1" noTextEdit="1"/>
              </p:cNvSpPr>
              <p:nvPr/>
            </p:nvSpPr>
            <p:spPr>
              <a:xfrm>
                <a:off x="7443845" y="2631309"/>
                <a:ext cx="1701744" cy="1754326"/>
              </a:xfrm>
              <a:prstGeom prst="rect">
                <a:avLst/>
              </a:prstGeom>
              <a:blipFill>
                <a:blip r:embed="rId3"/>
                <a:stretch>
                  <a:fillRect l="-2867" t="-2091" r="-573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E08C2BD-A42A-4273-87F9-68D41C650201}"/>
                  </a:ext>
                </a:extLst>
              </p:cNvPr>
              <p:cNvSpPr txBox="1"/>
              <p:nvPr/>
            </p:nvSpPr>
            <p:spPr>
              <a:xfrm>
                <a:off x="7503364" y="4667755"/>
                <a:ext cx="1701744" cy="2031325"/>
              </a:xfrm>
              <a:prstGeom prst="rect">
                <a:avLst/>
              </a:prstGeom>
              <a:noFill/>
            </p:spPr>
            <p:txBody>
              <a:bodyPr wrap="square" rtlCol="0">
                <a:spAutoFit/>
              </a:bodyPr>
              <a:lstStyle/>
              <a:p>
                <a:pPr algn="ctr"/>
                <a:r>
                  <a:rPr lang="es-MX" b="1" dirty="0"/>
                  <a:t>Error tipo II</a:t>
                </a:r>
              </a:p>
              <a:p>
                <a:pPr algn="ctr"/>
                <a:r>
                  <a:rPr lang="es-MX" b="1" dirty="0"/>
                  <a:t>Riesgo de segunda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𝜷</m:t>
                      </m:r>
                    </m:oMath>
                  </m:oMathPara>
                </a14:m>
                <a:endParaRPr lang="es-MX" b="1" dirty="0"/>
              </a:p>
              <a:p>
                <a:endParaRPr lang="es-MX" dirty="0"/>
              </a:p>
              <a:p>
                <a:endParaRPr lang="es-ES" dirty="0"/>
              </a:p>
            </p:txBody>
          </p:sp>
        </mc:Choice>
        <mc:Fallback xmlns="">
          <p:sp>
            <p:nvSpPr>
              <p:cNvPr id="26" name="TextBox 25">
                <a:extLst>
                  <a:ext uri="{FF2B5EF4-FFF2-40B4-BE49-F238E27FC236}">
                    <a16:creationId xmlns:a16="http://schemas.microsoft.com/office/drawing/2014/main" id="{0E08C2BD-A42A-4273-87F9-68D41C650201}"/>
                  </a:ext>
                </a:extLst>
              </p:cNvPr>
              <p:cNvSpPr txBox="1">
                <a:spLocks noRot="1" noChangeAspect="1" noMove="1" noResize="1" noEditPoints="1" noAdjustHandles="1" noChangeArrowheads="1" noChangeShapeType="1" noTextEdit="1"/>
              </p:cNvSpPr>
              <p:nvPr/>
            </p:nvSpPr>
            <p:spPr>
              <a:xfrm>
                <a:off x="7503364" y="4667755"/>
                <a:ext cx="1701744" cy="2031325"/>
              </a:xfrm>
              <a:prstGeom prst="rect">
                <a:avLst/>
              </a:prstGeom>
              <a:blipFill>
                <a:blip r:embed="rId4"/>
                <a:stretch>
                  <a:fillRect t="-1802"/>
                </a:stretch>
              </a:blipFill>
            </p:spPr>
            <p:txBody>
              <a:bodyPr/>
              <a:lstStyle/>
              <a:p>
                <a:r>
                  <a:rPr lang="es-ES">
                    <a:noFill/>
                  </a:rPr>
                  <a:t> </a:t>
                </a:r>
              </a:p>
            </p:txBody>
          </p:sp>
        </mc:Fallback>
      </mc:AlternateContent>
    </p:spTree>
    <p:extLst>
      <p:ext uri="{BB962C8B-B14F-4D97-AF65-F5344CB8AC3E}">
        <p14:creationId xmlns:p14="http://schemas.microsoft.com/office/powerpoint/2010/main" val="206661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E6B79-3571-435F-9AE0-7DD5BD5E9EA9}"/>
              </a:ext>
            </a:extLst>
          </p:cNvPr>
          <p:cNvSpPr>
            <a:spLocks noGrp="1"/>
          </p:cNvSpPr>
          <p:nvPr>
            <p:ph type="title"/>
          </p:nvPr>
        </p:nvSpPr>
        <p:spPr/>
        <p:txBody>
          <a:bodyPr/>
          <a:lstStyle/>
          <a:p>
            <a:r>
              <a:rPr lang="es-MX" dirty="0"/>
              <a:t>Tipos de error</a:t>
            </a:r>
            <a:endParaRPr lang="es-ES" dirty="0"/>
          </a:p>
        </p:txBody>
      </p:sp>
      <p:sp>
        <p:nvSpPr>
          <p:cNvPr id="7" name="Text Placeholder 6">
            <a:extLst>
              <a:ext uri="{FF2B5EF4-FFF2-40B4-BE49-F238E27FC236}">
                <a16:creationId xmlns:a16="http://schemas.microsoft.com/office/drawing/2014/main" id="{B3869C6C-FDFF-4956-A18D-471C5F98FCFB}"/>
              </a:ext>
            </a:extLst>
          </p:cNvPr>
          <p:cNvSpPr>
            <a:spLocks noGrp="1"/>
          </p:cNvSpPr>
          <p:nvPr>
            <p:ph type="body" sz="quarter" idx="32"/>
          </p:nvPr>
        </p:nvSpPr>
        <p:spPr/>
        <p:txBody>
          <a:bodyPr/>
          <a:lstStyle/>
          <a:p>
            <a:endParaRPr lang="es-ES"/>
          </a:p>
        </p:txBody>
      </p:sp>
      <p:sp>
        <p:nvSpPr>
          <p:cNvPr id="6" name="Content Placeholder 5">
            <a:extLst>
              <a:ext uri="{FF2B5EF4-FFF2-40B4-BE49-F238E27FC236}">
                <a16:creationId xmlns:a16="http://schemas.microsoft.com/office/drawing/2014/main" id="{BAF2D0F2-90AD-4190-A797-FEF8E862525D}"/>
              </a:ext>
            </a:extLst>
          </p:cNvPr>
          <p:cNvSpPr>
            <a:spLocks noGrp="1"/>
          </p:cNvSpPr>
          <p:nvPr>
            <p:ph idx="1"/>
          </p:nvPr>
        </p:nvSpPr>
        <p:spPr/>
        <p:txBody>
          <a:bodyPr/>
          <a:lstStyle/>
          <a:p>
            <a:endParaRPr lang="es-ES"/>
          </a:p>
        </p:txBody>
      </p:sp>
      <p:sp>
        <p:nvSpPr>
          <p:cNvPr id="4" name="Slide Number Placeholder 3">
            <a:extLst>
              <a:ext uri="{FF2B5EF4-FFF2-40B4-BE49-F238E27FC236}">
                <a16:creationId xmlns:a16="http://schemas.microsoft.com/office/drawing/2014/main" id="{C689C134-13A7-47B9-BDAD-0FA664903B31}"/>
              </a:ext>
            </a:extLst>
          </p:cNvPr>
          <p:cNvSpPr>
            <a:spLocks noGrp="1"/>
          </p:cNvSpPr>
          <p:nvPr>
            <p:ph type="sldNum" sz="quarter" idx="33"/>
          </p:nvPr>
        </p:nvSpPr>
        <p:spPr/>
        <p:txBody>
          <a:bodyPr/>
          <a:lstStyle/>
          <a:p>
            <a:pPr rtl="0"/>
            <a:fld id="{19B51A1E-902D-48AF-9020-955120F399B6}" type="slidenum">
              <a:rPr lang="es-ES" noProof="0" smtClean="0"/>
              <a:pPr rtl="0"/>
              <a:t>14</a:t>
            </a:fld>
            <a:endParaRPr lang="es-ES" noProof="0"/>
          </a:p>
        </p:txBody>
      </p:sp>
      <p:pic>
        <p:nvPicPr>
          <p:cNvPr id="8" name="Picture 2" descr="Question mark,consider,think,question,thinking - free image from ...">
            <a:extLst>
              <a:ext uri="{FF2B5EF4-FFF2-40B4-BE49-F238E27FC236}">
                <a16:creationId xmlns:a16="http://schemas.microsoft.com/office/drawing/2014/main" id="{2BA2BDA3-A2CA-469B-A220-760A7C858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3178727"/>
            <a:ext cx="1104391" cy="11043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EEDDFE-48A5-42B1-8CB3-6E8BEB9BF55D}"/>
              </a:ext>
            </a:extLst>
          </p:cNvPr>
          <p:cNvSpPr txBox="1"/>
          <p:nvPr/>
        </p:nvSpPr>
        <p:spPr>
          <a:xfrm>
            <a:off x="512064" y="4283118"/>
            <a:ext cx="713232" cy="1200329"/>
          </a:xfrm>
          <a:prstGeom prst="rect">
            <a:avLst/>
          </a:prstGeom>
          <a:noFill/>
        </p:spPr>
        <p:txBody>
          <a:bodyPr wrap="square" rtlCol="0">
            <a:spAutoFit/>
          </a:bodyPr>
          <a:lstStyle/>
          <a:p>
            <a:pPr algn="ctr"/>
            <a:r>
              <a:rPr lang="es-MX" b="1" dirty="0"/>
              <a:t>H0</a:t>
            </a:r>
          </a:p>
          <a:p>
            <a:pPr algn="ctr"/>
            <a:r>
              <a:rPr lang="es-MX" b="1" dirty="0"/>
              <a:t>H1</a:t>
            </a:r>
          </a:p>
          <a:p>
            <a:endParaRPr lang="es-MX" dirty="0"/>
          </a:p>
          <a:p>
            <a:endParaRPr lang="es-ES" dirty="0"/>
          </a:p>
        </p:txBody>
      </p:sp>
      <p:sp>
        <p:nvSpPr>
          <p:cNvPr id="10" name="TextBox 9">
            <a:extLst>
              <a:ext uri="{FF2B5EF4-FFF2-40B4-BE49-F238E27FC236}">
                <a16:creationId xmlns:a16="http://schemas.microsoft.com/office/drawing/2014/main" id="{AF94212E-1C6F-4CF1-9B1E-F17FF2F334EB}"/>
              </a:ext>
            </a:extLst>
          </p:cNvPr>
          <p:cNvSpPr txBox="1"/>
          <p:nvPr/>
        </p:nvSpPr>
        <p:spPr>
          <a:xfrm>
            <a:off x="2840736" y="2016000"/>
            <a:ext cx="713232" cy="923330"/>
          </a:xfrm>
          <a:prstGeom prst="rect">
            <a:avLst/>
          </a:prstGeom>
          <a:noFill/>
        </p:spPr>
        <p:txBody>
          <a:bodyPr wrap="square" rtlCol="0">
            <a:spAutoFit/>
          </a:bodyPr>
          <a:lstStyle/>
          <a:p>
            <a:pPr algn="ctr"/>
            <a:r>
              <a:rPr lang="es-MX" b="1" dirty="0">
                <a:solidFill>
                  <a:srgbClr val="FF0000"/>
                </a:solidFill>
              </a:rPr>
              <a:t>H0</a:t>
            </a:r>
          </a:p>
          <a:p>
            <a:endParaRPr lang="es-MX" dirty="0"/>
          </a:p>
          <a:p>
            <a:endParaRPr lang="es-ES" dirty="0"/>
          </a:p>
        </p:txBody>
      </p:sp>
      <p:sp>
        <p:nvSpPr>
          <p:cNvPr id="11" name="TextBox 10">
            <a:extLst>
              <a:ext uri="{FF2B5EF4-FFF2-40B4-BE49-F238E27FC236}">
                <a16:creationId xmlns:a16="http://schemas.microsoft.com/office/drawing/2014/main" id="{F17E69F3-011C-4B48-974D-3C7DBAAFAC2D}"/>
              </a:ext>
            </a:extLst>
          </p:cNvPr>
          <p:cNvSpPr txBox="1"/>
          <p:nvPr/>
        </p:nvSpPr>
        <p:spPr>
          <a:xfrm>
            <a:off x="2854459" y="5182921"/>
            <a:ext cx="713232" cy="923330"/>
          </a:xfrm>
          <a:prstGeom prst="rect">
            <a:avLst/>
          </a:prstGeom>
          <a:noFill/>
        </p:spPr>
        <p:txBody>
          <a:bodyPr wrap="square" rtlCol="0">
            <a:spAutoFit/>
          </a:bodyPr>
          <a:lstStyle/>
          <a:p>
            <a:pPr algn="ctr"/>
            <a:r>
              <a:rPr lang="es-MX" b="1" dirty="0">
                <a:solidFill>
                  <a:srgbClr val="00B050"/>
                </a:solidFill>
              </a:rPr>
              <a:t>H0</a:t>
            </a:r>
          </a:p>
          <a:p>
            <a:endParaRPr lang="es-MX" dirty="0"/>
          </a:p>
          <a:p>
            <a:endParaRPr lang="es-ES" dirty="0"/>
          </a:p>
        </p:txBody>
      </p:sp>
      <p:sp>
        <p:nvSpPr>
          <p:cNvPr id="12" name="Arrow: Right 11">
            <a:extLst>
              <a:ext uri="{FF2B5EF4-FFF2-40B4-BE49-F238E27FC236}">
                <a16:creationId xmlns:a16="http://schemas.microsoft.com/office/drawing/2014/main" id="{05FD77DE-A718-47F3-ABBA-50BFD82B7587}"/>
              </a:ext>
            </a:extLst>
          </p:cNvPr>
          <p:cNvSpPr/>
          <p:nvPr/>
        </p:nvSpPr>
        <p:spPr>
          <a:xfrm rot="19557800">
            <a:off x="1267013" y="2715630"/>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Rechazar H0</a:t>
            </a:r>
            <a:endParaRPr lang="es-ES" dirty="0"/>
          </a:p>
        </p:txBody>
      </p:sp>
      <p:sp>
        <p:nvSpPr>
          <p:cNvPr id="13" name="Arrow: Right 12">
            <a:extLst>
              <a:ext uri="{FF2B5EF4-FFF2-40B4-BE49-F238E27FC236}">
                <a16:creationId xmlns:a16="http://schemas.microsoft.com/office/drawing/2014/main" id="{24A4ACFA-19E0-4AFA-A0FD-F821D458545E}"/>
              </a:ext>
            </a:extLst>
          </p:cNvPr>
          <p:cNvSpPr/>
          <p:nvPr/>
        </p:nvSpPr>
        <p:spPr>
          <a:xfrm rot="2038223">
            <a:off x="1251203" y="4655008"/>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Aceptar H0</a:t>
            </a:r>
            <a:endParaRPr lang="es-ES" dirty="0"/>
          </a:p>
        </p:txBody>
      </p:sp>
      <p:sp>
        <p:nvSpPr>
          <p:cNvPr id="14" name="TextBox 13">
            <a:extLst>
              <a:ext uri="{FF2B5EF4-FFF2-40B4-BE49-F238E27FC236}">
                <a16:creationId xmlns:a16="http://schemas.microsoft.com/office/drawing/2014/main" id="{2A9533CD-024E-4590-9FDE-FD2456E111D3}"/>
              </a:ext>
            </a:extLst>
          </p:cNvPr>
          <p:cNvSpPr txBox="1"/>
          <p:nvPr/>
        </p:nvSpPr>
        <p:spPr>
          <a:xfrm>
            <a:off x="1398255" y="3567432"/>
            <a:ext cx="1701744" cy="1477328"/>
          </a:xfrm>
          <a:prstGeom prst="rect">
            <a:avLst/>
          </a:prstGeom>
          <a:noFill/>
        </p:spPr>
        <p:txBody>
          <a:bodyPr wrap="square" rtlCol="0">
            <a:spAutoFit/>
          </a:bodyPr>
          <a:lstStyle/>
          <a:p>
            <a:pPr algn="ctr"/>
            <a:r>
              <a:rPr lang="es-MX" b="1" dirty="0"/>
              <a:t>Método de contraste de </a:t>
            </a:r>
            <a:r>
              <a:rPr lang="es-MX" b="1" dirty="0" err="1"/>
              <a:t>hipótesis</a:t>
            </a:r>
            <a:endParaRPr lang="es-MX" b="1" dirty="0"/>
          </a:p>
          <a:p>
            <a:endParaRPr lang="es-MX" dirty="0"/>
          </a:p>
          <a:p>
            <a:endParaRPr lang="es-ES" dirty="0"/>
          </a:p>
        </p:txBody>
      </p:sp>
      <p:sp>
        <p:nvSpPr>
          <p:cNvPr id="15" name="TextBox 14">
            <a:extLst>
              <a:ext uri="{FF2B5EF4-FFF2-40B4-BE49-F238E27FC236}">
                <a16:creationId xmlns:a16="http://schemas.microsoft.com/office/drawing/2014/main" id="{C548C912-CD5C-4345-A4CF-652978DAECC0}"/>
              </a:ext>
            </a:extLst>
          </p:cNvPr>
          <p:cNvSpPr txBox="1"/>
          <p:nvPr/>
        </p:nvSpPr>
        <p:spPr>
          <a:xfrm>
            <a:off x="4729540" y="1368000"/>
            <a:ext cx="2978852" cy="923330"/>
          </a:xfrm>
          <a:prstGeom prst="rect">
            <a:avLst/>
          </a:prstGeom>
          <a:noFill/>
        </p:spPr>
        <p:txBody>
          <a:bodyPr wrap="square" rtlCol="0">
            <a:spAutoFit/>
          </a:bodyPr>
          <a:lstStyle/>
          <a:p>
            <a:pPr algn="ctr"/>
            <a:r>
              <a:rPr lang="es-MX" b="1" dirty="0">
                <a:solidFill>
                  <a:srgbClr val="FF0000"/>
                </a:solidFill>
              </a:rPr>
              <a:t>H0 – y era falso </a:t>
            </a:r>
            <a:r>
              <a:rPr lang="es-MX" b="1" dirty="0">
                <a:solidFill>
                  <a:srgbClr val="FF0000"/>
                </a:solidFill>
                <a:sym typeface="Wingdings" panose="05000000000000000000" pitchFamily="2" charset="2"/>
              </a:rPr>
              <a:t> </a:t>
            </a:r>
            <a:endParaRPr lang="es-MX" b="1" dirty="0">
              <a:solidFill>
                <a:srgbClr val="FF0000"/>
              </a:solidFill>
            </a:endParaRPr>
          </a:p>
          <a:p>
            <a:endParaRPr lang="es-MX" dirty="0"/>
          </a:p>
          <a:p>
            <a:endParaRPr lang="es-ES" dirty="0"/>
          </a:p>
        </p:txBody>
      </p:sp>
      <p:sp>
        <p:nvSpPr>
          <p:cNvPr id="16" name="TextBox 15">
            <a:extLst>
              <a:ext uri="{FF2B5EF4-FFF2-40B4-BE49-F238E27FC236}">
                <a16:creationId xmlns:a16="http://schemas.microsoft.com/office/drawing/2014/main" id="{C0800E21-656C-498C-95D6-A77772DAADA1}"/>
              </a:ext>
            </a:extLst>
          </p:cNvPr>
          <p:cNvSpPr txBox="1"/>
          <p:nvPr/>
        </p:nvSpPr>
        <p:spPr>
          <a:xfrm>
            <a:off x="4858512" y="2610281"/>
            <a:ext cx="2978851" cy="646331"/>
          </a:xfrm>
          <a:prstGeom prst="rect">
            <a:avLst/>
          </a:prstGeom>
          <a:noFill/>
        </p:spPr>
        <p:txBody>
          <a:bodyPr wrap="square" rtlCol="0">
            <a:spAutoFit/>
          </a:bodyPr>
          <a:lstStyle/>
          <a:p>
            <a:pPr algn="ctr"/>
            <a:r>
              <a:rPr lang="es-MX" b="1" dirty="0">
                <a:solidFill>
                  <a:srgbClr val="FF0000"/>
                </a:solidFill>
              </a:rPr>
              <a:t>H0 – </a:t>
            </a:r>
            <a:r>
              <a:rPr lang="es-MX" b="1" dirty="0">
                <a:solidFill>
                  <a:srgbClr val="00B050"/>
                </a:solidFill>
              </a:rPr>
              <a:t>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ES" dirty="0"/>
          </a:p>
        </p:txBody>
      </p:sp>
      <p:sp>
        <p:nvSpPr>
          <p:cNvPr id="17" name="Arrow: Right 16">
            <a:extLst>
              <a:ext uri="{FF2B5EF4-FFF2-40B4-BE49-F238E27FC236}">
                <a16:creationId xmlns:a16="http://schemas.microsoft.com/office/drawing/2014/main" id="{C32CA13B-352E-47FE-8C0D-B1398821790B}"/>
              </a:ext>
            </a:extLst>
          </p:cNvPr>
          <p:cNvSpPr/>
          <p:nvPr/>
        </p:nvSpPr>
        <p:spPr>
          <a:xfrm rot="20007788">
            <a:off x="3448621" y="1724233"/>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Arrow: Right 17">
            <a:extLst>
              <a:ext uri="{FF2B5EF4-FFF2-40B4-BE49-F238E27FC236}">
                <a16:creationId xmlns:a16="http://schemas.microsoft.com/office/drawing/2014/main" id="{A3B1BF15-E62C-4BDC-B37A-C12681A0D86E}"/>
              </a:ext>
            </a:extLst>
          </p:cNvPr>
          <p:cNvSpPr/>
          <p:nvPr/>
        </p:nvSpPr>
        <p:spPr>
          <a:xfrm rot="1025210">
            <a:off x="3595531" y="2400887"/>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TextBox 18">
            <a:extLst>
              <a:ext uri="{FF2B5EF4-FFF2-40B4-BE49-F238E27FC236}">
                <a16:creationId xmlns:a16="http://schemas.microsoft.com/office/drawing/2014/main" id="{4911D7F6-3492-4A91-9907-8A62A6856BE4}"/>
              </a:ext>
            </a:extLst>
          </p:cNvPr>
          <p:cNvSpPr txBox="1"/>
          <p:nvPr/>
        </p:nvSpPr>
        <p:spPr>
          <a:xfrm>
            <a:off x="3695565" y="2076616"/>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p:sp>
        <p:nvSpPr>
          <p:cNvPr id="20" name="TextBox 19">
            <a:extLst>
              <a:ext uri="{FF2B5EF4-FFF2-40B4-BE49-F238E27FC236}">
                <a16:creationId xmlns:a16="http://schemas.microsoft.com/office/drawing/2014/main" id="{24874E03-446D-46B3-A353-74D8CB0D0E3A}"/>
              </a:ext>
            </a:extLst>
          </p:cNvPr>
          <p:cNvSpPr txBox="1"/>
          <p:nvPr/>
        </p:nvSpPr>
        <p:spPr>
          <a:xfrm>
            <a:off x="5132849" y="4644405"/>
            <a:ext cx="2511200" cy="923330"/>
          </a:xfrm>
          <a:prstGeom prst="rect">
            <a:avLst/>
          </a:prstGeom>
          <a:noFill/>
        </p:spPr>
        <p:txBody>
          <a:bodyPr wrap="square" rtlCol="0">
            <a:spAutoFit/>
          </a:bodyPr>
          <a:lstStyle/>
          <a:p>
            <a:pPr algn="ctr"/>
            <a:r>
              <a:rPr lang="es-MX" b="1" dirty="0">
                <a:solidFill>
                  <a:srgbClr val="00B050"/>
                </a:solidFill>
              </a:rPr>
              <a:t>H0 </a:t>
            </a:r>
            <a:r>
              <a:rPr lang="es-MX" b="1" dirty="0">
                <a:solidFill>
                  <a:srgbClr val="FF0000"/>
                </a:solidFill>
              </a:rPr>
              <a:t>– y era falso </a:t>
            </a:r>
            <a:r>
              <a:rPr lang="es-MX" b="1" dirty="0">
                <a:solidFill>
                  <a:srgbClr val="FF0000"/>
                </a:solidFill>
                <a:sym typeface="Wingdings" panose="05000000000000000000" pitchFamily="2" charset="2"/>
              </a:rPr>
              <a:t></a:t>
            </a:r>
            <a:endParaRPr lang="es-MX" b="1" dirty="0">
              <a:solidFill>
                <a:srgbClr val="FF0000"/>
              </a:solidFill>
            </a:endParaRPr>
          </a:p>
          <a:p>
            <a:endParaRPr lang="es-MX" dirty="0"/>
          </a:p>
          <a:p>
            <a:endParaRPr lang="es-ES" dirty="0"/>
          </a:p>
        </p:txBody>
      </p:sp>
      <p:sp>
        <p:nvSpPr>
          <p:cNvPr id="21" name="TextBox 20">
            <a:extLst>
              <a:ext uri="{FF2B5EF4-FFF2-40B4-BE49-F238E27FC236}">
                <a16:creationId xmlns:a16="http://schemas.microsoft.com/office/drawing/2014/main" id="{AE4E1D84-ABF6-448C-BF06-F2F33E989ABF}"/>
              </a:ext>
            </a:extLst>
          </p:cNvPr>
          <p:cNvSpPr txBox="1"/>
          <p:nvPr/>
        </p:nvSpPr>
        <p:spPr>
          <a:xfrm>
            <a:off x="5131558" y="5787034"/>
            <a:ext cx="2511200" cy="923330"/>
          </a:xfrm>
          <a:prstGeom prst="rect">
            <a:avLst/>
          </a:prstGeom>
          <a:noFill/>
        </p:spPr>
        <p:txBody>
          <a:bodyPr wrap="square" rtlCol="0">
            <a:spAutoFit/>
          </a:bodyPr>
          <a:lstStyle/>
          <a:p>
            <a:pPr algn="ctr"/>
            <a:r>
              <a:rPr lang="es-MX" b="1" dirty="0">
                <a:solidFill>
                  <a:srgbClr val="00B050"/>
                </a:solidFill>
              </a:rPr>
              <a:t>H0 – 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MX" dirty="0"/>
          </a:p>
          <a:p>
            <a:endParaRPr lang="es-ES" dirty="0"/>
          </a:p>
        </p:txBody>
      </p:sp>
      <p:sp>
        <p:nvSpPr>
          <p:cNvPr id="22" name="Arrow: Right 21">
            <a:extLst>
              <a:ext uri="{FF2B5EF4-FFF2-40B4-BE49-F238E27FC236}">
                <a16:creationId xmlns:a16="http://schemas.microsoft.com/office/drawing/2014/main" id="{6E9F2941-8514-4B68-A31D-C8A0E6410C51}"/>
              </a:ext>
            </a:extLst>
          </p:cNvPr>
          <p:cNvSpPr/>
          <p:nvPr/>
        </p:nvSpPr>
        <p:spPr>
          <a:xfrm rot="20464853">
            <a:off x="3507411" y="4874832"/>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Arrow: Right 22">
            <a:extLst>
              <a:ext uri="{FF2B5EF4-FFF2-40B4-BE49-F238E27FC236}">
                <a16:creationId xmlns:a16="http://schemas.microsoft.com/office/drawing/2014/main" id="{357D3FA4-82C1-4C56-A71A-C775CFE29FE4}"/>
              </a:ext>
            </a:extLst>
          </p:cNvPr>
          <p:cNvSpPr/>
          <p:nvPr/>
        </p:nvSpPr>
        <p:spPr>
          <a:xfrm rot="1296058">
            <a:off x="3564778" y="5635868"/>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99C53DF-CED9-4D33-A283-709A87C6EA8F}"/>
              </a:ext>
            </a:extLst>
          </p:cNvPr>
          <p:cNvSpPr txBox="1"/>
          <p:nvPr/>
        </p:nvSpPr>
        <p:spPr>
          <a:xfrm>
            <a:off x="3649272" y="5267920"/>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7A0A88D-AAC7-4464-815A-09F4F648A306}"/>
                  </a:ext>
                </a:extLst>
              </p:cNvPr>
              <p:cNvSpPr txBox="1"/>
              <p:nvPr/>
            </p:nvSpPr>
            <p:spPr>
              <a:xfrm>
                <a:off x="7443845" y="2631309"/>
                <a:ext cx="1701744" cy="1754326"/>
              </a:xfrm>
              <a:prstGeom prst="rect">
                <a:avLst/>
              </a:prstGeom>
              <a:noFill/>
            </p:spPr>
            <p:txBody>
              <a:bodyPr wrap="square" rtlCol="0">
                <a:spAutoFit/>
              </a:bodyPr>
              <a:lstStyle/>
              <a:p>
                <a:pPr algn="ctr"/>
                <a:r>
                  <a:rPr lang="es-MX" b="1" dirty="0"/>
                  <a:t>Error tipo I</a:t>
                </a:r>
              </a:p>
              <a:p>
                <a:pPr algn="ctr"/>
                <a:r>
                  <a:rPr lang="es-MX" b="1" dirty="0"/>
                  <a:t>Riesgo primera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𝜶</m:t>
                      </m:r>
                    </m:oMath>
                  </m:oMathPara>
                </a14:m>
                <a:endParaRPr lang="es-MX" b="1" dirty="0"/>
              </a:p>
              <a:p>
                <a:endParaRPr lang="es-MX" dirty="0"/>
              </a:p>
              <a:p>
                <a:endParaRPr lang="es-ES" dirty="0"/>
              </a:p>
            </p:txBody>
          </p:sp>
        </mc:Choice>
        <mc:Fallback xmlns="">
          <p:sp>
            <p:nvSpPr>
              <p:cNvPr id="25" name="TextBox 24">
                <a:extLst>
                  <a:ext uri="{FF2B5EF4-FFF2-40B4-BE49-F238E27FC236}">
                    <a16:creationId xmlns:a16="http://schemas.microsoft.com/office/drawing/2014/main" id="{F7A0A88D-AAC7-4464-815A-09F4F648A306}"/>
                  </a:ext>
                </a:extLst>
              </p:cNvPr>
              <p:cNvSpPr txBox="1">
                <a:spLocks noRot="1" noChangeAspect="1" noMove="1" noResize="1" noEditPoints="1" noAdjustHandles="1" noChangeArrowheads="1" noChangeShapeType="1" noTextEdit="1"/>
              </p:cNvSpPr>
              <p:nvPr/>
            </p:nvSpPr>
            <p:spPr>
              <a:xfrm>
                <a:off x="7443845" y="2631309"/>
                <a:ext cx="1701744" cy="1754326"/>
              </a:xfrm>
              <a:prstGeom prst="rect">
                <a:avLst/>
              </a:prstGeom>
              <a:blipFill>
                <a:blip r:embed="rId3"/>
                <a:stretch>
                  <a:fillRect l="-2867" t="-2091" r="-573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E08C2BD-A42A-4273-87F9-68D41C650201}"/>
                  </a:ext>
                </a:extLst>
              </p:cNvPr>
              <p:cNvSpPr txBox="1"/>
              <p:nvPr/>
            </p:nvSpPr>
            <p:spPr>
              <a:xfrm>
                <a:off x="7503364" y="4667755"/>
                <a:ext cx="1701744" cy="2031325"/>
              </a:xfrm>
              <a:prstGeom prst="rect">
                <a:avLst/>
              </a:prstGeom>
              <a:noFill/>
            </p:spPr>
            <p:txBody>
              <a:bodyPr wrap="square" rtlCol="0">
                <a:spAutoFit/>
              </a:bodyPr>
              <a:lstStyle/>
              <a:p>
                <a:pPr algn="ctr"/>
                <a:r>
                  <a:rPr lang="es-MX" b="1" dirty="0"/>
                  <a:t>Error tipo II</a:t>
                </a:r>
              </a:p>
              <a:p>
                <a:pPr algn="ctr"/>
                <a:r>
                  <a:rPr lang="es-MX" b="1" dirty="0"/>
                  <a:t>Riesgo de segunda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𝜷</m:t>
                      </m:r>
                    </m:oMath>
                  </m:oMathPara>
                </a14:m>
                <a:endParaRPr lang="es-MX" b="1" dirty="0"/>
              </a:p>
              <a:p>
                <a:endParaRPr lang="es-MX" dirty="0"/>
              </a:p>
              <a:p>
                <a:endParaRPr lang="es-ES" dirty="0"/>
              </a:p>
            </p:txBody>
          </p:sp>
        </mc:Choice>
        <mc:Fallback xmlns="">
          <p:sp>
            <p:nvSpPr>
              <p:cNvPr id="26" name="TextBox 25">
                <a:extLst>
                  <a:ext uri="{FF2B5EF4-FFF2-40B4-BE49-F238E27FC236}">
                    <a16:creationId xmlns:a16="http://schemas.microsoft.com/office/drawing/2014/main" id="{0E08C2BD-A42A-4273-87F9-68D41C650201}"/>
                  </a:ext>
                </a:extLst>
              </p:cNvPr>
              <p:cNvSpPr txBox="1">
                <a:spLocks noRot="1" noChangeAspect="1" noMove="1" noResize="1" noEditPoints="1" noAdjustHandles="1" noChangeArrowheads="1" noChangeShapeType="1" noTextEdit="1"/>
              </p:cNvSpPr>
              <p:nvPr/>
            </p:nvSpPr>
            <p:spPr>
              <a:xfrm>
                <a:off x="7503364" y="4667755"/>
                <a:ext cx="1701744" cy="2031325"/>
              </a:xfrm>
              <a:prstGeom prst="rect">
                <a:avLst/>
              </a:prstGeom>
              <a:blipFill>
                <a:blip r:embed="rId4"/>
                <a:stretch>
                  <a:fillRect t="-1802"/>
                </a:stretch>
              </a:blipFill>
            </p:spPr>
            <p:txBody>
              <a:bodyPr/>
              <a:lstStyle/>
              <a:p>
                <a:r>
                  <a:rPr lang="es-ES">
                    <a:noFill/>
                  </a:rPr>
                  <a:t> </a:t>
                </a:r>
              </a:p>
            </p:txBody>
          </p:sp>
        </mc:Fallback>
      </mc:AlternateContent>
      <p:sp>
        <p:nvSpPr>
          <p:cNvPr id="27" name="Speech Bubble: Rectangle with Corners Rounded 26">
            <a:extLst>
              <a:ext uri="{FF2B5EF4-FFF2-40B4-BE49-F238E27FC236}">
                <a16:creationId xmlns:a16="http://schemas.microsoft.com/office/drawing/2014/main" id="{033997BD-7257-49D9-AE86-20A87308AAEB}"/>
              </a:ext>
            </a:extLst>
          </p:cNvPr>
          <p:cNvSpPr/>
          <p:nvPr/>
        </p:nvSpPr>
        <p:spPr>
          <a:xfrm>
            <a:off x="8526165" y="3550205"/>
            <a:ext cx="3354506" cy="1134144"/>
          </a:xfrm>
          <a:prstGeom prst="wedgeRoundRectCallout">
            <a:avLst>
              <a:gd name="adj1" fmla="val -9843"/>
              <a:gd name="adj2" fmla="val -288"/>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b="1" dirty="0">
                <a:solidFill>
                  <a:schemeClr val="tx1"/>
                </a:solidFill>
              </a:rPr>
              <a:t>Idealmente ambos deberían ser mínimos… Pero tienen una relación complicada</a:t>
            </a:r>
            <a:br>
              <a:rPr lang="es-MX" dirty="0">
                <a:solidFill>
                  <a:schemeClr val="tx1"/>
                </a:solidFill>
              </a:rPr>
            </a:br>
            <a:endParaRPr lang="es-ES" dirty="0">
              <a:solidFill>
                <a:schemeClr val="tx1"/>
              </a:solidFill>
            </a:endParaRPr>
          </a:p>
        </p:txBody>
      </p:sp>
    </p:spTree>
    <p:extLst>
      <p:ext uri="{BB962C8B-B14F-4D97-AF65-F5344CB8AC3E}">
        <p14:creationId xmlns:p14="http://schemas.microsoft.com/office/powerpoint/2010/main" val="122380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E6B79-3571-435F-9AE0-7DD5BD5E9EA9}"/>
              </a:ext>
            </a:extLst>
          </p:cNvPr>
          <p:cNvSpPr>
            <a:spLocks noGrp="1"/>
          </p:cNvSpPr>
          <p:nvPr>
            <p:ph type="title"/>
          </p:nvPr>
        </p:nvSpPr>
        <p:spPr/>
        <p:txBody>
          <a:bodyPr/>
          <a:lstStyle/>
          <a:p>
            <a:r>
              <a:rPr lang="es-MX" dirty="0"/>
              <a:t>Tipos de error</a:t>
            </a:r>
            <a:endParaRPr lang="es-ES" dirty="0"/>
          </a:p>
        </p:txBody>
      </p:sp>
      <p:sp>
        <p:nvSpPr>
          <p:cNvPr id="7" name="Text Placeholder 6">
            <a:extLst>
              <a:ext uri="{FF2B5EF4-FFF2-40B4-BE49-F238E27FC236}">
                <a16:creationId xmlns:a16="http://schemas.microsoft.com/office/drawing/2014/main" id="{B3869C6C-FDFF-4956-A18D-471C5F98FCFB}"/>
              </a:ext>
            </a:extLst>
          </p:cNvPr>
          <p:cNvSpPr>
            <a:spLocks noGrp="1"/>
          </p:cNvSpPr>
          <p:nvPr>
            <p:ph type="body" sz="quarter" idx="32"/>
          </p:nvPr>
        </p:nvSpPr>
        <p:spPr/>
        <p:txBody>
          <a:bodyPr/>
          <a:lstStyle/>
          <a:p>
            <a:endParaRPr lang="es-ES"/>
          </a:p>
        </p:txBody>
      </p:sp>
      <p:sp>
        <p:nvSpPr>
          <p:cNvPr id="6" name="Content Placeholder 5">
            <a:extLst>
              <a:ext uri="{FF2B5EF4-FFF2-40B4-BE49-F238E27FC236}">
                <a16:creationId xmlns:a16="http://schemas.microsoft.com/office/drawing/2014/main" id="{BAF2D0F2-90AD-4190-A797-FEF8E862525D}"/>
              </a:ext>
            </a:extLst>
          </p:cNvPr>
          <p:cNvSpPr>
            <a:spLocks noGrp="1"/>
          </p:cNvSpPr>
          <p:nvPr>
            <p:ph idx="1"/>
          </p:nvPr>
        </p:nvSpPr>
        <p:spPr/>
        <p:txBody>
          <a:bodyPr/>
          <a:lstStyle/>
          <a:p>
            <a:endParaRPr lang="es-ES"/>
          </a:p>
        </p:txBody>
      </p:sp>
      <p:sp>
        <p:nvSpPr>
          <p:cNvPr id="4" name="Slide Number Placeholder 3">
            <a:extLst>
              <a:ext uri="{FF2B5EF4-FFF2-40B4-BE49-F238E27FC236}">
                <a16:creationId xmlns:a16="http://schemas.microsoft.com/office/drawing/2014/main" id="{C689C134-13A7-47B9-BDAD-0FA664903B31}"/>
              </a:ext>
            </a:extLst>
          </p:cNvPr>
          <p:cNvSpPr>
            <a:spLocks noGrp="1"/>
          </p:cNvSpPr>
          <p:nvPr>
            <p:ph type="sldNum" sz="quarter" idx="33"/>
          </p:nvPr>
        </p:nvSpPr>
        <p:spPr/>
        <p:txBody>
          <a:bodyPr/>
          <a:lstStyle/>
          <a:p>
            <a:pPr rtl="0"/>
            <a:fld id="{19B51A1E-902D-48AF-9020-955120F399B6}" type="slidenum">
              <a:rPr lang="es-ES" noProof="0" smtClean="0"/>
              <a:pPr rtl="0"/>
              <a:t>15</a:t>
            </a:fld>
            <a:endParaRPr lang="es-ES" noProof="0"/>
          </a:p>
        </p:txBody>
      </p:sp>
      <p:pic>
        <p:nvPicPr>
          <p:cNvPr id="8" name="Picture 2" descr="Question mark,consider,think,question,thinking - free image from ...">
            <a:extLst>
              <a:ext uri="{FF2B5EF4-FFF2-40B4-BE49-F238E27FC236}">
                <a16:creationId xmlns:a16="http://schemas.microsoft.com/office/drawing/2014/main" id="{2BA2BDA3-A2CA-469B-A220-760A7C858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3178727"/>
            <a:ext cx="1104391" cy="11043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EEDDFE-48A5-42B1-8CB3-6E8BEB9BF55D}"/>
              </a:ext>
            </a:extLst>
          </p:cNvPr>
          <p:cNvSpPr txBox="1"/>
          <p:nvPr/>
        </p:nvSpPr>
        <p:spPr>
          <a:xfrm>
            <a:off x="512064" y="4283118"/>
            <a:ext cx="713232" cy="1200329"/>
          </a:xfrm>
          <a:prstGeom prst="rect">
            <a:avLst/>
          </a:prstGeom>
          <a:noFill/>
        </p:spPr>
        <p:txBody>
          <a:bodyPr wrap="square" rtlCol="0">
            <a:spAutoFit/>
          </a:bodyPr>
          <a:lstStyle/>
          <a:p>
            <a:pPr algn="ctr"/>
            <a:r>
              <a:rPr lang="es-MX" b="1" dirty="0"/>
              <a:t>H0</a:t>
            </a:r>
          </a:p>
          <a:p>
            <a:pPr algn="ctr"/>
            <a:r>
              <a:rPr lang="es-MX" b="1" dirty="0"/>
              <a:t>H1</a:t>
            </a:r>
          </a:p>
          <a:p>
            <a:endParaRPr lang="es-MX" dirty="0"/>
          </a:p>
          <a:p>
            <a:endParaRPr lang="es-ES" dirty="0"/>
          </a:p>
        </p:txBody>
      </p:sp>
      <p:sp>
        <p:nvSpPr>
          <p:cNvPr id="10" name="TextBox 9">
            <a:extLst>
              <a:ext uri="{FF2B5EF4-FFF2-40B4-BE49-F238E27FC236}">
                <a16:creationId xmlns:a16="http://schemas.microsoft.com/office/drawing/2014/main" id="{AF94212E-1C6F-4CF1-9B1E-F17FF2F334EB}"/>
              </a:ext>
            </a:extLst>
          </p:cNvPr>
          <p:cNvSpPr txBox="1"/>
          <p:nvPr/>
        </p:nvSpPr>
        <p:spPr>
          <a:xfrm>
            <a:off x="2840736" y="2016000"/>
            <a:ext cx="713232" cy="923330"/>
          </a:xfrm>
          <a:prstGeom prst="rect">
            <a:avLst/>
          </a:prstGeom>
          <a:noFill/>
        </p:spPr>
        <p:txBody>
          <a:bodyPr wrap="square" rtlCol="0">
            <a:spAutoFit/>
          </a:bodyPr>
          <a:lstStyle/>
          <a:p>
            <a:pPr algn="ctr"/>
            <a:r>
              <a:rPr lang="es-MX" b="1" dirty="0">
                <a:solidFill>
                  <a:srgbClr val="FF0000"/>
                </a:solidFill>
              </a:rPr>
              <a:t>H0</a:t>
            </a:r>
          </a:p>
          <a:p>
            <a:endParaRPr lang="es-MX" dirty="0"/>
          </a:p>
          <a:p>
            <a:endParaRPr lang="es-ES" dirty="0"/>
          </a:p>
        </p:txBody>
      </p:sp>
      <p:sp>
        <p:nvSpPr>
          <p:cNvPr id="11" name="TextBox 10">
            <a:extLst>
              <a:ext uri="{FF2B5EF4-FFF2-40B4-BE49-F238E27FC236}">
                <a16:creationId xmlns:a16="http://schemas.microsoft.com/office/drawing/2014/main" id="{F17E69F3-011C-4B48-974D-3C7DBAAFAC2D}"/>
              </a:ext>
            </a:extLst>
          </p:cNvPr>
          <p:cNvSpPr txBox="1"/>
          <p:nvPr/>
        </p:nvSpPr>
        <p:spPr>
          <a:xfrm>
            <a:off x="2854459" y="5182921"/>
            <a:ext cx="713232" cy="923330"/>
          </a:xfrm>
          <a:prstGeom prst="rect">
            <a:avLst/>
          </a:prstGeom>
          <a:noFill/>
        </p:spPr>
        <p:txBody>
          <a:bodyPr wrap="square" rtlCol="0">
            <a:spAutoFit/>
          </a:bodyPr>
          <a:lstStyle/>
          <a:p>
            <a:pPr algn="ctr"/>
            <a:r>
              <a:rPr lang="es-MX" b="1" dirty="0">
                <a:solidFill>
                  <a:srgbClr val="00B050"/>
                </a:solidFill>
              </a:rPr>
              <a:t>H0</a:t>
            </a:r>
          </a:p>
          <a:p>
            <a:endParaRPr lang="es-MX" dirty="0"/>
          </a:p>
          <a:p>
            <a:endParaRPr lang="es-ES" dirty="0"/>
          </a:p>
        </p:txBody>
      </p:sp>
      <p:sp>
        <p:nvSpPr>
          <p:cNvPr id="12" name="Arrow: Right 11">
            <a:extLst>
              <a:ext uri="{FF2B5EF4-FFF2-40B4-BE49-F238E27FC236}">
                <a16:creationId xmlns:a16="http://schemas.microsoft.com/office/drawing/2014/main" id="{05FD77DE-A718-47F3-ABBA-50BFD82B7587}"/>
              </a:ext>
            </a:extLst>
          </p:cNvPr>
          <p:cNvSpPr/>
          <p:nvPr/>
        </p:nvSpPr>
        <p:spPr>
          <a:xfrm rot="19557800">
            <a:off x="1267013" y="2715630"/>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Rechazar H0</a:t>
            </a:r>
            <a:endParaRPr lang="es-ES" dirty="0"/>
          </a:p>
        </p:txBody>
      </p:sp>
      <p:sp>
        <p:nvSpPr>
          <p:cNvPr id="13" name="Arrow: Right 12">
            <a:extLst>
              <a:ext uri="{FF2B5EF4-FFF2-40B4-BE49-F238E27FC236}">
                <a16:creationId xmlns:a16="http://schemas.microsoft.com/office/drawing/2014/main" id="{24A4ACFA-19E0-4AFA-A0FD-F821D458545E}"/>
              </a:ext>
            </a:extLst>
          </p:cNvPr>
          <p:cNvSpPr/>
          <p:nvPr/>
        </p:nvSpPr>
        <p:spPr>
          <a:xfrm rot="2038223">
            <a:off x="1251203" y="4655008"/>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Aceptar H0</a:t>
            </a:r>
            <a:endParaRPr lang="es-ES" dirty="0"/>
          </a:p>
        </p:txBody>
      </p:sp>
      <p:sp>
        <p:nvSpPr>
          <p:cNvPr id="14" name="TextBox 13">
            <a:extLst>
              <a:ext uri="{FF2B5EF4-FFF2-40B4-BE49-F238E27FC236}">
                <a16:creationId xmlns:a16="http://schemas.microsoft.com/office/drawing/2014/main" id="{2A9533CD-024E-4590-9FDE-FD2456E111D3}"/>
              </a:ext>
            </a:extLst>
          </p:cNvPr>
          <p:cNvSpPr txBox="1"/>
          <p:nvPr/>
        </p:nvSpPr>
        <p:spPr>
          <a:xfrm>
            <a:off x="1398255" y="3567432"/>
            <a:ext cx="1701744" cy="1477328"/>
          </a:xfrm>
          <a:prstGeom prst="rect">
            <a:avLst/>
          </a:prstGeom>
          <a:noFill/>
        </p:spPr>
        <p:txBody>
          <a:bodyPr wrap="square" rtlCol="0">
            <a:spAutoFit/>
          </a:bodyPr>
          <a:lstStyle/>
          <a:p>
            <a:pPr algn="ctr"/>
            <a:r>
              <a:rPr lang="es-MX" b="1" dirty="0"/>
              <a:t>Método de contraste de </a:t>
            </a:r>
            <a:r>
              <a:rPr lang="es-MX" b="1" dirty="0" err="1"/>
              <a:t>hipótesis</a:t>
            </a:r>
            <a:endParaRPr lang="es-MX" b="1" dirty="0"/>
          </a:p>
          <a:p>
            <a:endParaRPr lang="es-MX" dirty="0"/>
          </a:p>
          <a:p>
            <a:endParaRPr lang="es-ES" dirty="0"/>
          </a:p>
        </p:txBody>
      </p:sp>
      <p:sp>
        <p:nvSpPr>
          <p:cNvPr id="15" name="TextBox 14">
            <a:extLst>
              <a:ext uri="{FF2B5EF4-FFF2-40B4-BE49-F238E27FC236}">
                <a16:creationId xmlns:a16="http://schemas.microsoft.com/office/drawing/2014/main" id="{C548C912-CD5C-4345-A4CF-652978DAECC0}"/>
              </a:ext>
            </a:extLst>
          </p:cNvPr>
          <p:cNvSpPr txBox="1"/>
          <p:nvPr/>
        </p:nvSpPr>
        <p:spPr>
          <a:xfrm>
            <a:off x="4729540" y="1368000"/>
            <a:ext cx="2978852" cy="923330"/>
          </a:xfrm>
          <a:prstGeom prst="rect">
            <a:avLst/>
          </a:prstGeom>
          <a:noFill/>
        </p:spPr>
        <p:txBody>
          <a:bodyPr wrap="square" rtlCol="0">
            <a:spAutoFit/>
          </a:bodyPr>
          <a:lstStyle/>
          <a:p>
            <a:pPr algn="ctr"/>
            <a:r>
              <a:rPr lang="es-MX" b="1" dirty="0">
                <a:solidFill>
                  <a:srgbClr val="FF0000"/>
                </a:solidFill>
              </a:rPr>
              <a:t>H0 – y era falso </a:t>
            </a:r>
            <a:r>
              <a:rPr lang="es-MX" b="1" dirty="0">
                <a:solidFill>
                  <a:srgbClr val="FF0000"/>
                </a:solidFill>
                <a:sym typeface="Wingdings" panose="05000000000000000000" pitchFamily="2" charset="2"/>
              </a:rPr>
              <a:t> </a:t>
            </a:r>
            <a:endParaRPr lang="es-MX" b="1" dirty="0">
              <a:solidFill>
                <a:srgbClr val="FF0000"/>
              </a:solidFill>
            </a:endParaRPr>
          </a:p>
          <a:p>
            <a:endParaRPr lang="es-MX" dirty="0"/>
          </a:p>
          <a:p>
            <a:endParaRPr lang="es-ES" dirty="0"/>
          </a:p>
        </p:txBody>
      </p:sp>
      <p:sp>
        <p:nvSpPr>
          <p:cNvPr id="16" name="TextBox 15">
            <a:extLst>
              <a:ext uri="{FF2B5EF4-FFF2-40B4-BE49-F238E27FC236}">
                <a16:creationId xmlns:a16="http://schemas.microsoft.com/office/drawing/2014/main" id="{C0800E21-656C-498C-95D6-A77772DAADA1}"/>
              </a:ext>
            </a:extLst>
          </p:cNvPr>
          <p:cNvSpPr txBox="1"/>
          <p:nvPr/>
        </p:nvSpPr>
        <p:spPr>
          <a:xfrm>
            <a:off x="4858512" y="2610281"/>
            <a:ext cx="2978851" cy="646331"/>
          </a:xfrm>
          <a:prstGeom prst="rect">
            <a:avLst/>
          </a:prstGeom>
          <a:noFill/>
        </p:spPr>
        <p:txBody>
          <a:bodyPr wrap="square" rtlCol="0">
            <a:spAutoFit/>
          </a:bodyPr>
          <a:lstStyle/>
          <a:p>
            <a:pPr algn="ctr"/>
            <a:r>
              <a:rPr lang="es-MX" b="1" dirty="0">
                <a:solidFill>
                  <a:srgbClr val="FF0000"/>
                </a:solidFill>
              </a:rPr>
              <a:t>H0 – </a:t>
            </a:r>
            <a:r>
              <a:rPr lang="es-MX" b="1" dirty="0">
                <a:solidFill>
                  <a:srgbClr val="00B050"/>
                </a:solidFill>
              </a:rPr>
              <a:t>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ES" dirty="0"/>
          </a:p>
        </p:txBody>
      </p:sp>
      <p:sp>
        <p:nvSpPr>
          <p:cNvPr id="17" name="Arrow: Right 16">
            <a:extLst>
              <a:ext uri="{FF2B5EF4-FFF2-40B4-BE49-F238E27FC236}">
                <a16:creationId xmlns:a16="http://schemas.microsoft.com/office/drawing/2014/main" id="{C32CA13B-352E-47FE-8C0D-B1398821790B}"/>
              </a:ext>
            </a:extLst>
          </p:cNvPr>
          <p:cNvSpPr/>
          <p:nvPr/>
        </p:nvSpPr>
        <p:spPr>
          <a:xfrm rot="20007788">
            <a:off x="3448621" y="1724233"/>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Arrow: Right 17">
            <a:extLst>
              <a:ext uri="{FF2B5EF4-FFF2-40B4-BE49-F238E27FC236}">
                <a16:creationId xmlns:a16="http://schemas.microsoft.com/office/drawing/2014/main" id="{A3B1BF15-E62C-4BDC-B37A-C12681A0D86E}"/>
              </a:ext>
            </a:extLst>
          </p:cNvPr>
          <p:cNvSpPr/>
          <p:nvPr/>
        </p:nvSpPr>
        <p:spPr>
          <a:xfrm rot="1025210">
            <a:off x="3595531" y="2400887"/>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TextBox 18">
            <a:extLst>
              <a:ext uri="{FF2B5EF4-FFF2-40B4-BE49-F238E27FC236}">
                <a16:creationId xmlns:a16="http://schemas.microsoft.com/office/drawing/2014/main" id="{4911D7F6-3492-4A91-9907-8A62A6856BE4}"/>
              </a:ext>
            </a:extLst>
          </p:cNvPr>
          <p:cNvSpPr txBox="1"/>
          <p:nvPr/>
        </p:nvSpPr>
        <p:spPr>
          <a:xfrm>
            <a:off x="3695565" y="2076616"/>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p:sp>
        <p:nvSpPr>
          <p:cNvPr id="20" name="TextBox 19">
            <a:extLst>
              <a:ext uri="{FF2B5EF4-FFF2-40B4-BE49-F238E27FC236}">
                <a16:creationId xmlns:a16="http://schemas.microsoft.com/office/drawing/2014/main" id="{24874E03-446D-46B3-A353-74D8CB0D0E3A}"/>
              </a:ext>
            </a:extLst>
          </p:cNvPr>
          <p:cNvSpPr txBox="1"/>
          <p:nvPr/>
        </p:nvSpPr>
        <p:spPr>
          <a:xfrm>
            <a:off x="5132849" y="4644405"/>
            <a:ext cx="2511200" cy="923330"/>
          </a:xfrm>
          <a:prstGeom prst="rect">
            <a:avLst/>
          </a:prstGeom>
          <a:noFill/>
        </p:spPr>
        <p:txBody>
          <a:bodyPr wrap="square" rtlCol="0">
            <a:spAutoFit/>
          </a:bodyPr>
          <a:lstStyle/>
          <a:p>
            <a:pPr algn="ctr"/>
            <a:r>
              <a:rPr lang="es-MX" b="1" dirty="0">
                <a:solidFill>
                  <a:srgbClr val="00B050"/>
                </a:solidFill>
              </a:rPr>
              <a:t>H0 </a:t>
            </a:r>
            <a:r>
              <a:rPr lang="es-MX" b="1" dirty="0">
                <a:solidFill>
                  <a:srgbClr val="FF0000"/>
                </a:solidFill>
              </a:rPr>
              <a:t>– y era falso </a:t>
            </a:r>
            <a:r>
              <a:rPr lang="es-MX" b="1" dirty="0">
                <a:solidFill>
                  <a:srgbClr val="FF0000"/>
                </a:solidFill>
                <a:sym typeface="Wingdings" panose="05000000000000000000" pitchFamily="2" charset="2"/>
              </a:rPr>
              <a:t></a:t>
            </a:r>
            <a:endParaRPr lang="es-MX" b="1" dirty="0">
              <a:solidFill>
                <a:srgbClr val="FF0000"/>
              </a:solidFill>
            </a:endParaRPr>
          </a:p>
          <a:p>
            <a:endParaRPr lang="es-MX" dirty="0"/>
          </a:p>
          <a:p>
            <a:endParaRPr lang="es-ES" dirty="0"/>
          </a:p>
        </p:txBody>
      </p:sp>
      <p:sp>
        <p:nvSpPr>
          <p:cNvPr id="21" name="TextBox 20">
            <a:extLst>
              <a:ext uri="{FF2B5EF4-FFF2-40B4-BE49-F238E27FC236}">
                <a16:creationId xmlns:a16="http://schemas.microsoft.com/office/drawing/2014/main" id="{AE4E1D84-ABF6-448C-BF06-F2F33E989ABF}"/>
              </a:ext>
            </a:extLst>
          </p:cNvPr>
          <p:cNvSpPr txBox="1"/>
          <p:nvPr/>
        </p:nvSpPr>
        <p:spPr>
          <a:xfrm>
            <a:off x="5131558" y="5787034"/>
            <a:ext cx="2511200" cy="923330"/>
          </a:xfrm>
          <a:prstGeom prst="rect">
            <a:avLst/>
          </a:prstGeom>
          <a:noFill/>
        </p:spPr>
        <p:txBody>
          <a:bodyPr wrap="square" rtlCol="0">
            <a:spAutoFit/>
          </a:bodyPr>
          <a:lstStyle/>
          <a:p>
            <a:pPr algn="ctr"/>
            <a:r>
              <a:rPr lang="es-MX" b="1" dirty="0">
                <a:solidFill>
                  <a:srgbClr val="00B050"/>
                </a:solidFill>
              </a:rPr>
              <a:t>H0 – 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MX" dirty="0"/>
          </a:p>
          <a:p>
            <a:endParaRPr lang="es-ES" dirty="0"/>
          </a:p>
        </p:txBody>
      </p:sp>
      <p:sp>
        <p:nvSpPr>
          <p:cNvPr id="22" name="Arrow: Right 21">
            <a:extLst>
              <a:ext uri="{FF2B5EF4-FFF2-40B4-BE49-F238E27FC236}">
                <a16:creationId xmlns:a16="http://schemas.microsoft.com/office/drawing/2014/main" id="{6E9F2941-8514-4B68-A31D-C8A0E6410C51}"/>
              </a:ext>
            </a:extLst>
          </p:cNvPr>
          <p:cNvSpPr/>
          <p:nvPr/>
        </p:nvSpPr>
        <p:spPr>
          <a:xfrm rot="20464853">
            <a:off x="3507411" y="4874832"/>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Arrow: Right 22">
            <a:extLst>
              <a:ext uri="{FF2B5EF4-FFF2-40B4-BE49-F238E27FC236}">
                <a16:creationId xmlns:a16="http://schemas.microsoft.com/office/drawing/2014/main" id="{357D3FA4-82C1-4C56-A71A-C775CFE29FE4}"/>
              </a:ext>
            </a:extLst>
          </p:cNvPr>
          <p:cNvSpPr/>
          <p:nvPr/>
        </p:nvSpPr>
        <p:spPr>
          <a:xfrm rot="1296058">
            <a:off x="3564778" y="5635868"/>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99C53DF-CED9-4D33-A283-709A87C6EA8F}"/>
              </a:ext>
            </a:extLst>
          </p:cNvPr>
          <p:cNvSpPr txBox="1"/>
          <p:nvPr/>
        </p:nvSpPr>
        <p:spPr>
          <a:xfrm>
            <a:off x="3649272" y="5267920"/>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7A0A88D-AAC7-4464-815A-09F4F648A306}"/>
                  </a:ext>
                </a:extLst>
              </p:cNvPr>
              <p:cNvSpPr txBox="1"/>
              <p:nvPr/>
            </p:nvSpPr>
            <p:spPr>
              <a:xfrm>
                <a:off x="7443845" y="2631309"/>
                <a:ext cx="1701744" cy="1754326"/>
              </a:xfrm>
              <a:prstGeom prst="rect">
                <a:avLst/>
              </a:prstGeom>
              <a:noFill/>
            </p:spPr>
            <p:txBody>
              <a:bodyPr wrap="square" rtlCol="0">
                <a:spAutoFit/>
              </a:bodyPr>
              <a:lstStyle/>
              <a:p>
                <a:pPr algn="ctr"/>
                <a:r>
                  <a:rPr lang="es-MX" b="1" dirty="0"/>
                  <a:t>Error tipo I</a:t>
                </a:r>
              </a:p>
              <a:p>
                <a:pPr algn="ctr"/>
                <a:r>
                  <a:rPr lang="es-MX" b="1" dirty="0"/>
                  <a:t>Riesgo primera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𝜶</m:t>
                      </m:r>
                    </m:oMath>
                  </m:oMathPara>
                </a14:m>
                <a:endParaRPr lang="es-MX" b="1" dirty="0"/>
              </a:p>
              <a:p>
                <a:endParaRPr lang="es-MX" dirty="0"/>
              </a:p>
              <a:p>
                <a:endParaRPr lang="es-ES" dirty="0"/>
              </a:p>
            </p:txBody>
          </p:sp>
        </mc:Choice>
        <mc:Fallback xmlns="">
          <p:sp>
            <p:nvSpPr>
              <p:cNvPr id="25" name="TextBox 24">
                <a:extLst>
                  <a:ext uri="{FF2B5EF4-FFF2-40B4-BE49-F238E27FC236}">
                    <a16:creationId xmlns:a16="http://schemas.microsoft.com/office/drawing/2014/main" id="{F7A0A88D-AAC7-4464-815A-09F4F648A306}"/>
                  </a:ext>
                </a:extLst>
              </p:cNvPr>
              <p:cNvSpPr txBox="1">
                <a:spLocks noRot="1" noChangeAspect="1" noMove="1" noResize="1" noEditPoints="1" noAdjustHandles="1" noChangeArrowheads="1" noChangeShapeType="1" noTextEdit="1"/>
              </p:cNvSpPr>
              <p:nvPr/>
            </p:nvSpPr>
            <p:spPr>
              <a:xfrm>
                <a:off x="7443845" y="2631309"/>
                <a:ext cx="1701744" cy="1754326"/>
              </a:xfrm>
              <a:prstGeom prst="rect">
                <a:avLst/>
              </a:prstGeom>
              <a:blipFill>
                <a:blip r:embed="rId3"/>
                <a:stretch>
                  <a:fillRect l="-2867" t="-2091" r="-573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E08C2BD-A42A-4273-87F9-68D41C650201}"/>
                  </a:ext>
                </a:extLst>
              </p:cNvPr>
              <p:cNvSpPr txBox="1"/>
              <p:nvPr/>
            </p:nvSpPr>
            <p:spPr>
              <a:xfrm>
                <a:off x="7503364" y="4667755"/>
                <a:ext cx="1701744" cy="2031325"/>
              </a:xfrm>
              <a:prstGeom prst="rect">
                <a:avLst/>
              </a:prstGeom>
              <a:noFill/>
            </p:spPr>
            <p:txBody>
              <a:bodyPr wrap="square" rtlCol="0">
                <a:spAutoFit/>
              </a:bodyPr>
              <a:lstStyle/>
              <a:p>
                <a:pPr algn="ctr"/>
                <a:r>
                  <a:rPr lang="es-MX" b="1" dirty="0"/>
                  <a:t>Error tipo II</a:t>
                </a:r>
              </a:p>
              <a:p>
                <a:pPr algn="ctr"/>
                <a:r>
                  <a:rPr lang="es-MX" b="1" dirty="0"/>
                  <a:t>Riesgo de segunda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𝜷</m:t>
                      </m:r>
                    </m:oMath>
                  </m:oMathPara>
                </a14:m>
                <a:endParaRPr lang="es-MX" b="1" dirty="0"/>
              </a:p>
              <a:p>
                <a:endParaRPr lang="es-MX" dirty="0"/>
              </a:p>
              <a:p>
                <a:endParaRPr lang="es-ES" dirty="0"/>
              </a:p>
            </p:txBody>
          </p:sp>
        </mc:Choice>
        <mc:Fallback xmlns="">
          <p:sp>
            <p:nvSpPr>
              <p:cNvPr id="26" name="TextBox 25">
                <a:extLst>
                  <a:ext uri="{FF2B5EF4-FFF2-40B4-BE49-F238E27FC236}">
                    <a16:creationId xmlns:a16="http://schemas.microsoft.com/office/drawing/2014/main" id="{0E08C2BD-A42A-4273-87F9-68D41C650201}"/>
                  </a:ext>
                </a:extLst>
              </p:cNvPr>
              <p:cNvSpPr txBox="1">
                <a:spLocks noRot="1" noChangeAspect="1" noMove="1" noResize="1" noEditPoints="1" noAdjustHandles="1" noChangeArrowheads="1" noChangeShapeType="1" noTextEdit="1"/>
              </p:cNvSpPr>
              <p:nvPr/>
            </p:nvSpPr>
            <p:spPr>
              <a:xfrm>
                <a:off x="7503364" y="4667755"/>
                <a:ext cx="1701744" cy="2031325"/>
              </a:xfrm>
              <a:prstGeom prst="rect">
                <a:avLst/>
              </a:prstGeom>
              <a:blipFill>
                <a:blip r:embed="rId4"/>
                <a:stretch>
                  <a:fillRect t="-180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Speech Bubble: Rectangle with Corners Rounded 26">
                <a:extLst>
                  <a:ext uri="{FF2B5EF4-FFF2-40B4-BE49-F238E27FC236}">
                    <a16:creationId xmlns:a16="http://schemas.microsoft.com/office/drawing/2014/main" id="{738ADC37-E7BF-40F7-8362-4700F6703423}"/>
                  </a:ext>
                </a:extLst>
              </p:cNvPr>
              <p:cNvSpPr/>
              <p:nvPr/>
            </p:nvSpPr>
            <p:spPr>
              <a:xfrm>
                <a:off x="9145589" y="858092"/>
                <a:ext cx="2860542" cy="3665661"/>
              </a:xfrm>
              <a:prstGeom prst="wedgeRoundRectCallout">
                <a:avLst>
                  <a:gd name="adj1" fmla="val -65795"/>
                  <a:gd name="adj2" fmla="val -2316"/>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b="1" dirty="0">
                    <a:solidFill>
                      <a:schemeClr val="tx1"/>
                    </a:solidFill>
                  </a:rPr>
                  <a:t>El nivel de significancia, </a:t>
                </a:r>
                <a14:m>
                  <m:oMath xmlns:m="http://schemas.openxmlformats.org/officeDocument/2006/math">
                    <m:r>
                      <a:rPr lang="es-MX" b="1" i="1" smtClean="0">
                        <a:solidFill>
                          <a:schemeClr val="tx1"/>
                        </a:solidFill>
                        <a:latin typeface="Cambria Math" panose="02040503050406030204" pitchFamily="18" charset="0"/>
                      </a:rPr>
                      <m:t>𝜶</m:t>
                    </m:r>
                  </m:oMath>
                </a14:m>
                <a:r>
                  <a:rPr lang="es-ES" dirty="0">
                    <a:solidFill>
                      <a:schemeClr val="tx1"/>
                    </a:solidFill>
                  </a:rPr>
                  <a:t>, es el </a:t>
                </a:r>
                <a:r>
                  <a:rPr lang="es-ES" b="1" dirty="0">
                    <a:solidFill>
                      <a:schemeClr val="tx1"/>
                    </a:solidFill>
                  </a:rPr>
                  <a:t>máximo error de tipo I admisible</a:t>
                </a:r>
                <a:r>
                  <a:rPr lang="es-ES" dirty="0">
                    <a:solidFill>
                      <a:schemeClr val="tx1"/>
                    </a:solidFill>
                  </a:rPr>
                  <a:t>.</a:t>
                </a:r>
              </a:p>
              <a:p>
                <a:pPr algn="ctr"/>
                <a:endParaRPr lang="es-ES" dirty="0">
                  <a:solidFill>
                    <a:schemeClr val="tx1"/>
                  </a:solidFill>
                </a:endParaRPr>
              </a:p>
              <a:p>
                <a:pPr algn="ctr"/>
                <a:r>
                  <a:rPr lang="es-ES" dirty="0">
                    <a:solidFill>
                      <a:schemeClr val="tx1"/>
                    </a:solidFill>
                  </a:rPr>
                  <a:t>Determina lo que conocemos como la </a:t>
                </a:r>
                <a:r>
                  <a:rPr lang="es-ES" b="1" dirty="0">
                    <a:solidFill>
                      <a:schemeClr val="tx1"/>
                    </a:solidFill>
                  </a:rPr>
                  <a:t>región de aceptación </a:t>
                </a:r>
                <a:r>
                  <a:rPr lang="es-ES" dirty="0">
                    <a:solidFill>
                      <a:schemeClr val="tx1"/>
                    </a:solidFill>
                  </a:rPr>
                  <a:t>y de </a:t>
                </a:r>
                <a:r>
                  <a:rPr lang="es-ES" b="1" dirty="0">
                    <a:solidFill>
                      <a:schemeClr val="tx1"/>
                    </a:solidFill>
                  </a:rPr>
                  <a:t>rechazo</a:t>
                </a:r>
                <a:r>
                  <a:rPr lang="es-ES" dirty="0">
                    <a:solidFill>
                      <a:schemeClr val="tx1"/>
                    </a:solidFill>
                  </a:rPr>
                  <a:t> para H0..</a:t>
                </a:r>
              </a:p>
              <a:p>
                <a:pPr algn="ctr"/>
                <a:endParaRPr lang="es-ES" dirty="0">
                  <a:solidFill>
                    <a:schemeClr val="tx1"/>
                  </a:solidFill>
                </a:endParaRPr>
              </a:p>
              <a:p>
                <a:pPr algn="ctr"/>
                <a:r>
                  <a:rPr lang="es-ES" dirty="0">
                    <a:solidFill>
                      <a:schemeClr val="tx1"/>
                    </a:solidFill>
                  </a:rPr>
                  <a:t>Es muy </a:t>
                </a:r>
                <a:r>
                  <a:rPr lang="es-ES" b="1" dirty="0">
                    <a:solidFill>
                      <a:schemeClr val="tx1"/>
                    </a:solidFill>
                  </a:rPr>
                  <a:t>conservador</a:t>
                </a:r>
                <a:r>
                  <a:rPr lang="es-ES" dirty="0">
                    <a:solidFill>
                      <a:schemeClr val="tx1"/>
                    </a:solidFill>
                  </a:rPr>
                  <a:t>. Típicamente valores de 0.05, 0.01 o más pequeños. </a:t>
                </a:r>
              </a:p>
            </p:txBody>
          </p:sp>
        </mc:Choice>
        <mc:Fallback xmlns="">
          <p:sp>
            <p:nvSpPr>
              <p:cNvPr id="27" name="Speech Bubble: Rectangle with Corners Rounded 26">
                <a:extLst>
                  <a:ext uri="{FF2B5EF4-FFF2-40B4-BE49-F238E27FC236}">
                    <a16:creationId xmlns:a16="http://schemas.microsoft.com/office/drawing/2014/main" id="{738ADC37-E7BF-40F7-8362-4700F6703423}"/>
                  </a:ext>
                </a:extLst>
              </p:cNvPr>
              <p:cNvSpPr>
                <a:spLocks noRot="1" noChangeAspect="1" noMove="1" noResize="1" noEditPoints="1" noAdjustHandles="1" noChangeArrowheads="1" noChangeShapeType="1" noTextEdit="1"/>
              </p:cNvSpPr>
              <p:nvPr/>
            </p:nvSpPr>
            <p:spPr>
              <a:xfrm>
                <a:off x="9145589" y="858092"/>
                <a:ext cx="2860542" cy="3665661"/>
              </a:xfrm>
              <a:prstGeom prst="wedgeRoundRectCallout">
                <a:avLst>
                  <a:gd name="adj1" fmla="val -65795"/>
                  <a:gd name="adj2" fmla="val -2316"/>
                  <a:gd name="adj3" fmla="val 16667"/>
                </a:avLst>
              </a:prstGeom>
              <a:blipFill>
                <a:blip r:embed="rId5"/>
                <a:stretch>
                  <a:fillRect t="-663" b="-2322"/>
                </a:stretch>
              </a:blipFill>
              <a:ln/>
            </p:spPr>
            <p:txBody>
              <a:bodyPr/>
              <a:lstStyle/>
              <a:p>
                <a:r>
                  <a:rPr lang="es-ES">
                    <a:noFill/>
                  </a:rPr>
                  <a:t> </a:t>
                </a:r>
              </a:p>
            </p:txBody>
          </p:sp>
        </mc:Fallback>
      </mc:AlternateContent>
    </p:spTree>
    <p:extLst>
      <p:ext uri="{BB962C8B-B14F-4D97-AF65-F5344CB8AC3E}">
        <p14:creationId xmlns:p14="http://schemas.microsoft.com/office/powerpoint/2010/main" val="2535758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1E6B79-3571-435F-9AE0-7DD5BD5E9EA9}"/>
              </a:ext>
            </a:extLst>
          </p:cNvPr>
          <p:cNvSpPr>
            <a:spLocks noGrp="1"/>
          </p:cNvSpPr>
          <p:nvPr>
            <p:ph type="title"/>
          </p:nvPr>
        </p:nvSpPr>
        <p:spPr/>
        <p:txBody>
          <a:bodyPr/>
          <a:lstStyle/>
          <a:p>
            <a:r>
              <a:rPr lang="es-MX" dirty="0"/>
              <a:t>Tipos de error</a:t>
            </a:r>
            <a:endParaRPr lang="es-ES" dirty="0"/>
          </a:p>
        </p:txBody>
      </p:sp>
      <p:sp>
        <p:nvSpPr>
          <p:cNvPr id="7" name="Text Placeholder 6">
            <a:extLst>
              <a:ext uri="{FF2B5EF4-FFF2-40B4-BE49-F238E27FC236}">
                <a16:creationId xmlns:a16="http://schemas.microsoft.com/office/drawing/2014/main" id="{B3869C6C-FDFF-4956-A18D-471C5F98FCFB}"/>
              </a:ext>
            </a:extLst>
          </p:cNvPr>
          <p:cNvSpPr>
            <a:spLocks noGrp="1"/>
          </p:cNvSpPr>
          <p:nvPr>
            <p:ph type="body" sz="quarter" idx="32"/>
          </p:nvPr>
        </p:nvSpPr>
        <p:spPr/>
        <p:txBody>
          <a:bodyPr/>
          <a:lstStyle/>
          <a:p>
            <a:endParaRPr lang="es-ES"/>
          </a:p>
        </p:txBody>
      </p:sp>
      <p:sp>
        <p:nvSpPr>
          <p:cNvPr id="6" name="Content Placeholder 5">
            <a:extLst>
              <a:ext uri="{FF2B5EF4-FFF2-40B4-BE49-F238E27FC236}">
                <a16:creationId xmlns:a16="http://schemas.microsoft.com/office/drawing/2014/main" id="{BAF2D0F2-90AD-4190-A797-FEF8E862525D}"/>
              </a:ext>
            </a:extLst>
          </p:cNvPr>
          <p:cNvSpPr>
            <a:spLocks noGrp="1"/>
          </p:cNvSpPr>
          <p:nvPr>
            <p:ph idx="1"/>
          </p:nvPr>
        </p:nvSpPr>
        <p:spPr/>
        <p:txBody>
          <a:bodyPr/>
          <a:lstStyle/>
          <a:p>
            <a:endParaRPr lang="es-ES"/>
          </a:p>
        </p:txBody>
      </p:sp>
      <p:sp>
        <p:nvSpPr>
          <p:cNvPr id="4" name="Slide Number Placeholder 3">
            <a:extLst>
              <a:ext uri="{FF2B5EF4-FFF2-40B4-BE49-F238E27FC236}">
                <a16:creationId xmlns:a16="http://schemas.microsoft.com/office/drawing/2014/main" id="{C689C134-13A7-47B9-BDAD-0FA664903B31}"/>
              </a:ext>
            </a:extLst>
          </p:cNvPr>
          <p:cNvSpPr>
            <a:spLocks noGrp="1"/>
          </p:cNvSpPr>
          <p:nvPr>
            <p:ph type="sldNum" sz="quarter" idx="33"/>
          </p:nvPr>
        </p:nvSpPr>
        <p:spPr/>
        <p:txBody>
          <a:bodyPr/>
          <a:lstStyle/>
          <a:p>
            <a:pPr rtl="0"/>
            <a:fld id="{19B51A1E-902D-48AF-9020-955120F399B6}" type="slidenum">
              <a:rPr lang="es-ES" noProof="0" smtClean="0"/>
              <a:pPr rtl="0"/>
              <a:t>16</a:t>
            </a:fld>
            <a:endParaRPr lang="es-ES" noProof="0"/>
          </a:p>
        </p:txBody>
      </p:sp>
      <p:pic>
        <p:nvPicPr>
          <p:cNvPr id="8" name="Picture 2" descr="Question mark,consider,think,question,thinking - free image from ...">
            <a:extLst>
              <a:ext uri="{FF2B5EF4-FFF2-40B4-BE49-F238E27FC236}">
                <a16:creationId xmlns:a16="http://schemas.microsoft.com/office/drawing/2014/main" id="{2BA2BDA3-A2CA-469B-A220-760A7C858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1" y="3178727"/>
            <a:ext cx="1104391" cy="11043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5EEDDFE-48A5-42B1-8CB3-6E8BEB9BF55D}"/>
              </a:ext>
            </a:extLst>
          </p:cNvPr>
          <p:cNvSpPr txBox="1"/>
          <p:nvPr/>
        </p:nvSpPr>
        <p:spPr>
          <a:xfrm>
            <a:off x="512064" y="4283118"/>
            <a:ext cx="713232" cy="1200329"/>
          </a:xfrm>
          <a:prstGeom prst="rect">
            <a:avLst/>
          </a:prstGeom>
          <a:noFill/>
        </p:spPr>
        <p:txBody>
          <a:bodyPr wrap="square" rtlCol="0">
            <a:spAutoFit/>
          </a:bodyPr>
          <a:lstStyle/>
          <a:p>
            <a:pPr algn="ctr"/>
            <a:r>
              <a:rPr lang="es-MX" b="1" dirty="0"/>
              <a:t>H0</a:t>
            </a:r>
          </a:p>
          <a:p>
            <a:pPr algn="ctr"/>
            <a:r>
              <a:rPr lang="es-MX" b="1" dirty="0"/>
              <a:t>H1</a:t>
            </a:r>
          </a:p>
          <a:p>
            <a:endParaRPr lang="es-MX" dirty="0"/>
          </a:p>
          <a:p>
            <a:endParaRPr lang="es-ES" dirty="0"/>
          </a:p>
        </p:txBody>
      </p:sp>
      <p:sp>
        <p:nvSpPr>
          <p:cNvPr id="10" name="TextBox 9">
            <a:extLst>
              <a:ext uri="{FF2B5EF4-FFF2-40B4-BE49-F238E27FC236}">
                <a16:creationId xmlns:a16="http://schemas.microsoft.com/office/drawing/2014/main" id="{AF94212E-1C6F-4CF1-9B1E-F17FF2F334EB}"/>
              </a:ext>
            </a:extLst>
          </p:cNvPr>
          <p:cNvSpPr txBox="1"/>
          <p:nvPr/>
        </p:nvSpPr>
        <p:spPr>
          <a:xfrm>
            <a:off x="2840736" y="2016000"/>
            <a:ext cx="713232" cy="923330"/>
          </a:xfrm>
          <a:prstGeom prst="rect">
            <a:avLst/>
          </a:prstGeom>
          <a:noFill/>
        </p:spPr>
        <p:txBody>
          <a:bodyPr wrap="square" rtlCol="0">
            <a:spAutoFit/>
          </a:bodyPr>
          <a:lstStyle/>
          <a:p>
            <a:pPr algn="ctr"/>
            <a:r>
              <a:rPr lang="es-MX" b="1" dirty="0">
                <a:solidFill>
                  <a:srgbClr val="FF0000"/>
                </a:solidFill>
              </a:rPr>
              <a:t>H0</a:t>
            </a:r>
          </a:p>
          <a:p>
            <a:endParaRPr lang="es-MX" dirty="0"/>
          </a:p>
          <a:p>
            <a:endParaRPr lang="es-ES" dirty="0"/>
          </a:p>
        </p:txBody>
      </p:sp>
      <p:sp>
        <p:nvSpPr>
          <p:cNvPr id="11" name="TextBox 10">
            <a:extLst>
              <a:ext uri="{FF2B5EF4-FFF2-40B4-BE49-F238E27FC236}">
                <a16:creationId xmlns:a16="http://schemas.microsoft.com/office/drawing/2014/main" id="{F17E69F3-011C-4B48-974D-3C7DBAAFAC2D}"/>
              </a:ext>
            </a:extLst>
          </p:cNvPr>
          <p:cNvSpPr txBox="1"/>
          <p:nvPr/>
        </p:nvSpPr>
        <p:spPr>
          <a:xfrm>
            <a:off x="2854459" y="5182921"/>
            <a:ext cx="713232" cy="923330"/>
          </a:xfrm>
          <a:prstGeom prst="rect">
            <a:avLst/>
          </a:prstGeom>
          <a:noFill/>
        </p:spPr>
        <p:txBody>
          <a:bodyPr wrap="square" rtlCol="0">
            <a:spAutoFit/>
          </a:bodyPr>
          <a:lstStyle/>
          <a:p>
            <a:pPr algn="ctr"/>
            <a:r>
              <a:rPr lang="es-MX" b="1" dirty="0">
                <a:solidFill>
                  <a:srgbClr val="00B050"/>
                </a:solidFill>
              </a:rPr>
              <a:t>H0</a:t>
            </a:r>
          </a:p>
          <a:p>
            <a:endParaRPr lang="es-MX" dirty="0"/>
          </a:p>
          <a:p>
            <a:endParaRPr lang="es-ES" dirty="0"/>
          </a:p>
        </p:txBody>
      </p:sp>
      <p:sp>
        <p:nvSpPr>
          <p:cNvPr id="12" name="Arrow: Right 11">
            <a:extLst>
              <a:ext uri="{FF2B5EF4-FFF2-40B4-BE49-F238E27FC236}">
                <a16:creationId xmlns:a16="http://schemas.microsoft.com/office/drawing/2014/main" id="{05FD77DE-A718-47F3-ABBA-50BFD82B7587}"/>
              </a:ext>
            </a:extLst>
          </p:cNvPr>
          <p:cNvSpPr/>
          <p:nvPr/>
        </p:nvSpPr>
        <p:spPr>
          <a:xfrm rot="19557800">
            <a:off x="1267013" y="2715630"/>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Rechazar H0</a:t>
            </a:r>
            <a:endParaRPr lang="es-ES" dirty="0"/>
          </a:p>
        </p:txBody>
      </p:sp>
      <p:sp>
        <p:nvSpPr>
          <p:cNvPr id="13" name="Arrow: Right 12">
            <a:extLst>
              <a:ext uri="{FF2B5EF4-FFF2-40B4-BE49-F238E27FC236}">
                <a16:creationId xmlns:a16="http://schemas.microsoft.com/office/drawing/2014/main" id="{24A4ACFA-19E0-4AFA-A0FD-F821D458545E}"/>
              </a:ext>
            </a:extLst>
          </p:cNvPr>
          <p:cNvSpPr/>
          <p:nvPr/>
        </p:nvSpPr>
        <p:spPr>
          <a:xfrm rot="2038223">
            <a:off x="1251203" y="4655008"/>
            <a:ext cx="18745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Aceptar H0</a:t>
            </a:r>
            <a:endParaRPr lang="es-ES" dirty="0"/>
          </a:p>
        </p:txBody>
      </p:sp>
      <p:sp>
        <p:nvSpPr>
          <p:cNvPr id="14" name="TextBox 13">
            <a:extLst>
              <a:ext uri="{FF2B5EF4-FFF2-40B4-BE49-F238E27FC236}">
                <a16:creationId xmlns:a16="http://schemas.microsoft.com/office/drawing/2014/main" id="{2A9533CD-024E-4590-9FDE-FD2456E111D3}"/>
              </a:ext>
            </a:extLst>
          </p:cNvPr>
          <p:cNvSpPr txBox="1"/>
          <p:nvPr/>
        </p:nvSpPr>
        <p:spPr>
          <a:xfrm>
            <a:off x="1398255" y="3567432"/>
            <a:ext cx="1701744" cy="1477328"/>
          </a:xfrm>
          <a:prstGeom prst="rect">
            <a:avLst/>
          </a:prstGeom>
          <a:noFill/>
        </p:spPr>
        <p:txBody>
          <a:bodyPr wrap="square" rtlCol="0">
            <a:spAutoFit/>
          </a:bodyPr>
          <a:lstStyle/>
          <a:p>
            <a:pPr algn="ctr"/>
            <a:r>
              <a:rPr lang="es-MX" b="1" dirty="0"/>
              <a:t>Método de contraste de </a:t>
            </a:r>
            <a:r>
              <a:rPr lang="es-MX" b="1" dirty="0" err="1"/>
              <a:t>hipótesis</a:t>
            </a:r>
            <a:endParaRPr lang="es-MX" b="1" dirty="0"/>
          </a:p>
          <a:p>
            <a:endParaRPr lang="es-MX" dirty="0"/>
          </a:p>
          <a:p>
            <a:endParaRPr lang="es-ES" dirty="0"/>
          </a:p>
        </p:txBody>
      </p:sp>
      <p:sp>
        <p:nvSpPr>
          <p:cNvPr id="15" name="TextBox 14">
            <a:extLst>
              <a:ext uri="{FF2B5EF4-FFF2-40B4-BE49-F238E27FC236}">
                <a16:creationId xmlns:a16="http://schemas.microsoft.com/office/drawing/2014/main" id="{C548C912-CD5C-4345-A4CF-652978DAECC0}"/>
              </a:ext>
            </a:extLst>
          </p:cNvPr>
          <p:cNvSpPr txBox="1"/>
          <p:nvPr/>
        </p:nvSpPr>
        <p:spPr>
          <a:xfrm>
            <a:off x="4729540" y="1368000"/>
            <a:ext cx="2978852" cy="923330"/>
          </a:xfrm>
          <a:prstGeom prst="rect">
            <a:avLst/>
          </a:prstGeom>
          <a:noFill/>
        </p:spPr>
        <p:txBody>
          <a:bodyPr wrap="square" rtlCol="0">
            <a:spAutoFit/>
          </a:bodyPr>
          <a:lstStyle/>
          <a:p>
            <a:pPr algn="ctr"/>
            <a:r>
              <a:rPr lang="es-MX" b="1" dirty="0">
                <a:solidFill>
                  <a:srgbClr val="FF0000"/>
                </a:solidFill>
              </a:rPr>
              <a:t>H0 – y era falso </a:t>
            </a:r>
            <a:r>
              <a:rPr lang="es-MX" b="1" dirty="0">
                <a:solidFill>
                  <a:srgbClr val="FF0000"/>
                </a:solidFill>
                <a:sym typeface="Wingdings" panose="05000000000000000000" pitchFamily="2" charset="2"/>
              </a:rPr>
              <a:t> </a:t>
            </a:r>
            <a:endParaRPr lang="es-MX" b="1" dirty="0">
              <a:solidFill>
                <a:srgbClr val="FF0000"/>
              </a:solidFill>
            </a:endParaRPr>
          </a:p>
          <a:p>
            <a:endParaRPr lang="es-MX" dirty="0"/>
          </a:p>
          <a:p>
            <a:endParaRPr lang="es-ES" dirty="0"/>
          </a:p>
        </p:txBody>
      </p:sp>
      <p:sp>
        <p:nvSpPr>
          <p:cNvPr id="16" name="TextBox 15">
            <a:extLst>
              <a:ext uri="{FF2B5EF4-FFF2-40B4-BE49-F238E27FC236}">
                <a16:creationId xmlns:a16="http://schemas.microsoft.com/office/drawing/2014/main" id="{C0800E21-656C-498C-95D6-A77772DAADA1}"/>
              </a:ext>
            </a:extLst>
          </p:cNvPr>
          <p:cNvSpPr txBox="1"/>
          <p:nvPr/>
        </p:nvSpPr>
        <p:spPr>
          <a:xfrm>
            <a:off x="4858512" y="2610281"/>
            <a:ext cx="2978851" cy="646331"/>
          </a:xfrm>
          <a:prstGeom prst="rect">
            <a:avLst/>
          </a:prstGeom>
          <a:noFill/>
        </p:spPr>
        <p:txBody>
          <a:bodyPr wrap="square" rtlCol="0">
            <a:spAutoFit/>
          </a:bodyPr>
          <a:lstStyle/>
          <a:p>
            <a:pPr algn="ctr"/>
            <a:r>
              <a:rPr lang="es-MX" b="1" dirty="0">
                <a:solidFill>
                  <a:srgbClr val="FF0000"/>
                </a:solidFill>
              </a:rPr>
              <a:t>H0 – </a:t>
            </a:r>
            <a:r>
              <a:rPr lang="es-MX" b="1" dirty="0">
                <a:solidFill>
                  <a:srgbClr val="00B050"/>
                </a:solidFill>
              </a:rPr>
              <a:t>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ES" dirty="0"/>
          </a:p>
        </p:txBody>
      </p:sp>
      <p:sp>
        <p:nvSpPr>
          <p:cNvPr id="17" name="Arrow: Right 16">
            <a:extLst>
              <a:ext uri="{FF2B5EF4-FFF2-40B4-BE49-F238E27FC236}">
                <a16:creationId xmlns:a16="http://schemas.microsoft.com/office/drawing/2014/main" id="{C32CA13B-352E-47FE-8C0D-B1398821790B}"/>
              </a:ext>
            </a:extLst>
          </p:cNvPr>
          <p:cNvSpPr/>
          <p:nvPr/>
        </p:nvSpPr>
        <p:spPr>
          <a:xfrm rot="20007788">
            <a:off x="3448621" y="1724233"/>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Arrow: Right 17">
            <a:extLst>
              <a:ext uri="{FF2B5EF4-FFF2-40B4-BE49-F238E27FC236}">
                <a16:creationId xmlns:a16="http://schemas.microsoft.com/office/drawing/2014/main" id="{A3B1BF15-E62C-4BDC-B37A-C12681A0D86E}"/>
              </a:ext>
            </a:extLst>
          </p:cNvPr>
          <p:cNvSpPr/>
          <p:nvPr/>
        </p:nvSpPr>
        <p:spPr>
          <a:xfrm rot="1025210">
            <a:off x="3595531" y="2400887"/>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TextBox 18">
            <a:extLst>
              <a:ext uri="{FF2B5EF4-FFF2-40B4-BE49-F238E27FC236}">
                <a16:creationId xmlns:a16="http://schemas.microsoft.com/office/drawing/2014/main" id="{4911D7F6-3492-4A91-9907-8A62A6856BE4}"/>
              </a:ext>
            </a:extLst>
          </p:cNvPr>
          <p:cNvSpPr txBox="1"/>
          <p:nvPr/>
        </p:nvSpPr>
        <p:spPr>
          <a:xfrm>
            <a:off x="3695565" y="2076616"/>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p:sp>
        <p:nvSpPr>
          <p:cNvPr id="20" name="TextBox 19">
            <a:extLst>
              <a:ext uri="{FF2B5EF4-FFF2-40B4-BE49-F238E27FC236}">
                <a16:creationId xmlns:a16="http://schemas.microsoft.com/office/drawing/2014/main" id="{24874E03-446D-46B3-A353-74D8CB0D0E3A}"/>
              </a:ext>
            </a:extLst>
          </p:cNvPr>
          <p:cNvSpPr txBox="1"/>
          <p:nvPr/>
        </p:nvSpPr>
        <p:spPr>
          <a:xfrm>
            <a:off x="5132849" y="4644405"/>
            <a:ext cx="2511200" cy="923330"/>
          </a:xfrm>
          <a:prstGeom prst="rect">
            <a:avLst/>
          </a:prstGeom>
          <a:noFill/>
        </p:spPr>
        <p:txBody>
          <a:bodyPr wrap="square" rtlCol="0">
            <a:spAutoFit/>
          </a:bodyPr>
          <a:lstStyle/>
          <a:p>
            <a:pPr algn="ctr"/>
            <a:r>
              <a:rPr lang="es-MX" b="1" dirty="0">
                <a:solidFill>
                  <a:srgbClr val="00B050"/>
                </a:solidFill>
              </a:rPr>
              <a:t>H0 </a:t>
            </a:r>
            <a:r>
              <a:rPr lang="es-MX" b="1" dirty="0">
                <a:solidFill>
                  <a:srgbClr val="FF0000"/>
                </a:solidFill>
              </a:rPr>
              <a:t>– y era falso </a:t>
            </a:r>
            <a:r>
              <a:rPr lang="es-MX" b="1" dirty="0">
                <a:solidFill>
                  <a:srgbClr val="FF0000"/>
                </a:solidFill>
                <a:sym typeface="Wingdings" panose="05000000000000000000" pitchFamily="2" charset="2"/>
              </a:rPr>
              <a:t></a:t>
            </a:r>
            <a:endParaRPr lang="es-MX" b="1" dirty="0">
              <a:solidFill>
                <a:srgbClr val="FF0000"/>
              </a:solidFill>
            </a:endParaRPr>
          </a:p>
          <a:p>
            <a:endParaRPr lang="es-MX" dirty="0"/>
          </a:p>
          <a:p>
            <a:endParaRPr lang="es-ES" dirty="0"/>
          </a:p>
        </p:txBody>
      </p:sp>
      <p:sp>
        <p:nvSpPr>
          <p:cNvPr id="21" name="TextBox 20">
            <a:extLst>
              <a:ext uri="{FF2B5EF4-FFF2-40B4-BE49-F238E27FC236}">
                <a16:creationId xmlns:a16="http://schemas.microsoft.com/office/drawing/2014/main" id="{AE4E1D84-ABF6-448C-BF06-F2F33E989ABF}"/>
              </a:ext>
            </a:extLst>
          </p:cNvPr>
          <p:cNvSpPr txBox="1"/>
          <p:nvPr/>
        </p:nvSpPr>
        <p:spPr>
          <a:xfrm>
            <a:off x="5131558" y="5787034"/>
            <a:ext cx="2511200" cy="923330"/>
          </a:xfrm>
          <a:prstGeom prst="rect">
            <a:avLst/>
          </a:prstGeom>
          <a:noFill/>
        </p:spPr>
        <p:txBody>
          <a:bodyPr wrap="square" rtlCol="0">
            <a:spAutoFit/>
          </a:bodyPr>
          <a:lstStyle/>
          <a:p>
            <a:pPr algn="ctr"/>
            <a:r>
              <a:rPr lang="es-MX" b="1" dirty="0">
                <a:solidFill>
                  <a:srgbClr val="00B050"/>
                </a:solidFill>
              </a:rPr>
              <a:t>H0 – y era cierto </a:t>
            </a:r>
            <a:r>
              <a:rPr lang="es-MX" b="1" dirty="0">
                <a:solidFill>
                  <a:srgbClr val="00B050"/>
                </a:solidFill>
                <a:sym typeface="Wingdings" panose="05000000000000000000" pitchFamily="2" charset="2"/>
              </a:rPr>
              <a:t></a:t>
            </a:r>
            <a:endParaRPr lang="es-MX" b="1" dirty="0">
              <a:solidFill>
                <a:srgbClr val="00B050"/>
              </a:solidFill>
            </a:endParaRPr>
          </a:p>
          <a:p>
            <a:endParaRPr lang="es-MX" dirty="0"/>
          </a:p>
          <a:p>
            <a:endParaRPr lang="es-ES" dirty="0"/>
          </a:p>
        </p:txBody>
      </p:sp>
      <p:sp>
        <p:nvSpPr>
          <p:cNvPr id="22" name="Arrow: Right 21">
            <a:extLst>
              <a:ext uri="{FF2B5EF4-FFF2-40B4-BE49-F238E27FC236}">
                <a16:creationId xmlns:a16="http://schemas.microsoft.com/office/drawing/2014/main" id="{6E9F2941-8514-4B68-A31D-C8A0E6410C51}"/>
              </a:ext>
            </a:extLst>
          </p:cNvPr>
          <p:cNvSpPr/>
          <p:nvPr/>
        </p:nvSpPr>
        <p:spPr>
          <a:xfrm rot="20464853">
            <a:off x="3507411" y="4874832"/>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Arrow: Right 22">
            <a:extLst>
              <a:ext uri="{FF2B5EF4-FFF2-40B4-BE49-F238E27FC236}">
                <a16:creationId xmlns:a16="http://schemas.microsoft.com/office/drawing/2014/main" id="{357D3FA4-82C1-4C56-A71A-C775CFE29FE4}"/>
              </a:ext>
            </a:extLst>
          </p:cNvPr>
          <p:cNvSpPr/>
          <p:nvPr/>
        </p:nvSpPr>
        <p:spPr>
          <a:xfrm rot="1296058">
            <a:off x="3564778" y="5635868"/>
            <a:ext cx="1569920" cy="42534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TextBox 23">
            <a:extLst>
              <a:ext uri="{FF2B5EF4-FFF2-40B4-BE49-F238E27FC236}">
                <a16:creationId xmlns:a16="http://schemas.microsoft.com/office/drawing/2014/main" id="{099C53DF-CED9-4D33-A283-709A87C6EA8F}"/>
              </a:ext>
            </a:extLst>
          </p:cNvPr>
          <p:cNvSpPr txBox="1"/>
          <p:nvPr/>
        </p:nvSpPr>
        <p:spPr>
          <a:xfrm>
            <a:off x="3649272" y="5267920"/>
            <a:ext cx="1701744" cy="923330"/>
          </a:xfrm>
          <a:prstGeom prst="rect">
            <a:avLst/>
          </a:prstGeom>
          <a:noFill/>
        </p:spPr>
        <p:txBody>
          <a:bodyPr wrap="square" rtlCol="0">
            <a:spAutoFit/>
          </a:bodyPr>
          <a:lstStyle/>
          <a:p>
            <a:pPr algn="ctr"/>
            <a:r>
              <a:rPr lang="es-MX" b="1" dirty="0"/>
              <a:t>Realidad</a:t>
            </a:r>
          </a:p>
          <a:p>
            <a:endParaRPr lang="es-MX" dirty="0"/>
          </a:p>
          <a:p>
            <a:endParaRPr lang="es-E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7A0A88D-AAC7-4464-815A-09F4F648A306}"/>
                  </a:ext>
                </a:extLst>
              </p:cNvPr>
              <p:cNvSpPr txBox="1"/>
              <p:nvPr/>
            </p:nvSpPr>
            <p:spPr>
              <a:xfrm>
                <a:off x="7443845" y="2631309"/>
                <a:ext cx="1701744" cy="1754326"/>
              </a:xfrm>
              <a:prstGeom prst="rect">
                <a:avLst/>
              </a:prstGeom>
              <a:noFill/>
            </p:spPr>
            <p:txBody>
              <a:bodyPr wrap="square" rtlCol="0">
                <a:spAutoFit/>
              </a:bodyPr>
              <a:lstStyle/>
              <a:p>
                <a:pPr algn="ctr"/>
                <a:r>
                  <a:rPr lang="es-MX" b="1" dirty="0"/>
                  <a:t>Error tipo I</a:t>
                </a:r>
              </a:p>
              <a:p>
                <a:pPr algn="ctr"/>
                <a:r>
                  <a:rPr lang="es-MX" b="1" dirty="0"/>
                  <a:t>Riesgo primera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𝜶</m:t>
                      </m:r>
                    </m:oMath>
                  </m:oMathPara>
                </a14:m>
                <a:endParaRPr lang="es-MX" b="1" dirty="0"/>
              </a:p>
              <a:p>
                <a:endParaRPr lang="es-MX" dirty="0"/>
              </a:p>
              <a:p>
                <a:endParaRPr lang="es-ES" dirty="0"/>
              </a:p>
            </p:txBody>
          </p:sp>
        </mc:Choice>
        <mc:Fallback xmlns="">
          <p:sp>
            <p:nvSpPr>
              <p:cNvPr id="25" name="TextBox 24">
                <a:extLst>
                  <a:ext uri="{FF2B5EF4-FFF2-40B4-BE49-F238E27FC236}">
                    <a16:creationId xmlns:a16="http://schemas.microsoft.com/office/drawing/2014/main" id="{F7A0A88D-AAC7-4464-815A-09F4F648A306}"/>
                  </a:ext>
                </a:extLst>
              </p:cNvPr>
              <p:cNvSpPr txBox="1">
                <a:spLocks noRot="1" noChangeAspect="1" noMove="1" noResize="1" noEditPoints="1" noAdjustHandles="1" noChangeArrowheads="1" noChangeShapeType="1" noTextEdit="1"/>
              </p:cNvSpPr>
              <p:nvPr/>
            </p:nvSpPr>
            <p:spPr>
              <a:xfrm>
                <a:off x="7443845" y="2631309"/>
                <a:ext cx="1701744" cy="1754326"/>
              </a:xfrm>
              <a:prstGeom prst="rect">
                <a:avLst/>
              </a:prstGeom>
              <a:blipFill>
                <a:blip r:embed="rId3"/>
                <a:stretch>
                  <a:fillRect l="-2867" t="-2091" r="-573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E08C2BD-A42A-4273-87F9-68D41C650201}"/>
                  </a:ext>
                </a:extLst>
              </p:cNvPr>
              <p:cNvSpPr txBox="1"/>
              <p:nvPr/>
            </p:nvSpPr>
            <p:spPr>
              <a:xfrm>
                <a:off x="7503364" y="4667755"/>
                <a:ext cx="1701744" cy="2031325"/>
              </a:xfrm>
              <a:prstGeom prst="rect">
                <a:avLst/>
              </a:prstGeom>
              <a:noFill/>
            </p:spPr>
            <p:txBody>
              <a:bodyPr wrap="square" rtlCol="0">
                <a:spAutoFit/>
              </a:bodyPr>
              <a:lstStyle/>
              <a:p>
                <a:pPr algn="ctr"/>
                <a:r>
                  <a:rPr lang="es-MX" b="1" dirty="0"/>
                  <a:t>Error tipo II</a:t>
                </a:r>
              </a:p>
              <a:p>
                <a:pPr algn="ctr"/>
                <a:r>
                  <a:rPr lang="es-MX" b="1" dirty="0"/>
                  <a:t>Riesgo de segunda especie</a:t>
                </a:r>
              </a:p>
              <a:p>
                <a:pPr algn="ct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𝜷</m:t>
                      </m:r>
                    </m:oMath>
                  </m:oMathPara>
                </a14:m>
                <a:endParaRPr lang="es-MX" b="1" dirty="0"/>
              </a:p>
              <a:p>
                <a:endParaRPr lang="es-MX" dirty="0"/>
              </a:p>
              <a:p>
                <a:endParaRPr lang="es-ES" dirty="0"/>
              </a:p>
            </p:txBody>
          </p:sp>
        </mc:Choice>
        <mc:Fallback xmlns="">
          <p:sp>
            <p:nvSpPr>
              <p:cNvPr id="26" name="TextBox 25">
                <a:extLst>
                  <a:ext uri="{FF2B5EF4-FFF2-40B4-BE49-F238E27FC236}">
                    <a16:creationId xmlns:a16="http://schemas.microsoft.com/office/drawing/2014/main" id="{0E08C2BD-A42A-4273-87F9-68D41C650201}"/>
                  </a:ext>
                </a:extLst>
              </p:cNvPr>
              <p:cNvSpPr txBox="1">
                <a:spLocks noRot="1" noChangeAspect="1" noMove="1" noResize="1" noEditPoints="1" noAdjustHandles="1" noChangeArrowheads="1" noChangeShapeType="1" noTextEdit="1"/>
              </p:cNvSpPr>
              <p:nvPr/>
            </p:nvSpPr>
            <p:spPr>
              <a:xfrm>
                <a:off x="7503364" y="4667755"/>
                <a:ext cx="1701744" cy="2031325"/>
              </a:xfrm>
              <a:prstGeom prst="rect">
                <a:avLst/>
              </a:prstGeom>
              <a:blipFill>
                <a:blip r:embed="rId4"/>
                <a:stretch>
                  <a:fillRect t="-180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Speech Bubble: Rectangle with Corners Rounded 26">
                <a:extLst>
                  <a:ext uri="{FF2B5EF4-FFF2-40B4-BE49-F238E27FC236}">
                    <a16:creationId xmlns:a16="http://schemas.microsoft.com/office/drawing/2014/main" id="{738ADC37-E7BF-40F7-8362-4700F6703423}"/>
                  </a:ext>
                </a:extLst>
              </p:cNvPr>
              <p:cNvSpPr/>
              <p:nvPr/>
            </p:nvSpPr>
            <p:spPr>
              <a:xfrm>
                <a:off x="9145589" y="858092"/>
                <a:ext cx="2860542" cy="3665661"/>
              </a:xfrm>
              <a:prstGeom prst="wedgeRoundRectCallout">
                <a:avLst>
                  <a:gd name="adj1" fmla="val -65795"/>
                  <a:gd name="adj2" fmla="val -2316"/>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b="1" dirty="0">
                    <a:solidFill>
                      <a:schemeClr val="tx1"/>
                    </a:solidFill>
                  </a:rPr>
                  <a:t>El nivel de significancia, </a:t>
                </a:r>
                <a14:m>
                  <m:oMath xmlns:m="http://schemas.openxmlformats.org/officeDocument/2006/math">
                    <m:r>
                      <a:rPr lang="es-MX" b="1" i="1" smtClean="0">
                        <a:solidFill>
                          <a:schemeClr val="tx1"/>
                        </a:solidFill>
                        <a:latin typeface="Cambria Math" panose="02040503050406030204" pitchFamily="18" charset="0"/>
                      </a:rPr>
                      <m:t>𝜶</m:t>
                    </m:r>
                  </m:oMath>
                </a14:m>
                <a:r>
                  <a:rPr lang="es-ES" dirty="0">
                    <a:solidFill>
                      <a:schemeClr val="tx1"/>
                    </a:solidFill>
                  </a:rPr>
                  <a:t>, es el </a:t>
                </a:r>
                <a:r>
                  <a:rPr lang="es-ES" b="1" dirty="0">
                    <a:solidFill>
                      <a:schemeClr val="tx1"/>
                    </a:solidFill>
                  </a:rPr>
                  <a:t>máximo error de tipo I admisible</a:t>
                </a:r>
                <a:r>
                  <a:rPr lang="es-ES" dirty="0">
                    <a:solidFill>
                      <a:schemeClr val="tx1"/>
                    </a:solidFill>
                  </a:rPr>
                  <a:t>.</a:t>
                </a:r>
              </a:p>
              <a:p>
                <a:pPr algn="ctr"/>
                <a:endParaRPr lang="es-ES" dirty="0">
                  <a:solidFill>
                    <a:schemeClr val="tx1"/>
                  </a:solidFill>
                </a:endParaRPr>
              </a:p>
              <a:p>
                <a:pPr algn="ctr"/>
                <a:r>
                  <a:rPr lang="es-ES" dirty="0">
                    <a:solidFill>
                      <a:schemeClr val="tx1"/>
                    </a:solidFill>
                  </a:rPr>
                  <a:t>Determina lo que conocemos como la </a:t>
                </a:r>
                <a:r>
                  <a:rPr lang="es-ES" b="1" dirty="0">
                    <a:solidFill>
                      <a:schemeClr val="tx1"/>
                    </a:solidFill>
                  </a:rPr>
                  <a:t>región de aceptación </a:t>
                </a:r>
                <a:r>
                  <a:rPr lang="es-ES" dirty="0">
                    <a:solidFill>
                      <a:schemeClr val="tx1"/>
                    </a:solidFill>
                  </a:rPr>
                  <a:t>y de </a:t>
                </a:r>
                <a:r>
                  <a:rPr lang="es-ES" b="1" dirty="0">
                    <a:solidFill>
                      <a:schemeClr val="tx1"/>
                    </a:solidFill>
                  </a:rPr>
                  <a:t>rechazo</a:t>
                </a:r>
                <a:r>
                  <a:rPr lang="es-ES" dirty="0">
                    <a:solidFill>
                      <a:schemeClr val="tx1"/>
                    </a:solidFill>
                  </a:rPr>
                  <a:t> para H0..</a:t>
                </a:r>
              </a:p>
              <a:p>
                <a:pPr algn="ctr"/>
                <a:endParaRPr lang="es-ES" dirty="0">
                  <a:solidFill>
                    <a:schemeClr val="tx1"/>
                  </a:solidFill>
                </a:endParaRPr>
              </a:p>
              <a:p>
                <a:pPr algn="ctr"/>
                <a:r>
                  <a:rPr lang="es-ES" dirty="0">
                    <a:solidFill>
                      <a:schemeClr val="tx1"/>
                    </a:solidFill>
                  </a:rPr>
                  <a:t>Es muy </a:t>
                </a:r>
                <a:r>
                  <a:rPr lang="es-ES" b="1" dirty="0">
                    <a:solidFill>
                      <a:schemeClr val="tx1"/>
                    </a:solidFill>
                  </a:rPr>
                  <a:t>conservador</a:t>
                </a:r>
                <a:r>
                  <a:rPr lang="es-ES" dirty="0">
                    <a:solidFill>
                      <a:schemeClr val="tx1"/>
                    </a:solidFill>
                  </a:rPr>
                  <a:t>. Típicamente valores de 0.05, 0.01 o más pequeños. </a:t>
                </a:r>
              </a:p>
            </p:txBody>
          </p:sp>
        </mc:Choice>
        <mc:Fallback xmlns="">
          <p:sp>
            <p:nvSpPr>
              <p:cNvPr id="27" name="Speech Bubble: Rectangle with Corners Rounded 26">
                <a:extLst>
                  <a:ext uri="{FF2B5EF4-FFF2-40B4-BE49-F238E27FC236}">
                    <a16:creationId xmlns:a16="http://schemas.microsoft.com/office/drawing/2014/main" id="{738ADC37-E7BF-40F7-8362-4700F6703423}"/>
                  </a:ext>
                </a:extLst>
              </p:cNvPr>
              <p:cNvSpPr>
                <a:spLocks noRot="1" noChangeAspect="1" noMove="1" noResize="1" noEditPoints="1" noAdjustHandles="1" noChangeArrowheads="1" noChangeShapeType="1" noTextEdit="1"/>
              </p:cNvSpPr>
              <p:nvPr/>
            </p:nvSpPr>
            <p:spPr>
              <a:xfrm>
                <a:off x="9145589" y="858092"/>
                <a:ext cx="2860542" cy="3665661"/>
              </a:xfrm>
              <a:prstGeom prst="wedgeRoundRectCallout">
                <a:avLst>
                  <a:gd name="adj1" fmla="val -65795"/>
                  <a:gd name="adj2" fmla="val -2316"/>
                  <a:gd name="adj3" fmla="val 16667"/>
                </a:avLst>
              </a:prstGeom>
              <a:blipFill>
                <a:blip r:embed="rId5"/>
                <a:stretch>
                  <a:fillRect t="-663" b="-2322"/>
                </a:stretch>
              </a:blipFill>
              <a:ln/>
            </p:spPr>
            <p:txBody>
              <a:bodyPr/>
              <a:lstStyle/>
              <a:p>
                <a:r>
                  <a:rPr lang="es-ES">
                    <a:noFill/>
                  </a:rPr>
                  <a:t> </a:t>
                </a:r>
              </a:p>
            </p:txBody>
          </p:sp>
        </mc:Fallback>
      </mc:AlternateContent>
    </p:spTree>
    <p:extLst>
      <p:ext uri="{BB962C8B-B14F-4D97-AF65-F5344CB8AC3E}">
        <p14:creationId xmlns:p14="http://schemas.microsoft.com/office/powerpoint/2010/main" val="161179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FE7C3E1-04E5-459C-A2DA-656E6200204C}"/>
              </a:ext>
            </a:extLst>
          </p:cNvPr>
          <p:cNvPicPr>
            <a:picLocks noChangeAspect="1"/>
          </p:cNvPicPr>
          <p:nvPr/>
        </p:nvPicPr>
        <p:blipFill>
          <a:blip r:embed="rId2"/>
          <a:stretch>
            <a:fillRect/>
          </a:stretch>
        </p:blipFill>
        <p:spPr>
          <a:xfrm>
            <a:off x="431801" y="1644967"/>
            <a:ext cx="8448675" cy="4391025"/>
          </a:xfrm>
          <a:prstGeom prst="rect">
            <a:avLst/>
          </a:prstGeom>
        </p:spPr>
      </p:pic>
      <p:sp>
        <p:nvSpPr>
          <p:cNvPr id="2" name="Title 1">
            <a:extLst>
              <a:ext uri="{FF2B5EF4-FFF2-40B4-BE49-F238E27FC236}">
                <a16:creationId xmlns:a16="http://schemas.microsoft.com/office/drawing/2014/main" id="{EC3533B6-B9E6-48A2-BF12-7903D74464AC}"/>
              </a:ext>
            </a:extLst>
          </p:cNvPr>
          <p:cNvSpPr>
            <a:spLocks noGrp="1"/>
          </p:cNvSpPr>
          <p:nvPr>
            <p:ph type="title"/>
          </p:nvPr>
        </p:nvSpPr>
        <p:spPr/>
        <p:txBody>
          <a:bodyPr/>
          <a:lstStyle/>
          <a:p>
            <a:r>
              <a:rPr lang="es-MX" dirty="0"/>
              <a:t>Regiones de aceptación y rechazo</a:t>
            </a:r>
            <a:endParaRPr lang="es-ES" dirty="0"/>
          </a:p>
        </p:txBody>
      </p:sp>
      <p:sp>
        <p:nvSpPr>
          <p:cNvPr id="3" name="Text Placeholder 2">
            <a:extLst>
              <a:ext uri="{FF2B5EF4-FFF2-40B4-BE49-F238E27FC236}">
                <a16:creationId xmlns:a16="http://schemas.microsoft.com/office/drawing/2014/main" id="{1933407A-F6B8-407A-A505-DD7B870201C4}"/>
              </a:ext>
            </a:extLst>
          </p:cNvPr>
          <p:cNvSpPr>
            <a:spLocks noGrp="1"/>
          </p:cNvSpPr>
          <p:nvPr>
            <p:ph type="body" sz="quarter" idx="32"/>
          </p:nvPr>
        </p:nvSpPr>
        <p:spPr/>
        <p:txBody>
          <a:bodyPr/>
          <a:lstStyle/>
          <a:p>
            <a:endParaRPr lang="es-ES"/>
          </a:p>
        </p:txBody>
      </p:sp>
      <p:sp>
        <p:nvSpPr>
          <p:cNvPr id="5" name="Slide Number Placeholder 4">
            <a:extLst>
              <a:ext uri="{FF2B5EF4-FFF2-40B4-BE49-F238E27FC236}">
                <a16:creationId xmlns:a16="http://schemas.microsoft.com/office/drawing/2014/main" id="{7740BA95-7567-4D0A-A72D-0343A2F10D8A}"/>
              </a:ext>
            </a:extLst>
          </p:cNvPr>
          <p:cNvSpPr>
            <a:spLocks noGrp="1"/>
          </p:cNvSpPr>
          <p:nvPr>
            <p:ph type="sldNum" sz="quarter" idx="33"/>
          </p:nvPr>
        </p:nvSpPr>
        <p:spPr/>
        <p:txBody>
          <a:bodyPr/>
          <a:lstStyle/>
          <a:p>
            <a:pPr rtl="0"/>
            <a:fld id="{19B51A1E-902D-48AF-9020-955120F399B6}" type="slidenum">
              <a:rPr lang="es-ES" noProof="0" smtClean="0"/>
              <a:pPr rtl="0"/>
              <a:t>17</a:t>
            </a:fld>
            <a:endParaRPr lang="es-ES" noProof="0"/>
          </a:p>
        </p:txBody>
      </p:sp>
      <p:sp>
        <p:nvSpPr>
          <p:cNvPr id="7" name="TextBox 6">
            <a:extLst>
              <a:ext uri="{FF2B5EF4-FFF2-40B4-BE49-F238E27FC236}">
                <a16:creationId xmlns:a16="http://schemas.microsoft.com/office/drawing/2014/main" id="{7D262F5D-DDDB-493C-A4AB-9E4491637322}"/>
              </a:ext>
            </a:extLst>
          </p:cNvPr>
          <p:cNvSpPr txBox="1"/>
          <p:nvPr/>
        </p:nvSpPr>
        <p:spPr>
          <a:xfrm>
            <a:off x="3745992" y="2450894"/>
            <a:ext cx="2148840" cy="646331"/>
          </a:xfrm>
          <a:prstGeom prst="rect">
            <a:avLst/>
          </a:prstGeom>
          <a:noFill/>
        </p:spPr>
        <p:txBody>
          <a:bodyPr wrap="square" rtlCol="0">
            <a:spAutoFit/>
          </a:bodyPr>
          <a:lstStyle/>
          <a:p>
            <a:r>
              <a:rPr lang="es-MX" dirty="0"/>
              <a:t>Región aceptación H0</a:t>
            </a:r>
            <a:endParaRPr lang="es-E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A049EB-C19C-4090-BB3B-462CA3582D5A}"/>
                  </a:ext>
                </a:extLst>
              </p:cNvPr>
              <p:cNvSpPr txBox="1"/>
              <p:nvPr/>
            </p:nvSpPr>
            <p:spPr>
              <a:xfrm>
                <a:off x="431801" y="3517313"/>
                <a:ext cx="2148840" cy="923330"/>
              </a:xfrm>
              <a:prstGeom prst="rect">
                <a:avLst/>
              </a:prstGeom>
              <a:noFill/>
            </p:spPr>
            <p:txBody>
              <a:bodyPr wrap="square" rtlCol="0">
                <a:spAutoFit/>
              </a:bodyPr>
              <a:lstStyle/>
              <a:p>
                <a:r>
                  <a:rPr lang="es-MX" dirty="0"/>
                  <a:t>Nivel de significancia</a:t>
                </a:r>
              </a:p>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𝛼</m:t>
                      </m:r>
                    </m:oMath>
                  </m:oMathPara>
                </a14:m>
                <a:endParaRPr lang="es-ES" dirty="0"/>
              </a:p>
            </p:txBody>
          </p:sp>
        </mc:Choice>
        <mc:Fallback xmlns="">
          <p:sp>
            <p:nvSpPr>
              <p:cNvPr id="9" name="TextBox 8">
                <a:extLst>
                  <a:ext uri="{FF2B5EF4-FFF2-40B4-BE49-F238E27FC236}">
                    <a16:creationId xmlns:a16="http://schemas.microsoft.com/office/drawing/2014/main" id="{39A049EB-C19C-4090-BB3B-462CA3582D5A}"/>
                  </a:ext>
                </a:extLst>
              </p:cNvPr>
              <p:cNvSpPr txBox="1">
                <a:spLocks noRot="1" noChangeAspect="1" noMove="1" noResize="1" noEditPoints="1" noAdjustHandles="1" noChangeArrowheads="1" noChangeShapeType="1" noTextEdit="1"/>
              </p:cNvSpPr>
              <p:nvPr/>
            </p:nvSpPr>
            <p:spPr>
              <a:xfrm>
                <a:off x="431801" y="3517313"/>
                <a:ext cx="2148840" cy="923330"/>
              </a:xfrm>
              <a:prstGeom prst="rect">
                <a:avLst/>
              </a:prstGeom>
              <a:blipFill>
                <a:blip r:embed="rId3"/>
                <a:stretch>
                  <a:fillRect l="-2557" t="-3974"/>
                </a:stretch>
              </a:blipFill>
            </p:spPr>
            <p:txBody>
              <a:bodyPr/>
              <a:lstStyle/>
              <a:p>
                <a:r>
                  <a:rPr lang="es-ES">
                    <a:noFill/>
                  </a:rPr>
                  <a:t> </a:t>
                </a:r>
              </a:p>
            </p:txBody>
          </p:sp>
        </mc:Fallback>
      </mc:AlternateContent>
      <p:sp>
        <p:nvSpPr>
          <p:cNvPr id="15" name="TextBox 14">
            <a:extLst>
              <a:ext uri="{FF2B5EF4-FFF2-40B4-BE49-F238E27FC236}">
                <a16:creationId xmlns:a16="http://schemas.microsoft.com/office/drawing/2014/main" id="{C428E74A-98D9-4C43-B5D1-3CA8380947E4}"/>
              </a:ext>
            </a:extLst>
          </p:cNvPr>
          <p:cNvSpPr txBox="1"/>
          <p:nvPr/>
        </p:nvSpPr>
        <p:spPr>
          <a:xfrm>
            <a:off x="5894832" y="2481168"/>
            <a:ext cx="2148840" cy="369332"/>
          </a:xfrm>
          <a:prstGeom prst="rect">
            <a:avLst/>
          </a:prstGeom>
          <a:noFill/>
        </p:spPr>
        <p:txBody>
          <a:bodyPr wrap="square" rtlCol="0">
            <a:spAutoFit/>
          </a:bodyPr>
          <a:lstStyle/>
          <a:p>
            <a:r>
              <a:rPr lang="es-MX" dirty="0"/>
              <a:t>Región rechazo H0</a:t>
            </a:r>
            <a:endParaRPr lang="es-ES" dirty="0"/>
          </a:p>
        </p:txBody>
      </p:sp>
      <p:sp>
        <p:nvSpPr>
          <p:cNvPr id="16" name="TextBox 15">
            <a:extLst>
              <a:ext uri="{FF2B5EF4-FFF2-40B4-BE49-F238E27FC236}">
                <a16:creationId xmlns:a16="http://schemas.microsoft.com/office/drawing/2014/main" id="{A8CFBA42-E8FF-4769-B0CA-447911530D0E}"/>
              </a:ext>
            </a:extLst>
          </p:cNvPr>
          <p:cNvSpPr txBox="1"/>
          <p:nvPr/>
        </p:nvSpPr>
        <p:spPr>
          <a:xfrm>
            <a:off x="1597152" y="2486098"/>
            <a:ext cx="2148840" cy="369332"/>
          </a:xfrm>
          <a:prstGeom prst="rect">
            <a:avLst/>
          </a:prstGeom>
          <a:noFill/>
        </p:spPr>
        <p:txBody>
          <a:bodyPr wrap="square" rtlCol="0">
            <a:spAutoFit/>
          </a:bodyPr>
          <a:lstStyle/>
          <a:p>
            <a:r>
              <a:rPr lang="es-MX" dirty="0"/>
              <a:t>Región rechazo H0</a:t>
            </a:r>
            <a:endParaRPr lang="es-ES" dirty="0"/>
          </a:p>
        </p:txBody>
      </p:sp>
    </p:spTree>
    <p:extLst>
      <p:ext uri="{BB962C8B-B14F-4D97-AF65-F5344CB8AC3E}">
        <p14:creationId xmlns:p14="http://schemas.microsoft.com/office/powerpoint/2010/main" val="113306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Contraste de </a:t>
            </a:r>
            <a:r>
              <a:rPr lang="es-ES" dirty="0" err="1"/>
              <a:t>hipótesis</a:t>
            </a:r>
            <a:r>
              <a:rPr lang="es-ES" dirty="0"/>
              <a:t> en una población normal</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Media y varianza</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18</a:t>
            </a:fld>
            <a:endParaRPr lang="es-ES"/>
          </a:p>
        </p:txBody>
      </p:sp>
    </p:spTree>
    <p:extLst>
      <p:ext uri="{BB962C8B-B14F-4D97-AF65-F5344CB8AC3E}">
        <p14:creationId xmlns:p14="http://schemas.microsoft.com/office/powerpoint/2010/main" val="41514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Pasos a dar en el contraste de hipótesis sobre una población normal</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723900" lvl="1" indent="-457200">
                  <a:buFont typeface="+mj-lt"/>
                  <a:buAutoNum type="arabicPeriod"/>
                </a:pPr>
                <a:r>
                  <a:rPr lang="es-MX" sz="1800" dirty="0">
                    <a:latin typeface="Cambria Math" panose="02040503050406030204" pitchFamily="18" charset="0"/>
                    <a:ea typeface="Cambria Math" panose="02040503050406030204" pitchFamily="18" charset="0"/>
                  </a:rPr>
                  <a:t>Hacer un </a:t>
                </a:r>
                <a:r>
                  <a:rPr lang="es-MX" sz="1800" b="1" dirty="0">
                    <a:latin typeface="Cambria Math" panose="02040503050406030204" pitchFamily="18" charset="0"/>
                    <a:ea typeface="Cambria Math" panose="02040503050406030204" pitchFamily="18" charset="0"/>
                  </a:rPr>
                  <a:t>análisis descriptivo </a:t>
                </a:r>
                <a:r>
                  <a:rPr lang="es-MX" sz="1800" dirty="0">
                    <a:latin typeface="Cambria Math" panose="02040503050406030204" pitchFamily="18" charset="0"/>
                    <a:ea typeface="Cambria Math" panose="02040503050406030204" pitchFamily="18" charset="0"/>
                  </a:rPr>
                  <a:t>de la muestra, calculando entre otros sus </a:t>
                </a:r>
                <a:r>
                  <a:rPr lang="es-MX" sz="1800" b="1" dirty="0">
                    <a:latin typeface="Cambria Math" panose="02040503050406030204" pitchFamily="18" charset="0"/>
                    <a:ea typeface="Cambria Math" panose="02040503050406030204" pitchFamily="18" charset="0"/>
                  </a:rPr>
                  <a:t>parámetros de posición y dispersión</a:t>
                </a:r>
              </a:p>
              <a:p>
                <a:pPr marL="723900" lvl="1" indent="-457200">
                  <a:buFont typeface="+mj-lt"/>
                  <a:buAutoNum type="arabicPeriod"/>
                </a:pPr>
                <a:r>
                  <a:rPr lang="es-MX" sz="1800" dirty="0">
                    <a:latin typeface="Cambria Math" panose="02040503050406030204" pitchFamily="18" charset="0"/>
                    <a:ea typeface="Cambria Math" panose="02040503050406030204" pitchFamily="18" charset="0"/>
                  </a:rPr>
                  <a:t>Realizar un </a:t>
                </a:r>
                <a:r>
                  <a:rPr lang="es-MX" sz="1800" b="1" dirty="0">
                    <a:latin typeface="Cambria Math" panose="02040503050406030204" pitchFamily="18" charset="0"/>
                    <a:ea typeface="Cambria Math" panose="02040503050406030204" pitchFamily="18" charset="0"/>
                  </a:rPr>
                  <a:t>estudio de la normalidad de los datos</a:t>
                </a:r>
                <a:r>
                  <a:rPr lang="es-MX" sz="1800" dirty="0">
                    <a:latin typeface="Cambria Math" panose="02040503050406030204" pitchFamily="18" charset="0"/>
                    <a:ea typeface="Cambria Math" panose="02040503050406030204" pitchFamily="18" charset="0"/>
                  </a:rPr>
                  <a:t>: Empleando un test formal, Papel probabilístico normal, Histograma (&gt;50)</a:t>
                </a:r>
              </a:p>
              <a:p>
                <a:pPr marL="723900" lvl="1" indent="-457200">
                  <a:buFont typeface="+mj-lt"/>
                  <a:buAutoNum type="arabicPeriod"/>
                </a:pPr>
                <a:r>
                  <a:rPr lang="es-MX" sz="1800" dirty="0">
                    <a:latin typeface="Cambria Math" panose="02040503050406030204" pitchFamily="18" charset="0"/>
                    <a:ea typeface="Cambria Math" panose="02040503050406030204" pitchFamily="18" charset="0"/>
                  </a:rPr>
                  <a:t>Elaborar la </a:t>
                </a:r>
                <a:r>
                  <a:rPr lang="es-MX" sz="1800" b="1" dirty="0" err="1">
                    <a:latin typeface="Cambria Math" panose="02040503050406030204" pitchFamily="18" charset="0"/>
                    <a:ea typeface="Cambria Math" panose="02040503050406030204" pitchFamily="18" charset="0"/>
                  </a:rPr>
                  <a:t>hipótesis</a:t>
                </a:r>
                <a:r>
                  <a:rPr lang="es-MX" sz="1800" b="1" dirty="0">
                    <a:latin typeface="Cambria Math" panose="02040503050406030204" pitchFamily="18" charset="0"/>
                    <a:ea typeface="Cambria Math" panose="02040503050406030204" pitchFamily="18" charset="0"/>
                  </a:rPr>
                  <a:t> nula y alternativa</a:t>
                </a:r>
                <a:r>
                  <a:rPr lang="es-MX" sz="1800" dirty="0">
                    <a:latin typeface="Cambria Math" panose="02040503050406030204" pitchFamily="18" charset="0"/>
                    <a:ea typeface="Cambria Math" panose="02040503050406030204" pitchFamily="18" charset="0"/>
                  </a:rPr>
                  <a:t>: </a:t>
                </a:r>
                <a14:m>
                  <m:oMath xmlns:m="http://schemas.openxmlformats.org/officeDocument/2006/math">
                    <m:sSub>
                      <m:sSubPr>
                        <m:ctrlPr>
                          <a:rPr lang="es-MX" sz="1800" b="0" i="1" smtClean="0">
                            <a:latin typeface="Cambria Math" panose="02040503050406030204" pitchFamily="18" charset="0"/>
                            <a:ea typeface="Cambria Math" panose="02040503050406030204" pitchFamily="18" charset="0"/>
                          </a:rPr>
                        </m:ctrlPr>
                      </m:sSubPr>
                      <m:e>
                        <m:r>
                          <a:rPr lang="es-MX" sz="1800" b="0" i="1" smtClean="0">
                            <a:latin typeface="Cambria Math" panose="02040503050406030204" pitchFamily="18" charset="0"/>
                            <a:ea typeface="Cambria Math" panose="02040503050406030204" pitchFamily="18" charset="0"/>
                          </a:rPr>
                          <m:t>𝐸𝑛</m:t>
                        </m:r>
                        <m:r>
                          <a:rPr lang="es-MX" sz="1800" b="0" i="1" smtClean="0">
                            <a:latin typeface="Cambria Math" panose="02040503050406030204" pitchFamily="18" charset="0"/>
                            <a:ea typeface="Cambria Math" panose="02040503050406030204" pitchFamily="18" charset="0"/>
                          </a:rPr>
                          <m:t> </m:t>
                        </m:r>
                        <m:r>
                          <a:rPr lang="es-MX" sz="1800" b="0" i="1" smtClean="0">
                            <a:latin typeface="Cambria Math" panose="02040503050406030204" pitchFamily="18" charset="0"/>
                            <a:ea typeface="Cambria Math" panose="02040503050406030204" pitchFamily="18" charset="0"/>
                          </a:rPr>
                          <m:t>𝑛𝑢𝑒𝑠𝑡𝑟𝑜</m:t>
                        </m:r>
                        <m:r>
                          <a:rPr lang="es-MX" sz="1800" b="0" i="1" smtClean="0">
                            <a:latin typeface="Cambria Math" panose="02040503050406030204" pitchFamily="18" charset="0"/>
                            <a:ea typeface="Cambria Math" panose="02040503050406030204" pitchFamily="18" charset="0"/>
                          </a:rPr>
                          <m:t> </m:t>
                        </m:r>
                        <m:r>
                          <a:rPr lang="es-MX" sz="1800" b="0" i="1" smtClean="0">
                            <a:latin typeface="Cambria Math" panose="02040503050406030204" pitchFamily="18" charset="0"/>
                            <a:ea typeface="Cambria Math" panose="02040503050406030204" pitchFamily="18" charset="0"/>
                          </a:rPr>
                          <m:t>𝑐𝑎𝑠𝑜</m:t>
                        </m:r>
                        <m:r>
                          <a:rPr lang="es-MX" sz="1800" b="0" i="1" smtClean="0">
                            <a:latin typeface="Cambria Math" panose="02040503050406030204" pitchFamily="18" charset="0"/>
                            <a:ea typeface="Cambria Math" panose="02040503050406030204" pitchFamily="18" charset="0"/>
                          </a:rPr>
                          <m:t>   </m:t>
                        </m:r>
                        <m:r>
                          <a:rPr lang="es-MX" sz="1800" b="0" i="1" smtClean="0">
                            <a:latin typeface="Cambria Math" panose="02040503050406030204" pitchFamily="18" charset="0"/>
                            <a:ea typeface="Cambria Math" panose="02040503050406030204" pitchFamily="18" charset="0"/>
                          </a:rPr>
                          <m:t>𝐻</m:t>
                        </m:r>
                      </m:e>
                      <m:sub>
                        <m:r>
                          <a:rPr lang="es-MX" sz="1800" b="0" i="1" smtClean="0">
                            <a:latin typeface="Cambria Math" panose="02040503050406030204" pitchFamily="18" charset="0"/>
                            <a:ea typeface="Cambria Math" panose="02040503050406030204" pitchFamily="18" charset="0"/>
                          </a:rPr>
                          <m:t>0</m:t>
                        </m:r>
                      </m:sub>
                    </m:sSub>
                    <m:r>
                      <a:rPr lang="es-MX" sz="1800" b="0" i="1" smtClean="0">
                        <a:latin typeface="Cambria Math" panose="02040503050406030204" pitchFamily="18" charset="0"/>
                        <a:ea typeface="Cambria Math" panose="02040503050406030204" pitchFamily="18" charset="0"/>
                      </a:rPr>
                      <m:t>:</m:t>
                    </m:r>
                    <m:r>
                      <a:rPr lang="es-MX" sz="1800" b="0" i="1" smtClean="0">
                        <a:latin typeface="Cambria Math" panose="02040503050406030204" pitchFamily="18" charset="0"/>
                        <a:ea typeface="Cambria Math" panose="02040503050406030204" pitchFamily="18" charset="0"/>
                      </a:rPr>
                      <m:t>𝜃</m:t>
                    </m:r>
                    <m:r>
                      <a:rPr lang="es-MX" sz="1800" b="0" i="1" smtClean="0">
                        <a:latin typeface="Cambria Math" panose="02040503050406030204" pitchFamily="18" charset="0"/>
                        <a:ea typeface="Cambria Math" panose="02040503050406030204" pitchFamily="18" charset="0"/>
                      </a:rPr>
                      <m:t>=</m:t>
                    </m:r>
                    <m:sSub>
                      <m:sSubPr>
                        <m:ctrlPr>
                          <a:rPr lang="es-MX" sz="1800" b="0" i="1" smtClean="0">
                            <a:latin typeface="Cambria Math" panose="02040503050406030204" pitchFamily="18" charset="0"/>
                            <a:ea typeface="Cambria Math" panose="02040503050406030204" pitchFamily="18" charset="0"/>
                          </a:rPr>
                        </m:ctrlPr>
                      </m:sSubPr>
                      <m:e>
                        <m:r>
                          <a:rPr lang="es-MX" sz="1800" b="0" i="1" smtClean="0">
                            <a:latin typeface="Cambria Math" panose="02040503050406030204" pitchFamily="18" charset="0"/>
                            <a:ea typeface="Cambria Math" panose="02040503050406030204" pitchFamily="18" charset="0"/>
                          </a:rPr>
                          <m:t>𝜃</m:t>
                        </m:r>
                      </m:e>
                      <m:sub>
                        <m:r>
                          <a:rPr lang="es-MX" sz="1800" b="0" i="1" smtClean="0">
                            <a:latin typeface="Cambria Math" panose="02040503050406030204" pitchFamily="18" charset="0"/>
                            <a:ea typeface="Cambria Math" panose="02040503050406030204" pitchFamily="18" charset="0"/>
                          </a:rPr>
                          <m:t>0</m:t>
                        </m:r>
                      </m:sub>
                    </m:sSub>
                    <m:r>
                      <a:rPr lang="es-MX" sz="1800" b="0" i="1" smtClean="0">
                        <a:latin typeface="Cambria Math" panose="02040503050406030204" pitchFamily="18" charset="0"/>
                        <a:ea typeface="Cambria Math" panose="02040503050406030204" pitchFamily="18" charset="0"/>
                      </a:rPr>
                      <m:t>;    </m:t>
                    </m:r>
                    <m:sSub>
                      <m:sSubPr>
                        <m:ctrlPr>
                          <a:rPr lang="es-MX" sz="1800" b="0" i="1" smtClean="0">
                            <a:latin typeface="Cambria Math" panose="02040503050406030204" pitchFamily="18" charset="0"/>
                            <a:ea typeface="Cambria Math" panose="02040503050406030204" pitchFamily="18" charset="0"/>
                          </a:rPr>
                        </m:ctrlPr>
                      </m:sSubPr>
                      <m:e>
                        <m:r>
                          <a:rPr lang="es-MX" sz="1800" b="0" i="1" smtClean="0">
                            <a:latin typeface="Cambria Math" panose="02040503050406030204" pitchFamily="18" charset="0"/>
                            <a:ea typeface="Cambria Math" panose="02040503050406030204" pitchFamily="18" charset="0"/>
                          </a:rPr>
                          <m:t>𝐻</m:t>
                        </m:r>
                      </m:e>
                      <m:sub>
                        <m:r>
                          <a:rPr lang="es-MX" sz="1800" b="0" i="1" smtClean="0">
                            <a:latin typeface="Cambria Math" panose="02040503050406030204" pitchFamily="18" charset="0"/>
                            <a:ea typeface="Cambria Math" panose="02040503050406030204" pitchFamily="18" charset="0"/>
                          </a:rPr>
                          <m:t>1</m:t>
                        </m:r>
                      </m:sub>
                    </m:sSub>
                    <m:r>
                      <a:rPr lang="es-MX" sz="1800" b="0" i="1" smtClean="0">
                        <a:latin typeface="Cambria Math" panose="02040503050406030204" pitchFamily="18" charset="0"/>
                        <a:ea typeface="Cambria Math" panose="02040503050406030204" pitchFamily="18" charset="0"/>
                      </a:rPr>
                      <m:t>:</m:t>
                    </m:r>
                    <m:r>
                      <a:rPr lang="es-MX" sz="1800" b="0" i="1" smtClean="0">
                        <a:latin typeface="Cambria Math" panose="02040503050406030204" pitchFamily="18" charset="0"/>
                        <a:ea typeface="Cambria Math" panose="02040503050406030204" pitchFamily="18" charset="0"/>
                      </a:rPr>
                      <m:t>𝜃</m:t>
                    </m:r>
                    <m:r>
                      <a:rPr lang="es-MX" sz="1800" b="0" i="1" smtClean="0">
                        <a:latin typeface="Cambria Math" panose="02040503050406030204" pitchFamily="18" charset="0"/>
                        <a:ea typeface="Cambria Math" panose="02040503050406030204" pitchFamily="18" charset="0"/>
                      </a:rPr>
                      <m:t>≠</m:t>
                    </m:r>
                    <m:sSub>
                      <m:sSubPr>
                        <m:ctrlPr>
                          <a:rPr lang="es-MX" sz="1800" b="0" i="1" smtClean="0">
                            <a:latin typeface="Cambria Math" panose="02040503050406030204" pitchFamily="18" charset="0"/>
                            <a:ea typeface="Cambria Math" panose="02040503050406030204" pitchFamily="18" charset="0"/>
                          </a:rPr>
                        </m:ctrlPr>
                      </m:sSubPr>
                      <m:e>
                        <m:r>
                          <a:rPr lang="es-MX" sz="1800" b="0" i="1" smtClean="0">
                            <a:latin typeface="Cambria Math" panose="02040503050406030204" pitchFamily="18" charset="0"/>
                            <a:ea typeface="Cambria Math" panose="02040503050406030204" pitchFamily="18" charset="0"/>
                          </a:rPr>
                          <m:t>𝜃</m:t>
                        </m:r>
                      </m:e>
                      <m:sub>
                        <m:r>
                          <a:rPr lang="es-MX" sz="1800" b="0" i="1" smtClean="0">
                            <a:latin typeface="Cambria Math" panose="02040503050406030204" pitchFamily="18" charset="0"/>
                            <a:ea typeface="Cambria Math" panose="02040503050406030204" pitchFamily="18" charset="0"/>
                          </a:rPr>
                          <m:t>0</m:t>
                        </m:r>
                      </m:sub>
                    </m:sSub>
                  </m:oMath>
                </a14:m>
                <a:endParaRPr lang="es-ES" sz="1800" dirty="0">
                  <a:latin typeface="Cambria Math" panose="02040503050406030204" pitchFamily="18" charset="0"/>
                  <a:ea typeface="Cambria Math" panose="02040503050406030204" pitchFamily="18" charset="0"/>
                </a:endParaRPr>
              </a:p>
              <a:p>
                <a:pPr marL="723900" lvl="1" indent="-457200">
                  <a:buFont typeface="+mj-lt"/>
                  <a:buAutoNum type="arabicPeriod"/>
                </a:pPr>
                <a:r>
                  <a:rPr lang="es-ES" sz="1800" dirty="0">
                    <a:latin typeface="Cambria Math" panose="02040503050406030204" pitchFamily="18" charset="0"/>
                    <a:ea typeface="Cambria Math" panose="02040503050406030204" pitchFamily="18" charset="0"/>
                  </a:rPr>
                  <a:t>Asumimos que la </a:t>
                </a:r>
                <a:r>
                  <a:rPr lang="es-ES" sz="1800" b="1" dirty="0" err="1">
                    <a:latin typeface="Cambria Math" panose="02040503050406030204" pitchFamily="18" charset="0"/>
                    <a:ea typeface="Cambria Math" panose="02040503050406030204" pitchFamily="18" charset="0"/>
                  </a:rPr>
                  <a:t>hipótesis</a:t>
                </a:r>
                <a:r>
                  <a:rPr lang="es-ES" sz="1800" b="1" dirty="0">
                    <a:latin typeface="Cambria Math" panose="02040503050406030204" pitchFamily="18" charset="0"/>
                    <a:ea typeface="Cambria Math" panose="02040503050406030204" pitchFamily="18" charset="0"/>
                  </a:rPr>
                  <a:t> nula es cierta </a:t>
                </a:r>
                <a:r>
                  <a:rPr lang="es-ES" sz="1800" dirty="0">
                    <a:latin typeface="Cambria Math" panose="02040503050406030204" pitchFamily="18" charset="0"/>
                    <a:ea typeface="Cambria Math" panose="02040503050406030204" pitchFamily="18" charset="0"/>
                  </a:rPr>
                  <a:t>y seleccionamos un </a:t>
                </a:r>
                <a:r>
                  <a:rPr lang="es-ES" sz="1800" b="1" dirty="0">
                    <a:latin typeface="Cambria Math" panose="02040503050406030204" pitchFamily="18" charset="0"/>
                    <a:ea typeface="Cambria Math" panose="02040503050406030204" pitchFamily="18" charset="0"/>
                  </a:rPr>
                  <a:t>estadístico con distribución conocida</a:t>
                </a:r>
                <a:r>
                  <a:rPr lang="es-ES" sz="1800" dirty="0">
                    <a:latin typeface="Cambria Math" panose="02040503050406030204" pitchFamily="18" charset="0"/>
                    <a:ea typeface="Cambria Math" panose="02040503050406030204" pitchFamily="18" charset="0"/>
                  </a:rPr>
                  <a:t> que relacione el </a:t>
                </a:r>
                <a:r>
                  <a:rPr lang="es-ES" sz="1800" b="1" dirty="0">
                    <a:latin typeface="Cambria Math" panose="02040503050406030204" pitchFamily="18" charset="0"/>
                    <a:ea typeface="Cambria Math" panose="02040503050406030204" pitchFamily="18" charset="0"/>
                  </a:rPr>
                  <a:t>parámetro poblacional </a:t>
                </a:r>
                <a:r>
                  <a:rPr lang="es-ES" sz="1800" dirty="0">
                    <a:latin typeface="Cambria Math" panose="02040503050406030204" pitchFamily="18" charset="0"/>
                    <a:ea typeface="Cambria Math" panose="02040503050406030204" pitchFamily="18" charset="0"/>
                  </a:rPr>
                  <a:t>a estudiar con la información que tenemos tanto de la población como de la muestra</a:t>
                </a:r>
              </a:p>
              <a:p>
                <a:pPr marL="723900" lvl="1" indent="-457200">
                  <a:buFont typeface="+mj-lt"/>
                  <a:buAutoNum type="arabicPeriod"/>
                </a:pPr>
                <a:r>
                  <a:rPr lang="es-ES" sz="1800" dirty="0">
                    <a:latin typeface="Cambria Math" panose="02040503050406030204" pitchFamily="18" charset="0"/>
                    <a:ea typeface="Cambria Math" panose="02040503050406030204" pitchFamily="18" charset="0"/>
                  </a:rPr>
                  <a:t>Escoger un </a:t>
                </a:r>
                <a:r>
                  <a:rPr lang="es-ES" sz="1800" b="1" dirty="0">
                    <a:latin typeface="Cambria Math" panose="02040503050406030204" pitchFamily="18" charset="0"/>
                    <a:ea typeface="Cambria Math" panose="02040503050406030204" pitchFamily="18" charset="0"/>
                  </a:rPr>
                  <a:t>nivel de significancia </a:t>
                </a:r>
                <a:r>
                  <a:rPr lang="es-ES" sz="1800" dirty="0">
                    <a:latin typeface="Cambria Math" panose="02040503050406030204" pitchFamily="18" charset="0"/>
                    <a:ea typeface="Cambria Math" panose="02040503050406030204" pitchFamily="18" charset="0"/>
                  </a:rPr>
                  <a:t>adecuado </a:t>
                </a:r>
                <a14:m>
                  <m:oMath xmlns:m="http://schemas.openxmlformats.org/officeDocument/2006/math">
                    <m:r>
                      <a:rPr lang="es-MX" sz="1800" b="0" i="1" smtClean="0">
                        <a:latin typeface="Cambria Math" panose="02040503050406030204" pitchFamily="18" charset="0"/>
                        <a:ea typeface="Cambria Math" panose="02040503050406030204" pitchFamily="18" charset="0"/>
                      </a:rPr>
                      <m:t>𝛼</m:t>
                    </m:r>
                  </m:oMath>
                </a14:m>
                <a:endParaRPr lang="es-MX" sz="1800" b="0" dirty="0">
                  <a:latin typeface="Cambria Math" panose="02040503050406030204" pitchFamily="18" charset="0"/>
                  <a:ea typeface="Cambria Math" panose="02040503050406030204" pitchFamily="18" charset="0"/>
                </a:endParaRPr>
              </a:p>
              <a:p>
                <a:pPr marL="723900" lvl="1" indent="-457200">
                  <a:buFont typeface="+mj-lt"/>
                  <a:buAutoNum type="arabicPeriod"/>
                </a:pPr>
                <a:r>
                  <a:rPr lang="es-ES" sz="1800" dirty="0">
                    <a:latin typeface="Cambria Math" panose="02040503050406030204" pitchFamily="18" charset="0"/>
                    <a:ea typeface="Cambria Math" panose="02040503050406030204" pitchFamily="18" charset="0"/>
                  </a:rPr>
                  <a:t>Para el estadístico delimitamos dos regiones:</a:t>
                </a:r>
              </a:p>
              <a:p>
                <a:pPr marL="990600" lvl="2" indent="-457200">
                  <a:buFont typeface="+mj-lt"/>
                  <a:buAutoNum type="arabicPeriod"/>
                </a:pPr>
                <a:r>
                  <a:rPr lang="es-ES" sz="1800" b="1" dirty="0">
                    <a:latin typeface="Cambria Math" panose="02040503050406030204" pitchFamily="18" charset="0"/>
                    <a:ea typeface="Cambria Math" panose="02040503050406030204" pitchFamily="18" charset="0"/>
                  </a:rPr>
                  <a:t>Región de rechazo de H0</a:t>
                </a:r>
                <a:r>
                  <a:rPr lang="es-ES" sz="1800" dirty="0">
                    <a:latin typeface="Cambria Math" panose="02040503050406030204" pitchFamily="18" charset="0"/>
                    <a:ea typeface="Cambria Math" panose="02040503050406030204" pitchFamily="18" charset="0"/>
                    <a:sym typeface="Wingdings" panose="05000000000000000000" pitchFamily="2" charset="2"/>
                  </a:rPr>
                  <a:t> Determinada por el nivel de significancia. Incluye valores extremos con probabilidad total de </a:t>
                </a:r>
                <a14:m>
                  <m:oMath xmlns:m="http://schemas.openxmlformats.org/officeDocument/2006/math">
                    <m:r>
                      <a:rPr lang="es-MX" sz="1800" b="0" i="1" smtClean="0">
                        <a:latin typeface="Cambria Math" panose="02040503050406030204" pitchFamily="18" charset="0"/>
                        <a:ea typeface="Cambria Math" panose="02040503050406030204" pitchFamily="18" charset="0"/>
                        <a:sym typeface="Wingdings" panose="05000000000000000000" pitchFamily="2" charset="2"/>
                      </a:rPr>
                      <m:t>𝛼</m:t>
                    </m:r>
                  </m:oMath>
                </a14:m>
                <a:endParaRPr lang="es-ES" sz="1800" dirty="0">
                  <a:latin typeface="Cambria Math" panose="02040503050406030204" pitchFamily="18" charset="0"/>
                  <a:ea typeface="Cambria Math" panose="02040503050406030204" pitchFamily="18" charset="0"/>
                  <a:sym typeface="Wingdings" panose="05000000000000000000" pitchFamily="2" charset="2"/>
                </a:endParaRPr>
              </a:p>
              <a:p>
                <a:pPr marL="990600" lvl="2" indent="-457200">
                  <a:buFont typeface="+mj-lt"/>
                  <a:buAutoNum type="arabicPeriod"/>
                </a:pPr>
                <a:r>
                  <a:rPr lang="es-ES" sz="1800" b="1" dirty="0">
                    <a:latin typeface="Cambria Math" panose="02040503050406030204" pitchFamily="18" charset="0"/>
                    <a:ea typeface="Cambria Math" panose="02040503050406030204" pitchFamily="18" charset="0"/>
                    <a:sym typeface="Wingdings" panose="05000000000000000000" pitchFamily="2" charset="2"/>
                  </a:rPr>
                  <a:t>Región de aceptación de H0 </a:t>
                </a:r>
                <a:r>
                  <a:rPr lang="es-ES" sz="1800" dirty="0">
                    <a:latin typeface="Cambria Math" panose="02040503050406030204" pitchFamily="18" charset="0"/>
                    <a:ea typeface="Cambria Math" panose="02040503050406030204" pitchFamily="18" charset="0"/>
                    <a:sym typeface="Wingdings" panose="05000000000000000000" pitchFamily="2" charset="2"/>
                  </a:rPr>
                  <a:t> Región opuesta a la región de rechazo. Es lo que esperamos observar si la </a:t>
                </a:r>
                <a:r>
                  <a:rPr lang="es-ES" sz="1800" dirty="0" err="1">
                    <a:latin typeface="Cambria Math" panose="02040503050406030204" pitchFamily="18" charset="0"/>
                    <a:ea typeface="Cambria Math" panose="02040503050406030204" pitchFamily="18" charset="0"/>
                    <a:sym typeface="Wingdings" panose="05000000000000000000" pitchFamily="2" charset="2"/>
                  </a:rPr>
                  <a:t>hipótesis</a:t>
                </a:r>
                <a:r>
                  <a:rPr lang="es-ES" sz="1800" dirty="0">
                    <a:latin typeface="Cambria Math" panose="02040503050406030204" pitchFamily="18" charset="0"/>
                    <a:ea typeface="Cambria Math" panose="02040503050406030204" pitchFamily="18" charset="0"/>
                    <a:sym typeface="Wingdings" panose="05000000000000000000" pitchFamily="2" charset="2"/>
                  </a:rPr>
                  <a:t> nula es cierta</a:t>
                </a:r>
              </a:p>
              <a:p>
                <a:pPr marL="723900" lvl="1" indent="-457200">
                  <a:buFont typeface="+mj-lt"/>
                  <a:buAutoNum type="arabicPeriod"/>
                </a:pPr>
                <a:r>
                  <a:rPr lang="es-ES" sz="1800" dirty="0">
                    <a:latin typeface="Cambria Math" panose="02040503050406030204" pitchFamily="18" charset="0"/>
                    <a:ea typeface="Cambria Math" panose="02040503050406030204" pitchFamily="18" charset="0"/>
                    <a:sym typeface="Wingdings" panose="05000000000000000000" pitchFamily="2" charset="2"/>
                  </a:rPr>
                  <a:t>Calculamos el </a:t>
                </a:r>
                <a:r>
                  <a:rPr lang="es-ES" sz="1800" b="1" dirty="0">
                    <a:latin typeface="Cambria Math" panose="02040503050406030204" pitchFamily="18" charset="0"/>
                    <a:ea typeface="Cambria Math" panose="02040503050406030204" pitchFamily="18" charset="0"/>
                    <a:sym typeface="Wingdings" panose="05000000000000000000" pitchFamily="2" charset="2"/>
                  </a:rPr>
                  <a:t>valor del estadístico habiendo asumido que H0 es cierta </a:t>
                </a:r>
                <a:r>
                  <a:rPr lang="es-ES" sz="1800" dirty="0">
                    <a:latin typeface="Cambria Math" panose="02040503050406030204" pitchFamily="18" charset="0"/>
                    <a:ea typeface="Cambria Math" panose="02040503050406030204" pitchFamily="18" charset="0"/>
                    <a:sym typeface="Wingdings" panose="05000000000000000000" pitchFamily="2" charset="2"/>
                  </a:rPr>
                  <a:t>y con los datos de la muestra. Determinamos </a:t>
                </a:r>
                <a:r>
                  <a:rPr lang="es-ES" sz="1800" b="1" dirty="0">
                    <a:latin typeface="Cambria Math" panose="02040503050406030204" pitchFamily="18" charset="0"/>
                    <a:ea typeface="Cambria Math" panose="02040503050406030204" pitchFamily="18" charset="0"/>
                    <a:sym typeface="Wingdings" panose="05000000000000000000" pitchFamily="2" charset="2"/>
                  </a:rPr>
                  <a:t>si el valor observado se encuentra en la región de rechazo o aceptación de H0</a:t>
                </a:r>
              </a:p>
              <a:p>
                <a:pPr marL="990600" lvl="2" indent="-457200">
                  <a:buFont typeface="+mj-lt"/>
                  <a:buAutoNum type="arabicPeriod"/>
                </a:pPr>
                <a:endParaRPr lang="es-ES" sz="1800" dirty="0">
                  <a:latin typeface="Cambria Math" panose="02040503050406030204" pitchFamily="18" charset="0"/>
                  <a:ea typeface="Cambria Math" panose="02040503050406030204" pitchFamily="18" charset="0"/>
                </a:endParaRPr>
              </a:p>
              <a:p>
                <a:pPr marL="723900" lvl="1" indent="-457200">
                  <a:buFont typeface="+mj-lt"/>
                  <a:buAutoNum type="arabicPeriod"/>
                </a:pPr>
                <a:endParaRPr lang="es-ES" sz="20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642" b="-3516"/>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19</a:t>
            </a:fld>
            <a:endParaRPr lang="es-ES" noProof="1"/>
          </a:p>
        </p:txBody>
      </p:sp>
    </p:spTree>
    <p:extLst>
      <p:ext uri="{BB962C8B-B14F-4D97-AF65-F5344CB8AC3E}">
        <p14:creationId xmlns:p14="http://schemas.microsoft.com/office/powerpoint/2010/main" val="132911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MX" noProof="1"/>
              <a:t>¿</a:t>
            </a:r>
            <a:r>
              <a:rPr lang="es-ES" noProof="1"/>
              <a:t>En qué punto estamos?</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3600" dirty="0">
                <a:sym typeface="Wingdings" pitchFamily="2" charset="2"/>
              </a:rPr>
              <a:t>Unidad 5 – Inferencia Estadística</a:t>
            </a:r>
          </a:p>
          <a:p>
            <a:pPr lvl="2"/>
            <a:r>
              <a:rPr lang="es-ES" sz="3400" dirty="0">
                <a:sym typeface="Wingdings" pitchFamily="2" charset="2"/>
              </a:rPr>
              <a:t>1. Distribuciones en el muestreo</a:t>
            </a:r>
          </a:p>
          <a:p>
            <a:pPr lvl="2"/>
            <a:r>
              <a:rPr lang="es-ES" sz="3400" b="1" dirty="0">
                <a:solidFill>
                  <a:srgbClr val="FF0000"/>
                </a:solidFill>
                <a:sym typeface="Wingdings" pitchFamily="2" charset="2"/>
              </a:rPr>
              <a:t>2. Inferencia básica en poblaciones normales</a:t>
            </a:r>
          </a:p>
          <a:p>
            <a:pPr lvl="2"/>
            <a:endParaRPr lang="es-ES" sz="3400" dirty="0">
              <a:sym typeface="Wingdings" pitchFamily="2" charset="2"/>
            </a:endParaRPr>
          </a:p>
          <a:p>
            <a:pPr lvl="2"/>
            <a:r>
              <a:rPr lang="es-ES" sz="3400" dirty="0">
                <a:sym typeface="Wingdings" pitchFamily="2" charset="2"/>
              </a:rPr>
              <a:t>3 Análisis de la varianza</a:t>
            </a:r>
          </a:p>
          <a:p>
            <a:pPr lvl="2"/>
            <a:r>
              <a:rPr lang="es-ES" sz="3400" dirty="0">
                <a:sym typeface="Wingdings" pitchFamily="2" charset="2"/>
              </a:rPr>
              <a:t>4. Introducción a la regresión lineal</a:t>
            </a:r>
          </a:p>
          <a:p>
            <a:pPr lvl="1"/>
            <a:endParaRPr lang="es-ES" sz="2800" dirty="0"/>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2</a:t>
            </a:fld>
            <a:endParaRPr lang="es-ES" noProof="1"/>
          </a:p>
        </p:txBody>
      </p:sp>
    </p:spTree>
    <p:extLst>
      <p:ext uri="{BB962C8B-B14F-4D97-AF65-F5344CB8AC3E}">
        <p14:creationId xmlns:p14="http://schemas.microsoft.com/office/powerpoint/2010/main" val="247895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Nos encontramos con unos viejos conocidos</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f>
                        <m:fPr>
                          <m:ctrlPr>
                            <a:rPr lang="es-MX" sz="3000" b="0" i="1" smtClean="0">
                              <a:latin typeface="Cambria Math" panose="02040503050406030204" pitchFamily="18" charset="0"/>
                            </a:rPr>
                          </m:ctrlPr>
                        </m:fPr>
                        <m:num>
                          <m:acc>
                            <m:accPr>
                              <m:chr m:val="̅"/>
                              <m:ctrlPr>
                                <a:rPr lang="es-MX" sz="3000" b="0" i="1" smtClean="0">
                                  <a:latin typeface="Cambria Math" panose="02040503050406030204" pitchFamily="18" charset="0"/>
                                </a:rPr>
                              </m:ctrlPr>
                            </m:accPr>
                            <m:e>
                              <m:r>
                                <a:rPr lang="es-MX" sz="3000" b="0" i="1" smtClean="0">
                                  <a:latin typeface="Cambria Math" panose="02040503050406030204" pitchFamily="18" charset="0"/>
                                </a:rPr>
                                <m:t>𝑥</m:t>
                              </m:r>
                            </m:e>
                          </m:acc>
                          <m:r>
                            <a:rPr lang="es-MX" sz="3000" b="0" i="1" dirty="0" smtClean="0">
                              <a:latin typeface="Cambria Math" panose="02040503050406030204" pitchFamily="18" charset="0"/>
                            </a:rPr>
                            <m:t>−</m:t>
                          </m:r>
                          <m:r>
                            <a:rPr lang="es-MX" sz="3000" b="0" i="1" dirty="0" smtClean="0">
                              <a:latin typeface="Cambria Math" panose="02040503050406030204" pitchFamily="18" charset="0"/>
                            </a:rPr>
                            <m:t>𝜇</m:t>
                          </m:r>
                        </m:num>
                        <m:den>
                          <m:r>
                            <a:rPr lang="es-MX" sz="3000" b="0" i="1" smtClean="0">
                              <a:latin typeface="Cambria Math" panose="02040503050406030204" pitchFamily="18" charset="0"/>
                            </a:rPr>
                            <m:t>𝜎</m:t>
                          </m:r>
                          <m:r>
                            <a:rPr lang="es-MX" sz="3000" b="0" i="1" smtClean="0">
                              <a:latin typeface="Cambria Math" panose="02040503050406030204" pitchFamily="18" charset="0"/>
                            </a:rPr>
                            <m:t>/</m:t>
                          </m:r>
                          <m:rad>
                            <m:radPr>
                              <m:degHide m:val="on"/>
                              <m:ctrlPr>
                                <a:rPr lang="es-MX" sz="3000" b="0" i="1" smtClean="0">
                                  <a:latin typeface="Cambria Math" panose="02040503050406030204" pitchFamily="18" charset="0"/>
                                </a:rPr>
                              </m:ctrlPr>
                            </m:radPr>
                            <m:deg/>
                            <m:e>
                              <m:r>
                                <a:rPr lang="es-MX" sz="3000" b="0" i="1" smtClean="0">
                                  <a:latin typeface="Cambria Math" panose="02040503050406030204" pitchFamily="18" charset="0"/>
                                </a:rPr>
                                <m:t>𝑛</m:t>
                              </m:r>
                            </m:e>
                          </m:rad>
                        </m:den>
                      </m:f>
                      <m:r>
                        <a:rPr lang="es-MX" sz="3000" b="0" i="1" smtClean="0">
                          <a:latin typeface="Cambria Math" panose="02040503050406030204" pitchFamily="18" charset="0"/>
                        </a:rPr>
                        <m:t>~</m:t>
                      </m:r>
                      <m:r>
                        <a:rPr lang="es-MX" sz="3000" b="0" i="1" smtClean="0">
                          <a:latin typeface="Cambria Math" panose="02040503050406030204" pitchFamily="18" charset="0"/>
                        </a:rPr>
                        <m:t>𝑁</m:t>
                      </m:r>
                      <m:d>
                        <m:dPr>
                          <m:ctrlPr>
                            <a:rPr lang="es-MX" sz="3000" b="0" i="1" smtClean="0">
                              <a:latin typeface="Cambria Math" panose="02040503050406030204" pitchFamily="18" charset="0"/>
                            </a:rPr>
                          </m:ctrlPr>
                        </m:dPr>
                        <m:e>
                          <m:r>
                            <a:rPr lang="es-MX" sz="3000" b="0" i="1" smtClean="0">
                              <a:latin typeface="Cambria Math" panose="02040503050406030204" pitchFamily="18" charset="0"/>
                            </a:rPr>
                            <m:t>0,1</m:t>
                          </m:r>
                        </m:e>
                      </m:d>
                    </m:oMath>
                  </m:oMathPara>
                </a14:m>
                <a:endParaRPr lang="es-MX" sz="3000" b="0" dirty="0">
                  <a:latin typeface="Cambria Math" panose="02040503050406030204" pitchFamily="18" charset="0"/>
                </a:endParaRPr>
              </a:p>
              <a:p>
                <a:pPr marL="266700" lvl="1" indent="0">
                  <a:buNone/>
                </a:pPr>
                <a:endParaRPr lang="es-ES" sz="3000" dirty="0">
                  <a:latin typeface="Cambria Math" panose="02040503050406030204" pitchFamily="18" charset="0"/>
                  <a:ea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f>
                        <m:fPr>
                          <m:ctrlPr>
                            <a:rPr lang="es-MX" sz="3000" b="0" i="1" smtClean="0">
                              <a:latin typeface="Cambria Math" panose="02040503050406030204" pitchFamily="18" charset="0"/>
                              <a:ea typeface="Cambria Math" panose="02040503050406030204" pitchFamily="18" charset="0"/>
                            </a:rPr>
                          </m:ctrlPr>
                        </m:fPr>
                        <m:num>
                          <m:acc>
                            <m:accPr>
                              <m:chr m:val="̅"/>
                              <m:ctrlPr>
                                <a:rPr lang="es-MX" sz="3000" b="0" i="1" smtClean="0">
                                  <a:latin typeface="Cambria Math" panose="02040503050406030204" pitchFamily="18" charset="0"/>
                                  <a:ea typeface="Cambria Math" panose="02040503050406030204" pitchFamily="18" charset="0"/>
                                </a:rPr>
                              </m:ctrlPr>
                            </m:accPr>
                            <m:e>
                              <m:r>
                                <a:rPr lang="es-MX" sz="3000" b="0" i="1" smtClean="0">
                                  <a:latin typeface="Cambria Math" panose="02040503050406030204" pitchFamily="18" charset="0"/>
                                  <a:ea typeface="Cambria Math" panose="02040503050406030204" pitchFamily="18" charset="0"/>
                                </a:rPr>
                                <m:t>𝑥</m:t>
                              </m:r>
                            </m:e>
                          </m:acc>
                          <m:r>
                            <a:rPr lang="es-MX" sz="3000" b="0" i="1" dirty="0" smtClean="0">
                              <a:latin typeface="Cambria Math" panose="02040503050406030204" pitchFamily="18" charset="0"/>
                            </a:rPr>
                            <m:t>−</m:t>
                          </m:r>
                          <m:r>
                            <a:rPr lang="es-MX" sz="3000" b="0" i="1" dirty="0" smtClean="0">
                              <a:latin typeface="Cambria Math" panose="02040503050406030204" pitchFamily="18" charset="0"/>
                            </a:rPr>
                            <m:t>𝜇</m:t>
                          </m:r>
                        </m:num>
                        <m:den>
                          <m:sSup>
                            <m:sSupPr>
                              <m:ctrlPr>
                                <a:rPr lang="es-MX" sz="3000" b="0" i="1" smtClean="0">
                                  <a:latin typeface="Cambria Math" panose="02040503050406030204" pitchFamily="18" charset="0"/>
                                  <a:ea typeface="Cambria Math" panose="02040503050406030204" pitchFamily="18" charset="0"/>
                                </a:rPr>
                              </m:ctrlPr>
                            </m:sSupPr>
                            <m:e>
                              <m:r>
                                <a:rPr lang="es-MX" sz="3000" b="0" i="1" smtClean="0">
                                  <a:latin typeface="Cambria Math" panose="02040503050406030204" pitchFamily="18" charset="0"/>
                                  <a:ea typeface="Cambria Math" panose="02040503050406030204" pitchFamily="18" charset="0"/>
                                </a:rPr>
                                <m:t>𝑠</m:t>
                              </m:r>
                            </m:e>
                            <m:sup>
                              <m:r>
                                <a:rPr lang="es-MX" sz="3000" b="0" i="1" smtClean="0">
                                  <a:latin typeface="Cambria Math" panose="02040503050406030204" pitchFamily="18" charset="0"/>
                                  <a:ea typeface="Cambria Math" panose="02040503050406030204" pitchFamily="18" charset="0"/>
                                </a:rPr>
                                <m:t>′</m:t>
                              </m:r>
                            </m:sup>
                          </m:sSup>
                          <m:r>
                            <a:rPr lang="es-MX" sz="3000" b="0" i="1" smtClean="0">
                              <a:latin typeface="Cambria Math" panose="02040503050406030204" pitchFamily="18" charset="0"/>
                              <a:ea typeface="Cambria Math" panose="02040503050406030204" pitchFamily="18" charset="0"/>
                            </a:rPr>
                            <m:t>/</m:t>
                          </m:r>
                          <m:rad>
                            <m:radPr>
                              <m:degHide m:val="on"/>
                              <m:ctrlPr>
                                <a:rPr lang="es-MX" sz="3000" b="0" i="1" smtClean="0">
                                  <a:latin typeface="Cambria Math" panose="02040503050406030204" pitchFamily="18" charset="0"/>
                                  <a:ea typeface="Cambria Math" panose="02040503050406030204" pitchFamily="18" charset="0"/>
                                </a:rPr>
                              </m:ctrlPr>
                            </m:radPr>
                            <m:deg/>
                            <m:e>
                              <m:r>
                                <a:rPr lang="es-MX" sz="3000" b="0" i="1" smtClean="0">
                                  <a:latin typeface="Cambria Math" panose="02040503050406030204" pitchFamily="18" charset="0"/>
                                  <a:ea typeface="Cambria Math" panose="02040503050406030204" pitchFamily="18" charset="0"/>
                                </a:rPr>
                                <m:t>𝑛</m:t>
                              </m:r>
                            </m:e>
                          </m:rad>
                        </m:den>
                      </m:f>
                      <m:r>
                        <a:rPr lang="es-MX" sz="3000" b="0" i="1" smtClean="0">
                          <a:latin typeface="Cambria Math" panose="02040503050406030204" pitchFamily="18" charset="0"/>
                          <a:ea typeface="Cambria Math" panose="02040503050406030204" pitchFamily="18" charset="0"/>
                        </a:rPr>
                        <m:t>~</m:t>
                      </m:r>
                      <m:sSub>
                        <m:sSubPr>
                          <m:ctrlPr>
                            <a:rPr lang="es-MX" sz="3000" b="0" i="1" smtClean="0">
                              <a:latin typeface="Cambria Math" panose="02040503050406030204" pitchFamily="18" charset="0"/>
                              <a:ea typeface="Cambria Math" panose="02040503050406030204" pitchFamily="18" charset="0"/>
                            </a:rPr>
                          </m:ctrlPr>
                        </m:sSubPr>
                        <m:e>
                          <m:r>
                            <a:rPr lang="es-MX" sz="3000" b="0" i="1" smtClean="0">
                              <a:latin typeface="Cambria Math" panose="02040503050406030204" pitchFamily="18" charset="0"/>
                              <a:ea typeface="Cambria Math" panose="02040503050406030204" pitchFamily="18" charset="0"/>
                            </a:rPr>
                            <m:t>𝑡</m:t>
                          </m:r>
                        </m:e>
                        <m:sub>
                          <m:r>
                            <a:rPr lang="es-MX" sz="3000" b="0" i="1" smtClean="0">
                              <a:latin typeface="Cambria Math" panose="02040503050406030204" pitchFamily="18" charset="0"/>
                              <a:ea typeface="Cambria Math" panose="02040503050406030204" pitchFamily="18" charset="0"/>
                            </a:rPr>
                            <m:t>𝑛</m:t>
                          </m:r>
                          <m:r>
                            <a:rPr lang="es-MX" sz="3000" b="0" i="1" smtClean="0">
                              <a:latin typeface="Cambria Math" panose="02040503050406030204" pitchFamily="18" charset="0"/>
                              <a:ea typeface="Cambria Math" panose="02040503050406030204" pitchFamily="18" charset="0"/>
                            </a:rPr>
                            <m:t>−1</m:t>
                          </m:r>
                        </m:sub>
                      </m:sSub>
                    </m:oMath>
                  </m:oMathPara>
                </a14:m>
                <a:endParaRPr lang="es-MX" sz="3000" b="0" dirty="0">
                  <a:latin typeface="Cambria Math" panose="02040503050406030204" pitchFamily="18" charset="0"/>
                  <a:ea typeface="Cambria Math" panose="02040503050406030204" pitchFamily="18" charset="0"/>
                </a:endParaRPr>
              </a:p>
              <a:p>
                <a:pPr marL="266700" lvl="1" indent="0">
                  <a:buNone/>
                </a:pPr>
                <a:endParaRPr lang="es-ES" sz="3000" dirty="0">
                  <a:latin typeface="Cambria Math" panose="02040503050406030204" pitchFamily="18" charset="0"/>
                  <a:ea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d>
                        <m:dPr>
                          <m:ctrlPr>
                            <a:rPr lang="es-MX" sz="3000" b="0" i="1" smtClean="0">
                              <a:latin typeface="Cambria Math" panose="02040503050406030204" pitchFamily="18" charset="0"/>
                              <a:ea typeface="Cambria Math" panose="02040503050406030204" pitchFamily="18" charset="0"/>
                            </a:rPr>
                          </m:ctrlPr>
                        </m:dPr>
                        <m:e>
                          <m:r>
                            <a:rPr lang="es-MX" sz="3000" b="0" i="1" smtClean="0">
                              <a:latin typeface="Cambria Math" panose="02040503050406030204" pitchFamily="18" charset="0"/>
                              <a:ea typeface="Cambria Math" panose="02040503050406030204" pitchFamily="18" charset="0"/>
                            </a:rPr>
                            <m:t>𝑛</m:t>
                          </m:r>
                          <m:r>
                            <a:rPr lang="es-MX" sz="3000" b="0" i="1" smtClean="0">
                              <a:latin typeface="Cambria Math" panose="02040503050406030204" pitchFamily="18" charset="0"/>
                              <a:ea typeface="Cambria Math" panose="02040503050406030204" pitchFamily="18" charset="0"/>
                            </a:rPr>
                            <m:t>−1</m:t>
                          </m:r>
                        </m:e>
                      </m:d>
                      <m:f>
                        <m:fPr>
                          <m:ctrlPr>
                            <a:rPr lang="es-MX" sz="3000" b="0" i="1" smtClean="0">
                              <a:latin typeface="Cambria Math" panose="02040503050406030204" pitchFamily="18" charset="0"/>
                              <a:ea typeface="Cambria Math" panose="02040503050406030204" pitchFamily="18" charset="0"/>
                            </a:rPr>
                          </m:ctrlPr>
                        </m:fPr>
                        <m:num>
                          <m:sSup>
                            <m:sSupPr>
                              <m:ctrlPr>
                                <a:rPr lang="es-MX" sz="3000" b="0" i="1" smtClean="0">
                                  <a:latin typeface="Cambria Math" panose="02040503050406030204" pitchFamily="18" charset="0"/>
                                  <a:ea typeface="Cambria Math" panose="02040503050406030204" pitchFamily="18" charset="0"/>
                                </a:rPr>
                              </m:ctrlPr>
                            </m:sSupPr>
                            <m:e>
                              <m:r>
                                <a:rPr lang="es-MX" sz="3000" b="0" i="1" smtClean="0">
                                  <a:latin typeface="Cambria Math" panose="02040503050406030204" pitchFamily="18" charset="0"/>
                                  <a:ea typeface="Cambria Math" panose="02040503050406030204" pitchFamily="18" charset="0"/>
                                </a:rPr>
                                <m:t>𝑠</m:t>
                              </m:r>
                            </m:e>
                            <m:sup>
                              <m:r>
                                <a:rPr lang="es-MX" sz="3000" b="0" i="1" smtClean="0">
                                  <a:latin typeface="Cambria Math" panose="02040503050406030204" pitchFamily="18" charset="0"/>
                                  <a:ea typeface="Cambria Math" panose="02040503050406030204" pitchFamily="18" charset="0"/>
                                </a:rPr>
                                <m:t>′2</m:t>
                              </m:r>
                            </m:sup>
                          </m:sSup>
                        </m:num>
                        <m:den>
                          <m:sSup>
                            <m:sSupPr>
                              <m:ctrlPr>
                                <a:rPr lang="es-MX" sz="3000" b="0" i="1" smtClean="0">
                                  <a:latin typeface="Cambria Math" panose="02040503050406030204" pitchFamily="18" charset="0"/>
                                  <a:ea typeface="Cambria Math" panose="02040503050406030204" pitchFamily="18" charset="0"/>
                                </a:rPr>
                              </m:ctrlPr>
                            </m:sSupPr>
                            <m:e>
                              <m:r>
                                <a:rPr lang="es-MX" sz="3000" b="0" i="1" smtClean="0">
                                  <a:latin typeface="Cambria Math" panose="02040503050406030204" pitchFamily="18" charset="0"/>
                                  <a:ea typeface="Cambria Math" panose="02040503050406030204" pitchFamily="18" charset="0"/>
                                </a:rPr>
                                <m:t>𝜎</m:t>
                              </m:r>
                            </m:e>
                            <m:sup>
                              <m:r>
                                <a:rPr lang="es-MX" sz="3000" b="0" i="1" smtClean="0">
                                  <a:latin typeface="Cambria Math" panose="02040503050406030204" pitchFamily="18" charset="0"/>
                                  <a:ea typeface="Cambria Math" panose="02040503050406030204" pitchFamily="18" charset="0"/>
                                </a:rPr>
                                <m:t>2</m:t>
                              </m:r>
                            </m:sup>
                          </m:sSup>
                        </m:den>
                      </m:f>
                      <m:r>
                        <a:rPr lang="es-MX" sz="3000" b="0" i="1" smtClean="0">
                          <a:latin typeface="Cambria Math" panose="02040503050406030204" pitchFamily="18" charset="0"/>
                          <a:ea typeface="Cambria Math" panose="02040503050406030204" pitchFamily="18" charset="0"/>
                        </a:rPr>
                        <m:t>~</m:t>
                      </m:r>
                      <m:sSubSup>
                        <m:sSubSupPr>
                          <m:ctrlPr>
                            <a:rPr lang="es-MX" sz="3000" b="0" i="1" smtClean="0">
                              <a:latin typeface="Cambria Math" panose="02040503050406030204" pitchFamily="18" charset="0"/>
                              <a:ea typeface="Cambria Math" panose="02040503050406030204" pitchFamily="18" charset="0"/>
                            </a:rPr>
                          </m:ctrlPr>
                        </m:sSubSupPr>
                        <m:e>
                          <m:r>
                            <a:rPr lang="es-MX" sz="3000" b="0" i="1" smtClean="0">
                              <a:latin typeface="Cambria Math" panose="02040503050406030204" pitchFamily="18" charset="0"/>
                              <a:ea typeface="Cambria Math" panose="02040503050406030204" pitchFamily="18" charset="0"/>
                            </a:rPr>
                            <m:t>𝜒</m:t>
                          </m:r>
                        </m:e>
                        <m:sub>
                          <m:r>
                            <a:rPr lang="es-MX" sz="3000" b="0" i="1" smtClean="0">
                              <a:latin typeface="Cambria Math" panose="02040503050406030204" pitchFamily="18" charset="0"/>
                              <a:ea typeface="Cambria Math" panose="02040503050406030204" pitchFamily="18" charset="0"/>
                            </a:rPr>
                            <m:t>𝑛</m:t>
                          </m:r>
                          <m:r>
                            <a:rPr lang="es-MX" sz="3000" b="0" i="1" smtClean="0">
                              <a:latin typeface="Cambria Math" panose="02040503050406030204" pitchFamily="18" charset="0"/>
                              <a:ea typeface="Cambria Math" panose="02040503050406030204" pitchFamily="18" charset="0"/>
                            </a:rPr>
                            <m:t>−1</m:t>
                          </m:r>
                        </m:sub>
                        <m:sup>
                          <m:r>
                            <a:rPr lang="es-MX" sz="3000" b="0" i="1" smtClean="0">
                              <a:latin typeface="Cambria Math" panose="02040503050406030204" pitchFamily="18" charset="0"/>
                              <a:ea typeface="Cambria Math" panose="02040503050406030204" pitchFamily="18" charset="0"/>
                            </a:rPr>
                            <m:t>2</m:t>
                          </m:r>
                        </m:sup>
                      </m:sSubSup>
                    </m:oMath>
                  </m:oMathPara>
                </a14:m>
                <a:endParaRPr lang="es-ES" sz="30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20</a:t>
            </a:fld>
            <a:endParaRPr lang="es-ES" noProof="1"/>
          </a:p>
        </p:txBody>
      </p:sp>
      <p:sp>
        <p:nvSpPr>
          <p:cNvPr id="6" name="TextBox 5">
            <a:extLst>
              <a:ext uri="{FF2B5EF4-FFF2-40B4-BE49-F238E27FC236}">
                <a16:creationId xmlns:a16="http://schemas.microsoft.com/office/drawing/2014/main" id="{8FFF8E6F-5656-467F-BEF6-C410E9E48A89}"/>
              </a:ext>
            </a:extLst>
          </p:cNvPr>
          <p:cNvSpPr txBox="1"/>
          <p:nvPr/>
        </p:nvSpPr>
        <p:spPr>
          <a:xfrm>
            <a:off x="7040880" y="2016000"/>
            <a:ext cx="3346704" cy="646331"/>
          </a:xfrm>
          <a:prstGeom prst="rect">
            <a:avLst/>
          </a:prstGeom>
          <a:noFill/>
        </p:spPr>
        <p:txBody>
          <a:bodyPr wrap="square" rtlCol="0">
            <a:spAutoFit/>
          </a:bodyPr>
          <a:lstStyle/>
          <a:p>
            <a:r>
              <a:rPr lang="es-MX" dirty="0"/>
              <a:t>Inferencia sobre la media, varianza poblacional conocida. </a:t>
            </a:r>
            <a:endParaRPr lang="es-ES" dirty="0"/>
          </a:p>
        </p:txBody>
      </p:sp>
      <p:sp>
        <p:nvSpPr>
          <p:cNvPr id="10" name="TextBox 9">
            <a:extLst>
              <a:ext uri="{FF2B5EF4-FFF2-40B4-BE49-F238E27FC236}">
                <a16:creationId xmlns:a16="http://schemas.microsoft.com/office/drawing/2014/main" id="{94E07871-7AF5-47BD-82F3-AB946E9B5AD0}"/>
              </a:ext>
            </a:extLst>
          </p:cNvPr>
          <p:cNvSpPr txBox="1"/>
          <p:nvPr/>
        </p:nvSpPr>
        <p:spPr>
          <a:xfrm>
            <a:off x="7040880" y="3311400"/>
            <a:ext cx="2962656" cy="923330"/>
          </a:xfrm>
          <a:prstGeom prst="rect">
            <a:avLst/>
          </a:prstGeom>
          <a:noFill/>
        </p:spPr>
        <p:txBody>
          <a:bodyPr wrap="square" rtlCol="0">
            <a:spAutoFit/>
          </a:bodyPr>
          <a:lstStyle/>
          <a:p>
            <a:r>
              <a:rPr lang="es-MX" dirty="0"/>
              <a:t>Inferencia sobre la media, varianza poblacional desconocida. </a:t>
            </a:r>
            <a:endParaRPr lang="es-ES" dirty="0"/>
          </a:p>
        </p:txBody>
      </p:sp>
      <p:sp>
        <p:nvSpPr>
          <p:cNvPr id="11" name="TextBox 10">
            <a:extLst>
              <a:ext uri="{FF2B5EF4-FFF2-40B4-BE49-F238E27FC236}">
                <a16:creationId xmlns:a16="http://schemas.microsoft.com/office/drawing/2014/main" id="{5C191C9C-AA74-4B84-A3DC-6F5626BB1F5A}"/>
              </a:ext>
            </a:extLst>
          </p:cNvPr>
          <p:cNvSpPr txBox="1"/>
          <p:nvPr/>
        </p:nvSpPr>
        <p:spPr>
          <a:xfrm>
            <a:off x="7040880" y="4613099"/>
            <a:ext cx="2962656" cy="646331"/>
          </a:xfrm>
          <a:prstGeom prst="rect">
            <a:avLst/>
          </a:prstGeom>
          <a:noFill/>
        </p:spPr>
        <p:txBody>
          <a:bodyPr wrap="square" rtlCol="0">
            <a:spAutoFit/>
          </a:bodyPr>
          <a:lstStyle/>
          <a:p>
            <a:r>
              <a:rPr lang="es-MX" dirty="0"/>
              <a:t>Inferencia sobre la varianza poblacional.</a:t>
            </a:r>
            <a:endParaRPr lang="es-ES" dirty="0"/>
          </a:p>
        </p:txBody>
      </p:sp>
    </p:spTree>
    <p:extLst>
      <p:ext uri="{BB962C8B-B14F-4D97-AF65-F5344CB8AC3E}">
        <p14:creationId xmlns:p14="http://schemas.microsoft.com/office/powerpoint/2010/main" val="408623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MX" noProof="1"/>
              <a:t>C</a:t>
            </a:r>
            <a:r>
              <a:rPr lang="es-ES" noProof="1"/>
              <a:t>ontraste de hipótesis en poblaciones normales: una única población</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21</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3902363506"/>
                  </p:ext>
                </p:extLst>
              </p:nvPr>
            </p:nvGraphicFramePr>
            <p:xfrm>
              <a:off x="345440" y="2427480"/>
              <a:ext cx="11501119" cy="2593214"/>
            </p:xfrm>
            <a:graphic>
              <a:graphicData uri="http://schemas.openxmlformats.org/drawingml/2006/table">
                <a:tbl>
                  <a:tblPr firstRow="1" bandRow="1">
                    <a:tableStyleId>{073A0DAA-6AF3-43AB-8588-CEC1D06C72B9}</a:tableStyleId>
                  </a:tblPr>
                  <a:tblGrid>
                    <a:gridCol w="1296415">
                      <a:extLst>
                        <a:ext uri="{9D8B030D-6E8A-4147-A177-3AD203B41FA5}">
                          <a16:colId xmlns:a16="http://schemas.microsoft.com/office/drawing/2014/main" val="3659321976"/>
                        </a:ext>
                      </a:extLst>
                    </a:gridCol>
                    <a:gridCol w="1380125">
                      <a:extLst>
                        <a:ext uri="{9D8B030D-6E8A-4147-A177-3AD203B41FA5}">
                          <a16:colId xmlns:a16="http://schemas.microsoft.com/office/drawing/2014/main" val="4241209019"/>
                        </a:ext>
                      </a:extLst>
                    </a:gridCol>
                    <a:gridCol w="1393903">
                      <a:extLst>
                        <a:ext uri="{9D8B030D-6E8A-4147-A177-3AD203B41FA5}">
                          <a16:colId xmlns:a16="http://schemas.microsoft.com/office/drawing/2014/main" val="759054507"/>
                        </a:ext>
                      </a:extLst>
                    </a:gridCol>
                    <a:gridCol w="2035716">
                      <a:extLst>
                        <a:ext uri="{9D8B030D-6E8A-4147-A177-3AD203B41FA5}">
                          <a16:colId xmlns:a16="http://schemas.microsoft.com/office/drawing/2014/main" val="2701195824"/>
                        </a:ext>
                      </a:extLst>
                    </a:gridCol>
                    <a:gridCol w="2779776">
                      <a:extLst>
                        <a:ext uri="{9D8B030D-6E8A-4147-A177-3AD203B41FA5}">
                          <a16:colId xmlns:a16="http://schemas.microsoft.com/office/drawing/2014/main" val="3729365321"/>
                        </a:ext>
                      </a:extLst>
                    </a:gridCol>
                    <a:gridCol w="2615184">
                      <a:extLst>
                        <a:ext uri="{9D8B030D-6E8A-4147-A177-3AD203B41FA5}">
                          <a16:colId xmlns:a16="http://schemas.microsoft.com/office/drawing/2014/main" val="2305161700"/>
                        </a:ext>
                      </a:extLst>
                    </a:gridCol>
                  </a:tblGrid>
                  <a:tr h="370840">
                    <a:tc>
                      <a:txBody>
                        <a:bodyPr/>
                        <a:lstStyle/>
                        <a:p>
                          <a:r>
                            <a:rPr lang="es-MX" dirty="0"/>
                            <a:t>Parámetro población</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𝑯𝒊𝒑</m:t>
                                </m:r>
                                <m:r>
                                  <a:rPr lang="es-MX" b="1" i="1" smtClean="0">
                                    <a:latin typeface="Cambria Math" panose="02040503050406030204" pitchFamily="18" charset="0"/>
                                  </a:rPr>
                                  <m:t>ó</m:t>
                                </m:r>
                                <m:r>
                                  <a:rPr lang="es-MX" b="1" i="1" smtClean="0">
                                    <a:latin typeface="Cambria Math" panose="02040503050406030204" pitchFamily="18" charset="0"/>
                                  </a:rPr>
                                  <m:t>𝒕𝒆𝒔𝒊𝒔</m:t>
                                </m:r>
                              </m:oMath>
                            </m:oMathPara>
                          </a14:m>
                          <a:endParaRPr lang="es-ES" dirty="0"/>
                        </a:p>
                      </a:txBody>
                      <a:tcPr/>
                    </a:tc>
                    <a:tc>
                      <a:txBody>
                        <a:bodyPr/>
                        <a:lstStyle/>
                        <a:p>
                          <a:r>
                            <a:rPr lang="es-MX" dirty="0"/>
                            <a:t>Estadístico</a:t>
                          </a:r>
                          <a:endParaRPr lang="es-ES" dirty="0"/>
                        </a:p>
                      </a:txBody>
                      <a:tcPr/>
                    </a:tc>
                    <a:tc>
                      <a:txBody>
                        <a:bodyPr/>
                        <a:lstStyle/>
                        <a:p>
                          <a:r>
                            <a:rPr lang="es-MX" dirty="0"/>
                            <a:t>Rechazar H0 si…</a:t>
                          </a:r>
                          <a:endParaRPr lang="es-ES" dirty="0"/>
                        </a:p>
                      </a:txBody>
                      <a:tcPr/>
                    </a:tc>
                    <a:extLst>
                      <a:ext uri="{0D108BD9-81ED-4DB2-BD59-A6C34878D82A}">
                        <a16:rowId xmlns:a16="http://schemas.microsoft.com/office/drawing/2014/main" val="925302285"/>
                      </a:ext>
                    </a:extLst>
                  </a:tr>
                  <a:tr h="370840">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rPr>
                                  <m:t>=</m:t>
                                </m:r>
                                <m:r>
                                  <a:rPr lang="es-MX" b="0" i="1" smtClean="0">
                                    <a:latin typeface="Cambria Math" panose="02040503050406030204" pitchFamily="18" charset="0"/>
                                  </a:rPr>
                                  <m:t>𝑎</m:t>
                                </m:r>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𝑎</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r>
                                      <a:rPr lang="es-MX" b="0" i="1" smtClean="0">
                                        <a:latin typeface="Cambria Math" panose="02040503050406030204" pitchFamily="18" charset="0"/>
                                      </a:rPr>
                                      <m:t>𝑎</m:t>
                                    </m:r>
                                  </m:num>
                                  <m:den>
                                    <m:r>
                                      <a:rPr lang="es-MX" b="0" i="1" smtClean="0">
                                        <a:latin typeface="Cambria Math" panose="02040503050406030204" pitchFamily="18" charset="0"/>
                                      </a:rPr>
                                      <m:t>𝜎</m:t>
                                    </m:r>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 ~</m:t>
                                </m:r>
                                <m:r>
                                  <a:rPr lang="es-MX" b="0" i="1" smtClean="0">
                                    <a:latin typeface="Cambria Math" panose="02040503050406030204" pitchFamily="18" charset="0"/>
                                  </a:rPr>
                                  <m:t>𝑁</m:t>
                                </m:r>
                                <m:r>
                                  <a:rPr lang="es-MX" b="0" i="1" smtClean="0">
                                    <a:latin typeface="Cambria Math" panose="02040503050406030204" pitchFamily="18" charset="0"/>
                                  </a:rPr>
                                  <m:t>(0,1)</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Sub>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612959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rPr>
                                  <m:t>=</m:t>
                                </m:r>
                                <m:r>
                                  <a:rPr lang="es-MX" b="0" i="1" smtClean="0">
                                    <a:latin typeface="Cambria Math" panose="02040503050406030204" pitchFamily="18" charset="0"/>
                                  </a:rPr>
                                  <m:t>𝑎</m:t>
                                </m:r>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𝑎</m:t>
                                </m:r>
                              </m:oMath>
                            </m:oMathPara>
                          </a14:m>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r>
                                      <a:rPr lang="es-MX" b="0" i="1" smtClean="0">
                                        <a:latin typeface="Cambria Math" panose="02040503050406030204" pitchFamily="18" charset="0"/>
                                      </a:rPr>
                                      <m:t>𝑎</m:t>
                                    </m:r>
                                  </m:num>
                                  <m:den>
                                    <m:r>
                                      <a:rPr lang="es-MX" b="0" i="1" smtClean="0">
                                        <a:latin typeface="Cambria Math" panose="02040503050406030204" pitchFamily="18" charset="0"/>
                                      </a:rPr>
                                      <m:t>𝑠</m:t>
                                    </m:r>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Sub>
                              </m:oMath>
                            </m:oMathPara>
                          </a14:m>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02662893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r>
                                  <a:rPr lang="es-MX" b="0" i="1" smtClean="0">
                                    <a:latin typeface="Cambria Math" panose="02040503050406030204" pitchFamily="18" charset="0"/>
                                  </a:rPr>
                                  <m:t>=</m:t>
                                </m:r>
                                <m:r>
                                  <a:rPr lang="es-MX" b="0" i="1" smtClean="0">
                                    <a:latin typeface="Cambria Math" panose="02040503050406030204" pitchFamily="18" charset="0"/>
                                  </a:rPr>
                                  <m:t>𝑏</m:t>
                                </m:r>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𝑏</m:t>
                                </m:r>
                              </m:oMath>
                            </m:oMathPara>
                          </a14:m>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num>
                                  <m:den>
                                    <m:r>
                                      <a:rPr lang="es-MX" b="0" i="1" smtClean="0">
                                        <a:latin typeface="Cambria Math" panose="02040503050406030204" pitchFamily="18" charset="0"/>
                                      </a:rPr>
                                      <m:t>𝑏</m:t>
                                    </m:r>
                                  </m:den>
                                </m:f>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sub>
                                  <m:sup>
                                    <m:r>
                                      <a:rPr lang="es-MX" b="0" i="1" smtClean="0">
                                        <a:latin typeface="Cambria Math" panose="02040503050406030204" pitchFamily="18" charset="0"/>
                                      </a:rPr>
                                      <m:t>2</m:t>
                                    </m:r>
                                  </m:sup>
                                </m:sSubSup>
                              </m:oMath>
                            </m:oMathPara>
                          </a14:m>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3590586366"/>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3902363506"/>
                  </p:ext>
                </p:extLst>
              </p:nvPr>
            </p:nvGraphicFramePr>
            <p:xfrm>
              <a:off x="345440" y="2427480"/>
              <a:ext cx="11501119" cy="2593214"/>
            </p:xfrm>
            <a:graphic>
              <a:graphicData uri="http://schemas.openxmlformats.org/drawingml/2006/table">
                <a:tbl>
                  <a:tblPr firstRow="1" bandRow="1">
                    <a:tableStyleId>{073A0DAA-6AF3-43AB-8588-CEC1D06C72B9}</a:tableStyleId>
                  </a:tblPr>
                  <a:tblGrid>
                    <a:gridCol w="1296415">
                      <a:extLst>
                        <a:ext uri="{9D8B030D-6E8A-4147-A177-3AD203B41FA5}">
                          <a16:colId xmlns:a16="http://schemas.microsoft.com/office/drawing/2014/main" val="3659321976"/>
                        </a:ext>
                      </a:extLst>
                    </a:gridCol>
                    <a:gridCol w="1380125">
                      <a:extLst>
                        <a:ext uri="{9D8B030D-6E8A-4147-A177-3AD203B41FA5}">
                          <a16:colId xmlns:a16="http://schemas.microsoft.com/office/drawing/2014/main" val="4241209019"/>
                        </a:ext>
                      </a:extLst>
                    </a:gridCol>
                    <a:gridCol w="1393903">
                      <a:extLst>
                        <a:ext uri="{9D8B030D-6E8A-4147-A177-3AD203B41FA5}">
                          <a16:colId xmlns:a16="http://schemas.microsoft.com/office/drawing/2014/main" val="759054507"/>
                        </a:ext>
                      </a:extLst>
                    </a:gridCol>
                    <a:gridCol w="2035716">
                      <a:extLst>
                        <a:ext uri="{9D8B030D-6E8A-4147-A177-3AD203B41FA5}">
                          <a16:colId xmlns:a16="http://schemas.microsoft.com/office/drawing/2014/main" val="2701195824"/>
                        </a:ext>
                      </a:extLst>
                    </a:gridCol>
                    <a:gridCol w="2779776">
                      <a:extLst>
                        <a:ext uri="{9D8B030D-6E8A-4147-A177-3AD203B41FA5}">
                          <a16:colId xmlns:a16="http://schemas.microsoft.com/office/drawing/2014/main" val="3729365321"/>
                        </a:ext>
                      </a:extLst>
                    </a:gridCol>
                    <a:gridCol w="2615184">
                      <a:extLst>
                        <a:ext uri="{9D8B030D-6E8A-4147-A177-3AD203B41FA5}">
                          <a16:colId xmlns:a16="http://schemas.microsoft.com/office/drawing/2014/main" val="2305161700"/>
                        </a:ext>
                      </a:extLst>
                    </a:gridCol>
                  </a:tblGrid>
                  <a:tr h="640080">
                    <a:tc>
                      <a:txBody>
                        <a:bodyPr/>
                        <a:lstStyle/>
                        <a:p>
                          <a:r>
                            <a:rPr lang="es-MX" dirty="0"/>
                            <a:t>Parámetro población</a:t>
                          </a:r>
                          <a:endParaRPr lang="es-ES" dirty="0"/>
                        </a:p>
                      </a:txBody>
                      <a:tcPr/>
                    </a:tc>
                    <a:tc>
                      <a:txBody>
                        <a:bodyPr/>
                        <a:lstStyle/>
                        <a:p>
                          <a:endParaRPr lang="es-ES"/>
                        </a:p>
                      </a:txBody>
                      <a:tcPr>
                        <a:blipFill>
                          <a:blip r:embed="rId3"/>
                          <a:stretch>
                            <a:fillRect l="-94690" t="-4762" r="-642920" b="-320000"/>
                          </a:stretch>
                        </a:blipFill>
                      </a:tcPr>
                    </a:tc>
                    <a:tc>
                      <a:txBody>
                        <a:bodyPr/>
                        <a:lstStyle/>
                        <a:p>
                          <a:endParaRPr lang="es-ES"/>
                        </a:p>
                      </a:txBody>
                      <a:tcPr>
                        <a:blipFill>
                          <a:blip r:embed="rId3"/>
                          <a:stretch>
                            <a:fillRect l="-192140" t="-4762" r="-534498" b="-320000"/>
                          </a:stretch>
                        </a:blipFill>
                      </a:tcPr>
                    </a:tc>
                    <a:tc>
                      <a:txBody>
                        <a:bodyPr/>
                        <a:lstStyle/>
                        <a:p>
                          <a:endParaRPr lang="es-ES"/>
                        </a:p>
                      </a:txBody>
                      <a:tcPr>
                        <a:blipFill>
                          <a:blip r:embed="rId3"/>
                          <a:stretch>
                            <a:fillRect l="-200299" t="-4762" r="-266467" b="-320000"/>
                          </a:stretch>
                        </a:blipFill>
                      </a:tcPr>
                    </a:tc>
                    <a:tc>
                      <a:txBody>
                        <a:bodyPr/>
                        <a:lstStyle/>
                        <a:p>
                          <a:r>
                            <a:rPr lang="es-MX" dirty="0"/>
                            <a:t>Estadístico</a:t>
                          </a:r>
                          <a:endParaRPr lang="es-ES" dirty="0"/>
                        </a:p>
                      </a:txBody>
                      <a:tcPr/>
                    </a:tc>
                    <a:tc>
                      <a:txBody>
                        <a:bodyPr/>
                        <a:lstStyle/>
                        <a:p>
                          <a:r>
                            <a:rPr lang="es-MX" dirty="0"/>
                            <a:t>Rechazar H0 si…</a:t>
                          </a:r>
                          <a:endParaRPr lang="es-ES" dirty="0"/>
                        </a:p>
                      </a:txBody>
                      <a:tcPr/>
                    </a:tc>
                    <a:extLst>
                      <a:ext uri="{0D108BD9-81ED-4DB2-BD59-A6C34878D82A}">
                        <a16:rowId xmlns:a16="http://schemas.microsoft.com/office/drawing/2014/main" val="925302285"/>
                      </a:ext>
                    </a:extLst>
                  </a:tr>
                  <a:tr h="655638">
                    <a:tc>
                      <a:txBody>
                        <a:bodyPr/>
                        <a:lstStyle/>
                        <a:p>
                          <a:endParaRPr lang="es-ES"/>
                        </a:p>
                      </a:txBody>
                      <a:tcPr>
                        <a:blipFill>
                          <a:blip r:embed="rId3"/>
                          <a:stretch>
                            <a:fillRect l="-469" t="-101852" r="-788263" b="-211111"/>
                          </a:stretch>
                        </a:blipFill>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endParaRPr lang="es-ES"/>
                        </a:p>
                      </a:txBody>
                      <a:tcPr>
                        <a:blipFill>
                          <a:blip r:embed="rId3"/>
                          <a:stretch>
                            <a:fillRect l="-200299" t="-101852" r="-266467" b="-211111"/>
                          </a:stretch>
                        </a:blipFill>
                      </a:tcPr>
                    </a:tc>
                    <a:tc>
                      <a:txBody>
                        <a:bodyPr/>
                        <a:lstStyle/>
                        <a:p>
                          <a:endParaRPr lang="es-ES"/>
                        </a:p>
                      </a:txBody>
                      <a:tcPr>
                        <a:blipFill>
                          <a:blip r:embed="rId3"/>
                          <a:stretch>
                            <a:fillRect l="-219475" t="-101852" r="-94748" b="-211111"/>
                          </a:stretch>
                        </a:blipFill>
                      </a:tcPr>
                    </a:tc>
                    <a:tc>
                      <a:txBody>
                        <a:bodyPr/>
                        <a:lstStyle/>
                        <a:p>
                          <a:endParaRPr lang="es-ES"/>
                        </a:p>
                      </a:txBody>
                      <a:tcPr>
                        <a:blipFill>
                          <a:blip r:embed="rId3"/>
                          <a:stretch>
                            <a:fillRect l="-340326" t="-101852" r="-932" b="-211111"/>
                          </a:stretch>
                        </a:blipFill>
                      </a:tcPr>
                    </a:tc>
                    <a:extLst>
                      <a:ext uri="{0D108BD9-81ED-4DB2-BD59-A6C34878D82A}">
                        <a16:rowId xmlns:a16="http://schemas.microsoft.com/office/drawing/2014/main" val="2612959328"/>
                      </a:ext>
                    </a:extLst>
                  </a:tr>
                  <a:tr h="655638">
                    <a:tc>
                      <a:txBody>
                        <a:bodyPr/>
                        <a:lstStyle/>
                        <a:p>
                          <a:endParaRPr lang="es-ES"/>
                        </a:p>
                      </a:txBody>
                      <a:tcPr>
                        <a:blipFill>
                          <a:blip r:embed="rId3"/>
                          <a:stretch>
                            <a:fillRect l="-469" t="-201852" r="-788263" b="-111111"/>
                          </a:stretch>
                        </a:blipFill>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200299" t="-201852" r="-266467" b="-111111"/>
                          </a:stretch>
                        </a:blipFill>
                      </a:tcPr>
                    </a:tc>
                    <a:tc>
                      <a:txBody>
                        <a:bodyPr/>
                        <a:lstStyle/>
                        <a:p>
                          <a:endParaRPr lang="es-ES"/>
                        </a:p>
                      </a:txBody>
                      <a:tcPr>
                        <a:blipFill>
                          <a:blip r:embed="rId3"/>
                          <a:stretch>
                            <a:fillRect l="-219475" t="-201852" r="-94748" b="-111111"/>
                          </a:stretch>
                        </a:blipFill>
                      </a:tcPr>
                    </a:tc>
                    <a:tc>
                      <a:txBody>
                        <a:bodyPr/>
                        <a:lstStyle/>
                        <a:p>
                          <a:endParaRPr lang="es-ES"/>
                        </a:p>
                      </a:txBody>
                      <a:tcPr>
                        <a:blipFill>
                          <a:blip r:embed="rId3"/>
                          <a:stretch>
                            <a:fillRect l="-340326" t="-201852" r="-932" b="-111111"/>
                          </a:stretch>
                        </a:blipFill>
                      </a:tcPr>
                    </a:tc>
                    <a:extLst>
                      <a:ext uri="{0D108BD9-81ED-4DB2-BD59-A6C34878D82A}">
                        <a16:rowId xmlns:a16="http://schemas.microsoft.com/office/drawing/2014/main" val="2026628933"/>
                      </a:ext>
                    </a:extLst>
                  </a:tr>
                  <a:tr h="641858">
                    <a:tc>
                      <a:txBody>
                        <a:bodyPr/>
                        <a:lstStyle/>
                        <a:p>
                          <a:endParaRPr lang="es-ES"/>
                        </a:p>
                      </a:txBody>
                      <a:tcPr>
                        <a:blipFill>
                          <a:blip r:embed="rId3"/>
                          <a:stretch>
                            <a:fillRect l="-469" t="-310476" r="-788263" b="-14286"/>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200299" t="-310476" r="-266467" b="-14286"/>
                          </a:stretch>
                        </a:blipFill>
                      </a:tcPr>
                    </a:tc>
                    <a:tc>
                      <a:txBody>
                        <a:bodyPr/>
                        <a:lstStyle/>
                        <a:p>
                          <a:endParaRPr lang="es-ES"/>
                        </a:p>
                      </a:txBody>
                      <a:tcPr>
                        <a:blipFill>
                          <a:blip r:embed="rId3"/>
                          <a:stretch>
                            <a:fillRect l="-219475" t="-310476" r="-94748" b="-14286"/>
                          </a:stretch>
                        </a:blipFill>
                      </a:tcPr>
                    </a:tc>
                    <a:tc>
                      <a:txBody>
                        <a:bodyPr/>
                        <a:lstStyle/>
                        <a:p>
                          <a:endParaRPr lang="es-ES"/>
                        </a:p>
                      </a:txBody>
                      <a:tcPr>
                        <a:blipFill>
                          <a:blip r:embed="rId3"/>
                          <a:stretch>
                            <a:fillRect l="-340326" t="-310476" r="-932" b="-14286"/>
                          </a:stretch>
                        </a:blipFill>
                      </a:tcPr>
                    </a:tc>
                    <a:extLst>
                      <a:ext uri="{0D108BD9-81ED-4DB2-BD59-A6C34878D82A}">
                        <a16:rowId xmlns:a16="http://schemas.microsoft.com/office/drawing/2014/main" val="3590586366"/>
                      </a:ext>
                    </a:extLst>
                  </a:tr>
                </a:tbl>
              </a:graphicData>
            </a:graphic>
          </p:graphicFrame>
        </mc:Fallback>
      </mc:AlternateContent>
    </p:spTree>
    <p:extLst>
      <p:ext uri="{BB962C8B-B14F-4D97-AF65-F5344CB8AC3E}">
        <p14:creationId xmlns:p14="http://schemas.microsoft.com/office/powerpoint/2010/main" val="427971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1</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El nivel específico de una proteína en la sangre se distribuye normalmente en los adultos con una media de 7.25 g/dl. Tomamos 8 medidas de pacientes obteniendo los siguientes resultados: {7.15, 7.38, 7.24, 7.12, 7.28, 7.19, 7.21, 7.32}. ¿Hay algún cambio en el nivel medio de la proteína en pacientes? Asumir una significancia de 0.05.</a:t>
            </a:r>
            <a:endParaRPr lang="es-ES" dirty="0"/>
          </a:p>
          <a:p>
            <a:pPr lvl="1"/>
            <a:endParaRPr lang="es-ES" dirty="0"/>
          </a:p>
          <a:p>
            <a:pPr lvl="1"/>
            <a:endParaRPr lang="es-ES"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22</a:t>
            </a:fld>
            <a:endParaRPr lang="es-ES" noProof="1"/>
          </a:p>
        </p:txBody>
      </p:sp>
    </p:spTree>
    <p:extLst>
      <p:ext uri="{BB962C8B-B14F-4D97-AF65-F5344CB8AC3E}">
        <p14:creationId xmlns:p14="http://schemas.microsoft.com/office/powerpoint/2010/main" val="296275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1</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El nivel específico de una proteína en la sangre se distribuye normalmente en los adultos con una media de 7.25 g/dl. Tomamos 8 medidas de pacientes obteniendo los siguientes resultados: {7.15, 7.38, 7.24, 7.12, 7.28, 7.19, 7.21, 7.32}. ¿Hay algún cambio en el nivel medio de la proteína en pacientes? Asumir una significancia de 0.05.</a:t>
                </a:r>
                <a:endParaRPr lang="es-ES"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=7.23;  </m:t>
                      </m:r>
                      <m:sSup>
                        <m:sSupPr>
                          <m:ctrlPr>
                            <a:rPr lang="es-MX" b="0" i="1" dirty="0" smtClean="0">
                              <a:latin typeface="Cambria Math" panose="02040503050406030204" pitchFamily="18" charset="0"/>
                            </a:rPr>
                          </m:ctrlPr>
                        </m:sSupPr>
                        <m:e>
                          <m:r>
                            <a:rPr lang="es-MX" b="0" i="1" dirty="0" smtClean="0">
                              <a:latin typeface="Cambria Math" panose="02040503050406030204" pitchFamily="18" charset="0"/>
                            </a:rPr>
                            <m:t>𝑠</m:t>
                          </m:r>
                        </m:e>
                        <m:sup>
                          <m:r>
                            <a:rPr lang="es-MX" b="0" i="1" dirty="0" smtClean="0">
                              <a:latin typeface="Cambria Math" panose="02040503050406030204" pitchFamily="18" charset="0"/>
                            </a:rPr>
                            <m:t>′</m:t>
                          </m:r>
                        </m:sup>
                      </m:sSup>
                      <m:r>
                        <a:rPr lang="es-MX" b="0" i="1" dirty="0" smtClean="0">
                          <a:latin typeface="Cambria Math" panose="02040503050406030204" pitchFamily="18" charset="0"/>
                        </a:rPr>
                        <m:t>=0.0873;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0</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rPr>
                        <m:t>=7.25;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1</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ea typeface="Cambria Math" panose="02040503050406030204" pitchFamily="18" charset="0"/>
                        </a:rPr>
                        <m:t>≠7.25</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m:t>
                          </m:r>
                          <m:r>
                            <a:rPr lang="es-MX" b="0" i="1" dirty="0" smtClean="0">
                              <a:latin typeface="Cambria Math" panose="02040503050406030204" pitchFamily="18" charset="0"/>
                            </a:rPr>
                            <m:t>𝑎</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Sub>
                      <m:r>
                        <a:rPr lang="es-MX" b="0" i="1" smtClean="0">
                          <a:latin typeface="Cambria Math" panose="02040503050406030204" pitchFamily="18" charset="0"/>
                        </a:rPr>
                        <m:t> →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7.23−7.25</m:t>
                          </m:r>
                        </m:num>
                        <m:den>
                          <m:r>
                            <a:rPr lang="es-MX" b="0" i="1" smtClean="0">
                              <a:latin typeface="Cambria Math" panose="02040503050406030204" pitchFamily="18" charset="0"/>
                            </a:rPr>
                            <m:t>0.0873/</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8</m:t>
                              </m:r>
                            </m:e>
                          </m:rad>
                        </m:den>
                      </m:f>
                      <m:r>
                        <a:rPr lang="es-MX" b="0" i="1" smtClean="0">
                          <a:latin typeface="Cambria Math" panose="02040503050406030204" pitchFamily="18" charset="0"/>
                        </a:rPr>
                        <m:t>=−0.648</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e>
                      </m:d>
                    </m:oMath>
                  </m:oMathPara>
                </a14:m>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23</a:t>
            </a:fld>
            <a:endParaRPr lang="es-ES" noProof="1"/>
          </a:p>
        </p:txBody>
      </p:sp>
    </p:spTree>
    <p:extLst>
      <p:ext uri="{BB962C8B-B14F-4D97-AF65-F5344CB8AC3E}">
        <p14:creationId xmlns:p14="http://schemas.microsoft.com/office/powerpoint/2010/main" val="295896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1</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r>
              <a:rPr lang="es-ES" noProof="1"/>
              <a:t>T-student</a:t>
            </a:r>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24</a:t>
            </a:fld>
            <a:endParaRPr lang="es-ES" noProof="1"/>
          </a:p>
        </p:txBody>
      </p:sp>
      <p:sp>
        <p:nvSpPr>
          <p:cNvPr id="7" name="Marcador de contenido 6">
            <a:extLst>
              <a:ext uri="{FF2B5EF4-FFF2-40B4-BE49-F238E27FC236}">
                <a16:creationId xmlns:a16="http://schemas.microsoft.com/office/drawing/2014/main" id="{70EB3024-151A-FC40-8DF9-269B8DDA14E7}"/>
              </a:ext>
            </a:extLst>
          </p:cNvPr>
          <p:cNvSpPr>
            <a:spLocks noGrp="1"/>
          </p:cNvSpPr>
          <p:nvPr>
            <p:ph idx="1"/>
          </p:nvPr>
        </p:nvSpPr>
        <p:spPr/>
        <p:txBody>
          <a:bodyPr/>
          <a:lstStyle/>
          <a:p>
            <a:endParaRPr lang="es-ES"/>
          </a:p>
        </p:txBody>
      </p:sp>
      <p:sp>
        <p:nvSpPr>
          <p:cNvPr id="10" name="Rectángulo 9">
            <a:extLst>
              <a:ext uri="{FF2B5EF4-FFF2-40B4-BE49-F238E27FC236}">
                <a16:creationId xmlns:a16="http://schemas.microsoft.com/office/drawing/2014/main" id="{C2BA9C0F-BDA0-B043-83DB-3EA75FCA37AA}"/>
              </a:ext>
            </a:extLst>
          </p:cNvPr>
          <p:cNvSpPr/>
          <p:nvPr/>
        </p:nvSpPr>
        <p:spPr>
          <a:xfrm>
            <a:off x="4683342" y="2628621"/>
            <a:ext cx="557784" cy="194337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pic>
        <p:nvPicPr>
          <p:cNvPr id="12" name="Picture 11">
            <a:extLst>
              <a:ext uri="{FF2B5EF4-FFF2-40B4-BE49-F238E27FC236}">
                <a16:creationId xmlns:a16="http://schemas.microsoft.com/office/drawing/2014/main" id="{4F298A92-0BE6-44A1-89D5-68B60D88A642}"/>
              </a:ext>
            </a:extLst>
          </p:cNvPr>
          <p:cNvPicPr>
            <a:picLocks noChangeAspect="1"/>
          </p:cNvPicPr>
          <p:nvPr/>
        </p:nvPicPr>
        <p:blipFill>
          <a:blip r:embed="rId3"/>
          <a:stretch>
            <a:fillRect/>
          </a:stretch>
        </p:blipFill>
        <p:spPr>
          <a:xfrm>
            <a:off x="393829" y="1252537"/>
            <a:ext cx="9220200" cy="5286375"/>
          </a:xfrm>
          <a:prstGeom prst="rect">
            <a:avLst/>
          </a:prstGeom>
        </p:spPr>
      </p:pic>
      <p:sp>
        <p:nvSpPr>
          <p:cNvPr id="11" name="Rectángulo 10">
            <a:extLst>
              <a:ext uri="{FF2B5EF4-FFF2-40B4-BE49-F238E27FC236}">
                <a16:creationId xmlns:a16="http://schemas.microsoft.com/office/drawing/2014/main" id="{753B0AF5-CCF0-2349-BC35-085815E0AE0B}"/>
              </a:ext>
            </a:extLst>
          </p:cNvPr>
          <p:cNvSpPr/>
          <p:nvPr/>
        </p:nvSpPr>
        <p:spPr>
          <a:xfrm>
            <a:off x="911172" y="3895724"/>
            <a:ext cx="8842027" cy="24157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3" name="Rectángulo 10">
            <a:extLst>
              <a:ext uri="{FF2B5EF4-FFF2-40B4-BE49-F238E27FC236}">
                <a16:creationId xmlns:a16="http://schemas.microsoft.com/office/drawing/2014/main" id="{965C2C78-861E-424A-BDAB-7AD87C5EC43C}"/>
              </a:ext>
            </a:extLst>
          </p:cNvPr>
          <p:cNvSpPr/>
          <p:nvPr/>
        </p:nvSpPr>
        <p:spPr>
          <a:xfrm>
            <a:off x="3722581" y="2843560"/>
            <a:ext cx="627784" cy="369535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294543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1</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El nivel específico de una proteína en la sangre se distribuye normalmente en los adultos con una media de 7.25 g/dl. Tomamos 8 medidas de pacientes obteniendo los siguientes resultados: {7.15, 7.38, 7.24, 7.12, 7.28, 7.19, 7.21, 7.32}. ¿Hay algún cambio en el nivel medio de la proteína en pacientes? Asumir una significancia de 0.05.</a:t>
                </a:r>
                <a:endParaRPr lang="es-ES"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=7.23625;  </m:t>
                      </m:r>
                      <m:sSup>
                        <m:sSupPr>
                          <m:ctrlPr>
                            <a:rPr lang="es-MX" b="0" i="1" dirty="0" smtClean="0">
                              <a:latin typeface="Cambria Math" panose="02040503050406030204" pitchFamily="18" charset="0"/>
                            </a:rPr>
                          </m:ctrlPr>
                        </m:sSupPr>
                        <m:e>
                          <m:r>
                            <a:rPr lang="es-MX" b="0" i="1" dirty="0" smtClean="0">
                              <a:latin typeface="Cambria Math" panose="02040503050406030204" pitchFamily="18" charset="0"/>
                            </a:rPr>
                            <m:t>𝑠</m:t>
                          </m:r>
                        </m:e>
                        <m:sup>
                          <m:r>
                            <a:rPr lang="es-MX" b="0" i="1" dirty="0" smtClean="0">
                              <a:latin typeface="Cambria Math" panose="02040503050406030204" pitchFamily="18" charset="0"/>
                            </a:rPr>
                            <m:t>′</m:t>
                          </m:r>
                        </m:sup>
                      </m:sSup>
                      <m:r>
                        <a:rPr lang="es-MX" b="0" i="1" dirty="0" smtClean="0">
                          <a:latin typeface="Cambria Math" panose="02040503050406030204" pitchFamily="18" charset="0"/>
                        </a:rPr>
                        <m:t>=0.0873;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0</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rPr>
                        <m:t>=7.25;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1</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ea typeface="Cambria Math" panose="02040503050406030204" pitchFamily="18" charset="0"/>
                        </a:rPr>
                        <m:t>≠7.25</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m:t>
                          </m:r>
                          <m:r>
                            <a:rPr lang="es-MX" b="0" i="1" dirty="0" smtClean="0">
                              <a:latin typeface="Cambria Math" panose="02040503050406030204" pitchFamily="18" charset="0"/>
                            </a:rPr>
                            <m:t>𝑎</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Sub>
                      <m:r>
                        <a:rPr lang="es-MX" b="0" i="1" smtClean="0">
                          <a:latin typeface="Cambria Math" panose="02040503050406030204" pitchFamily="18" charset="0"/>
                        </a:rPr>
                        <m:t> →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7.23625−7.25</m:t>
                          </m:r>
                        </m:num>
                        <m:den>
                          <m:r>
                            <a:rPr lang="es-MX" b="0" i="1" smtClean="0">
                              <a:latin typeface="Cambria Math" panose="02040503050406030204" pitchFamily="18" charset="0"/>
                            </a:rPr>
                            <m:t>0.0873/</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8</m:t>
                              </m:r>
                            </m:e>
                          </m:rad>
                        </m:den>
                      </m:f>
                      <m:r>
                        <a:rPr lang="es-MX" b="0" i="1" smtClean="0">
                          <a:latin typeface="Cambria Math" panose="02040503050406030204" pitchFamily="18" charset="0"/>
                        </a:rPr>
                        <m:t>=−0.445</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−2.365, 2.365</m:t>
                          </m:r>
                        </m:e>
                      </m:d>
                    </m:oMath>
                  </m:oMathPara>
                </a14:m>
                <a:endParaRPr lang="es-MX" b="0" dirty="0"/>
              </a:p>
              <a:p>
                <a:pPr marL="266700" lvl="1" indent="0">
                  <a:buNone/>
                </a:pPr>
                <a:endParaRPr lang="es-MX" dirty="0"/>
              </a:p>
              <a:p>
                <a:pPr marL="266700" lvl="1" indent="0" algn="ctr">
                  <a:buNone/>
                </a:pPr>
                <a:r>
                  <a:rPr lang="es-MX" dirty="0"/>
                  <a:t>H0 no puede ser rechazada</a:t>
                </a:r>
              </a:p>
              <a:p>
                <a:pPr marL="266700" lvl="1" indent="0" algn="ctr">
                  <a:buNone/>
                </a:pPr>
                <a:endParaRPr lang="es-MX" dirty="0"/>
              </a:p>
              <a:p>
                <a:pPr marL="266700" lvl="1" indent="0" algn="ctr">
                  <a:buNone/>
                </a:pPr>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25</a:t>
            </a:fld>
            <a:endParaRPr lang="es-ES" noProof="1"/>
          </a:p>
        </p:txBody>
      </p:sp>
    </p:spTree>
    <p:extLst>
      <p:ext uri="{BB962C8B-B14F-4D97-AF65-F5344CB8AC3E}">
        <p14:creationId xmlns:p14="http://schemas.microsoft.com/office/powerpoint/2010/main" val="161268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2</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Para estudiar el nivel de variabilidad en las temperaturas medidas por termómetros del mismo modelo hemos llevado a cabo un experimento consistente en observar temperaturas obtenidas de 30 termómetros en un mismo recipiente a temperatura constante. Hemos obtenido una desviación estándar de 0.06 en la muestra. Asumiendo normalidad en la temperatura medida por los termómetro, queremos comprobar si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m:t>
                    </m:r>
                  </m:oMath>
                </a14:m>
                <a:r>
                  <a:rPr lang="es-MX" dirty="0"/>
                  <a:t> con respecto 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0.05</m:t>
                    </m:r>
                  </m:oMath>
                </a14:m>
                <a:r>
                  <a:rPr lang="es-MX" dirty="0"/>
                  <a:t> con </a:t>
                </a:r>
                <a14:m>
                  <m:oMath xmlns:m="http://schemas.openxmlformats.org/officeDocument/2006/math">
                    <m:r>
                      <a:rPr lang="es-MX" b="0" i="1" smtClean="0">
                        <a:latin typeface="Cambria Math" panose="02040503050406030204" pitchFamily="18" charset="0"/>
                      </a:rPr>
                      <m:t>𝛼</m:t>
                    </m:r>
                    <m:r>
                      <a:rPr lang="es-MX" b="0" i="1" smtClean="0">
                        <a:latin typeface="Cambria Math" panose="02040503050406030204" pitchFamily="18" charset="0"/>
                      </a:rPr>
                      <m:t>=0.05</m:t>
                    </m:r>
                  </m:oMath>
                </a14:m>
                <a:br>
                  <a:rPr lang="es-MX" dirty="0"/>
                </a:br>
                <a:br>
                  <a:rPr lang="es-MX" dirty="0"/>
                </a:br>
                <a:endParaRPr lang="es-MX" dirty="0"/>
              </a:p>
              <a:p>
                <a:pPr marL="266700" lvl="1" indent="0">
                  <a:buNone/>
                </a:pPr>
                <a:endParaRPr lang="es-MX" dirty="0"/>
              </a:p>
              <a:p>
                <a:pPr lvl="2"/>
                <a:endParaRPr lang="es-ES" dirty="0"/>
              </a:p>
              <a:p>
                <a:pPr lvl="1"/>
                <a:endParaRPr lang="es-ES" dirty="0"/>
              </a:p>
              <a:p>
                <a:pPr lvl="1"/>
                <a:endParaRPr lang="es-ES" dirty="0"/>
              </a:p>
            </p:txBody>
          </p:sp>
        </mc:Choice>
        <mc:Fallback>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729"/>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26</a:t>
            </a:fld>
            <a:endParaRPr lang="es-ES" noProof="1"/>
          </a:p>
        </p:txBody>
      </p:sp>
    </p:spTree>
    <p:extLst>
      <p:ext uri="{BB962C8B-B14F-4D97-AF65-F5344CB8AC3E}">
        <p14:creationId xmlns:p14="http://schemas.microsoft.com/office/powerpoint/2010/main" val="4288764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2</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Para estudiar el nivel de variabilidad en las temperaturas medidas por termómetros del mismo modelo hemos llevado a cabo un experimento consistente en observar temperaturas obtenidas de 30 termómetros en un mismo recipiente a temperatura constante. Hemos obtenido una desviación estándar de 0.06 en la muestra. Asumiendo normalidad en la temperatura medida por los termómetro, queremos comprobar si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m:t>
                    </m:r>
                  </m:oMath>
                </a14:m>
                <a:r>
                  <a:rPr lang="es-MX" dirty="0"/>
                  <a:t> con respecto 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0.05</m:t>
                    </m:r>
                  </m:oMath>
                </a14:m>
                <a:r>
                  <a:rPr lang="es-MX" dirty="0"/>
                  <a:t> con </a:t>
                </a:r>
                <a14:m>
                  <m:oMath xmlns:m="http://schemas.openxmlformats.org/officeDocument/2006/math">
                    <m:r>
                      <a:rPr lang="es-MX" b="0" i="1" smtClean="0">
                        <a:latin typeface="Cambria Math" panose="02040503050406030204" pitchFamily="18" charset="0"/>
                      </a:rPr>
                      <m:t>𝛼</m:t>
                    </m:r>
                    <m:r>
                      <a:rPr lang="es-MX" b="0" i="1" smtClean="0">
                        <a:latin typeface="Cambria Math" panose="02040503050406030204" pitchFamily="18" charset="0"/>
                      </a:rPr>
                      <m:t>=0.05</m:t>
                    </m:r>
                  </m:oMath>
                </a14:m>
                <a:br>
                  <a:rPr lang="es-MX" dirty="0"/>
                </a:br>
                <a:br>
                  <a:rPr lang="es-MX" dirty="0"/>
                </a:b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&gt;0.05;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=0.06→</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r>
                        <a:rPr lang="es-MX" b="0" i="1" smtClean="0">
                          <a:latin typeface="Cambria Math" panose="02040503050406030204" pitchFamily="18" charset="0"/>
                        </a:rPr>
                        <m:t>=0.0036</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d>
                        <m:dPr>
                          <m:ctrlPr>
                            <a:rPr lang="es-MX" i="1">
                              <a:latin typeface="Cambria Math" panose="02040503050406030204" pitchFamily="18" charset="0"/>
                            </a:rPr>
                          </m:ctrlPr>
                        </m:dPr>
                        <m:e>
                          <m:r>
                            <a:rPr lang="es-MX" i="1">
                              <a:latin typeface="Cambria Math" panose="02040503050406030204" pitchFamily="18" charset="0"/>
                            </a:rPr>
                            <m:t>𝑛</m:t>
                          </m:r>
                          <m:r>
                            <a:rPr lang="es-MX" i="1">
                              <a:latin typeface="Cambria Math" panose="02040503050406030204" pitchFamily="18" charset="0"/>
                            </a:rPr>
                            <m:t>−1</m:t>
                          </m:r>
                        </m:e>
                      </m:d>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′2</m:t>
                              </m:r>
                            </m:sup>
                          </m:sSup>
                        </m:num>
                        <m:den>
                          <m:r>
                            <a:rPr lang="es-MX" i="1">
                              <a:latin typeface="Cambria Math" panose="02040503050406030204" pitchFamily="18" charset="0"/>
                            </a:rPr>
                            <m:t>𝑏</m:t>
                          </m:r>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=29</m:t>
                      </m:r>
                      <m:f>
                        <m:fPr>
                          <m:ctrlPr>
                            <a:rPr lang="es-MX" b="0" i="1" smtClean="0">
                              <a:latin typeface="Cambria Math" panose="02040503050406030204" pitchFamily="18" charset="0"/>
                            </a:rPr>
                          </m:ctrlPr>
                        </m:fPr>
                        <m:num>
                          <m:r>
                            <a:rPr lang="es-MX" b="0" i="1" smtClean="0">
                              <a:latin typeface="Cambria Math" panose="02040503050406030204" pitchFamily="18" charset="0"/>
                            </a:rPr>
                            <m:t>0.0036</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0.05</m:t>
                              </m:r>
                            </m:e>
                            <m:sup>
                              <m:r>
                                <a:rPr lang="es-MX" b="0" i="1" smtClean="0">
                                  <a:latin typeface="Cambria Math" panose="02040503050406030204" pitchFamily="18" charset="0"/>
                                </a:rPr>
                                <m:t>2</m:t>
                              </m:r>
                            </m:sup>
                          </m:sSup>
                        </m:den>
                      </m:f>
                      <m:r>
                        <a:rPr lang="es-MX" b="0" i="1" smtClean="0">
                          <a:latin typeface="Cambria Math" panose="02040503050406030204" pitchFamily="18" charset="0"/>
                        </a:rPr>
                        <m:t>=41.76</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m:rPr>
                              <m:sty m:val="p"/>
                            </m:rPr>
                            <a:rPr lang="es-MX" i="1">
                              <a:latin typeface="Cambria Math" panose="02040503050406030204" pitchFamily="18" charset="0"/>
                            </a:rPr>
                            <m:t>t</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m:t>
                          </m:r>
                          <m:r>
                            <a:rPr lang="es-MX" b="0" i="1" smtClean="0">
                              <a:latin typeface="Cambria Math" panose="02040503050406030204" pitchFamily="18" charset="0"/>
                            </a:rPr>
                            <m:t>𝜒</m:t>
                          </m:r>
                        </m:e>
                        <m:sub>
                          <m:r>
                            <a:rPr lang="es-MX" b="0" i="1" smtClean="0">
                              <a:latin typeface="Cambria Math" panose="02040503050406030204" pitchFamily="18" charset="0"/>
                            </a:rPr>
                            <m:t>29, 0.975</m:t>
                          </m:r>
                        </m:sub>
                        <m:sup>
                          <m:r>
                            <a:rPr lang="es-MX" b="0" i="1" smtClean="0">
                              <a:latin typeface="Cambria Math" panose="02040503050406030204" pitchFamily="18" charset="0"/>
                            </a:rPr>
                            <m:t>2</m:t>
                          </m:r>
                        </m:sup>
                      </m:sSubSup>
                      <m:r>
                        <a:rPr lang="es-MX" b="0" i="1" smtClean="0">
                          <a:latin typeface="Cambria Math" panose="02040503050406030204" pitchFamily="18" charset="0"/>
                        </a:rPr>
                        <m:t>, </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29, 0.025</m:t>
                          </m:r>
                        </m:sub>
                        <m:sup>
                          <m:r>
                            <a:rPr lang="es-MX" b="0" i="1" smtClean="0">
                              <a:latin typeface="Cambria Math" panose="02040503050406030204" pitchFamily="18" charset="0"/>
                            </a:rPr>
                            <m:t>2</m:t>
                          </m:r>
                        </m:sup>
                      </m:sSubSup>
                      <m:r>
                        <a:rPr lang="es-MX" b="0" i="1" smtClean="0">
                          <a:latin typeface="Cambria Math" panose="02040503050406030204" pitchFamily="18" charset="0"/>
                        </a:rPr>
                        <m:t>]?</m:t>
                      </m:r>
                    </m:oMath>
                  </m:oMathPara>
                </a14:m>
                <a:endParaRPr lang="es-MX" dirty="0"/>
              </a:p>
              <a:p>
                <a:pPr marL="266700" lvl="1" indent="0">
                  <a:buNone/>
                </a:pPr>
                <a:endParaRPr lang="es-MX" dirty="0"/>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729"/>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27</a:t>
            </a:fld>
            <a:endParaRPr lang="es-ES" noProof="1"/>
          </a:p>
        </p:txBody>
      </p:sp>
    </p:spTree>
    <p:extLst>
      <p:ext uri="{BB962C8B-B14F-4D97-AF65-F5344CB8AC3E}">
        <p14:creationId xmlns:p14="http://schemas.microsoft.com/office/powerpoint/2010/main" val="413442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2</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marL="266700" lvl="1" indent="0">
              <a:buNone/>
            </a:pPr>
            <a:endParaRPr lang="es-MX" dirty="0"/>
          </a:p>
          <a:p>
            <a:pPr lvl="2"/>
            <a:endParaRPr lang="es-ES" dirty="0"/>
          </a:p>
          <a:p>
            <a:pPr lvl="1"/>
            <a:endParaRPr lang="es-ES" dirty="0"/>
          </a:p>
          <a:p>
            <a:pPr lvl="1"/>
            <a:endParaRPr lang="es-ES"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28</a:t>
            </a:fld>
            <a:endParaRPr lang="es-ES" noProof="1"/>
          </a:p>
        </p:txBody>
      </p:sp>
      <p:pic>
        <p:nvPicPr>
          <p:cNvPr id="6" name="Picture 5">
            <a:extLst>
              <a:ext uri="{FF2B5EF4-FFF2-40B4-BE49-F238E27FC236}">
                <a16:creationId xmlns:a16="http://schemas.microsoft.com/office/drawing/2014/main" id="{AC2DD63E-F993-42A6-9623-AD98869D4F2A}"/>
              </a:ext>
            </a:extLst>
          </p:cNvPr>
          <p:cNvPicPr>
            <a:picLocks noChangeAspect="1"/>
          </p:cNvPicPr>
          <p:nvPr/>
        </p:nvPicPr>
        <p:blipFill>
          <a:blip r:embed="rId3"/>
          <a:stretch>
            <a:fillRect/>
          </a:stretch>
        </p:blipFill>
        <p:spPr>
          <a:xfrm>
            <a:off x="1067285" y="1005696"/>
            <a:ext cx="7741050" cy="5533216"/>
          </a:xfrm>
          <a:prstGeom prst="rect">
            <a:avLst/>
          </a:prstGeom>
        </p:spPr>
      </p:pic>
      <p:sp>
        <p:nvSpPr>
          <p:cNvPr id="7" name="Rectángulo 9">
            <a:extLst>
              <a:ext uri="{FF2B5EF4-FFF2-40B4-BE49-F238E27FC236}">
                <a16:creationId xmlns:a16="http://schemas.microsoft.com/office/drawing/2014/main" id="{675D9627-514F-4660-B0F5-A03EA1838B81}"/>
              </a:ext>
            </a:extLst>
          </p:cNvPr>
          <p:cNvSpPr/>
          <p:nvPr/>
        </p:nvSpPr>
        <p:spPr>
          <a:xfrm>
            <a:off x="2692199" y="2294373"/>
            <a:ext cx="392971" cy="438170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8" name="Rectángulo 9">
            <a:extLst>
              <a:ext uri="{FF2B5EF4-FFF2-40B4-BE49-F238E27FC236}">
                <a16:creationId xmlns:a16="http://schemas.microsoft.com/office/drawing/2014/main" id="{56268FE8-6A97-451F-8D8A-BB756F3C59C7}"/>
              </a:ext>
            </a:extLst>
          </p:cNvPr>
          <p:cNvSpPr/>
          <p:nvPr/>
        </p:nvSpPr>
        <p:spPr>
          <a:xfrm>
            <a:off x="1170879" y="6335250"/>
            <a:ext cx="7449014" cy="20366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1" name="Rectángulo 9">
            <a:extLst>
              <a:ext uri="{FF2B5EF4-FFF2-40B4-BE49-F238E27FC236}">
                <a16:creationId xmlns:a16="http://schemas.microsoft.com/office/drawing/2014/main" id="{E08D5A1F-08C9-4F9D-A472-88D538DC62EF}"/>
              </a:ext>
            </a:extLst>
          </p:cNvPr>
          <p:cNvSpPr/>
          <p:nvPr/>
        </p:nvSpPr>
        <p:spPr>
          <a:xfrm>
            <a:off x="6963120" y="2369653"/>
            <a:ext cx="586256" cy="416925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263358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2</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Para estudiar el nivel de variabilidad en las temperaturas medidas por termómetros del mismo modelo hemos llevado a cabo un experimento consistente en observar temperaturas obtenidas de 30 termómetros en un mismo recipiente a temperatura constante. Hemos obtenido una desviación estándar de 0.06 en la muestra. Asumiendo normalidad en la temperatura medida por los termómetro, queremos comprobar si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m:t>
                    </m:r>
                  </m:oMath>
                </a14:m>
                <a:r>
                  <a:rPr lang="es-MX" dirty="0"/>
                  <a:t> con respecto 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0.05</m:t>
                    </m:r>
                  </m:oMath>
                </a14:m>
                <a:r>
                  <a:rPr lang="es-MX" dirty="0"/>
                  <a:t> con </a:t>
                </a:r>
                <a14:m>
                  <m:oMath xmlns:m="http://schemas.openxmlformats.org/officeDocument/2006/math">
                    <m:r>
                      <a:rPr lang="es-MX" b="0" i="1" smtClean="0">
                        <a:latin typeface="Cambria Math" panose="02040503050406030204" pitchFamily="18" charset="0"/>
                      </a:rPr>
                      <m:t>𝛼</m:t>
                    </m:r>
                    <m:r>
                      <a:rPr lang="es-MX" b="0" i="1" smtClean="0">
                        <a:latin typeface="Cambria Math" panose="02040503050406030204" pitchFamily="18" charset="0"/>
                      </a:rPr>
                      <m:t>=0.05</m:t>
                    </m:r>
                  </m:oMath>
                </a14:m>
                <a:br>
                  <a:rPr lang="es-MX" dirty="0"/>
                </a:br>
                <a:br>
                  <a:rPr lang="es-MX" dirty="0"/>
                </a:b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&gt;0.05;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=0.06→</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r>
                        <a:rPr lang="es-MX" b="0" i="1" smtClean="0">
                          <a:latin typeface="Cambria Math" panose="02040503050406030204" pitchFamily="18" charset="0"/>
                        </a:rPr>
                        <m:t>=0.0036</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d>
                        <m:dPr>
                          <m:ctrlPr>
                            <a:rPr lang="es-MX" i="1">
                              <a:latin typeface="Cambria Math" panose="02040503050406030204" pitchFamily="18" charset="0"/>
                            </a:rPr>
                          </m:ctrlPr>
                        </m:dPr>
                        <m:e>
                          <m:r>
                            <a:rPr lang="es-MX" i="1">
                              <a:latin typeface="Cambria Math" panose="02040503050406030204" pitchFamily="18" charset="0"/>
                            </a:rPr>
                            <m:t>𝑛</m:t>
                          </m:r>
                          <m:r>
                            <a:rPr lang="es-MX" i="1">
                              <a:latin typeface="Cambria Math" panose="02040503050406030204" pitchFamily="18" charset="0"/>
                            </a:rPr>
                            <m:t>−1</m:t>
                          </m:r>
                        </m:e>
                      </m:d>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′2</m:t>
                              </m:r>
                            </m:sup>
                          </m:sSup>
                        </m:num>
                        <m:den>
                          <m:r>
                            <a:rPr lang="es-MX" i="1">
                              <a:latin typeface="Cambria Math" panose="02040503050406030204" pitchFamily="18" charset="0"/>
                            </a:rPr>
                            <m:t>𝑏</m:t>
                          </m:r>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=29</m:t>
                      </m:r>
                      <m:f>
                        <m:fPr>
                          <m:ctrlPr>
                            <a:rPr lang="es-MX" b="0" i="1" smtClean="0">
                              <a:latin typeface="Cambria Math" panose="02040503050406030204" pitchFamily="18" charset="0"/>
                            </a:rPr>
                          </m:ctrlPr>
                        </m:fPr>
                        <m:num>
                          <m:r>
                            <a:rPr lang="es-MX" b="0" i="1" smtClean="0">
                              <a:latin typeface="Cambria Math" panose="02040503050406030204" pitchFamily="18" charset="0"/>
                            </a:rPr>
                            <m:t>0.0036</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0.05</m:t>
                              </m:r>
                            </m:e>
                            <m:sup>
                              <m:r>
                                <a:rPr lang="es-MX" b="0" i="1" smtClean="0">
                                  <a:latin typeface="Cambria Math" panose="02040503050406030204" pitchFamily="18" charset="0"/>
                                </a:rPr>
                                <m:t>2</m:t>
                              </m:r>
                            </m:sup>
                          </m:sSup>
                        </m:den>
                      </m:f>
                      <m:r>
                        <a:rPr lang="es-MX" b="0" i="1" smtClean="0">
                          <a:latin typeface="Cambria Math" panose="02040503050406030204" pitchFamily="18" charset="0"/>
                        </a:rPr>
                        <m:t>=41.76</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41.76∉</m:t>
                      </m:r>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16.047, 45.72</m:t>
                          </m:r>
                        </m:e>
                      </m:d>
                      <m:r>
                        <a:rPr lang="es-MX" b="0" i="1" smtClean="0">
                          <a:latin typeface="Cambria Math" panose="02040503050406030204" pitchFamily="18" charset="0"/>
                        </a:rPr>
                        <m:t> ?</m:t>
                      </m:r>
                      <m:r>
                        <a:rPr lang="es-MX" b="0" i="1" smtClean="0">
                          <a:latin typeface="Cambria Math" panose="02040503050406030204" pitchFamily="18" charset="0"/>
                        </a:rPr>
                        <m:t>𝐸𝑠𝑡</m:t>
                      </m:r>
                      <m:r>
                        <a:rPr lang="es-MX" b="0" i="1" smtClean="0">
                          <a:latin typeface="Cambria Math" panose="02040503050406030204" pitchFamily="18" charset="0"/>
                        </a:rPr>
                        <m:t>á </m:t>
                      </m:r>
                      <m:r>
                        <a:rPr lang="es-MX" b="0" i="1" smtClean="0">
                          <a:latin typeface="Cambria Math" panose="02040503050406030204" pitchFamily="18" charset="0"/>
                        </a:rPr>
                        <m:t>𝑐𝑜𝑛𝑡𝑒𝑛𝑖𝑑𝑜</m:t>
                      </m:r>
                      <m:r>
                        <a:rPr lang="es-MX" b="0" i="1" smtClean="0">
                          <a:latin typeface="Cambria Math" panose="02040503050406030204" pitchFamily="18" charset="0"/>
                        </a:rPr>
                        <m:t>. </m:t>
                      </m:r>
                      <m:r>
                        <a:rPr lang="es-MX" b="0" i="1" smtClean="0">
                          <a:latin typeface="Cambria Math" panose="02040503050406030204" pitchFamily="18" charset="0"/>
                        </a:rPr>
                        <m:t>𝑁𝑜</m:t>
                      </m:r>
                      <m:r>
                        <a:rPr lang="es-MX" b="0" i="1" smtClean="0">
                          <a:latin typeface="Cambria Math" panose="02040503050406030204" pitchFamily="18" charset="0"/>
                        </a:rPr>
                        <m:t> </m:t>
                      </m:r>
                      <m:r>
                        <a:rPr lang="es-MX" b="0" i="1" smtClean="0">
                          <a:latin typeface="Cambria Math" panose="02040503050406030204" pitchFamily="18" charset="0"/>
                        </a:rPr>
                        <m:t>𝑠𝑒</m:t>
                      </m:r>
                      <m:r>
                        <a:rPr lang="es-MX" b="0" i="1" smtClean="0">
                          <a:latin typeface="Cambria Math" panose="02040503050406030204" pitchFamily="18" charset="0"/>
                        </a:rPr>
                        <m:t> </m:t>
                      </m:r>
                      <m:r>
                        <a:rPr lang="es-MX" b="0" i="1" smtClean="0">
                          <a:latin typeface="Cambria Math" panose="02040503050406030204" pitchFamily="18" charset="0"/>
                        </a:rPr>
                        <m:t>𝑝𝑢𝑒𝑑𝑒</m:t>
                      </m:r>
                      <m:r>
                        <a:rPr lang="es-MX" b="0" i="1" smtClean="0">
                          <a:latin typeface="Cambria Math" panose="02040503050406030204" pitchFamily="18" charset="0"/>
                        </a:rPr>
                        <m:t> </m:t>
                      </m:r>
                      <m:r>
                        <a:rPr lang="es-MX" b="0" i="1" smtClean="0">
                          <a:latin typeface="Cambria Math" panose="02040503050406030204" pitchFamily="18" charset="0"/>
                        </a:rPr>
                        <m:t>𝑟𝑒𝑐h𝑎𝑧𝑎𝑟</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oMath>
                  </m:oMathPara>
                </a14:m>
                <a:endParaRPr lang="es-MX" dirty="0"/>
              </a:p>
              <a:p>
                <a:pPr marL="266700" lvl="1" indent="0">
                  <a:buNone/>
                </a:pPr>
                <a:endParaRPr lang="es-MX" dirty="0"/>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729"/>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29</a:t>
            </a:fld>
            <a:endParaRPr lang="es-ES" noProof="1"/>
          </a:p>
        </p:txBody>
      </p:sp>
    </p:spTree>
    <p:extLst>
      <p:ext uri="{BB962C8B-B14F-4D97-AF65-F5344CB8AC3E}">
        <p14:creationId xmlns:p14="http://schemas.microsoft.com/office/powerpoint/2010/main" val="186503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Contraste de </a:t>
            </a:r>
            <a:r>
              <a:rPr lang="es-ES" dirty="0" err="1"/>
              <a:t>hipótesis</a:t>
            </a:r>
            <a:endParaRPr lang="es-ES" dirty="0"/>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¿Es cierta una afirmación sobre la población?</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3</a:t>
            </a:fld>
            <a:endParaRPr lang="es-ES"/>
          </a:p>
        </p:txBody>
      </p:sp>
    </p:spTree>
    <p:extLst>
      <p:ext uri="{BB962C8B-B14F-4D97-AF65-F5344CB8AC3E}">
        <p14:creationId xmlns:p14="http://schemas.microsoft.com/office/powerpoint/2010/main" val="215425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3</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Una compañía de fabricación produce sus productos con materiales del proveedor A. La resistencia del producto se distribuye normalmente con una media de 45/mm2. Recientemente, la compañía ha cambiado su proveedor y desean saber si esto ha afectado a la resistencia del producto. Con ese propósito, la resistencia de 10 nuevos productos ha sido analizada obteniendo: {47.3, 48.5, 44.2, 49.6, 51.2, 43.5, 49.4, 46.7, 51.8, 43.1}.  ¿Existe algún cambio en la resistencia del producto? Asumir una significancia de 0.05.</a:t>
            </a:r>
          </a:p>
          <a:p>
            <a:pPr marL="266700" lvl="1" indent="0">
              <a:buNone/>
            </a:pPr>
            <a:endParaRPr lang="es-MX" dirty="0"/>
          </a:p>
          <a:p>
            <a:pPr marL="266700" lvl="1" indent="0">
              <a:buNone/>
            </a:pPr>
            <a:endParaRPr lang="es-MX" dirty="0"/>
          </a:p>
          <a:p>
            <a:pPr lvl="2"/>
            <a:endParaRPr lang="es-ES" dirty="0"/>
          </a:p>
          <a:p>
            <a:pPr lvl="1"/>
            <a:endParaRPr lang="es-ES" dirty="0"/>
          </a:p>
          <a:p>
            <a:pPr lvl="1"/>
            <a:endParaRPr lang="es-ES"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30</a:t>
            </a:fld>
            <a:endParaRPr lang="es-ES" noProof="1"/>
          </a:p>
        </p:txBody>
      </p:sp>
    </p:spTree>
    <p:extLst>
      <p:ext uri="{BB962C8B-B14F-4D97-AF65-F5344CB8AC3E}">
        <p14:creationId xmlns:p14="http://schemas.microsoft.com/office/powerpoint/2010/main" val="2090029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3</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Una compañía de fabricación produce sus productos con materiales del proveedor A. La resistencia del producto se distribuye normalmente con una media de 45/mm2. Recientemente, la compañía ha cambiado su proveedor y desean saber si esto ha afectado a la resistencia del producto. Con ese propósito, la resistencia de 10 nuevos productos ha sido analizada obteniendo: {47.3, 48.5, 44.2, 49.6, 51.2, 43.5, 49.4, 46.7, 51.8, 43.1}.  ¿Existe algún cambio en la resistencia del producto? Asumir una significancia de 0.05.</a:t>
                </a:r>
              </a:p>
              <a:p>
                <a:pPr marL="266700" lvl="1" indent="0">
                  <a:buNone/>
                </a:pPr>
                <a:endParaRPr lang="es-MX"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rPr>
                        <m:t>=45;</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45;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=47.53;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=3.129093</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acc>
                            <m:accPr>
                              <m:chr m:val="̅"/>
                              <m:ctrlPr>
                                <a:rPr lang="es-MX" i="1">
                                  <a:latin typeface="Cambria Math" panose="02040503050406030204" pitchFamily="18" charset="0"/>
                                </a:rPr>
                              </m:ctrlPr>
                            </m:accPr>
                            <m:e>
                              <m:r>
                                <a:rPr lang="es-MX" i="1">
                                  <a:latin typeface="Cambria Math" panose="02040503050406030204" pitchFamily="18" charset="0"/>
                                </a:rPr>
                                <m:t>𝑥</m:t>
                              </m:r>
                            </m:e>
                          </m:acc>
                          <m:r>
                            <a:rPr lang="es-MX" i="1" dirty="0">
                              <a:latin typeface="Cambria Math" panose="02040503050406030204" pitchFamily="18" charset="0"/>
                            </a:rPr>
                            <m:t>−</m:t>
                          </m:r>
                          <m:r>
                            <a:rPr lang="es-MX" i="1" dirty="0">
                              <a:latin typeface="Cambria Math" panose="02040503050406030204" pitchFamily="18" charset="0"/>
                            </a:rPr>
                            <m:t>𝑎</m:t>
                          </m:r>
                        </m:num>
                        <m:den>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m:t>
                              </m:r>
                            </m:sup>
                          </m:sSup>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i="1">
                                  <a:latin typeface="Cambria Math" panose="02040503050406030204" pitchFamily="18" charset="0"/>
                                </a:rPr>
                                <m:t>𝑛</m:t>
                              </m:r>
                            </m:e>
                          </m:rad>
                        </m:den>
                      </m:f>
                      <m:r>
                        <a:rPr lang="es-MX" i="1">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𝑛</m:t>
                          </m:r>
                          <m:r>
                            <a:rPr lang="es-MX" i="1">
                              <a:latin typeface="Cambria Math" panose="02040503050406030204" pitchFamily="18" charset="0"/>
                            </a:rPr>
                            <m:t>−1</m:t>
                          </m:r>
                        </m:sub>
                      </m:sSub>
                      <m:r>
                        <a:rPr lang="es-MX" i="1">
                          <a:latin typeface="Cambria Math" panose="02040503050406030204" pitchFamily="18" charset="0"/>
                        </a:rPr>
                        <m:t> →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47.53</m:t>
                          </m:r>
                          <m:r>
                            <a:rPr lang="es-MX" i="1">
                              <a:latin typeface="Cambria Math" panose="02040503050406030204" pitchFamily="18" charset="0"/>
                            </a:rPr>
                            <m:t>−</m:t>
                          </m:r>
                          <m:r>
                            <a:rPr lang="es-MX" b="0" i="1" smtClean="0">
                              <a:latin typeface="Cambria Math" panose="02040503050406030204" pitchFamily="18" charset="0"/>
                            </a:rPr>
                            <m:t>45</m:t>
                          </m:r>
                        </m:num>
                        <m:den>
                          <m:r>
                            <a:rPr lang="es-MX" b="0" i="1" smtClean="0">
                              <a:latin typeface="Cambria Math" panose="02040503050406030204" pitchFamily="18" charset="0"/>
                            </a:rPr>
                            <m:t>3.129093</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b="0" i="1" smtClean="0">
                                  <a:latin typeface="Cambria Math" panose="02040503050406030204" pitchFamily="18" charset="0"/>
                                </a:rPr>
                                <m:t>10</m:t>
                              </m:r>
                            </m:e>
                          </m:rad>
                        </m:den>
                      </m:f>
                      <m:r>
                        <a:rPr lang="es-MX" i="1">
                          <a:latin typeface="Cambria Math" panose="02040503050406030204" pitchFamily="18" charset="0"/>
                        </a:rPr>
                        <m:t>=</m:t>
                      </m:r>
                      <m:r>
                        <a:rPr lang="es-MX" b="0" i="1" smtClean="0">
                          <a:latin typeface="Cambria Math" panose="02040503050406030204" pitchFamily="18" charset="0"/>
                        </a:rPr>
                        <m:t>2.5568</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m:t>
                              </m:r>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 </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oMath>
                  </m:oMathPara>
                </a14:m>
                <a:endParaRPr lang="es-MX" b="0" dirty="0"/>
              </a:p>
              <a:p>
                <a:pPr marL="266700" lvl="1" indent="0">
                  <a:buNone/>
                </a:pPr>
                <a:endParaRPr lang="es-MX" dirty="0"/>
              </a:p>
              <a:p>
                <a:pPr marL="266700" lvl="1" indent="0" algn="ctr">
                  <a:buNone/>
                </a:pPr>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17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31</a:t>
            </a:fld>
            <a:endParaRPr lang="es-ES" noProof="1"/>
          </a:p>
        </p:txBody>
      </p:sp>
    </p:spTree>
    <p:extLst>
      <p:ext uri="{BB962C8B-B14F-4D97-AF65-F5344CB8AC3E}">
        <p14:creationId xmlns:p14="http://schemas.microsoft.com/office/powerpoint/2010/main" val="2521557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3</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r>
              <a:rPr lang="es-ES" noProof="1"/>
              <a:t>T-student</a:t>
            </a:r>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32</a:t>
            </a:fld>
            <a:endParaRPr lang="es-ES" noProof="1"/>
          </a:p>
        </p:txBody>
      </p:sp>
      <p:sp>
        <p:nvSpPr>
          <p:cNvPr id="7" name="Marcador de contenido 6">
            <a:extLst>
              <a:ext uri="{FF2B5EF4-FFF2-40B4-BE49-F238E27FC236}">
                <a16:creationId xmlns:a16="http://schemas.microsoft.com/office/drawing/2014/main" id="{70EB3024-151A-FC40-8DF9-269B8DDA14E7}"/>
              </a:ext>
            </a:extLst>
          </p:cNvPr>
          <p:cNvSpPr>
            <a:spLocks noGrp="1"/>
          </p:cNvSpPr>
          <p:nvPr>
            <p:ph idx="1"/>
          </p:nvPr>
        </p:nvSpPr>
        <p:spPr/>
        <p:txBody>
          <a:bodyPr/>
          <a:lstStyle/>
          <a:p>
            <a:endParaRPr lang="es-ES"/>
          </a:p>
        </p:txBody>
      </p:sp>
      <p:sp>
        <p:nvSpPr>
          <p:cNvPr id="10" name="Rectángulo 9">
            <a:extLst>
              <a:ext uri="{FF2B5EF4-FFF2-40B4-BE49-F238E27FC236}">
                <a16:creationId xmlns:a16="http://schemas.microsoft.com/office/drawing/2014/main" id="{C2BA9C0F-BDA0-B043-83DB-3EA75FCA37AA}"/>
              </a:ext>
            </a:extLst>
          </p:cNvPr>
          <p:cNvSpPr/>
          <p:nvPr/>
        </p:nvSpPr>
        <p:spPr>
          <a:xfrm>
            <a:off x="4683342" y="2628621"/>
            <a:ext cx="557784" cy="194337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pic>
        <p:nvPicPr>
          <p:cNvPr id="12" name="Picture 11">
            <a:extLst>
              <a:ext uri="{FF2B5EF4-FFF2-40B4-BE49-F238E27FC236}">
                <a16:creationId xmlns:a16="http://schemas.microsoft.com/office/drawing/2014/main" id="{4F298A92-0BE6-44A1-89D5-68B60D88A642}"/>
              </a:ext>
            </a:extLst>
          </p:cNvPr>
          <p:cNvPicPr>
            <a:picLocks noChangeAspect="1"/>
          </p:cNvPicPr>
          <p:nvPr/>
        </p:nvPicPr>
        <p:blipFill>
          <a:blip r:embed="rId3"/>
          <a:stretch>
            <a:fillRect/>
          </a:stretch>
        </p:blipFill>
        <p:spPr>
          <a:xfrm>
            <a:off x="393829" y="1252537"/>
            <a:ext cx="9220200" cy="5286375"/>
          </a:xfrm>
          <a:prstGeom prst="rect">
            <a:avLst/>
          </a:prstGeom>
        </p:spPr>
      </p:pic>
      <p:sp>
        <p:nvSpPr>
          <p:cNvPr id="11" name="Rectángulo 10">
            <a:extLst>
              <a:ext uri="{FF2B5EF4-FFF2-40B4-BE49-F238E27FC236}">
                <a16:creationId xmlns:a16="http://schemas.microsoft.com/office/drawing/2014/main" id="{753B0AF5-CCF0-2349-BC35-085815E0AE0B}"/>
              </a:ext>
            </a:extLst>
          </p:cNvPr>
          <p:cNvSpPr/>
          <p:nvPr/>
        </p:nvSpPr>
        <p:spPr>
          <a:xfrm>
            <a:off x="922323" y="4220985"/>
            <a:ext cx="8842027" cy="17259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3" name="Rectángulo 10">
            <a:extLst>
              <a:ext uri="{FF2B5EF4-FFF2-40B4-BE49-F238E27FC236}">
                <a16:creationId xmlns:a16="http://schemas.microsoft.com/office/drawing/2014/main" id="{965C2C78-861E-424A-BDAB-7AD87C5EC43C}"/>
              </a:ext>
            </a:extLst>
          </p:cNvPr>
          <p:cNvSpPr/>
          <p:nvPr/>
        </p:nvSpPr>
        <p:spPr>
          <a:xfrm>
            <a:off x="3722581" y="2843560"/>
            <a:ext cx="627784" cy="369535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161358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3</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Una compañía de fabricación produce sus productos con materiales del proveedor A. La resistencia del producto se distribuye normalmente con una media de 45/mm2. Recientemente, la compañía ha cambiado su proveedor y desean saber si esto ha afectado a la resistencia del producto. Con ese propósito, la resistencia de 10 nuevos productos ha sido analizada obteniendo: {47.3, 48.5, 44.2, 49.6, 51.2, 43.5, 49.4, 46.7, 51.8, 43.1}.  ¿Existe algún cambio en la resistencia del producto? Asumir una significancia de 0.05.</a:t>
                </a:r>
              </a:p>
              <a:p>
                <a:pPr marL="266700" lvl="1" indent="0">
                  <a:buNone/>
                </a:pPr>
                <a:endParaRPr lang="es-MX"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rPr>
                        <m:t>=45;</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45;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=47.53;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=3.129093</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acc>
                            <m:accPr>
                              <m:chr m:val="̅"/>
                              <m:ctrlPr>
                                <a:rPr lang="es-MX" i="1">
                                  <a:latin typeface="Cambria Math" panose="02040503050406030204" pitchFamily="18" charset="0"/>
                                </a:rPr>
                              </m:ctrlPr>
                            </m:accPr>
                            <m:e>
                              <m:r>
                                <a:rPr lang="es-MX" i="1">
                                  <a:latin typeface="Cambria Math" panose="02040503050406030204" pitchFamily="18" charset="0"/>
                                </a:rPr>
                                <m:t>𝑥</m:t>
                              </m:r>
                            </m:e>
                          </m:acc>
                          <m:r>
                            <a:rPr lang="es-MX" i="1" dirty="0">
                              <a:latin typeface="Cambria Math" panose="02040503050406030204" pitchFamily="18" charset="0"/>
                            </a:rPr>
                            <m:t>−</m:t>
                          </m:r>
                          <m:r>
                            <a:rPr lang="es-MX" i="1" dirty="0">
                              <a:latin typeface="Cambria Math" panose="02040503050406030204" pitchFamily="18" charset="0"/>
                            </a:rPr>
                            <m:t>𝑎</m:t>
                          </m:r>
                        </m:num>
                        <m:den>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m:t>
                              </m:r>
                            </m:sup>
                          </m:sSup>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i="1">
                                  <a:latin typeface="Cambria Math" panose="02040503050406030204" pitchFamily="18" charset="0"/>
                                </a:rPr>
                                <m:t>𝑛</m:t>
                              </m:r>
                            </m:e>
                          </m:rad>
                        </m:den>
                      </m:f>
                      <m:r>
                        <a:rPr lang="es-MX" i="1">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𝑛</m:t>
                          </m:r>
                          <m:r>
                            <a:rPr lang="es-MX" i="1">
                              <a:latin typeface="Cambria Math" panose="02040503050406030204" pitchFamily="18" charset="0"/>
                            </a:rPr>
                            <m:t>−1</m:t>
                          </m:r>
                        </m:sub>
                      </m:sSub>
                      <m:r>
                        <a:rPr lang="es-MX" i="1">
                          <a:latin typeface="Cambria Math" panose="02040503050406030204" pitchFamily="18" charset="0"/>
                        </a:rPr>
                        <m:t> →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47.53</m:t>
                          </m:r>
                          <m:r>
                            <a:rPr lang="es-MX" i="1">
                              <a:latin typeface="Cambria Math" panose="02040503050406030204" pitchFamily="18" charset="0"/>
                            </a:rPr>
                            <m:t>−</m:t>
                          </m:r>
                          <m:r>
                            <a:rPr lang="es-MX" b="0" i="1" smtClean="0">
                              <a:latin typeface="Cambria Math" panose="02040503050406030204" pitchFamily="18" charset="0"/>
                            </a:rPr>
                            <m:t>45</m:t>
                          </m:r>
                        </m:num>
                        <m:den>
                          <m:r>
                            <a:rPr lang="es-MX" b="0" i="1" smtClean="0">
                              <a:latin typeface="Cambria Math" panose="02040503050406030204" pitchFamily="18" charset="0"/>
                            </a:rPr>
                            <m:t>3.129093</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b="0" i="1" smtClean="0">
                                  <a:latin typeface="Cambria Math" panose="02040503050406030204" pitchFamily="18" charset="0"/>
                                </a:rPr>
                                <m:t>10</m:t>
                              </m:r>
                            </m:e>
                          </m:rad>
                        </m:den>
                      </m:f>
                      <m:r>
                        <a:rPr lang="es-MX" i="1">
                          <a:latin typeface="Cambria Math" panose="02040503050406030204" pitchFamily="18" charset="0"/>
                        </a:rPr>
                        <m:t>=</m:t>
                      </m:r>
                      <m:r>
                        <a:rPr lang="es-MX" b="0" i="1" smtClean="0">
                          <a:latin typeface="Cambria Math" panose="02040503050406030204" pitchFamily="18" charset="0"/>
                        </a:rPr>
                        <m:t>2.5568</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−2.262, 2.262</m:t>
                          </m:r>
                        </m:e>
                      </m:d>
                      <m:r>
                        <a:rPr lang="es-MX" b="0" i="1" smtClean="0">
                          <a:latin typeface="Cambria Math" panose="02040503050406030204" pitchFamily="18" charset="0"/>
                        </a:rPr>
                        <m:t>?  </m:t>
                      </m:r>
                      <m:r>
                        <a:rPr lang="es-MX" b="0" i="1" smtClean="0">
                          <a:latin typeface="Cambria Math" panose="02040503050406030204" pitchFamily="18" charset="0"/>
                        </a:rPr>
                        <m:t>𝐻</m:t>
                      </m:r>
                      <m:r>
                        <a:rPr lang="es-MX" b="0" i="1" smtClean="0">
                          <a:latin typeface="Cambria Math" panose="02040503050406030204" pitchFamily="18" charset="0"/>
                        </a:rPr>
                        <m:t>0 </m:t>
                      </m:r>
                      <m:r>
                        <a:rPr lang="es-MX" b="0" i="1" smtClean="0">
                          <a:latin typeface="Cambria Math" panose="02040503050406030204" pitchFamily="18" charset="0"/>
                        </a:rPr>
                        <m:t>𝑒𝑠</m:t>
                      </m:r>
                      <m:r>
                        <a:rPr lang="es-MX" b="0" i="1" smtClean="0">
                          <a:latin typeface="Cambria Math" panose="02040503050406030204" pitchFamily="18" charset="0"/>
                        </a:rPr>
                        <m:t> </m:t>
                      </m:r>
                      <m:r>
                        <a:rPr lang="es-MX" b="0" i="1" smtClean="0">
                          <a:latin typeface="Cambria Math" panose="02040503050406030204" pitchFamily="18" charset="0"/>
                        </a:rPr>
                        <m:t>𝑟𝑒𝑐h𝑎𝑧𝑎𝑑𝑎</m:t>
                      </m:r>
                    </m:oMath>
                  </m:oMathPara>
                </a14:m>
                <a:endParaRPr lang="es-MX" b="0" dirty="0"/>
              </a:p>
              <a:p>
                <a:pPr marL="266700" lvl="1" indent="0">
                  <a:buNone/>
                </a:pPr>
                <a:endParaRPr lang="es-MX" dirty="0"/>
              </a:p>
              <a:p>
                <a:pPr marL="266700" lvl="1" indent="0" algn="ctr">
                  <a:buNone/>
                </a:pPr>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17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33</a:t>
            </a:fld>
            <a:endParaRPr lang="es-ES" noProof="1"/>
          </a:p>
        </p:txBody>
      </p:sp>
    </p:spTree>
    <p:extLst>
      <p:ext uri="{BB962C8B-B14F-4D97-AF65-F5344CB8AC3E}">
        <p14:creationId xmlns:p14="http://schemas.microsoft.com/office/powerpoint/2010/main" val="2375277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Valores P (p-</a:t>
            </a:r>
            <a:r>
              <a:rPr lang="es-ES" dirty="0" err="1"/>
              <a:t>Values</a:t>
            </a:r>
            <a:r>
              <a:rPr lang="es-ES" dirty="0"/>
              <a:t>)</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Midiendo la significancia estadística</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34</a:t>
            </a:fld>
            <a:endParaRPr lang="es-ES"/>
          </a:p>
        </p:txBody>
      </p:sp>
    </p:spTree>
    <p:extLst>
      <p:ext uri="{BB962C8B-B14F-4D97-AF65-F5344CB8AC3E}">
        <p14:creationId xmlns:p14="http://schemas.microsoft.com/office/powerpoint/2010/main" val="696395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33B6-B9E6-48A2-BF12-7903D74464AC}"/>
              </a:ext>
            </a:extLst>
          </p:cNvPr>
          <p:cNvSpPr>
            <a:spLocks noGrp="1"/>
          </p:cNvSpPr>
          <p:nvPr>
            <p:ph type="title"/>
          </p:nvPr>
        </p:nvSpPr>
        <p:spPr/>
        <p:txBody>
          <a:bodyPr/>
          <a:lstStyle/>
          <a:p>
            <a:r>
              <a:rPr lang="es-MX" dirty="0"/>
              <a:t>Regiones de aceptación y rechazo</a:t>
            </a:r>
            <a:endParaRPr lang="es-ES" dirty="0"/>
          </a:p>
        </p:txBody>
      </p:sp>
      <p:sp>
        <p:nvSpPr>
          <p:cNvPr id="3" name="Text Placeholder 2">
            <a:extLst>
              <a:ext uri="{FF2B5EF4-FFF2-40B4-BE49-F238E27FC236}">
                <a16:creationId xmlns:a16="http://schemas.microsoft.com/office/drawing/2014/main" id="{1933407A-F6B8-407A-A505-DD7B870201C4}"/>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9036562A-A55F-4E70-A3CC-96188D641B4C}"/>
              </a:ext>
            </a:extLst>
          </p:cNvPr>
          <p:cNvSpPr>
            <a:spLocks noGrp="1"/>
          </p:cNvSpPr>
          <p:nvPr>
            <p:ph idx="1"/>
          </p:nvPr>
        </p:nvSpPr>
        <p:spPr/>
        <p:txBody>
          <a:bodyPr/>
          <a:lstStyle/>
          <a:p>
            <a:pPr marL="342900" indent="-342900">
              <a:buFont typeface="+mj-lt"/>
              <a:buAutoNum type="arabicPeriod"/>
            </a:pPr>
            <a:endParaRPr lang="es-ES" dirty="0"/>
          </a:p>
        </p:txBody>
      </p:sp>
      <p:sp>
        <p:nvSpPr>
          <p:cNvPr id="5" name="Slide Number Placeholder 4">
            <a:extLst>
              <a:ext uri="{FF2B5EF4-FFF2-40B4-BE49-F238E27FC236}">
                <a16:creationId xmlns:a16="http://schemas.microsoft.com/office/drawing/2014/main" id="{7740BA95-7567-4D0A-A72D-0343A2F10D8A}"/>
              </a:ext>
            </a:extLst>
          </p:cNvPr>
          <p:cNvSpPr>
            <a:spLocks noGrp="1"/>
          </p:cNvSpPr>
          <p:nvPr>
            <p:ph type="sldNum" sz="quarter" idx="33"/>
          </p:nvPr>
        </p:nvSpPr>
        <p:spPr/>
        <p:txBody>
          <a:bodyPr/>
          <a:lstStyle/>
          <a:p>
            <a:pPr rtl="0"/>
            <a:fld id="{19B51A1E-902D-48AF-9020-955120F399B6}" type="slidenum">
              <a:rPr lang="es-ES" noProof="0" smtClean="0"/>
              <a:pPr rtl="0"/>
              <a:t>35</a:t>
            </a:fld>
            <a:endParaRPr lang="es-ES" noProof="0"/>
          </a:p>
        </p:txBody>
      </p:sp>
      <p:pic>
        <p:nvPicPr>
          <p:cNvPr id="6" name="Picture 5">
            <a:extLst>
              <a:ext uri="{FF2B5EF4-FFF2-40B4-BE49-F238E27FC236}">
                <a16:creationId xmlns:a16="http://schemas.microsoft.com/office/drawing/2014/main" id="{8F52E116-83DC-46D3-8235-761EAF8AE239}"/>
              </a:ext>
            </a:extLst>
          </p:cNvPr>
          <p:cNvPicPr>
            <a:picLocks noChangeAspect="1"/>
          </p:cNvPicPr>
          <p:nvPr/>
        </p:nvPicPr>
        <p:blipFill>
          <a:blip r:embed="rId2"/>
          <a:stretch>
            <a:fillRect/>
          </a:stretch>
        </p:blipFill>
        <p:spPr>
          <a:xfrm>
            <a:off x="777946" y="1734675"/>
            <a:ext cx="8505825" cy="4600575"/>
          </a:xfrm>
          <a:prstGeom prst="rect">
            <a:avLst/>
          </a:prstGeom>
        </p:spPr>
      </p:pic>
      <p:sp>
        <p:nvSpPr>
          <p:cNvPr id="7" name="TextBox 6">
            <a:extLst>
              <a:ext uri="{FF2B5EF4-FFF2-40B4-BE49-F238E27FC236}">
                <a16:creationId xmlns:a16="http://schemas.microsoft.com/office/drawing/2014/main" id="{7D262F5D-DDDB-493C-A4AB-9E4491637322}"/>
              </a:ext>
            </a:extLst>
          </p:cNvPr>
          <p:cNvSpPr txBox="1"/>
          <p:nvPr/>
        </p:nvSpPr>
        <p:spPr>
          <a:xfrm>
            <a:off x="3776472" y="2782669"/>
            <a:ext cx="2148840" cy="646331"/>
          </a:xfrm>
          <a:prstGeom prst="rect">
            <a:avLst/>
          </a:prstGeom>
          <a:noFill/>
        </p:spPr>
        <p:txBody>
          <a:bodyPr wrap="square" rtlCol="0">
            <a:spAutoFit/>
          </a:bodyPr>
          <a:lstStyle/>
          <a:p>
            <a:r>
              <a:rPr lang="es-MX" dirty="0"/>
              <a:t>Región de aceptación H0</a:t>
            </a:r>
            <a:endParaRPr lang="es-ES" dirty="0"/>
          </a:p>
        </p:txBody>
      </p:sp>
      <p:sp>
        <p:nvSpPr>
          <p:cNvPr id="8" name="TextBox 7">
            <a:extLst>
              <a:ext uri="{FF2B5EF4-FFF2-40B4-BE49-F238E27FC236}">
                <a16:creationId xmlns:a16="http://schemas.microsoft.com/office/drawing/2014/main" id="{73FAA260-188B-4EA8-9A9D-C378C4C7B117}"/>
              </a:ext>
            </a:extLst>
          </p:cNvPr>
          <p:cNvSpPr txBox="1"/>
          <p:nvPr/>
        </p:nvSpPr>
        <p:spPr>
          <a:xfrm>
            <a:off x="6096000" y="2782668"/>
            <a:ext cx="2148840" cy="646331"/>
          </a:xfrm>
          <a:prstGeom prst="rect">
            <a:avLst/>
          </a:prstGeom>
          <a:noFill/>
        </p:spPr>
        <p:txBody>
          <a:bodyPr wrap="square" rtlCol="0">
            <a:spAutoFit/>
          </a:bodyPr>
          <a:lstStyle/>
          <a:p>
            <a:r>
              <a:rPr lang="es-MX" dirty="0"/>
              <a:t>Región de rechazo H0</a:t>
            </a:r>
            <a:endParaRPr lang="es-E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A049EB-C19C-4090-BB3B-462CA3582D5A}"/>
                  </a:ext>
                </a:extLst>
              </p:cNvPr>
              <p:cNvSpPr txBox="1"/>
              <p:nvPr/>
            </p:nvSpPr>
            <p:spPr>
              <a:xfrm>
                <a:off x="759389" y="3384165"/>
                <a:ext cx="2148840" cy="923330"/>
              </a:xfrm>
              <a:prstGeom prst="rect">
                <a:avLst/>
              </a:prstGeom>
              <a:noFill/>
            </p:spPr>
            <p:txBody>
              <a:bodyPr wrap="square" rtlCol="0">
                <a:spAutoFit/>
              </a:bodyPr>
              <a:lstStyle/>
              <a:p>
                <a:r>
                  <a:rPr lang="es-MX" dirty="0"/>
                  <a:t>Nivel de significancia</a:t>
                </a:r>
              </a:p>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𝛼</m:t>
                      </m:r>
                    </m:oMath>
                  </m:oMathPara>
                </a14:m>
                <a:endParaRPr lang="es-ES" dirty="0"/>
              </a:p>
            </p:txBody>
          </p:sp>
        </mc:Choice>
        <mc:Fallback xmlns="">
          <p:sp>
            <p:nvSpPr>
              <p:cNvPr id="9" name="TextBox 8">
                <a:extLst>
                  <a:ext uri="{FF2B5EF4-FFF2-40B4-BE49-F238E27FC236}">
                    <a16:creationId xmlns:a16="http://schemas.microsoft.com/office/drawing/2014/main" id="{39A049EB-C19C-4090-BB3B-462CA3582D5A}"/>
                  </a:ext>
                </a:extLst>
              </p:cNvPr>
              <p:cNvSpPr txBox="1">
                <a:spLocks noRot="1" noChangeAspect="1" noMove="1" noResize="1" noEditPoints="1" noAdjustHandles="1" noChangeArrowheads="1" noChangeShapeType="1" noTextEdit="1"/>
              </p:cNvSpPr>
              <p:nvPr/>
            </p:nvSpPr>
            <p:spPr>
              <a:xfrm>
                <a:off x="759389" y="3384165"/>
                <a:ext cx="2148840" cy="923330"/>
              </a:xfrm>
              <a:prstGeom prst="rect">
                <a:avLst/>
              </a:prstGeom>
              <a:blipFill>
                <a:blip r:embed="rId3"/>
                <a:stretch>
                  <a:fillRect l="-2557" t="-3289"/>
                </a:stretch>
              </a:blipFill>
            </p:spPr>
            <p:txBody>
              <a:bodyPr/>
              <a:lstStyle/>
              <a:p>
                <a:r>
                  <a:rPr lang="es-ES">
                    <a:noFill/>
                  </a:rPr>
                  <a:t> </a:t>
                </a:r>
              </a:p>
            </p:txBody>
          </p:sp>
        </mc:Fallback>
      </mc:AlternateContent>
      <p:cxnSp>
        <p:nvCxnSpPr>
          <p:cNvPr id="11" name="Straight Arrow Connector 10">
            <a:extLst>
              <a:ext uri="{FF2B5EF4-FFF2-40B4-BE49-F238E27FC236}">
                <a16:creationId xmlns:a16="http://schemas.microsoft.com/office/drawing/2014/main" id="{27155B34-636D-497B-890F-3ADFB9ADC825}"/>
              </a:ext>
            </a:extLst>
          </p:cNvPr>
          <p:cNvCxnSpPr/>
          <p:nvPr/>
        </p:nvCxnSpPr>
        <p:spPr>
          <a:xfrm flipV="1">
            <a:off x="6016752" y="5212080"/>
            <a:ext cx="0" cy="6949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B5BE06DE-2F5E-4F31-B298-43A0D12A2B93}"/>
              </a:ext>
            </a:extLst>
          </p:cNvPr>
          <p:cNvCxnSpPr/>
          <p:nvPr/>
        </p:nvCxnSpPr>
        <p:spPr>
          <a:xfrm flipV="1">
            <a:off x="6534912" y="5212080"/>
            <a:ext cx="0" cy="69494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 name="TextBox 12">
            <a:extLst>
              <a:ext uri="{FF2B5EF4-FFF2-40B4-BE49-F238E27FC236}">
                <a16:creationId xmlns:a16="http://schemas.microsoft.com/office/drawing/2014/main" id="{48AF2BAB-1E27-406C-A10B-CDE3732291FA}"/>
              </a:ext>
            </a:extLst>
          </p:cNvPr>
          <p:cNvSpPr txBox="1"/>
          <p:nvPr/>
        </p:nvSpPr>
        <p:spPr>
          <a:xfrm>
            <a:off x="5730676" y="5868084"/>
            <a:ext cx="5716821" cy="646331"/>
          </a:xfrm>
          <a:prstGeom prst="rect">
            <a:avLst/>
          </a:prstGeom>
          <a:noFill/>
        </p:spPr>
        <p:txBody>
          <a:bodyPr wrap="square" rtlCol="0">
            <a:spAutoFit/>
          </a:bodyPr>
          <a:lstStyle/>
          <a:p>
            <a:r>
              <a:rPr lang="es-MX" dirty="0"/>
              <a:t>Dos estadísticos en la zona de rechazo. ¿Rechazamos con la misma fuerza?</a:t>
            </a:r>
            <a:endParaRPr lang="es-ES" dirty="0"/>
          </a:p>
        </p:txBody>
      </p:sp>
      <p:sp>
        <p:nvSpPr>
          <p:cNvPr id="14" name="TextBox 13">
            <a:extLst>
              <a:ext uri="{FF2B5EF4-FFF2-40B4-BE49-F238E27FC236}">
                <a16:creationId xmlns:a16="http://schemas.microsoft.com/office/drawing/2014/main" id="{95D335F7-3CBA-4F47-B83D-2C85B3824998}"/>
              </a:ext>
            </a:extLst>
          </p:cNvPr>
          <p:cNvSpPr txBox="1"/>
          <p:nvPr/>
        </p:nvSpPr>
        <p:spPr>
          <a:xfrm>
            <a:off x="5697234" y="5591084"/>
            <a:ext cx="478016" cy="369332"/>
          </a:xfrm>
          <a:prstGeom prst="rect">
            <a:avLst/>
          </a:prstGeom>
          <a:noFill/>
        </p:spPr>
        <p:txBody>
          <a:bodyPr wrap="square" rtlCol="0">
            <a:spAutoFit/>
          </a:bodyPr>
          <a:lstStyle/>
          <a:p>
            <a:r>
              <a:rPr lang="es-MX" b="1" dirty="0">
                <a:solidFill>
                  <a:srgbClr val="FF0000"/>
                </a:solidFill>
              </a:rPr>
              <a:t>t1</a:t>
            </a:r>
            <a:endParaRPr lang="es-ES" b="1" dirty="0">
              <a:solidFill>
                <a:srgbClr val="FF0000"/>
              </a:solidFill>
            </a:endParaRPr>
          </a:p>
        </p:txBody>
      </p:sp>
      <p:sp>
        <p:nvSpPr>
          <p:cNvPr id="15" name="TextBox 14">
            <a:extLst>
              <a:ext uri="{FF2B5EF4-FFF2-40B4-BE49-F238E27FC236}">
                <a16:creationId xmlns:a16="http://schemas.microsoft.com/office/drawing/2014/main" id="{A3663872-F002-45EC-826C-82E6AEA8F21C}"/>
              </a:ext>
            </a:extLst>
          </p:cNvPr>
          <p:cNvSpPr txBox="1"/>
          <p:nvPr/>
        </p:nvSpPr>
        <p:spPr>
          <a:xfrm>
            <a:off x="6222318" y="5591084"/>
            <a:ext cx="478016" cy="369332"/>
          </a:xfrm>
          <a:prstGeom prst="rect">
            <a:avLst/>
          </a:prstGeom>
          <a:noFill/>
        </p:spPr>
        <p:txBody>
          <a:bodyPr wrap="square" rtlCol="0">
            <a:spAutoFit/>
          </a:bodyPr>
          <a:lstStyle/>
          <a:p>
            <a:r>
              <a:rPr lang="es-MX" b="1" dirty="0">
                <a:solidFill>
                  <a:schemeClr val="accent5"/>
                </a:solidFill>
              </a:rPr>
              <a:t>t2</a:t>
            </a:r>
            <a:endParaRPr lang="es-ES" b="1" dirty="0">
              <a:solidFill>
                <a:schemeClr val="accent5"/>
              </a:solidFill>
            </a:endParaRPr>
          </a:p>
        </p:txBody>
      </p:sp>
    </p:spTree>
    <p:extLst>
      <p:ext uri="{BB962C8B-B14F-4D97-AF65-F5344CB8AC3E}">
        <p14:creationId xmlns:p14="http://schemas.microsoft.com/office/powerpoint/2010/main" val="2971378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33B6-B9E6-48A2-BF12-7903D74464AC}"/>
              </a:ext>
            </a:extLst>
          </p:cNvPr>
          <p:cNvSpPr>
            <a:spLocks noGrp="1"/>
          </p:cNvSpPr>
          <p:nvPr>
            <p:ph type="title"/>
          </p:nvPr>
        </p:nvSpPr>
        <p:spPr/>
        <p:txBody>
          <a:bodyPr/>
          <a:lstStyle/>
          <a:p>
            <a:r>
              <a:rPr lang="es-MX" dirty="0"/>
              <a:t>Regiones de aceptación y rechazo</a:t>
            </a:r>
            <a:endParaRPr lang="es-ES" dirty="0"/>
          </a:p>
        </p:txBody>
      </p:sp>
      <p:sp>
        <p:nvSpPr>
          <p:cNvPr id="3" name="Text Placeholder 2">
            <a:extLst>
              <a:ext uri="{FF2B5EF4-FFF2-40B4-BE49-F238E27FC236}">
                <a16:creationId xmlns:a16="http://schemas.microsoft.com/office/drawing/2014/main" id="{1933407A-F6B8-407A-A505-DD7B870201C4}"/>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9036562A-A55F-4E70-A3CC-96188D641B4C}"/>
              </a:ext>
            </a:extLst>
          </p:cNvPr>
          <p:cNvSpPr>
            <a:spLocks noGrp="1"/>
          </p:cNvSpPr>
          <p:nvPr>
            <p:ph idx="1"/>
          </p:nvPr>
        </p:nvSpPr>
        <p:spPr/>
        <p:txBody>
          <a:bodyPr/>
          <a:lstStyle/>
          <a:p>
            <a:pPr marL="342900" indent="-342900">
              <a:buFont typeface="+mj-lt"/>
              <a:buAutoNum type="arabicPeriod"/>
            </a:pPr>
            <a:endParaRPr lang="es-ES" dirty="0"/>
          </a:p>
        </p:txBody>
      </p:sp>
      <p:sp>
        <p:nvSpPr>
          <p:cNvPr id="5" name="Slide Number Placeholder 4">
            <a:extLst>
              <a:ext uri="{FF2B5EF4-FFF2-40B4-BE49-F238E27FC236}">
                <a16:creationId xmlns:a16="http://schemas.microsoft.com/office/drawing/2014/main" id="{7740BA95-7567-4D0A-A72D-0343A2F10D8A}"/>
              </a:ext>
            </a:extLst>
          </p:cNvPr>
          <p:cNvSpPr>
            <a:spLocks noGrp="1"/>
          </p:cNvSpPr>
          <p:nvPr>
            <p:ph type="sldNum" sz="quarter" idx="33"/>
          </p:nvPr>
        </p:nvSpPr>
        <p:spPr/>
        <p:txBody>
          <a:bodyPr/>
          <a:lstStyle/>
          <a:p>
            <a:pPr rtl="0"/>
            <a:fld id="{19B51A1E-902D-48AF-9020-955120F399B6}" type="slidenum">
              <a:rPr lang="es-ES" noProof="0" smtClean="0"/>
              <a:pPr rtl="0"/>
              <a:t>36</a:t>
            </a:fld>
            <a:endParaRPr lang="es-ES" noProof="0"/>
          </a:p>
        </p:txBody>
      </p:sp>
      <p:pic>
        <p:nvPicPr>
          <p:cNvPr id="6" name="Picture 5">
            <a:extLst>
              <a:ext uri="{FF2B5EF4-FFF2-40B4-BE49-F238E27FC236}">
                <a16:creationId xmlns:a16="http://schemas.microsoft.com/office/drawing/2014/main" id="{8F52E116-83DC-46D3-8235-761EAF8AE239}"/>
              </a:ext>
            </a:extLst>
          </p:cNvPr>
          <p:cNvPicPr>
            <a:picLocks noChangeAspect="1"/>
          </p:cNvPicPr>
          <p:nvPr/>
        </p:nvPicPr>
        <p:blipFill>
          <a:blip r:embed="rId2"/>
          <a:stretch>
            <a:fillRect/>
          </a:stretch>
        </p:blipFill>
        <p:spPr>
          <a:xfrm>
            <a:off x="777946" y="1734675"/>
            <a:ext cx="8505825" cy="4600575"/>
          </a:xfrm>
          <a:prstGeom prst="rect">
            <a:avLst/>
          </a:prstGeom>
        </p:spPr>
      </p:pic>
      <p:sp>
        <p:nvSpPr>
          <p:cNvPr id="7" name="TextBox 6">
            <a:extLst>
              <a:ext uri="{FF2B5EF4-FFF2-40B4-BE49-F238E27FC236}">
                <a16:creationId xmlns:a16="http://schemas.microsoft.com/office/drawing/2014/main" id="{7D262F5D-DDDB-493C-A4AB-9E4491637322}"/>
              </a:ext>
            </a:extLst>
          </p:cNvPr>
          <p:cNvSpPr txBox="1"/>
          <p:nvPr/>
        </p:nvSpPr>
        <p:spPr>
          <a:xfrm>
            <a:off x="3776472" y="2782669"/>
            <a:ext cx="2148840" cy="646331"/>
          </a:xfrm>
          <a:prstGeom prst="rect">
            <a:avLst/>
          </a:prstGeom>
          <a:noFill/>
        </p:spPr>
        <p:txBody>
          <a:bodyPr wrap="square" rtlCol="0">
            <a:spAutoFit/>
          </a:bodyPr>
          <a:lstStyle/>
          <a:p>
            <a:r>
              <a:rPr lang="es-MX" dirty="0"/>
              <a:t>Región de aceptación H0</a:t>
            </a:r>
            <a:endParaRPr lang="es-ES" dirty="0"/>
          </a:p>
        </p:txBody>
      </p:sp>
      <p:sp>
        <p:nvSpPr>
          <p:cNvPr id="8" name="TextBox 7">
            <a:extLst>
              <a:ext uri="{FF2B5EF4-FFF2-40B4-BE49-F238E27FC236}">
                <a16:creationId xmlns:a16="http://schemas.microsoft.com/office/drawing/2014/main" id="{73FAA260-188B-4EA8-9A9D-C378C4C7B117}"/>
              </a:ext>
            </a:extLst>
          </p:cNvPr>
          <p:cNvSpPr txBox="1"/>
          <p:nvPr/>
        </p:nvSpPr>
        <p:spPr>
          <a:xfrm>
            <a:off x="6096000" y="2782668"/>
            <a:ext cx="2148840" cy="646331"/>
          </a:xfrm>
          <a:prstGeom prst="rect">
            <a:avLst/>
          </a:prstGeom>
          <a:noFill/>
        </p:spPr>
        <p:txBody>
          <a:bodyPr wrap="square" rtlCol="0">
            <a:spAutoFit/>
          </a:bodyPr>
          <a:lstStyle/>
          <a:p>
            <a:r>
              <a:rPr lang="es-MX" dirty="0"/>
              <a:t>Región de rechazo H0</a:t>
            </a:r>
            <a:endParaRPr lang="es-E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A049EB-C19C-4090-BB3B-462CA3582D5A}"/>
                  </a:ext>
                </a:extLst>
              </p:cNvPr>
              <p:cNvSpPr txBox="1"/>
              <p:nvPr/>
            </p:nvSpPr>
            <p:spPr>
              <a:xfrm>
                <a:off x="759389" y="3384165"/>
                <a:ext cx="2148840" cy="923330"/>
              </a:xfrm>
              <a:prstGeom prst="rect">
                <a:avLst/>
              </a:prstGeom>
              <a:noFill/>
            </p:spPr>
            <p:txBody>
              <a:bodyPr wrap="square" rtlCol="0">
                <a:spAutoFit/>
              </a:bodyPr>
              <a:lstStyle/>
              <a:p>
                <a:r>
                  <a:rPr lang="es-MX" dirty="0"/>
                  <a:t>Nivel de significancia</a:t>
                </a:r>
              </a:p>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𝛼</m:t>
                      </m:r>
                    </m:oMath>
                  </m:oMathPara>
                </a14:m>
                <a:endParaRPr lang="es-ES" dirty="0"/>
              </a:p>
            </p:txBody>
          </p:sp>
        </mc:Choice>
        <mc:Fallback xmlns="">
          <p:sp>
            <p:nvSpPr>
              <p:cNvPr id="9" name="TextBox 8">
                <a:extLst>
                  <a:ext uri="{FF2B5EF4-FFF2-40B4-BE49-F238E27FC236}">
                    <a16:creationId xmlns:a16="http://schemas.microsoft.com/office/drawing/2014/main" id="{39A049EB-C19C-4090-BB3B-462CA3582D5A}"/>
                  </a:ext>
                </a:extLst>
              </p:cNvPr>
              <p:cNvSpPr txBox="1">
                <a:spLocks noRot="1" noChangeAspect="1" noMove="1" noResize="1" noEditPoints="1" noAdjustHandles="1" noChangeArrowheads="1" noChangeShapeType="1" noTextEdit="1"/>
              </p:cNvSpPr>
              <p:nvPr/>
            </p:nvSpPr>
            <p:spPr>
              <a:xfrm>
                <a:off x="759389" y="3384165"/>
                <a:ext cx="2148840" cy="923330"/>
              </a:xfrm>
              <a:prstGeom prst="rect">
                <a:avLst/>
              </a:prstGeom>
              <a:blipFill>
                <a:blip r:embed="rId3"/>
                <a:stretch>
                  <a:fillRect l="-2557" t="-3289"/>
                </a:stretch>
              </a:blipFill>
            </p:spPr>
            <p:txBody>
              <a:bodyPr/>
              <a:lstStyle/>
              <a:p>
                <a:r>
                  <a:rPr lang="es-ES">
                    <a:noFill/>
                  </a:rPr>
                  <a:t> </a:t>
                </a:r>
              </a:p>
            </p:txBody>
          </p:sp>
        </mc:Fallback>
      </mc:AlternateContent>
      <p:cxnSp>
        <p:nvCxnSpPr>
          <p:cNvPr id="11" name="Straight Arrow Connector 10">
            <a:extLst>
              <a:ext uri="{FF2B5EF4-FFF2-40B4-BE49-F238E27FC236}">
                <a16:creationId xmlns:a16="http://schemas.microsoft.com/office/drawing/2014/main" id="{27155B34-636D-497B-890F-3ADFB9ADC825}"/>
              </a:ext>
            </a:extLst>
          </p:cNvPr>
          <p:cNvCxnSpPr/>
          <p:nvPr/>
        </p:nvCxnSpPr>
        <p:spPr>
          <a:xfrm flipV="1">
            <a:off x="6016752" y="5212080"/>
            <a:ext cx="0" cy="6949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B5BE06DE-2F5E-4F31-B298-43A0D12A2B93}"/>
              </a:ext>
            </a:extLst>
          </p:cNvPr>
          <p:cNvCxnSpPr/>
          <p:nvPr/>
        </p:nvCxnSpPr>
        <p:spPr>
          <a:xfrm flipV="1">
            <a:off x="6534912" y="5212080"/>
            <a:ext cx="0" cy="69494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 name="TextBox 12">
            <a:extLst>
              <a:ext uri="{FF2B5EF4-FFF2-40B4-BE49-F238E27FC236}">
                <a16:creationId xmlns:a16="http://schemas.microsoft.com/office/drawing/2014/main" id="{48AF2BAB-1E27-406C-A10B-CDE3732291FA}"/>
              </a:ext>
            </a:extLst>
          </p:cNvPr>
          <p:cNvSpPr txBox="1"/>
          <p:nvPr/>
        </p:nvSpPr>
        <p:spPr>
          <a:xfrm>
            <a:off x="5730676" y="5868084"/>
            <a:ext cx="5716821" cy="646331"/>
          </a:xfrm>
          <a:prstGeom prst="rect">
            <a:avLst/>
          </a:prstGeom>
          <a:noFill/>
        </p:spPr>
        <p:txBody>
          <a:bodyPr wrap="square" rtlCol="0">
            <a:spAutoFit/>
          </a:bodyPr>
          <a:lstStyle/>
          <a:p>
            <a:r>
              <a:rPr lang="es-MX" dirty="0"/>
              <a:t>Dos estadísticos en la zona de rechazo. ¿Rechazamos con la misma fuerza?</a:t>
            </a:r>
            <a:endParaRPr lang="es-ES" dirty="0"/>
          </a:p>
        </p:txBody>
      </p:sp>
      <p:sp>
        <p:nvSpPr>
          <p:cNvPr id="14" name="TextBox 13">
            <a:extLst>
              <a:ext uri="{FF2B5EF4-FFF2-40B4-BE49-F238E27FC236}">
                <a16:creationId xmlns:a16="http://schemas.microsoft.com/office/drawing/2014/main" id="{95D335F7-3CBA-4F47-B83D-2C85B3824998}"/>
              </a:ext>
            </a:extLst>
          </p:cNvPr>
          <p:cNvSpPr txBox="1"/>
          <p:nvPr/>
        </p:nvSpPr>
        <p:spPr>
          <a:xfrm>
            <a:off x="5697234" y="5591084"/>
            <a:ext cx="478016" cy="369332"/>
          </a:xfrm>
          <a:prstGeom prst="rect">
            <a:avLst/>
          </a:prstGeom>
          <a:noFill/>
        </p:spPr>
        <p:txBody>
          <a:bodyPr wrap="square" rtlCol="0">
            <a:spAutoFit/>
          </a:bodyPr>
          <a:lstStyle/>
          <a:p>
            <a:r>
              <a:rPr lang="es-MX" b="1" dirty="0">
                <a:solidFill>
                  <a:srgbClr val="FF0000"/>
                </a:solidFill>
              </a:rPr>
              <a:t>t1</a:t>
            </a:r>
            <a:endParaRPr lang="es-ES" b="1" dirty="0">
              <a:solidFill>
                <a:srgbClr val="FF0000"/>
              </a:solidFill>
            </a:endParaRPr>
          </a:p>
        </p:txBody>
      </p:sp>
      <p:sp>
        <p:nvSpPr>
          <p:cNvPr id="15" name="TextBox 14">
            <a:extLst>
              <a:ext uri="{FF2B5EF4-FFF2-40B4-BE49-F238E27FC236}">
                <a16:creationId xmlns:a16="http://schemas.microsoft.com/office/drawing/2014/main" id="{A3663872-F002-45EC-826C-82E6AEA8F21C}"/>
              </a:ext>
            </a:extLst>
          </p:cNvPr>
          <p:cNvSpPr txBox="1"/>
          <p:nvPr/>
        </p:nvSpPr>
        <p:spPr>
          <a:xfrm>
            <a:off x="6222318" y="5591084"/>
            <a:ext cx="478016" cy="369332"/>
          </a:xfrm>
          <a:prstGeom prst="rect">
            <a:avLst/>
          </a:prstGeom>
          <a:noFill/>
        </p:spPr>
        <p:txBody>
          <a:bodyPr wrap="square" rtlCol="0">
            <a:spAutoFit/>
          </a:bodyPr>
          <a:lstStyle/>
          <a:p>
            <a:r>
              <a:rPr lang="es-MX" b="1" dirty="0">
                <a:solidFill>
                  <a:schemeClr val="accent5"/>
                </a:solidFill>
              </a:rPr>
              <a:t>t2</a:t>
            </a:r>
            <a:endParaRPr lang="es-ES" b="1" dirty="0">
              <a:solidFill>
                <a:schemeClr val="accent5"/>
              </a:solidFill>
            </a:endParaRPr>
          </a:p>
        </p:txBody>
      </p:sp>
      <p:sp>
        <p:nvSpPr>
          <p:cNvPr id="16" name="Speech Bubble: Rectangle with Corners Rounded 15">
            <a:extLst>
              <a:ext uri="{FF2B5EF4-FFF2-40B4-BE49-F238E27FC236}">
                <a16:creationId xmlns:a16="http://schemas.microsoft.com/office/drawing/2014/main" id="{C0EA059D-D6C0-43B0-B13C-D8BAD9DCD22E}"/>
              </a:ext>
            </a:extLst>
          </p:cNvPr>
          <p:cNvSpPr/>
          <p:nvPr/>
        </p:nvSpPr>
        <p:spPr>
          <a:xfrm>
            <a:off x="8935363" y="1039339"/>
            <a:ext cx="2860542" cy="4600575"/>
          </a:xfrm>
          <a:prstGeom prst="wedgeRoundRectCallout">
            <a:avLst>
              <a:gd name="adj1" fmla="val -44058"/>
              <a:gd name="adj2" fmla="val 59298"/>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b="1" dirty="0">
                <a:solidFill>
                  <a:schemeClr val="tx1"/>
                </a:solidFill>
              </a:rPr>
              <a:t>Cada estadístico obtenido de una muestra tiene un p valor. El p-valor está definido como la probabilidad de observar un valor al menos tan extremo como el estadístico observado en la muestra. Es decir, la probabilidad de tener un error de Tipo I si movemos la región de aceptación hasta el estadístico observado.</a:t>
            </a:r>
          </a:p>
          <a:p>
            <a:pPr algn="ctr"/>
            <a:endParaRPr lang="es-MX" b="1" dirty="0">
              <a:solidFill>
                <a:schemeClr val="tx1"/>
              </a:solidFill>
            </a:endParaRPr>
          </a:p>
        </p:txBody>
      </p:sp>
    </p:spTree>
    <p:extLst>
      <p:ext uri="{BB962C8B-B14F-4D97-AF65-F5344CB8AC3E}">
        <p14:creationId xmlns:p14="http://schemas.microsoft.com/office/powerpoint/2010/main" val="1835984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33B6-B9E6-48A2-BF12-7903D74464AC}"/>
              </a:ext>
            </a:extLst>
          </p:cNvPr>
          <p:cNvSpPr>
            <a:spLocks noGrp="1"/>
          </p:cNvSpPr>
          <p:nvPr>
            <p:ph type="title"/>
          </p:nvPr>
        </p:nvSpPr>
        <p:spPr/>
        <p:txBody>
          <a:bodyPr/>
          <a:lstStyle/>
          <a:p>
            <a:r>
              <a:rPr lang="es-MX" dirty="0"/>
              <a:t>Regiones de aceptación y rechazo</a:t>
            </a:r>
            <a:endParaRPr lang="es-ES" dirty="0"/>
          </a:p>
        </p:txBody>
      </p:sp>
      <p:sp>
        <p:nvSpPr>
          <p:cNvPr id="3" name="Text Placeholder 2">
            <a:extLst>
              <a:ext uri="{FF2B5EF4-FFF2-40B4-BE49-F238E27FC236}">
                <a16:creationId xmlns:a16="http://schemas.microsoft.com/office/drawing/2014/main" id="{1933407A-F6B8-407A-A505-DD7B870201C4}"/>
              </a:ext>
            </a:extLst>
          </p:cNvPr>
          <p:cNvSpPr>
            <a:spLocks noGrp="1"/>
          </p:cNvSpPr>
          <p:nvPr>
            <p:ph type="body" sz="quarter" idx="32"/>
          </p:nvPr>
        </p:nvSpPr>
        <p:spPr/>
        <p:txBody>
          <a:bodyPr/>
          <a:lstStyle/>
          <a:p>
            <a:endParaRPr lang="es-ES"/>
          </a:p>
        </p:txBody>
      </p:sp>
      <p:sp>
        <p:nvSpPr>
          <p:cNvPr id="4" name="Content Placeholder 3">
            <a:extLst>
              <a:ext uri="{FF2B5EF4-FFF2-40B4-BE49-F238E27FC236}">
                <a16:creationId xmlns:a16="http://schemas.microsoft.com/office/drawing/2014/main" id="{9036562A-A55F-4E70-A3CC-96188D641B4C}"/>
              </a:ext>
            </a:extLst>
          </p:cNvPr>
          <p:cNvSpPr>
            <a:spLocks noGrp="1"/>
          </p:cNvSpPr>
          <p:nvPr>
            <p:ph idx="1"/>
          </p:nvPr>
        </p:nvSpPr>
        <p:spPr/>
        <p:txBody>
          <a:bodyPr/>
          <a:lstStyle/>
          <a:p>
            <a:pPr marL="342900" indent="-342900">
              <a:buFont typeface="+mj-lt"/>
              <a:buAutoNum type="arabicPeriod"/>
            </a:pPr>
            <a:endParaRPr lang="es-ES" dirty="0"/>
          </a:p>
        </p:txBody>
      </p:sp>
      <p:sp>
        <p:nvSpPr>
          <p:cNvPr id="5" name="Slide Number Placeholder 4">
            <a:extLst>
              <a:ext uri="{FF2B5EF4-FFF2-40B4-BE49-F238E27FC236}">
                <a16:creationId xmlns:a16="http://schemas.microsoft.com/office/drawing/2014/main" id="{7740BA95-7567-4D0A-A72D-0343A2F10D8A}"/>
              </a:ext>
            </a:extLst>
          </p:cNvPr>
          <p:cNvSpPr>
            <a:spLocks noGrp="1"/>
          </p:cNvSpPr>
          <p:nvPr>
            <p:ph type="sldNum" sz="quarter" idx="33"/>
          </p:nvPr>
        </p:nvSpPr>
        <p:spPr/>
        <p:txBody>
          <a:bodyPr/>
          <a:lstStyle/>
          <a:p>
            <a:pPr rtl="0"/>
            <a:fld id="{19B51A1E-902D-48AF-9020-955120F399B6}" type="slidenum">
              <a:rPr lang="es-ES" noProof="0" smtClean="0"/>
              <a:pPr rtl="0"/>
              <a:t>37</a:t>
            </a:fld>
            <a:endParaRPr lang="es-ES" noProof="0"/>
          </a:p>
        </p:txBody>
      </p:sp>
      <p:pic>
        <p:nvPicPr>
          <p:cNvPr id="6" name="Picture 5">
            <a:extLst>
              <a:ext uri="{FF2B5EF4-FFF2-40B4-BE49-F238E27FC236}">
                <a16:creationId xmlns:a16="http://schemas.microsoft.com/office/drawing/2014/main" id="{8F52E116-83DC-46D3-8235-761EAF8AE239}"/>
              </a:ext>
            </a:extLst>
          </p:cNvPr>
          <p:cNvPicPr>
            <a:picLocks noChangeAspect="1"/>
          </p:cNvPicPr>
          <p:nvPr/>
        </p:nvPicPr>
        <p:blipFill>
          <a:blip r:embed="rId2"/>
          <a:stretch>
            <a:fillRect/>
          </a:stretch>
        </p:blipFill>
        <p:spPr>
          <a:xfrm>
            <a:off x="777946" y="1734675"/>
            <a:ext cx="8505825" cy="4600575"/>
          </a:xfrm>
          <a:prstGeom prst="rect">
            <a:avLst/>
          </a:prstGeom>
        </p:spPr>
      </p:pic>
      <p:sp>
        <p:nvSpPr>
          <p:cNvPr id="7" name="TextBox 6">
            <a:extLst>
              <a:ext uri="{FF2B5EF4-FFF2-40B4-BE49-F238E27FC236}">
                <a16:creationId xmlns:a16="http://schemas.microsoft.com/office/drawing/2014/main" id="{7D262F5D-DDDB-493C-A4AB-9E4491637322}"/>
              </a:ext>
            </a:extLst>
          </p:cNvPr>
          <p:cNvSpPr txBox="1"/>
          <p:nvPr/>
        </p:nvSpPr>
        <p:spPr>
          <a:xfrm>
            <a:off x="3776472" y="2782669"/>
            <a:ext cx="2148840" cy="646331"/>
          </a:xfrm>
          <a:prstGeom prst="rect">
            <a:avLst/>
          </a:prstGeom>
          <a:noFill/>
        </p:spPr>
        <p:txBody>
          <a:bodyPr wrap="square" rtlCol="0">
            <a:spAutoFit/>
          </a:bodyPr>
          <a:lstStyle/>
          <a:p>
            <a:r>
              <a:rPr lang="es-MX" dirty="0"/>
              <a:t>Región de aceptación H0</a:t>
            </a:r>
            <a:endParaRPr lang="es-ES" dirty="0"/>
          </a:p>
        </p:txBody>
      </p:sp>
      <p:sp>
        <p:nvSpPr>
          <p:cNvPr id="8" name="TextBox 7">
            <a:extLst>
              <a:ext uri="{FF2B5EF4-FFF2-40B4-BE49-F238E27FC236}">
                <a16:creationId xmlns:a16="http://schemas.microsoft.com/office/drawing/2014/main" id="{73FAA260-188B-4EA8-9A9D-C378C4C7B117}"/>
              </a:ext>
            </a:extLst>
          </p:cNvPr>
          <p:cNvSpPr txBox="1"/>
          <p:nvPr/>
        </p:nvSpPr>
        <p:spPr>
          <a:xfrm>
            <a:off x="6096000" y="2782668"/>
            <a:ext cx="2148840" cy="646331"/>
          </a:xfrm>
          <a:prstGeom prst="rect">
            <a:avLst/>
          </a:prstGeom>
          <a:noFill/>
        </p:spPr>
        <p:txBody>
          <a:bodyPr wrap="square" rtlCol="0">
            <a:spAutoFit/>
          </a:bodyPr>
          <a:lstStyle/>
          <a:p>
            <a:r>
              <a:rPr lang="es-MX" dirty="0"/>
              <a:t>Región de rechazo H0</a:t>
            </a:r>
            <a:endParaRPr lang="es-E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A049EB-C19C-4090-BB3B-462CA3582D5A}"/>
                  </a:ext>
                </a:extLst>
              </p:cNvPr>
              <p:cNvSpPr txBox="1"/>
              <p:nvPr/>
            </p:nvSpPr>
            <p:spPr>
              <a:xfrm>
                <a:off x="759389" y="3384165"/>
                <a:ext cx="2148840" cy="923330"/>
              </a:xfrm>
              <a:prstGeom prst="rect">
                <a:avLst/>
              </a:prstGeom>
              <a:noFill/>
            </p:spPr>
            <p:txBody>
              <a:bodyPr wrap="square" rtlCol="0">
                <a:spAutoFit/>
              </a:bodyPr>
              <a:lstStyle/>
              <a:p>
                <a:r>
                  <a:rPr lang="es-MX" dirty="0"/>
                  <a:t>Nivel de significancia</a:t>
                </a:r>
              </a:p>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𝛼</m:t>
                      </m:r>
                    </m:oMath>
                  </m:oMathPara>
                </a14:m>
                <a:endParaRPr lang="es-ES" dirty="0"/>
              </a:p>
            </p:txBody>
          </p:sp>
        </mc:Choice>
        <mc:Fallback xmlns="">
          <p:sp>
            <p:nvSpPr>
              <p:cNvPr id="9" name="TextBox 8">
                <a:extLst>
                  <a:ext uri="{FF2B5EF4-FFF2-40B4-BE49-F238E27FC236}">
                    <a16:creationId xmlns:a16="http://schemas.microsoft.com/office/drawing/2014/main" id="{39A049EB-C19C-4090-BB3B-462CA3582D5A}"/>
                  </a:ext>
                </a:extLst>
              </p:cNvPr>
              <p:cNvSpPr txBox="1">
                <a:spLocks noRot="1" noChangeAspect="1" noMove="1" noResize="1" noEditPoints="1" noAdjustHandles="1" noChangeArrowheads="1" noChangeShapeType="1" noTextEdit="1"/>
              </p:cNvSpPr>
              <p:nvPr/>
            </p:nvSpPr>
            <p:spPr>
              <a:xfrm>
                <a:off x="759389" y="3384165"/>
                <a:ext cx="2148840" cy="923330"/>
              </a:xfrm>
              <a:prstGeom prst="rect">
                <a:avLst/>
              </a:prstGeom>
              <a:blipFill>
                <a:blip r:embed="rId3"/>
                <a:stretch>
                  <a:fillRect l="-2557" t="-3289"/>
                </a:stretch>
              </a:blipFill>
            </p:spPr>
            <p:txBody>
              <a:bodyPr/>
              <a:lstStyle/>
              <a:p>
                <a:r>
                  <a:rPr lang="es-ES">
                    <a:noFill/>
                  </a:rPr>
                  <a:t> </a:t>
                </a:r>
              </a:p>
            </p:txBody>
          </p:sp>
        </mc:Fallback>
      </mc:AlternateContent>
      <p:cxnSp>
        <p:nvCxnSpPr>
          <p:cNvPr id="11" name="Straight Arrow Connector 10">
            <a:extLst>
              <a:ext uri="{FF2B5EF4-FFF2-40B4-BE49-F238E27FC236}">
                <a16:creationId xmlns:a16="http://schemas.microsoft.com/office/drawing/2014/main" id="{27155B34-636D-497B-890F-3ADFB9ADC825}"/>
              </a:ext>
            </a:extLst>
          </p:cNvPr>
          <p:cNvCxnSpPr/>
          <p:nvPr/>
        </p:nvCxnSpPr>
        <p:spPr>
          <a:xfrm flipV="1">
            <a:off x="6016752" y="5212080"/>
            <a:ext cx="0" cy="69494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B5BE06DE-2F5E-4F31-B298-43A0D12A2B93}"/>
              </a:ext>
            </a:extLst>
          </p:cNvPr>
          <p:cNvCxnSpPr/>
          <p:nvPr/>
        </p:nvCxnSpPr>
        <p:spPr>
          <a:xfrm flipV="1">
            <a:off x="6534912" y="5212080"/>
            <a:ext cx="0" cy="69494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 name="TextBox 12">
            <a:extLst>
              <a:ext uri="{FF2B5EF4-FFF2-40B4-BE49-F238E27FC236}">
                <a16:creationId xmlns:a16="http://schemas.microsoft.com/office/drawing/2014/main" id="{48AF2BAB-1E27-406C-A10B-CDE3732291FA}"/>
              </a:ext>
            </a:extLst>
          </p:cNvPr>
          <p:cNvSpPr txBox="1"/>
          <p:nvPr/>
        </p:nvSpPr>
        <p:spPr>
          <a:xfrm>
            <a:off x="5730676" y="5868084"/>
            <a:ext cx="5716821" cy="646331"/>
          </a:xfrm>
          <a:prstGeom prst="rect">
            <a:avLst/>
          </a:prstGeom>
          <a:noFill/>
        </p:spPr>
        <p:txBody>
          <a:bodyPr wrap="square" rtlCol="0">
            <a:spAutoFit/>
          </a:bodyPr>
          <a:lstStyle/>
          <a:p>
            <a:r>
              <a:rPr lang="es-MX" dirty="0"/>
              <a:t>Dos estadísticos en la zona de rechazo. ¿Rechazamos con la misma fuerza?</a:t>
            </a:r>
            <a:endParaRPr lang="es-ES" dirty="0"/>
          </a:p>
        </p:txBody>
      </p:sp>
      <p:sp>
        <p:nvSpPr>
          <p:cNvPr id="14" name="TextBox 13">
            <a:extLst>
              <a:ext uri="{FF2B5EF4-FFF2-40B4-BE49-F238E27FC236}">
                <a16:creationId xmlns:a16="http://schemas.microsoft.com/office/drawing/2014/main" id="{95D335F7-3CBA-4F47-B83D-2C85B3824998}"/>
              </a:ext>
            </a:extLst>
          </p:cNvPr>
          <p:cNvSpPr txBox="1"/>
          <p:nvPr/>
        </p:nvSpPr>
        <p:spPr>
          <a:xfrm>
            <a:off x="5697234" y="5591084"/>
            <a:ext cx="478016" cy="369332"/>
          </a:xfrm>
          <a:prstGeom prst="rect">
            <a:avLst/>
          </a:prstGeom>
          <a:noFill/>
        </p:spPr>
        <p:txBody>
          <a:bodyPr wrap="square" rtlCol="0">
            <a:spAutoFit/>
          </a:bodyPr>
          <a:lstStyle/>
          <a:p>
            <a:r>
              <a:rPr lang="es-MX" b="1" dirty="0">
                <a:solidFill>
                  <a:srgbClr val="FF0000"/>
                </a:solidFill>
              </a:rPr>
              <a:t>t1</a:t>
            </a:r>
            <a:endParaRPr lang="es-ES" b="1" dirty="0">
              <a:solidFill>
                <a:srgbClr val="FF0000"/>
              </a:solidFill>
            </a:endParaRPr>
          </a:p>
        </p:txBody>
      </p:sp>
      <p:sp>
        <p:nvSpPr>
          <p:cNvPr id="15" name="TextBox 14">
            <a:extLst>
              <a:ext uri="{FF2B5EF4-FFF2-40B4-BE49-F238E27FC236}">
                <a16:creationId xmlns:a16="http://schemas.microsoft.com/office/drawing/2014/main" id="{A3663872-F002-45EC-826C-82E6AEA8F21C}"/>
              </a:ext>
            </a:extLst>
          </p:cNvPr>
          <p:cNvSpPr txBox="1"/>
          <p:nvPr/>
        </p:nvSpPr>
        <p:spPr>
          <a:xfrm>
            <a:off x="6222318" y="5591084"/>
            <a:ext cx="478016" cy="369332"/>
          </a:xfrm>
          <a:prstGeom prst="rect">
            <a:avLst/>
          </a:prstGeom>
          <a:noFill/>
        </p:spPr>
        <p:txBody>
          <a:bodyPr wrap="square" rtlCol="0">
            <a:spAutoFit/>
          </a:bodyPr>
          <a:lstStyle/>
          <a:p>
            <a:r>
              <a:rPr lang="es-MX" b="1" dirty="0">
                <a:solidFill>
                  <a:schemeClr val="accent5"/>
                </a:solidFill>
              </a:rPr>
              <a:t>t2</a:t>
            </a:r>
            <a:endParaRPr lang="es-ES" b="1" dirty="0">
              <a:solidFill>
                <a:schemeClr val="accent5"/>
              </a:solidFill>
            </a:endParaRPr>
          </a:p>
        </p:txBody>
      </p:sp>
      <mc:AlternateContent xmlns:mc="http://schemas.openxmlformats.org/markup-compatibility/2006" xmlns:a14="http://schemas.microsoft.com/office/drawing/2010/main">
        <mc:Choice Requires="a14">
          <p:sp>
            <p:nvSpPr>
              <p:cNvPr id="17" name="Speech Bubble: Rectangle with Corners Rounded 16">
                <a:extLst>
                  <a:ext uri="{FF2B5EF4-FFF2-40B4-BE49-F238E27FC236}">
                    <a16:creationId xmlns:a16="http://schemas.microsoft.com/office/drawing/2014/main" id="{D93126A1-38DC-45EB-8FD6-8740FF78B3BD}"/>
                  </a:ext>
                </a:extLst>
              </p:cNvPr>
              <p:cNvSpPr/>
              <p:nvPr/>
            </p:nvSpPr>
            <p:spPr>
              <a:xfrm>
                <a:off x="8935363" y="1188835"/>
                <a:ext cx="2860542" cy="4451079"/>
              </a:xfrm>
              <a:prstGeom prst="wedgeRoundRectCallout">
                <a:avLst>
                  <a:gd name="adj1" fmla="val -44058"/>
                  <a:gd name="adj2" fmla="val 59298"/>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b="1" dirty="0">
                    <a:solidFill>
                      <a:schemeClr val="tx1"/>
                    </a:solidFill>
                  </a:rPr>
                  <a:t>H0 es rechazado si el p-valor asociado al test es </a:t>
                </a:r>
                <a14:m>
                  <m:oMath xmlns:m="http://schemas.openxmlformats.org/officeDocument/2006/math">
                    <m:r>
                      <a:rPr lang="es-MX" b="1" i="1" smtClean="0">
                        <a:solidFill>
                          <a:schemeClr val="tx1"/>
                        </a:solidFill>
                        <a:latin typeface="Cambria Math" panose="02040503050406030204" pitchFamily="18" charset="0"/>
                      </a:rPr>
                      <m:t>≤</m:t>
                    </m:r>
                    <m:r>
                      <a:rPr lang="es-MX" b="1" i="1" smtClean="0">
                        <a:solidFill>
                          <a:schemeClr val="tx1"/>
                        </a:solidFill>
                        <a:latin typeface="Cambria Math" panose="02040503050406030204" pitchFamily="18" charset="0"/>
                      </a:rPr>
                      <m:t>𝜶</m:t>
                    </m:r>
                  </m:oMath>
                </a14:m>
                <a:endParaRPr lang="es-ES" b="1" dirty="0">
                  <a:solidFill>
                    <a:schemeClr val="tx1"/>
                  </a:solidFill>
                </a:endParaRPr>
              </a:p>
            </p:txBody>
          </p:sp>
        </mc:Choice>
        <mc:Fallback xmlns="">
          <p:sp>
            <p:nvSpPr>
              <p:cNvPr id="17" name="Speech Bubble: Rectangle with Corners Rounded 16">
                <a:extLst>
                  <a:ext uri="{FF2B5EF4-FFF2-40B4-BE49-F238E27FC236}">
                    <a16:creationId xmlns:a16="http://schemas.microsoft.com/office/drawing/2014/main" id="{D93126A1-38DC-45EB-8FD6-8740FF78B3BD}"/>
                  </a:ext>
                </a:extLst>
              </p:cNvPr>
              <p:cNvSpPr>
                <a:spLocks noRot="1" noChangeAspect="1" noMove="1" noResize="1" noEditPoints="1" noAdjustHandles="1" noChangeArrowheads="1" noChangeShapeType="1" noTextEdit="1"/>
              </p:cNvSpPr>
              <p:nvPr/>
            </p:nvSpPr>
            <p:spPr>
              <a:xfrm>
                <a:off x="8935363" y="1188835"/>
                <a:ext cx="2860542" cy="4451079"/>
              </a:xfrm>
              <a:prstGeom prst="wedgeRoundRectCallout">
                <a:avLst>
                  <a:gd name="adj1" fmla="val -44058"/>
                  <a:gd name="adj2" fmla="val 59298"/>
                  <a:gd name="adj3" fmla="val 16667"/>
                </a:avLst>
              </a:prstGeom>
              <a:blipFill>
                <a:blip r:embed="rId4"/>
                <a:stretch>
                  <a:fillRect/>
                </a:stretch>
              </a:blipFill>
              <a:ln/>
            </p:spPr>
            <p:txBody>
              <a:bodyPr/>
              <a:lstStyle/>
              <a:p>
                <a:r>
                  <a:rPr lang="es-ES">
                    <a:noFill/>
                  </a:rPr>
                  <a:t> </a:t>
                </a:r>
              </a:p>
            </p:txBody>
          </p:sp>
        </mc:Fallback>
      </mc:AlternateContent>
    </p:spTree>
    <p:extLst>
      <p:ext uri="{BB962C8B-B14F-4D97-AF65-F5344CB8AC3E}">
        <p14:creationId xmlns:p14="http://schemas.microsoft.com/office/powerpoint/2010/main" val="2295936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Intervalos de confianza</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Proporcionando un intervalo de confianza para un parámetro poblacional</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38</a:t>
            </a:fld>
            <a:endParaRPr lang="es-ES"/>
          </a:p>
        </p:txBody>
      </p:sp>
    </p:spTree>
    <p:extLst>
      <p:ext uri="{BB962C8B-B14F-4D97-AF65-F5344CB8AC3E}">
        <p14:creationId xmlns:p14="http://schemas.microsoft.com/office/powerpoint/2010/main" val="1472916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Intervalos de confianza</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600" dirty="0">
                    <a:latin typeface="Cambria Math" panose="02040503050406030204" pitchFamily="18" charset="0"/>
                    <a:sym typeface="Wingdings" pitchFamily="2" charset="2"/>
                  </a:rPr>
                  <a:t>Una estimación puntual de un parámetro poblacional cambiará de muestra a muestra  Para tomar decisiones esto puede que no sea muy útil… La </a:t>
                </a:r>
                <a:r>
                  <a:rPr lang="es-ES" sz="2600" b="1" dirty="0">
                    <a:solidFill>
                      <a:srgbClr val="FF0000"/>
                    </a:solidFill>
                    <a:latin typeface="Cambria Math" panose="02040503050406030204" pitchFamily="18" charset="0"/>
                    <a:sym typeface="Wingdings" pitchFamily="2" charset="2"/>
                  </a:rPr>
                  <a:t>estimación cambiará de muestra a muestra </a:t>
                </a:r>
              </a:p>
              <a:p>
                <a:pPr lvl="1"/>
                <a:r>
                  <a:rPr lang="es-ES" sz="2600" dirty="0">
                    <a:latin typeface="Cambria Math" panose="02040503050406030204" pitchFamily="18" charset="0"/>
                    <a:sym typeface="Wingdings" pitchFamily="2" charset="2"/>
                  </a:rPr>
                  <a:t>¿Podemos hacer otra cosa? </a:t>
                </a:r>
              </a:p>
              <a:p>
                <a:pPr lvl="1"/>
                <a:r>
                  <a:rPr lang="es-ES" sz="2600" dirty="0">
                    <a:latin typeface="Cambria Math" panose="02040503050406030204" pitchFamily="18" charset="0"/>
                    <a:sym typeface="Wingdings" pitchFamily="2" charset="2"/>
                  </a:rPr>
                  <a:t>Resulta mucho más útil conocer </a:t>
                </a:r>
                <a:r>
                  <a:rPr lang="es-ES" sz="2600" b="1" dirty="0">
                    <a:solidFill>
                      <a:srgbClr val="FF0000"/>
                    </a:solidFill>
                    <a:latin typeface="Cambria Math" panose="02040503050406030204" pitchFamily="18" charset="0"/>
                    <a:sym typeface="Wingdings" pitchFamily="2" charset="2"/>
                  </a:rPr>
                  <a:t>un rango </a:t>
                </a:r>
                <a:r>
                  <a:rPr lang="es-ES" sz="2600" dirty="0">
                    <a:latin typeface="Cambria Math" panose="02040503050406030204" pitchFamily="18" charset="0"/>
                    <a:sym typeface="Wingdings" pitchFamily="2" charset="2"/>
                  </a:rPr>
                  <a:t>en el que encontraremos el verdadero valor de parámetro poblacional con un cierto grado de certeza (i.e., </a:t>
                </a:r>
                <a:r>
                  <a:rPr lang="es-ES" sz="2600" b="1" dirty="0">
                    <a:solidFill>
                      <a:srgbClr val="FF0000"/>
                    </a:solidFill>
                    <a:latin typeface="Cambria Math" panose="02040503050406030204" pitchFamily="18" charset="0"/>
                    <a:sym typeface="Wingdings" pitchFamily="2" charset="2"/>
                  </a:rPr>
                  <a:t>nivel de confianza</a:t>
                </a:r>
                <a:r>
                  <a:rPr lang="es-ES" sz="2600" dirty="0">
                    <a:latin typeface="Cambria Math" panose="02040503050406030204" pitchFamily="18" charset="0"/>
                    <a:sym typeface="Wingdings" pitchFamily="2" charset="2"/>
                  </a:rPr>
                  <a:t>)</a:t>
                </a:r>
              </a:p>
              <a:p>
                <a:pPr marL="266700" lvl="1" indent="0">
                  <a:buNone/>
                </a:pPr>
                <a14:m>
                  <m:oMathPara xmlns:m="http://schemas.openxmlformats.org/officeDocument/2006/math">
                    <m:oMathParaPr>
                      <m:jc m:val="centerGroup"/>
                    </m:oMathParaPr>
                    <m:oMath xmlns:m="http://schemas.openxmlformats.org/officeDocument/2006/math">
                      <m:r>
                        <a:rPr lang="es-MX" sz="2800" b="0" i="1" smtClean="0">
                          <a:latin typeface="Cambria Math" panose="02040503050406030204" pitchFamily="18" charset="0"/>
                        </a:rPr>
                        <m:t>𝑃</m:t>
                      </m:r>
                      <m:d>
                        <m:dPr>
                          <m:ctrlPr>
                            <a:rPr lang="es-MX" sz="2800" b="0" i="1" smtClean="0">
                              <a:latin typeface="Cambria Math" panose="02040503050406030204" pitchFamily="18" charset="0"/>
                            </a:rPr>
                          </m:ctrlPr>
                        </m:dPr>
                        <m:e>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𝐿</m:t>
                              </m:r>
                            </m:e>
                            <m:sub>
                              <m:r>
                                <a:rPr lang="es-MX" sz="2800" b="0" i="1" smtClean="0">
                                  <a:latin typeface="Cambria Math" panose="02040503050406030204" pitchFamily="18" charset="0"/>
                                </a:rPr>
                                <m:t>1</m:t>
                              </m:r>
                            </m:sub>
                          </m:sSub>
                          <m:d>
                            <m:dPr>
                              <m:ctrlPr>
                                <a:rPr lang="es-MX" sz="2800" b="0" i="1" smtClean="0">
                                  <a:latin typeface="Cambria Math" panose="02040503050406030204" pitchFamily="18" charset="0"/>
                                </a:rPr>
                              </m:ctrlPr>
                            </m:dPr>
                            <m:e>
                              <m:r>
                                <a:rPr lang="es-MX" sz="2800" b="0" i="1" smtClean="0">
                                  <a:latin typeface="Cambria Math" panose="02040503050406030204" pitchFamily="18" charset="0"/>
                                </a:rPr>
                                <m:t>𝑋</m:t>
                              </m:r>
                            </m:e>
                          </m:d>
                          <m:r>
                            <a:rPr lang="es-MX" sz="2800" b="0" i="1" smtClean="0">
                              <a:latin typeface="Cambria Math" panose="02040503050406030204" pitchFamily="18" charset="0"/>
                            </a:rPr>
                            <m:t>≤</m:t>
                          </m:r>
                          <m:r>
                            <a:rPr lang="es-MX" sz="2800" b="0" i="1" smtClean="0">
                              <a:latin typeface="Cambria Math" panose="02040503050406030204" pitchFamily="18" charset="0"/>
                            </a:rPr>
                            <m:t>𝜃</m:t>
                          </m:r>
                          <m:r>
                            <a:rPr lang="es-MX" sz="2800" b="0" i="1" smtClean="0">
                              <a:latin typeface="Cambria Math" panose="02040503050406030204" pitchFamily="18" charset="0"/>
                            </a:rPr>
                            <m:t>≤</m:t>
                          </m:r>
                          <m:sSub>
                            <m:sSubPr>
                              <m:ctrlPr>
                                <a:rPr lang="es-MX" sz="2800" b="0" i="1" smtClean="0">
                                  <a:latin typeface="Cambria Math" panose="02040503050406030204" pitchFamily="18" charset="0"/>
                                </a:rPr>
                              </m:ctrlPr>
                            </m:sSubPr>
                            <m:e>
                              <m:r>
                                <a:rPr lang="es-MX" sz="2800" b="0" i="1" smtClean="0">
                                  <a:latin typeface="Cambria Math" panose="02040503050406030204" pitchFamily="18" charset="0"/>
                                </a:rPr>
                                <m:t>𝐿</m:t>
                              </m:r>
                            </m:e>
                            <m:sub>
                              <m:r>
                                <a:rPr lang="es-MX" sz="2800" b="0" i="1" smtClean="0">
                                  <a:latin typeface="Cambria Math" panose="02040503050406030204" pitchFamily="18" charset="0"/>
                                </a:rPr>
                                <m:t>2</m:t>
                              </m:r>
                            </m:sub>
                          </m:sSub>
                          <m:d>
                            <m:dPr>
                              <m:ctrlPr>
                                <a:rPr lang="es-MX" sz="2800" b="0" i="1" smtClean="0">
                                  <a:latin typeface="Cambria Math" panose="02040503050406030204" pitchFamily="18" charset="0"/>
                                </a:rPr>
                              </m:ctrlPr>
                            </m:dPr>
                            <m:e>
                              <m:r>
                                <a:rPr lang="es-MX" sz="2800" b="0" i="1" smtClean="0">
                                  <a:latin typeface="Cambria Math" panose="02040503050406030204" pitchFamily="18" charset="0"/>
                                </a:rPr>
                                <m:t>𝑋</m:t>
                              </m:r>
                            </m:e>
                          </m:d>
                        </m:e>
                      </m:d>
                      <m:r>
                        <a:rPr lang="es-MX" sz="2800" b="0" i="1" smtClean="0">
                          <a:latin typeface="Cambria Math" panose="02040503050406030204" pitchFamily="18" charset="0"/>
                        </a:rPr>
                        <m:t>=1−</m:t>
                      </m:r>
                      <m:r>
                        <a:rPr lang="es-MX" sz="2800" b="0" i="1" smtClean="0">
                          <a:latin typeface="Cambria Math" panose="02040503050406030204" pitchFamily="18" charset="0"/>
                        </a:rPr>
                        <m:t>𝛼</m:t>
                      </m:r>
                    </m:oMath>
                  </m:oMathPara>
                </a14:m>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3125" r="-1861"/>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39</a:t>
            </a:fld>
            <a:endParaRPr lang="es-ES" noProof="1"/>
          </a:p>
        </p:txBody>
      </p:sp>
    </p:spTree>
    <p:extLst>
      <p:ext uri="{BB962C8B-B14F-4D97-AF65-F5344CB8AC3E}">
        <p14:creationId xmlns:p14="http://schemas.microsoft.com/office/powerpoint/2010/main" val="170620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MX" noProof="1"/>
              <a:t>¿Qué es una hipótesis?</a:t>
            </a:r>
            <a:endParaRPr lang="es-ES" noProof="1"/>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a:t>
            </a:fld>
            <a:endParaRPr lang="es-ES" noProof="1"/>
          </a:p>
        </p:txBody>
      </p:sp>
      <p:pic>
        <p:nvPicPr>
          <p:cNvPr id="1026" name="Picture 2" descr="Meme guy | Public domain vectors">
            <a:extLst>
              <a:ext uri="{FF2B5EF4-FFF2-40B4-BE49-F238E27FC236}">
                <a16:creationId xmlns:a16="http://schemas.microsoft.com/office/drawing/2014/main" id="{30B26CF3-844A-4A93-86FD-31D2FF1C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995848"/>
            <a:ext cx="3476625" cy="2002536"/>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with Corners Rounded 6">
            <a:extLst>
              <a:ext uri="{FF2B5EF4-FFF2-40B4-BE49-F238E27FC236}">
                <a16:creationId xmlns:a16="http://schemas.microsoft.com/office/drawing/2014/main" id="{4BE7C5D1-8B99-4597-A5A1-51D34783F5FC}"/>
              </a:ext>
            </a:extLst>
          </p:cNvPr>
          <p:cNvSpPr/>
          <p:nvPr/>
        </p:nvSpPr>
        <p:spPr>
          <a:xfrm>
            <a:off x="3908426" y="1605960"/>
            <a:ext cx="2615184" cy="1389888"/>
          </a:xfrm>
          <a:prstGeom prst="wedgeRoundRectCallout">
            <a:avLst>
              <a:gd name="adj1" fmla="val -76777"/>
              <a:gd name="adj2" fmla="val 8289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 la media de la población igual a 20?</a:t>
            </a:r>
            <a:endParaRPr lang="es-ES" dirty="0"/>
          </a:p>
        </p:txBody>
      </p:sp>
    </p:spTree>
    <p:extLst>
      <p:ext uri="{BB962C8B-B14F-4D97-AF65-F5344CB8AC3E}">
        <p14:creationId xmlns:p14="http://schemas.microsoft.com/office/powerpoint/2010/main" val="2739026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Cómo obtener el intervalo de confianza para un parámetro poblacional</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600" dirty="0">
                    <a:latin typeface="Cambria Math" panose="02040503050406030204" pitchFamily="18" charset="0"/>
                    <a:sym typeface="Wingdings" pitchFamily="2" charset="2"/>
                  </a:rPr>
                  <a:t>Dara una muestra X, un nivel de confianza 1−𝛼, y un parámetro en la población </a:t>
                </a:r>
                <a14:m>
                  <m:oMath xmlns:m="http://schemas.openxmlformats.org/officeDocument/2006/math">
                    <m:r>
                      <a:rPr lang="es-MX" sz="2400" i="1">
                        <a:latin typeface="Cambria Math" panose="02040503050406030204" pitchFamily="18" charset="0"/>
                      </a:rPr>
                      <m:t>𝜃</m:t>
                    </m:r>
                  </m:oMath>
                </a14:m>
                <a:r>
                  <a:rPr lang="es-MX" sz="2600" dirty="0">
                    <a:latin typeface="Cambria Math" panose="02040503050406030204" pitchFamily="18" charset="0"/>
                    <a:sym typeface="Wingdings" pitchFamily="2" charset="2"/>
                  </a:rPr>
                  <a:t>…</a:t>
                </a:r>
              </a:p>
              <a:p>
                <a:pPr marL="1000125" lvl="2" indent="-457200">
                  <a:buFont typeface="+mj-lt"/>
                  <a:buAutoNum type="arabicPeriod"/>
                </a:pPr>
                <a:r>
                  <a:rPr lang="es-MX" sz="2400" dirty="0">
                    <a:latin typeface="Cambria Math" panose="02040503050406030204" pitchFamily="18" charset="0"/>
                    <a:sym typeface="Wingdings" pitchFamily="2" charset="2"/>
                  </a:rPr>
                  <a:t>Escoger un estadístico T(X, </a:t>
                </a:r>
                <a14:m>
                  <m:oMath xmlns:m="http://schemas.openxmlformats.org/officeDocument/2006/math">
                    <m:r>
                      <a:rPr lang="es-MX" sz="2400" i="1">
                        <a:latin typeface="Cambria Math" panose="02040503050406030204" pitchFamily="18" charset="0"/>
                      </a:rPr>
                      <m:t>𝜃</m:t>
                    </m:r>
                  </m:oMath>
                </a14:m>
                <a:r>
                  <a:rPr lang="es-MX" sz="2400" dirty="0">
                    <a:latin typeface="Cambria Math" panose="02040503050406030204" pitchFamily="18" charset="0"/>
                    <a:sym typeface="Wingdings" pitchFamily="2" charset="2"/>
                  </a:rPr>
                  <a:t>) con </a:t>
                </a:r>
                <a:r>
                  <a:rPr lang="es-MX" sz="2400" b="1" dirty="0">
                    <a:solidFill>
                      <a:srgbClr val="FF0000"/>
                    </a:solidFill>
                    <a:latin typeface="Cambria Math" panose="02040503050406030204" pitchFamily="18" charset="0"/>
                    <a:sym typeface="Wingdings" pitchFamily="2" charset="2"/>
                  </a:rPr>
                  <a:t>distribución conocida </a:t>
                </a:r>
                <a:r>
                  <a:rPr lang="es-MX" sz="2400" dirty="0">
                    <a:latin typeface="Cambria Math" panose="02040503050406030204" pitchFamily="18" charset="0"/>
                    <a:sym typeface="Wingdings" pitchFamily="2" charset="2"/>
                  </a:rPr>
                  <a:t>que </a:t>
                </a:r>
                <a:r>
                  <a:rPr lang="es-MX" sz="2400" b="1" dirty="0">
                    <a:solidFill>
                      <a:srgbClr val="FF0000"/>
                    </a:solidFill>
                    <a:latin typeface="Cambria Math" panose="02040503050406030204" pitchFamily="18" charset="0"/>
                    <a:sym typeface="Wingdings" pitchFamily="2" charset="2"/>
                  </a:rPr>
                  <a:t>relacione</a:t>
                </a:r>
                <a:r>
                  <a:rPr lang="es-MX" sz="2400" dirty="0">
                    <a:latin typeface="Cambria Math" panose="02040503050406030204" pitchFamily="18" charset="0"/>
                    <a:sym typeface="Wingdings" pitchFamily="2" charset="2"/>
                  </a:rPr>
                  <a:t> el </a:t>
                </a:r>
                <a:r>
                  <a:rPr lang="es-MX" sz="2400" b="1" dirty="0">
                    <a:solidFill>
                      <a:srgbClr val="FF0000"/>
                    </a:solidFill>
                    <a:latin typeface="Cambria Math" panose="02040503050406030204" pitchFamily="18" charset="0"/>
                    <a:sym typeface="Wingdings" pitchFamily="2" charset="2"/>
                  </a:rPr>
                  <a:t>parámetro a estimar </a:t>
                </a:r>
                <a14:m>
                  <m:oMath xmlns:m="http://schemas.openxmlformats.org/officeDocument/2006/math">
                    <m:r>
                      <a:rPr lang="es-MX" sz="2400" i="1">
                        <a:latin typeface="Cambria Math" panose="02040503050406030204" pitchFamily="18" charset="0"/>
                      </a:rPr>
                      <m:t>𝜃</m:t>
                    </m:r>
                  </m:oMath>
                </a14:m>
                <a:r>
                  <a:rPr lang="es-MX" sz="2400" dirty="0">
                    <a:latin typeface="Cambria Math" panose="02040503050406030204" pitchFamily="18" charset="0"/>
                    <a:sym typeface="Wingdings" pitchFamily="2" charset="2"/>
                  </a:rPr>
                  <a:t>  con la </a:t>
                </a:r>
                <a:r>
                  <a:rPr lang="es-MX" sz="2400" b="1" dirty="0">
                    <a:solidFill>
                      <a:srgbClr val="FF0000"/>
                    </a:solidFill>
                    <a:latin typeface="Cambria Math" panose="02040503050406030204" pitchFamily="18" charset="0"/>
                    <a:sym typeface="Wingdings" pitchFamily="2" charset="2"/>
                  </a:rPr>
                  <a:t>muestra</a:t>
                </a:r>
                <a:r>
                  <a:rPr lang="es-MX" sz="2400" dirty="0">
                    <a:latin typeface="Cambria Math" panose="02040503050406030204" pitchFamily="18" charset="0"/>
                    <a:sym typeface="Wingdings" pitchFamily="2" charset="2"/>
                  </a:rPr>
                  <a:t> X </a:t>
                </a:r>
              </a:p>
              <a:p>
                <a:pPr marL="1000125" lvl="2" indent="-457200">
                  <a:buFont typeface="+mj-lt"/>
                  <a:buAutoNum type="arabicPeriod"/>
                </a:pPr>
                <a:r>
                  <a:rPr lang="es-MX" sz="2400" b="1" dirty="0">
                    <a:solidFill>
                      <a:srgbClr val="FF0000"/>
                    </a:solidFill>
                    <a:latin typeface="Cambria Math" panose="02040503050406030204" pitchFamily="18" charset="0"/>
                    <a:sym typeface="Wingdings" pitchFamily="2" charset="2"/>
                  </a:rPr>
                  <a:t>Identificar, </a:t>
                </a:r>
                <a:r>
                  <a:rPr lang="es-MX" sz="2400" dirty="0">
                    <a:latin typeface="Cambria Math" panose="02040503050406030204" pitchFamily="18" charset="0"/>
                    <a:sym typeface="Wingdings" pitchFamily="2" charset="2"/>
                  </a:rPr>
                  <a:t>el rango en el que el valor del estadístico se encontrará con una probabilidad de </a:t>
                </a:r>
                <a14:m>
                  <m:oMath xmlns:m="http://schemas.openxmlformats.org/officeDocument/2006/math">
                    <m:r>
                      <a:rPr lang="es-MX" sz="2400" b="0" i="1" smtClean="0">
                        <a:latin typeface="Cambria Math" panose="02040503050406030204" pitchFamily="18" charset="0"/>
                        <a:sym typeface="Wingdings" pitchFamily="2" charset="2"/>
                      </a:rPr>
                      <m:t>1−</m:t>
                    </m:r>
                    <m:r>
                      <a:rPr lang="es-MX" sz="2400" b="0" i="1" smtClean="0">
                        <a:latin typeface="Cambria Math" panose="02040503050406030204" pitchFamily="18" charset="0"/>
                        <a:sym typeface="Wingdings" pitchFamily="2" charset="2"/>
                      </a:rPr>
                      <m:t>𝛼</m:t>
                    </m:r>
                  </m:oMath>
                </a14:m>
                <a:r>
                  <a:rPr lang="es-MX" sz="2400" dirty="0">
                    <a:latin typeface="Cambria Math" panose="02040503050406030204" pitchFamily="18" charset="0"/>
                    <a:sym typeface="Wingdings" pitchFamily="2" charset="2"/>
                  </a:rPr>
                  <a:t> (</a:t>
                </a:r>
                <a14:m>
                  <m:oMath xmlns:m="http://schemas.openxmlformats.org/officeDocument/2006/math">
                    <m:sSub>
                      <m:sSubPr>
                        <m:ctrlPr>
                          <a:rPr lang="es-MX" sz="2400" b="1" i="1" smtClean="0">
                            <a:solidFill>
                              <a:srgbClr val="FF0000"/>
                            </a:solidFill>
                            <a:latin typeface="Cambria Math" panose="02040503050406030204" pitchFamily="18" charset="0"/>
                            <a:sym typeface="Wingdings" pitchFamily="2" charset="2"/>
                          </a:rPr>
                        </m:ctrlPr>
                      </m:sSubPr>
                      <m:e>
                        <m:r>
                          <a:rPr lang="es-MX" sz="2400" b="1" i="1" smtClean="0">
                            <a:solidFill>
                              <a:srgbClr val="FF0000"/>
                            </a:solidFill>
                            <a:latin typeface="Cambria Math" panose="02040503050406030204" pitchFamily="18" charset="0"/>
                            <a:sym typeface="Wingdings" pitchFamily="2" charset="2"/>
                          </a:rPr>
                          <m:t>𝒙</m:t>
                        </m:r>
                      </m:e>
                      <m:sub>
                        <m:r>
                          <a:rPr lang="es-MX" sz="2400" b="1" i="1" smtClean="0">
                            <a:solidFill>
                              <a:srgbClr val="FF0000"/>
                            </a:solidFill>
                            <a:latin typeface="Cambria Math" panose="02040503050406030204" pitchFamily="18" charset="0"/>
                            <a:sym typeface="Wingdings" pitchFamily="2" charset="2"/>
                          </a:rPr>
                          <m:t>𝟏</m:t>
                        </m:r>
                        <m:r>
                          <a:rPr lang="es-MX" sz="2400" b="1" i="1" smtClean="0">
                            <a:solidFill>
                              <a:srgbClr val="FF0000"/>
                            </a:solidFill>
                            <a:latin typeface="Cambria Math" panose="02040503050406030204" pitchFamily="18" charset="0"/>
                            <a:sym typeface="Wingdings" pitchFamily="2" charset="2"/>
                          </a:rPr>
                          <m:t>−</m:t>
                        </m:r>
                        <m:r>
                          <a:rPr lang="es-MX" sz="2400" b="1" i="1" smtClean="0">
                            <a:solidFill>
                              <a:srgbClr val="FF0000"/>
                            </a:solidFill>
                            <a:latin typeface="Cambria Math" panose="02040503050406030204" pitchFamily="18" charset="0"/>
                            <a:sym typeface="Wingdings" pitchFamily="2" charset="2"/>
                          </a:rPr>
                          <m:t>𝜶</m:t>
                        </m:r>
                        <m:r>
                          <a:rPr lang="es-MX" sz="2400" b="1" i="1" smtClean="0">
                            <a:solidFill>
                              <a:srgbClr val="FF0000"/>
                            </a:solidFill>
                            <a:latin typeface="Cambria Math" panose="02040503050406030204" pitchFamily="18" charset="0"/>
                            <a:sym typeface="Wingdings" pitchFamily="2" charset="2"/>
                          </a:rPr>
                          <m:t>/</m:t>
                        </m:r>
                        <m:r>
                          <a:rPr lang="es-MX" sz="2400" b="1" i="1" smtClean="0">
                            <a:solidFill>
                              <a:srgbClr val="FF0000"/>
                            </a:solidFill>
                            <a:latin typeface="Cambria Math" panose="02040503050406030204" pitchFamily="18" charset="0"/>
                            <a:sym typeface="Wingdings" pitchFamily="2" charset="2"/>
                          </a:rPr>
                          <m:t>𝟐</m:t>
                        </m:r>
                      </m:sub>
                    </m:sSub>
                  </m:oMath>
                </a14:m>
                <a:r>
                  <a:rPr lang="es-MX" sz="2400" b="1" dirty="0">
                    <a:solidFill>
                      <a:srgbClr val="FF0000"/>
                    </a:solidFill>
                    <a:latin typeface="Cambria Math" panose="02040503050406030204" pitchFamily="18" charset="0"/>
                    <a:sym typeface="Wingdings" pitchFamily="2" charset="2"/>
                  </a:rPr>
                  <a:t> and </a:t>
                </a:r>
                <a14:m>
                  <m:oMath xmlns:m="http://schemas.openxmlformats.org/officeDocument/2006/math">
                    <m:sSub>
                      <m:sSubPr>
                        <m:ctrlPr>
                          <a:rPr lang="es-MX" sz="2400" b="1" i="1">
                            <a:solidFill>
                              <a:srgbClr val="FF0000"/>
                            </a:solidFill>
                            <a:latin typeface="Cambria Math" panose="02040503050406030204" pitchFamily="18" charset="0"/>
                            <a:sym typeface="Wingdings" pitchFamily="2" charset="2"/>
                          </a:rPr>
                        </m:ctrlPr>
                      </m:sSubPr>
                      <m:e>
                        <m:r>
                          <a:rPr lang="es-MX" sz="2400" b="1" i="1">
                            <a:solidFill>
                              <a:srgbClr val="FF0000"/>
                            </a:solidFill>
                            <a:latin typeface="Cambria Math" panose="02040503050406030204" pitchFamily="18" charset="0"/>
                            <a:sym typeface="Wingdings" pitchFamily="2" charset="2"/>
                          </a:rPr>
                          <m:t>𝒙</m:t>
                        </m:r>
                      </m:e>
                      <m:sub>
                        <m:r>
                          <a:rPr lang="es-MX" sz="2400" b="1" i="1" smtClean="0">
                            <a:solidFill>
                              <a:srgbClr val="FF0000"/>
                            </a:solidFill>
                            <a:latin typeface="Cambria Math" panose="02040503050406030204" pitchFamily="18" charset="0"/>
                            <a:sym typeface="Wingdings" pitchFamily="2" charset="2"/>
                          </a:rPr>
                          <m:t>𝜶</m:t>
                        </m:r>
                        <m:r>
                          <a:rPr lang="es-MX" sz="2400" b="1" i="1" smtClean="0">
                            <a:solidFill>
                              <a:srgbClr val="FF0000"/>
                            </a:solidFill>
                            <a:latin typeface="Cambria Math" panose="02040503050406030204" pitchFamily="18" charset="0"/>
                            <a:sym typeface="Wingdings" pitchFamily="2" charset="2"/>
                          </a:rPr>
                          <m:t>/</m:t>
                        </m:r>
                        <m:r>
                          <a:rPr lang="es-MX" sz="2400" b="1" i="1" smtClean="0">
                            <a:solidFill>
                              <a:srgbClr val="FF0000"/>
                            </a:solidFill>
                            <a:latin typeface="Cambria Math" panose="02040503050406030204" pitchFamily="18" charset="0"/>
                            <a:sym typeface="Wingdings" pitchFamily="2" charset="2"/>
                          </a:rPr>
                          <m:t>𝟐</m:t>
                        </m:r>
                      </m:sub>
                    </m:sSub>
                    <m:r>
                      <a:rPr lang="es-MX" sz="2400" b="0" i="0" smtClean="0">
                        <a:solidFill>
                          <a:srgbClr val="FF0000"/>
                        </a:solidFill>
                        <a:latin typeface="Cambria Math" panose="02040503050406030204" pitchFamily="18" charset="0"/>
                        <a:sym typeface="Wingdings" pitchFamily="2" charset="2"/>
                      </a:rPr>
                      <m:t>)</m:t>
                    </m:r>
                  </m:oMath>
                </a14:m>
                <a:r>
                  <a:rPr lang="es-MX" sz="2400" dirty="0">
                    <a:latin typeface="Cambria Math" panose="02040503050406030204" pitchFamily="18" charset="0"/>
                    <a:sym typeface="Wingdings" pitchFamily="2" charset="2"/>
                  </a:rPr>
                  <a:t>:</a:t>
                </a:r>
                <a:br>
                  <a:rPr lang="es-MX" sz="2400" dirty="0">
                    <a:latin typeface="Cambria Math" panose="02040503050406030204" pitchFamily="18" charset="0"/>
                    <a:sym typeface="Wingdings" pitchFamily="2" charset="2"/>
                  </a:rPr>
                </a:br>
                <a14:m>
                  <m:oMath xmlns:m="http://schemas.openxmlformats.org/officeDocument/2006/math">
                    <m:r>
                      <a:rPr lang="es-MX" sz="2800" i="1">
                        <a:latin typeface="Cambria Math" panose="02040503050406030204" pitchFamily="18" charset="0"/>
                        <a:sym typeface="Wingdings" pitchFamily="2" charset="2"/>
                      </a:rPr>
                      <m:t>𝑃</m:t>
                    </m:r>
                    <m:d>
                      <m:dPr>
                        <m:ctrlPr>
                          <a:rPr lang="es-MX" sz="2800" i="1">
                            <a:latin typeface="Cambria Math" panose="02040503050406030204" pitchFamily="18" charset="0"/>
                            <a:sym typeface="Wingdings" pitchFamily="2" charset="2"/>
                          </a:rPr>
                        </m:ctrlPr>
                      </m:dPr>
                      <m:e>
                        <m:sSub>
                          <m:sSubPr>
                            <m:ctrlPr>
                              <a:rPr lang="es-MX" sz="2800" i="1">
                                <a:latin typeface="Cambria Math" panose="02040503050406030204" pitchFamily="18" charset="0"/>
                                <a:sym typeface="Wingdings" pitchFamily="2" charset="2"/>
                              </a:rPr>
                            </m:ctrlPr>
                          </m:sSubPr>
                          <m:e>
                            <m:r>
                              <a:rPr lang="es-MX" sz="2800" i="1">
                                <a:latin typeface="Cambria Math" panose="02040503050406030204" pitchFamily="18" charset="0"/>
                                <a:sym typeface="Wingdings" pitchFamily="2" charset="2"/>
                              </a:rPr>
                              <m:t>𝑥</m:t>
                            </m:r>
                          </m:e>
                          <m:sub>
                            <m:r>
                              <a:rPr lang="es-MX" sz="2800" i="1">
                                <a:latin typeface="Cambria Math" panose="02040503050406030204" pitchFamily="18" charset="0"/>
                                <a:sym typeface="Wingdings" pitchFamily="2" charset="2"/>
                              </a:rPr>
                              <m:t>1−</m:t>
                            </m:r>
                            <m:r>
                              <a:rPr lang="es-MX" sz="2800" i="1">
                                <a:latin typeface="Cambria Math" panose="02040503050406030204" pitchFamily="18" charset="0"/>
                                <a:sym typeface="Wingdings" pitchFamily="2" charset="2"/>
                              </a:rPr>
                              <m:t>𝛼</m:t>
                            </m:r>
                            <m:r>
                              <a:rPr lang="es-MX" sz="2800" i="1">
                                <a:latin typeface="Cambria Math" panose="02040503050406030204" pitchFamily="18" charset="0"/>
                                <a:sym typeface="Wingdings" pitchFamily="2" charset="2"/>
                              </a:rPr>
                              <m:t>/2</m:t>
                            </m:r>
                          </m:sub>
                        </m:sSub>
                        <m:r>
                          <a:rPr lang="es-MX" sz="2800" i="1">
                            <a:latin typeface="Cambria Math" panose="02040503050406030204" pitchFamily="18" charset="0"/>
                            <a:sym typeface="Wingdings" pitchFamily="2" charset="2"/>
                          </a:rPr>
                          <m:t>≤</m:t>
                        </m:r>
                        <m:r>
                          <a:rPr lang="es-MX" sz="2800" i="1">
                            <a:latin typeface="Cambria Math" panose="02040503050406030204" pitchFamily="18" charset="0"/>
                            <a:sym typeface="Wingdings" pitchFamily="2" charset="2"/>
                          </a:rPr>
                          <m:t>𝑇</m:t>
                        </m:r>
                        <m:d>
                          <m:dPr>
                            <m:ctrlPr>
                              <a:rPr lang="es-MX" sz="2800" i="1">
                                <a:latin typeface="Cambria Math" panose="02040503050406030204" pitchFamily="18" charset="0"/>
                                <a:sym typeface="Wingdings" pitchFamily="2" charset="2"/>
                              </a:rPr>
                            </m:ctrlPr>
                          </m:dPr>
                          <m:e>
                            <m:r>
                              <a:rPr lang="es-MX" sz="2800" i="1">
                                <a:latin typeface="Cambria Math" panose="02040503050406030204" pitchFamily="18" charset="0"/>
                                <a:sym typeface="Wingdings" pitchFamily="2" charset="2"/>
                              </a:rPr>
                              <m:t>𝑋</m:t>
                            </m:r>
                            <m:r>
                              <a:rPr lang="es-MX" sz="2800" i="1">
                                <a:latin typeface="Cambria Math" panose="02040503050406030204" pitchFamily="18" charset="0"/>
                                <a:sym typeface="Wingdings" pitchFamily="2" charset="2"/>
                              </a:rPr>
                              <m:t>,</m:t>
                            </m:r>
                            <m:r>
                              <a:rPr lang="es-MX" sz="2800" i="1">
                                <a:latin typeface="Cambria Math" panose="02040503050406030204" pitchFamily="18" charset="0"/>
                                <a:sym typeface="Wingdings" pitchFamily="2" charset="2"/>
                              </a:rPr>
                              <m:t>𝜃</m:t>
                            </m:r>
                          </m:e>
                        </m:d>
                        <m:r>
                          <a:rPr lang="es-MX" sz="2800" i="1">
                            <a:latin typeface="Cambria Math" panose="02040503050406030204" pitchFamily="18" charset="0"/>
                            <a:sym typeface="Wingdings" pitchFamily="2" charset="2"/>
                          </a:rPr>
                          <m:t>≤</m:t>
                        </m:r>
                        <m:sSub>
                          <m:sSubPr>
                            <m:ctrlPr>
                              <a:rPr lang="es-MX" sz="2800" i="1">
                                <a:latin typeface="Cambria Math" panose="02040503050406030204" pitchFamily="18" charset="0"/>
                                <a:sym typeface="Wingdings" pitchFamily="2" charset="2"/>
                              </a:rPr>
                            </m:ctrlPr>
                          </m:sSubPr>
                          <m:e>
                            <m:r>
                              <a:rPr lang="es-MX" sz="2800" i="1">
                                <a:latin typeface="Cambria Math" panose="02040503050406030204" pitchFamily="18" charset="0"/>
                                <a:sym typeface="Wingdings" pitchFamily="2" charset="2"/>
                              </a:rPr>
                              <m:t>𝑥</m:t>
                            </m:r>
                          </m:e>
                          <m:sub>
                            <m:r>
                              <a:rPr lang="es-MX" sz="2800" i="1">
                                <a:latin typeface="Cambria Math" panose="02040503050406030204" pitchFamily="18" charset="0"/>
                                <a:sym typeface="Wingdings" pitchFamily="2" charset="2"/>
                              </a:rPr>
                              <m:t>𝛼</m:t>
                            </m:r>
                            <m:r>
                              <a:rPr lang="es-MX" sz="2800" i="1">
                                <a:latin typeface="Cambria Math" panose="02040503050406030204" pitchFamily="18" charset="0"/>
                                <a:sym typeface="Wingdings" pitchFamily="2" charset="2"/>
                              </a:rPr>
                              <m:t>/2</m:t>
                            </m:r>
                          </m:sub>
                        </m:sSub>
                      </m:e>
                    </m:d>
                    <m:r>
                      <a:rPr lang="es-MX" sz="2800" i="1">
                        <a:latin typeface="Cambria Math" panose="02040503050406030204" pitchFamily="18" charset="0"/>
                        <a:sym typeface="Wingdings" pitchFamily="2" charset="2"/>
                      </a:rPr>
                      <m:t>=1−</m:t>
                    </m:r>
                    <m:r>
                      <a:rPr lang="es-MX" sz="2800" i="1">
                        <a:latin typeface="Cambria Math" panose="02040503050406030204" pitchFamily="18" charset="0"/>
                        <a:sym typeface="Wingdings" pitchFamily="2" charset="2"/>
                      </a:rPr>
                      <m:t>𝛼</m:t>
                    </m:r>
                  </m:oMath>
                </a14:m>
                <a:endParaRPr lang="es-MX" sz="2800" dirty="0">
                  <a:latin typeface="Cambria Math" panose="02040503050406030204" pitchFamily="18" charset="0"/>
                  <a:sym typeface="Wingdings" pitchFamily="2" charset="2"/>
                </a:endParaRPr>
              </a:p>
              <a:p>
                <a:pPr marL="1000125" lvl="2" indent="-457200">
                  <a:buFont typeface="+mj-lt"/>
                  <a:buAutoNum type="arabicPeriod"/>
                </a:pPr>
                <a:r>
                  <a:rPr lang="es-ES" sz="2400" b="1" dirty="0">
                    <a:solidFill>
                      <a:srgbClr val="FF0000"/>
                    </a:solidFill>
                    <a:latin typeface="Cambria Math" panose="02040503050406030204" pitchFamily="18" charset="0"/>
                    <a:ea typeface="Cambria Math" panose="02040503050406030204" pitchFamily="18" charset="0"/>
                  </a:rPr>
                  <a:t>Despejar de la desigualdad el parámetro a estimar</a:t>
                </a:r>
                <a:br>
                  <a:rPr lang="es-ES" sz="2400" dirty="0">
                    <a:latin typeface="Cambria Math" panose="02040503050406030204" pitchFamily="18" charset="0"/>
                    <a:ea typeface="Cambria Math" panose="02040503050406030204" pitchFamily="18" charset="0"/>
                  </a:rPr>
                </a:br>
                <a14:m>
                  <m:oMath xmlns:m="http://schemas.openxmlformats.org/officeDocument/2006/math">
                    <m:r>
                      <a:rPr lang="es-MX" sz="2400" i="1">
                        <a:latin typeface="Cambria Math" panose="02040503050406030204" pitchFamily="18" charset="0"/>
                        <a:sym typeface="Wingdings" pitchFamily="2" charset="2"/>
                      </a:rPr>
                      <m:t>𝑃</m:t>
                    </m:r>
                    <m:d>
                      <m:dPr>
                        <m:ctrlPr>
                          <a:rPr lang="es-MX" sz="2400" i="1">
                            <a:latin typeface="Cambria Math" panose="02040503050406030204" pitchFamily="18" charset="0"/>
                            <a:sym typeface="Wingdings" pitchFamily="2" charset="2"/>
                          </a:rPr>
                        </m:ctrlPr>
                      </m:dPr>
                      <m:e>
                        <m:sSub>
                          <m:sSubPr>
                            <m:ctrlPr>
                              <a:rPr lang="es-MX" sz="2400" b="0" i="1" smtClean="0">
                                <a:latin typeface="Cambria Math" panose="02040503050406030204" pitchFamily="18" charset="0"/>
                                <a:sym typeface="Wingdings" pitchFamily="2" charset="2"/>
                              </a:rPr>
                            </m:ctrlPr>
                          </m:sSubPr>
                          <m:e>
                            <m:r>
                              <a:rPr lang="es-MX" sz="2400" b="0" i="1" smtClean="0">
                                <a:latin typeface="Cambria Math" panose="02040503050406030204" pitchFamily="18" charset="0"/>
                                <a:sym typeface="Wingdings" pitchFamily="2" charset="2"/>
                              </a:rPr>
                              <m:t>𝐿</m:t>
                            </m:r>
                          </m:e>
                          <m:sub>
                            <m:r>
                              <a:rPr lang="es-MX" sz="2400" b="0" i="1" smtClean="0">
                                <a:latin typeface="Cambria Math" panose="02040503050406030204" pitchFamily="18" charset="0"/>
                                <a:sym typeface="Wingdings" pitchFamily="2" charset="2"/>
                              </a:rPr>
                              <m:t>1</m:t>
                            </m:r>
                          </m:sub>
                        </m:sSub>
                        <m:r>
                          <a:rPr lang="es-MX" sz="2400" b="0" i="1" smtClean="0">
                            <a:latin typeface="Cambria Math" panose="02040503050406030204" pitchFamily="18" charset="0"/>
                            <a:sym typeface="Wingdings" pitchFamily="2" charset="2"/>
                          </a:rPr>
                          <m:t>(</m:t>
                        </m:r>
                        <m:r>
                          <a:rPr lang="es-MX" sz="2400" b="0" i="1" smtClean="0">
                            <a:latin typeface="Cambria Math" panose="02040503050406030204" pitchFamily="18" charset="0"/>
                            <a:sym typeface="Wingdings" pitchFamily="2" charset="2"/>
                          </a:rPr>
                          <m:t>𝑋</m:t>
                        </m:r>
                        <m:r>
                          <a:rPr lang="es-MX" sz="2400" b="0" i="1" smtClean="0">
                            <a:latin typeface="Cambria Math" panose="02040503050406030204" pitchFamily="18" charset="0"/>
                            <a:sym typeface="Wingdings" pitchFamily="2" charset="2"/>
                          </a:rPr>
                          <m:t>)≤</m:t>
                        </m:r>
                        <m:r>
                          <a:rPr lang="es-MX" sz="2400" b="0" i="1" smtClean="0">
                            <a:latin typeface="Cambria Math" panose="02040503050406030204" pitchFamily="18" charset="0"/>
                            <a:sym typeface="Wingdings" pitchFamily="2" charset="2"/>
                          </a:rPr>
                          <m:t>𝜃</m:t>
                        </m:r>
                        <m:r>
                          <a:rPr lang="es-MX" sz="2400" i="1">
                            <a:latin typeface="Cambria Math" panose="02040503050406030204" pitchFamily="18" charset="0"/>
                            <a:sym typeface="Wingdings" pitchFamily="2" charset="2"/>
                          </a:rPr>
                          <m:t>≤</m:t>
                        </m:r>
                        <m:sSub>
                          <m:sSubPr>
                            <m:ctrlPr>
                              <a:rPr lang="es-MX" sz="2400" b="0" i="1" smtClean="0">
                                <a:latin typeface="Cambria Math" panose="02040503050406030204" pitchFamily="18" charset="0"/>
                                <a:sym typeface="Wingdings" pitchFamily="2" charset="2"/>
                              </a:rPr>
                            </m:ctrlPr>
                          </m:sSubPr>
                          <m:e>
                            <m:r>
                              <a:rPr lang="es-MX" sz="2400" b="0" i="1" smtClean="0">
                                <a:latin typeface="Cambria Math" panose="02040503050406030204" pitchFamily="18" charset="0"/>
                                <a:sym typeface="Wingdings" pitchFamily="2" charset="2"/>
                              </a:rPr>
                              <m:t>𝐿</m:t>
                            </m:r>
                          </m:e>
                          <m:sub>
                            <m:r>
                              <a:rPr lang="es-MX" sz="2400" b="0" i="1" smtClean="0">
                                <a:latin typeface="Cambria Math" panose="02040503050406030204" pitchFamily="18" charset="0"/>
                                <a:sym typeface="Wingdings" pitchFamily="2" charset="2"/>
                              </a:rPr>
                              <m:t>2</m:t>
                            </m:r>
                          </m:sub>
                        </m:sSub>
                        <m:r>
                          <a:rPr lang="es-MX" sz="2400" b="0" i="1" smtClean="0">
                            <a:latin typeface="Cambria Math" panose="02040503050406030204" pitchFamily="18" charset="0"/>
                            <a:sym typeface="Wingdings" pitchFamily="2" charset="2"/>
                          </a:rPr>
                          <m:t>(</m:t>
                        </m:r>
                        <m:r>
                          <a:rPr lang="es-MX" sz="2400" b="0" i="1" smtClean="0">
                            <a:latin typeface="Cambria Math" panose="02040503050406030204" pitchFamily="18" charset="0"/>
                            <a:sym typeface="Wingdings" pitchFamily="2" charset="2"/>
                          </a:rPr>
                          <m:t>𝑋</m:t>
                        </m:r>
                        <m:r>
                          <a:rPr lang="es-MX" sz="2400" b="0" i="1" smtClean="0">
                            <a:latin typeface="Cambria Math" panose="02040503050406030204" pitchFamily="18" charset="0"/>
                            <a:sym typeface="Wingdings" pitchFamily="2" charset="2"/>
                          </a:rPr>
                          <m:t>)</m:t>
                        </m:r>
                      </m:e>
                    </m:d>
                    <m:r>
                      <a:rPr lang="es-MX" sz="2400" i="1">
                        <a:latin typeface="Cambria Math" panose="02040503050406030204" pitchFamily="18" charset="0"/>
                        <a:sym typeface="Wingdings" pitchFamily="2" charset="2"/>
                      </a:rPr>
                      <m:t>=1−</m:t>
                    </m:r>
                    <m:r>
                      <a:rPr lang="es-MX" sz="2400" i="1">
                        <a:latin typeface="Cambria Math" panose="02040503050406030204" pitchFamily="18" charset="0"/>
                        <a:sym typeface="Wingdings" pitchFamily="2" charset="2"/>
                      </a:rPr>
                      <m:t>𝛼</m:t>
                    </m:r>
                  </m:oMath>
                </a14:m>
                <a:endParaRPr lang="es-MX" sz="2400" dirty="0">
                  <a:latin typeface="Cambria Math" panose="02040503050406030204" pitchFamily="18" charset="0"/>
                  <a:sym typeface="Wingdings" pitchFamily="2" charset="2"/>
                </a:endParaRPr>
              </a:p>
              <a:p>
                <a:pPr marL="1000125" lvl="2" indent="-457200">
                  <a:buFont typeface="+mj-lt"/>
                  <a:buAutoNum type="arabicPeriod"/>
                </a:pPr>
                <a:r>
                  <a:rPr lang="es-MX" sz="2400" b="1" dirty="0">
                    <a:solidFill>
                      <a:srgbClr val="FF0000"/>
                    </a:solidFill>
                    <a:latin typeface="Cambria Math" panose="02040503050406030204" pitchFamily="18" charset="0"/>
                    <a:sym typeface="Wingdings" pitchFamily="2" charset="2"/>
                  </a:rPr>
                  <a:t>Obtener el intervalo específico</a:t>
                </a:r>
                <a:r>
                  <a:rPr lang="es-MX" sz="2400" dirty="0">
                    <a:latin typeface="Cambria Math" panose="02040503050406030204" pitchFamily="18" charset="0"/>
                    <a:sym typeface="Wingdings" pitchFamily="2" charset="2"/>
                  </a:rPr>
                  <a:t>:</a:t>
                </a:r>
                <a:br>
                  <a:rPr lang="es-MX" sz="2400" dirty="0">
                    <a:latin typeface="Cambria Math" panose="02040503050406030204" pitchFamily="18" charset="0"/>
                    <a:sym typeface="Wingdings" pitchFamily="2" charset="2"/>
                  </a:rPr>
                </a:br>
                <a14:m>
                  <m:oMath xmlns:m="http://schemas.openxmlformats.org/officeDocument/2006/math">
                    <m:sSub>
                      <m:sSubPr>
                        <m:ctrlPr>
                          <a:rPr lang="es-MX" sz="2400" b="0" i="1" smtClean="0">
                            <a:latin typeface="Cambria Math" panose="02040503050406030204" pitchFamily="18" charset="0"/>
                            <a:sym typeface="Wingdings" pitchFamily="2" charset="2"/>
                          </a:rPr>
                        </m:ctrlPr>
                      </m:sSubPr>
                      <m:e>
                        <m:r>
                          <a:rPr lang="es-MX" sz="2400" b="0" i="1" smtClean="0">
                            <a:latin typeface="Cambria Math" panose="02040503050406030204" pitchFamily="18" charset="0"/>
                            <a:sym typeface="Wingdings" pitchFamily="2" charset="2"/>
                          </a:rPr>
                          <m:t>(  </m:t>
                        </m:r>
                        <m:r>
                          <a:rPr lang="es-MX" sz="2400" b="0" i="1" smtClean="0">
                            <a:latin typeface="Cambria Math" panose="02040503050406030204" pitchFamily="18" charset="0"/>
                            <a:sym typeface="Wingdings" pitchFamily="2" charset="2"/>
                          </a:rPr>
                          <m:t>𝐿</m:t>
                        </m:r>
                      </m:e>
                      <m:sub>
                        <m:r>
                          <a:rPr lang="es-MX" sz="2400" b="0" i="1" smtClean="0">
                            <a:latin typeface="Cambria Math" panose="02040503050406030204" pitchFamily="18" charset="0"/>
                            <a:sym typeface="Wingdings" pitchFamily="2" charset="2"/>
                          </a:rPr>
                          <m:t>1</m:t>
                        </m:r>
                      </m:sub>
                    </m:sSub>
                    <m:d>
                      <m:dPr>
                        <m:ctrlPr>
                          <a:rPr lang="es-MX" sz="2400" b="0" i="1" smtClean="0">
                            <a:latin typeface="Cambria Math" panose="02040503050406030204" pitchFamily="18" charset="0"/>
                            <a:sym typeface="Wingdings" pitchFamily="2" charset="2"/>
                          </a:rPr>
                        </m:ctrlPr>
                      </m:dPr>
                      <m:e>
                        <m:r>
                          <a:rPr lang="es-MX" sz="2400" b="0" i="1" smtClean="0">
                            <a:latin typeface="Cambria Math" panose="02040503050406030204" pitchFamily="18" charset="0"/>
                            <a:sym typeface="Wingdings" pitchFamily="2" charset="2"/>
                          </a:rPr>
                          <m:t>𝑥</m:t>
                        </m:r>
                      </m:e>
                    </m:d>
                    <m:r>
                      <a:rPr lang="es-MX" sz="2400" b="0" i="1" smtClean="0">
                        <a:latin typeface="Cambria Math" panose="02040503050406030204" pitchFamily="18" charset="0"/>
                        <a:sym typeface="Wingdings" pitchFamily="2" charset="2"/>
                      </a:rPr>
                      <m:t>, </m:t>
                    </m:r>
                    <m:sSub>
                      <m:sSubPr>
                        <m:ctrlPr>
                          <a:rPr lang="es-MX" sz="2400" b="0" i="1" smtClean="0">
                            <a:latin typeface="Cambria Math" panose="02040503050406030204" pitchFamily="18" charset="0"/>
                            <a:sym typeface="Wingdings" pitchFamily="2" charset="2"/>
                          </a:rPr>
                        </m:ctrlPr>
                      </m:sSubPr>
                      <m:e>
                        <m:r>
                          <a:rPr lang="es-MX" sz="2400" b="0" i="1" smtClean="0">
                            <a:latin typeface="Cambria Math" panose="02040503050406030204" pitchFamily="18" charset="0"/>
                            <a:sym typeface="Wingdings" pitchFamily="2" charset="2"/>
                          </a:rPr>
                          <m:t>𝐿</m:t>
                        </m:r>
                      </m:e>
                      <m:sub>
                        <m:r>
                          <a:rPr lang="es-MX" sz="2400" b="0" i="1" smtClean="0">
                            <a:latin typeface="Cambria Math" panose="02040503050406030204" pitchFamily="18" charset="0"/>
                            <a:sym typeface="Wingdings" pitchFamily="2" charset="2"/>
                          </a:rPr>
                          <m:t>2</m:t>
                        </m:r>
                      </m:sub>
                    </m:sSub>
                    <m:d>
                      <m:dPr>
                        <m:ctrlPr>
                          <a:rPr lang="es-MX" sz="2400" b="0" i="1" smtClean="0">
                            <a:latin typeface="Cambria Math" panose="02040503050406030204" pitchFamily="18" charset="0"/>
                            <a:sym typeface="Wingdings" pitchFamily="2" charset="2"/>
                          </a:rPr>
                        </m:ctrlPr>
                      </m:dPr>
                      <m:e>
                        <m:r>
                          <a:rPr lang="es-MX" sz="2400" b="0" i="1" smtClean="0">
                            <a:latin typeface="Cambria Math" panose="02040503050406030204" pitchFamily="18" charset="0"/>
                            <a:sym typeface="Wingdings" pitchFamily="2" charset="2"/>
                          </a:rPr>
                          <m:t>𝑥</m:t>
                        </m:r>
                      </m:e>
                    </m:d>
                    <m:r>
                      <a:rPr lang="es-MX" sz="2400" b="0" i="1" smtClean="0">
                        <a:latin typeface="Cambria Math" panose="02040503050406030204" pitchFamily="18" charset="0"/>
                        <a:sym typeface="Wingdings" pitchFamily="2" charset="2"/>
                      </a:rPr>
                      <m:t> )</m:t>
                    </m:r>
                  </m:oMath>
                </a14:m>
                <a:endParaRPr lang="es-MX" sz="24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3125" r="-2182"/>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40</a:t>
            </a:fld>
            <a:endParaRPr lang="es-ES" noProof="1"/>
          </a:p>
        </p:txBody>
      </p:sp>
    </p:spTree>
    <p:extLst>
      <p:ext uri="{BB962C8B-B14F-4D97-AF65-F5344CB8AC3E}">
        <p14:creationId xmlns:p14="http://schemas.microsoft.com/office/powerpoint/2010/main" val="2778053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MX" noProof="1"/>
              <a:t>P</a:t>
            </a:r>
            <a:r>
              <a:rPr lang="es-ES" noProof="1"/>
              <a:t>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Una resistencia eléctrica ha sido medida 6 veces, resultando en la siguiente muestra: {1.5, 1.6, 1.4, 1.5, 1.3, 1.1}. Asumiendo que la resistencia sigue una normal con parámetros desconocidos, calcular el intervalo de confianza para la media poblacional con un </a:t>
                </a:r>
                <a14:m>
                  <m:oMath xmlns:m="http://schemas.openxmlformats.org/officeDocument/2006/math">
                    <m:r>
                      <a:rPr lang="es-MX" sz="2000" b="0" i="1" smtClean="0">
                        <a:latin typeface="Cambria Math" panose="02040503050406030204" pitchFamily="18" charset="0"/>
                        <a:sym typeface="Wingdings" pitchFamily="2" charset="2"/>
                      </a:rPr>
                      <m:t>𝛼</m:t>
                    </m:r>
                    <m:r>
                      <a:rPr lang="es-MX" sz="2000" b="0" i="1" smtClean="0">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118"/>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41</a:t>
            </a:fld>
            <a:endParaRPr lang="es-ES" noProof="1"/>
          </a:p>
        </p:txBody>
      </p:sp>
    </p:spTree>
    <p:extLst>
      <p:ext uri="{BB962C8B-B14F-4D97-AF65-F5344CB8AC3E}">
        <p14:creationId xmlns:p14="http://schemas.microsoft.com/office/powerpoint/2010/main" val="3326947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Una resistencia eléctrica ha sido medida 6 veces, resultando en la siguiente muestra: {1.5, 1.6, 1.4, 1.5, 1.3, 1.1}. Asumiendo que la resistencia sigue una normal con parámetros desconocidos, calcular el intervalo de confianza para la media poblacional con un </a:t>
                </a:r>
                <a14:m>
                  <m:oMath xmlns:m="http://schemas.openxmlformats.org/officeDocument/2006/math">
                    <m:r>
                      <a:rPr lang="es-MX" sz="2000" i="1">
                        <a:latin typeface="Cambria Math" panose="02040503050406030204" pitchFamily="18" charset="0"/>
                        <a:sym typeface="Wingdings" pitchFamily="2" charset="2"/>
                      </a:rPr>
                      <m:t>𝛼</m:t>
                    </m:r>
                    <m:r>
                      <a:rPr lang="es-MX" sz="2000" i="1">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𝑃</m:t>
                      </m:r>
                      <m:d>
                        <m:dPr>
                          <m:ctrlPr>
                            <a:rPr lang="es-MX" sz="1800" b="0" i="1" smtClean="0">
                              <a:latin typeface="Cambria Math" panose="02040503050406030204" pitchFamily="18" charset="0"/>
                            </a:rPr>
                          </m:ctrlPr>
                        </m:dPr>
                        <m:e>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𝑥</m:t>
                              </m:r>
                            </m:e>
                            <m:sub>
                              <m:r>
                                <a:rPr lang="es-MX" sz="1800" b="0" i="1" smtClean="0">
                                  <a:latin typeface="Cambria Math" panose="02040503050406030204" pitchFamily="18" charset="0"/>
                                </a:rPr>
                                <m:t>1−</m:t>
                              </m:r>
                              <m:r>
                                <a:rPr lang="es-MX" sz="1800" b="0" i="1" smtClean="0">
                                  <a:latin typeface="Cambria Math" panose="02040503050406030204" pitchFamily="18" charset="0"/>
                                </a:rPr>
                                <m:t>𝛼</m:t>
                              </m:r>
                              <m:r>
                                <a:rPr lang="es-MX" sz="1800" b="0" i="1" smtClean="0">
                                  <a:latin typeface="Cambria Math" panose="02040503050406030204" pitchFamily="18" charset="0"/>
                                </a:rPr>
                                <m:t>/2</m:t>
                              </m:r>
                            </m:sub>
                          </m:sSub>
                          <m:r>
                            <a:rPr lang="es-MX" sz="1800" b="0" i="1" smtClean="0">
                              <a:latin typeface="Cambria Math" panose="02040503050406030204" pitchFamily="18" charset="0"/>
                            </a:rPr>
                            <m:t>≤</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𝑡</m:t>
                              </m:r>
                            </m:e>
                            <m:sub>
                              <m:r>
                                <a:rPr lang="es-MX" sz="1800" b="0" i="1" smtClean="0">
                                  <a:latin typeface="Cambria Math" panose="02040503050406030204" pitchFamily="18" charset="0"/>
                                </a:rPr>
                                <m:t>6−1</m:t>
                              </m:r>
                            </m:sub>
                          </m:sSub>
                          <m:r>
                            <a:rPr lang="es-MX" sz="1800" b="0" i="1" smtClean="0">
                              <a:latin typeface="Cambria Math" panose="02040503050406030204" pitchFamily="18" charset="0"/>
                            </a:rPr>
                            <m:t>≤</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𝑥</m:t>
                              </m:r>
                            </m:e>
                            <m:sub>
                              <m:r>
                                <a:rPr lang="es-MX" sz="1800" b="0" i="1" smtClean="0">
                                  <a:latin typeface="Cambria Math" panose="02040503050406030204" pitchFamily="18" charset="0"/>
                                </a:rPr>
                                <m:t>𝛼</m:t>
                              </m:r>
                              <m:r>
                                <a:rPr lang="es-MX" sz="1800" b="0" i="1" smtClean="0">
                                  <a:latin typeface="Cambria Math" panose="02040503050406030204" pitchFamily="18" charset="0"/>
                                </a:rPr>
                                <m:t>/2</m:t>
                              </m:r>
                            </m:sub>
                          </m:sSub>
                        </m:e>
                      </m:d>
                      <m:r>
                        <a:rPr lang="es-MX" sz="1800" b="0" i="1" smtClean="0">
                          <a:latin typeface="Cambria Math" panose="02040503050406030204" pitchFamily="18" charset="0"/>
                        </a:rPr>
                        <m:t>=0.95</m:t>
                      </m:r>
                    </m:oMath>
                  </m:oMathPara>
                </a14:m>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118"/>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42</a:t>
            </a:fld>
            <a:endParaRPr lang="es-ES" noProof="1"/>
          </a:p>
        </p:txBody>
      </p:sp>
    </p:spTree>
    <p:extLst>
      <p:ext uri="{BB962C8B-B14F-4D97-AF65-F5344CB8AC3E}">
        <p14:creationId xmlns:p14="http://schemas.microsoft.com/office/powerpoint/2010/main" val="2504727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A </a:t>
                </a:r>
                <a:r>
                  <a:rPr lang="es-MX" sz="2000" dirty="0" err="1">
                    <a:latin typeface="Cambria Math" panose="02040503050406030204" pitchFamily="18" charset="0"/>
                    <a:sym typeface="Wingdings" pitchFamily="2" charset="2"/>
                  </a:rPr>
                  <a:t>electric</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resistance</a:t>
                </a:r>
                <a:r>
                  <a:rPr lang="es-MX" sz="2000" dirty="0">
                    <a:latin typeface="Cambria Math" panose="02040503050406030204" pitchFamily="18" charset="0"/>
                    <a:sym typeface="Wingdings" pitchFamily="2" charset="2"/>
                  </a:rPr>
                  <a:t> has </a:t>
                </a:r>
                <a:r>
                  <a:rPr lang="es-MX" sz="2000" dirty="0" err="1">
                    <a:latin typeface="Cambria Math" panose="02040503050406030204" pitchFamily="18" charset="0"/>
                    <a:sym typeface="Wingdings" pitchFamily="2" charset="2"/>
                  </a:rPr>
                  <a:t>been</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measured</a:t>
                </a:r>
                <a:r>
                  <a:rPr lang="es-MX" sz="2000" dirty="0">
                    <a:latin typeface="Cambria Math" panose="02040503050406030204" pitchFamily="18" charset="0"/>
                    <a:sym typeface="Wingdings" pitchFamily="2" charset="2"/>
                  </a:rPr>
                  <a:t> 6 times, </a:t>
                </a:r>
                <a:r>
                  <a:rPr lang="es-MX" sz="2000" dirty="0" err="1">
                    <a:latin typeface="Cambria Math" panose="02040503050406030204" pitchFamily="18" charset="0"/>
                    <a:sym typeface="Wingdings" pitchFamily="2" charset="2"/>
                  </a:rPr>
                  <a:t>resulting</a:t>
                </a:r>
                <a:r>
                  <a:rPr lang="es-MX" sz="2000" dirty="0">
                    <a:latin typeface="Cambria Math" panose="02040503050406030204" pitchFamily="18" charset="0"/>
                    <a:sym typeface="Wingdings" pitchFamily="2" charset="2"/>
                  </a:rPr>
                  <a:t> in </a:t>
                </a:r>
                <a:r>
                  <a:rPr lang="es-MX" sz="2000" dirty="0" err="1">
                    <a:latin typeface="Cambria Math" panose="02040503050406030204" pitchFamily="18" charset="0"/>
                    <a:sym typeface="Wingdings" pitchFamily="2" charset="2"/>
                  </a:rPr>
                  <a:t>the</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following</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sample</a:t>
                </a:r>
                <a:r>
                  <a:rPr lang="es-MX" sz="2000" dirty="0">
                    <a:latin typeface="Cambria Math" panose="02040503050406030204" pitchFamily="18" charset="0"/>
                    <a:sym typeface="Wingdings" pitchFamily="2" charset="2"/>
                  </a:rPr>
                  <a:t>: {1.5, 1.6, 1.4, 1.5, 1.3, 1.1}. </a:t>
                </a:r>
                <a:r>
                  <a:rPr lang="es-MX" sz="2000" dirty="0" err="1">
                    <a:latin typeface="Cambria Math" panose="02040503050406030204" pitchFamily="18" charset="0"/>
                    <a:sym typeface="Wingdings" pitchFamily="2" charset="2"/>
                  </a:rPr>
                  <a:t>Assuming</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that</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the</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electric</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resistance</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follows</a:t>
                </a:r>
                <a:r>
                  <a:rPr lang="es-MX" sz="2000" dirty="0">
                    <a:latin typeface="Cambria Math" panose="02040503050406030204" pitchFamily="18" charset="0"/>
                    <a:sym typeface="Wingdings" pitchFamily="2" charset="2"/>
                  </a:rPr>
                  <a:t> a normal </a:t>
                </a:r>
                <a:r>
                  <a:rPr lang="es-MX" sz="2000" dirty="0" err="1">
                    <a:latin typeface="Cambria Math" panose="02040503050406030204" pitchFamily="18" charset="0"/>
                    <a:sym typeface="Wingdings" pitchFamily="2" charset="2"/>
                  </a:rPr>
                  <a:t>distribution</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with</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unknown</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parameters</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calculate</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the</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confidence</a:t>
                </a:r>
                <a:r>
                  <a:rPr lang="es-MX" sz="2000" dirty="0">
                    <a:latin typeface="Cambria Math" panose="02040503050406030204" pitchFamily="18" charset="0"/>
                    <a:sym typeface="Wingdings" pitchFamily="2" charset="2"/>
                  </a:rPr>
                  <a:t> Interval </a:t>
                </a:r>
                <a:r>
                  <a:rPr lang="es-MX" sz="2000" dirty="0" err="1">
                    <a:latin typeface="Cambria Math" panose="02040503050406030204" pitchFamily="18" charset="0"/>
                    <a:sym typeface="Wingdings" pitchFamily="2" charset="2"/>
                  </a:rPr>
                  <a:t>for</a:t>
                </a:r>
                <a:r>
                  <a:rPr lang="es-MX" sz="2000" dirty="0">
                    <a:latin typeface="Cambria Math" panose="02040503050406030204" pitchFamily="18" charset="0"/>
                    <a:sym typeface="Wingdings" pitchFamily="2" charset="2"/>
                  </a:rPr>
                  <a:t> </a:t>
                </a:r>
                <a:r>
                  <a:rPr lang="es-MX" sz="2000" dirty="0" err="1">
                    <a:latin typeface="Cambria Math" panose="02040503050406030204" pitchFamily="18" charset="0"/>
                    <a:sym typeface="Wingdings" pitchFamily="2" charset="2"/>
                  </a:rPr>
                  <a:t>the</a:t>
                </a:r>
                <a:r>
                  <a:rPr lang="es-MX" sz="2000" dirty="0">
                    <a:latin typeface="Cambria Math" panose="02040503050406030204" pitchFamily="18" charset="0"/>
                    <a:sym typeface="Wingdings" pitchFamily="2" charset="2"/>
                  </a:rPr>
                  <a:t> mean </a:t>
                </a:r>
                <a:r>
                  <a:rPr lang="es-MX" sz="2000" dirty="0" err="1">
                    <a:latin typeface="Cambria Math" panose="02040503050406030204" pitchFamily="18" charset="0"/>
                    <a:sym typeface="Wingdings" pitchFamily="2" charset="2"/>
                  </a:rPr>
                  <a:t>with</a:t>
                </a:r>
                <a:r>
                  <a:rPr lang="es-MX" sz="2000" dirty="0">
                    <a:latin typeface="Cambria Math" panose="02040503050406030204" pitchFamily="18" charset="0"/>
                    <a:sym typeface="Wingdings" pitchFamily="2" charset="2"/>
                  </a:rPr>
                  <a:t> </a:t>
                </a:r>
                <a14:m>
                  <m:oMath xmlns:m="http://schemas.openxmlformats.org/officeDocument/2006/math">
                    <m:r>
                      <a:rPr lang="es-MX" sz="2000" b="0" i="1" smtClean="0">
                        <a:latin typeface="Cambria Math" panose="02040503050406030204" pitchFamily="18" charset="0"/>
                        <a:sym typeface="Wingdings" pitchFamily="2" charset="2"/>
                      </a:rPr>
                      <m:t>𝛼</m:t>
                    </m:r>
                    <m:r>
                      <a:rPr lang="es-MX" sz="2000" b="0" i="1" smtClean="0">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𝑃</m:t>
                      </m:r>
                      <m:d>
                        <m:dPr>
                          <m:ctrlPr>
                            <a:rPr lang="es-MX" sz="1800" b="0" i="1" smtClean="0">
                              <a:latin typeface="Cambria Math" panose="02040503050406030204" pitchFamily="18" charset="0"/>
                            </a:rPr>
                          </m:ctrlPr>
                        </m:dPr>
                        <m:e>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𝑥</m:t>
                              </m:r>
                            </m:e>
                            <m:sub>
                              <m:r>
                                <a:rPr lang="es-MX" sz="1800" b="0" i="1" smtClean="0">
                                  <a:latin typeface="Cambria Math" panose="02040503050406030204" pitchFamily="18" charset="0"/>
                                </a:rPr>
                                <m:t>1−</m:t>
                              </m:r>
                              <m:r>
                                <a:rPr lang="es-MX" sz="1800" b="0" i="1" smtClean="0">
                                  <a:latin typeface="Cambria Math" panose="02040503050406030204" pitchFamily="18" charset="0"/>
                                </a:rPr>
                                <m:t>𝛼</m:t>
                              </m:r>
                              <m:r>
                                <a:rPr lang="es-MX" sz="1800" b="0" i="1" smtClean="0">
                                  <a:latin typeface="Cambria Math" panose="02040503050406030204" pitchFamily="18" charset="0"/>
                                </a:rPr>
                                <m:t>/2</m:t>
                              </m:r>
                            </m:sub>
                          </m:sSub>
                          <m:r>
                            <a:rPr lang="es-MX" sz="1800" b="0" i="1" smtClean="0">
                              <a:latin typeface="Cambria Math" panose="02040503050406030204" pitchFamily="18" charset="0"/>
                            </a:rPr>
                            <m:t>≤</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𝑡</m:t>
                              </m:r>
                            </m:e>
                            <m:sub>
                              <m:r>
                                <a:rPr lang="es-MX" sz="1800" b="0" i="1" smtClean="0">
                                  <a:latin typeface="Cambria Math" panose="02040503050406030204" pitchFamily="18" charset="0"/>
                                </a:rPr>
                                <m:t>6−1</m:t>
                              </m:r>
                            </m:sub>
                          </m:sSub>
                          <m:r>
                            <a:rPr lang="es-MX" sz="1800" b="0" i="1" smtClean="0">
                              <a:latin typeface="Cambria Math" panose="02040503050406030204" pitchFamily="18" charset="0"/>
                            </a:rPr>
                            <m:t>≤</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𝑥</m:t>
                              </m:r>
                            </m:e>
                            <m:sub>
                              <m:r>
                                <a:rPr lang="es-MX" sz="1800" b="0" i="1" smtClean="0">
                                  <a:latin typeface="Cambria Math" panose="02040503050406030204" pitchFamily="18" charset="0"/>
                                </a:rPr>
                                <m:t>𝛼</m:t>
                              </m:r>
                              <m:r>
                                <a:rPr lang="es-MX" sz="1800" b="0" i="1" smtClean="0">
                                  <a:latin typeface="Cambria Math" panose="02040503050406030204" pitchFamily="18" charset="0"/>
                                </a:rPr>
                                <m:t>/2</m:t>
                              </m:r>
                            </m:sub>
                          </m:sSub>
                        </m:e>
                      </m:d>
                      <m:r>
                        <a:rPr lang="es-MX" sz="1800" b="0" i="1" smtClean="0">
                          <a:latin typeface="Cambria Math" panose="02040503050406030204" pitchFamily="18" charset="0"/>
                        </a:rPr>
                        <m:t>=0.95</m:t>
                      </m:r>
                    </m:oMath>
                  </m:oMathPara>
                </a14:m>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1284"/>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43</a:t>
            </a:fld>
            <a:endParaRPr lang="es-ES" noProof="1"/>
          </a:p>
        </p:txBody>
      </p:sp>
      <p:sp>
        <p:nvSpPr>
          <p:cNvPr id="7" name="Rectángulo 10">
            <a:extLst>
              <a:ext uri="{FF2B5EF4-FFF2-40B4-BE49-F238E27FC236}">
                <a16:creationId xmlns:a16="http://schemas.microsoft.com/office/drawing/2014/main" id="{FBD9C0AE-2D06-46B2-9304-14384725B60C}"/>
              </a:ext>
            </a:extLst>
          </p:cNvPr>
          <p:cNvSpPr/>
          <p:nvPr/>
        </p:nvSpPr>
        <p:spPr>
          <a:xfrm>
            <a:off x="812924" y="4018894"/>
            <a:ext cx="8721369" cy="17396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pic>
        <p:nvPicPr>
          <p:cNvPr id="10" name="Picture 9">
            <a:extLst>
              <a:ext uri="{FF2B5EF4-FFF2-40B4-BE49-F238E27FC236}">
                <a16:creationId xmlns:a16="http://schemas.microsoft.com/office/drawing/2014/main" id="{0ACED7F7-816F-46DD-BED9-AB0B9E7EA740}"/>
              </a:ext>
            </a:extLst>
          </p:cNvPr>
          <p:cNvPicPr>
            <a:picLocks noChangeAspect="1"/>
          </p:cNvPicPr>
          <p:nvPr/>
        </p:nvPicPr>
        <p:blipFill>
          <a:blip r:embed="rId4"/>
          <a:stretch>
            <a:fillRect/>
          </a:stretch>
        </p:blipFill>
        <p:spPr>
          <a:xfrm>
            <a:off x="466080" y="1389699"/>
            <a:ext cx="9220200" cy="5286375"/>
          </a:xfrm>
          <a:prstGeom prst="rect">
            <a:avLst/>
          </a:prstGeom>
        </p:spPr>
      </p:pic>
      <p:sp>
        <p:nvSpPr>
          <p:cNvPr id="8" name="Rectángulo 10">
            <a:extLst>
              <a:ext uri="{FF2B5EF4-FFF2-40B4-BE49-F238E27FC236}">
                <a16:creationId xmlns:a16="http://schemas.microsoft.com/office/drawing/2014/main" id="{9796470F-E1CA-444A-B9FB-C645BC51A66E}"/>
              </a:ext>
            </a:extLst>
          </p:cNvPr>
          <p:cNvSpPr/>
          <p:nvPr/>
        </p:nvSpPr>
        <p:spPr>
          <a:xfrm>
            <a:off x="3853490" y="2943819"/>
            <a:ext cx="651603" cy="373225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1" name="Rectángulo 10">
            <a:extLst>
              <a:ext uri="{FF2B5EF4-FFF2-40B4-BE49-F238E27FC236}">
                <a16:creationId xmlns:a16="http://schemas.microsoft.com/office/drawing/2014/main" id="{8723E927-D43C-432A-A1D0-6DA887416AB1}"/>
              </a:ext>
            </a:extLst>
          </p:cNvPr>
          <p:cNvSpPr/>
          <p:nvPr/>
        </p:nvSpPr>
        <p:spPr>
          <a:xfrm>
            <a:off x="1061968" y="3743058"/>
            <a:ext cx="8360812" cy="17396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3758435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Una resistencia eléctrica ha sido medida 6 veces, resultando en la siguiente muestra: {1.5, 1.6, 1.4, 1.5, 1.3, 1.1}. Asumiendo que la resistencia sigue una normal con parámetros desconocidos, calcular el intervalo de confianza para la media poblacional con un </a:t>
                </a:r>
                <a14:m>
                  <m:oMath xmlns:m="http://schemas.openxmlformats.org/officeDocument/2006/math">
                    <m:r>
                      <a:rPr lang="es-MX" sz="2000" i="1">
                        <a:latin typeface="Cambria Math" panose="02040503050406030204" pitchFamily="18" charset="0"/>
                        <a:sym typeface="Wingdings" pitchFamily="2" charset="2"/>
                      </a:rPr>
                      <m:t>𝛼</m:t>
                    </m:r>
                    <m:r>
                      <a:rPr lang="es-MX" sz="2000" i="1">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𝑃</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−2.571≤</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𝑡</m:t>
                              </m:r>
                            </m:e>
                            <m:sub>
                              <m:r>
                                <a:rPr lang="es-MX" sz="1800" b="0" i="1" smtClean="0">
                                  <a:latin typeface="Cambria Math" panose="02040503050406030204" pitchFamily="18" charset="0"/>
                                </a:rPr>
                                <m:t>6−1</m:t>
                              </m:r>
                            </m:sub>
                          </m:sSub>
                          <m:r>
                            <a:rPr lang="es-MX" sz="1800" b="0" i="1" smtClean="0">
                              <a:latin typeface="Cambria Math" panose="02040503050406030204" pitchFamily="18" charset="0"/>
                            </a:rPr>
                            <m:t>≤2.571</m:t>
                          </m:r>
                        </m:e>
                      </m:d>
                      <m:r>
                        <a:rPr lang="es-MX" sz="1800" b="0" i="1" smtClean="0">
                          <a:latin typeface="Cambria Math" panose="02040503050406030204" pitchFamily="18" charset="0"/>
                        </a:rPr>
                        <m:t>=0.95</m:t>
                      </m:r>
                    </m:oMath>
                  </m:oMathPara>
                </a14:m>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118"/>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44</a:t>
            </a:fld>
            <a:endParaRPr lang="es-ES" noProof="1"/>
          </a:p>
        </p:txBody>
      </p:sp>
    </p:spTree>
    <p:extLst>
      <p:ext uri="{BB962C8B-B14F-4D97-AF65-F5344CB8AC3E}">
        <p14:creationId xmlns:p14="http://schemas.microsoft.com/office/powerpoint/2010/main" val="1533705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Una resistencia eléctrica ha sido medida 6 veces, resultando en la siguiente muestra: {1.5, 1.6, 1.4, 1.5, 1.3, 1.1}. Asumiendo que la resistencia sigue una normal con parámetros desconocidos, calcular el intervalo de confianza para la media poblacional con un </a:t>
                </a:r>
                <a14:m>
                  <m:oMath xmlns:m="http://schemas.openxmlformats.org/officeDocument/2006/math">
                    <m:r>
                      <a:rPr lang="es-MX" sz="2000" i="1">
                        <a:latin typeface="Cambria Math" panose="02040503050406030204" pitchFamily="18" charset="0"/>
                        <a:sym typeface="Wingdings" pitchFamily="2" charset="2"/>
                      </a:rPr>
                      <m:t>𝛼</m:t>
                    </m:r>
                    <m:r>
                      <a:rPr lang="es-MX" sz="2000" i="1">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𝑃</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−2.571≤</m:t>
                          </m:r>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MX" sz="1800" b="0" i="1" smtClean="0">
                              <a:latin typeface="Cambria Math" panose="02040503050406030204" pitchFamily="18" charset="0"/>
                            </a:rPr>
                            <m:t>≤2.571</m:t>
                          </m:r>
                        </m:e>
                      </m:d>
                      <m:r>
                        <a:rPr lang="es-MX" sz="1800" b="0" i="1" smtClean="0">
                          <a:latin typeface="Cambria Math" panose="02040503050406030204" pitchFamily="18" charset="0"/>
                        </a:rPr>
                        <m:t>=0.95 →</m:t>
                      </m:r>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a:latin typeface="Cambria Math" panose="02040503050406030204" pitchFamily="18" charset="0"/>
                            </a:rPr>
                            <m:t>−2.571</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num>
                                <m:den>
                                  <m:rad>
                                    <m:radPr>
                                      <m:degHide m:val="on"/>
                                      <m:ctrlPr>
                                        <a:rPr lang="es-MX" sz="1800" b="0" i="1" smtClean="0">
                                          <a:latin typeface="Cambria Math" panose="02040503050406030204" pitchFamily="18" charset="0"/>
                                        </a:rPr>
                                      </m:ctrlPr>
                                    </m:radPr>
                                    <m:deg/>
                                    <m:e>
                                      <m:r>
                                        <a:rPr lang="es-MX" sz="1800" b="0" i="1" smtClean="0">
                                          <a:latin typeface="Cambria Math" panose="02040503050406030204" pitchFamily="18" charset="0"/>
                                        </a:rPr>
                                        <m:t>𝑛</m:t>
                                      </m:r>
                                    </m:e>
                                  </m:rad>
                                </m:den>
                              </m:f>
                            </m:e>
                          </m:d>
                          <m:r>
                            <a:rPr lang="es-MX" sz="1800" i="1">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m:t>
                          </m:r>
                          <m:r>
                            <a:rPr lang="es-MX" sz="1800" b="0" i="1" smtClean="0">
                              <a:latin typeface="Cambria Math" panose="02040503050406030204" pitchFamily="18" charset="0"/>
                            </a:rPr>
                            <m:t>𝜇</m:t>
                          </m:r>
                          <m:r>
                            <a:rPr lang="es-MX" sz="1800" i="1">
                              <a:latin typeface="Cambria Math" panose="02040503050406030204" pitchFamily="18" charset="0"/>
                            </a:rPr>
                            <m:t>≤2.571</m:t>
                          </m:r>
                          <m:r>
                            <a:rPr lang="es-MX" sz="1800" b="0" i="1" smtClean="0">
                              <a:latin typeface="Cambria Math" panose="02040503050406030204" pitchFamily="18" charset="0"/>
                            </a:rPr>
                            <m:t>(</m:t>
                          </m:r>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num>
                            <m:den>
                              <m:rad>
                                <m:radPr>
                                  <m:degHide m:val="on"/>
                                  <m:ctrlPr>
                                    <a:rPr lang="es-MX" sz="1800" b="0" i="1" smtClean="0">
                                      <a:latin typeface="Cambria Math" panose="02040503050406030204" pitchFamily="18" charset="0"/>
                                    </a:rPr>
                                  </m:ctrlPr>
                                </m:radPr>
                                <m:deg/>
                                <m:e>
                                  <m:r>
                                    <a:rPr lang="es-MX" sz="1800" b="0" i="1" smtClean="0">
                                      <a:latin typeface="Cambria Math" panose="02040503050406030204" pitchFamily="18" charset="0"/>
                                    </a:rPr>
                                    <m:t>𝑛</m:t>
                                  </m:r>
                                </m:e>
                              </m:rad>
                            </m:den>
                          </m:f>
                          <m:r>
                            <a:rPr lang="es-MX" sz="1800" b="0" i="1" smtClean="0">
                              <a:latin typeface="Cambria Math" panose="02040503050406030204" pitchFamily="18" charset="0"/>
                            </a:rPr>
                            <m:t>)</m:t>
                          </m:r>
                        </m:e>
                      </m:d>
                      <m:r>
                        <a:rPr lang="es-MX" sz="1800" i="1">
                          <a:latin typeface="Cambria Math" panose="02040503050406030204" pitchFamily="18" charset="0"/>
                        </a:rPr>
                        <m:t>=0.95</m:t>
                      </m:r>
                      <m:r>
                        <a:rPr lang="es-MX" sz="1800" b="0" i="1" smtClean="0">
                          <a:latin typeface="Cambria Math" panose="02040503050406030204" pitchFamily="18" charset="0"/>
                        </a:rPr>
                        <m:t> → </m:t>
                      </m:r>
                    </m:oMath>
                  </m:oMathPara>
                </a14:m>
                <a:endParaRPr lang="es-MX" sz="1800" b="0" dirty="0">
                  <a:latin typeface="Cambria Math" panose="02040503050406030204" pitchFamily="18" charset="0"/>
                </a:endParaRPr>
              </a:p>
              <a:p>
                <a:pPr marL="266700" lvl="1" indent="0">
                  <a:buNone/>
                </a:pPr>
                <a:endParaRPr lang="es-MX" sz="1800" dirty="0">
                  <a:latin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a:latin typeface="Cambria Math" panose="02040503050406030204" pitchFamily="18" charset="0"/>
                            </a:rPr>
                            <m:t>−2.571 </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i="1">
                              <a:latin typeface="Cambria Math" panose="02040503050406030204" pitchFamily="18" charset="0"/>
                            </a:rPr>
                            <m:t>≤−</m:t>
                          </m:r>
                          <m:r>
                            <a:rPr lang="es-MX" sz="1800" i="1">
                              <a:latin typeface="Cambria Math" panose="02040503050406030204" pitchFamily="18" charset="0"/>
                            </a:rPr>
                            <m:t>𝜇</m:t>
                          </m:r>
                          <m:r>
                            <a:rPr lang="es-MX" sz="1800" i="1">
                              <a:latin typeface="Cambria Math" panose="02040503050406030204" pitchFamily="18" charset="0"/>
                            </a:rPr>
                            <m:t>≤2.571</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r>
                        <a:rPr lang="es-MX" sz="1800" i="1">
                          <a:latin typeface="Cambria Math" panose="02040503050406030204" pitchFamily="18" charset="0"/>
                        </a:rPr>
                        <m:t>=0.95</m:t>
                      </m:r>
                      <m:r>
                        <a:rPr lang="es-MX" sz="1800" b="0" i="1" smtClean="0">
                          <a:latin typeface="Cambria Math" panose="02040503050406030204" pitchFamily="18" charset="0"/>
                        </a:rPr>
                        <m:t>→</m:t>
                      </m:r>
                    </m:oMath>
                  </m:oMathPara>
                </a14:m>
                <a:endParaRPr lang="es-MX" sz="1800" b="0" dirty="0">
                  <a:latin typeface="Cambria Math" panose="02040503050406030204" pitchFamily="18" charset="0"/>
                </a:endParaRPr>
              </a:p>
              <a:p>
                <a:pPr marL="266700" lvl="1" indent="0">
                  <a:buNone/>
                </a:pPr>
                <a:endParaRPr lang="es-MX" sz="1800" b="0" dirty="0">
                  <a:latin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a:latin typeface="Cambria Math" panose="02040503050406030204" pitchFamily="18" charset="0"/>
                            </a:rPr>
                            <m:t>2.571 </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 </m:t>
                          </m:r>
                          <m:r>
                            <a:rPr lang="es-MX" sz="1800" i="1">
                              <a:latin typeface="Cambria Math" panose="02040503050406030204" pitchFamily="18" charset="0"/>
                            </a:rPr>
                            <m:t>𝜇</m:t>
                          </m:r>
                          <m:r>
                            <a:rPr lang="es-MX" sz="1800" b="0" i="1" smtClean="0">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 − </m:t>
                          </m:r>
                          <m:r>
                            <a:rPr lang="es-MX" sz="1800" i="1">
                              <a:latin typeface="Cambria Math" panose="02040503050406030204" pitchFamily="18" charset="0"/>
                            </a:rPr>
                            <m:t>2.571</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e>
                      </m:d>
                    </m:oMath>
                  </m:oMathPara>
                </a14:m>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118" b="-195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45</a:t>
            </a:fld>
            <a:endParaRPr lang="es-ES" noProof="1"/>
          </a:p>
        </p:txBody>
      </p:sp>
    </p:spTree>
    <p:extLst>
      <p:ext uri="{BB962C8B-B14F-4D97-AF65-F5344CB8AC3E}">
        <p14:creationId xmlns:p14="http://schemas.microsoft.com/office/powerpoint/2010/main" val="1094197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4</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MX" sz="2000" dirty="0">
                    <a:latin typeface="Cambria Math" panose="02040503050406030204" pitchFamily="18" charset="0"/>
                    <a:sym typeface="Wingdings" pitchFamily="2" charset="2"/>
                  </a:rPr>
                  <a:t>Una resistencia eléctrica ha sido medida 6 veces, resultando en la siguiente muestra: {1.5, 1.6, 1.4, 1.5, 1.3, 1.1}. Asumiendo que la resistencia sigue una normal con parámetros desconocidos, calcular el intervalo de confianza para la media poblacional con un </a:t>
                </a:r>
                <a14:m>
                  <m:oMath xmlns:m="http://schemas.openxmlformats.org/officeDocument/2006/math">
                    <m:r>
                      <a:rPr lang="es-MX" sz="2000" i="1">
                        <a:latin typeface="Cambria Math" panose="02040503050406030204" pitchFamily="18" charset="0"/>
                        <a:sym typeface="Wingdings" pitchFamily="2" charset="2"/>
                      </a:rPr>
                      <m:t>𝛼</m:t>
                    </m:r>
                    <m:r>
                      <a:rPr lang="es-MX" sz="2000" i="1">
                        <a:latin typeface="Cambria Math" panose="02040503050406030204" pitchFamily="18" charset="0"/>
                        <a:sym typeface="Wingdings" pitchFamily="2" charset="2"/>
                      </a:rPr>
                      <m:t>=0.05</m:t>
                    </m:r>
                  </m:oMath>
                </a14:m>
                <a:endParaRPr lang="es-MX" sz="1800" dirty="0">
                  <a:latin typeface="Cambria Math" panose="02040503050406030204" pitchFamily="18" charset="0"/>
                  <a:sym typeface="Wingdings" pitchFamily="2" charset="2"/>
                </a:endParaRPr>
              </a:p>
              <a:p>
                <a:pPr marL="266700" lvl="1" indent="0">
                  <a:buNone/>
                </a:pPr>
                <a14:m>
                  <m:oMathPara xmlns:m="http://schemas.openxmlformats.org/officeDocument/2006/math">
                    <m:oMathParaPr>
                      <m:jc m:val="centerGroup"/>
                    </m:oMathParaPr>
                    <m:oMath xmlns:m="http://schemas.openxmlformats.org/officeDocument/2006/math">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ES" sz="1800" i="1">
                          <a:latin typeface="Cambria Math" panose="02040503050406030204" pitchFamily="18" charset="0"/>
                        </a:rPr>
                        <m:t> ~</m:t>
                      </m:r>
                      <m:sSub>
                        <m:sSubPr>
                          <m:ctrlPr>
                            <a:rPr lang="es-ES" sz="1800" i="1">
                              <a:latin typeface="Cambria Math" panose="02040503050406030204" pitchFamily="18" charset="0"/>
                            </a:rPr>
                          </m:ctrlPr>
                        </m:sSubPr>
                        <m:e>
                          <m:r>
                            <a:rPr lang="es-ES" sz="1800" i="1">
                              <a:latin typeface="Cambria Math" panose="02040503050406030204" pitchFamily="18" charset="0"/>
                            </a:rPr>
                            <m:t>𝑡</m:t>
                          </m:r>
                        </m:e>
                        <m:sub>
                          <m:r>
                            <a:rPr lang="es-ES" sz="1800" i="1">
                              <a:latin typeface="Cambria Math" panose="02040503050406030204" pitchFamily="18" charset="0"/>
                            </a:rPr>
                            <m:t>𝑛</m:t>
                          </m:r>
                          <m:r>
                            <a:rPr lang="es-ES" sz="1800" i="1">
                              <a:latin typeface="Cambria Math" panose="02040503050406030204" pitchFamily="18" charset="0"/>
                            </a:rPr>
                            <m:t>−1</m:t>
                          </m:r>
                        </m:sub>
                      </m:sSub>
                      <m:r>
                        <a:rPr lang="es-MX" sz="1800" b="0" i="1" smtClean="0">
                          <a:latin typeface="Cambria Math" panose="02040503050406030204" pitchFamily="18" charset="0"/>
                        </a:rPr>
                        <m:t> </m:t>
                      </m:r>
                      <m:groupChr>
                        <m:groupChrPr>
                          <m:chr m:val="←"/>
                          <m:pos m:val="top"/>
                          <m:ctrlPr>
                            <a:rPr lang="es-MX" sz="1800" b="0" i="1" smtClean="0">
                              <a:latin typeface="Cambria Math" panose="02040503050406030204" pitchFamily="18" charset="0"/>
                            </a:rPr>
                          </m:ctrlPr>
                        </m:groupChrPr>
                        <m:e/>
                      </m:groupChr>
                      <m:r>
                        <a:rPr lang="es-MX" sz="1800" b="0" i="1" smtClean="0">
                          <a:latin typeface="Cambria Math" panose="02040503050406030204" pitchFamily="18" charset="0"/>
                        </a:rPr>
                        <m:t>𝑆𝑡𝑎𝑡𝑖𝑠𝑡𝑖𝑐</m:t>
                      </m:r>
                      <m:r>
                        <a:rPr lang="es-MX" sz="1800" b="0" i="1" smtClean="0">
                          <a:latin typeface="Cambria Math" panose="02040503050406030204" pitchFamily="18" charset="0"/>
                        </a:rPr>
                        <m:t> </m:t>
                      </m:r>
                      <m:r>
                        <a:rPr lang="es-MX" sz="1800" b="0" i="1" smtClean="0">
                          <a:latin typeface="Cambria Math" panose="02040503050406030204" pitchFamily="18" charset="0"/>
                        </a:rPr>
                        <m:t>𝑑𝑒𝑝𝑒𝑛𝑑𝑖𝑛𝑔</m:t>
                      </m:r>
                      <m:r>
                        <a:rPr lang="es-MX" sz="1800" b="0" i="1" smtClean="0">
                          <a:latin typeface="Cambria Math" panose="02040503050406030204" pitchFamily="18" charset="0"/>
                        </a:rPr>
                        <m:t> </m:t>
                      </m:r>
                      <m:r>
                        <a:rPr lang="es-MX" sz="1800" b="0" i="1" smtClean="0">
                          <a:latin typeface="Cambria Math" panose="02040503050406030204" pitchFamily="18" charset="0"/>
                        </a:rPr>
                        <m:t>𝑜𝑛</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𝑝𝑜𝑝𝑢𝑙𝑎𝑡𝑖𝑜𝑛</m:t>
                      </m:r>
                      <m:r>
                        <a:rPr lang="es-MX" sz="1800" b="0" i="1" smtClean="0">
                          <a:latin typeface="Cambria Math" panose="02040503050406030204" pitchFamily="18" charset="0"/>
                        </a:rPr>
                        <m:t> </m:t>
                      </m:r>
                      <m:r>
                        <a:rPr lang="es-MX" sz="1800" b="0" i="1" smtClean="0">
                          <a:latin typeface="Cambria Math" panose="02040503050406030204" pitchFamily="18" charset="0"/>
                        </a:rPr>
                        <m:t>𝑚𝑒𝑎𝑛</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𝜇</m:t>
                          </m:r>
                        </m:e>
                      </m:d>
                      <m:r>
                        <a:rPr lang="es-MX" sz="1800" b="0" i="1" smtClean="0">
                          <a:latin typeface="Cambria Math" panose="02040503050406030204" pitchFamily="18" charset="0"/>
                        </a:rPr>
                        <m:t>𝑎𝑛𝑑</m:t>
                      </m:r>
                      <m:r>
                        <a:rPr lang="es-MX" sz="1800" b="0" i="1" smtClean="0">
                          <a:latin typeface="Cambria Math" panose="02040503050406030204" pitchFamily="18" charset="0"/>
                        </a:rPr>
                        <m:t> </m:t>
                      </m:r>
                      <m:r>
                        <a:rPr lang="es-MX" sz="1800" b="0" i="1" smtClean="0">
                          <a:latin typeface="Cambria Math" panose="02040503050406030204" pitchFamily="18" charset="0"/>
                        </a:rPr>
                        <m:t>𝑡h𝑒</m:t>
                      </m:r>
                      <m:r>
                        <a:rPr lang="es-MX" sz="1800" b="0" i="1" smtClean="0">
                          <a:latin typeface="Cambria Math" panose="02040503050406030204" pitchFamily="18" charset="0"/>
                        </a:rPr>
                        <m:t> </m:t>
                      </m:r>
                      <m:r>
                        <a:rPr lang="es-MX" sz="1800" b="0" i="1" smtClean="0">
                          <a:latin typeface="Cambria Math" panose="02040503050406030204" pitchFamily="18" charset="0"/>
                        </a:rPr>
                        <m:t>𝑠𝑎𝑚𝑝𝑙𝑒</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𝑖</m:t>
                          </m:r>
                          <m:r>
                            <a:rPr lang="es-MX" sz="1800" b="0" i="1" smtClean="0">
                              <a:latin typeface="Cambria Math" panose="02040503050406030204" pitchFamily="18" charset="0"/>
                            </a:rPr>
                            <m:t>.</m:t>
                          </m:r>
                          <m:r>
                            <a:rPr lang="es-MX" sz="1800" b="0" i="1" smtClean="0">
                              <a:latin typeface="Cambria Math" panose="02040503050406030204" pitchFamily="18" charset="0"/>
                            </a:rPr>
                            <m:t>𝑒</m:t>
                          </m:r>
                          <m:r>
                            <a:rPr lang="es-MX" sz="1800" b="0" i="1" smtClean="0">
                              <a:latin typeface="Cambria Math" panose="02040503050406030204" pitchFamily="18" charset="0"/>
                            </a:rPr>
                            <m:t>., </m:t>
                          </m:r>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oMath>
                  </m:oMathPara>
                </a14:m>
                <a:br>
                  <a:rPr lang="es-MX" sz="1800" b="0" dirty="0">
                    <a:latin typeface="Cambria Math" panose="02040503050406030204" pitchFamily="18" charset="0"/>
                  </a:rPr>
                </a:br>
                <a:br>
                  <a:rPr lang="es-MX" sz="18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𝑃</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−2.571≤</m:t>
                          </m:r>
                          <m:f>
                            <m:fPr>
                              <m:ctrlPr>
                                <a:rPr lang="es-ES" sz="1800" i="1">
                                  <a:latin typeface="Cambria Math" panose="02040503050406030204" pitchFamily="18" charset="0"/>
                                </a:rPr>
                              </m:ctrlPr>
                            </m:fPr>
                            <m:num>
                              <m:acc>
                                <m:accPr>
                                  <m:chr m:val="̅"/>
                                  <m:ctrlPr>
                                    <a:rPr lang="es-ES" sz="1800" i="1">
                                      <a:latin typeface="Cambria Math" panose="02040503050406030204" pitchFamily="18" charset="0"/>
                                    </a:rPr>
                                  </m:ctrlPr>
                                </m:accPr>
                                <m:e>
                                  <m:r>
                                    <a:rPr lang="es-ES" sz="1800" i="1">
                                      <a:latin typeface="Cambria Math" panose="02040503050406030204" pitchFamily="18" charset="0"/>
                                    </a:rPr>
                                    <m:t>𝑥</m:t>
                                  </m:r>
                                </m:e>
                              </m:acc>
                              <m:r>
                                <a:rPr lang="es-ES" sz="1800" i="1">
                                  <a:latin typeface="Cambria Math" panose="02040503050406030204" pitchFamily="18" charset="0"/>
                                </a:rPr>
                                <m:t>−</m:t>
                              </m:r>
                              <m:r>
                                <a:rPr lang="es-ES" sz="1800" i="1">
                                  <a:latin typeface="Cambria Math" panose="02040503050406030204" pitchFamily="18" charset="0"/>
                                </a:rPr>
                                <m:t>𝜇</m:t>
                              </m:r>
                            </m:num>
                            <m:den>
                              <m:f>
                                <m:fPr>
                                  <m:ctrlPr>
                                    <a:rPr lang="es-ES" sz="1800" i="1">
                                      <a:latin typeface="Cambria Math" panose="02040503050406030204" pitchFamily="18" charset="0"/>
                                    </a:rPr>
                                  </m:ctrlPr>
                                </m:fPr>
                                <m:num>
                                  <m:sSup>
                                    <m:sSupPr>
                                      <m:ctrlPr>
                                        <a:rPr lang="es-ES" sz="1800" i="1">
                                          <a:latin typeface="Cambria Math" panose="02040503050406030204" pitchFamily="18" charset="0"/>
                                        </a:rPr>
                                      </m:ctrlPr>
                                    </m:sSupPr>
                                    <m:e>
                                      <m:r>
                                        <a:rPr lang="es-ES" sz="1800" i="1">
                                          <a:latin typeface="Cambria Math" panose="02040503050406030204" pitchFamily="18" charset="0"/>
                                        </a:rPr>
                                        <m:t>𝑠</m:t>
                                      </m:r>
                                    </m:e>
                                    <m:sup>
                                      <m:r>
                                        <a:rPr lang="es-ES" sz="1800" i="1">
                                          <a:latin typeface="Cambria Math" panose="02040503050406030204" pitchFamily="18" charset="0"/>
                                        </a:rPr>
                                        <m:t>′</m:t>
                                      </m:r>
                                    </m:sup>
                                  </m:sSup>
                                </m:num>
                                <m:den>
                                  <m:rad>
                                    <m:radPr>
                                      <m:degHide m:val="on"/>
                                      <m:ctrlPr>
                                        <a:rPr lang="es-ES" sz="1800" i="1">
                                          <a:latin typeface="Cambria Math" panose="02040503050406030204" pitchFamily="18" charset="0"/>
                                        </a:rPr>
                                      </m:ctrlPr>
                                    </m:radPr>
                                    <m:deg/>
                                    <m:e>
                                      <m:r>
                                        <a:rPr lang="es-ES" sz="1800" i="1">
                                          <a:latin typeface="Cambria Math" panose="02040503050406030204" pitchFamily="18" charset="0"/>
                                        </a:rPr>
                                        <m:t>𝑛</m:t>
                                      </m:r>
                                    </m:e>
                                  </m:rad>
                                </m:den>
                              </m:f>
                            </m:den>
                          </m:f>
                          <m:r>
                            <a:rPr lang="es-MX" sz="1800" b="0" i="1" smtClean="0">
                              <a:latin typeface="Cambria Math" panose="02040503050406030204" pitchFamily="18" charset="0"/>
                            </a:rPr>
                            <m:t>≤2.571</m:t>
                          </m:r>
                        </m:e>
                      </m:d>
                      <m:r>
                        <a:rPr lang="es-MX" sz="1800" b="0" i="1" smtClean="0">
                          <a:latin typeface="Cambria Math" panose="02040503050406030204" pitchFamily="18" charset="0"/>
                        </a:rPr>
                        <m:t>=0.95 →</m:t>
                      </m:r>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a:latin typeface="Cambria Math" panose="02040503050406030204" pitchFamily="18" charset="0"/>
                            </a:rPr>
                            <m:t>−2.571</m:t>
                          </m:r>
                          <m:r>
                            <a:rPr lang="es-MX" sz="1800" b="0" i="1" smtClean="0">
                              <a:latin typeface="Cambria Math" panose="02040503050406030204" pitchFamily="18" charset="0"/>
                            </a:rPr>
                            <m:t> </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num>
                                <m:den>
                                  <m:rad>
                                    <m:radPr>
                                      <m:degHide m:val="on"/>
                                      <m:ctrlPr>
                                        <a:rPr lang="es-MX" sz="1800" b="0" i="1" smtClean="0">
                                          <a:latin typeface="Cambria Math" panose="02040503050406030204" pitchFamily="18" charset="0"/>
                                        </a:rPr>
                                      </m:ctrlPr>
                                    </m:radPr>
                                    <m:deg/>
                                    <m:e>
                                      <m:r>
                                        <a:rPr lang="es-MX" sz="1800" b="0" i="1" smtClean="0">
                                          <a:latin typeface="Cambria Math" panose="02040503050406030204" pitchFamily="18" charset="0"/>
                                        </a:rPr>
                                        <m:t>𝑛</m:t>
                                      </m:r>
                                    </m:e>
                                  </m:rad>
                                </m:den>
                              </m:f>
                            </m:e>
                          </m:d>
                          <m:r>
                            <a:rPr lang="es-MX" sz="1800" i="1">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m:t>
                          </m:r>
                          <m:r>
                            <a:rPr lang="es-MX" sz="1800" b="0" i="1" smtClean="0">
                              <a:latin typeface="Cambria Math" panose="02040503050406030204" pitchFamily="18" charset="0"/>
                            </a:rPr>
                            <m:t>𝜇</m:t>
                          </m:r>
                          <m:r>
                            <a:rPr lang="es-MX" sz="1800" i="1">
                              <a:latin typeface="Cambria Math" panose="02040503050406030204" pitchFamily="18" charset="0"/>
                            </a:rPr>
                            <m:t>≤2.571</m:t>
                          </m:r>
                          <m:r>
                            <a:rPr lang="es-MX" sz="1800" b="0" i="1" smtClean="0">
                              <a:latin typeface="Cambria Math" panose="02040503050406030204" pitchFamily="18" charset="0"/>
                            </a:rPr>
                            <m:t>(</m:t>
                          </m:r>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𝑠</m:t>
                                  </m:r>
                                </m:e>
                                <m:sup>
                                  <m:r>
                                    <a:rPr lang="es-MX" sz="1800" b="0" i="1" smtClean="0">
                                      <a:latin typeface="Cambria Math" panose="02040503050406030204" pitchFamily="18" charset="0"/>
                                    </a:rPr>
                                    <m:t>′</m:t>
                                  </m:r>
                                </m:sup>
                              </m:sSup>
                            </m:num>
                            <m:den>
                              <m:rad>
                                <m:radPr>
                                  <m:degHide m:val="on"/>
                                  <m:ctrlPr>
                                    <a:rPr lang="es-MX" sz="1800" b="0" i="1" smtClean="0">
                                      <a:latin typeface="Cambria Math" panose="02040503050406030204" pitchFamily="18" charset="0"/>
                                    </a:rPr>
                                  </m:ctrlPr>
                                </m:radPr>
                                <m:deg/>
                                <m:e>
                                  <m:r>
                                    <a:rPr lang="es-MX" sz="1800" b="0" i="1" smtClean="0">
                                      <a:latin typeface="Cambria Math" panose="02040503050406030204" pitchFamily="18" charset="0"/>
                                    </a:rPr>
                                    <m:t>𝑛</m:t>
                                  </m:r>
                                </m:e>
                              </m:rad>
                            </m:den>
                          </m:f>
                          <m:r>
                            <a:rPr lang="es-MX" sz="1800" b="0" i="1" smtClean="0">
                              <a:latin typeface="Cambria Math" panose="02040503050406030204" pitchFamily="18" charset="0"/>
                            </a:rPr>
                            <m:t>)</m:t>
                          </m:r>
                        </m:e>
                      </m:d>
                      <m:r>
                        <a:rPr lang="es-MX" sz="1800" i="1">
                          <a:latin typeface="Cambria Math" panose="02040503050406030204" pitchFamily="18" charset="0"/>
                        </a:rPr>
                        <m:t>=0.95</m:t>
                      </m:r>
                      <m:r>
                        <a:rPr lang="es-MX" sz="1800" b="0" i="1" smtClean="0">
                          <a:latin typeface="Cambria Math" panose="02040503050406030204" pitchFamily="18" charset="0"/>
                        </a:rPr>
                        <m:t> → </m:t>
                      </m:r>
                    </m:oMath>
                  </m:oMathPara>
                </a14:m>
                <a:endParaRPr lang="es-MX" sz="1800" b="0" dirty="0">
                  <a:latin typeface="Cambria Math" panose="02040503050406030204" pitchFamily="18" charset="0"/>
                </a:endParaRPr>
              </a:p>
              <a:p>
                <a:pPr marL="266700" lvl="1" indent="0">
                  <a:buNone/>
                </a:pPr>
                <a:endParaRPr lang="es-MX" sz="1800" dirty="0">
                  <a:latin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a:latin typeface="Cambria Math" panose="02040503050406030204" pitchFamily="18" charset="0"/>
                            </a:rPr>
                            <m:t>−2.571 </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i="1">
                              <a:latin typeface="Cambria Math" panose="02040503050406030204" pitchFamily="18" charset="0"/>
                            </a:rPr>
                            <m:t>≤−</m:t>
                          </m:r>
                          <m:r>
                            <a:rPr lang="es-MX" sz="1800" i="1">
                              <a:latin typeface="Cambria Math" panose="02040503050406030204" pitchFamily="18" charset="0"/>
                            </a:rPr>
                            <m:t>𝜇</m:t>
                          </m:r>
                          <m:r>
                            <a:rPr lang="es-MX" sz="1800" i="1">
                              <a:latin typeface="Cambria Math" panose="02040503050406030204" pitchFamily="18" charset="0"/>
                            </a:rPr>
                            <m:t>≤2.571</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e>
                      </m:d>
                      <m:r>
                        <a:rPr lang="es-MX" sz="1800" i="1">
                          <a:latin typeface="Cambria Math" panose="02040503050406030204" pitchFamily="18" charset="0"/>
                        </a:rPr>
                        <m:t>=0.95</m:t>
                      </m:r>
                      <m:r>
                        <a:rPr lang="es-MX" sz="1800" b="0" i="1" smtClean="0">
                          <a:latin typeface="Cambria Math" panose="02040503050406030204" pitchFamily="18" charset="0"/>
                        </a:rPr>
                        <m:t>→</m:t>
                      </m:r>
                    </m:oMath>
                  </m:oMathPara>
                </a14:m>
                <a:endParaRPr lang="es-MX" sz="1800" b="0" dirty="0">
                  <a:latin typeface="Cambria Math" panose="02040503050406030204" pitchFamily="18" charset="0"/>
                </a:endParaRPr>
              </a:p>
              <a:p>
                <a:pPr marL="266700" lvl="1" indent="0">
                  <a:buNone/>
                </a:pPr>
                <a:endParaRPr lang="es-MX" sz="1800" b="0" dirty="0">
                  <a:latin typeface="Cambria Math" panose="02040503050406030204" pitchFamily="18" charset="0"/>
                </a:endParaRPr>
              </a:p>
              <a:p>
                <a:pPr marL="266700" lvl="1" indent="0">
                  <a:buNone/>
                </a:pPr>
                <a14:m>
                  <m:oMathPara xmlns:m="http://schemas.openxmlformats.org/officeDocument/2006/math">
                    <m:oMathParaPr>
                      <m:jc m:val="centerGroup"/>
                    </m:oMathParaPr>
                    <m:oMath xmlns:m="http://schemas.openxmlformats.org/officeDocument/2006/math">
                      <m:r>
                        <a:rPr lang="es-MX" sz="1800" i="1">
                          <a:latin typeface="Cambria Math" panose="02040503050406030204" pitchFamily="18" charset="0"/>
                        </a:rPr>
                        <m:t>𝑃</m:t>
                      </m:r>
                      <m:d>
                        <m:dPr>
                          <m:ctrlPr>
                            <a:rPr lang="es-MX" sz="1800" i="1">
                              <a:latin typeface="Cambria Math" panose="02040503050406030204" pitchFamily="18" charset="0"/>
                            </a:rPr>
                          </m:ctrlPr>
                        </m:dPr>
                        <m:e>
                          <m:r>
                            <a:rPr lang="es-MX" sz="1800" i="1" smtClean="0">
                              <a:latin typeface="Cambria Math" panose="02040503050406030204" pitchFamily="18" charset="0"/>
                            </a:rPr>
                            <m:t>2.571 </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r>
                                    <a:rPr lang="es-MX" sz="1800" b="0" i="1" smtClean="0">
                                      <a:latin typeface="Cambria Math" panose="02040503050406030204" pitchFamily="18" charset="0"/>
                                    </a:rPr>
                                    <m:t>0.1788</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6</m:t>
                                      </m:r>
                                    </m:e>
                                  </m:rad>
                                </m:den>
                              </m:f>
                            </m:e>
                          </m:d>
                          <m:r>
                            <a:rPr lang="es-MX" sz="1800" b="0" i="1" smtClean="0">
                              <a:latin typeface="Cambria Math" panose="02040503050406030204" pitchFamily="18" charset="0"/>
                            </a:rPr>
                            <m:t>+1.4≥ </m:t>
                          </m:r>
                          <m:r>
                            <a:rPr lang="es-MX" sz="1800" i="1">
                              <a:latin typeface="Cambria Math" panose="02040503050406030204" pitchFamily="18" charset="0"/>
                            </a:rPr>
                            <m:t>𝜇</m:t>
                          </m:r>
                          <m:r>
                            <a:rPr lang="es-MX" sz="1800" b="0" i="1" smtClean="0">
                              <a:latin typeface="Cambria Math" panose="02040503050406030204" pitchFamily="18" charset="0"/>
                            </a:rPr>
                            <m:t>≥1.4− </m:t>
                          </m:r>
                          <m:r>
                            <a:rPr lang="es-MX" sz="1800" i="1">
                              <a:latin typeface="Cambria Math" panose="02040503050406030204" pitchFamily="18" charset="0"/>
                            </a:rPr>
                            <m:t>2.571</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r>
                                    <a:rPr lang="es-MX" sz="1800" b="0" i="1" smtClean="0">
                                      <a:latin typeface="Cambria Math" panose="02040503050406030204" pitchFamily="18" charset="0"/>
                                    </a:rPr>
                                    <m:t>0.1788</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6</m:t>
                                      </m:r>
                                    </m:e>
                                  </m:rad>
                                </m:den>
                              </m:f>
                            </m:e>
                          </m:d>
                        </m:e>
                      </m:d>
                      <m:r>
                        <a:rPr lang="es-MX" sz="1800" b="0" i="1" smtClean="0">
                          <a:latin typeface="Cambria Math" panose="02040503050406030204" pitchFamily="18" charset="0"/>
                        </a:rPr>
                        <m:t> →(1.21, 1.58) </m:t>
                      </m:r>
                    </m:oMath>
                  </m:oMathPara>
                </a14:m>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118" b="-195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46</a:t>
            </a:fld>
            <a:endParaRPr lang="es-ES" noProof="1"/>
          </a:p>
        </p:txBody>
      </p:sp>
    </p:spTree>
    <p:extLst>
      <p:ext uri="{BB962C8B-B14F-4D97-AF65-F5344CB8AC3E}">
        <p14:creationId xmlns:p14="http://schemas.microsoft.com/office/powerpoint/2010/main" val="424900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Intervalos de confianza para poblaciones normales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Para la media y varianza</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47</a:t>
            </a:fld>
            <a:endParaRPr lang="es-ES"/>
          </a:p>
        </p:txBody>
      </p:sp>
    </p:spTree>
    <p:extLst>
      <p:ext uri="{BB962C8B-B14F-4D97-AF65-F5344CB8AC3E}">
        <p14:creationId xmlns:p14="http://schemas.microsoft.com/office/powerpoint/2010/main" val="3175157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Intervalos de confianza</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48</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1251394235"/>
                  </p:ext>
                </p:extLst>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370840">
                    <a:tc>
                      <a:txBody>
                        <a:bodyPr/>
                        <a:lstStyle/>
                        <a:p>
                          <a:r>
                            <a:rPr lang="es-MX" dirty="0"/>
                            <a:t>Parámetro a estimar</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370840">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r>
                                      <a:rPr lang="es-MX" b="0" i="1" smtClean="0">
                                        <a:latin typeface="Cambria Math" panose="02040503050406030204" pitchFamily="18" charset="0"/>
                                      </a:rPr>
                                      <m:t>𝛼</m:t>
                                    </m:r>
                                    <m:r>
                                      <a:rPr lang="es-MX" b="0" i="1" smtClean="0">
                                        <a:latin typeface="Cambria Math" panose="02040503050406030204" pitchFamily="18" charset="0"/>
                                      </a:rPr>
                                      <m:t>/2</m:t>
                                    </m:r>
                                  </m:sub>
                                </m:sSub>
                                <m:f>
                                  <m:fPr>
                                    <m:ctrlPr>
                                      <a:rPr lang="es-MX" b="0" i="1" smtClean="0">
                                        <a:latin typeface="Cambria Math" panose="02040503050406030204" pitchFamily="18" charset="0"/>
                                      </a:rPr>
                                    </m:ctrlPr>
                                  </m:fPr>
                                  <m:num>
                                    <m:r>
                                      <a:rPr lang="es-MX" b="0" i="1" smtClean="0">
                                        <a:latin typeface="Cambria Math" panose="02040503050406030204" pitchFamily="18" charset="0"/>
                                      </a:rPr>
                                      <m:t>𝜎</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612959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f>
                                  <m:fPr>
                                    <m:ctrlPr>
                                      <a:rPr lang="es-MX" b="0" i="1" smtClean="0">
                                        <a:latin typeface="Cambria Math" panose="02040503050406030204" pitchFamily="18" charset="0"/>
                                      </a:rPr>
                                    </m:ctrlPr>
                                  </m:fPr>
                                  <m:num>
                                    <m:r>
                                      <a:rPr lang="es-MX" b="0" i="1" smtClean="0">
                                        <a:latin typeface="Cambria Math" panose="02040503050406030204" pitchFamily="18" charset="0"/>
                                      </a:rPr>
                                      <m:t>𝑠</m:t>
                                    </m:r>
                                    <m:r>
                                      <a:rPr lang="es-MX" b="0" i="1" smtClean="0">
                                        <a:latin typeface="Cambria Math" panose="02040503050406030204" pitchFamily="18" charset="0"/>
                                      </a:rPr>
                                      <m:t>′</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02662893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3590586366"/>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1251394235"/>
                  </p:ext>
                </p:extLst>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640080">
                    <a:tc>
                      <a:txBody>
                        <a:bodyPr/>
                        <a:lstStyle/>
                        <a:p>
                          <a:r>
                            <a:rPr lang="es-MX" dirty="0"/>
                            <a:t>Parámetro a estimar</a:t>
                          </a:r>
                          <a:endParaRPr lang="es-ES" dirty="0"/>
                        </a:p>
                      </a:txBody>
                      <a:tcPr/>
                    </a:tc>
                    <a:tc>
                      <a:txBody>
                        <a:bodyPr/>
                        <a:lstStyle/>
                        <a:p>
                          <a:endParaRPr lang="es-ES"/>
                        </a:p>
                      </a:txBody>
                      <a:tcPr>
                        <a:blipFill>
                          <a:blip r:embed="rId3"/>
                          <a:stretch>
                            <a:fillRect l="-96889" t="-4762" r="-476444" b="-349524"/>
                          </a:stretch>
                        </a:blipFill>
                      </a:tcPr>
                    </a:tc>
                    <a:tc>
                      <a:txBody>
                        <a:bodyPr/>
                        <a:lstStyle/>
                        <a:p>
                          <a:endParaRPr lang="es-ES"/>
                        </a:p>
                      </a:txBody>
                      <a:tcPr>
                        <a:blipFill>
                          <a:blip r:embed="rId3"/>
                          <a:stretch>
                            <a:fillRect l="-182305" t="-4762" r="-341152" b="-349524"/>
                          </a:stretch>
                        </a:blipFill>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640080">
                    <a:tc>
                      <a:txBody>
                        <a:bodyPr/>
                        <a:lstStyle/>
                        <a:p>
                          <a:endParaRPr lang="es-ES"/>
                        </a:p>
                      </a:txBody>
                      <a:tcPr>
                        <a:blipFill>
                          <a:blip r:embed="rId3"/>
                          <a:stretch>
                            <a:fillRect l="-461" t="-103774" r="-597696" b="-246226"/>
                          </a:stretch>
                        </a:blipFill>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endParaRPr lang="es-ES"/>
                        </a:p>
                      </a:txBody>
                      <a:tcPr>
                        <a:blipFill>
                          <a:blip r:embed="rId3"/>
                          <a:stretch>
                            <a:fillRect l="-83152" t="-103774" r="-485" b="-246226"/>
                          </a:stretch>
                        </a:blipFill>
                      </a:tcPr>
                    </a:tc>
                    <a:extLst>
                      <a:ext uri="{0D108BD9-81ED-4DB2-BD59-A6C34878D82A}">
                        <a16:rowId xmlns:a16="http://schemas.microsoft.com/office/drawing/2014/main" val="2612959328"/>
                      </a:ext>
                    </a:extLst>
                  </a:tr>
                  <a:tr h="680720">
                    <a:tc>
                      <a:txBody>
                        <a:bodyPr/>
                        <a:lstStyle/>
                        <a:p>
                          <a:endParaRPr lang="es-ES"/>
                        </a:p>
                      </a:txBody>
                      <a:tcPr>
                        <a:blipFill>
                          <a:blip r:embed="rId3"/>
                          <a:stretch>
                            <a:fillRect l="-461" t="-192857" r="-597696" b="-133036"/>
                          </a:stretch>
                        </a:blipFill>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192857" r="-485" b="-133036"/>
                          </a:stretch>
                        </a:blipFill>
                      </a:tcPr>
                    </a:tc>
                    <a:extLst>
                      <a:ext uri="{0D108BD9-81ED-4DB2-BD59-A6C34878D82A}">
                        <a16:rowId xmlns:a16="http://schemas.microsoft.com/office/drawing/2014/main" val="2026628933"/>
                      </a:ext>
                    </a:extLst>
                  </a:tr>
                  <a:tr h="896684">
                    <a:tc>
                      <a:txBody>
                        <a:bodyPr/>
                        <a:lstStyle/>
                        <a:p>
                          <a:endParaRPr lang="es-ES"/>
                        </a:p>
                      </a:txBody>
                      <a:tcPr>
                        <a:blipFill>
                          <a:blip r:embed="rId3"/>
                          <a:stretch>
                            <a:fillRect l="-461" t="-223129" r="-597696" b="-1361"/>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223129" r="-485" b="-1361"/>
                          </a:stretch>
                        </a:blipFill>
                      </a:tcPr>
                    </a:tc>
                    <a:extLst>
                      <a:ext uri="{0D108BD9-81ED-4DB2-BD59-A6C34878D82A}">
                        <a16:rowId xmlns:a16="http://schemas.microsoft.com/office/drawing/2014/main" val="3590586366"/>
                      </a:ext>
                    </a:extLst>
                  </a:tr>
                </a:tbl>
              </a:graphicData>
            </a:graphic>
          </p:graphicFrame>
        </mc:Fallback>
      </mc:AlternateContent>
    </p:spTree>
    <p:extLst>
      <p:ext uri="{BB962C8B-B14F-4D97-AF65-F5344CB8AC3E}">
        <p14:creationId xmlns:p14="http://schemas.microsoft.com/office/powerpoint/2010/main" val="2222219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Intervalos de confianza</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49</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370840">
                    <a:tc>
                      <a:txBody>
                        <a:bodyPr/>
                        <a:lstStyle/>
                        <a:p>
                          <a:r>
                            <a:rPr lang="es-MX" dirty="0"/>
                            <a:t>Parámetro a estimar</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370840">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r>
                                      <a:rPr lang="es-MX" b="0" i="1" smtClean="0">
                                        <a:latin typeface="Cambria Math" panose="02040503050406030204" pitchFamily="18" charset="0"/>
                                      </a:rPr>
                                      <m:t>𝛼</m:t>
                                    </m:r>
                                    <m:r>
                                      <a:rPr lang="es-MX" b="0" i="1" smtClean="0">
                                        <a:latin typeface="Cambria Math" panose="02040503050406030204" pitchFamily="18" charset="0"/>
                                      </a:rPr>
                                      <m:t>/2</m:t>
                                    </m:r>
                                  </m:sub>
                                </m:sSub>
                                <m:f>
                                  <m:fPr>
                                    <m:ctrlPr>
                                      <a:rPr lang="es-MX" b="0" i="1" smtClean="0">
                                        <a:latin typeface="Cambria Math" panose="02040503050406030204" pitchFamily="18" charset="0"/>
                                      </a:rPr>
                                    </m:ctrlPr>
                                  </m:fPr>
                                  <m:num>
                                    <m:r>
                                      <a:rPr lang="es-MX" b="0" i="1" smtClean="0">
                                        <a:latin typeface="Cambria Math" panose="02040503050406030204" pitchFamily="18" charset="0"/>
                                      </a:rPr>
                                      <m:t>𝜎</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612959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f>
                                  <m:fPr>
                                    <m:ctrlPr>
                                      <a:rPr lang="es-MX" b="0" i="1" smtClean="0">
                                        <a:latin typeface="Cambria Math" panose="02040503050406030204" pitchFamily="18" charset="0"/>
                                      </a:rPr>
                                    </m:ctrlPr>
                                  </m:fPr>
                                  <m:num>
                                    <m:r>
                                      <a:rPr lang="es-MX" b="0" i="1" smtClean="0">
                                        <a:latin typeface="Cambria Math" panose="02040503050406030204" pitchFamily="18" charset="0"/>
                                      </a:rPr>
                                      <m:t>𝑠</m:t>
                                    </m:r>
                                    <m:r>
                                      <a:rPr lang="es-MX" b="0" i="1" smtClean="0">
                                        <a:latin typeface="Cambria Math" panose="02040503050406030204" pitchFamily="18" charset="0"/>
                                      </a:rPr>
                                      <m:t>′</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02662893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3590586366"/>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640080">
                    <a:tc>
                      <a:txBody>
                        <a:bodyPr/>
                        <a:lstStyle/>
                        <a:p>
                          <a:r>
                            <a:rPr lang="es-MX" dirty="0"/>
                            <a:t>Parámetro a estimar</a:t>
                          </a:r>
                          <a:endParaRPr lang="es-ES" dirty="0"/>
                        </a:p>
                      </a:txBody>
                      <a:tcPr/>
                    </a:tc>
                    <a:tc>
                      <a:txBody>
                        <a:bodyPr/>
                        <a:lstStyle/>
                        <a:p>
                          <a:endParaRPr lang="es-ES"/>
                        </a:p>
                      </a:txBody>
                      <a:tcPr>
                        <a:blipFill>
                          <a:blip r:embed="rId3"/>
                          <a:stretch>
                            <a:fillRect l="-96889" t="-4762" r="-476444" b="-349524"/>
                          </a:stretch>
                        </a:blipFill>
                      </a:tcPr>
                    </a:tc>
                    <a:tc>
                      <a:txBody>
                        <a:bodyPr/>
                        <a:lstStyle/>
                        <a:p>
                          <a:endParaRPr lang="es-ES"/>
                        </a:p>
                      </a:txBody>
                      <a:tcPr>
                        <a:blipFill>
                          <a:blip r:embed="rId3"/>
                          <a:stretch>
                            <a:fillRect l="-182305" t="-4762" r="-341152" b="-349524"/>
                          </a:stretch>
                        </a:blipFill>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640080">
                    <a:tc>
                      <a:txBody>
                        <a:bodyPr/>
                        <a:lstStyle/>
                        <a:p>
                          <a:endParaRPr lang="es-ES"/>
                        </a:p>
                      </a:txBody>
                      <a:tcPr>
                        <a:blipFill>
                          <a:blip r:embed="rId3"/>
                          <a:stretch>
                            <a:fillRect l="-461" t="-103774" r="-597696" b="-246226"/>
                          </a:stretch>
                        </a:blipFill>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endParaRPr lang="es-ES"/>
                        </a:p>
                      </a:txBody>
                      <a:tcPr>
                        <a:blipFill>
                          <a:blip r:embed="rId3"/>
                          <a:stretch>
                            <a:fillRect l="-83152" t="-103774" r="-485" b="-246226"/>
                          </a:stretch>
                        </a:blipFill>
                      </a:tcPr>
                    </a:tc>
                    <a:extLst>
                      <a:ext uri="{0D108BD9-81ED-4DB2-BD59-A6C34878D82A}">
                        <a16:rowId xmlns:a16="http://schemas.microsoft.com/office/drawing/2014/main" val="2612959328"/>
                      </a:ext>
                    </a:extLst>
                  </a:tr>
                  <a:tr h="680720">
                    <a:tc>
                      <a:txBody>
                        <a:bodyPr/>
                        <a:lstStyle/>
                        <a:p>
                          <a:endParaRPr lang="es-ES"/>
                        </a:p>
                      </a:txBody>
                      <a:tcPr>
                        <a:blipFill>
                          <a:blip r:embed="rId3"/>
                          <a:stretch>
                            <a:fillRect l="-461" t="-192857" r="-597696" b="-133036"/>
                          </a:stretch>
                        </a:blipFill>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192857" r="-485" b="-133036"/>
                          </a:stretch>
                        </a:blipFill>
                      </a:tcPr>
                    </a:tc>
                    <a:extLst>
                      <a:ext uri="{0D108BD9-81ED-4DB2-BD59-A6C34878D82A}">
                        <a16:rowId xmlns:a16="http://schemas.microsoft.com/office/drawing/2014/main" val="2026628933"/>
                      </a:ext>
                    </a:extLst>
                  </a:tr>
                  <a:tr h="896684">
                    <a:tc>
                      <a:txBody>
                        <a:bodyPr/>
                        <a:lstStyle/>
                        <a:p>
                          <a:endParaRPr lang="es-ES"/>
                        </a:p>
                      </a:txBody>
                      <a:tcPr>
                        <a:blipFill>
                          <a:blip r:embed="rId3"/>
                          <a:stretch>
                            <a:fillRect l="-461" t="-223129" r="-597696" b="-1361"/>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223129" r="-485" b="-1361"/>
                          </a:stretch>
                        </a:blipFill>
                      </a:tcPr>
                    </a:tc>
                    <a:extLst>
                      <a:ext uri="{0D108BD9-81ED-4DB2-BD59-A6C34878D82A}">
                        <a16:rowId xmlns:a16="http://schemas.microsoft.com/office/drawing/2014/main" val="3590586366"/>
                      </a:ext>
                    </a:extLst>
                  </a:tr>
                </a:tbl>
              </a:graphicData>
            </a:graphic>
          </p:graphicFrame>
        </mc:Fallback>
      </mc:AlternateContent>
      <mc:AlternateContent xmlns:mc="http://schemas.openxmlformats.org/markup-compatibility/2006" xmlns:a14="http://schemas.microsoft.com/office/drawing/2010/main">
        <mc:Choice Requires="a14">
          <p:sp>
            <p:nvSpPr>
              <p:cNvPr id="7" name="Llamada rectangular redondeada 6">
                <a:extLst>
                  <a:ext uri="{FF2B5EF4-FFF2-40B4-BE49-F238E27FC236}">
                    <a16:creationId xmlns:a16="http://schemas.microsoft.com/office/drawing/2014/main" id="{546623DE-E897-4943-978B-BC1FE7A92C39}"/>
                  </a:ext>
                </a:extLst>
              </p:cNvPr>
              <p:cNvSpPr/>
              <p:nvPr/>
            </p:nvSpPr>
            <p:spPr>
              <a:xfrm>
                <a:off x="7073387" y="5116436"/>
                <a:ext cx="3917181" cy="1074814"/>
              </a:xfrm>
              <a:prstGeom prst="wedgeRoundRectCallout">
                <a:avLst>
                  <a:gd name="adj1" fmla="val -26400"/>
                  <a:gd name="adj2" fmla="val -238508"/>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𝑋</m:t>
                          </m:r>
                        </m:e>
                      </m:acc>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𝑁</m:t>
                      </m:r>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𝜇</m:t>
                      </m:r>
                      <m:r>
                        <a:rPr lang="es-MX" b="0" i="1" smtClean="0">
                          <a:solidFill>
                            <a:schemeClr val="tx1"/>
                          </a:solidFill>
                          <a:latin typeface="Cambria Math" panose="02040503050406030204" pitchFamily="18" charset="0"/>
                        </a:rPr>
                        <m:t>,</m:t>
                      </m:r>
                      <m:f>
                        <m:fPr>
                          <m:ctrlPr>
                            <a:rPr lang="es-MX" b="0" i="1" smtClean="0">
                              <a:solidFill>
                                <a:schemeClr val="tx1"/>
                              </a:solidFill>
                              <a:latin typeface="Cambria Math" panose="02040503050406030204" pitchFamily="18" charset="0"/>
                            </a:rPr>
                          </m:ctrlPr>
                        </m:fPr>
                        <m:num>
                          <m:r>
                            <a:rPr lang="es-MX" b="0" i="1" smtClean="0">
                              <a:solidFill>
                                <a:schemeClr val="tx1"/>
                              </a:solidFill>
                              <a:latin typeface="Cambria Math" panose="02040503050406030204" pitchFamily="18" charset="0"/>
                            </a:rPr>
                            <m:t>𝜎</m:t>
                          </m:r>
                        </m:num>
                        <m:den>
                          <m:rad>
                            <m:radPr>
                              <m:degHide m:val="on"/>
                              <m:ctrlPr>
                                <a:rPr lang="es-MX" b="0" i="1" smtClean="0">
                                  <a:solidFill>
                                    <a:schemeClr val="tx1"/>
                                  </a:solidFill>
                                  <a:latin typeface="Cambria Math" panose="02040503050406030204" pitchFamily="18" charset="0"/>
                                </a:rPr>
                              </m:ctrlPr>
                            </m:radPr>
                            <m:deg/>
                            <m:e>
                              <m:r>
                                <a:rPr lang="es-MX" b="0" i="1" smtClean="0">
                                  <a:solidFill>
                                    <a:schemeClr val="tx1"/>
                                  </a:solidFill>
                                  <a:latin typeface="Cambria Math" panose="02040503050406030204" pitchFamily="18" charset="0"/>
                                </a:rPr>
                                <m:t>𝑛</m:t>
                              </m:r>
                            </m:e>
                          </m:rad>
                        </m:den>
                      </m:f>
                      <m:r>
                        <a:rPr lang="es-MX" b="0" i="1" smtClean="0">
                          <a:solidFill>
                            <a:schemeClr val="tx1"/>
                          </a:solidFill>
                          <a:latin typeface="Cambria Math" panose="02040503050406030204" pitchFamily="18" charset="0"/>
                        </a:rPr>
                        <m:t>)</m:t>
                      </m:r>
                    </m:oMath>
                  </m:oMathPara>
                </a14:m>
                <a:endParaRPr lang="es-ES" dirty="0"/>
              </a:p>
            </p:txBody>
          </p:sp>
        </mc:Choice>
        <mc:Fallback xmlns="">
          <p:sp>
            <p:nvSpPr>
              <p:cNvPr id="7" name="Llamada rectangular redondeada 6">
                <a:extLst>
                  <a:ext uri="{FF2B5EF4-FFF2-40B4-BE49-F238E27FC236}">
                    <a16:creationId xmlns:a16="http://schemas.microsoft.com/office/drawing/2014/main" id="{546623DE-E897-4943-978B-BC1FE7A92C39}"/>
                  </a:ext>
                </a:extLst>
              </p:cNvPr>
              <p:cNvSpPr>
                <a:spLocks noRot="1" noChangeAspect="1" noMove="1" noResize="1" noEditPoints="1" noAdjustHandles="1" noChangeArrowheads="1" noChangeShapeType="1" noTextEdit="1"/>
              </p:cNvSpPr>
              <p:nvPr/>
            </p:nvSpPr>
            <p:spPr>
              <a:xfrm>
                <a:off x="7073387" y="5116436"/>
                <a:ext cx="3917181" cy="1074814"/>
              </a:xfrm>
              <a:prstGeom prst="wedgeRoundRectCallout">
                <a:avLst>
                  <a:gd name="adj1" fmla="val -26400"/>
                  <a:gd name="adj2" fmla="val -238508"/>
                  <a:gd name="adj3" fmla="val 16667"/>
                </a:avLst>
              </a:prstGeom>
              <a:blipFill>
                <a:blip r:embed="rId4"/>
                <a:stretch>
                  <a:fillRect/>
                </a:stretch>
              </a:blipFill>
              <a:ln/>
            </p:spPr>
            <p:txBody>
              <a:bodyPr/>
              <a:lstStyle/>
              <a:p>
                <a:r>
                  <a:rPr lang="es-ES">
                    <a:noFill/>
                  </a:rPr>
                  <a:t> </a:t>
                </a:r>
              </a:p>
            </p:txBody>
          </p:sp>
        </mc:Fallback>
      </mc:AlternateContent>
    </p:spTree>
    <p:extLst>
      <p:ext uri="{BB962C8B-B14F-4D97-AF65-F5344CB8AC3E}">
        <p14:creationId xmlns:p14="http://schemas.microsoft.com/office/powerpoint/2010/main" val="344269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r>
              <a:rPr lang="es-MX" noProof="1"/>
              <a:t>¿Qué es una hipótesis?</a:t>
            </a:r>
            <a:endParaRPr lang="es-ES" noProof="1"/>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a:t>
            </a:fld>
            <a:endParaRPr lang="es-ES" noProof="1"/>
          </a:p>
        </p:txBody>
      </p:sp>
      <p:pic>
        <p:nvPicPr>
          <p:cNvPr id="1026" name="Picture 2" descr="Meme guy | Public domain vectors">
            <a:extLst>
              <a:ext uri="{FF2B5EF4-FFF2-40B4-BE49-F238E27FC236}">
                <a16:creationId xmlns:a16="http://schemas.microsoft.com/office/drawing/2014/main" id="{30B26CF3-844A-4A93-86FD-31D2FF1C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995848"/>
            <a:ext cx="3476625" cy="2002536"/>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with Corners Rounded 6">
            <a:extLst>
              <a:ext uri="{FF2B5EF4-FFF2-40B4-BE49-F238E27FC236}">
                <a16:creationId xmlns:a16="http://schemas.microsoft.com/office/drawing/2014/main" id="{4BE7C5D1-8B99-4597-A5A1-51D34783F5FC}"/>
              </a:ext>
            </a:extLst>
          </p:cNvPr>
          <p:cNvSpPr/>
          <p:nvPr/>
        </p:nvSpPr>
        <p:spPr>
          <a:xfrm>
            <a:off x="3908426" y="1605960"/>
            <a:ext cx="2615184" cy="1389888"/>
          </a:xfrm>
          <a:prstGeom prst="wedgeRoundRectCallout">
            <a:avLst>
              <a:gd name="adj1" fmla="val -76777"/>
              <a:gd name="adj2" fmla="val 8289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 la media de la población igual a 20?</a:t>
            </a:r>
            <a:endParaRPr lang="es-ES" dirty="0"/>
          </a:p>
        </p:txBody>
      </p:sp>
      <p:sp>
        <p:nvSpPr>
          <p:cNvPr id="8" name="Speech Bubble: Rectangle with Corners Rounded 7">
            <a:extLst>
              <a:ext uri="{FF2B5EF4-FFF2-40B4-BE49-F238E27FC236}">
                <a16:creationId xmlns:a16="http://schemas.microsoft.com/office/drawing/2014/main" id="{B7682B2C-357B-4856-A217-65FEB6CE60F5}"/>
              </a:ext>
            </a:extLst>
          </p:cNvPr>
          <p:cNvSpPr/>
          <p:nvPr/>
        </p:nvSpPr>
        <p:spPr>
          <a:xfrm>
            <a:off x="3723267" y="3997116"/>
            <a:ext cx="2615184" cy="1389888"/>
          </a:xfrm>
          <a:prstGeom prst="wedgeRoundRectCallout">
            <a:avLst>
              <a:gd name="adj1" fmla="val -64889"/>
              <a:gd name="adj2" fmla="val -8289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¿Está el </a:t>
            </a:r>
            <a:r>
              <a:rPr lang="es-MX" dirty="0" err="1"/>
              <a:t>paramétro</a:t>
            </a:r>
            <a:r>
              <a:rPr lang="es-MX" dirty="0"/>
              <a:t> poblacional por encima de un umbral?</a:t>
            </a:r>
            <a:endParaRPr lang="es-ES" dirty="0"/>
          </a:p>
        </p:txBody>
      </p:sp>
    </p:spTree>
    <p:extLst>
      <p:ext uri="{BB962C8B-B14F-4D97-AF65-F5344CB8AC3E}">
        <p14:creationId xmlns:p14="http://schemas.microsoft.com/office/powerpoint/2010/main" val="1306441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Intervalos de confianza</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50</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370840">
                    <a:tc>
                      <a:txBody>
                        <a:bodyPr/>
                        <a:lstStyle/>
                        <a:p>
                          <a:r>
                            <a:rPr lang="es-MX" dirty="0"/>
                            <a:t>Parámetro a estimar</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370840">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r>
                                      <a:rPr lang="es-MX" b="0" i="1" smtClean="0">
                                        <a:latin typeface="Cambria Math" panose="02040503050406030204" pitchFamily="18" charset="0"/>
                                      </a:rPr>
                                      <m:t>𝛼</m:t>
                                    </m:r>
                                    <m:r>
                                      <a:rPr lang="es-MX" b="0" i="1" smtClean="0">
                                        <a:latin typeface="Cambria Math" panose="02040503050406030204" pitchFamily="18" charset="0"/>
                                      </a:rPr>
                                      <m:t>/2</m:t>
                                    </m:r>
                                  </m:sub>
                                </m:sSub>
                                <m:f>
                                  <m:fPr>
                                    <m:ctrlPr>
                                      <a:rPr lang="es-MX" b="0" i="1" smtClean="0">
                                        <a:latin typeface="Cambria Math" panose="02040503050406030204" pitchFamily="18" charset="0"/>
                                      </a:rPr>
                                    </m:ctrlPr>
                                  </m:fPr>
                                  <m:num>
                                    <m:r>
                                      <a:rPr lang="es-MX" b="0" i="1" smtClean="0">
                                        <a:latin typeface="Cambria Math" panose="02040503050406030204" pitchFamily="18" charset="0"/>
                                      </a:rPr>
                                      <m:t>𝜎</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612959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f>
                                  <m:fPr>
                                    <m:ctrlPr>
                                      <a:rPr lang="es-MX" b="0" i="1" smtClean="0">
                                        <a:latin typeface="Cambria Math" panose="02040503050406030204" pitchFamily="18" charset="0"/>
                                      </a:rPr>
                                    </m:ctrlPr>
                                  </m:fPr>
                                  <m:num>
                                    <m:r>
                                      <a:rPr lang="es-MX" b="0" i="1" smtClean="0">
                                        <a:latin typeface="Cambria Math" panose="02040503050406030204" pitchFamily="18" charset="0"/>
                                      </a:rPr>
                                      <m:t>𝑠</m:t>
                                    </m:r>
                                    <m:r>
                                      <a:rPr lang="es-MX" b="0" i="1" smtClean="0">
                                        <a:latin typeface="Cambria Math" panose="02040503050406030204" pitchFamily="18" charset="0"/>
                                      </a:rPr>
                                      <m:t>′</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02662893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3590586366"/>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640080">
                    <a:tc>
                      <a:txBody>
                        <a:bodyPr/>
                        <a:lstStyle/>
                        <a:p>
                          <a:r>
                            <a:rPr lang="es-MX" dirty="0"/>
                            <a:t>Parámetro a estimar</a:t>
                          </a:r>
                          <a:endParaRPr lang="es-ES" dirty="0"/>
                        </a:p>
                      </a:txBody>
                      <a:tcPr/>
                    </a:tc>
                    <a:tc>
                      <a:txBody>
                        <a:bodyPr/>
                        <a:lstStyle/>
                        <a:p>
                          <a:endParaRPr lang="es-ES"/>
                        </a:p>
                      </a:txBody>
                      <a:tcPr>
                        <a:blipFill>
                          <a:blip r:embed="rId3"/>
                          <a:stretch>
                            <a:fillRect l="-96889" t="-4762" r="-476444" b="-349524"/>
                          </a:stretch>
                        </a:blipFill>
                      </a:tcPr>
                    </a:tc>
                    <a:tc>
                      <a:txBody>
                        <a:bodyPr/>
                        <a:lstStyle/>
                        <a:p>
                          <a:endParaRPr lang="es-ES"/>
                        </a:p>
                      </a:txBody>
                      <a:tcPr>
                        <a:blipFill>
                          <a:blip r:embed="rId3"/>
                          <a:stretch>
                            <a:fillRect l="-182305" t="-4762" r="-341152" b="-349524"/>
                          </a:stretch>
                        </a:blipFill>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640080">
                    <a:tc>
                      <a:txBody>
                        <a:bodyPr/>
                        <a:lstStyle/>
                        <a:p>
                          <a:endParaRPr lang="es-ES"/>
                        </a:p>
                      </a:txBody>
                      <a:tcPr>
                        <a:blipFill>
                          <a:blip r:embed="rId3"/>
                          <a:stretch>
                            <a:fillRect l="-461" t="-103774" r="-597696" b="-246226"/>
                          </a:stretch>
                        </a:blipFill>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endParaRPr lang="es-ES"/>
                        </a:p>
                      </a:txBody>
                      <a:tcPr>
                        <a:blipFill>
                          <a:blip r:embed="rId3"/>
                          <a:stretch>
                            <a:fillRect l="-83152" t="-103774" r="-485" b="-246226"/>
                          </a:stretch>
                        </a:blipFill>
                      </a:tcPr>
                    </a:tc>
                    <a:extLst>
                      <a:ext uri="{0D108BD9-81ED-4DB2-BD59-A6C34878D82A}">
                        <a16:rowId xmlns:a16="http://schemas.microsoft.com/office/drawing/2014/main" val="2612959328"/>
                      </a:ext>
                    </a:extLst>
                  </a:tr>
                  <a:tr h="680720">
                    <a:tc>
                      <a:txBody>
                        <a:bodyPr/>
                        <a:lstStyle/>
                        <a:p>
                          <a:endParaRPr lang="es-ES"/>
                        </a:p>
                      </a:txBody>
                      <a:tcPr>
                        <a:blipFill>
                          <a:blip r:embed="rId3"/>
                          <a:stretch>
                            <a:fillRect l="-461" t="-192857" r="-597696" b="-133036"/>
                          </a:stretch>
                        </a:blipFill>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192857" r="-485" b="-133036"/>
                          </a:stretch>
                        </a:blipFill>
                      </a:tcPr>
                    </a:tc>
                    <a:extLst>
                      <a:ext uri="{0D108BD9-81ED-4DB2-BD59-A6C34878D82A}">
                        <a16:rowId xmlns:a16="http://schemas.microsoft.com/office/drawing/2014/main" val="2026628933"/>
                      </a:ext>
                    </a:extLst>
                  </a:tr>
                  <a:tr h="896684">
                    <a:tc>
                      <a:txBody>
                        <a:bodyPr/>
                        <a:lstStyle/>
                        <a:p>
                          <a:endParaRPr lang="es-ES"/>
                        </a:p>
                      </a:txBody>
                      <a:tcPr>
                        <a:blipFill>
                          <a:blip r:embed="rId3"/>
                          <a:stretch>
                            <a:fillRect l="-461" t="-223129" r="-597696" b="-1361"/>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223129" r="-485" b="-1361"/>
                          </a:stretch>
                        </a:blipFill>
                      </a:tcPr>
                    </a:tc>
                    <a:extLst>
                      <a:ext uri="{0D108BD9-81ED-4DB2-BD59-A6C34878D82A}">
                        <a16:rowId xmlns:a16="http://schemas.microsoft.com/office/drawing/2014/main" val="3590586366"/>
                      </a:ext>
                    </a:extLst>
                  </a:tr>
                </a:tbl>
              </a:graphicData>
            </a:graphic>
          </p:graphicFrame>
        </mc:Fallback>
      </mc:AlternateContent>
      <mc:AlternateContent xmlns:mc="http://schemas.openxmlformats.org/markup-compatibility/2006" xmlns:a14="http://schemas.microsoft.com/office/drawing/2010/main">
        <mc:Choice Requires="a14">
          <p:sp>
            <p:nvSpPr>
              <p:cNvPr id="8" name="Llamada rectangular redondeada 6">
                <a:extLst>
                  <a:ext uri="{FF2B5EF4-FFF2-40B4-BE49-F238E27FC236}">
                    <a16:creationId xmlns:a16="http://schemas.microsoft.com/office/drawing/2014/main" id="{12F08DD9-F359-419A-82D8-43E9E6AD94A0}"/>
                  </a:ext>
                </a:extLst>
              </p:cNvPr>
              <p:cNvSpPr/>
              <p:nvPr/>
            </p:nvSpPr>
            <p:spPr>
              <a:xfrm>
                <a:off x="7073387" y="5116436"/>
                <a:ext cx="3917181" cy="1074814"/>
              </a:xfrm>
              <a:prstGeom prst="wedgeRoundRectCallout">
                <a:avLst>
                  <a:gd name="adj1" fmla="val -42911"/>
                  <a:gd name="adj2" fmla="val -175220"/>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s-MX" b="0" i="1" smtClean="0">
                              <a:solidFill>
                                <a:schemeClr val="tx1"/>
                              </a:solidFill>
                              <a:latin typeface="Cambria Math" panose="02040503050406030204" pitchFamily="18" charset="0"/>
                            </a:rPr>
                          </m:ctrlPr>
                        </m:fPr>
                        <m:num>
                          <m:acc>
                            <m:accPr>
                              <m:chr m:val="̅"/>
                              <m:ctrlPr>
                                <a:rPr lang="es-MX" b="0" i="1" smtClean="0">
                                  <a:solidFill>
                                    <a:schemeClr val="tx1"/>
                                  </a:solidFill>
                                  <a:latin typeface="Cambria Math" panose="02040503050406030204" pitchFamily="18" charset="0"/>
                                </a:rPr>
                              </m:ctrlPr>
                            </m:accPr>
                            <m:e>
                              <m:r>
                                <a:rPr lang="es-MX" b="0" i="1" smtClean="0">
                                  <a:solidFill>
                                    <a:schemeClr val="tx1"/>
                                  </a:solidFill>
                                  <a:latin typeface="Cambria Math" panose="02040503050406030204" pitchFamily="18" charset="0"/>
                                </a:rPr>
                                <m:t>𝑥</m:t>
                              </m:r>
                            </m:e>
                          </m:acc>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𝜇</m:t>
                          </m:r>
                        </m:num>
                        <m:den>
                          <m:sSup>
                            <m:sSupPr>
                              <m:ctrlPr>
                                <a:rPr lang="es-MX" b="0" i="1" smtClean="0">
                                  <a:solidFill>
                                    <a:schemeClr val="tx1"/>
                                  </a:solidFill>
                                  <a:latin typeface="Cambria Math" panose="02040503050406030204" pitchFamily="18" charset="0"/>
                                </a:rPr>
                              </m:ctrlPr>
                            </m:sSupPr>
                            <m:e>
                              <m:r>
                                <a:rPr lang="es-MX" b="0" i="1" smtClean="0">
                                  <a:solidFill>
                                    <a:schemeClr val="tx1"/>
                                  </a:solidFill>
                                  <a:latin typeface="Cambria Math" panose="02040503050406030204" pitchFamily="18" charset="0"/>
                                </a:rPr>
                                <m:t>𝑠</m:t>
                              </m:r>
                            </m:e>
                            <m:sup>
                              <m:r>
                                <a:rPr lang="es-MX" b="0" i="1" smtClean="0">
                                  <a:solidFill>
                                    <a:schemeClr val="tx1"/>
                                  </a:solidFill>
                                  <a:latin typeface="Cambria Math" panose="02040503050406030204" pitchFamily="18" charset="0"/>
                                </a:rPr>
                                <m:t>′</m:t>
                              </m:r>
                            </m:sup>
                          </m:sSup>
                          <m:r>
                            <a:rPr lang="es-MX" b="0" i="1" smtClean="0">
                              <a:solidFill>
                                <a:schemeClr val="tx1"/>
                              </a:solidFill>
                              <a:latin typeface="Cambria Math" panose="02040503050406030204" pitchFamily="18" charset="0"/>
                            </a:rPr>
                            <m:t>/</m:t>
                          </m:r>
                          <m:rad>
                            <m:radPr>
                              <m:degHide m:val="on"/>
                              <m:ctrlPr>
                                <a:rPr lang="es-MX" b="0" i="1" smtClean="0">
                                  <a:solidFill>
                                    <a:schemeClr val="tx1"/>
                                  </a:solidFill>
                                  <a:latin typeface="Cambria Math" panose="02040503050406030204" pitchFamily="18" charset="0"/>
                                </a:rPr>
                              </m:ctrlPr>
                            </m:radPr>
                            <m:deg/>
                            <m:e>
                              <m:r>
                                <a:rPr lang="es-MX" b="0" i="1" smtClean="0">
                                  <a:solidFill>
                                    <a:schemeClr val="tx1"/>
                                  </a:solidFill>
                                  <a:latin typeface="Cambria Math" panose="02040503050406030204" pitchFamily="18" charset="0"/>
                                </a:rPr>
                                <m:t>𝑛</m:t>
                              </m:r>
                            </m:e>
                          </m:rad>
                        </m:den>
                      </m:f>
                      <m:r>
                        <a:rPr lang="es-MX" b="0" i="1" smtClean="0">
                          <a:solidFill>
                            <a:schemeClr val="tx1"/>
                          </a:solidFill>
                          <a:latin typeface="Cambria Math" panose="02040503050406030204" pitchFamily="18" charset="0"/>
                        </a:rPr>
                        <m:t> ~ </m:t>
                      </m:r>
                      <m:sSub>
                        <m:sSubPr>
                          <m:ctrlPr>
                            <a:rPr lang="es-MX" b="0" i="1" smtClean="0">
                              <a:solidFill>
                                <a:schemeClr val="tx1"/>
                              </a:solidFill>
                              <a:latin typeface="Cambria Math" panose="02040503050406030204" pitchFamily="18" charset="0"/>
                            </a:rPr>
                          </m:ctrlPr>
                        </m:sSubPr>
                        <m:e>
                          <m:r>
                            <a:rPr lang="es-MX" b="0" i="1" smtClean="0">
                              <a:solidFill>
                                <a:schemeClr val="tx1"/>
                              </a:solidFill>
                              <a:latin typeface="Cambria Math" panose="02040503050406030204" pitchFamily="18" charset="0"/>
                            </a:rPr>
                            <m:t>𝑡</m:t>
                          </m:r>
                        </m:e>
                        <m:sub>
                          <m:r>
                            <a:rPr lang="es-MX" b="0" i="1" smtClean="0">
                              <a:solidFill>
                                <a:schemeClr val="tx1"/>
                              </a:solidFill>
                              <a:latin typeface="Cambria Math" panose="02040503050406030204" pitchFamily="18" charset="0"/>
                            </a:rPr>
                            <m:t>𝑛</m:t>
                          </m:r>
                          <m:r>
                            <a:rPr lang="es-MX" b="0" i="1" smtClean="0">
                              <a:solidFill>
                                <a:schemeClr val="tx1"/>
                              </a:solidFill>
                              <a:latin typeface="Cambria Math" panose="02040503050406030204" pitchFamily="18" charset="0"/>
                            </a:rPr>
                            <m:t>−1</m:t>
                          </m:r>
                        </m:sub>
                      </m:sSub>
                    </m:oMath>
                  </m:oMathPara>
                </a14:m>
                <a:endParaRPr lang="es-ES" dirty="0"/>
              </a:p>
            </p:txBody>
          </p:sp>
        </mc:Choice>
        <mc:Fallback xmlns="">
          <p:sp>
            <p:nvSpPr>
              <p:cNvPr id="8" name="Llamada rectangular redondeada 6">
                <a:extLst>
                  <a:ext uri="{FF2B5EF4-FFF2-40B4-BE49-F238E27FC236}">
                    <a16:creationId xmlns:a16="http://schemas.microsoft.com/office/drawing/2014/main" id="{12F08DD9-F359-419A-82D8-43E9E6AD94A0}"/>
                  </a:ext>
                </a:extLst>
              </p:cNvPr>
              <p:cNvSpPr>
                <a:spLocks noRot="1" noChangeAspect="1" noMove="1" noResize="1" noEditPoints="1" noAdjustHandles="1" noChangeArrowheads="1" noChangeShapeType="1" noTextEdit="1"/>
              </p:cNvSpPr>
              <p:nvPr/>
            </p:nvSpPr>
            <p:spPr>
              <a:xfrm>
                <a:off x="7073387" y="5116436"/>
                <a:ext cx="3917181" cy="1074814"/>
              </a:xfrm>
              <a:prstGeom prst="wedgeRoundRectCallout">
                <a:avLst>
                  <a:gd name="adj1" fmla="val -42911"/>
                  <a:gd name="adj2" fmla="val -175220"/>
                  <a:gd name="adj3" fmla="val 16667"/>
                </a:avLst>
              </a:prstGeom>
              <a:blipFill>
                <a:blip r:embed="rId4"/>
                <a:stretch>
                  <a:fillRect/>
                </a:stretch>
              </a:blipFill>
              <a:ln/>
            </p:spPr>
            <p:txBody>
              <a:bodyPr/>
              <a:lstStyle/>
              <a:p>
                <a:r>
                  <a:rPr lang="es-ES">
                    <a:noFill/>
                  </a:rPr>
                  <a:t> </a:t>
                </a:r>
              </a:p>
            </p:txBody>
          </p:sp>
        </mc:Fallback>
      </mc:AlternateContent>
    </p:spTree>
    <p:extLst>
      <p:ext uri="{BB962C8B-B14F-4D97-AF65-F5344CB8AC3E}">
        <p14:creationId xmlns:p14="http://schemas.microsoft.com/office/powerpoint/2010/main" val="498818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Intervalos de confianza</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51</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370840">
                    <a:tc>
                      <a:txBody>
                        <a:bodyPr/>
                        <a:lstStyle/>
                        <a:p>
                          <a:r>
                            <a:rPr lang="es-MX" dirty="0"/>
                            <a:t>Parámetro a estimar</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370840">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𝑧</m:t>
                                    </m:r>
                                  </m:e>
                                  <m:sub>
                                    <m:r>
                                      <a:rPr lang="es-MX" b="0" i="1" smtClean="0">
                                        <a:latin typeface="Cambria Math" panose="02040503050406030204" pitchFamily="18" charset="0"/>
                                      </a:rPr>
                                      <m:t>𝛼</m:t>
                                    </m:r>
                                    <m:r>
                                      <a:rPr lang="es-MX" b="0" i="1" smtClean="0">
                                        <a:latin typeface="Cambria Math" panose="02040503050406030204" pitchFamily="18" charset="0"/>
                                      </a:rPr>
                                      <m:t>/2</m:t>
                                    </m:r>
                                  </m:sub>
                                </m:sSub>
                                <m:f>
                                  <m:fPr>
                                    <m:ctrlPr>
                                      <a:rPr lang="es-MX" b="0" i="1" smtClean="0">
                                        <a:latin typeface="Cambria Math" panose="02040503050406030204" pitchFamily="18" charset="0"/>
                                      </a:rPr>
                                    </m:ctrlPr>
                                  </m:fPr>
                                  <m:num>
                                    <m:r>
                                      <a:rPr lang="es-MX" b="0" i="1" smtClean="0">
                                        <a:latin typeface="Cambria Math" panose="02040503050406030204" pitchFamily="18" charset="0"/>
                                      </a:rPr>
                                      <m:t>𝜎</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6129593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𝜇</m:t>
                                </m:r>
                              </m:oMath>
                            </m:oMathPara>
                          </a14:m>
                          <a:endParaRPr lang="es-ES" dirty="0"/>
                        </a:p>
                      </a:txBody>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r>
                                      <a:rPr lang="es-MX" b="0" i="1" smtClean="0">
                                        <a:latin typeface="Cambria Math" panose="02040503050406030204" pitchFamily="18" charset="0"/>
                                      </a:rPr>
                                      <m:t>𝜇</m:t>
                                    </m:r>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f>
                                  <m:fPr>
                                    <m:ctrlPr>
                                      <a:rPr lang="es-MX" b="0" i="1" smtClean="0">
                                        <a:latin typeface="Cambria Math" panose="02040503050406030204" pitchFamily="18" charset="0"/>
                                      </a:rPr>
                                    </m:ctrlPr>
                                  </m:fPr>
                                  <m:num>
                                    <m:r>
                                      <a:rPr lang="es-MX" b="0" i="1" smtClean="0">
                                        <a:latin typeface="Cambria Math" panose="02040503050406030204" pitchFamily="18" charset="0"/>
                                      </a:rPr>
                                      <m:t>𝑠</m:t>
                                    </m:r>
                                    <m:r>
                                      <a:rPr lang="es-MX" b="0" i="1" smtClean="0">
                                        <a:latin typeface="Cambria Math" panose="02040503050406030204" pitchFamily="18" charset="0"/>
                                      </a:rPr>
                                      <m:t>′</m:t>
                                    </m:r>
                                  </m:num>
                                  <m:den>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2026628933"/>
                      </a:ext>
                    </a:extLst>
                  </a:tr>
                  <a:tr h="370840">
                    <a:tc>
                      <a:txBody>
                        <a:bodyPr/>
                        <a:lstStyle/>
                        <a:p>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𝐶</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𝐼</m:t>
                                    </m:r>
                                  </m:e>
                                  <m:sub>
                                    <m:sSup>
                                      <m:sSupPr>
                                        <m:ctrlPr>
                                          <a:rPr lang="es-MX" b="0" i="1" smtClean="0">
                                            <a:latin typeface="Cambria Math" panose="02040503050406030204" pitchFamily="18" charset="0"/>
                                          </a:rPr>
                                        </m:ctrlPr>
                                      </m:sSupPr>
                                      <m:e>
                                        <m:r>
                                          <a:rPr lang="es-MX" b="0" i="1" smtClean="0">
                                            <a:latin typeface="Cambria Math" panose="02040503050406030204" pitchFamily="18" charset="0"/>
                                          </a:rPr>
                                          <m:t>𝜎</m:t>
                                        </m:r>
                                      </m:e>
                                      <m:sup>
                                        <m:r>
                                          <a:rPr lang="es-MX" b="0" i="1" smtClean="0">
                                            <a:latin typeface="Cambria Math" panose="02040503050406030204" pitchFamily="18" charset="0"/>
                                          </a:rPr>
                                          <m:t>2</m:t>
                                        </m:r>
                                      </m:sup>
                                    </m:sSup>
                                  </m:sub>
                                  <m:sup>
                                    <m:r>
                                      <a:rPr lang="es-MX" b="0" i="1" smtClean="0">
                                        <a:latin typeface="Cambria Math" panose="02040503050406030204" pitchFamily="18" charset="0"/>
                                      </a:rPr>
                                      <m:t>1−</m:t>
                                    </m:r>
                                    <m:r>
                                      <a:rPr lang="es-MX" b="0" i="1" smtClean="0">
                                        <a:latin typeface="Cambria Math" panose="02040503050406030204" pitchFamily="18" charset="0"/>
                                      </a:rPr>
                                      <m:t>𝛼</m:t>
                                    </m:r>
                                  </m:sup>
                                </m:sSubSup>
                                <m:r>
                                  <a:rPr lang="es-MX" b="0" i="1" smtClean="0">
                                    <a:latin typeface="Cambria Math" panose="02040503050406030204" pitchFamily="18" charset="0"/>
                                  </a:rPr>
                                  <m:t>=( </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𝑛</m:t>
                                    </m:r>
                                    <m:r>
                                      <a:rPr lang="es-MX" b="0" i="1" smtClean="0">
                                        <a:latin typeface="Cambria Math" panose="02040503050406030204" pitchFamily="18" charset="0"/>
                                      </a:rPr>
                                      <m:t>−1</m:t>
                                    </m:r>
                                  </m:e>
                                </m:d>
                                <m:f>
                                  <m:fPr>
                                    <m:ctrlPr>
                                      <a:rPr lang="es-MX" b="0" i="1" smtClean="0">
                                        <a:latin typeface="Cambria Math" panose="02040503050406030204" pitchFamily="18" charset="0"/>
                                      </a:rPr>
                                    </m:ctrlPr>
                                  </m:fPr>
                                  <m:num>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𝜒</m:t>
                                        </m:r>
                                      </m:e>
                                      <m:sub>
                                        <m:r>
                                          <a:rPr lang="es-MX" b="0" i="1" smtClean="0">
                                            <a:latin typeface="Cambria Math" panose="02040503050406030204" pitchFamily="18" charset="0"/>
                                          </a:rPr>
                                          <m:t>𝑛</m:t>
                                        </m:r>
                                        <m:r>
                                          <a:rPr lang="es-MX" b="0" i="1" smtClean="0">
                                            <a:latin typeface="Cambria Math" panose="02040503050406030204" pitchFamily="18" charset="0"/>
                                          </a:rPr>
                                          <m:t>−1;1−</m:t>
                                        </m:r>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b>
                                      <m:sup>
                                        <m:r>
                                          <a:rPr lang="es-MX" b="0" i="1" smtClean="0">
                                            <a:latin typeface="Cambria Math" panose="02040503050406030204" pitchFamily="18" charset="0"/>
                                          </a:rPr>
                                          <m:t>2</m:t>
                                        </m:r>
                                      </m:sup>
                                    </m:sSubSup>
                                  </m:den>
                                </m:f>
                                <m:r>
                                  <a:rPr lang="es-MX" b="0" i="1" smtClean="0">
                                    <a:latin typeface="Cambria Math" panose="02040503050406030204" pitchFamily="18" charset="0"/>
                                  </a:rPr>
                                  <m:t>)</m:t>
                                </m:r>
                              </m:oMath>
                            </m:oMathPara>
                          </a14:m>
                          <a:endParaRPr lang="es-ES" dirty="0"/>
                        </a:p>
                      </a:txBody>
                      <a:tcPr/>
                    </a:tc>
                    <a:extLst>
                      <a:ext uri="{0D108BD9-81ED-4DB2-BD59-A6C34878D82A}">
                        <a16:rowId xmlns:a16="http://schemas.microsoft.com/office/drawing/2014/main" val="3590586366"/>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nvGraphicFramePr>
            <p:xfrm>
              <a:off x="431801" y="2011434"/>
              <a:ext cx="9198116" cy="2857564"/>
            </p:xfrm>
            <a:graphic>
              <a:graphicData uri="http://schemas.openxmlformats.org/drawingml/2006/table">
                <a:tbl>
                  <a:tblPr firstRow="1" bandRow="1">
                    <a:tableStyleId>{073A0DAA-6AF3-43AB-8588-CEC1D06C72B9}</a:tableStyleId>
                  </a:tblPr>
                  <a:tblGrid>
                    <a:gridCol w="1318940">
                      <a:extLst>
                        <a:ext uri="{9D8B030D-6E8A-4147-A177-3AD203B41FA5}">
                          <a16:colId xmlns:a16="http://schemas.microsoft.com/office/drawing/2014/main" val="3659321976"/>
                        </a:ext>
                      </a:extLst>
                    </a:gridCol>
                    <a:gridCol w="1371600">
                      <a:extLst>
                        <a:ext uri="{9D8B030D-6E8A-4147-A177-3AD203B41FA5}">
                          <a16:colId xmlns:a16="http://schemas.microsoft.com/office/drawing/2014/main" val="4241209019"/>
                        </a:ext>
                      </a:extLst>
                    </a:gridCol>
                    <a:gridCol w="1483113">
                      <a:extLst>
                        <a:ext uri="{9D8B030D-6E8A-4147-A177-3AD203B41FA5}">
                          <a16:colId xmlns:a16="http://schemas.microsoft.com/office/drawing/2014/main" val="759054507"/>
                        </a:ext>
                      </a:extLst>
                    </a:gridCol>
                    <a:gridCol w="5024463">
                      <a:extLst>
                        <a:ext uri="{9D8B030D-6E8A-4147-A177-3AD203B41FA5}">
                          <a16:colId xmlns:a16="http://schemas.microsoft.com/office/drawing/2014/main" val="3729365321"/>
                        </a:ext>
                      </a:extLst>
                    </a:gridCol>
                  </a:tblGrid>
                  <a:tr h="640080">
                    <a:tc>
                      <a:txBody>
                        <a:bodyPr/>
                        <a:lstStyle/>
                        <a:p>
                          <a:r>
                            <a:rPr lang="es-MX" dirty="0"/>
                            <a:t>Parámetro a estimar</a:t>
                          </a:r>
                          <a:endParaRPr lang="es-ES" dirty="0"/>
                        </a:p>
                      </a:txBody>
                      <a:tcPr/>
                    </a:tc>
                    <a:tc>
                      <a:txBody>
                        <a:bodyPr/>
                        <a:lstStyle/>
                        <a:p>
                          <a:endParaRPr lang="es-ES"/>
                        </a:p>
                      </a:txBody>
                      <a:tcPr>
                        <a:blipFill>
                          <a:blip r:embed="rId3"/>
                          <a:stretch>
                            <a:fillRect l="-96889" t="-4762" r="-476444" b="-349524"/>
                          </a:stretch>
                        </a:blipFill>
                      </a:tcPr>
                    </a:tc>
                    <a:tc>
                      <a:txBody>
                        <a:bodyPr/>
                        <a:lstStyle/>
                        <a:p>
                          <a:endParaRPr lang="es-ES"/>
                        </a:p>
                      </a:txBody>
                      <a:tcPr>
                        <a:blipFill>
                          <a:blip r:embed="rId3"/>
                          <a:stretch>
                            <a:fillRect l="-182305" t="-4762" r="-341152" b="-349524"/>
                          </a:stretch>
                        </a:blipFill>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640080">
                    <a:tc>
                      <a:txBody>
                        <a:bodyPr/>
                        <a:lstStyle/>
                        <a:p>
                          <a:endParaRPr lang="es-ES"/>
                        </a:p>
                      </a:txBody>
                      <a:tcPr>
                        <a:blipFill>
                          <a:blip r:embed="rId3"/>
                          <a:stretch>
                            <a:fillRect l="-461" t="-103774" r="-597696" b="-246226"/>
                          </a:stretch>
                        </a:blipFill>
                      </a:tcPr>
                    </a:tc>
                    <a:tc>
                      <a:txBody>
                        <a:bodyPr/>
                        <a:lstStyle/>
                        <a:p>
                          <a:r>
                            <a:rPr lang="es-MX" dirty="0"/>
                            <a:t>Desconocido</a:t>
                          </a:r>
                          <a:endParaRPr lang="es-ES" dirty="0"/>
                        </a:p>
                      </a:txBody>
                      <a:tcPr/>
                    </a:tc>
                    <a:tc>
                      <a:txBody>
                        <a:bodyPr/>
                        <a:lstStyle/>
                        <a:p>
                          <a:r>
                            <a:rPr lang="es-MX" dirty="0"/>
                            <a:t>Conocido</a:t>
                          </a:r>
                          <a:endParaRPr lang="es-ES" dirty="0"/>
                        </a:p>
                      </a:txBody>
                      <a:tcPr/>
                    </a:tc>
                    <a:tc>
                      <a:txBody>
                        <a:bodyPr/>
                        <a:lstStyle/>
                        <a:p>
                          <a:endParaRPr lang="es-ES"/>
                        </a:p>
                      </a:txBody>
                      <a:tcPr>
                        <a:blipFill>
                          <a:blip r:embed="rId3"/>
                          <a:stretch>
                            <a:fillRect l="-83152" t="-103774" r="-485" b="-246226"/>
                          </a:stretch>
                        </a:blipFill>
                      </a:tcPr>
                    </a:tc>
                    <a:extLst>
                      <a:ext uri="{0D108BD9-81ED-4DB2-BD59-A6C34878D82A}">
                        <a16:rowId xmlns:a16="http://schemas.microsoft.com/office/drawing/2014/main" val="2612959328"/>
                      </a:ext>
                    </a:extLst>
                  </a:tr>
                  <a:tr h="680720">
                    <a:tc>
                      <a:txBody>
                        <a:bodyPr/>
                        <a:lstStyle/>
                        <a:p>
                          <a:endParaRPr lang="es-ES"/>
                        </a:p>
                      </a:txBody>
                      <a:tcPr>
                        <a:blipFill>
                          <a:blip r:embed="rId3"/>
                          <a:stretch>
                            <a:fillRect l="-461" t="-192857" r="-597696" b="-133036"/>
                          </a:stretch>
                        </a:blipFill>
                      </a:tcPr>
                    </a:tc>
                    <a:tc>
                      <a:txBody>
                        <a:bodyPr/>
                        <a:lstStyle/>
                        <a:p>
                          <a:r>
                            <a:rPr lang="es-MX" dirty="0"/>
                            <a:t>Desconocido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192857" r="-485" b="-133036"/>
                          </a:stretch>
                        </a:blipFill>
                      </a:tcPr>
                    </a:tc>
                    <a:extLst>
                      <a:ext uri="{0D108BD9-81ED-4DB2-BD59-A6C34878D82A}">
                        <a16:rowId xmlns:a16="http://schemas.microsoft.com/office/drawing/2014/main" val="2026628933"/>
                      </a:ext>
                    </a:extLst>
                  </a:tr>
                  <a:tr h="896684">
                    <a:tc>
                      <a:txBody>
                        <a:bodyPr/>
                        <a:lstStyle/>
                        <a:p>
                          <a:endParaRPr lang="es-ES"/>
                        </a:p>
                      </a:txBody>
                      <a:tcPr>
                        <a:blipFill>
                          <a:blip r:embed="rId3"/>
                          <a:stretch>
                            <a:fillRect l="-461" t="-223129" r="-597696" b="-1361"/>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83152" t="-223129" r="-485" b="-1361"/>
                          </a:stretch>
                        </a:blipFill>
                      </a:tcPr>
                    </a:tc>
                    <a:extLst>
                      <a:ext uri="{0D108BD9-81ED-4DB2-BD59-A6C34878D82A}">
                        <a16:rowId xmlns:a16="http://schemas.microsoft.com/office/drawing/2014/main" val="3590586366"/>
                      </a:ext>
                    </a:extLst>
                  </a:tr>
                </a:tbl>
              </a:graphicData>
            </a:graphic>
          </p:graphicFrame>
        </mc:Fallback>
      </mc:AlternateContent>
      <mc:AlternateContent xmlns:mc="http://schemas.openxmlformats.org/markup-compatibility/2006" xmlns:a14="http://schemas.microsoft.com/office/drawing/2010/main">
        <mc:Choice Requires="a14">
          <p:sp>
            <p:nvSpPr>
              <p:cNvPr id="10" name="Llamada rectangular redondeada 6">
                <a:extLst>
                  <a:ext uri="{FF2B5EF4-FFF2-40B4-BE49-F238E27FC236}">
                    <a16:creationId xmlns:a16="http://schemas.microsoft.com/office/drawing/2014/main" id="{D23ABEDA-77FD-4603-8FB9-866C5D643CDF}"/>
                  </a:ext>
                </a:extLst>
              </p:cNvPr>
              <p:cNvSpPr/>
              <p:nvPr/>
            </p:nvSpPr>
            <p:spPr>
              <a:xfrm>
                <a:off x="7073387" y="5116436"/>
                <a:ext cx="3917181" cy="1074814"/>
              </a:xfrm>
              <a:prstGeom prst="wedgeRoundRectCallout">
                <a:avLst>
                  <a:gd name="adj1" fmla="val -41488"/>
                  <a:gd name="adj2" fmla="val -77695"/>
                  <a:gd name="adj3" fmla="val 1666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s-MX" b="0" i="1" smtClean="0">
                          <a:solidFill>
                            <a:schemeClr val="tx1"/>
                          </a:solidFill>
                          <a:latin typeface="Cambria Math" panose="02040503050406030204" pitchFamily="18" charset="0"/>
                        </a:rPr>
                        <m:t>(</m:t>
                      </m:r>
                      <m:r>
                        <a:rPr lang="es-MX" b="0" i="1" smtClean="0">
                          <a:solidFill>
                            <a:schemeClr val="tx1"/>
                          </a:solidFill>
                          <a:latin typeface="Cambria Math" panose="02040503050406030204" pitchFamily="18" charset="0"/>
                        </a:rPr>
                        <m:t>𝑛</m:t>
                      </m:r>
                      <m:r>
                        <a:rPr lang="es-MX" b="0" i="1" smtClean="0">
                          <a:solidFill>
                            <a:schemeClr val="tx1"/>
                          </a:solidFill>
                          <a:latin typeface="Cambria Math" panose="02040503050406030204" pitchFamily="18" charset="0"/>
                        </a:rPr>
                        <m:t>−1)</m:t>
                      </m:r>
                      <m:f>
                        <m:fPr>
                          <m:ctrlPr>
                            <a:rPr lang="es-MX" b="0" i="1" smtClean="0">
                              <a:solidFill>
                                <a:schemeClr val="tx1"/>
                              </a:solidFill>
                              <a:latin typeface="Cambria Math" panose="02040503050406030204" pitchFamily="18" charset="0"/>
                            </a:rPr>
                          </m:ctrlPr>
                        </m:fPr>
                        <m:num>
                          <m:sSup>
                            <m:sSupPr>
                              <m:ctrlPr>
                                <a:rPr lang="es-MX" b="0" i="1" smtClean="0">
                                  <a:solidFill>
                                    <a:schemeClr val="tx1"/>
                                  </a:solidFill>
                                  <a:latin typeface="Cambria Math" panose="02040503050406030204" pitchFamily="18" charset="0"/>
                                </a:rPr>
                              </m:ctrlPr>
                            </m:sSupPr>
                            <m:e>
                              <m:r>
                                <a:rPr lang="es-MX" b="0" i="1" smtClean="0">
                                  <a:solidFill>
                                    <a:schemeClr val="tx1"/>
                                  </a:solidFill>
                                  <a:latin typeface="Cambria Math" panose="02040503050406030204" pitchFamily="18" charset="0"/>
                                </a:rPr>
                                <m:t>𝑠</m:t>
                              </m:r>
                            </m:e>
                            <m:sup>
                              <m:r>
                                <a:rPr lang="es-MX" b="0" i="1" smtClean="0">
                                  <a:solidFill>
                                    <a:schemeClr val="tx1"/>
                                  </a:solidFill>
                                  <a:latin typeface="Cambria Math" panose="02040503050406030204" pitchFamily="18" charset="0"/>
                                </a:rPr>
                                <m:t>′2</m:t>
                              </m:r>
                            </m:sup>
                          </m:sSup>
                        </m:num>
                        <m:den>
                          <m:sSup>
                            <m:sSupPr>
                              <m:ctrlPr>
                                <a:rPr lang="es-MX" b="0" i="1" smtClean="0">
                                  <a:solidFill>
                                    <a:schemeClr val="tx1"/>
                                  </a:solidFill>
                                  <a:latin typeface="Cambria Math" panose="02040503050406030204" pitchFamily="18" charset="0"/>
                                </a:rPr>
                              </m:ctrlPr>
                            </m:sSupPr>
                            <m:e>
                              <m:r>
                                <a:rPr lang="es-MX" b="0" i="1" smtClean="0">
                                  <a:solidFill>
                                    <a:schemeClr val="tx1"/>
                                  </a:solidFill>
                                  <a:latin typeface="Cambria Math" panose="02040503050406030204" pitchFamily="18" charset="0"/>
                                </a:rPr>
                                <m:t>𝜎</m:t>
                              </m:r>
                            </m:e>
                            <m:sup>
                              <m:r>
                                <a:rPr lang="es-MX" b="0" i="1" smtClean="0">
                                  <a:solidFill>
                                    <a:schemeClr val="tx1"/>
                                  </a:solidFill>
                                  <a:latin typeface="Cambria Math" panose="02040503050406030204" pitchFamily="18" charset="0"/>
                                </a:rPr>
                                <m:t>2</m:t>
                              </m:r>
                            </m:sup>
                          </m:sSup>
                        </m:den>
                      </m:f>
                      <m:r>
                        <a:rPr lang="es-MX" b="0" i="1" smtClean="0">
                          <a:solidFill>
                            <a:schemeClr val="tx1"/>
                          </a:solidFill>
                          <a:latin typeface="Cambria Math" panose="02040503050406030204" pitchFamily="18" charset="0"/>
                        </a:rPr>
                        <m:t>~ </m:t>
                      </m:r>
                      <m:sSubSup>
                        <m:sSubSupPr>
                          <m:ctrlPr>
                            <a:rPr lang="es-MX" b="0" i="1" smtClean="0">
                              <a:solidFill>
                                <a:schemeClr val="tx1"/>
                              </a:solidFill>
                              <a:latin typeface="Cambria Math" panose="02040503050406030204" pitchFamily="18" charset="0"/>
                            </a:rPr>
                          </m:ctrlPr>
                        </m:sSubSupPr>
                        <m:e>
                          <m:r>
                            <a:rPr lang="es-MX" b="0" i="1" smtClean="0">
                              <a:solidFill>
                                <a:schemeClr val="tx1"/>
                              </a:solidFill>
                              <a:latin typeface="Cambria Math" panose="02040503050406030204" pitchFamily="18" charset="0"/>
                            </a:rPr>
                            <m:t>𝜒</m:t>
                          </m:r>
                        </m:e>
                        <m:sub>
                          <m:r>
                            <a:rPr lang="es-MX" b="0" i="1" smtClean="0">
                              <a:solidFill>
                                <a:schemeClr val="tx1"/>
                              </a:solidFill>
                              <a:latin typeface="Cambria Math" panose="02040503050406030204" pitchFamily="18" charset="0"/>
                            </a:rPr>
                            <m:t>𝑛</m:t>
                          </m:r>
                          <m:r>
                            <a:rPr lang="es-MX" b="0" i="1" smtClean="0">
                              <a:solidFill>
                                <a:schemeClr val="tx1"/>
                              </a:solidFill>
                              <a:latin typeface="Cambria Math" panose="02040503050406030204" pitchFamily="18" charset="0"/>
                            </a:rPr>
                            <m:t>−1</m:t>
                          </m:r>
                        </m:sub>
                        <m:sup>
                          <m:r>
                            <a:rPr lang="es-MX" b="0" i="1" smtClean="0">
                              <a:solidFill>
                                <a:schemeClr val="tx1"/>
                              </a:solidFill>
                              <a:latin typeface="Cambria Math" panose="02040503050406030204" pitchFamily="18" charset="0"/>
                            </a:rPr>
                            <m:t>2</m:t>
                          </m:r>
                        </m:sup>
                      </m:sSubSup>
                    </m:oMath>
                  </m:oMathPara>
                </a14:m>
                <a:endParaRPr lang="es-ES" dirty="0"/>
              </a:p>
            </p:txBody>
          </p:sp>
        </mc:Choice>
        <mc:Fallback xmlns="">
          <p:sp>
            <p:nvSpPr>
              <p:cNvPr id="10" name="Llamada rectangular redondeada 6">
                <a:extLst>
                  <a:ext uri="{FF2B5EF4-FFF2-40B4-BE49-F238E27FC236}">
                    <a16:creationId xmlns:a16="http://schemas.microsoft.com/office/drawing/2014/main" id="{D23ABEDA-77FD-4603-8FB9-866C5D643CDF}"/>
                  </a:ext>
                </a:extLst>
              </p:cNvPr>
              <p:cNvSpPr>
                <a:spLocks noRot="1" noChangeAspect="1" noMove="1" noResize="1" noEditPoints="1" noAdjustHandles="1" noChangeArrowheads="1" noChangeShapeType="1" noTextEdit="1"/>
              </p:cNvSpPr>
              <p:nvPr/>
            </p:nvSpPr>
            <p:spPr>
              <a:xfrm>
                <a:off x="7073387" y="5116436"/>
                <a:ext cx="3917181" cy="1074814"/>
              </a:xfrm>
              <a:prstGeom prst="wedgeRoundRectCallout">
                <a:avLst>
                  <a:gd name="adj1" fmla="val -41488"/>
                  <a:gd name="adj2" fmla="val -77695"/>
                  <a:gd name="adj3" fmla="val 16667"/>
                </a:avLst>
              </a:prstGeom>
              <a:blipFill>
                <a:blip r:embed="rId4"/>
                <a:stretch>
                  <a:fillRect/>
                </a:stretch>
              </a:blipFill>
              <a:ln/>
            </p:spPr>
            <p:txBody>
              <a:bodyPr/>
              <a:lstStyle/>
              <a:p>
                <a:r>
                  <a:rPr lang="es-ES">
                    <a:noFill/>
                  </a:rPr>
                  <a:t> </a:t>
                </a:r>
              </a:p>
            </p:txBody>
          </p:sp>
        </mc:Fallback>
      </mc:AlternateContent>
    </p:spTree>
    <p:extLst>
      <p:ext uri="{BB962C8B-B14F-4D97-AF65-F5344CB8AC3E}">
        <p14:creationId xmlns:p14="http://schemas.microsoft.com/office/powerpoint/2010/main" val="3326106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Para estudiar el grosor de una capa de pintura en un coche, examinamos 10 vehículos y obtuvimos los siguientes valores: {45, 40, 44, 43, 45, 43, 46, 45, 44, 45}. Sabemos que el grosor sigue una distribución normal.</a:t>
            </a:r>
          </a:p>
          <a:p>
            <a:pPr lvl="2"/>
            <a:r>
              <a:rPr lang="es-ES" sz="1800" dirty="0">
                <a:solidFill>
                  <a:schemeClr val="tx1"/>
                </a:solidFill>
                <a:latin typeface="Cambria Math" panose="02040503050406030204" pitchFamily="18" charset="0"/>
                <a:sym typeface="Wingdings" pitchFamily="2" charset="2"/>
              </a:rPr>
              <a:t>Calcular un intervalo de confianza para la media poblacional con Alpha=0.05 </a:t>
            </a:r>
          </a:p>
          <a:p>
            <a:pPr lvl="2"/>
            <a:r>
              <a:rPr lang="es-ES" sz="1800" dirty="0">
                <a:solidFill>
                  <a:schemeClr val="tx1"/>
                </a:solidFill>
                <a:latin typeface="Cambria Math" panose="02040503050406030204" pitchFamily="18" charset="0"/>
                <a:sym typeface="Wingdings" pitchFamily="2" charset="2"/>
              </a:rPr>
              <a:t>Calcular un intervalo de confianza para la varianza poblacional con Alpha=0.05 </a:t>
            </a: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52</a:t>
            </a:fld>
            <a:endParaRPr lang="es-ES" noProof="1"/>
          </a:p>
        </p:txBody>
      </p:sp>
    </p:spTree>
    <p:extLst>
      <p:ext uri="{BB962C8B-B14F-4D97-AF65-F5344CB8AC3E}">
        <p14:creationId xmlns:p14="http://schemas.microsoft.com/office/powerpoint/2010/main" val="1010691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Para estudiar el grosor de una capa de pintura en un coche, examinamos 10 vehículos y obtuvimos los siguientes valores: {45, 40, 44, 43, 45, 43, 46, 45, 44, 45}. Sabemos que el grosor sigue una distribución normal.</a:t>
                </a:r>
              </a:p>
              <a:p>
                <a:pPr lvl="2"/>
                <a:r>
                  <a:rPr lang="es-ES" sz="1800" dirty="0">
                    <a:solidFill>
                      <a:schemeClr val="tx1"/>
                    </a:solidFill>
                    <a:latin typeface="Cambria Math" panose="02040503050406030204" pitchFamily="18" charset="0"/>
                    <a:sym typeface="Wingdings" pitchFamily="2" charset="2"/>
                  </a:rPr>
                  <a:t>Calcular un intervalo de confianza para la media poblacional con Alpha=0.05 </a:t>
                </a:r>
              </a:p>
              <a:p>
                <a:pPr lvl="2"/>
                <a:r>
                  <a:rPr lang="es-ES" sz="1800" dirty="0">
                    <a:solidFill>
                      <a:schemeClr val="tx1"/>
                    </a:solidFill>
                    <a:latin typeface="Cambria Math" panose="02040503050406030204" pitchFamily="18" charset="0"/>
                    <a:sym typeface="Wingdings" pitchFamily="2" charset="2"/>
                  </a:rPr>
                  <a:t>Calcular un intervalo de confianza para la varianza poblacional con Alpha=0.05 </a:t>
                </a:r>
              </a:p>
              <a:p>
                <a:pPr marL="542925" lvl="2" indent="0">
                  <a:buNone/>
                </a:pPr>
                <a14:m>
                  <m:oMathPara xmlns:m="http://schemas.openxmlformats.org/officeDocument/2006/math">
                    <m:oMathParaPr>
                      <m:jc m:val="centerGroup"/>
                    </m:oMathParaPr>
                    <m:oMath xmlns:m="http://schemas.openxmlformats.org/officeDocument/2006/math">
                      <m:r>
                        <a:rPr lang="es-MX" sz="1800" b="0" i="1" smtClean="0">
                          <a:solidFill>
                            <a:schemeClr val="tx1"/>
                          </a:solidFill>
                          <a:latin typeface="Cambria Math" panose="02040503050406030204" pitchFamily="18" charset="0"/>
                          <a:sym typeface="Wingdings" pitchFamily="2" charset="2"/>
                        </a:rPr>
                        <m:t>𝑁𝑜𝑟𝑚𝑎𝑙</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𝑑𝑖𝑠𝑡𝑟𝑖𝑏𝑢𝑡𝑖𝑜𝑛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𝑢𝑛𝑘𝑛𝑜𝑤𝑛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𝑝𝑎𝑟𝑎𝑚𝑒𝑡𝑒𝑟𝑠</m:t>
                      </m:r>
                      <m:r>
                        <a:rPr lang="es-MX" sz="1800" b="0" i="1" smtClean="0">
                          <a:solidFill>
                            <a:schemeClr val="tx1"/>
                          </a:solidFill>
                          <a:latin typeface="Cambria Math" panose="02040503050406030204" pitchFamily="18" charset="0"/>
                          <a:sym typeface="Wingdings" pitchFamily="2" charset="2"/>
                        </a:rPr>
                        <m:t> →</m:t>
                      </m:r>
                      <m:r>
                        <a:rPr lang="es-MX" sz="1800" i="1">
                          <a:latin typeface="Cambria Math" panose="02040503050406030204" pitchFamily="18" charset="0"/>
                        </a:rPr>
                        <m:t>𝐶</m:t>
                      </m:r>
                      <m:sSubSup>
                        <m:sSubSupPr>
                          <m:ctrlPr>
                            <a:rPr lang="es-MX" sz="1800" i="1">
                              <a:latin typeface="Cambria Math" panose="02040503050406030204" pitchFamily="18" charset="0"/>
                            </a:rPr>
                          </m:ctrlPr>
                        </m:sSubSupPr>
                        <m:e>
                          <m:r>
                            <a:rPr lang="es-MX" sz="1800" i="1">
                              <a:latin typeface="Cambria Math" panose="02040503050406030204" pitchFamily="18" charset="0"/>
                            </a:rPr>
                            <m:t>𝐼</m:t>
                          </m:r>
                        </m:e>
                        <m:sub>
                          <m:r>
                            <a:rPr lang="es-MX" sz="1800" i="1">
                              <a:latin typeface="Cambria Math" panose="02040503050406030204" pitchFamily="18" charset="0"/>
                            </a:rPr>
                            <m:t>𝜇</m:t>
                          </m:r>
                        </m:sub>
                        <m:sup>
                          <m:r>
                            <a:rPr lang="es-MX" sz="1800" i="1">
                              <a:latin typeface="Cambria Math" panose="02040503050406030204" pitchFamily="18" charset="0"/>
                            </a:rPr>
                            <m:t>1−</m:t>
                          </m:r>
                          <m:r>
                            <a:rPr lang="es-MX" sz="1800" i="1">
                              <a:latin typeface="Cambria Math" panose="02040503050406030204" pitchFamily="18" charset="0"/>
                            </a:rPr>
                            <m:t>𝛼</m:t>
                          </m:r>
                        </m:sup>
                      </m:sSubSup>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oMath>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r>
                            <a:rPr lang="es-MX" sz="1800" b="0" i="1" smtClean="0">
                              <a:latin typeface="Cambria Math" panose="02040503050406030204" pitchFamily="18" charset="0"/>
                            </a:rPr>
                            <m:t>,</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r>
                                    <a:rPr lang="es-MX" sz="1800" i="1">
                                      <a:latin typeface="Cambria Math" panose="02040503050406030204" pitchFamily="18" charset="0"/>
                                    </a:rPr>
                                    <m:t>𝑠</m:t>
                                  </m:r>
                                </m:e>
                                <m:sup>
                                  <m:r>
                                    <a:rPr lang="es-MX" sz="1800" i="1" smtClean="0">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 </m:t>
                          </m:r>
                          <m:r>
                            <a:rPr lang="es-MX" sz="1800" b="0" i="1" smtClean="0">
                              <a:latin typeface="Cambria Math" panose="02040503050406030204" pitchFamily="18" charset="0"/>
                            </a:rPr>
                            <m:t>44</m:t>
                          </m:r>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b="0" i="1" smtClean="0">
                                  <a:latin typeface="Cambria Math" panose="02040503050406030204" pitchFamily="18" charset="0"/>
                                </a:rPr>
                                <m:t>10</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r>
                            <a:rPr lang="es-MX" sz="1800" i="1">
                              <a:latin typeface="Cambria Math" panose="02040503050406030204" pitchFamily="18" charset="0"/>
                            </a:rPr>
                            <m:t>,</m:t>
                          </m:r>
                          <m:r>
                            <a:rPr lang="es-MX" sz="1800" b="0" i="1" smtClean="0">
                              <a:latin typeface="Cambria Math" panose="02040503050406030204" pitchFamily="18" charset="0"/>
                            </a:rPr>
                            <m:t>44</m:t>
                          </m:r>
                          <m:r>
                            <a:rPr lang="es-MX" sz="1800" i="1" smtClean="0">
                              <a:latin typeface="Cambria Math" panose="02040503050406030204" pitchFamily="18" charset="0"/>
                            </a:rPr>
                            <m:t> </m:t>
                          </m:r>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b="0" i="1" smtClean="0">
                                  <a:latin typeface="Cambria Math" panose="02040503050406030204" pitchFamily="18" charset="0"/>
                                </a:rPr>
                                <m:t>10</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e>
                      </m:d>
                    </m:oMath>
                  </m:oMathPara>
                </a14:m>
                <a:endParaRPr lang="es-ES" sz="1800" dirty="0"/>
              </a:p>
              <a:p>
                <a:pPr marL="542925" lvl="2" indent="0">
                  <a:buNone/>
                </a:pPr>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054"/>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53</a:t>
            </a:fld>
            <a:endParaRPr lang="es-ES" noProof="1"/>
          </a:p>
        </p:txBody>
      </p:sp>
    </p:spTree>
    <p:extLst>
      <p:ext uri="{BB962C8B-B14F-4D97-AF65-F5344CB8AC3E}">
        <p14:creationId xmlns:p14="http://schemas.microsoft.com/office/powerpoint/2010/main" val="263248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In </a:t>
                </a:r>
                <a:r>
                  <a:rPr lang="es-ES" sz="2000" dirty="0" err="1">
                    <a:solidFill>
                      <a:schemeClr val="tx1"/>
                    </a:solidFill>
                    <a:latin typeface="Cambria Math" panose="02040503050406030204" pitchFamily="18" charset="0"/>
                    <a:sym typeface="Wingdings" pitchFamily="2" charset="2"/>
                  </a:rPr>
                  <a:t>order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to</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study</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thickness</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paint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layer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 car, </a:t>
                </a:r>
                <a:r>
                  <a:rPr lang="es-ES" sz="2000" dirty="0" err="1">
                    <a:solidFill>
                      <a:schemeClr val="tx1"/>
                    </a:solidFill>
                    <a:latin typeface="Cambria Math" panose="02040503050406030204" pitchFamily="18" charset="0"/>
                    <a:sym typeface="Wingdings" pitchFamily="2" charset="2"/>
                  </a:rPr>
                  <a:t>we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examined</a:t>
                </a:r>
                <a:r>
                  <a:rPr lang="es-ES" sz="2000" dirty="0">
                    <a:solidFill>
                      <a:schemeClr val="tx1"/>
                    </a:solidFill>
                    <a:latin typeface="Cambria Math" panose="02040503050406030204" pitchFamily="18" charset="0"/>
                    <a:sym typeface="Wingdings" pitchFamily="2" charset="2"/>
                  </a:rPr>
                  <a:t> 10 </a:t>
                </a:r>
                <a:r>
                  <a:rPr lang="es-ES" sz="2000" dirty="0" err="1">
                    <a:solidFill>
                      <a:schemeClr val="tx1"/>
                    </a:solidFill>
                    <a:latin typeface="Cambria Math" panose="02040503050406030204" pitchFamily="18" charset="0"/>
                    <a:sym typeface="Wingdings" pitchFamily="2" charset="2"/>
                  </a:rPr>
                  <a:t>vehicles</a:t>
                </a:r>
                <a:r>
                  <a:rPr lang="es-ES" sz="2000" dirty="0">
                    <a:solidFill>
                      <a:schemeClr val="tx1"/>
                    </a:solidFill>
                    <a:latin typeface="Cambria Math" panose="02040503050406030204" pitchFamily="18" charset="0"/>
                    <a:sym typeface="Wingdings" pitchFamily="2" charset="2"/>
                  </a:rPr>
                  <a:t> and </a:t>
                </a:r>
                <a:r>
                  <a:rPr lang="es-ES" sz="2000" dirty="0" err="1">
                    <a:solidFill>
                      <a:schemeClr val="tx1"/>
                    </a:solidFill>
                    <a:latin typeface="Cambria Math" panose="02040503050406030204" pitchFamily="18" charset="0"/>
                    <a:sym typeface="Wingdings" pitchFamily="2" charset="2"/>
                  </a:rPr>
                  <a:t>obtained</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following</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values</a:t>
                </a:r>
                <a:r>
                  <a:rPr lang="es-ES" sz="2000" dirty="0">
                    <a:solidFill>
                      <a:schemeClr val="tx1"/>
                    </a:solidFill>
                    <a:latin typeface="Cambria Math" panose="02040503050406030204" pitchFamily="18" charset="0"/>
                    <a:sym typeface="Wingdings" pitchFamily="2" charset="2"/>
                  </a:rPr>
                  <a:t>: {45, 40, 44, 43, 45, 43, 46, 45, 44, 45}. </a:t>
                </a:r>
                <a:r>
                  <a:rPr lang="es-ES" sz="2000" dirty="0" err="1">
                    <a:solidFill>
                      <a:schemeClr val="tx1"/>
                    </a:solidFill>
                    <a:latin typeface="Cambria Math" panose="02040503050406030204" pitchFamily="18" charset="0"/>
                    <a:sym typeface="Wingdings" pitchFamily="2" charset="2"/>
                  </a:rPr>
                  <a:t>We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know</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that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tickness</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paint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layer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follows</a:t>
                </a:r>
                <a:r>
                  <a:rPr lang="es-ES" sz="2000" dirty="0">
                    <a:solidFill>
                      <a:schemeClr val="tx1"/>
                    </a:solidFill>
                    <a:latin typeface="Cambria Math" panose="02040503050406030204" pitchFamily="18" charset="0"/>
                    <a:sym typeface="Wingdings" pitchFamily="2" charset="2"/>
                  </a:rPr>
                  <a:t> a normal </a:t>
                </a:r>
                <a:r>
                  <a:rPr lang="es-ES" sz="2000" dirty="0" err="1">
                    <a:solidFill>
                      <a:schemeClr val="tx1"/>
                    </a:solidFill>
                    <a:latin typeface="Cambria Math" panose="02040503050406030204" pitchFamily="18" charset="0"/>
                    <a:sym typeface="Wingdings" pitchFamily="2" charset="2"/>
                  </a:rPr>
                  <a:t>distribution</a:t>
                </a:r>
                <a:r>
                  <a:rPr lang="es-ES" sz="2000" dirty="0">
                    <a:solidFill>
                      <a:schemeClr val="tx1"/>
                    </a:solidFill>
                    <a:latin typeface="Cambria Math" panose="02040503050406030204" pitchFamily="18" charset="0"/>
                    <a:sym typeface="Wingdings" pitchFamily="2" charset="2"/>
                  </a:rPr>
                  <a:t>.</a:t>
                </a:r>
              </a:p>
              <a:p>
                <a:pPr lvl="2"/>
                <a:r>
                  <a:rPr lang="es-ES" sz="1800" dirty="0" err="1">
                    <a:solidFill>
                      <a:schemeClr val="tx1"/>
                    </a:solidFill>
                    <a:latin typeface="Cambria Math" panose="02040503050406030204" pitchFamily="18" charset="0"/>
                    <a:sym typeface="Wingdings" pitchFamily="2" charset="2"/>
                  </a:rPr>
                  <a:t>Calculate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confidence</a:t>
                </a:r>
                <a:r>
                  <a:rPr lang="es-ES" sz="1800" dirty="0">
                    <a:solidFill>
                      <a:schemeClr val="tx1"/>
                    </a:solidFill>
                    <a:latin typeface="Cambria Math" panose="02040503050406030204" pitchFamily="18" charset="0"/>
                    <a:sym typeface="Wingdings" pitchFamily="2" charset="2"/>
                  </a:rPr>
                  <a:t> Interval </a:t>
                </a:r>
                <a:r>
                  <a:rPr lang="es-ES" sz="1800" dirty="0" err="1">
                    <a:solidFill>
                      <a:schemeClr val="tx1"/>
                    </a:solidFill>
                    <a:latin typeface="Cambria Math" panose="02040503050406030204" pitchFamily="18" charset="0"/>
                    <a:sym typeface="Wingdings" pitchFamily="2" charset="2"/>
                  </a:rPr>
                  <a:t>with</a:t>
                </a:r>
                <a:r>
                  <a:rPr lang="es-ES" sz="1800" dirty="0">
                    <a:solidFill>
                      <a:schemeClr val="tx1"/>
                    </a:solidFill>
                    <a:latin typeface="Cambria Math" panose="02040503050406030204" pitchFamily="18" charset="0"/>
                    <a:sym typeface="Wingdings" pitchFamily="2" charset="2"/>
                  </a:rPr>
                  <a:t> Alpha=0.05 </a:t>
                </a:r>
                <a:r>
                  <a:rPr lang="es-ES" sz="1800" dirty="0" err="1">
                    <a:solidFill>
                      <a:schemeClr val="tx1"/>
                    </a:solidFill>
                    <a:latin typeface="Cambria Math" panose="02040503050406030204" pitchFamily="18" charset="0"/>
                    <a:sym typeface="Wingdings" pitchFamily="2" charset="2"/>
                  </a:rPr>
                  <a:t>for</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mean </a:t>
                </a:r>
                <a:r>
                  <a:rPr lang="es-ES" sz="1800" dirty="0" err="1">
                    <a:solidFill>
                      <a:schemeClr val="tx1"/>
                    </a:solidFill>
                    <a:latin typeface="Cambria Math" panose="02040503050406030204" pitchFamily="18" charset="0"/>
                    <a:sym typeface="Wingdings" pitchFamily="2" charset="2"/>
                  </a:rPr>
                  <a:t>thickness</a:t>
                </a:r>
                <a:endParaRPr lang="es-ES" sz="1800" dirty="0">
                  <a:solidFill>
                    <a:schemeClr val="tx1"/>
                  </a:solidFill>
                  <a:latin typeface="Cambria Math" panose="02040503050406030204" pitchFamily="18" charset="0"/>
                  <a:sym typeface="Wingdings" pitchFamily="2" charset="2"/>
                </a:endParaRPr>
              </a:p>
              <a:p>
                <a:pPr lvl="2"/>
                <a:r>
                  <a:rPr lang="es-ES" sz="1800" dirty="0" err="1">
                    <a:solidFill>
                      <a:schemeClr val="tx1"/>
                    </a:solidFill>
                    <a:latin typeface="Cambria Math" panose="02040503050406030204" pitchFamily="18" charset="0"/>
                    <a:sym typeface="Wingdings" pitchFamily="2" charset="2"/>
                  </a:rPr>
                  <a:t>Calculate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confidence</a:t>
                </a:r>
                <a:r>
                  <a:rPr lang="es-ES" sz="1800" dirty="0">
                    <a:solidFill>
                      <a:schemeClr val="tx1"/>
                    </a:solidFill>
                    <a:latin typeface="Cambria Math" panose="02040503050406030204" pitchFamily="18" charset="0"/>
                    <a:sym typeface="Wingdings" pitchFamily="2" charset="2"/>
                  </a:rPr>
                  <a:t> Interval </a:t>
                </a:r>
                <a:r>
                  <a:rPr lang="es-ES" sz="1800" dirty="0" err="1">
                    <a:solidFill>
                      <a:schemeClr val="tx1"/>
                    </a:solidFill>
                    <a:latin typeface="Cambria Math" panose="02040503050406030204" pitchFamily="18" charset="0"/>
                    <a:sym typeface="Wingdings" pitchFamily="2" charset="2"/>
                  </a:rPr>
                  <a:t>with</a:t>
                </a:r>
                <a:r>
                  <a:rPr lang="es-ES" sz="1800" dirty="0">
                    <a:solidFill>
                      <a:schemeClr val="tx1"/>
                    </a:solidFill>
                    <a:latin typeface="Cambria Math" panose="02040503050406030204" pitchFamily="18" charset="0"/>
                    <a:sym typeface="Wingdings" pitchFamily="2" charset="2"/>
                  </a:rPr>
                  <a:t> Alpha=0.05 </a:t>
                </a:r>
                <a:r>
                  <a:rPr lang="es-ES" sz="1800" dirty="0" err="1">
                    <a:solidFill>
                      <a:schemeClr val="tx1"/>
                    </a:solidFill>
                    <a:latin typeface="Cambria Math" panose="02040503050406030204" pitchFamily="18" charset="0"/>
                    <a:sym typeface="Wingdings" pitchFamily="2" charset="2"/>
                  </a:rPr>
                  <a:t>for</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variance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of</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thickness</a:t>
                </a:r>
                <a:endParaRPr lang="es-ES" sz="1800" dirty="0">
                  <a:solidFill>
                    <a:schemeClr val="tx1"/>
                  </a:solidFill>
                  <a:latin typeface="Cambria Math" panose="02040503050406030204" pitchFamily="18" charset="0"/>
                  <a:sym typeface="Wingdings" pitchFamily="2" charset="2"/>
                </a:endParaRPr>
              </a:p>
              <a:p>
                <a:pPr marL="542925" lvl="2" indent="0">
                  <a:buNone/>
                </a:pPr>
                <a14:m>
                  <m:oMathPara xmlns:m="http://schemas.openxmlformats.org/officeDocument/2006/math">
                    <m:oMathParaPr>
                      <m:jc m:val="centerGroup"/>
                    </m:oMathParaPr>
                    <m:oMath xmlns:m="http://schemas.openxmlformats.org/officeDocument/2006/math">
                      <m:r>
                        <a:rPr lang="es-MX" sz="1800" b="0" i="1" smtClean="0">
                          <a:solidFill>
                            <a:schemeClr val="tx1"/>
                          </a:solidFill>
                          <a:latin typeface="Cambria Math" panose="02040503050406030204" pitchFamily="18" charset="0"/>
                          <a:sym typeface="Wingdings" pitchFamily="2" charset="2"/>
                        </a:rPr>
                        <m:t>𝑁𝑜𝑟𝑚𝑎𝑙</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𝑑𝑖𝑠𝑡𝑟𝑖𝑏𝑢𝑡𝑖𝑜𝑛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𝑢𝑛𝑘𝑛𝑜𝑤𝑛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𝑝𝑎𝑟𝑎𝑚𝑒𝑡𝑒𝑟𝑠</m:t>
                      </m:r>
                      <m:r>
                        <a:rPr lang="es-MX" sz="1800" b="0" i="1" smtClean="0">
                          <a:solidFill>
                            <a:schemeClr val="tx1"/>
                          </a:solidFill>
                          <a:latin typeface="Cambria Math" panose="02040503050406030204" pitchFamily="18" charset="0"/>
                          <a:sym typeface="Wingdings" pitchFamily="2" charset="2"/>
                        </a:rPr>
                        <m:t> →</m:t>
                      </m:r>
                      <m:r>
                        <a:rPr lang="es-MX" sz="1800" i="1">
                          <a:latin typeface="Cambria Math" panose="02040503050406030204" pitchFamily="18" charset="0"/>
                        </a:rPr>
                        <m:t>𝐶</m:t>
                      </m:r>
                      <m:sSubSup>
                        <m:sSubSupPr>
                          <m:ctrlPr>
                            <a:rPr lang="es-MX" sz="1800" i="1">
                              <a:latin typeface="Cambria Math" panose="02040503050406030204" pitchFamily="18" charset="0"/>
                            </a:rPr>
                          </m:ctrlPr>
                        </m:sSubSupPr>
                        <m:e>
                          <m:r>
                            <a:rPr lang="es-MX" sz="1800" i="1">
                              <a:latin typeface="Cambria Math" panose="02040503050406030204" pitchFamily="18" charset="0"/>
                            </a:rPr>
                            <m:t>𝐼</m:t>
                          </m:r>
                        </m:e>
                        <m:sub>
                          <m:r>
                            <a:rPr lang="es-MX" sz="1800" i="1">
                              <a:latin typeface="Cambria Math" panose="02040503050406030204" pitchFamily="18" charset="0"/>
                            </a:rPr>
                            <m:t>𝜇</m:t>
                          </m:r>
                        </m:sub>
                        <m:sup>
                          <m:r>
                            <a:rPr lang="es-MX" sz="1800" i="1">
                              <a:latin typeface="Cambria Math" panose="02040503050406030204" pitchFamily="18" charset="0"/>
                            </a:rPr>
                            <m:t>1−</m:t>
                          </m:r>
                          <m:r>
                            <a:rPr lang="es-MX" sz="1800" i="1">
                              <a:latin typeface="Cambria Math" panose="02040503050406030204" pitchFamily="18" charset="0"/>
                            </a:rPr>
                            <m:t>𝛼</m:t>
                          </m:r>
                        </m:sup>
                      </m:sSubSup>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oMath>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r>
                            <a:rPr lang="es-MX" sz="1800" b="0" i="1" smtClean="0">
                              <a:latin typeface="Cambria Math" panose="02040503050406030204" pitchFamily="18" charset="0"/>
                            </a:rPr>
                            <m:t>,</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r>
                                    <a:rPr lang="es-MX" sz="1800" i="1">
                                      <a:latin typeface="Cambria Math" panose="02040503050406030204" pitchFamily="18" charset="0"/>
                                    </a:rPr>
                                    <m:t>𝑠</m:t>
                                  </m:r>
                                </m:e>
                                <m:sup>
                                  <m:r>
                                    <a:rPr lang="es-MX" sz="1800" i="1" smtClean="0">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 </m:t>
                          </m:r>
                          <m:r>
                            <a:rPr lang="es-MX" sz="1800" b="0" i="1" smtClean="0">
                              <a:latin typeface="Cambria Math" panose="02040503050406030204" pitchFamily="18" charset="0"/>
                            </a:rPr>
                            <m:t>44</m:t>
                          </m:r>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b="0" i="1" smtClean="0">
                                  <a:latin typeface="Cambria Math" panose="02040503050406030204" pitchFamily="18" charset="0"/>
                                </a:rPr>
                                <m:t>10</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r>
                            <a:rPr lang="es-MX" sz="1800" i="1">
                              <a:latin typeface="Cambria Math" panose="02040503050406030204" pitchFamily="18" charset="0"/>
                            </a:rPr>
                            <m:t>,</m:t>
                          </m:r>
                          <m:r>
                            <a:rPr lang="es-MX" sz="1800" b="0" i="1" smtClean="0">
                              <a:latin typeface="Cambria Math" panose="02040503050406030204" pitchFamily="18" charset="0"/>
                            </a:rPr>
                            <m:t>44</m:t>
                          </m:r>
                          <m:r>
                            <a:rPr lang="es-MX" sz="1800" i="1" smtClean="0">
                              <a:latin typeface="Cambria Math" panose="02040503050406030204" pitchFamily="18" charset="0"/>
                            </a:rPr>
                            <m:t> </m:t>
                          </m:r>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b="0" i="1" smtClean="0">
                                  <a:latin typeface="Cambria Math" panose="02040503050406030204" pitchFamily="18" charset="0"/>
                                </a:rPr>
                                <m:t>10</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e>
                      </m:d>
                    </m:oMath>
                  </m:oMathPara>
                </a14:m>
                <a:endParaRPr lang="es-ES" sz="1800" dirty="0"/>
              </a:p>
              <a:p>
                <a:pPr marL="542925" lvl="2" indent="0">
                  <a:buNone/>
                </a:pPr>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706"/>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54</a:t>
            </a:fld>
            <a:endParaRPr lang="es-ES" noProof="1"/>
          </a:p>
        </p:txBody>
      </p:sp>
      <p:pic>
        <p:nvPicPr>
          <p:cNvPr id="10" name="Picture 9">
            <a:extLst>
              <a:ext uri="{FF2B5EF4-FFF2-40B4-BE49-F238E27FC236}">
                <a16:creationId xmlns:a16="http://schemas.microsoft.com/office/drawing/2014/main" id="{B6D6AF2E-61B3-4C2E-BBC9-764463527E29}"/>
              </a:ext>
            </a:extLst>
          </p:cNvPr>
          <p:cNvPicPr>
            <a:picLocks noChangeAspect="1"/>
          </p:cNvPicPr>
          <p:nvPr/>
        </p:nvPicPr>
        <p:blipFill>
          <a:blip r:embed="rId4"/>
          <a:stretch>
            <a:fillRect/>
          </a:stretch>
        </p:blipFill>
        <p:spPr>
          <a:xfrm>
            <a:off x="466080" y="1389699"/>
            <a:ext cx="9220200" cy="5286375"/>
          </a:xfrm>
          <a:prstGeom prst="rect">
            <a:avLst/>
          </a:prstGeom>
        </p:spPr>
      </p:pic>
      <p:sp>
        <p:nvSpPr>
          <p:cNvPr id="7" name="Rectángulo 10">
            <a:extLst>
              <a:ext uri="{FF2B5EF4-FFF2-40B4-BE49-F238E27FC236}">
                <a16:creationId xmlns:a16="http://schemas.microsoft.com/office/drawing/2014/main" id="{E5BF136F-A906-4722-91CE-6B696D6D49DD}"/>
              </a:ext>
            </a:extLst>
          </p:cNvPr>
          <p:cNvSpPr/>
          <p:nvPr/>
        </p:nvSpPr>
        <p:spPr>
          <a:xfrm>
            <a:off x="908548" y="4364582"/>
            <a:ext cx="8721369" cy="17396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8" name="Rectángulo 10">
            <a:extLst>
              <a:ext uri="{FF2B5EF4-FFF2-40B4-BE49-F238E27FC236}">
                <a16:creationId xmlns:a16="http://schemas.microsoft.com/office/drawing/2014/main" id="{0D1BC65E-60A9-4609-9654-271389590029}"/>
              </a:ext>
            </a:extLst>
          </p:cNvPr>
          <p:cNvSpPr/>
          <p:nvPr/>
        </p:nvSpPr>
        <p:spPr>
          <a:xfrm>
            <a:off x="3820036" y="2830907"/>
            <a:ext cx="651603" cy="384516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777961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Para estudiar el grosor de una capa de pintura en un coche, examinamos 10 vehículos y obtuvimos los siguientes valores: {45, 40, 44, 43, 45, 43, 46, 45, 44, 45}. Sabemos que el grosor sigue una distribución normal.</a:t>
                </a:r>
              </a:p>
              <a:p>
                <a:pPr lvl="2"/>
                <a:r>
                  <a:rPr lang="es-ES" sz="1800" dirty="0">
                    <a:solidFill>
                      <a:schemeClr val="tx1"/>
                    </a:solidFill>
                    <a:latin typeface="Cambria Math" panose="02040503050406030204" pitchFamily="18" charset="0"/>
                    <a:sym typeface="Wingdings" pitchFamily="2" charset="2"/>
                  </a:rPr>
                  <a:t>Calcular un intervalo de confianza para la media poblacional con Alpha=0.05 </a:t>
                </a:r>
              </a:p>
              <a:p>
                <a:pPr lvl="2"/>
                <a:r>
                  <a:rPr lang="es-ES" sz="1800" dirty="0">
                    <a:solidFill>
                      <a:schemeClr val="tx1"/>
                    </a:solidFill>
                    <a:latin typeface="Cambria Math" panose="02040503050406030204" pitchFamily="18" charset="0"/>
                    <a:sym typeface="Wingdings" pitchFamily="2" charset="2"/>
                  </a:rPr>
                  <a:t>Calcular un intervalo de confianza para la varianza poblacional con Alpha=0.05 </a:t>
                </a:r>
              </a:p>
              <a:p>
                <a:pPr marL="542925" lvl="2" indent="0">
                  <a:buNone/>
                </a:pPr>
                <a14:m>
                  <m:oMathPara xmlns:m="http://schemas.openxmlformats.org/officeDocument/2006/math">
                    <m:oMathParaPr>
                      <m:jc m:val="centerGroup"/>
                    </m:oMathParaPr>
                    <m:oMath xmlns:m="http://schemas.openxmlformats.org/officeDocument/2006/math">
                      <m:r>
                        <a:rPr lang="es-MX" sz="1800" b="0" i="1" smtClean="0">
                          <a:solidFill>
                            <a:schemeClr val="tx1"/>
                          </a:solidFill>
                          <a:latin typeface="Cambria Math" panose="02040503050406030204" pitchFamily="18" charset="0"/>
                          <a:sym typeface="Wingdings" pitchFamily="2" charset="2"/>
                        </a:rPr>
                        <m:t>𝑁𝑜𝑟𝑚𝑎𝑙</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𝑑𝑖𝑠𝑡𝑟𝑖𝑏𝑢𝑡𝑖𝑜𝑛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𝑢𝑛𝑘𝑛𝑜𝑤𝑛</m:t>
                      </m:r>
                      <m:r>
                        <a:rPr lang="es-MX" sz="1800" b="0" i="1" smtClean="0">
                          <a:solidFill>
                            <a:schemeClr val="tx1"/>
                          </a:solidFill>
                          <a:latin typeface="Cambria Math" panose="02040503050406030204" pitchFamily="18" charset="0"/>
                          <a:sym typeface="Wingdings" pitchFamily="2" charset="2"/>
                        </a:rPr>
                        <m:t> </m:t>
                      </m:r>
                      <m:r>
                        <a:rPr lang="es-MX" sz="1800" b="0" i="1" smtClean="0">
                          <a:solidFill>
                            <a:schemeClr val="tx1"/>
                          </a:solidFill>
                          <a:latin typeface="Cambria Math" panose="02040503050406030204" pitchFamily="18" charset="0"/>
                          <a:sym typeface="Wingdings" pitchFamily="2" charset="2"/>
                        </a:rPr>
                        <m:t>𝑝𝑎𝑟𝑎𝑚𝑒𝑡𝑒𝑟𝑠</m:t>
                      </m:r>
                      <m:r>
                        <a:rPr lang="es-MX" sz="1800" b="0" i="1" smtClean="0">
                          <a:solidFill>
                            <a:schemeClr val="tx1"/>
                          </a:solidFill>
                          <a:latin typeface="Cambria Math" panose="02040503050406030204" pitchFamily="18" charset="0"/>
                          <a:sym typeface="Wingdings" pitchFamily="2" charset="2"/>
                        </a:rPr>
                        <m:t> →</m:t>
                      </m:r>
                      <m:r>
                        <a:rPr lang="es-MX" sz="1800" i="1">
                          <a:latin typeface="Cambria Math" panose="02040503050406030204" pitchFamily="18" charset="0"/>
                        </a:rPr>
                        <m:t>𝐶</m:t>
                      </m:r>
                      <m:sSubSup>
                        <m:sSubSupPr>
                          <m:ctrlPr>
                            <a:rPr lang="es-MX" sz="1800" i="1">
                              <a:latin typeface="Cambria Math" panose="02040503050406030204" pitchFamily="18" charset="0"/>
                            </a:rPr>
                          </m:ctrlPr>
                        </m:sSubSupPr>
                        <m:e>
                          <m:r>
                            <a:rPr lang="es-MX" sz="1800" i="1">
                              <a:latin typeface="Cambria Math" panose="02040503050406030204" pitchFamily="18" charset="0"/>
                            </a:rPr>
                            <m:t>𝐼</m:t>
                          </m:r>
                        </m:e>
                        <m:sub>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𝜎</m:t>
                              </m:r>
                            </m:e>
                            <m:sup>
                              <m:r>
                                <a:rPr lang="es-MX" sz="1800" b="0" i="1" smtClean="0">
                                  <a:latin typeface="Cambria Math" panose="02040503050406030204" pitchFamily="18" charset="0"/>
                                </a:rPr>
                                <m:t>2</m:t>
                              </m:r>
                            </m:sup>
                          </m:sSup>
                        </m:sub>
                        <m:sup>
                          <m:r>
                            <a:rPr lang="es-MX" sz="1800" i="1">
                              <a:latin typeface="Cambria Math" panose="02040503050406030204" pitchFamily="18" charset="0"/>
                            </a:rPr>
                            <m:t>1−</m:t>
                          </m:r>
                          <m:r>
                            <a:rPr lang="es-MX" sz="1800" i="1">
                              <a:latin typeface="Cambria Math" panose="02040503050406030204" pitchFamily="18" charset="0"/>
                            </a:rPr>
                            <m:t>𝛼</m:t>
                          </m:r>
                        </m:sup>
                      </m:sSubSup>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i="1">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oMath>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r>
                            <a:rPr lang="es-MX" sz="1800" b="0" i="1" smtClean="0">
                              <a:latin typeface="Cambria Math" panose="02040503050406030204" pitchFamily="18" charset="0"/>
                            </a:rPr>
                            <m:t>,</m:t>
                          </m:r>
                          <m:acc>
                            <m:accPr>
                              <m:chr m:val="̅"/>
                              <m:ctrlPr>
                                <a:rPr lang="es-MX"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sSubSup>
                            <m:sSubSupPr>
                              <m:ctrlPr>
                                <a:rPr lang="es-MX" sz="1800" i="1">
                                  <a:latin typeface="Cambria Math" panose="02040503050406030204" pitchFamily="18" charset="0"/>
                                </a:rPr>
                              </m:ctrlPr>
                            </m:sSubSupPr>
                            <m:e>
                              <m:r>
                                <a:rPr lang="es-MX" sz="1800" i="1">
                                  <a:latin typeface="Cambria Math" panose="02040503050406030204" pitchFamily="18" charset="0"/>
                                </a:rPr>
                                <m:t>𝑡</m:t>
                              </m:r>
                            </m:e>
                            <m:sub>
                              <m:r>
                                <a:rPr lang="es-MX" sz="1800" i="1">
                                  <a:latin typeface="Cambria Math" panose="02040503050406030204" pitchFamily="18" charset="0"/>
                                </a:rPr>
                                <m:t>𝑛</m:t>
                              </m:r>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r>
                                    <a:rPr lang="es-MX" sz="1800" i="1">
                                      <a:latin typeface="Cambria Math" panose="02040503050406030204" pitchFamily="18" charset="0"/>
                                    </a:rPr>
                                    <m:t>𝑠</m:t>
                                  </m:r>
                                </m:e>
                                <m:sup>
                                  <m:r>
                                    <a:rPr lang="es-MX" sz="1800" i="1" smtClean="0">
                                      <a:latin typeface="Cambria Math" panose="02040503050406030204" pitchFamily="18" charset="0"/>
                                    </a:rPr>
                                    <m:t>′</m:t>
                                  </m:r>
                                </m:sup>
                              </m:sSup>
                            </m:num>
                            <m:den>
                              <m:rad>
                                <m:radPr>
                                  <m:degHide m:val="on"/>
                                  <m:ctrlPr>
                                    <a:rPr lang="es-MX" sz="1800" i="1">
                                      <a:latin typeface="Cambria Math" panose="02040503050406030204" pitchFamily="18" charset="0"/>
                                    </a:rPr>
                                  </m:ctrlPr>
                                </m:radPr>
                                <m:deg/>
                                <m:e>
                                  <m:r>
                                    <a:rPr lang="es-MX" sz="1800" i="1">
                                      <a:latin typeface="Cambria Math" panose="02040503050406030204" pitchFamily="18" charset="0"/>
                                    </a:rPr>
                                    <m:t>𝑛</m:t>
                                  </m:r>
                                </m:e>
                              </m:rad>
                            </m:den>
                          </m:f>
                        </m:e>
                      </m:d>
                      <m:r>
                        <a:rPr lang="es-MX" sz="1800" b="0" i="1" smtClean="0">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 </m:t>
                          </m:r>
                          <m:r>
                            <a:rPr lang="es-MX" sz="1800" b="0" i="1" smtClean="0">
                              <a:latin typeface="Cambria Math" panose="02040503050406030204" pitchFamily="18" charset="0"/>
                            </a:rPr>
                            <m:t>44</m:t>
                          </m:r>
                          <m:r>
                            <a:rPr lang="es-MX" sz="1800" i="1">
                              <a:latin typeface="Cambria Math" panose="02040503050406030204" pitchFamily="18" charset="0"/>
                            </a:rPr>
                            <m:t>−</m:t>
                          </m:r>
                          <m:r>
                            <a:rPr lang="es-MX" sz="1800" i="1" smtClean="0">
                              <a:latin typeface="Cambria Math" panose="02040503050406030204" pitchFamily="18" charset="0"/>
                            </a:rPr>
                            <m:t>2</m:t>
                          </m:r>
                          <m:r>
                            <a:rPr lang="es-MX" sz="1800" b="0" i="1" smtClean="0">
                              <a:latin typeface="Cambria Math" panose="02040503050406030204" pitchFamily="18" charset="0"/>
                            </a:rPr>
                            <m:t>.262</m:t>
                          </m:r>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r>
                            <a:rPr lang="es-MX" sz="1800" i="1">
                              <a:latin typeface="Cambria Math" panose="02040503050406030204" pitchFamily="18" charset="0"/>
                            </a:rPr>
                            <m:t>,</m:t>
                          </m:r>
                          <m:r>
                            <a:rPr lang="es-MX" sz="1800" b="0" i="1" smtClean="0">
                              <a:latin typeface="Cambria Math" panose="02040503050406030204" pitchFamily="18" charset="0"/>
                            </a:rPr>
                            <m:t>44</m:t>
                          </m:r>
                          <m:r>
                            <a:rPr lang="es-MX" sz="1800" i="1" smtClean="0">
                              <a:latin typeface="Cambria Math" panose="02040503050406030204" pitchFamily="18" charset="0"/>
                            </a:rPr>
                            <m:t> </m:t>
                          </m:r>
                          <m:r>
                            <a:rPr lang="es-MX" sz="1800" i="1">
                              <a:latin typeface="Cambria Math" panose="02040503050406030204" pitchFamily="18" charset="0"/>
                            </a:rPr>
                            <m:t>+</m:t>
                          </m:r>
                          <m:r>
                            <a:rPr lang="es-MX" sz="1800" i="1" smtClean="0">
                              <a:latin typeface="Cambria Math" panose="02040503050406030204" pitchFamily="18" charset="0"/>
                            </a:rPr>
                            <m:t>2</m:t>
                          </m:r>
                          <m:r>
                            <a:rPr lang="es-MX" sz="1800" b="0" i="1" smtClean="0">
                              <a:latin typeface="Cambria Math" panose="02040503050406030204" pitchFamily="18" charset="0"/>
                            </a:rPr>
                            <m:t>.262</m:t>
                          </m:r>
                          <m:f>
                            <m:fPr>
                              <m:ctrlPr>
                                <a:rPr lang="es-MX" sz="1800" i="1">
                                  <a:latin typeface="Cambria Math" panose="02040503050406030204" pitchFamily="18" charset="0"/>
                                </a:rPr>
                              </m:ctrlPr>
                            </m:fPr>
                            <m:num>
                              <m:r>
                                <a:rPr lang="es-MX" sz="1800" b="0" i="1" smtClean="0">
                                  <a:latin typeface="Cambria Math" panose="02040503050406030204" pitchFamily="18" charset="0"/>
                                </a:rPr>
                                <m:t>1.699</m:t>
                              </m:r>
                            </m:num>
                            <m:den>
                              <m:rad>
                                <m:radPr>
                                  <m:degHide m:val="on"/>
                                  <m:ctrlPr>
                                    <a:rPr lang="es-MX" sz="1800" i="1">
                                      <a:latin typeface="Cambria Math" panose="02040503050406030204" pitchFamily="18" charset="0"/>
                                    </a:rPr>
                                  </m:ctrlPr>
                                </m:radPr>
                                <m:deg/>
                                <m:e>
                                  <m:r>
                                    <a:rPr lang="es-MX" sz="1800" b="0" i="1" smtClean="0">
                                      <a:latin typeface="Cambria Math" panose="02040503050406030204" pitchFamily="18" charset="0"/>
                                    </a:rPr>
                                    <m:t>10</m:t>
                                  </m:r>
                                </m:e>
                              </m:rad>
                            </m:den>
                          </m:f>
                        </m:e>
                      </m:d>
                      <m:r>
                        <a:rPr lang="es-MX" sz="1800" b="0" i="1" smtClean="0">
                          <a:latin typeface="Cambria Math" panose="02040503050406030204" pitchFamily="18" charset="0"/>
                        </a:rPr>
                        <m:t>→(42.784, 45.215)</m:t>
                      </m:r>
                    </m:oMath>
                  </m:oMathPara>
                </a14:m>
                <a:endParaRPr lang="es-ES" sz="1800" dirty="0"/>
              </a:p>
              <a:p>
                <a:pPr marL="542925" lvl="2" indent="0">
                  <a:buNone/>
                </a:pPr>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054"/>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55</a:t>
            </a:fld>
            <a:endParaRPr lang="es-ES" noProof="1"/>
          </a:p>
        </p:txBody>
      </p:sp>
    </p:spTree>
    <p:extLst>
      <p:ext uri="{BB962C8B-B14F-4D97-AF65-F5344CB8AC3E}">
        <p14:creationId xmlns:p14="http://schemas.microsoft.com/office/powerpoint/2010/main" val="1194179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Para estudiar el grosor de una capa de pintura en un coche, examinamos 10 vehículos y obtuvimos los siguientes valores: {45, 40, 44, 43, 45, 43, 46, 45, 44, 45}. Sabemos que el grosor sigue una distribución normal.</a:t>
                </a:r>
              </a:p>
              <a:p>
                <a:pPr lvl="2"/>
                <a:r>
                  <a:rPr lang="es-ES" sz="1800" dirty="0">
                    <a:solidFill>
                      <a:schemeClr val="tx1"/>
                    </a:solidFill>
                    <a:latin typeface="Cambria Math" panose="02040503050406030204" pitchFamily="18" charset="0"/>
                    <a:sym typeface="Wingdings" pitchFamily="2" charset="2"/>
                  </a:rPr>
                  <a:t>Calcular un intervalo de confianza para la media poblacional con Alpha=0.05 </a:t>
                </a:r>
              </a:p>
              <a:p>
                <a:pPr lvl="2"/>
                <a:r>
                  <a:rPr lang="es-ES" sz="1800" dirty="0">
                    <a:solidFill>
                      <a:schemeClr val="tx1"/>
                    </a:solidFill>
                    <a:latin typeface="Cambria Math" panose="02040503050406030204" pitchFamily="18" charset="0"/>
                    <a:sym typeface="Wingdings" pitchFamily="2" charset="2"/>
                  </a:rPr>
                  <a:t>Calcular un intervalo de confianza para la varianza poblacional con Alpha=0.05 </a:t>
                </a:r>
              </a:p>
              <a:p>
                <a:pPr marL="542925" lvl="2" indent="0">
                  <a:buNone/>
                </a:pPr>
                <a14:m>
                  <m:oMathPara xmlns:m="http://schemas.openxmlformats.org/officeDocument/2006/math">
                    <m:oMathParaPr>
                      <m:jc m:val="centerGroup"/>
                    </m:oMathParaPr>
                    <m:oMath xmlns:m="http://schemas.openxmlformats.org/officeDocument/2006/math">
                      <m:r>
                        <a:rPr lang="es-MX" sz="1600" b="0" i="1" smtClean="0">
                          <a:solidFill>
                            <a:schemeClr val="tx1"/>
                          </a:solidFill>
                          <a:latin typeface="Cambria Math" panose="02040503050406030204" pitchFamily="18" charset="0"/>
                          <a:sym typeface="Wingdings" pitchFamily="2" charset="2"/>
                        </a:rPr>
                        <m:t>𝑁𝑜𝑟𝑚𝑎𝑙</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𝑑𝑖𝑠𝑡𝑟𝑖𝑏𝑢𝑡𝑖𝑜𝑛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𝑢𝑛𝑘𝑛𝑜𝑤𝑛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𝑝𝑎𝑟𝑎𝑚𝑒𝑡𝑒𝑟𝑠</m:t>
                      </m:r>
                      <m:r>
                        <a:rPr lang="es-MX" sz="1600" b="0" i="1" smtClean="0">
                          <a:solidFill>
                            <a:schemeClr val="tx1"/>
                          </a:solidFill>
                          <a:latin typeface="Cambria Math" panose="02040503050406030204" pitchFamily="18" charset="0"/>
                          <a:sym typeface="Wingdings" pitchFamily="2" charset="2"/>
                        </a:rPr>
                        <m:t> →</m:t>
                      </m:r>
                      <m:r>
                        <a:rPr lang="es-MX" sz="1600" i="1">
                          <a:latin typeface="Cambria Math" panose="02040503050406030204" pitchFamily="18" charset="0"/>
                        </a:rPr>
                        <m:t>𝐶</m:t>
                      </m:r>
                      <m:sSubSup>
                        <m:sSubSupPr>
                          <m:ctrlPr>
                            <a:rPr lang="es-MX" sz="1600" i="1">
                              <a:latin typeface="Cambria Math" panose="02040503050406030204" pitchFamily="18" charset="0"/>
                            </a:rPr>
                          </m:ctrlPr>
                        </m:sSubSupPr>
                        <m:e>
                          <m:r>
                            <a:rPr lang="es-MX" sz="1600" i="1">
                              <a:latin typeface="Cambria Math" panose="02040503050406030204" pitchFamily="18" charset="0"/>
                            </a:rPr>
                            <m:t>𝐼</m:t>
                          </m:r>
                        </m:e>
                        <m:sub>
                          <m:sSup>
                            <m:sSupPr>
                              <m:ctrlPr>
                                <a:rPr lang="es-MX" sz="1600" b="0" i="1" smtClean="0">
                                  <a:latin typeface="Cambria Math" panose="02040503050406030204" pitchFamily="18" charset="0"/>
                                </a:rPr>
                              </m:ctrlPr>
                            </m:sSupPr>
                            <m:e>
                              <m:r>
                                <a:rPr lang="es-MX" sz="1600" b="0" i="1" smtClean="0">
                                  <a:latin typeface="Cambria Math" panose="02040503050406030204" pitchFamily="18" charset="0"/>
                                </a:rPr>
                                <m:t>𝜎</m:t>
                              </m:r>
                            </m:e>
                            <m:sup>
                              <m:r>
                                <a:rPr lang="es-MX" sz="1600" b="0" i="1" smtClean="0">
                                  <a:latin typeface="Cambria Math" panose="02040503050406030204" pitchFamily="18" charset="0"/>
                                </a:rPr>
                                <m:t>2</m:t>
                              </m:r>
                            </m:sup>
                          </m:sSup>
                        </m:sub>
                        <m:sup>
                          <m:r>
                            <a:rPr lang="es-MX" sz="1600" i="1">
                              <a:latin typeface="Cambria Math" panose="02040503050406030204" pitchFamily="18" charset="0"/>
                            </a:rPr>
                            <m:t>1−</m:t>
                          </m:r>
                          <m:r>
                            <a:rPr lang="es-MX" sz="1600" i="1">
                              <a:latin typeface="Cambria Math" panose="02040503050406030204" pitchFamily="18" charset="0"/>
                            </a:rPr>
                            <m:t>𝛼</m:t>
                          </m:r>
                        </m:sup>
                      </m:sSubSup>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 </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m:t>
                                      </m:r>
                                    </m:sup>
                                  </m:sSup>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e>
                      </m:d>
                    </m:oMath>
                  </m:oMathPara>
                </a14:m>
                <a:endParaRPr lang="es-MX" sz="16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e>
                      </m:d>
                    </m:oMath>
                  </m:oMathPara>
                </a14:m>
                <a:endParaRPr lang="es-MX" sz="1800" i="1" dirty="0">
                  <a:latin typeface="Cambria Math" panose="02040503050406030204" pitchFamily="18" charset="0"/>
                </a:endParaRPr>
              </a:p>
              <a:p>
                <a:pPr marL="542925" lvl="2" indent="0">
                  <a:buNone/>
                </a:pPr>
                <a:br>
                  <a:rPr lang="es-MX" sz="1800" i="1" dirty="0">
                    <a:latin typeface="Cambria Math" panose="02040503050406030204" pitchFamily="18" charset="0"/>
                  </a:rPr>
                </a:br>
                <a:endParaRPr lang="es-MX" sz="18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b="0" i="1" smtClean="0">
                                      <a:latin typeface="Cambria Math" panose="02040503050406030204" pitchFamily="18" charset="0"/>
                                    </a:rPr>
                                    <m:t>10</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b="0" i="1" smtClean="0">
                                      <a:latin typeface="Cambria Math" panose="02040503050406030204" pitchFamily="18" charset="0"/>
                                    </a:rPr>
                                    <m:t>10−1</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e>
                      </m:d>
                    </m:oMath>
                  </m:oMathPara>
                </a14:m>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054"/>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56</a:t>
            </a:fld>
            <a:endParaRPr lang="es-ES" noProof="1"/>
          </a:p>
        </p:txBody>
      </p:sp>
    </p:spTree>
    <p:extLst>
      <p:ext uri="{BB962C8B-B14F-4D97-AF65-F5344CB8AC3E}">
        <p14:creationId xmlns:p14="http://schemas.microsoft.com/office/powerpoint/2010/main" val="154189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In </a:t>
                </a:r>
                <a:r>
                  <a:rPr lang="es-ES" sz="2000" dirty="0" err="1">
                    <a:solidFill>
                      <a:schemeClr val="tx1"/>
                    </a:solidFill>
                    <a:latin typeface="Cambria Math" panose="02040503050406030204" pitchFamily="18" charset="0"/>
                    <a:sym typeface="Wingdings" pitchFamily="2" charset="2"/>
                  </a:rPr>
                  <a:t>order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to</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study</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thickness</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paint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layer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 car, </a:t>
                </a:r>
                <a:r>
                  <a:rPr lang="es-ES" sz="2000" dirty="0" err="1">
                    <a:solidFill>
                      <a:schemeClr val="tx1"/>
                    </a:solidFill>
                    <a:latin typeface="Cambria Math" panose="02040503050406030204" pitchFamily="18" charset="0"/>
                    <a:sym typeface="Wingdings" pitchFamily="2" charset="2"/>
                  </a:rPr>
                  <a:t>we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examined</a:t>
                </a:r>
                <a:r>
                  <a:rPr lang="es-ES" sz="2000" dirty="0">
                    <a:solidFill>
                      <a:schemeClr val="tx1"/>
                    </a:solidFill>
                    <a:latin typeface="Cambria Math" panose="02040503050406030204" pitchFamily="18" charset="0"/>
                    <a:sym typeface="Wingdings" pitchFamily="2" charset="2"/>
                  </a:rPr>
                  <a:t> 10 </a:t>
                </a:r>
                <a:r>
                  <a:rPr lang="es-ES" sz="2000" dirty="0" err="1">
                    <a:solidFill>
                      <a:schemeClr val="tx1"/>
                    </a:solidFill>
                    <a:latin typeface="Cambria Math" panose="02040503050406030204" pitchFamily="18" charset="0"/>
                    <a:sym typeface="Wingdings" pitchFamily="2" charset="2"/>
                  </a:rPr>
                  <a:t>vehicles</a:t>
                </a:r>
                <a:r>
                  <a:rPr lang="es-ES" sz="2000" dirty="0">
                    <a:solidFill>
                      <a:schemeClr val="tx1"/>
                    </a:solidFill>
                    <a:latin typeface="Cambria Math" panose="02040503050406030204" pitchFamily="18" charset="0"/>
                    <a:sym typeface="Wingdings" pitchFamily="2" charset="2"/>
                  </a:rPr>
                  <a:t> and </a:t>
                </a:r>
                <a:r>
                  <a:rPr lang="es-ES" sz="2000" dirty="0" err="1">
                    <a:solidFill>
                      <a:schemeClr val="tx1"/>
                    </a:solidFill>
                    <a:latin typeface="Cambria Math" panose="02040503050406030204" pitchFamily="18" charset="0"/>
                    <a:sym typeface="Wingdings" pitchFamily="2" charset="2"/>
                  </a:rPr>
                  <a:t>obtained</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following</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values</a:t>
                </a:r>
                <a:r>
                  <a:rPr lang="es-ES" sz="2000" dirty="0">
                    <a:solidFill>
                      <a:schemeClr val="tx1"/>
                    </a:solidFill>
                    <a:latin typeface="Cambria Math" panose="02040503050406030204" pitchFamily="18" charset="0"/>
                    <a:sym typeface="Wingdings" pitchFamily="2" charset="2"/>
                  </a:rPr>
                  <a:t>: {45, 40, 44, 43, 45, 43, 46, 45, 44, 45}. </a:t>
                </a:r>
                <a:r>
                  <a:rPr lang="es-ES" sz="2000" dirty="0" err="1">
                    <a:solidFill>
                      <a:schemeClr val="tx1"/>
                    </a:solidFill>
                    <a:latin typeface="Cambria Math" panose="02040503050406030204" pitchFamily="18" charset="0"/>
                    <a:sym typeface="Wingdings" pitchFamily="2" charset="2"/>
                  </a:rPr>
                  <a:t>We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know</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that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tickness</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of</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the</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paint</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layer</a:t>
                </a:r>
                <a:r>
                  <a:rPr lang="es-ES" sz="2000" dirty="0">
                    <a:solidFill>
                      <a:schemeClr val="tx1"/>
                    </a:solidFill>
                    <a:latin typeface="Cambria Math" panose="02040503050406030204" pitchFamily="18" charset="0"/>
                    <a:sym typeface="Wingdings" pitchFamily="2" charset="2"/>
                  </a:rPr>
                  <a:t> </a:t>
                </a:r>
                <a:r>
                  <a:rPr lang="es-ES" sz="2000" dirty="0" err="1">
                    <a:solidFill>
                      <a:schemeClr val="tx1"/>
                    </a:solidFill>
                    <a:latin typeface="Cambria Math" panose="02040503050406030204" pitchFamily="18" charset="0"/>
                    <a:sym typeface="Wingdings" pitchFamily="2" charset="2"/>
                  </a:rPr>
                  <a:t>follows</a:t>
                </a:r>
                <a:r>
                  <a:rPr lang="es-ES" sz="2000" dirty="0">
                    <a:solidFill>
                      <a:schemeClr val="tx1"/>
                    </a:solidFill>
                    <a:latin typeface="Cambria Math" panose="02040503050406030204" pitchFamily="18" charset="0"/>
                    <a:sym typeface="Wingdings" pitchFamily="2" charset="2"/>
                  </a:rPr>
                  <a:t> a normal </a:t>
                </a:r>
                <a:r>
                  <a:rPr lang="es-ES" sz="2000" dirty="0" err="1">
                    <a:solidFill>
                      <a:schemeClr val="tx1"/>
                    </a:solidFill>
                    <a:latin typeface="Cambria Math" panose="02040503050406030204" pitchFamily="18" charset="0"/>
                    <a:sym typeface="Wingdings" pitchFamily="2" charset="2"/>
                  </a:rPr>
                  <a:t>distribution</a:t>
                </a:r>
                <a:r>
                  <a:rPr lang="es-ES" sz="2000" dirty="0">
                    <a:solidFill>
                      <a:schemeClr val="tx1"/>
                    </a:solidFill>
                    <a:latin typeface="Cambria Math" panose="02040503050406030204" pitchFamily="18" charset="0"/>
                    <a:sym typeface="Wingdings" pitchFamily="2" charset="2"/>
                  </a:rPr>
                  <a:t>.</a:t>
                </a:r>
              </a:p>
              <a:p>
                <a:pPr lvl="2"/>
                <a:r>
                  <a:rPr lang="es-ES" sz="1800" dirty="0" err="1">
                    <a:solidFill>
                      <a:schemeClr val="tx1"/>
                    </a:solidFill>
                    <a:latin typeface="Cambria Math" panose="02040503050406030204" pitchFamily="18" charset="0"/>
                    <a:sym typeface="Wingdings" pitchFamily="2" charset="2"/>
                  </a:rPr>
                  <a:t>Calculate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confidence</a:t>
                </a:r>
                <a:r>
                  <a:rPr lang="es-ES" sz="1800" dirty="0">
                    <a:solidFill>
                      <a:schemeClr val="tx1"/>
                    </a:solidFill>
                    <a:latin typeface="Cambria Math" panose="02040503050406030204" pitchFamily="18" charset="0"/>
                    <a:sym typeface="Wingdings" pitchFamily="2" charset="2"/>
                  </a:rPr>
                  <a:t> Interval </a:t>
                </a:r>
                <a:r>
                  <a:rPr lang="es-ES" sz="1800" dirty="0" err="1">
                    <a:solidFill>
                      <a:schemeClr val="tx1"/>
                    </a:solidFill>
                    <a:latin typeface="Cambria Math" panose="02040503050406030204" pitchFamily="18" charset="0"/>
                    <a:sym typeface="Wingdings" pitchFamily="2" charset="2"/>
                  </a:rPr>
                  <a:t>with</a:t>
                </a:r>
                <a:r>
                  <a:rPr lang="es-ES" sz="1800" dirty="0">
                    <a:solidFill>
                      <a:schemeClr val="tx1"/>
                    </a:solidFill>
                    <a:latin typeface="Cambria Math" panose="02040503050406030204" pitchFamily="18" charset="0"/>
                    <a:sym typeface="Wingdings" pitchFamily="2" charset="2"/>
                  </a:rPr>
                  <a:t> Alpha=0.05 </a:t>
                </a:r>
                <a:r>
                  <a:rPr lang="es-ES" sz="1800" dirty="0" err="1">
                    <a:solidFill>
                      <a:schemeClr val="tx1"/>
                    </a:solidFill>
                    <a:latin typeface="Cambria Math" panose="02040503050406030204" pitchFamily="18" charset="0"/>
                    <a:sym typeface="Wingdings" pitchFamily="2" charset="2"/>
                  </a:rPr>
                  <a:t>for</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mean </a:t>
                </a:r>
                <a:r>
                  <a:rPr lang="es-ES" sz="1800" dirty="0" err="1">
                    <a:solidFill>
                      <a:schemeClr val="tx1"/>
                    </a:solidFill>
                    <a:latin typeface="Cambria Math" panose="02040503050406030204" pitchFamily="18" charset="0"/>
                    <a:sym typeface="Wingdings" pitchFamily="2" charset="2"/>
                  </a:rPr>
                  <a:t>thickness</a:t>
                </a:r>
                <a:endParaRPr lang="es-ES" sz="1800" dirty="0">
                  <a:solidFill>
                    <a:schemeClr val="tx1"/>
                  </a:solidFill>
                  <a:latin typeface="Cambria Math" panose="02040503050406030204" pitchFamily="18" charset="0"/>
                  <a:sym typeface="Wingdings" pitchFamily="2" charset="2"/>
                </a:endParaRPr>
              </a:p>
              <a:p>
                <a:pPr lvl="2"/>
                <a:r>
                  <a:rPr lang="es-ES" sz="1800" dirty="0" err="1">
                    <a:solidFill>
                      <a:schemeClr val="tx1"/>
                    </a:solidFill>
                    <a:latin typeface="Cambria Math" panose="02040503050406030204" pitchFamily="18" charset="0"/>
                    <a:sym typeface="Wingdings" pitchFamily="2" charset="2"/>
                  </a:rPr>
                  <a:t>Calculate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confidence</a:t>
                </a:r>
                <a:r>
                  <a:rPr lang="es-ES" sz="1800" dirty="0">
                    <a:solidFill>
                      <a:schemeClr val="tx1"/>
                    </a:solidFill>
                    <a:latin typeface="Cambria Math" panose="02040503050406030204" pitchFamily="18" charset="0"/>
                    <a:sym typeface="Wingdings" pitchFamily="2" charset="2"/>
                  </a:rPr>
                  <a:t> Interval </a:t>
                </a:r>
                <a:r>
                  <a:rPr lang="es-ES" sz="1800" dirty="0" err="1">
                    <a:solidFill>
                      <a:schemeClr val="tx1"/>
                    </a:solidFill>
                    <a:latin typeface="Cambria Math" panose="02040503050406030204" pitchFamily="18" charset="0"/>
                    <a:sym typeface="Wingdings" pitchFamily="2" charset="2"/>
                  </a:rPr>
                  <a:t>with</a:t>
                </a:r>
                <a:r>
                  <a:rPr lang="es-ES" sz="1800" dirty="0">
                    <a:solidFill>
                      <a:schemeClr val="tx1"/>
                    </a:solidFill>
                    <a:latin typeface="Cambria Math" panose="02040503050406030204" pitchFamily="18" charset="0"/>
                    <a:sym typeface="Wingdings" pitchFamily="2" charset="2"/>
                  </a:rPr>
                  <a:t> Alpha=0.05 </a:t>
                </a:r>
                <a:r>
                  <a:rPr lang="es-ES" sz="1800" dirty="0" err="1">
                    <a:solidFill>
                      <a:schemeClr val="tx1"/>
                    </a:solidFill>
                    <a:latin typeface="Cambria Math" panose="02040503050406030204" pitchFamily="18" charset="0"/>
                    <a:sym typeface="Wingdings" pitchFamily="2" charset="2"/>
                  </a:rPr>
                  <a:t>for</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variance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of</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the</a:t>
                </a:r>
                <a:r>
                  <a:rPr lang="es-ES" sz="1800" dirty="0">
                    <a:solidFill>
                      <a:schemeClr val="tx1"/>
                    </a:solidFill>
                    <a:latin typeface="Cambria Math" panose="02040503050406030204" pitchFamily="18" charset="0"/>
                    <a:sym typeface="Wingdings" pitchFamily="2" charset="2"/>
                  </a:rPr>
                  <a:t> </a:t>
                </a:r>
                <a:r>
                  <a:rPr lang="es-ES" sz="1800" dirty="0" err="1">
                    <a:solidFill>
                      <a:schemeClr val="tx1"/>
                    </a:solidFill>
                    <a:latin typeface="Cambria Math" panose="02040503050406030204" pitchFamily="18" charset="0"/>
                    <a:sym typeface="Wingdings" pitchFamily="2" charset="2"/>
                  </a:rPr>
                  <a:t>thickness</a:t>
                </a:r>
                <a:endParaRPr lang="es-ES" sz="1800" dirty="0">
                  <a:solidFill>
                    <a:schemeClr val="tx1"/>
                  </a:solidFill>
                  <a:latin typeface="Cambria Math" panose="02040503050406030204" pitchFamily="18" charset="0"/>
                  <a:sym typeface="Wingdings" pitchFamily="2" charset="2"/>
                </a:endParaRPr>
              </a:p>
              <a:p>
                <a:pPr marL="542925" lvl="2" indent="0">
                  <a:buNone/>
                </a:pPr>
                <a14:m>
                  <m:oMathPara xmlns:m="http://schemas.openxmlformats.org/officeDocument/2006/math">
                    <m:oMathParaPr>
                      <m:jc m:val="centerGroup"/>
                    </m:oMathParaPr>
                    <m:oMath xmlns:m="http://schemas.openxmlformats.org/officeDocument/2006/math">
                      <m:r>
                        <a:rPr lang="es-MX" sz="1600" b="0" i="1" smtClean="0">
                          <a:solidFill>
                            <a:schemeClr val="tx1"/>
                          </a:solidFill>
                          <a:latin typeface="Cambria Math" panose="02040503050406030204" pitchFamily="18" charset="0"/>
                          <a:sym typeface="Wingdings" pitchFamily="2" charset="2"/>
                        </a:rPr>
                        <m:t>𝑁𝑜𝑟𝑚𝑎𝑙</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𝑑𝑖𝑠𝑡𝑟𝑖𝑏𝑢𝑡𝑖𝑜𝑛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𝑢𝑛𝑘𝑛𝑜𝑤𝑛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𝑝𝑎𝑟𝑎𝑚𝑒𝑡𝑒𝑟𝑠</m:t>
                      </m:r>
                      <m:r>
                        <a:rPr lang="es-MX" sz="1600" b="0" i="1" smtClean="0">
                          <a:solidFill>
                            <a:schemeClr val="tx1"/>
                          </a:solidFill>
                          <a:latin typeface="Cambria Math" panose="02040503050406030204" pitchFamily="18" charset="0"/>
                          <a:sym typeface="Wingdings" pitchFamily="2" charset="2"/>
                        </a:rPr>
                        <m:t> →</m:t>
                      </m:r>
                      <m:r>
                        <a:rPr lang="es-MX" sz="1600" i="1">
                          <a:latin typeface="Cambria Math" panose="02040503050406030204" pitchFamily="18" charset="0"/>
                        </a:rPr>
                        <m:t>𝐶</m:t>
                      </m:r>
                      <m:sSubSup>
                        <m:sSubSupPr>
                          <m:ctrlPr>
                            <a:rPr lang="es-MX" sz="1600" i="1">
                              <a:latin typeface="Cambria Math" panose="02040503050406030204" pitchFamily="18" charset="0"/>
                            </a:rPr>
                          </m:ctrlPr>
                        </m:sSubSupPr>
                        <m:e>
                          <m:r>
                            <a:rPr lang="es-MX" sz="1600" i="1">
                              <a:latin typeface="Cambria Math" panose="02040503050406030204" pitchFamily="18" charset="0"/>
                            </a:rPr>
                            <m:t>𝐼</m:t>
                          </m:r>
                        </m:e>
                        <m:sub>
                          <m:r>
                            <a:rPr lang="es-MX" sz="1600" i="1">
                              <a:latin typeface="Cambria Math" panose="02040503050406030204" pitchFamily="18" charset="0"/>
                            </a:rPr>
                            <m:t>𝜇</m:t>
                          </m:r>
                        </m:sub>
                        <m:sup>
                          <m:r>
                            <a:rPr lang="es-MX" sz="1600" i="1">
                              <a:latin typeface="Cambria Math" panose="02040503050406030204" pitchFamily="18" charset="0"/>
                            </a:rPr>
                            <m:t>1−</m:t>
                          </m:r>
                          <m:r>
                            <a:rPr lang="es-MX" sz="1600" i="1">
                              <a:latin typeface="Cambria Math" panose="02040503050406030204" pitchFamily="18" charset="0"/>
                            </a:rPr>
                            <m:t>𝛼</m:t>
                          </m:r>
                        </m:sup>
                      </m:sSubSup>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 </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m:t>
                                      </m:r>
                                    </m:sup>
                                  </m:sSup>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e>
                      </m:d>
                    </m:oMath>
                  </m:oMathPara>
                </a14:m>
                <a:endParaRPr lang="es-MX" sz="16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e>
                      </m:d>
                    </m:oMath>
                  </m:oMathPara>
                </a14:m>
                <a:endParaRPr lang="es-MX" sz="1800" i="1" dirty="0">
                  <a:latin typeface="Cambria Math" panose="02040503050406030204" pitchFamily="18" charset="0"/>
                </a:endParaRPr>
              </a:p>
              <a:p>
                <a:pPr marL="542925" lvl="2" indent="0">
                  <a:buNone/>
                </a:pPr>
                <a:br>
                  <a:rPr lang="es-MX" sz="1800" i="1" dirty="0">
                    <a:latin typeface="Cambria Math" panose="02040503050406030204" pitchFamily="18" charset="0"/>
                  </a:rPr>
                </a:br>
                <a:endParaRPr lang="es-MX" sz="18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b="0" i="1" smtClean="0">
                                      <a:latin typeface="Cambria Math" panose="02040503050406030204" pitchFamily="18" charset="0"/>
                                    </a:rPr>
                                    <m:t>10</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b="0" i="1" smtClean="0">
                                      <a:latin typeface="Cambria Math" panose="02040503050406030204" pitchFamily="18" charset="0"/>
                                    </a:rPr>
                                    <m:t>10−1</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b="0" i="1" smtClean="0">
                                          <a:latin typeface="Cambria Math" panose="02040503050406030204" pitchFamily="18" charset="0"/>
                                        </a:rPr>
                                        <m:t>0.05</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e>
                      </m:d>
                    </m:oMath>
                  </m:oMathPara>
                </a14:m>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706"/>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57</a:t>
            </a:fld>
            <a:endParaRPr lang="es-ES" noProof="1"/>
          </a:p>
        </p:txBody>
      </p:sp>
      <p:sp>
        <p:nvSpPr>
          <p:cNvPr id="7" name="Rectángulo 9">
            <a:extLst>
              <a:ext uri="{FF2B5EF4-FFF2-40B4-BE49-F238E27FC236}">
                <a16:creationId xmlns:a16="http://schemas.microsoft.com/office/drawing/2014/main" id="{61FFC614-3D54-4DB0-9135-18A1E728DCCD}"/>
              </a:ext>
            </a:extLst>
          </p:cNvPr>
          <p:cNvSpPr/>
          <p:nvPr/>
        </p:nvSpPr>
        <p:spPr>
          <a:xfrm>
            <a:off x="3199134" y="3805600"/>
            <a:ext cx="606511" cy="217145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pic>
        <p:nvPicPr>
          <p:cNvPr id="11" name="Picture 10">
            <a:extLst>
              <a:ext uri="{FF2B5EF4-FFF2-40B4-BE49-F238E27FC236}">
                <a16:creationId xmlns:a16="http://schemas.microsoft.com/office/drawing/2014/main" id="{C56D0924-59E5-418B-B79A-C8148002D9B5}"/>
              </a:ext>
            </a:extLst>
          </p:cNvPr>
          <p:cNvPicPr>
            <a:picLocks noChangeAspect="1"/>
          </p:cNvPicPr>
          <p:nvPr/>
        </p:nvPicPr>
        <p:blipFill>
          <a:blip r:embed="rId4"/>
          <a:stretch>
            <a:fillRect/>
          </a:stretch>
        </p:blipFill>
        <p:spPr>
          <a:xfrm>
            <a:off x="466080" y="1005696"/>
            <a:ext cx="9500895" cy="5533216"/>
          </a:xfrm>
          <a:prstGeom prst="rect">
            <a:avLst/>
          </a:prstGeom>
        </p:spPr>
      </p:pic>
      <p:sp>
        <p:nvSpPr>
          <p:cNvPr id="8" name="Rectángulo 10">
            <a:extLst>
              <a:ext uri="{FF2B5EF4-FFF2-40B4-BE49-F238E27FC236}">
                <a16:creationId xmlns:a16="http://schemas.microsoft.com/office/drawing/2014/main" id="{91F85130-D477-4F42-B88F-2D1ED9320F3E}"/>
              </a:ext>
            </a:extLst>
          </p:cNvPr>
          <p:cNvSpPr/>
          <p:nvPr/>
        </p:nvSpPr>
        <p:spPr>
          <a:xfrm>
            <a:off x="466080" y="3583561"/>
            <a:ext cx="9295143" cy="21140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0" name="Rectángulo 9">
            <a:extLst>
              <a:ext uri="{FF2B5EF4-FFF2-40B4-BE49-F238E27FC236}">
                <a16:creationId xmlns:a16="http://schemas.microsoft.com/office/drawing/2014/main" id="{2F8AFE80-D905-4A18-A0E8-0888F8DB6853}"/>
              </a:ext>
            </a:extLst>
          </p:cNvPr>
          <p:cNvSpPr/>
          <p:nvPr/>
        </p:nvSpPr>
        <p:spPr>
          <a:xfrm>
            <a:off x="7779846" y="2343273"/>
            <a:ext cx="606511" cy="408272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
        <p:nvSpPr>
          <p:cNvPr id="12" name="Rectángulo 9">
            <a:extLst>
              <a:ext uri="{FF2B5EF4-FFF2-40B4-BE49-F238E27FC236}">
                <a16:creationId xmlns:a16="http://schemas.microsoft.com/office/drawing/2014/main" id="{4EB9FF1D-30C6-4904-941C-3393118877AC}"/>
              </a:ext>
            </a:extLst>
          </p:cNvPr>
          <p:cNvSpPr/>
          <p:nvPr/>
        </p:nvSpPr>
        <p:spPr>
          <a:xfrm>
            <a:off x="2420952" y="2343273"/>
            <a:ext cx="606511" cy="408272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ES"/>
          </a:p>
        </p:txBody>
      </p:sp>
    </p:spTree>
    <p:extLst>
      <p:ext uri="{BB962C8B-B14F-4D97-AF65-F5344CB8AC3E}">
        <p14:creationId xmlns:p14="http://schemas.microsoft.com/office/powerpoint/2010/main" val="862870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5</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Para estudiar el grosor de una capa de pintura en un coche, examinamos 10 vehículos y obtuvimos los siguientes valores: {45, 40, 44, 43, 45, 43, 46, 45, 44, 45}. Sabemos que el grosor sigue una distribución normal.</a:t>
                </a:r>
              </a:p>
              <a:p>
                <a:pPr lvl="2"/>
                <a:r>
                  <a:rPr lang="es-ES" sz="1800" dirty="0">
                    <a:solidFill>
                      <a:schemeClr val="tx1"/>
                    </a:solidFill>
                    <a:latin typeface="Cambria Math" panose="02040503050406030204" pitchFamily="18" charset="0"/>
                    <a:sym typeface="Wingdings" pitchFamily="2" charset="2"/>
                  </a:rPr>
                  <a:t>Calcular un intervalo de confianza para la media poblacional con Alpha=0.05 </a:t>
                </a:r>
              </a:p>
              <a:p>
                <a:pPr lvl="2"/>
                <a:r>
                  <a:rPr lang="es-ES" sz="1800" dirty="0">
                    <a:solidFill>
                      <a:schemeClr val="tx1"/>
                    </a:solidFill>
                    <a:latin typeface="Cambria Math" panose="02040503050406030204" pitchFamily="18" charset="0"/>
                    <a:sym typeface="Wingdings" pitchFamily="2" charset="2"/>
                  </a:rPr>
                  <a:t>Calcular un intervalo de confianza para la varianza poblacional con Alpha=0.05 </a:t>
                </a:r>
              </a:p>
              <a:p>
                <a:pPr marL="542925" lvl="2" indent="0">
                  <a:buNone/>
                </a:pPr>
                <a14:m>
                  <m:oMathPara xmlns:m="http://schemas.openxmlformats.org/officeDocument/2006/math">
                    <m:oMathParaPr>
                      <m:jc m:val="centerGroup"/>
                    </m:oMathParaPr>
                    <m:oMath xmlns:m="http://schemas.openxmlformats.org/officeDocument/2006/math">
                      <m:r>
                        <a:rPr lang="es-MX" sz="1600" b="0" i="1" smtClean="0">
                          <a:solidFill>
                            <a:schemeClr val="tx1"/>
                          </a:solidFill>
                          <a:latin typeface="Cambria Math" panose="02040503050406030204" pitchFamily="18" charset="0"/>
                          <a:sym typeface="Wingdings" pitchFamily="2" charset="2"/>
                        </a:rPr>
                        <m:t>𝑁𝑜𝑟𝑚𝑎𝑙</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𝑑𝑖𝑠𝑡𝑟𝑖𝑏𝑢𝑡𝑖𝑜𝑛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𝑢𝑛𝑘𝑛𝑜𝑤𝑛</m:t>
                      </m:r>
                      <m:r>
                        <a:rPr lang="es-MX" sz="1600" b="0" i="1" smtClean="0">
                          <a:solidFill>
                            <a:schemeClr val="tx1"/>
                          </a:solidFill>
                          <a:latin typeface="Cambria Math" panose="02040503050406030204" pitchFamily="18" charset="0"/>
                          <a:sym typeface="Wingdings" pitchFamily="2" charset="2"/>
                        </a:rPr>
                        <m:t> </m:t>
                      </m:r>
                      <m:r>
                        <a:rPr lang="es-MX" sz="1600" b="0" i="1" smtClean="0">
                          <a:solidFill>
                            <a:schemeClr val="tx1"/>
                          </a:solidFill>
                          <a:latin typeface="Cambria Math" panose="02040503050406030204" pitchFamily="18" charset="0"/>
                          <a:sym typeface="Wingdings" pitchFamily="2" charset="2"/>
                        </a:rPr>
                        <m:t>𝑝𝑎𝑟𝑎𝑚𝑒𝑡𝑒𝑟𝑠</m:t>
                      </m:r>
                      <m:r>
                        <a:rPr lang="es-MX" sz="1600" b="0" i="1" smtClean="0">
                          <a:solidFill>
                            <a:schemeClr val="tx1"/>
                          </a:solidFill>
                          <a:latin typeface="Cambria Math" panose="02040503050406030204" pitchFamily="18" charset="0"/>
                          <a:sym typeface="Wingdings" pitchFamily="2" charset="2"/>
                        </a:rPr>
                        <m:t> →</m:t>
                      </m:r>
                      <m:r>
                        <a:rPr lang="es-MX" sz="1600" i="1">
                          <a:latin typeface="Cambria Math" panose="02040503050406030204" pitchFamily="18" charset="0"/>
                        </a:rPr>
                        <m:t>𝐶</m:t>
                      </m:r>
                      <m:sSubSup>
                        <m:sSubSupPr>
                          <m:ctrlPr>
                            <a:rPr lang="es-MX" sz="1600" i="1">
                              <a:latin typeface="Cambria Math" panose="02040503050406030204" pitchFamily="18" charset="0"/>
                            </a:rPr>
                          </m:ctrlPr>
                        </m:sSubSupPr>
                        <m:e>
                          <m:r>
                            <a:rPr lang="es-MX" sz="1600" i="1">
                              <a:latin typeface="Cambria Math" panose="02040503050406030204" pitchFamily="18" charset="0"/>
                            </a:rPr>
                            <m:t>𝐼</m:t>
                          </m:r>
                        </m:e>
                        <m:sub>
                          <m:sSup>
                            <m:sSupPr>
                              <m:ctrlPr>
                                <a:rPr lang="es-MX" sz="1600" b="0" i="1" smtClean="0">
                                  <a:latin typeface="Cambria Math" panose="02040503050406030204" pitchFamily="18" charset="0"/>
                                </a:rPr>
                              </m:ctrlPr>
                            </m:sSupPr>
                            <m:e>
                              <m:r>
                                <a:rPr lang="es-MX" sz="1600" b="0" i="1" smtClean="0">
                                  <a:latin typeface="Cambria Math" panose="02040503050406030204" pitchFamily="18" charset="0"/>
                                </a:rPr>
                                <m:t>𝜎</m:t>
                              </m:r>
                            </m:e>
                            <m:sup>
                              <m:r>
                                <a:rPr lang="es-MX" sz="1600" b="0" i="1" smtClean="0">
                                  <a:latin typeface="Cambria Math" panose="02040503050406030204" pitchFamily="18" charset="0"/>
                                </a:rPr>
                                <m:t>2</m:t>
                              </m:r>
                            </m:sup>
                          </m:sSup>
                        </m:sub>
                        <m:sup>
                          <m:r>
                            <a:rPr lang="es-MX" sz="1600" i="1">
                              <a:latin typeface="Cambria Math" panose="02040503050406030204" pitchFamily="18" charset="0"/>
                            </a:rPr>
                            <m:t>1−</m:t>
                          </m:r>
                          <m:r>
                            <a:rPr lang="es-MX" sz="1600" i="1">
                              <a:latin typeface="Cambria Math" panose="02040503050406030204" pitchFamily="18" charset="0"/>
                            </a:rPr>
                            <m:t>𝛼</m:t>
                          </m:r>
                        </m:sup>
                      </m:sSubSup>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 </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m:t>
                                      </m:r>
                                    </m:sup>
                                  </m:sSup>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r>
                            <a:rPr lang="es-MX" sz="1600" i="1">
                              <a:latin typeface="Cambria Math" panose="02040503050406030204" pitchFamily="18" charset="0"/>
                            </a:rPr>
                            <m:t>,</m:t>
                          </m:r>
                          <m:d>
                            <m:dPr>
                              <m:ctrlPr>
                                <a:rPr lang="es-MX" sz="1600" i="1">
                                  <a:latin typeface="Cambria Math" panose="02040503050406030204" pitchFamily="18" charset="0"/>
                                </a:rPr>
                              </m:ctrlPr>
                            </m:dPr>
                            <m:e>
                              <m:r>
                                <a:rPr lang="es-MX" sz="1600" i="1">
                                  <a:latin typeface="Cambria Math" panose="02040503050406030204" pitchFamily="18" charset="0"/>
                                </a:rPr>
                                <m:t>𝑛</m:t>
                              </m:r>
                              <m:r>
                                <a:rPr lang="es-MX" sz="1600" i="1">
                                  <a:latin typeface="Cambria Math" panose="02040503050406030204" pitchFamily="18" charset="0"/>
                                </a:rPr>
                                <m:t>−1</m:t>
                              </m:r>
                            </m:e>
                          </m:d>
                          <m:f>
                            <m:fPr>
                              <m:ctrlPr>
                                <a:rPr lang="es-MX" sz="1600" i="1">
                                  <a:latin typeface="Cambria Math" panose="02040503050406030204" pitchFamily="18" charset="0"/>
                                </a:rPr>
                              </m:ctrlPr>
                            </m:fPr>
                            <m:num>
                              <m:sSup>
                                <m:sSupPr>
                                  <m:ctrlPr>
                                    <a:rPr lang="es-MX" sz="1600" i="1">
                                      <a:latin typeface="Cambria Math" panose="02040503050406030204" pitchFamily="18" charset="0"/>
                                    </a:rPr>
                                  </m:ctrlPr>
                                </m:sSupPr>
                                <m:e>
                                  <m:r>
                                    <a:rPr lang="es-MX" sz="1600" i="1">
                                      <a:latin typeface="Cambria Math" panose="02040503050406030204" pitchFamily="18" charset="0"/>
                                    </a:rPr>
                                    <m:t>𝑠</m:t>
                                  </m:r>
                                </m:e>
                                <m:sup>
                                  <m:r>
                                    <a:rPr lang="es-MX" sz="1600" i="1">
                                      <a:latin typeface="Cambria Math" panose="02040503050406030204" pitchFamily="18" charset="0"/>
                                    </a:rPr>
                                    <m:t>′2</m:t>
                                  </m:r>
                                </m:sup>
                              </m:sSup>
                            </m:num>
                            <m:den>
                              <m:sSubSup>
                                <m:sSubSupPr>
                                  <m:ctrlPr>
                                    <a:rPr lang="es-MX" sz="1600" i="1">
                                      <a:latin typeface="Cambria Math" panose="02040503050406030204" pitchFamily="18" charset="0"/>
                                    </a:rPr>
                                  </m:ctrlPr>
                                </m:sSubSupPr>
                                <m:e>
                                  <m:r>
                                    <a:rPr lang="es-MX" sz="1600" i="1">
                                      <a:latin typeface="Cambria Math" panose="02040503050406030204" pitchFamily="18" charset="0"/>
                                    </a:rPr>
                                    <m:t>𝜒</m:t>
                                  </m:r>
                                </m:e>
                                <m:sub>
                                  <m:r>
                                    <a:rPr lang="es-MX" sz="1600" i="1">
                                      <a:latin typeface="Cambria Math" panose="02040503050406030204" pitchFamily="18" charset="0"/>
                                    </a:rPr>
                                    <m:t>𝑛</m:t>
                                  </m:r>
                                  <m:r>
                                    <a:rPr lang="es-MX" sz="1600" i="1">
                                      <a:latin typeface="Cambria Math" panose="02040503050406030204" pitchFamily="18" charset="0"/>
                                    </a:rPr>
                                    <m:t>−1;1−</m:t>
                                  </m:r>
                                  <m:f>
                                    <m:fPr>
                                      <m:ctrlPr>
                                        <a:rPr lang="es-MX" sz="1600" i="1">
                                          <a:latin typeface="Cambria Math" panose="02040503050406030204" pitchFamily="18" charset="0"/>
                                        </a:rPr>
                                      </m:ctrlPr>
                                    </m:fPr>
                                    <m:num>
                                      <m:r>
                                        <a:rPr lang="es-MX" sz="1600" i="1">
                                          <a:latin typeface="Cambria Math" panose="02040503050406030204" pitchFamily="18" charset="0"/>
                                        </a:rPr>
                                        <m:t>𝛼</m:t>
                                      </m:r>
                                    </m:num>
                                    <m:den>
                                      <m:r>
                                        <a:rPr lang="es-MX" sz="1600" i="1">
                                          <a:latin typeface="Cambria Math" panose="02040503050406030204" pitchFamily="18" charset="0"/>
                                        </a:rPr>
                                        <m:t>2</m:t>
                                      </m:r>
                                    </m:den>
                                  </m:f>
                                </m:sub>
                                <m:sup>
                                  <m:r>
                                    <a:rPr lang="es-MX" sz="1600" i="1">
                                      <a:latin typeface="Cambria Math" panose="02040503050406030204" pitchFamily="18" charset="0"/>
                                    </a:rPr>
                                    <m:t>2</m:t>
                                  </m:r>
                                </m:sup>
                              </m:sSubSup>
                            </m:den>
                          </m:f>
                        </m:e>
                      </m:d>
                    </m:oMath>
                  </m:oMathPara>
                </a14:m>
                <a:endParaRPr lang="es-MX" sz="16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smtClean="0">
                                      <a:latin typeface="Cambria Math" panose="02040503050406030204" pitchFamily="18" charset="0"/>
                                    </a:rPr>
                                  </m:ctrlPr>
                                </m:sSupPr>
                                <m:e>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i="1">
                                  <a:latin typeface="Cambria Math" panose="02040503050406030204" pitchFamily="18" charset="0"/>
                                </a:rPr>
                                <m:t>𝑛</m:t>
                              </m:r>
                              <m:r>
                                <a:rPr lang="es-MX" sz="1800" i="1">
                                  <a:latin typeface="Cambria Math" panose="02040503050406030204" pitchFamily="18" charset="0"/>
                                </a:rPr>
                                <m:t>−1</m:t>
                              </m:r>
                            </m:e>
                          </m:d>
                          <m:f>
                            <m:fPr>
                              <m:ctrlPr>
                                <a:rPr lang="es-MX" sz="1800" i="1">
                                  <a:latin typeface="Cambria Math" panose="02040503050406030204" pitchFamily="18" charset="0"/>
                                </a:rPr>
                              </m:ctrlPr>
                            </m:fPr>
                            <m:num>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′2</m:t>
                                  </m:r>
                                </m:sup>
                              </m:s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𝜒</m:t>
                                  </m:r>
                                </m:e>
                                <m:sub>
                                  <m:r>
                                    <a:rPr lang="es-MX" sz="1800" i="1">
                                      <a:latin typeface="Cambria Math" panose="02040503050406030204" pitchFamily="18" charset="0"/>
                                    </a:rPr>
                                    <m:t>𝑛</m:t>
                                  </m:r>
                                  <m:r>
                                    <a:rPr lang="es-MX" sz="1800" i="1">
                                      <a:latin typeface="Cambria Math" panose="02040503050406030204" pitchFamily="18" charset="0"/>
                                    </a:rPr>
                                    <m:t>−1;1−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b>
                                <m:sup>
                                  <m:r>
                                    <a:rPr lang="es-MX" sz="1800" i="1">
                                      <a:latin typeface="Cambria Math" panose="02040503050406030204" pitchFamily="18" charset="0"/>
                                    </a:rPr>
                                    <m:t>2</m:t>
                                  </m:r>
                                </m:sup>
                              </m:sSubSup>
                            </m:den>
                          </m:f>
                        </m:e>
                      </m:d>
                    </m:oMath>
                  </m:oMathPara>
                </a14:m>
                <a:endParaRPr lang="es-MX" sz="1800" i="1" dirty="0">
                  <a:latin typeface="Cambria Math" panose="02040503050406030204" pitchFamily="18" charset="0"/>
                </a:endParaRPr>
              </a:p>
              <a:p>
                <a:pPr marL="542925" lvl="2" indent="0">
                  <a:buNone/>
                </a:pPr>
                <a:br>
                  <a:rPr lang="es-MX" sz="1800" i="1" dirty="0">
                    <a:latin typeface="Cambria Math" panose="02040503050406030204" pitchFamily="18" charset="0"/>
                  </a:rPr>
                </a:br>
                <a:endParaRPr lang="es-MX" sz="1800" i="1" dirty="0">
                  <a:latin typeface="Cambria Math" panose="02040503050406030204" pitchFamily="18" charset="0"/>
                </a:endParaRPr>
              </a:p>
              <a:p>
                <a:pPr marL="542925" lvl="2" indent="0">
                  <a:buNone/>
                </a:pPr>
                <a14:m>
                  <m:oMathPara xmlns:m="http://schemas.openxmlformats.org/officeDocument/2006/math">
                    <m:oMathParaPr>
                      <m:jc m:val="centerGroup"/>
                    </m:oMathParaPr>
                    <m:oMath xmlns:m="http://schemas.openxmlformats.org/officeDocument/2006/math">
                      <m:d>
                        <m:dPr>
                          <m:ctrlPr>
                            <a:rPr lang="es-MX" sz="1800" i="1">
                              <a:latin typeface="Cambria Math" panose="02040503050406030204" pitchFamily="18" charset="0"/>
                            </a:rPr>
                          </m:ctrlPr>
                        </m:dPr>
                        <m:e>
                          <m:r>
                            <a:rPr lang="es-MX" sz="1800" i="1">
                              <a:latin typeface="Cambria Math" panose="02040503050406030204" pitchFamily="18" charset="0"/>
                            </a:rPr>
                            <m:t> </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r>
                                <a:rPr lang="es-MX" sz="1800" i="1" smtClean="0">
                                  <a:latin typeface="Cambria Math" panose="02040503050406030204" pitchFamily="18" charset="0"/>
                                </a:rPr>
                                <m:t>1</m:t>
                              </m:r>
                              <m:r>
                                <a:rPr lang="es-MX" sz="1800" b="0" i="1" smtClean="0">
                                  <a:latin typeface="Cambria Math" panose="02040503050406030204" pitchFamily="18" charset="0"/>
                                </a:rPr>
                                <m:t>9.023</m:t>
                              </m:r>
                            </m:den>
                          </m:f>
                          <m:r>
                            <a:rPr lang="es-MX" sz="1800" i="1">
                              <a:latin typeface="Cambria Math" panose="02040503050406030204" pitchFamily="18" charset="0"/>
                            </a:rPr>
                            <m:t>,</m:t>
                          </m:r>
                          <m:d>
                            <m:dPr>
                              <m:ctrlPr>
                                <a:rPr lang="es-MX" sz="1800" i="1">
                                  <a:latin typeface="Cambria Math" panose="02040503050406030204" pitchFamily="18" charset="0"/>
                                </a:rPr>
                              </m:ctrlPr>
                            </m:dPr>
                            <m:e>
                              <m:r>
                                <a:rPr lang="es-MX" sz="1800" b="0" i="1" smtClean="0">
                                  <a:latin typeface="Cambria Math" panose="02040503050406030204" pitchFamily="18" charset="0"/>
                                </a:rPr>
                                <m:t>10</m:t>
                              </m:r>
                              <m:r>
                                <a:rPr lang="es-MX" sz="1800" i="1">
                                  <a:latin typeface="Cambria Math" panose="02040503050406030204" pitchFamily="18" charset="0"/>
                                </a:rPr>
                                <m:t>−1</m:t>
                              </m:r>
                            </m:e>
                          </m:d>
                          <m:f>
                            <m:fPr>
                              <m:ctrlPr>
                                <a:rPr lang="es-MX" sz="1800" i="1">
                                  <a:latin typeface="Cambria Math" panose="02040503050406030204" pitchFamily="18" charset="0"/>
                                </a:rPr>
                              </m:ctrlPr>
                            </m:fPr>
                            <m:num>
                              <m:r>
                                <a:rPr lang="es-MX" sz="1800" b="0" i="1" smtClean="0">
                                  <a:latin typeface="Cambria Math" panose="02040503050406030204" pitchFamily="18" charset="0"/>
                                </a:rPr>
                                <m:t>2.888</m:t>
                              </m:r>
                            </m:num>
                            <m:den>
                              <m:r>
                                <a:rPr lang="es-MX" sz="1800" i="1" smtClean="0">
                                  <a:latin typeface="Cambria Math" panose="02040503050406030204" pitchFamily="18" charset="0"/>
                                </a:rPr>
                                <m:t>2</m:t>
                              </m:r>
                              <m:r>
                                <a:rPr lang="es-MX" sz="1800" b="0" i="1" smtClean="0">
                                  <a:latin typeface="Cambria Math" panose="02040503050406030204" pitchFamily="18" charset="0"/>
                                </a:rPr>
                                <m:t>.700</m:t>
                              </m:r>
                            </m:den>
                          </m:f>
                        </m:e>
                      </m:d>
                      <m:r>
                        <a:rPr lang="es-MX" sz="1800" b="0" i="1" smtClean="0">
                          <a:latin typeface="Cambria Math" panose="02040503050406030204" pitchFamily="18" charset="0"/>
                        </a:rPr>
                        <m:t>=(1.36,9.62)</m:t>
                      </m:r>
                    </m:oMath>
                  </m:oMathPara>
                </a14:m>
                <a:endParaRPr lang="es-ES" sz="1800" dirty="0">
                  <a:solidFill>
                    <a:schemeClr val="tx1"/>
                  </a:solidFill>
                  <a:latin typeface="Cambria Math" panose="02040503050406030204" pitchFamily="18" charset="0"/>
                  <a:sym typeface="Wingdings" pitchFamily="2" charset="2"/>
                </a:endParaRPr>
              </a:p>
              <a:p>
                <a:pPr lvl="1"/>
                <a:endParaRPr lang="es-ES" sz="2600" b="0" dirty="0">
                  <a:latin typeface="Cambria Math" panose="02040503050406030204" pitchFamily="18" charset="0"/>
                  <a:sym typeface="Wingdings" pitchFamily="2" charset="2"/>
                </a:endParaRPr>
              </a:p>
              <a:p>
                <a:pPr lvl="1"/>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2054"/>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58</a:t>
            </a:fld>
            <a:endParaRPr lang="es-ES" noProof="1"/>
          </a:p>
        </p:txBody>
      </p:sp>
    </p:spTree>
    <p:extLst>
      <p:ext uri="{BB962C8B-B14F-4D97-AF65-F5344CB8AC3E}">
        <p14:creationId xmlns:p14="http://schemas.microsoft.com/office/powerpoint/2010/main" val="144071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Relación entre intervalos de confianza y contraste de </a:t>
            </a:r>
            <a:r>
              <a:rPr lang="es-ES" dirty="0" err="1"/>
              <a:t>hipótesis</a:t>
            </a:r>
            <a:endParaRPr lang="es-ES" dirty="0"/>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Algunos de vosotros ya lo sospechabais…</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59</a:t>
            </a:fld>
            <a:endParaRPr lang="es-ES"/>
          </a:p>
        </p:txBody>
      </p:sp>
    </p:spTree>
    <p:extLst>
      <p:ext uri="{BB962C8B-B14F-4D97-AF65-F5344CB8AC3E}">
        <p14:creationId xmlns:p14="http://schemas.microsoft.com/office/powerpoint/2010/main" val="172892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r>
              <a:rPr lang="es-MX" noProof="1"/>
              <a:t>¿Qué es una hipótesis?</a:t>
            </a:r>
            <a:endParaRPr lang="es-ES" noProof="1"/>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6</a:t>
            </a:fld>
            <a:endParaRPr lang="es-ES" noProof="1"/>
          </a:p>
        </p:txBody>
      </p:sp>
      <p:pic>
        <p:nvPicPr>
          <p:cNvPr id="1026" name="Picture 2" descr="Meme guy | Public domain vectors">
            <a:extLst>
              <a:ext uri="{FF2B5EF4-FFF2-40B4-BE49-F238E27FC236}">
                <a16:creationId xmlns:a16="http://schemas.microsoft.com/office/drawing/2014/main" id="{30B26CF3-844A-4A93-86FD-31D2FF1C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995848"/>
            <a:ext cx="3476625" cy="2002536"/>
          </a:xfrm>
          <a:prstGeom prst="rect">
            <a:avLst/>
          </a:prstGeom>
          <a:noFill/>
          <a:extLst>
            <a:ext uri="{909E8E84-426E-40DD-AFC4-6F175D3DCCD1}">
              <a14:hiddenFill xmlns:a14="http://schemas.microsoft.com/office/drawing/2010/main">
                <a:solidFill>
                  <a:srgbClr val="FFFFFF"/>
                </a:solidFill>
              </a14:hiddenFill>
            </a:ext>
          </a:extLst>
        </p:spPr>
      </p:pic>
      <p:sp>
        <p:nvSpPr>
          <p:cNvPr id="10" name="Speech Bubble: Rectangle with Corners Rounded 9">
            <a:extLst>
              <a:ext uri="{FF2B5EF4-FFF2-40B4-BE49-F238E27FC236}">
                <a16:creationId xmlns:a16="http://schemas.microsoft.com/office/drawing/2014/main" id="{051D9165-938C-4725-962B-63F9D0FE24DF}"/>
              </a:ext>
            </a:extLst>
          </p:cNvPr>
          <p:cNvSpPr/>
          <p:nvPr/>
        </p:nvSpPr>
        <p:spPr>
          <a:xfrm>
            <a:off x="1004451" y="5387004"/>
            <a:ext cx="2615184" cy="1389888"/>
          </a:xfrm>
          <a:prstGeom prst="wedgeRoundRectCallout">
            <a:avLst>
              <a:gd name="adj1" fmla="val 18677"/>
              <a:gd name="adj2" fmla="val -14078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¿Son las medias en las dos poblaciones diferentes? </a:t>
            </a:r>
            <a:endParaRPr lang="es-ES" dirty="0"/>
          </a:p>
        </p:txBody>
      </p:sp>
      <p:sp>
        <p:nvSpPr>
          <p:cNvPr id="11" name="Speech Bubble: Rectangle with Corners Rounded 10">
            <a:extLst>
              <a:ext uri="{FF2B5EF4-FFF2-40B4-BE49-F238E27FC236}">
                <a16:creationId xmlns:a16="http://schemas.microsoft.com/office/drawing/2014/main" id="{B2C9AC0D-D7F9-4C7A-A6F8-F608745E3C8E}"/>
              </a:ext>
            </a:extLst>
          </p:cNvPr>
          <p:cNvSpPr/>
          <p:nvPr/>
        </p:nvSpPr>
        <p:spPr>
          <a:xfrm>
            <a:off x="3908426" y="1605960"/>
            <a:ext cx="2615184" cy="1389888"/>
          </a:xfrm>
          <a:prstGeom prst="wedgeRoundRectCallout">
            <a:avLst>
              <a:gd name="adj1" fmla="val -76777"/>
              <a:gd name="adj2" fmla="val 8289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 la media de la población igual a 20?</a:t>
            </a:r>
            <a:endParaRPr lang="es-ES" dirty="0"/>
          </a:p>
        </p:txBody>
      </p:sp>
      <p:sp>
        <p:nvSpPr>
          <p:cNvPr id="12" name="Speech Bubble: Rectangle with Corners Rounded 11">
            <a:extLst>
              <a:ext uri="{FF2B5EF4-FFF2-40B4-BE49-F238E27FC236}">
                <a16:creationId xmlns:a16="http://schemas.microsoft.com/office/drawing/2014/main" id="{83DB417F-8C3D-4A42-BF73-1FA7755A445B}"/>
              </a:ext>
            </a:extLst>
          </p:cNvPr>
          <p:cNvSpPr/>
          <p:nvPr/>
        </p:nvSpPr>
        <p:spPr>
          <a:xfrm>
            <a:off x="3723267" y="3997116"/>
            <a:ext cx="2615184" cy="1389888"/>
          </a:xfrm>
          <a:prstGeom prst="wedgeRoundRectCallout">
            <a:avLst>
              <a:gd name="adj1" fmla="val -64889"/>
              <a:gd name="adj2" fmla="val -8289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¿Está el </a:t>
            </a:r>
            <a:r>
              <a:rPr lang="es-MX" dirty="0" err="1"/>
              <a:t>paramétro</a:t>
            </a:r>
            <a:r>
              <a:rPr lang="es-MX" dirty="0"/>
              <a:t> poblacional por encima de un umbral?</a:t>
            </a:r>
            <a:endParaRPr lang="es-ES" dirty="0"/>
          </a:p>
        </p:txBody>
      </p:sp>
    </p:spTree>
    <p:extLst>
      <p:ext uri="{BB962C8B-B14F-4D97-AF65-F5344CB8AC3E}">
        <p14:creationId xmlns:p14="http://schemas.microsoft.com/office/powerpoint/2010/main" val="1146411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Relación entre IC y contraste de hipótesis</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3600" dirty="0">
                    <a:sym typeface="Wingdings" pitchFamily="2" charset="2"/>
                  </a:rPr>
                  <a:t>Asumamos un nivel de significancia </a:t>
                </a:r>
                <a:r>
                  <a:rPr lang="es-ES" sz="3600" dirty="0" err="1">
                    <a:sym typeface="Wingdings" pitchFamily="2" charset="2"/>
                  </a:rPr>
                  <a:t>level</a:t>
                </a:r>
                <a:r>
                  <a:rPr lang="es-ES" sz="3600" dirty="0">
                    <a:sym typeface="Wingdings" pitchFamily="2" charset="2"/>
                  </a:rPr>
                  <a:t> (</a:t>
                </a:r>
                <a14:m>
                  <m:oMath xmlns:m="http://schemas.openxmlformats.org/officeDocument/2006/math">
                    <m:r>
                      <a:rPr lang="es-MX" sz="3600" b="0" i="1" smtClean="0">
                        <a:latin typeface="Cambria Math" panose="02040503050406030204" pitchFamily="18" charset="0"/>
                        <a:sym typeface="Wingdings" pitchFamily="2" charset="2"/>
                      </a:rPr>
                      <m:t>𝛼</m:t>
                    </m:r>
                  </m:oMath>
                </a14:m>
                <a:r>
                  <a:rPr lang="es-ES" sz="3400" dirty="0">
                    <a:sym typeface="Wingdings" pitchFamily="2" charset="2"/>
                  </a:rPr>
                  <a:t>), un </a:t>
                </a:r>
                <a14:m>
                  <m:oMath xmlns:m="http://schemas.openxmlformats.org/officeDocument/2006/math">
                    <m:r>
                      <a:rPr lang="es-MX" sz="3400" b="0" i="1" smtClean="0">
                        <a:latin typeface="Cambria Math" panose="02040503050406030204" pitchFamily="18" charset="0"/>
                        <a:sym typeface="Wingdings" pitchFamily="2" charset="2"/>
                      </a:rPr>
                      <m:t>𝐶</m:t>
                    </m:r>
                    <m:sSubSup>
                      <m:sSubSupPr>
                        <m:ctrlPr>
                          <a:rPr lang="es-MX" sz="3400" b="0" i="1" smtClean="0">
                            <a:latin typeface="Cambria Math" panose="02040503050406030204" pitchFamily="18" charset="0"/>
                            <a:sym typeface="Wingdings" pitchFamily="2" charset="2"/>
                          </a:rPr>
                        </m:ctrlPr>
                      </m:sSubSupPr>
                      <m:e>
                        <m:r>
                          <a:rPr lang="es-MX" sz="3400" b="0" i="1" smtClean="0">
                            <a:latin typeface="Cambria Math" panose="02040503050406030204" pitchFamily="18" charset="0"/>
                            <a:sym typeface="Wingdings" pitchFamily="2" charset="2"/>
                          </a:rPr>
                          <m:t>𝐼</m:t>
                        </m:r>
                      </m:e>
                      <m:sub>
                        <m:r>
                          <a:rPr lang="es-MX" sz="3400" b="0" i="1" smtClean="0">
                            <a:latin typeface="Cambria Math" panose="02040503050406030204" pitchFamily="18" charset="0"/>
                            <a:sym typeface="Wingdings" pitchFamily="2" charset="2"/>
                          </a:rPr>
                          <m:t>𝜃</m:t>
                        </m:r>
                      </m:sub>
                      <m:sup>
                        <m:r>
                          <a:rPr lang="es-MX" sz="3400" b="0" i="1" smtClean="0">
                            <a:latin typeface="Cambria Math" panose="02040503050406030204" pitchFamily="18" charset="0"/>
                            <a:sym typeface="Wingdings" pitchFamily="2" charset="2"/>
                          </a:rPr>
                          <m:t>1−</m:t>
                        </m:r>
                        <m:r>
                          <a:rPr lang="es-MX" sz="3400" b="0" i="1" smtClean="0">
                            <a:latin typeface="Cambria Math" panose="02040503050406030204" pitchFamily="18" charset="0"/>
                            <a:sym typeface="Wingdings" pitchFamily="2" charset="2"/>
                          </a:rPr>
                          <m:t>𝛼</m:t>
                        </m:r>
                      </m:sup>
                    </m:sSubSup>
                  </m:oMath>
                </a14:m>
                <a:r>
                  <a:rPr lang="es-ES" sz="3400" dirty="0">
                    <a:sym typeface="Wingdings" pitchFamily="2" charset="2"/>
                  </a:rPr>
                  <a:t>, y un contraste de </a:t>
                </a:r>
                <a:r>
                  <a:rPr lang="es-ES" sz="3400" dirty="0" err="1">
                    <a:sym typeface="Wingdings" pitchFamily="2" charset="2"/>
                  </a:rPr>
                  <a:t>hipótesis</a:t>
                </a:r>
                <a:r>
                  <a:rPr lang="es-ES" sz="3400" dirty="0">
                    <a:sym typeface="Wingdings" pitchFamily="2" charset="2"/>
                  </a:rPr>
                  <a:t> con </a:t>
                </a:r>
                <a14:m>
                  <m:oMath xmlns:m="http://schemas.openxmlformats.org/officeDocument/2006/math">
                    <m:sSub>
                      <m:sSubPr>
                        <m:ctrlPr>
                          <a:rPr lang="es-MX" sz="3400" b="0" i="1" smtClean="0">
                            <a:latin typeface="Cambria Math" panose="02040503050406030204" pitchFamily="18" charset="0"/>
                            <a:sym typeface="Wingdings" pitchFamily="2" charset="2"/>
                          </a:rPr>
                        </m:ctrlPr>
                      </m:sSubPr>
                      <m:e>
                        <m:r>
                          <a:rPr lang="es-MX" sz="3400" b="0" i="1" smtClean="0">
                            <a:latin typeface="Cambria Math" panose="02040503050406030204" pitchFamily="18" charset="0"/>
                            <a:sym typeface="Wingdings" pitchFamily="2" charset="2"/>
                          </a:rPr>
                          <m:t>𝐻</m:t>
                        </m:r>
                      </m:e>
                      <m:sub>
                        <m:r>
                          <a:rPr lang="es-MX" sz="3400" b="0" i="1" smtClean="0">
                            <a:latin typeface="Cambria Math" panose="02040503050406030204" pitchFamily="18" charset="0"/>
                            <a:sym typeface="Wingdings" pitchFamily="2" charset="2"/>
                          </a:rPr>
                          <m:t>0</m:t>
                        </m:r>
                      </m:sub>
                    </m:sSub>
                    <m:r>
                      <a:rPr lang="es-MX" sz="3400" b="0" i="1" smtClean="0">
                        <a:latin typeface="Cambria Math" panose="02040503050406030204" pitchFamily="18" charset="0"/>
                        <a:sym typeface="Wingdings" pitchFamily="2" charset="2"/>
                      </a:rPr>
                      <m:t>:</m:t>
                    </m:r>
                    <m:r>
                      <a:rPr lang="es-MX" sz="3400" b="0" i="1" smtClean="0">
                        <a:latin typeface="Cambria Math" panose="02040503050406030204" pitchFamily="18" charset="0"/>
                        <a:sym typeface="Wingdings" pitchFamily="2" charset="2"/>
                      </a:rPr>
                      <m:t>𝜃</m:t>
                    </m:r>
                    <m:r>
                      <a:rPr lang="es-MX" sz="3400" b="0" i="1" smtClean="0">
                        <a:latin typeface="Cambria Math" panose="02040503050406030204" pitchFamily="18" charset="0"/>
                        <a:sym typeface="Wingdings" pitchFamily="2" charset="2"/>
                      </a:rPr>
                      <m:t>=</m:t>
                    </m:r>
                    <m:sSub>
                      <m:sSubPr>
                        <m:ctrlPr>
                          <a:rPr lang="es-MX" sz="3400" b="0" i="1" smtClean="0">
                            <a:latin typeface="Cambria Math" panose="02040503050406030204" pitchFamily="18" charset="0"/>
                            <a:sym typeface="Wingdings" pitchFamily="2" charset="2"/>
                          </a:rPr>
                        </m:ctrlPr>
                      </m:sSubPr>
                      <m:e>
                        <m:r>
                          <a:rPr lang="es-MX" sz="3400" b="0" i="1" smtClean="0">
                            <a:latin typeface="Cambria Math" panose="02040503050406030204" pitchFamily="18" charset="0"/>
                            <a:sym typeface="Wingdings" pitchFamily="2" charset="2"/>
                          </a:rPr>
                          <m:t>𝜃</m:t>
                        </m:r>
                      </m:e>
                      <m:sub>
                        <m:r>
                          <a:rPr lang="es-MX" sz="3400" b="0" i="1" smtClean="0">
                            <a:latin typeface="Cambria Math" panose="02040503050406030204" pitchFamily="18" charset="0"/>
                            <a:sym typeface="Wingdings" pitchFamily="2" charset="2"/>
                          </a:rPr>
                          <m:t>0</m:t>
                        </m:r>
                      </m:sub>
                    </m:sSub>
                  </m:oMath>
                </a14:m>
                <a:r>
                  <a:rPr lang="es-ES" sz="3400" dirty="0">
                    <a:sym typeface="Wingdings" pitchFamily="2" charset="2"/>
                  </a:rPr>
                  <a:t> and </a:t>
                </a:r>
                <a14:m>
                  <m:oMath xmlns:m="http://schemas.openxmlformats.org/officeDocument/2006/math">
                    <m:sSub>
                      <m:sSubPr>
                        <m:ctrlPr>
                          <a:rPr lang="es-MX" sz="3400" b="0" i="1" smtClean="0">
                            <a:latin typeface="Cambria Math" panose="02040503050406030204" pitchFamily="18" charset="0"/>
                            <a:sym typeface="Wingdings" pitchFamily="2" charset="2"/>
                          </a:rPr>
                        </m:ctrlPr>
                      </m:sSubPr>
                      <m:e>
                        <m:r>
                          <a:rPr lang="es-MX" sz="3400" b="0" i="1" smtClean="0">
                            <a:latin typeface="Cambria Math" panose="02040503050406030204" pitchFamily="18" charset="0"/>
                            <a:sym typeface="Wingdings" pitchFamily="2" charset="2"/>
                          </a:rPr>
                          <m:t>𝐻</m:t>
                        </m:r>
                      </m:e>
                      <m:sub>
                        <m:r>
                          <a:rPr lang="es-MX" sz="3400" b="0" i="1" smtClean="0">
                            <a:latin typeface="Cambria Math" panose="02040503050406030204" pitchFamily="18" charset="0"/>
                            <a:sym typeface="Wingdings" pitchFamily="2" charset="2"/>
                          </a:rPr>
                          <m:t>1</m:t>
                        </m:r>
                      </m:sub>
                    </m:sSub>
                    <m:r>
                      <a:rPr lang="es-MX" sz="3400" b="0" i="1" smtClean="0">
                        <a:latin typeface="Cambria Math" panose="02040503050406030204" pitchFamily="18" charset="0"/>
                        <a:sym typeface="Wingdings" pitchFamily="2" charset="2"/>
                      </a:rPr>
                      <m:t>:</m:t>
                    </m:r>
                    <m:r>
                      <a:rPr lang="es-MX" sz="3400" b="0" i="1" smtClean="0">
                        <a:latin typeface="Cambria Math" panose="02040503050406030204" pitchFamily="18" charset="0"/>
                        <a:sym typeface="Wingdings" pitchFamily="2" charset="2"/>
                      </a:rPr>
                      <m:t>𝜃</m:t>
                    </m:r>
                    <m:r>
                      <a:rPr lang="es-MX" sz="3400" b="0" i="1" smtClean="0">
                        <a:latin typeface="Cambria Math" panose="02040503050406030204" pitchFamily="18" charset="0"/>
                        <a:ea typeface="Cambria Math" panose="02040503050406030204" pitchFamily="18" charset="0"/>
                        <a:sym typeface="Wingdings" pitchFamily="2" charset="2"/>
                      </a:rPr>
                      <m:t>≠</m:t>
                    </m:r>
                    <m:sSub>
                      <m:sSubPr>
                        <m:ctrlPr>
                          <a:rPr lang="es-MX" sz="3400" b="0" i="1" smtClean="0">
                            <a:latin typeface="Cambria Math" panose="02040503050406030204" pitchFamily="18" charset="0"/>
                            <a:ea typeface="Cambria Math" panose="02040503050406030204" pitchFamily="18" charset="0"/>
                            <a:sym typeface="Wingdings" pitchFamily="2" charset="2"/>
                          </a:rPr>
                        </m:ctrlPr>
                      </m:sSubPr>
                      <m:e>
                        <m:r>
                          <a:rPr lang="es-MX" sz="3400" b="0" i="1" smtClean="0">
                            <a:latin typeface="Cambria Math" panose="02040503050406030204" pitchFamily="18" charset="0"/>
                            <a:ea typeface="Cambria Math" panose="02040503050406030204" pitchFamily="18" charset="0"/>
                            <a:sym typeface="Wingdings" pitchFamily="2" charset="2"/>
                          </a:rPr>
                          <m:t>𝜃</m:t>
                        </m:r>
                      </m:e>
                      <m:sub>
                        <m:r>
                          <a:rPr lang="es-MX" sz="3400" b="0" i="1" smtClean="0">
                            <a:latin typeface="Cambria Math" panose="02040503050406030204" pitchFamily="18" charset="0"/>
                            <a:ea typeface="Cambria Math" panose="02040503050406030204" pitchFamily="18" charset="0"/>
                            <a:sym typeface="Wingdings" pitchFamily="2" charset="2"/>
                          </a:rPr>
                          <m:t>0</m:t>
                        </m:r>
                      </m:sub>
                    </m:sSub>
                  </m:oMath>
                </a14:m>
                <a:r>
                  <a:rPr lang="es-ES" sz="3400" dirty="0">
                    <a:sym typeface="Wingdings" pitchFamily="2" charset="2"/>
                  </a:rPr>
                  <a:t>:</a:t>
                </a:r>
              </a:p>
              <a:p>
                <a:pPr marL="266700" lvl="1" indent="0">
                  <a:buNone/>
                </a:pPr>
                <a14:m>
                  <m:oMathPara xmlns:m="http://schemas.openxmlformats.org/officeDocument/2006/math">
                    <m:oMathParaPr>
                      <m:jc m:val="centerGroup"/>
                    </m:oMathParaPr>
                    <m:oMath xmlns:m="http://schemas.openxmlformats.org/officeDocument/2006/math">
                      <m:r>
                        <a:rPr lang="es-MX" sz="3400" b="0" i="1" smtClean="0">
                          <a:latin typeface="Cambria Math" panose="02040503050406030204" pitchFamily="18" charset="0"/>
                          <a:sym typeface="Wingdings" pitchFamily="2" charset="2"/>
                        </a:rPr>
                        <m:t>𝑟𝑒𝑐h𝑎𝑧𝑎𝑟</m:t>
                      </m:r>
                      <m:r>
                        <a:rPr lang="es-MX" sz="3400" b="0" i="1" smtClean="0">
                          <a:latin typeface="Cambria Math" panose="02040503050406030204" pitchFamily="18" charset="0"/>
                          <a:sym typeface="Wingdings" pitchFamily="2" charset="2"/>
                        </a:rPr>
                        <m:t> </m:t>
                      </m:r>
                      <m:sSub>
                        <m:sSubPr>
                          <m:ctrlPr>
                            <a:rPr lang="es-MX" sz="3400" b="0" i="1" smtClean="0">
                              <a:latin typeface="Cambria Math" panose="02040503050406030204" pitchFamily="18" charset="0"/>
                              <a:sym typeface="Wingdings" pitchFamily="2" charset="2"/>
                            </a:rPr>
                          </m:ctrlPr>
                        </m:sSubPr>
                        <m:e>
                          <m:r>
                            <a:rPr lang="es-MX" sz="3400" b="0" i="1" smtClean="0">
                              <a:latin typeface="Cambria Math" panose="02040503050406030204" pitchFamily="18" charset="0"/>
                              <a:sym typeface="Wingdings" pitchFamily="2" charset="2"/>
                            </a:rPr>
                            <m:t>𝐻</m:t>
                          </m:r>
                        </m:e>
                        <m:sub>
                          <m:r>
                            <a:rPr lang="es-MX" sz="3400" b="0" i="1" smtClean="0">
                              <a:latin typeface="Cambria Math" panose="02040503050406030204" pitchFamily="18" charset="0"/>
                              <a:sym typeface="Wingdings" pitchFamily="2" charset="2"/>
                            </a:rPr>
                            <m:t>0</m:t>
                          </m:r>
                        </m:sub>
                      </m:sSub>
                      <m:r>
                        <a:rPr lang="es-MX" sz="3400" b="0" i="1" smtClean="0">
                          <a:latin typeface="Cambria Math" panose="02040503050406030204" pitchFamily="18" charset="0"/>
                          <a:ea typeface="Cambria Math" panose="02040503050406030204" pitchFamily="18" charset="0"/>
                          <a:sym typeface="Wingdings" pitchFamily="2" charset="2"/>
                        </a:rPr>
                        <m:t>↔</m:t>
                      </m:r>
                      <m:sSub>
                        <m:sSubPr>
                          <m:ctrlPr>
                            <a:rPr lang="es-MX" sz="3400" b="0" i="1" smtClean="0">
                              <a:latin typeface="Cambria Math" panose="02040503050406030204" pitchFamily="18" charset="0"/>
                              <a:ea typeface="Cambria Math" panose="02040503050406030204" pitchFamily="18" charset="0"/>
                              <a:sym typeface="Wingdings" pitchFamily="2" charset="2"/>
                            </a:rPr>
                          </m:ctrlPr>
                        </m:sSubPr>
                        <m:e>
                          <m:r>
                            <a:rPr lang="es-MX" sz="3400" b="0" i="1" smtClean="0">
                              <a:latin typeface="Cambria Math" panose="02040503050406030204" pitchFamily="18" charset="0"/>
                              <a:ea typeface="Cambria Math" panose="02040503050406030204" pitchFamily="18" charset="0"/>
                              <a:sym typeface="Wingdings" pitchFamily="2" charset="2"/>
                            </a:rPr>
                            <m:t>𝜃</m:t>
                          </m:r>
                        </m:e>
                        <m:sub>
                          <m:r>
                            <a:rPr lang="es-MX" sz="3400" b="0" i="1" smtClean="0">
                              <a:latin typeface="Cambria Math" panose="02040503050406030204" pitchFamily="18" charset="0"/>
                              <a:ea typeface="Cambria Math" panose="02040503050406030204" pitchFamily="18" charset="0"/>
                              <a:sym typeface="Wingdings" pitchFamily="2" charset="2"/>
                            </a:rPr>
                            <m:t>0</m:t>
                          </m:r>
                        </m:sub>
                      </m:sSub>
                      <m:r>
                        <a:rPr lang="es-MX" sz="3400" b="0" i="1" smtClean="0">
                          <a:latin typeface="Cambria Math" panose="02040503050406030204" pitchFamily="18" charset="0"/>
                          <a:ea typeface="Cambria Math" panose="02040503050406030204" pitchFamily="18" charset="0"/>
                          <a:sym typeface="Wingdings" pitchFamily="2" charset="2"/>
                        </a:rPr>
                        <m:t>∉</m:t>
                      </m:r>
                      <m:r>
                        <a:rPr lang="es-MX" sz="3400" b="0" i="1" smtClean="0">
                          <a:latin typeface="Cambria Math" panose="02040503050406030204" pitchFamily="18" charset="0"/>
                          <a:ea typeface="Cambria Math" panose="02040503050406030204" pitchFamily="18" charset="0"/>
                          <a:sym typeface="Wingdings" pitchFamily="2" charset="2"/>
                        </a:rPr>
                        <m:t>𝐶</m:t>
                      </m:r>
                      <m:sSubSup>
                        <m:sSubSupPr>
                          <m:ctrlPr>
                            <a:rPr lang="es-MX" sz="3400" b="0" i="1" smtClean="0">
                              <a:latin typeface="Cambria Math" panose="02040503050406030204" pitchFamily="18" charset="0"/>
                              <a:ea typeface="Cambria Math" panose="02040503050406030204" pitchFamily="18" charset="0"/>
                              <a:sym typeface="Wingdings" pitchFamily="2" charset="2"/>
                            </a:rPr>
                          </m:ctrlPr>
                        </m:sSubSupPr>
                        <m:e>
                          <m:r>
                            <a:rPr lang="es-MX" sz="3400" b="0" i="1" smtClean="0">
                              <a:latin typeface="Cambria Math" panose="02040503050406030204" pitchFamily="18" charset="0"/>
                              <a:ea typeface="Cambria Math" panose="02040503050406030204" pitchFamily="18" charset="0"/>
                              <a:sym typeface="Wingdings" pitchFamily="2" charset="2"/>
                            </a:rPr>
                            <m:t>𝐼</m:t>
                          </m:r>
                        </m:e>
                        <m:sub>
                          <m:r>
                            <a:rPr lang="es-MX" sz="3400" b="0" i="1" smtClean="0">
                              <a:latin typeface="Cambria Math" panose="02040503050406030204" pitchFamily="18" charset="0"/>
                              <a:ea typeface="Cambria Math" panose="02040503050406030204" pitchFamily="18" charset="0"/>
                              <a:sym typeface="Wingdings" pitchFamily="2" charset="2"/>
                            </a:rPr>
                            <m:t>𝜃</m:t>
                          </m:r>
                        </m:sub>
                        <m:sup>
                          <m:r>
                            <a:rPr lang="es-MX" sz="3400" b="0" i="1" smtClean="0">
                              <a:latin typeface="Cambria Math" panose="02040503050406030204" pitchFamily="18" charset="0"/>
                              <a:ea typeface="Cambria Math" panose="02040503050406030204" pitchFamily="18" charset="0"/>
                              <a:sym typeface="Wingdings" pitchFamily="2" charset="2"/>
                            </a:rPr>
                            <m:t>1−</m:t>
                          </m:r>
                          <m:r>
                            <a:rPr lang="es-MX" sz="3400" b="0" i="1" smtClean="0">
                              <a:latin typeface="Cambria Math" panose="02040503050406030204" pitchFamily="18" charset="0"/>
                              <a:ea typeface="Cambria Math" panose="02040503050406030204" pitchFamily="18" charset="0"/>
                              <a:sym typeface="Wingdings" pitchFamily="2" charset="2"/>
                            </a:rPr>
                            <m:t>𝛼</m:t>
                          </m:r>
                        </m:sup>
                      </m:sSubSup>
                    </m:oMath>
                  </m:oMathPara>
                </a14:m>
                <a:endParaRPr lang="es-MX" sz="3400" b="0" dirty="0">
                  <a:ea typeface="Cambria Math" panose="02040503050406030204" pitchFamily="18" charset="0"/>
                  <a:sym typeface="Wingdings" pitchFamily="2" charset="2"/>
                </a:endParaRPr>
              </a:p>
              <a:p>
                <a:pPr marL="266700" lvl="1" indent="0">
                  <a:buNone/>
                </a:pPr>
                <a:endParaRPr lang="es-MX" sz="3400" dirty="0">
                  <a:ea typeface="Cambria Math" panose="02040503050406030204" pitchFamily="18" charset="0"/>
                  <a:sym typeface="Wingdings" pitchFamily="2" charset="2"/>
                </a:endParaRPr>
              </a:p>
              <a:p>
                <a:pPr lvl="1"/>
                <a:r>
                  <a:rPr lang="es-MX" sz="3400" b="0" dirty="0">
                    <a:ea typeface="Cambria Math" panose="02040503050406030204" pitchFamily="18" charset="0"/>
                    <a:sym typeface="Wingdings" pitchFamily="2" charset="2"/>
                  </a:rPr>
                  <a:t>Los dos son dos monedas de la misma cara, pero ofrecen diferentes puntos de vista </a:t>
                </a:r>
              </a:p>
              <a:p>
                <a:pPr marL="266700" lvl="1" indent="0">
                  <a:buNone/>
                </a:pPr>
                <a:endParaRPr lang="es-ES" sz="3400" dirty="0">
                  <a:sym typeface="Wingdings" pitchFamily="2" charset="2"/>
                </a:endParaRPr>
              </a:p>
              <a:p>
                <a:pPr marL="266700" lvl="1" indent="0">
                  <a:buNone/>
                </a:pPr>
                <a:endParaRPr lang="es-ES" sz="3400" dirty="0">
                  <a:sym typeface="Wingdings" pitchFamily="2" charset="2"/>
                </a:endParaRPr>
              </a:p>
              <a:p>
                <a:pPr marL="266700" lvl="1" indent="0">
                  <a:buNone/>
                </a:pPr>
                <a:endParaRPr lang="es-ES" sz="3400" dirty="0">
                  <a:sym typeface="Wingdings" pitchFamily="2" charset="2"/>
                </a:endParaRPr>
              </a:p>
              <a:p>
                <a:pPr marL="266700" lvl="1" indent="0">
                  <a:buNone/>
                </a:pPr>
                <a:endParaRPr lang="es-ES" sz="3400" dirty="0">
                  <a:sym typeface="Wingdings" pitchFamily="2" charset="2"/>
                </a:endParaRPr>
              </a:p>
              <a:p>
                <a:pPr lvl="1"/>
                <a:endParaRPr lang="es-ES" sz="2800" dirty="0"/>
              </a:p>
              <a:p>
                <a:pPr lvl="1"/>
                <a:endParaRPr lang="es-ES" sz="2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4297"/>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60</a:t>
            </a:fld>
            <a:endParaRPr lang="es-ES" noProof="1"/>
          </a:p>
        </p:txBody>
      </p:sp>
    </p:spTree>
    <p:extLst>
      <p:ext uri="{BB962C8B-B14F-4D97-AF65-F5344CB8AC3E}">
        <p14:creationId xmlns:p14="http://schemas.microsoft.com/office/powerpoint/2010/main" val="2930204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1</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El nivel específico de una proteína en la sangre se distribuye normalmente en los adultos con una media de 7.25 g/dl. Tomamos 8 medidas de pacientes obteniendo los siguientes resultados: {7.15, 7.38, 7.24, 7.12, 7.28, 7.19, 7.21, 7.32}. ¿Hay algún cambio en el nivel medio de la proteína en pacientes? Asumir una significancia de 0.05.</a:t>
                </a:r>
                <a:endParaRPr lang="es-ES"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=7.23625;  </m:t>
                      </m:r>
                      <m:sSup>
                        <m:sSupPr>
                          <m:ctrlPr>
                            <a:rPr lang="es-MX" b="0" i="1" dirty="0" smtClean="0">
                              <a:latin typeface="Cambria Math" panose="02040503050406030204" pitchFamily="18" charset="0"/>
                            </a:rPr>
                          </m:ctrlPr>
                        </m:sSupPr>
                        <m:e>
                          <m:r>
                            <a:rPr lang="es-MX" b="0" i="1" dirty="0" smtClean="0">
                              <a:latin typeface="Cambria Math" panose="02040503050406030204" pitchFamily="18" charset="0"/>
                            </a:rPr>
                            <m:t>𝑠</m:t>
                          </m:r>
                        </m:e>
                        <m:sup>
                          <m:r>
                            <a:rPr lang="es-MX" b="0" i="1" dirty="0" smtClean="0">
                              <a:latin typeface="Cambria Math" panose="02040503050406030204" pitchFamily="18" charset="0"/>
                            </a:rPr>
                            <m:t>′</m:t>
                          </m:r>
                        </m:sup>
                      </m:sSup>
                      <m:r>
                        <a:rPr lang="es-MX" b="0" i="1" dirty="0" smtClean="0">
                          <a:latin typeface="Cambria Math" panose="02040503050406030204" pitchFamily="18" charset="0"/>
                        </a:rPr>
                        <m:t>=0.0873;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0</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rPr>
                        <m:t>=7.25;  </m:t>
                      </m:r>
                      <m:sSub>
                        <m:sSubPr>
                          <m:ctrlPr>
                            <a:rPr lang="es-MX" b="0" i="1" dirty="0" smtClean="0">
                              <a:latin typeface="Cambria Math" panose="02040503050406030204" pitchFamily="18" charset="0"/>
                            </a:rPr>
                          </m:ctrlPr>
                        </m:sSubPr>
                        <m:e>
                          <m:r>
                            <a:rPr lang="es-MX" b="0" i="1" dirty="0" smtClean="0">
                              <a:latin typeface="Cambria Math" panose="02040503050406030204" pitchFamily="18" charset="0"/>
                            </a:rPr>
                            <m:t>𝐻</m:t>
                          </m:r>
                        </m:e>
                        <m:sub>
                          <m:r>
                            <a:rPr lang="es-MX" b="0" i="1" dirty="0" smtClean="0">
                              <a:latin typeface="Cambria Math" panose="02040503050406030204" pitchFamily="18" charset="0"/>
                            </a:rPr>
                            <m:t>1</m:t>
                          </m:r>
                        </m:sub>
                      </m:sSub>
                      <m:r>
                        <a:rPr lang="es-MX" b="0" i="1" dirty="0" smtClean="0">
                          <a:latin typeface="Cambria Math" panose="02040503050406030204" pitchFamily="18" charset="0"/>
                        </a:rPr>
                        <m:t>:</m:t>
                      </m:r>
                      <m:r>
                        <a:rPr lang="es-MX" b="0" i="1" dirty="0" smtClean="0">
                          <a:latin typeface="Cambria Math" panose="02040503050406030204" pitchFamily="18" charset="0"/>
                        </a:rPr>
                        <m:t>𝜇</m:t>
                      </m:r>
                      <m:r>
                        <a:rPr lang="es-MX" b="0" i="1" dirty="0" smtClean="0">
                          <a:latin typeface="Cambria Math" panose="02040503050406030204" pitchFamily="18" charset="0"/>
                          <a:ea typeface="Cambria Math" panose="02040503050406030204" pitchFamily="18" charset="0"/>
                        </a:rPr>
                        <m:t>≠7.25</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dirty="0" smtClean="0">
                              <a:latin typeface="Cambria Math" panose="02040503050406030204" pitchFamily="18" charset="0"/>
                            </a:rPr>
                            <m:t>−</m:t>
                          </m:r>
                          <m:r>
                            <a:rPr lang="es-MX" b="0" i="1" dirty="0" smtClean="0">
                              <a:latin typeface="Cambria Math" panose="02040503050406030204" pitchFamily="18" charset="0"/>
                            </a:rPr>
                            <m:t>𝑎</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𝑛</m:t>
                              </m:r>
                            </m:e>
                          </m:rad>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Sub>
                      <m:r>
                        <a:rPr lang="es-MX" b="0" i="1" smtClean="0">
                          <a:latin typeface="Cambria Math" panose="02040503050406030204" pitchFamily="18" charset="0"/>
                        </a:rPr>
                        <m:t> →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7.23625−7.25</m:t>
                          </m:r>
                        </m:num>
                        <m:den>
                          <m:r>
                            <a:rPr lang="es-MX" b="0" i="1" smtClean="0">
                              <a:latin typeface="Cambria Math" panose="02040503050406030204" pitchFamily="18" charset="0"/>
                            </a:rPr>
                            <m:t>0.0873/</m:t>
                          </m:r>
                          <m:rad>
                            <m:radPr>
                              <m:degHide m:val="on"/>
                              <m:ctrlPr>
                                <a:rPr lang="es-MX" b="0" i="1" smtClean="0">
                                  <a:latin typeface="Cambria Math" panose="02040503050406030204" pitchFamily="18" charset="0"/>
                                </a:rPr>
                              </m:ctrlPr>
                            </m:radPr>
                            <m:deg/>
                            <m:e>
                              <m:r>
                                <a:rPr lang="es-MX" b="0" i="1" smtClean="0">
                                  <a:latin typeface="Cambria Math" panose="02040503050406030204" pitchFamily="18" charset="0"/>
                                </a:rPr>
                                <m:t>8</m:t>
                              </m:r>
                            </m:e>
                          </m:rad>
                        </m:den>
                      </m:f>
                      <m:r>
                        <a:rPr lang="es-MX" b="0" i="1" smtClean="0">
                          <a:latin typeface="Cambria Math" panose="02040503050406030204" pitchFamily="18" charset="0"/>
                        </a:rPr>
                        <m:t>=−0.445</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𝑛</m:t>
                              </m:r>
                              <m:r>
                                <a:rPr lang="es-MX" b="0" i="1" smtClean="0">
                                  <a:latin typeface="Cambria Math" panose="02040503050406030204" pitchFamily="18" charset="0"/>
                                </a:rPr>
                                <m:t>−1</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𝛼</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𝑡</m:t>
                              </m:r>
                            </m:e>
                            <m:sub>
                              <m:r>
                                <a:rPr lang="es-MX" b="0" i="1" smtClean="0">
                                  <a:latin typeface="Cambria Math" panose="02040503050406030204" pitchFamily="18" charset="0"/>
                                </a:rPr>
                                <m:t>7</m:t>
                              </m:r>
                            </m:sub>
                            <m:sup>
                              <m:f>
                                <m:fPr>
                                  <m:ctrlPr>
                                    <a:rPr lang="es-MX" b="0" i="1" smtClean="0">
                                      <a:latin typeface="Cambria Math" panose="02040503050406030204" pitchFamily="18" charset="0"/>
                                    </a:rPr>
                                  </m:ctrlPr>
                                </m:fPr>
                                <m:num>
                                  <m:r>
                                    <a:rPr lang="es-MX" b="0" i="1" smtClean="0">
                                      <a:latin typeface="Cambria Math" panose="02040503050406030204" pitchFamily="18" charset="0"/>
                                    </a:rPr>
                                    <m:t>0.05</m:t>
                                  </m:r>
                                </m:num>
                                <m:den>
                                  <m:r>
                                    <a:rPr lang="es-MX" b="0" i="1" smtClean="0">
                                      <a:latin typeface="Cambria Math" panose="02040503050406030204" pitchFamily="18" charset="0"/>
                                    </a:rPr>
                                    <m:t>2</m:t>
                                  </m:r>
                                </m:den>
                              </m:f>
                            </m:sup>
                          </m:sSubSup>
                        </m:e>
                      </m:d>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−2.365, 2.365</m:t>
                          </m:r>
                        </m:e>
                      </m:d>
                    </m:oMath>
                  </m:oMathPara>
                </a14:m>
                <a:endParaRPr lang="es-MX" b="0" dirty="0"/>
              </a:p>
              <a:p>
                <a:pPr marL="266700" lvl="1" indent="0">
                  <a:buNone/>
                </a:pPr>
                <a:endParaRPr lang="es-MX" dirty="0"/>
              </a:p>
              <a:p>
                <a:pPr marL="266700" lvl="1" indent="0" algn="ctr">
                  <a:buNone/>
                </a:pPr>
                <a:r>
                  <a:rPr lang="es-MX" dirty="0"/>
                  <a:t>H0 no puede ser rechazada</a:t>
                </a:r>
              </a:p>
              <a:p>
                <a:pPr marL="266700" lvl="1" indent="0" algn="ctr">
                  <a:buNone/>
                </a:pPr>
                <a:endParaRPr lang="es-MX" dirty="0"/>
              </a:p>
              <a:p>
                <a:pPr marL="266700" lvl="1" indent="0" algn="ctr">
                  <a:buNone/>
                </a:pPr>
                <a14:m>
                  <m:oMathPara xmlns:m="http://schemas.openxmlformats.org/officeDocument/2006/math">
                    <m:oMathParaPr>
                      <m:jc m:val="centerGroup"/>
                    </m:oMathParaPr>
                    <m:oMath xmlns:m="http://schemas.openxmlformats.org/officeDocument/2006/math">
                      <m:r>
                        <a:rPr lang="es-MX" b="1" i="1" smtClean="0">
                          <a:solidFill>
                            <a:srgbClr val="FF0000"/>
                          </a:solidFill>
                          <a:latin typeface="Cambria Math" panose="02040503050406030204" pitchFamily="18" charset="0"/>
                        </a:rPr>
                        <m:t>𝑪</m:t>
                      </m:r>
                      <m:sSubSup>
                        <m:sSubSupPr>
                          <m:ctrlPr>
                            <a:rPr lang="es-MX" b="1" i="1" smtClean="0">
                              <a:solidFill>
                                <a:srgbClr val="FF0000"/>
                              </a:solidFill>
                              <a:latin typeface="Cambria Math" panose="02040503050406030204" pitchFamily="18" charset="0"/>
                            </a:rPr>
                          </m:ctrlPr>
                        </m:sSubSupPr>
                        <m:e>
                          <m:r>
                            <a:rPr lang="es-MX" b="1" i="1" smtClean="0">
                              <a:solidFill>
                                <a:srgbClr val="FF0000"/>
                              </a:solidFill>
                              <a:latin typeface="Cambria Math" panose="02040503050406030204" pitchFamily="18" charset="0"/>
                            </a:rPr>
                            <m:t>𝑰</m:t>
                          </m:r>
                        </m:e>
                        <m:sub>
                          <m:r>
                            <a:rPr lang="es-MX" b="1" i="1" smtClean="0">
                              <a:solidFill>
                                <a:srgbClr val="FF0000"/>
                              </a:solidFill>
                              <a:latin typeface="Cambria Math" panose="02040503050406030204" pitchFamily="18" charset="0"/>
                            </a:rPr>
                            <m:t>𝝁</m:t>
                          </m:r>
                        </m:sub>
                        <m:sup>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𝟗𝟓</m:t>
                          </m:r>
                        </m:sup>
                      </m:sSubSup>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𝟕</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𝟐𝟑</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𝟐</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𝟑𝟔𝟓</m:t>
                          </m:r>
                          <m:f>
                            <m:fPr>
                              <m:ctrlPr>
                                <a:rPr lang="es-MX" b="1" i="1" smtClean="0">
                                  <a:solidFill>
                                    <a:srgbClr val="FF0000"/>
                                  </a:solidFill>
                                  <a:latin typeface="Cambria Math" panose="02040503050406030204" pitchFamily="18" charset="0"/>
                                </a:rPr>
                              </m:ctrlPr>
                            </m:fPr>
                            <m:num>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𝟎𝟖𝟕𝟑</m:t>
                              </m:r>
                            </m:num>
                            <m:den>
                              <m:rad>
                                <m:radPr>
                                  <m:degHide m:val="on"/>
                                  <m:ctrlPr>
                                    <a:rPr lang="es-MX" b="1" i="1" smtClean="0">
                                      <a:solidFill>
                                        <a:srgbClr val="FF0000"/>
                                      </a:solidFill>
                                      <a:latin typeface="Cambria Math" panose="02040503050406030204" pitchFamily="18" charset="0"/>
                                    </a:rPr>
                                  </m:ctrlPr>
                                </m:radPr>
                                <m:deg/>
                                <m:e>
                                  <m:r>
                                    <a:rPr lang="es-MX" b="1" i="1" smtClean="0">
                                      <a:solidFill>
                                        <a:srgbClr val="FF0000"/>
                                      </a:solidFill>
                                      <a:latin typeface="Cambria Math" panose="02040503050406030204" pitchFamily="18" charset="0"/>
                                    </a:rPr>
                                    <m:t>𝟖</m:t>
                                  </m:r>
                                </m:e>
                              </m:rad>
                            </m:den>
                          </m:f>
                        </m:e>
                      </m:d>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𝟕</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𝟏𝟓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𝟕</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𝟑𝟐</m:t>
                          </m:r>
                        </m:e>
                      </m:d>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𝑪𝒐𝒏𝒕𝒊𝒆𝒏𝒆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𝒂</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𝟕</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𝒑𝒐𝒓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𝒍𝒐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𝒒𝒖𝒆</m:t>
                      </m:r>
                      <m:r>
                        <a:rPr lang="es-MX" b="1" i="1" smtClean="0">
                          <a:solidFill>
                            <a:srgbClr val="FF0000"/>
                          </a:solidFill>
                          <a:latin typeface="Cambria Math" panose="02040503050406030204" pitchFamily="18" charset="0"/>
                        </a:rPr>
                        <m:t> </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𝟎</m:t>
                          </m:r>
                        </m:sub>
                      </m:sSub>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𝒏𝒐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𝒑𝒖𝒆𝒅𝒆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𝒔𝒆𝒓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𝒓𝒆𝒄𝒉𝒂𝒛𝒂𝒅𝒂</m:t>
                      </m:r>
                    </m:oMath>
                  </m:oMathPara>
                </a14:m>
                <a:endParaRPr lang="es-MX" b="1" dirty="0">
                  <a:solidFill>
                    <a:srgbClr val="FF0000"/>
                  </a:solidFill>
                </a:endParaRPr>
              </a:p>
              <a:p>
                <a:pPr marL="266700" lvl="1" indent="0" algn="ctr">
                  <a:buNone/>
                </a:pPr>
                <a:endParaRPr lang="es-MX" dirty="0"/>
              </a:p>
              <a:p>
                <a:pPr marL="266700" lvl="1" indent="0" algn="ctr">
                  <a:buNone/>
                </a:pPr>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61</a:t>
            </a:fld>
            <a:endParaRPr lang="es-ES" noProof="1"/>
          </a:p>
        </p:txBody>
      </p:sp>
    </p:spTree>
    <p:extLst>
      <p:ext uri="{BB962C8B-B14F-4D97-AF65-F5344CB8AC3E}">
        <p14:creationId xmlns:p14="http://schemas.microsoft.com/office/powerpoint/2010/main" val="3044597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2</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Para estudiar el nivel de variabilidad en las temperaturas medidas por termómetros del mismo modelo hemos llevado a cabo un experimento consistente en observar temperaturas obtenidas de 30 termómetros en un mismo recipiente a temperatura constante. Hemos obtenido una desviación estándar de 0.06 en la muestra. Asumiendo normalidad en la temperatura medida por los termómetro, queremos comprobar si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m:t>
                    </m:r>
                  </m:oMath>
                </a14:m>
                <a:r>
                  <a:rPr lang="es-MX" dirty="0"/>
                  <a:t> con respecto 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0.05</m:t>
                    </m:r>
                  </m:oMath>
                </a14:m>
                <a:r>
                  <a:rPr lang="es-MX" dirty="0"/>
                  <a:t> con </a:t>
                </a:r>
                <a14:m>
                  <m:oMath xmlns:m="http://schemas.openxmlformats.org/officeDocument/2006/math">
                    <m:r>
                      <a:rPr lang="es-MX" b="0" i="1" smtClean="0">
                        <a:latin typeface="Cambria Math" panose="02040503050406030204" pitchFamily="18" charset="0"/>
                      </a:rPr>
                      <m:t>𝛼</m:t>
                    </m:r>
                    <m:r>
                      <a:rPr lang="es-MX" b="0" i="1" smtClean="0">
                        <a:latin typeface="Cambria Math" panose="02040503050406030204" pitchFamily="18" charset="0"/>
                      </a:rPr>
                      <m:t>=0.05</m:t>
                    </m:r>
                  </m:oMath>
                </a14:m>
                <a:br>
                  <a:rPr lang="es-MX" dirty="0"/>
                </a:br>
                <a:br>
                  <a:rPr lang="es-MX" dirty="0"/>
                </a:b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=0.05;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𝜎</m:t>
                      </m:r>
                      <m:r>
                        <a:rPr lang="es-MX" b="0" i="1" smtClean="0">
                          <a:latin typeface="Cambria Math" panose="02040503050406030204" pitchFamily="18" charset="0"/>
                        </a:rPr>
                        <m:t>&gt;0.05;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=0.06→</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′2</m:t>
                          </m:r>
                        </m:sup>
                      </m:sSup>
                      <m:r>
                        <a:rPr lang="es-MX" b="0" i="1" smtClean="0">
                          <a:latin typeface="Cambria Math" panose="02040503050406030204" pitchFamily="18" charset="0"/>
                        </a:rPr>
                        <m:t>=0.0036</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d>
                        <m:dPr>
                          <m:ctrlPr>
                            <a:rPr lang="es-MX" i="1">
                              <a:latin typeface="Cambria Math" panose="02040503050406030204" pitchFamily="18" charset="0"/>
                            </a:rPr>
                          </m:ctrlPr>
                        </m:dPr>
                        <m:e>
                          <m:r>
                            <a:rPr lang="es-MX" i="1">
                              <a:latin typeface="Cambria Math" panose="02040503050406030204" pitchFamily="18" charset="0"/>
                            </a:rPr>
                            <m:t>𝑛</m:t>
                          </m:r>
                          <m:r>
                            <a:rPr lang="es-MX" i="1">
                              <a:latin typeface="Cambria Math" panose="02040503050406030204" pitchFamily="18" charset="0"/>
                            </a:rPr>
                            <m:t>−1</m:t>
                          </m:r>
                        </m:e>
                      </m:d>
                      <m:f>
                        <m:fPr>
                          <m:ctrlPr>
                            <a:rPr lang="es-MX" i="1">
                              <a:latin typeface="Cambria Math" panose="02040503050406030204" pitchFamily="18" charset="0"/>
                            </a:rPr>
                          </m:ctrlPr>
                        </m:fPr>
                        <m:num>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′2</m:t>
                              </m:r>
                            </m:sup>
                          </m:sSup>
                        </m:num>
                        <m:den>
                          <m:r>
                            <a:rPr lang="es-MX" i="1">
                              <a:latin typeface="Cambria Math" panose="02040503050406030204" pitchFamily="18" charset="0"/>
                            </a:rPr>
                            <m:t>𝑏</m:t>
                          </m:r>
                        </m:den>
                      </m:f>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=29</m:t>
                      </m:r>
                      <m:f>
                        <m:fPr>
                          <m:ctrlPr>
                            <a:rPr lang="es-MX" b="0" i="1" smtClean="0">
                              <a:latin typeface="Cambria Math" panose="02040503050406030204" pitchFamily="18" charset="0"/>
                            </a:rPr>
                          </m:ctrlPr>
                        </m:fPr>
                        <m:num>
                          <m:r>
                            <a:rPr lang="es-MX" b="0" i="1" smtClean="0">
                              <a:latin typeface="Cambria Math" panose="02040503050406030204" pitchFamily="18" charset="0"/>
                            </a:rPr>
                            <m:t>0.0036</m:t>
                          </m:r>
                        </m:num>
                        <m:den>
                          <m:sSup>
                            <m:sSupPr>
                              <m:ctrlPr>
                                <a:rPr lang="es-MX" b="0" i="1" smtClean="0">
                                  <a:latin typeface="Cambria Math" panose="02040503050406030204" pitchFamily="18" charset="0"/>
                                </a:rPr>
                              </m:ctrlPr>
                            </m:sSupPr>
                            <m:e>
                              <m:r>
                                <a:rPr lang="es-MX" b="0" i="1" smtClean="0">
                                  <a:latin typeface="Cambria Math" panose="02040503050406030204" pitchFamily="18" charset="0"/>
                                </a:rPr>
                                <m:t>0.05</m:t>
                              </m:r>
                            </m:e>
                            <m:sup>
                              <m:r>
                                <a:rPr lang="es-MX" b="0" i="1" smtClean="0">
                                  <a:latin typeface="Cambria Math" panose="02040503050406030204" pitchFamily="18" charset="0"/>
                                </a:rPr>
                                <m:t>2</m:t>
                              </m:r>
                            </m:sup>
                          </m:sSup>
                        </m:den>
                      </m:f>
                      <m:r>
                        <a:rPr lang="es-MX" b="0" i="1" smtClean="0">
                          <a:latin typeface="Cambria Math" panose="02040503050406030204" pitchFamily="18" charset="0"/>
                        </a:rPr>
                        <m:t>=41.76</m:t>
                      </m:r>
                    </m:oMath>
                  </m:oMathPara>
                </a14:m>
                <a:br>
                  <a:rPr lang="es-MX" b="0" dirty="0"/>
                </a:br>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41.76∉</m:t>
                      </m:r>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16.047, 45.72</m:t>
                          </m:r>
                        </m:e>
                      </m:d>
                      <m:r>
                        <a:rPr lang="es-MX" b="0" i="1" smtClean="0">
                          <a:latin typeface="Cambria Math" panose="02040503050406030204" pitchFamily="18" charset="0"/>
                        </a:rPr>
                        <m:t> ?</m:t>
                      </m:r>
                      <m:r>
                        <a:rPr lang="es-MX" b="0" i="1" smtClean="0">
                          <a:latin typeface="Cambria Math" panose="02040503050406030204" pitchFamily="18" charset="0"/>
                        </a:rPr>
                        <m:t>𝐸𝑠𝑡</m:t>
                      </m:r>
                      <m:r>
                        <a:rPr lang="es-MX" b="0" i="1" smtClean="0">
                          <a:latin typeface="Cambria Math" panose="02040503050406030204" pitchFamily="18" charset="0"/>
                        </a:rPr>
                        <m:t>á </m:t>
                      </m:r>
                      <m:r>
                        <a:rPr lang="es-MX" b="0" i="1" smtClean="0">
                          <a:latin typeface="Cambria Math" panose="02040503050406030204" pitchFamily="18" charset="0"/>
                        </a:rPr>
                        <m:t>𝑐𝑜𝑛𝑡𝑒𝑛𝑖𝑑𝑜</m:t>
                      </m:r>
                      <m:r>
                        <a:rPr lang="es-MX" b="0" i="1" smtClean="0">
                          <a:latin typeface="Cambria Math" panose="02040503050406030204" pitchFamily="18" charset="0"/>
                        </a:rPr>
                        <m:t>. </m:t>
                      </m:r>
                      <m:r>
                        <a:rPr lang="es-MX" b="0" i="1" smtClean="0">
                          <a:latin typeface="Cambria Math" panose="02040503050406030204" pitchFamily="18" charset="0"/>
                        </a:rPr>
                        <m:t>𝑁𝑜</m:t>
                      </m:r>
                      <m:r>
                        <a:rPr lang="es-MX" b="0" i="1" smtClean="0">
                          <a:latin typeface="Cambria Math" panose="02040503050406030204" pitchFamily="18" charset="0"/>
                        </a:rPr>
                        <m:t> </m:t>
                      </m:r>
                      <m:r>
                        <a:rPr lang="es-MX" b="0" i="1" smtClean="0">
                          <a:latin typeface="Cambria Math" panose="02040503050406030204" pitchFamily="18" charset="0"/>
                        </a:rPr>
                        <m:t>𝑠𝑒</m:t>
                      </m:r>
                      <m:r>
                        <a:rPr lang="es-MX" b="0" i="1" smtClean="0">
                          <a:latin typeface="Cambria Math" panose="02040503050406030204" pitchFamily="18" charset="0"/>
                        </a:rPr>
                        <m:t> </m:t>
                      </m:r>
                      <m:r>
                        <a:rPr lang="es-MX" b="0" i="1" smtClean="0">
                          <a:latin typeface="Cambria Math" panose="02040503050406030204" pitchFamily="18" charset="0"/>
                        </a:rPr>
                        <m:t>𝑝𝑢𝑒𝑑𝑒</m:t>
                      </m:r>
                      <m:r>
                        <a:rPr lang="es-MX" b="0" i="1" smtClean="0">
                          <a:latin typeface="Cambria Math" panose="02040503050406030204" pitchFamily="18" charset="0"/>
                        </a:rPr>
                        <m:t> </m:t>
                      </m:r>
                      <m:r>
                        <a:rPr lang="es-MX" b="0" i="1" smtClean="0">
                          <a:latin typeface="Cambria Math" panose="02040503050406030204" pitchFamily="18" charset="0"/>
                        </a:rPr>
                        <m:t>𝑟𝑒𝑐h𝑎𝑧𝑎𝑟</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oMath>
                  </m:oMathPara>
                </a14:m>
                <a:endParaRPr lang="es-MX"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r>
                        <a:rPr lang="es-MX" b="1" i="1" smtClean="0">
                          <a:solidFill>
                            <a:srgbClr val="FF0000"/>
                          </a:solidFill>
                          <a:latin typeface="Cambria Math" panose="02040503050406030204" pitchFamily="18" charset="0"/>
                        </a:rPr>
                        <m:t>𝑪</m:t>
                      </m:r>
                      <m:sSubSup>
                        <m:sSubSupPr>
                          <m:ctrlPr>
                            <a:rPr lang="es-MX" b="1" i="1" smtClean="0">
                              <a:solidFill>
                                <a:srgbClr val="FF0000"/>
                              </a:solidFill>
                              <a:latin typeface="Cambria Math" panose="02040503050406030204" pitchFamily="18" charset="0"/>
                            </a:rPr>
                          </m:ctrlPr>
                        </m:sSubSupPr>
                        <m:e>
                          <m:r>
                            <a:rPr lang="es-MX" b="1" i="1" smtClean="0">
                              <a:solidFill>
                                <a:srgbClr val="FF0000"/>
                              </a:solidFill>
                              <a:latin typeface="Cambria Math" panose="02040503050406030204" pitchFamily="18" charset="0"/>
                            </a:rPr>
                            <m:t>𝑰</m:t>
                          </m:r>
                        </m:e>
                        <m:sub>
                          <m:r>
                            <a:rPr lang="es-MX" b="1" i="1" smtClean="0">
                              <a:solidFill>
                                <a:srgbClr val="FF0000"/>
                              </a:solidFill>
                              <a:latin typeface="Cambria Math" panose="02040503050406030204" pitchFamily="18" charset="0"/>
                            </a:rPr>
                            <m:t>𝝁</m:t>
                          </m:r>
                        </m:sub>
                        <m:sup>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𝟗𝟓</m:t>
                          </m:r>
                        </m:sup>
                      </m:sSubSup>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𝟐𝟗</m:t>
                          </m:r>
                          <m:f>
                            <m:fPr>
                              <m:ctrlPr>
                                <a:rPr lang="es-MX" b="1" i="1" smtClean="0">
                                  <a:solidFill>
                                    <a:srgbClr val="FF0000"/>
                                  </a:solidFill>
                                  <a:latin typeface="Cambria Math" panose="02040503050406030204" pitchFamily="18" charset="0"/>
                                </a:rPr>
                              </m:ctrlPr>
                            </m:fPr>
                            <m:num>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𝟎𝟎𝟑𝟔</m:t>
                              </m:r>
                            </m:num>
                            <m:den>
                              <m:r>
                                <a:rPr lang="es-MX" b="1" i="1" smtClean="0">
                                  <a:solidFill>
                                    <a:srgbClr val="FF0000"/>
                                  </a:solidFill>
                                  <a:latin typeface="Cambria Math" panose="02040503050406030204" pitchFamily="18" charset="0"/>
                                </a:rPr>
                                <m:t>𝟒𝟓</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𝟕𝟐</m:t>
                              </m:r>
                            </m:den>
                          </m:f>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𝟐𝟗</m:t>
                          </m:r>
                          <m:f>
                            <m:fPr>
                              <m:ctrlPr>
                                <a:rPr lang="es-MX" b="1" i="1" smtClean="0">
                                  <a:solidFill>
                                    <a:srgbClr val="FF0000"/>
                                  </a:solidFill>
                                  <a:latin typeface="Cambria Math" panose="02040503050406030204" pitchFamily="18" charset="0"/>
                                </a:rPr>
                              </m:ctrlPr>
                            </m:fPr>
                            <m:num>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𝟎𝟎𝟑𝟔</m:t>
                              </m:r>
                            </m:num>
                            <m:den>
                              <m:r>
                                <a:rPr lang="es-MX" b="1" i="1" smtClean="0">
                                  <a:solidFill>
                                    <a:srgbClr val="FF0000"/>
                                  </a:solidFill>
                                  <a:latin typeface="Cambria Math" panose="02040503050406030204" pitchFamily="18" charset="0"/>
                                </a:rPr>
                                <m:t>𝟏𝟔</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𝟎𝟒𝟕</m:t>
                              </m:r>
                            </m:den>
                          </m:f>
                        </m:e>
                      </m:d>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𝟎𝟎𝟐𝟐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𝟎𝟎𝟔𝟓</m:t>
                          </m:r>
                        </m:e>
                      </m:d>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𝑪𝒐𝒏𝒕𝒊𝒆𝒏𝒆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𝒂</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𝟎𝟓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𝒏𝒐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𝒔𝒆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𝒑𝒖𝒆𝒅𝒆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𝒓𝒆𝒄𝒉𝒂𝒛𝒂𝒓</m:t>
                      </m:r>
                      <m:r>
                        <a:rPr lang="es-MX" b="1" i="1" smtClean="0">
                          <a:solidFill>
                            <a:srgbClr val="FF0000"/>
                          </a:solidFill>
                          <a:latin typeface="Cambria Math" panose="02040503050406030204" pitchFamily="18" charset="0"/>
                        </a:rPr>
                        <m:t> </m:t>
                      </m:r>
                      <m:sSub>
                        <m:sSubPr>
                          <m:ctrlPr>
                            <a:rPr lang="es-MX" b="1" i="1" smtClean="0">
                              <a:solidFill>
                                <a:srgbClr val="FF0000"/>
                              </a:solidFill>
                              <a:latin typeface="Cambria Math" panose="02040503050406030204" pitchFamily="18" charset="0"/>
                            </a:rPr>
                          </m:ctrlPr>
                        </m:sSubPr>
                        <m:e>
                          <m:r>
                            <a:rPr lang="es-MX" b="1" i="1" smtClean="0">
                              <a:solidFill>
                                <a:srgbClr val="FF0000"/>
                              </a:solidFill>
                              <a:latin typeface="Cambria Math" panose="02040503050406030204" pitchFamily="18" charset="0"/>
                            </a:rPr>
                            <m:t>𝑯</m:t>
                          </m:r>
                        </m:e>
                        <m:sub>
                          <m:r>
                            <a:rPr lang="es-MX" b="1" i="1" smtClean="0">
                              <a:solidFill>
                                <a:srgbClr val="FF0000"/>
                              </a:solidFill>
                              <a:latin typeface="Cambria Math" panose="02040503050406030204" pitchFamily="18" charset="0"/>
                            </a:rPr>
                            <m:t>𝟎</m:t>
                          </m:r>
                        </m:sub>
                      </m:sSub>
                    </m:oMath>
                  </m:oMathPara>
                </a14:m>
                <a:endParaRPr lang="es-MX" b="1" dirty="0">
                  <a:solidFill>
                    <a:srgbClr val="FF0000"/>
                  </a:solidFill>
                </a:endParaRPr>
              </a:p>
              <a:p>
                <a:pPr marL="266700" lvl="1" indent="0">
                  <a:buNone/>
                </a:pPr>
                <a:endParaRPr lang="es-MX" dirty="0"/>
              </a:p>
              <a:p>
                <a:pPr lvl="2"/>
                <a:endParaRPr lang="es-ES" dirty="0"/>
              </a:p>
              <a:p>
                <a:pPr lvl="1"/>
                <a:endParaRPr lang="es-ES" dirty="0"/>
              </a:p>
              <a:p>
                <a:pPr lvl="1"/>
                <a:endParaRPr lang="es-ES" dirty="0"/>
              </a:p>
            </p:txBody>
          </p:sp>
        </mc:Choice>
        <mc:Fallback>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729"/>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62</a:t>
            </a:fld>
            <a:endParaRPr lang="es-ES" noProof="1"/>
          </a:p>
        </p:txBody>
      </p:sp>
    </p:spTree>
    <p:extLst>
      <p:ext uri="{BB962C8B-B14F-4D97-AF65-F5344CB8AC3E}">
        <p14:creationId xmlns:p14="http://schemas.microsoft.com/office/powerpoint/2010/main" val="161921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s-ES" noProof="1"/>
              <a:t>ProblemA 3</a:t>
            </a:r>
          </a:p>
        </p:txBody>
      </p:sp>
      <p:sp>
        <p:nvSpPr>
          <p:cNvPr id="10" name="Text Placeholder 9">
            <a:extLst>
              <a:ext uri="{FF2B5EF4-FFF2-40B4-BE49-F238E27FC236}">
                <a16:creationId xmlns:a16="http://schemas.microsoft.com/office/drawing/2014/main" id="{94A129F0-8E63-42F1-87D6-4FFC16CF26AB}"/>
              </a:ext>
            </a:extLst>
          </p:cNvPr>
          <p:cNvSpPr>
            <a:spLocks noGrp="1"/>
          </p:cNvSpPr>
          <p:nvPr>
            <p:ph type="body" sz="quarter" idx="32"/>
          </p:nvPr>
        </p:nvSpPr>
        <p:spPr/>
        <p:txBody>
          <a:bodyPr/>
          <a:lstStyle/>
          <a:p>
            <a:endParaRPr lang="es-E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p:txBody>
              <a:bodyPr/>
              <a:lstStyle/>
              <a:p>
                <a:pPr lvl="1"/>
                <a:r>
                  <a:rPr lang="es-MX" dirty="0"/>
                  <a:t>Una compañía de fabricación produce sus productos con materiales del proveedor A. La resistencia del producto se distribuye normalmente con una media de 45/mm2. Recientemente, la compañía ha cambiado su proveedor y desean saber si esto ha afectado a la resistencia del producto. Con ese propósito, la resistencia de 10 nuevos productos ha sido analizada obteniendo: {47.3, 48.5, 44.2, 49.6, 51.2, 43.5, 49.4, 46.7, 51.8, 43.1}.  ¿Existe algún cambio en la resistencia del producto? Asumir una significancia de 0.05.</a:t>
                </a:r>
              </a:p>
              <a:p>
                <a:pPr marL="266700" lvl="1" indent="0">
                  <a:buNone/>
                </a:pPr>
                <a:endParaRPr lang="es-MX"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rPr>
                        <m:t>=45;</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rPr>
                        <m:t>𝜇</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rPr>
                        <m:t>45;    </m:t>
                      </m:r>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𝑥</m:t>
                          </m:r>
                        </m:e>
                      </m:acc>
                      <m:r>
                        <a:rPr lang="es-MX" b="0" i="1" smtClean="0">
                          <a:latin typeface="Cambria Math" panose="02040503050406030204" pitchFamily="18" charset="0"/>
                        </a:rPr>
                        <m:t>=47.53;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𝑠</m:t>
                          </m:r>
                        </m:e>
                        <m:sup>
                          <m:r>
                            <a:rPr lang="es-MX" b="0" i="1" smtClean="0">
                              <a:latin typeface="Cambria Math" panose="02040503050406030204" pitchFamily="18" charset="0"/>
                            </a:rPr>
                            <m:t>′</m:t>
                          </m:r>
                        </m:sup>
                      </m:sSup>
                      <m:r>
                        <a:rPr lang="es-MX" b="0" i="1" smtClean="0">
                          <a:latin typeface="Cambria Math" panose="02040503050406030204" pitchFamily="18" charset="0"/>
                        </a:rPr>
                        <m:t>=3.129093</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acc>
                            <m:accPr>
                              <m:chr m:val="̅"/>
                              <m:ctrlPr>
                                <a:rPr lang="es-MX" i="1">
                                  <a:latin typeface="Cambria Math" panose="02040503050406030204" pitchFamily="18" charset="0"/>
                                </a:rPr>
                              </m:ctrlPr>
                            </m:accPr>
                            <m:e>
                              <m:r>
                                <a:rPr lang="es-MX" i="1">
                                  <a:latin typeface="Cambria Math" panose="02040503050406030204" pitchFamily="18" charset="0"/>
                                </a:rPr>
                                <m:t>𝑥</m:t>
                              </m:r>
                            </m:e>
                          </m:acc>
                          <m:r>
                            <a:rPr lang="es-MX" i="1" dirty="0">
                              <a:latin typeface="Cambria Math" panose="02040503050406030204" pitchFamily="18" charset="0"/>
                            </a:rPr>
                            <m:t>−</m:t>
                          </m:r>
                          <m:r>
                            <a:rPr lang="es-MX" i="1" dirty="0">
                              <a:latin typeface="Cambria Math" panose="02040503050406030204" pitchFamily="18" charset="0"/>
                            </a:rPr>
                            <m:t>𝑎</m:t>
                          </m:r>
                        </m:num>
                        <m:den>
                          <m:sSup>
                            <m:sSupPr>
                              <m:ctrlPr>
                                <a:rPr lang="es-MX" i="1">
                                  <a:latin typeface="Cambria Math" panose="02040503050406030204" pitchFamily="18" charset="0"/>
                                </a:rPr>
                              </m:ctrlPr>
                            </m:sSupPr>
                            <m:e>
                              <m:r>
                                <a:rPr lang="es-MX" i="1">
                                  <a:latin typeface="Cambria Math" panose="02040503050406030204" pitchFamily="18" charset="0"/>
                                </a:rPr>
                                <m:t>𝑠</m:t>
                              </m:r>
                            </m:e>
                            <m:sup>
                              <m:r>
                                <a:rPr lang="es-MX" i="1">
                                  <a:latin typeface="Cambria Math" panose="02040503050406030204" pitchFamily="18" charset="0"/>
                                </a:rPr>
                                <m:t>′</m:t>
                              </m:r>
                            </m:sup>
                          </m:sSup>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i="1">
                                  <a:latin typeface="Cambria Math" panose="02040503050406030204" pitchFamily="18" charset="0"/>
                                </a:rPr>
                                <m:t>𝑛</m:t>
                              </m:r>
                            </m:e>
                          </m:rad>
                        </m:den>
                      </m:f>
                      <m:r>
                        <a:rPr lang="es-MX" i="1">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𝑛</m:t>
                          </m:r>
                          <m:r>
                            <a:rPr lang="es-MX" i="1">
                              <a:latin typeface="Cambria Math" panose="02040503050406030204" pitchFamily="18" charset="0"/>
                            </a:rPr>
                            <m:t>−1</m:t>
                          </m:r>
                        </m:sub>
                      </m:sSub>
                      <m:r>
                        <a:rPr lang="es-MX" i="1">
                          <a:latin typeface="Cambria Math" panose="02040503050406030204" pitchFamily="18" charset="0"/>
                        </a:rPr>
                        <m:t> →   </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𝑜𝑏𝑠</m:t>
                          </m:r>
                        </m:sub>
                      </m:sSub>
                      <m:r>
                        <a:rPr lang="es-MX" i="1">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47.53</m:t>
                          </m:r>
                          <m:r>
                            <a:rPr lang="es-MX" i="1">
                              <a:latin typeface="Cambria Math" panose="02040503050406030204" pitchFamily="18" charset="0"/>
                            </a:rPr>
                            <m:t>−</m:t>
                          </m:r>
                          <m:r>
                            <a:rPr lang="es-MX" b="0" i="1" smtClean="0">
                              <a:latin typeface="Cambria Math" panose="02040503050406030204" pitchFamily="18" charset="0"/>
                            </a:rPr>
                            <m:t>45</m:t>
                          </m:r>
                        </m:num>
                        <m:den>
                          <m:r>
                            <a:rPr lang="es-MX" b="0" i="1" smtClean="0">
                              <a:latin typeface="Cambria Math" panose="02040503050406030204" pitchFamily="18" charset="0"/>
                            </a:rPr>
                            <m:t>3.129093</m:t>
                          </m:r>
                          <m:r>
                            <a:rPr lang="es-MX" i="1">
                              <a:latin typeface="Cambria Math" panose="02040503050406030204" pitchFamily="18" charset="0"/>
                            </a:rPr>
                            <m:t>/</m:t>
                          </m:r>
                          <m:rad>
                            <m:radPr>
                              <m:degHide m:val="on"/>
                              <m:ctrlPr>
                                <a:rPr lang="es-MX" i="1">
                                  <a:latin typeface="Cambria Math" panose="02040503050406030204" pitchFamily="18" charset="0"/>
                                </a:rPr>
                              </m:ctrlPr>
                            </m:radPr>
                            <m:deg/>
                            <m:e>
                              <m:r>
                                <a:rPr lang="es-MX" b="0" i="1" smtClean="0">
                                  <a:latin typeface="Cambria Math" panose="02040503050406030204" pitchFamily="18" charset="0"/>
                                </a:rPr>
                                <m:t>10</m:t>
                              </m:r>
                            </m:e>
                          </m:rad>
                        </m:den>
                      </m:f>
                      <m:r>
                        <a:rPr lang="es-MX" i="1">
                          <a:latin typeface="Cambria Math" panose="02040503050406030204" pitchFamily="18" charset="0"/>
                        </a:rPr>
                        <m:t>=</m:t>
                      </m:r>
                      <m:r>
                        <a:rPr lang="es-MX" b="0" i="1" smtClean="0">
                          <a:latin typeface="Cambria Math" panose="02040503050406030204" pitchFamily="18" charset="0"/>
                        </a:rPr>
                        <m:t>2.5568</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𝑜𝑏𝑠</m:t>
                          </m:r>
                        </m:sub>
                      </m:sSub>
                      <m:r>
                        <a:rPr lang="es-MX" b="0" i="1" smtClean="0">
                          <a:latin typeface="Cambria Math" panose="02040503050406030204" pitchFamily="18" charset="0"/>
                        </a:rPr>
                        <m:t>∉</m:t>
                      </m:r>
                      <m:d>
                        <m:dPr>
                          <m:begChr m:val="["/>
                          <m:endChr m:val="]"/>
                          <m:ctrlPr>
                            <a:rPr lang="es-MX" b="0" i="1" smtClean="0">
                              <a:latin typeface="Cambria Math" panose="02040503050406030204" pitchFamily="18" charset="0"/>
                            </a:rPr>
                          </m:ctrlPr>
                        </m:dPr>
                        <m:e>
                          <m:r>
                            <a:rPr lang="es-MX" b="0" i="1" smtClean="0">
                              <a:latin typeface="Cambria Math" panose="02040503050406030204" pitchFamily="18" charset="0"/>
                            </a:rPr>
                            <m:t>−2.262, 2.262</m:t>
                          </m:r>
                        </m:e>
                      </m:d>
                      <m:r>
                        <a:rPr lang="es-MX" b="0" i="1" smtClean="0">
                          <a:latin typeface="Cambria Math" panose="02040503050406030204" pitchFamily="18" charset="0"/>
                        </a:rPr>
                        <m:t>?  </m:t>
                      </m:r>
                      <m:r>
                        <a:rPr lang="es-MX" b="0" i="1" smtClean="0">
                          <a:latin typeface="Cambria Math" panose="02040503050406030204" pitchFamily="18" charset="0"/>
                        </a:rPr>
                        <m:t>𝐻</m:t>
                      </m:r>
                      <m:r>
                        <a:rPr lang="es-MX" b="0" i="1" smtClean="0">
                          <a:latin typeface="Cambria Math" panose="02040503050406030204" pitchFamily="18" charset="0"/>
                        </a:rPr>
                        <m:t>0 </m:t>
                      </m:r>
                      <m:r>
                        <a:rPr lang="es-MX" b="0" i="1" smtClean="0">
                          <a:latin typeface="Cambria Math" panose="02040503050406030204" pitchFamily="18" charset="0"/>
                        </a:rPr>
                        <m:t>𝑒𝑠</m:t>
                      </m:r>
                      <m:r>
                        <a:rPr lang="es-MX" b="0" i="1" smtClean="0">
                          <a:latin typeface="Cambria Math" panose="02040503050406030204" pitchFamily="18" charset="0"/>
                        </a:rPr>
                        <m:t> </m:t>
                      </m:r>
                      <m:r>
                        <a:rPr lang="es-MX" b="0" i="1" smtClean="0">
                          <a:latin typeface="Cambria Math" panose="02040503050406030204" pitchFamily="18" charset="0"/>
                        </a:rPr>
                        <m:t>𝑟𝑒𝑐h𝑎𝑧𝑎𝑑𝑎</m:t>
                      </m:r>
                    </m:oMath>
                  </m:oMathPara>
                </a14:m>
                <a:endParaRPr lang="es-MX" b="0" dirty="0"/>
              </a:p>
              <a:p>
                <a:pPr marL="266700" lvl="1" indent="0">
                  <a:buNone/>
                </a:pPr>
                <a:endParaRPr lang="es-MX" dirty="0"/>
              </a:p>
              <a:p>
                <a:pPr marL="266700" lvl="1" indent="0">
                  <a:buNone/>
                </a:pPr>
                <a14:m>
                  <m:oMathPara xmlns:m="http://schemas.openxmlformats.org/officeDocument/2006/math">
                    <m:oMathParaPr>
                      <m:jc m:val="centerGroup"/>
                    </m:oMathParaPr>
                    <m:oMath xmlns:m="http://schemas.openxmlformats.org/officeDocument/2006/math">
                      <m:r>
                        <a:rPr lang="es-MX" b="1" i="1" smtClean="0">
                          <a:solidFill>
                            <a:srgbClr val="FF0000"/>
                          </a:solidFill>
                          <a:latin typeface="Cambria Math" panose="02040503050406030204" pitchFamily="18" charset="0"/>
                        </a:rPr>
                        <m:t>𝑪</m:t>
                      </m:r>
                      <m:sSubSup>
                        <m:sSubSupPr>
                          <m:ctrlPr>
                            <a:rPr lang="es-MX" b="1" i="1" smtClean="0">
                              <a:solidFill>
                                <a:srgbClr val="FF0000"/>
                              </a:solidFill>
                              <a:latin typeface="Cambria Math" panose="02040503050406030204" pitchFamily="18" charset="0"/>
                            </a:rPr>
                          </m:ctrlPr>
                        </m:sSubSupPr>
                        <m:e>
                          <m:r>
                            <a:rPr lang="es-MX" b="1" i="1" smtClean="0">
                              <a:solidFill>
                                <a:srgbClr val="FF0000"/>
                              </a:solidFill>
                              <a:latin typeface="Cambria Math" panose="02040503050406030204" pitchFamily="18" charset="0"/>
                            </a:rPr>
                            <m:t>𝑰</m:t>
                          </m:r>
                        </m:e>
                        <m:sub>
                          <m:r>
                            <a:rPr lang="es-MX" b="1" i="1" smtClean="0">
                              <a:solidFill>
                                <a:srgbClr val="FF0000"/>
                              </a:solidFill>
                              <a:latin typeface="Cambria Math" panose="02040503050406030204" pitchFamily="18" charset="0"/>
                            </a:rPr>
                            <m:t>𝝁</m:t>
                          </m:r>
                        </m:sub>
                        <m:sup>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𝟗𝟓</m:t>
                          </m:r>
                        </m:sup>
                      </m:sSubSup>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𝟒𝟕</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𝟓𝟑</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𝟐𝟔𝟐</m:t>
                          </m:r>
                          <m:f>
                            <m:fPr>
                              <m:ctrlPr>
                                <a:rPr lang="es-MX" b="1" i="1" smtClean="0">
                                  <a:solidFill>
                                    <a:srgbClr val="FF0000"/>
                                  </a:solidFill>
                                  <a:latin typeface="Cambria Math" panose="02040503050406030204" pitchFamily="18" charset="0"/>
                                </a:rPr>
                              </m:ctrlPr>
                            </m:fPr>
                            <m:num>
                              <m:r>
                                <a:rPr lang="es-MX" b="1" i="1" smtClean="0">
                                  <a:solidFill>
                                    <a:srgbClr val="FF0000"/>
                                  </a:solidFill>
                                  <a:latin typeface="Cambria Math" panose="02040503050406030204" pitchFamily="18" charset="0"/>
                                </a:rPr>
                                <m:t>𝟑</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𝟏𝟐𝟗</m:t>
                              </m:r>
                            </m:num>
                            <m:den>
                              <m:rad>
                                <m:radPr>
                                  <m:degHide m:val="on"/>
                                  <m:ctrlPr>
                                    <a:rPr lang="es-MX" b="1" i="1" smtClean="0">
                                      <a:solidFill>
                                        <a:srgbClr val="FF0000"/>
                                      </a:solidFill>
                                      <a:latin typeface="Cambria Math" panose="02040503050406030204" pitchFamily="18" charset="0"/>
                                    </a:rPr>
                                  </m:ctrlPr>
                                </m:radPr>
                                <m:deg/>
                                <m:e>
                                  <m:r>
                                    <a:rPr lang="es-MX" b="1" i="1" smtClean="0">
                                      <a:solidFill>
                                        <a:srgbClr val="FF0000"/>
                                      </a:solidFill>
                                      <a:latin typeface="Cambria Math" panose="02040503050406030204" pitchFamily="18" charset="0"/>
                                    </a:rPr>
                                    <m:t>𝟏𝟎</m:t>
                                  </m:r>
                                </m:e>
                              </m:rad>
                            </m:den>
                          </m:f>
                        </m:e>
                      </m:d>
                      <m:r>
                        <a:rPr lang="es-MX" b="1" i="1" smtClean="0">
                          <a:solidFill>
                            <a:srgbClr val="FF0000"/>
                          </a:solidFill>
                          <a:latin typeface="Cambria Math" panose="02040503050406030204" pitchFamily="18" charset="0"/>
                        </a:rPr>
                        <m:t>=</m:t>
                      </m:r>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𝟒𝟓</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𝟐𝟗</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𝟒𝟗</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𝟕𝟔</m:t>
                          </m:r>
                        </m:e>
                      </m:d>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𝑵𝒐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𝒄𝒐𝒏𝒕𝒊𝒆𝒏𝒆</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𝒂</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𝟒𝟓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𝑯</m:t>
                      </m:r>
                      <m:r>
                        <a:rPr lang="es-MX" b="1" i="1" smtClean="0">
                          <a:solidFill>
                            <a:srgbClr val="FF0000"/>
                          </a:solidFill>
                          <a:latin typeface="Cambria Math" panose="02040503050406030204" pitchFamily="18" charset="0"/>
                        </a:rPr>
                        <m:t>𝟎</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𝒓𝒆𝒄𝒉𝒂𝒛𝒂𝒅𝒂</m:t>
                      </m:r>
                    </m:oMath>
                  </m:oMathPara>
                </a14:m>
                <a:endParaRPr lang="es-MX" b="1" dirty="0">
                  <a:solidFill>
                    <a:srgbClr val="FF0000"/>
                  </a:solidFill>
                </a:endParaRPr>
              </a:p>
              <a:p>
                <a:pPr marL="266700" lvl="1" indent="0">
                  <a:buNone/>
                </a:pPr>
                <a:endParaRPr lang="es-MX" dirty="0"/>
              </a:p>
              <a:p>
                <a:pPr marL="266700" lvl="1" indent="0" algn="ctr">
                  <a:buNone/>
                </a:pPr>
                <a:br>
                  <a:rPr lang="es-MX" dirty="0"/>
                </a:br>
                <a:endParaRPr lang="es-MX" dirty="0">
                  <a:sym typeface="Wingdings" pitchFamily="2" charset="2"/>
                </a:endParaRPr>
              </a:p>
              <a:p>
                <a:pPr lvl="2"/>
                <a:endParaRPr lang="es-ES" dirty="0"/>
              </a:p>
              <a:p>
                <a:pPr lvl="1"/>
                <a:endParaRPr lang="es-ES" dirty="0"/>
              </a:p>
              <a:p>
                <a:pPr lvl="1"/>
                <a:endParaRPr lang="es-ES" dirty="0"/>
              </a:p>
            </p:txBody>
          </p:sp>
        </mc:Choice>
        <mc:Fallback>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blipFill>
                <a:blip r:embed="rId3"/>
                <a:stretch>
                  <a:fillRect t="-1823" r="-1723"/>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a:lstStyle/>
          <a:p>
            <a:fld id="{19B51A1E-902D-48AF-9020-955120F399B6}" type="slidenum">
              <a:rPr lang="es-ES" noProof="1" dirty="0" smtClean="0"/>
              <a:pPr/>
              <a:t>63</a:t>
            </a:fld>
            <a:endParaRPr lang="es-ES" noProof="1"/>
          </a:p>
        </p:txBody>
      </p:sp>
    </p:spTree>
    <p:extLst>
      <p:ext uri="{BB962C8B-B14F-4D97-AF65-F5344CB8AC3E}">
        <p14:creationId xmlns:p14="http://schemas.microsoft.com/office/powerpoint/2010/main" val="3482072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86990" y="3825380"/>
            <a:ext cx="6798250" cy="2195386"/>
          </a:xfrm>
        </p:spPr>
        <p:txBody>
          <a:bodyPr rtlCol="0"/>
          <a:lstStyle/>
          <a:p>
            <a:pPr rtl="0"/>
            <a:r>
              <a:rPr lang="es-ES" dirty="0"/>
              <a:t>Inferencia en dos poblaciones normales</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7326418" y="4043494"/>
            <a:ext cx="2456210" cy="1799083"/>
          </a:xfrm>
        </p:spPr>
        <p:txBody>
          <a:bodyPr rtlCol="0"/>
          <a:lstStyle/>
          <a:p>
            <a:pPr rtl="0"/>
            <a:r>
              <a:rPr lang="es-ES" dirty="0"/>
              <a:t>Extensión a dos poblaciones</a:t>
            </a:r>
          </a:p>
        </p:txBody>
      </p:sp>
      <p:sp>
        <p:nvSpPr>
          <p:cNvPr id="5" name="Marcador de número de diapositiva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rtlCol="0"/>
          <a:lstStyle/>
          <a:p>
            <a:pPr rtl="0"/>
            <a:fld id="{19B51A1E-902D-48AF-9020-955120F399B6}" type="slidenum">
              <a:rPr lang="es-ES" smtClean="0"/>
              <a:pPr rtl="0"/>
              <a:t>64</a:t>
            </a:fld>
            <a:endParaRPr lang="es-ES"/>
          </a:p>
        </p:txBody>
      </p:sp>
    </p:spTree>
    <p:extLst>
      <p:ext uri="{BB962C8B-B14F-4D97-AF65-F5344CB8AC3E}">
        <p14:creationId xmlns:p14="http://schemas.microsoft.com/office/powerpoint/2010/main" val="29109882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Inferencia en dos poblaciones normales</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br>
              <a:rPr lang="es-MX" sz="1800" dirty="0">
                <a:latin typeface="Cambria Math" panose="02040503050406030204" pitchFamily="18" charset="0"/>
              </a:rPr>
            </a:br>
            <a:endParaRPr lang="es-MX" sz="1800" dirty="0">
              <a:latin typeface="Cambria Math" panose="02040503050406030204" pitchFamily="18" charset="0"/>
              <a:sym typeface="Wingdings" pitchFamily="2" charset="2"/>
            </a:endParaRPr>
          </a:p>
          <a:p>
            <a:pPr marL="1000125" lvl="2" indent="-457200">
              <a:buFont typeface="+mj-lt"/>
              <a:buAutoNum type="arabicPeriod"/>
            </a:pPr>
            <a:endParaRPr lang="es-ES" sz="2400" dirty="0">
              <a:latin typeface="Cambria Math" panose="02040503050406030204" pitchFamily="18" charset="0"/>
              <a:ea typeface="Cambria Math" panose="02040503050406030204" pitchFamily="18" charset="0"/>
            </a:endParaRPr>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65</a:t>
            </a:fld>
            <a:endParaRPr lang="es-ES" noProof="1"/>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3021457251"/>
                  </p:ext>
                </p:extLst>
              </p:nvPr>
            </p:nvGraphicFramePr>
            <p:xfrm>
              <a:off x="345440" y="1656991"/>
              <a:ext cx="11501120" cy="1634099"/>
            </p:xfrm>
            <a:graphic>
              <a:graphicData uri="http://schemas.openxmlformats.org/drawingml/2006/table">
                <a:tbl>
                  <a:tblPr firstRow="1" bandRow="1">
                    <a:tableStyleId>{073A0DAA-6AF3-43AB-8588-CEC1D06C72B9}</a:tableStyleId>
                  </a:tblPr>
                  <a:tblGrid>
                    <a:gridCol w="1416453">
                      <a:extLst>
                        <a:ext uri="{9D8B030D-6E8A-4147-A177-3AD203B41FA5}">
                          <a16:colId xmlns:a16="http://schemas.microsoft.com/office/drawing/2014/main" val="3659321976"/>
                        </a:ext>
                      </a:extLst>
                    </a:gridCol>
                    <a:gridCol w="1081668">
                      <a:extLst>
                        <a:ext uri="{9D8B030D-6E8A-4147-A177-3AD203B41FA5}">
                          <a16:colId xmlns:a16="http://schemas.microsoft.com/office/drawing/2014/main" val="4241209019"/>
                        </a:ext>
                      </a:extLst>
                    </a:gridCol>
                    <a:gridCol w="1505415">
                      <a:extLst>
                        <a:ext uri="{9D8B030D-6E8A-4147-A177-3AD203B41FA5}">
                          <a16:colId xmlns:a16="http://schemas.microsoft.com/office/drawing/2014/main" val="759054507"/>
                        </a:ext>
                      </a:extLst>
                    </a:gridCol>
                    <a:gridCol w="2102623">
                      <a:extLst>
                        <a:ext uri="{9D8B030D-6E8A-4147-A177-3AD203B41FA5}">
                          <a16:colId xmlns:a16="http://schemas.microsoft.com/office/drawing/2014/main" val="2701195824"/>
                        </a:ext>
                      </a:extLst>
                    </a:gridCol>
                    <a:gridCol w="2779777">
                      <a:extLst>
                        <a:ext uri="{9D8B030D-6E8A-4147-A177-3AD203B41FA5}">
                          <a16:colId xmlns:a16="http://schemas.microsoft.com/office/drawing/2014/main" val="3729365321"/>
                        </a:ext>
                      </a:extLst>
                    </a:gridCol>
                    <a:gridCol w="2615184">
                      <a:extLst>
                        <a:ext uri="{9D8B030D-6E8A-4147-A177-3AD203B41FA5}">
                          <a16:colId xmlns:a16="http://schemas.microsoft.com/office/drawing/2014/main" val="2305161700"/>
                        </a:ext>
                      </a:extLst>
                    </a:gridCol>
                  </a:tblGrid>
                  <a:tr h="582541">
                    <a:tc>
                      <a:txBody>
                        <a:bodyPr/>
                        <a:lstStyle/>
                        <a:p>
                          <a:r>
                            <a:rPr lang="es-MX" dirty="0"/>
                            <a:t>Parámetro poblacional</a:t>
                          </a:r>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𝝁</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𝝈</m:t>
                                </m:r>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r>
                                  <a:rPr lang="es-MX" b="1" i="1" smtClean="0">
                                    <a:latin typeface="Cambria Math" panose="02040503050406030204" pitchFamily="18" charset="0"/>
                                  </a:rPr>
                                  <m:t>𝑯𝒊𝒑</m:t>
                                </m:r>
                                <m:r>
                                  <a:rPr lang="es-MX" b="1" i="1" smtClean="0">
                                    <a:latin typeface="Cambria Math" panose="02040503050406030204" pitchFamily="18" charset="0"/>
                                  </a:rPr>
                                  <m:t>ó</m:t>
                                </m:r>
                                <m:r>
                                  <a:rPr lang="es-MX" b="1" i="1" smtClean="0">
                                    <a:latin typeface="Cambria Math" panose="02040503050406030204" pitchFamily="18" charset="0"/>
                                  </a:rPr>
                                  <m:t>𝒕𝒆𝒔𝒊𝒔</m:t>
                                </m:r>
                              </m:oMath>
                            </m:oMathPara>
                          </a14:m>
                          <a:endParaRPr lang="es-ES" dirty="0"/>
                        </a:p>
                      </a:txBody>
                      <a:tcPr/>
                    </a:tc>
                    <a:tc>
                      <a:txBody>
                        <a:bodyPr/>
                        <a:lstStyle/>
                        <a:p>
                          <a:r>
                            <a:rPr lang="es-MX" dirty="0"/>
                            <a:t>Estadístico</a:t>
                          </a:r>
                          <a:endParaRPr lang="es-ES" dirty="0"/>
                        </a:p>
                      </a:txBody>
                      <a:tcPr/>
                    </a:tc>
                    <a:tc>
                      <a:txBody>
                        <a:bodyPr/>
                        <a:lstStyle/>
                        <a:p>
                          <a:r>
                            <a:rPr lang="es-MX" dirty="0"/>
                            <a:t>Rechazar H0 si…</a:t>
                          </a:r>
                          <a:endParaRPr lang="es-ES" dirty="0"/>
                        </a:p>
                      </a:txBody>
                      <a:tcPr/>
                    </a:tc>
                    <a:extLst>
                      <a:ext uri="{0D108BD9-81ED-4DB2-BD59-A6C34878D82A}">
                        <a16:rowId xmlns:a16="http://schemas.microsoft.com/office/drawing/2014/main" val="925302285"/>
                      </a:ext>
                    </a:extLst>
                  </a:tr>
                  <a:tr h="994019">
                    <a:tc>
                      <a:txBody>
                        <a:bodyPr/>
                        <a:lstStyle/>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r>
                                  <a:rPr lang="es-MX" b="0" i="1" smtClean="0">
                                    <a:latin typeface="Cambria Math" panose="02040503050406030204" pitchFamily="18" charset="0"/>
                                  </a:rPr>
                                  <m:t>, </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oMath>
                            </m:oMathPara>
                          </a14:m>
                          <a:endParaRPr lang="es-ES" dirty="0"/>
                        </a:p>
                      </a:txBody>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0</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oMath>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1</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r>
                                  <a:rPr lang="es-MX" b="0" i="1" smtClean="0">
                                    <a:latin typeface="Cambria Math" panose="02040503050406030204" pitchFamily="18" charset="0"/>
                                    <a:ea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𝑡</m:t>
                                    </m:r>
                                  </m:e>
                                  <m:sub>
                                    <m:r>
                                      <a:rPr lang="es-MX" sz="1400" b="0" i="1" smtClean="0">
                                        <a:latin typeface="Cambria Math" panose="02040503050406030204" pitchFamily="18" charset="0"/>
                                      </a:rPr>
                                      <m:t>𝑜𝑏𝑠</m:t>
                                    </m:r>
                                  </m:sub>
                                </m:sSub>
                                <m:r>
                                  <a:rPr lang="es-MX" sz="1400" b="0" i="1" smtClean="0">
                                    <a:latin typeface="Cambria Math" panose="02040503050406030204" pitchFamily="18" charset="0"/>
                                  </a:rPr>
                                  <m:t>=</m:t>
                                </m:r>
                                <m:f>
                                  <m:fPr>
                                    <m:ctrlPr>
                                      <a:rPr lang="es-MX" sz="1400" b="0" i="1" smtClean="0">
                                        <a:latin typeface="Cambria Math" panose="02040503050406030204" pitchFamily="18" charset="0"/>
                                      </a:rPr>
                                    </m:ctrlPr>
                                  </m:fPr>
                                  <m:num>
                                    <m:sSubSup>
                                      <m:sSubSupPr>
                                        <m:ctrlPr>
                                          <a:rPr lang="es-MX" sz="1400" b="0" i="1" smtClean="0">
                                            <a:latin typeface="Cambria Math" panose="02040503050406030204" pitchFamily="18" charset="0"/>
                                          </a:rPr>
                                        </m:ctrlPr>
                                      </m:sSubSupPr>
                                      <m:e>
                                        <m:r>
                                          <a:rPr lang="es-MX" sz="1400" b="0" i="1" smtClean="0">
                                            <a:latin typeface="Cambria Math" panose="02040503050406030204" pitchFamily="18" charset="0"/>
                                          </a:rPr>
                                          <m:t>𝑠</m:t>
                                        </m:r>
                                      </m:e>
                                      <m:sub>
                                        <m:r>
                                          <a:rPr lang="es-MX" sz="1400" b="0" i="1" smtClean="0">
                                            <a:latin typeface="Cambria Math" panose="02040503050406030204" pitchFamily="18" charset="0"/>
                                          </a:rPr>
                                          <m:t>1</m:t>
                                        </m:r>
                                      </m:sub>
                                      <m:sup>
                                        <m:r>
                                          <a:rPr lang="es-MX" sz="1400" b="0" i="1" smtClean="0">
                                            <a:latin typeface="Cambria Math" panose="02040503050406030204" pitchFamily="18" charset="0"/>
                                          </a:rPr>
                                          <m:t>′2</m:t>
                                        </m:r>
                                      </m:sup>
                                    </m:sSubSup>
                                  </m:num>
                                  <m:den>
                                    <m:sSubSup>
                                      <m:sSubSupPr>
                                        <m:ctrlPr>
                                          <a:rPr lang="es-MX" sz="1400" b="0" i="1" smtClean="0">
                                            <a:latin typeface="Cambria Math" panose="02040503050406030204" pitchFamily="18" charset="0"/>
                                          </a:rPr>
                                        </m:ctrlPr>
                                      </m:sSubSupPr>
                                      <m:e>
                                        <m:sSup>
                                          <m:sSupPr>
                                            <m:ctrlPr>
                                              <a:rPr lang="es-MX" sz="1400" b="0" i="1" smtClean="0">
                                                <a:latin typeface="Cambria Math" panose="02040503050406030204" pitchFamily="18" charset="0"/>
                                              </a:rPr>
                                            </m:ctrlPr>
                                          </m:sSupPr>
                                          <m:e>
                                            <m:r>
                                              <a:rPr lang="es-MX" sz="1400" b="0" i="1" smtClean="0">
                                                <a:latin typeface="Cambria Math" panose="02040503050406030204" pitchFamily="18" charset="0"/>
                                              </a:rPr>
                                              <m:t>𝑠</m:t>
                                            </m:r>
                                          </m:e>
                                          <m:sup>
                                            <m:r>
                                              <a:rPr lang="es-MX" sz="1400" b="0" i="1" smtClean="0">
                                                <a:latin typeface="Cambria Math" panose="02040503050406030204" pitchFamily="18" charset="0"/>
                                              </a:rPr>
                                              <m:t>′</m:t>
                                            </m:r>
                                          </m:sup>
                                        </m:sSup>
                                      </m:e>
                                      <m:sub>
                                        <m:r>
                                          <a:rPr lang="es-MX" sz="1400" b="0" i="1" smtClean="0">
                                            <a:latin typeface="Cambria Math" panose="02040503050406030204" pitchFamily="18" charset="0"/>
                                          </a:rPr>
                                          <m:t>2</m:t>
                                        </m:r>
                                      </m:sub>
                                      <m:sup>
                                        <m:r>
                                          <a:rPr lang="es-MX" sz="1400" b="0" i="1" smtClean="0">
                                            <a:latin typeface="Cambria Math" panose="02040503050406030204" pitchFamily="18" charset="0"/>
                                          </a:rPr>
                                          <m:t>2</m:t>
                                        </m:r>
                                      </m:sup>
                                    </m:sSubSup>
                                  </m:den>
                                </m:f>
                                <m:r>
                                  <a:rPr lang="es-MX" sz="1400" b="0" i="1" smtClean="0">
                                    <a:latin typeface="Cambria Math" panose="02040503050406030204" pitchFamily="18" charset="0"/>
                                  </a:rPr>
                                  <m:t>~</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𝐹</m:t>
                                    </m:r>
                                  </m:e>
                                  <m:sub>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𝑛</m:t>
                                        </m:r>
                                      </m:e>
                                      <m:sub>
                                        <m:r>
                                          <a:rPr lang="es-MX" sz="1400" b="0" i="1" smtClean="0">
                                            <a:latin typeface="Cambria Math" panose="02040503050406030204" pitchFamily="18" charset="0"/>
                                          </a:rPr>
                                          <m:t>1</m:t>
                                        </m:r>
                                      </m:sub>
                                    </m:sSub>
                                    <m:r>
                                      <a:rPr lang="es-MX" sz="1400" b="0" i="1" smtClean="0">
                                        <a:latin typeface="Cambria Math" panose="02040503050406030204" pitchFamily="18" charset="0"/>
                                      </a:rPr>
                                      <m:t>−1,</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𝑛</m:t>
                                        </m:r>
                                      </m:e>
                                      <m:sub>
                                        <m:r>
                                          <a:rPr lang="es-MX" sz="1400" b="0" i="1" smtClean="0">
                                            <a:latin typeface="Cambria Math" panose="02040503050406030204" pitchFamily="18" charset="0"/>
                                          </a:rPr>
                                          <m:t>2</m:t>
                                        </m:r>
                                      </m:sub>
                                    </m:sSub>
                                    <m:r>
                                      <a:rPr lang="es-MX" sz="1400" b="0" i="1" smtClean="0">
                                        <a:latin typeface="Cambria Math" panose="02040503050406030204" pitchFamily="18" charset="0"/>
                                      </a:rPr>
                                      <m:t>−1</m:t>
                                    </m:r>
                                  </m:sub>
                                </m:sSub>
                              </m:oMath>
                            </m:oMathPara>
                          </a14:m>
                          <a:endParaRPr lang="es-E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𝑡</m:t>
                                    </m:r>
                                  </m:e>
                                  <m:sub>
                                    <m:r>
                                      <a:rPr lang="es-MX" sz="1600" b="0" i="1" smtClean="0">
                                        <a:latin typeface="Cambria Math" panose="02040503050406030204" pitchFamily="18" charset="0"/>
                                      </a:rPr>
                                      <m:t>𝑜𝑏𝑠</m:t>
                                    </m:r>
                                  </m:sub>
                                </m:sSub>
                                <m:r>
                                  <a:rPr lang="es-MX" sz="1600" b="0" i="1" smtClean="0">
                                    <a:latin typeface="Cambria Math" panose="02040503050406030204" pitchFamily="18" charset="0"/>
                                  </a:rPr>
                                  <m:t>∉(</m:t>
                                </m:r>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𝐹</m:t>
                                    </m:r>
                                  </m:e>
                                  <m:sub>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1</m:t>
                                        </m:r>
                                      </m:sub>
                                    </m:sSub>
                                    <m:r>
                                      <a:rPr lang="es-MX" sz="1600" b="0" i="1" smtClean="0">
                                        <a:latin typeface="Cambria Math" panose="02040503050406030204" pitchFamily="18" charset="0"/>
                                      </a:rPr>
                                      <m:t>−1, </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2</m:t>
                                        </m:r>
                                      </m:sub>
                                    </m:sSub>
                                    <m:r>
                                      <a:rPr lang="es-MX" sz="1600" b="0" i="1" smtClean="0">
                                        <a:latin typeface="Cambria Math" panose="02040503050406030204" pitchFamily="18" charset="0"/>
                                      </a:rPr>
                                      <m:t>−1</m:t>
                                    </m:r>
                                  </m:sub>
                                  <m:sup>
                                    <m:r>
                                      <a:rPr lang="es-MX" sz="1600" b="0" i="1" smtClean="0">
                                        <a:latin typeface="Cambria Math" panose="02040503050406030204" pitchFamily="18" charset="0"/>
                                      </a:rPr>
                                      <m:t>1−</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𝛼</m:t>
                                        </m:r>
                                      </m:num>
                                      <m:den>
                                        <m:r>
                                          <a:rPr lang="es-MX" sz="1600" b="0" i="1" smtClean="0">
                                            <a:latin typeface="Cambria Math" panose="02040503050406030204" pitchFamily="18" charset="0"/>
                                          </a:rPr>
                                          <m:t>2</m:t>
                                        </m:r>
                                      </m:den>
                                    </m:f>
                                  </m:sup>
                                </m:sSubSup>
                                <m:r>
                                  <a:rPr lang="es-MX" sz="1600" b="0" i="1" smtClean="0">
                                    <a:latin typeface="Cambria Math" panose="02040503050406030204" pitchFamily="18" charset="0"/>
                                  </a:rPr>
                                  <m:t>,</m:t>
                                </m:r>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𝐹</m:t>
                                    </m:r>
                                  </m:e>
                                  <m:sub>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1</m:t>
                                        </m:r>
                                      </m:sub>
                                    </m:sSub>
                                    <m:r>
                                      <a:rPr lang="es-MX" sz="1600" b="0" i="1" smtClean="0">
                                        <a:latin typeface="Cambria Math" panose="02040503050406030204" pitchFamily="18" charset="0"/>
                                      </a:rPr>
                                      <m:t>−1, </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2</m:t>
                                        </m:r>
                                      </m:sub>
                                    </m:sSub>
                                    <m:r>
                                      <a:rPr lang="es-MX" sz="1600" b="0" i="1" smtClean="0">
                                        <a:latin typeface="Cambria Math" panose="02040503050406030204" pitchFamily="18" charset="0"/>
                                      </a:rPr>
                                      <m:t>−1</m:t>
                                    </m:r>
                                  </m:sub>
                                  <m:sup>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𝛼</m:t>
                                        </m:r>
                                      </m:num>
                                      <m:den>
                                        <m:r>
                                          <a:rPr lang="es-MX" sz="1600" b="0" i="1" smtClean="0">
                                            <a:latin typeface="Cambria Math" panose="02040503050406030204" pitchFamily="18" charset="0"/>
                                          </a:rPr>
                                          <m:t>2</m:t>
                                        </m:r>
                                      </m:den>
                                    </m:f>
                                  </m:sup>
                                </m:sSubSup>
                                <m:r>
                                  <a:rPr lang="es-MX" sz="1600" b="0" i="1" smtClean="0">
                                    <a:latin typeface="Cambria Math" panose="02040503050406030204" pitchFamily="18" charset="0"/>
                                  </a:rPr>
                                  <m:t>)</m:t>
                                </m:r>
                              </m:oMath>
                            </m:oMathPara>
                          </a14:m>
                          <a:endParaRPr lang="es-ES" sz="1600" dirty="0"/>
                        </a:p>
                      </a:txBody>
                      <a:tcPr/>
                    </a:tc>
                    <a:extLst>
                      <a:ext uri="{0D108BD9-81ED-4DB2-BD59-A6C34878D82A}">
                        <a16:rowId xmlns:a16="http://schemas.microsoft.com/office/drawing/2014/main" val="2612959328"/>
                      </a:ext>
                    </a:extLst>
                  </a:tr>
                </a:tbl>
              </a:graphicData>
            </a:graphic>
          </p:graphicFrame>
        </mc:Choice>
        <mc:Fallback xmlns="">
          <p:graphicFrame>
            <p:nvGraphicFramePr>
              <p:cNvPr id="5" name="Table 5">
                <a:extLst>
                  <a:ext uri="{FF2B5EF4-FFF2-40B4-BE49-F238E27FC236}">
                    <a16:creationId xmlns:a16="http://schemas.microsoft.com/office/drawing/2014/main" id="{A7A90A29-C533-4B3E-98EB-05B07C4C6820}"/>
                  </a:ext>
                </a:extLst>
              </p:cNvPr>
              <p:cNvGraphicFramePr>
                <a:graphicFrameLocks noGrp="1"/>
              </p:cNvGraphicFramePr>
              <p:nvPr>
                <p:extLst>
                  <p:ext uri="{D42A27DB-BD31-4B8C-83A1-F6EECF244321}">
                    <p14:modId xmlns:p14="http://schemas.microsoft.com/office/powerpoint/2010/main" val="3021457251"/>
                  </p:ext>
                </p:extLst>
              </p:nvPr>
            </p:nvGraphicFramePr>
            <p:xfrm>
              <a:off x="345440" y="1656991"/>
              <a:ext cx="11501120" cy="1634099"/>
            </p:xfrm>
            <a:graphic>
              <a:graphicData uri="http://schemas.openxmlformats.org/drawingml/2006/table">
                <a:tbl>
                  <a:tblPr firstRow="1" bandRow="1">
                    <a:tableStyleId>{073A0DAA-6AF3-43AB-8588-CEC1D06C72B9}</a:tableStyleId>
                  </a:tblPr>
                  <a:tblGrid>
                    <a:gridCol w="1416453">
                      <a:extLst>
                        <a:ext uri="{9D8B030D-6E8A-4147-A177-3AD203B41FA5}">
                          <a16:colId xmlns:a16="http://schemas.microsoft.com/office/drawing/2014/main" val="3659321976"/>
                        </a:ext>
                      </a:extLst>
                    </a:gridCol>
                    <a:gridCol w="1081668">
                      <a:extLst>
                        <a:ext uri="{9D8B030D-6E8A-4147-A177-3AD203B41FA5}">
                          <a16:colId xmlns:a16="http://schemas.microsoft.com/office/drawing/2014/main" val="4241209019"/>
                        </a:ext>
                      </a:extLst>
                    </a:gridCol>
                    <a:gridCol w="1505415">
                      <a:extLst>
                        <a:ext uri="{9D8B030D-6E8A-4147-A177-3AD203B41FA5}">
                          <a16:colId xmlns:a16="http://schemas.microsoft.com/office/drawing/2014/main" val="759054507"/>
                        </a:ext>
                      </a:extLst>
                    </a:gridCol>
                    <a:gridCol w="2102623">
                      <a:extLst>
                        <a:ext uri="{9D8B030D-6E8A-4147-A177-3AD203B41FA5}">
                          <a16:colId xmlns:a16="http://schemas.microsoft.com/office/drawing/2014/main" val="2701195824"/>
                        </a:ext>
                      </a:extLst>
                    </a:gridCol>
                    <a:gridCol w="2779777">
                      <a:extLst>
                        <a:ext uri="{9D8B030D-6E8A-4147-A177-3AD203B41FA5}">
                          <a16:colId xmlns:a16="http://schemas.microsoft.com/office/drawing/2014/main" val="3729365321"/>
                        </a:ext>
                      </a:extLst>
                    </a:gridCol>
                    <a:gridCol w="2615184">
                      <a:extLst>
                        <a:ext uri="{9D8B030D-6E8A-4147-A177-3AD203B41FA5}">
                          <a16:colId xmlns:a16="http://schemas.microsoft.com/office/drawing/2014/main" val="2305161700"/>
                        </a:ext>
                      </a:extLst>
                    </a:gridCol>
                  </a:tblGrid>
                  <a:tr h="640080">
                    <a:tc>
                      <a:txBody>
                        <a:bodyPr/>
                        <a:lstStyle/>
                        <a:p>
                          <a:r>
                            <a:rPr lang="es-MX" dirty="0"/>
                            <a:t>Parámetro poblacional</a:t>
                          </a:r>
                          <a:endParaRPr lang="es-ES" dirty="0"/>
                        </a:p>
                      </a:txBody>
                      <a:tcPr/>
                    </a:tc>
                    <a:tc>
                      <a:txBody>
                        <a:bodyPr/>
                        <a:lstStyle/>
                        <a:p>
                          <a:endParaRPr lang="es-ES"/>
                        </a:p>
                      </a:txBody>
                      <a:tcPr>
                        <a:blipFill>
                          <a:blip r:embed="rId3"/>
                          <a:stretch>
                            <a:fillRect l="-132203" t="-4762" r="-837288" b="-158095"/>
                          </a:stretch>
                        </a:blipFill>
                      </a:tcPr>
                    </a:tc>
                    <a:tc>
                      <a:txBody>
                        <a:bodyPr/>
                        <a:lstStyle/>
                        <a:p>
                          <a:endParaRPr lang="es-ES"/>
                        </a:p>
                      </a:txBody>
                      <a:tcPr>
                        <a:blipFill>
                          <a:blip r:embed="rId3"/>
                          <a:stretch>
                            <a:fillRect l="-166397" t="-4762" r="-500000" b="-158095"/>
                          </a:stretch>
                        </a:blipFill>
                      </a:tcPr>
                    </a:tc>
                    <a:tc>
                      <a:txBody>
                        <a:bodyPr/>
                        <a:lstStyle/>
                        <a:p>
                          <a:endParaRPr lang="es-ES"/>
                        </a:p>
                      </a:txBody>
                      <a:tcPr>
                        <a:blipFill>
                          <a:blip r:embed="rId3"/>
                          <a:stretch>
                            <a:fillRect l="-190725" t="-4762" r="-257971" b="-158095"/>
                          </a:stretch>
                        </a:blipFill>
                      </a:tcPr>
                    </a:tc>
                    <a:tc>
                      <a:txBody>
                        <a:bodyPr/>
                        <a:lstStyle/>
                        <a:p>
                          <a:r>
                            <a:rPr lang="es-MX" dirty="0"/>
                            <a:t>Estadístico</a:t>
                          </a:r>
                          <a:endParaRPr lang="es-ES" dirty="0"/>
                        </a:p>
                      </a:txBody>
                      <a:tcPr/>
                    </a:tc>
                    <a:tc>
                      <a:txBody>
                        <a:bodyPr/>
                        <a:lstStyle/>
                        <a:p>
                          <a:r>
                            <a:rPr lang="es-MX" dirty="0"/>
                            <a:t>Rechazar H0 si…</a:t>
                          </a:r>
                          <a:endParaRPr lang="es-ES" dirty="0"/>
                        </a:p>
                      </a:txBody>
                      <a:tcPr/>
                    </a:tc>
                    <a:extLst>
                      <a:ext uri="{0D108BD9-81ED-4DB2-BD59-A6C34878D82A}">
                        <a16:rowId xmlns:a16="http://schemas.microsoft.com/office/drawing/2014/main" val="925302285"/>
                      </a:ext>
                    </a:extLst>
                  </a:tr>
                  <a:tr h="994019">
                    <a:tc>
                      <a:txBody>
                        <a:bodyPr/>
                        <a:lstStyle/>
                        <a:p>
                          <a:endParaRPr lang="es-ES"/>
                        </a:p>
                      </a:txBody>
                      <a:tcPr>
                        <a:blipFill>
                          <a:blip r:embed="rId3"/>
                          <a:stretch>
                            <a:fillRect l="-429" t="-67073" r="-712017" b="-1220"/>
                          </a:stretch>
                        </a:blipFill>
                      </a:tcPr>
                    </a:tc>
                    <a:tc>
                      <a:txBody>
                        <a:bodyPr/>
                        <a:lstStyle/>
                        <a:p>
                          <a:r>
                            <a:rPr lang="es-MX" dirty="0"/>
                            <a:t>No es necesario</a:t>
                          </a:r>
                          <a:endParaRPr lang="es-ES" dirty="0"/>
                        </a:p>
                      </a:txBody>
                      <a:tcPr/>
                    </a:tc>
                    <a:tc>
                      <a:txBody>
                        <a:bodyPr/>
                        <a:lstStyle/>
                        <a:p>
                          <a:r>
                            <a:rPr lang="es-MX" dirty="0"/>
                            <a:t>Desconocido</a:t>
                          </a:r>
                          <a:endParaRPr lang="es-ES" dirty="0"/>
                        </a:p>
                      </a:txBody>
                      <a:tcPr/>
                    </a:tc>
                    <a:tc>
                      <a:txBody>
                        <a:bodyPr/>
                        <a:lstStyle/>
                        <a:p>
                          <a:endParaRPr lang="es-ES"/>
                        </a:p>
                      </a:txBody>
                      <a:tcPr>
                        <a:blipFill>
                          <a:blip r:embed="rId3"/>
                          <a:stretch>
                            <a:fillRect l="-190725" t="-67073" r="-257971" b="-1220"/>
                          </a:stretch>
                        </a:blipFill>
                      </a:tcPr>
                    </a:tc>
                    <a:tc>
                      <a:txBody>
                        <a:bodyPr/>
                        <a:lstStyle/>
                        <a:p>
                          <a:endParaRPr lang="es-ES"/>
                        </a:p>
                      </a:txBody>
                      <a:tcPr>
                        <a:blipFill>
                          <a:blip r:embed="rId3"/>
                          <a:stretch>
                            <a:fillRect l="-219475" t="-67073" r="-94748" b="-1220"/>
                          </a:stretch>
                        </a:blipFill>
                      </a:tcPr>
                    </a:tc>
                    <a:tc>
                      <a:txBody>
                        <a:bodyPr/>
                        <a:lstStyle/>
                        <a:p>
                          <a:endParaRPr lang="es-ES"/>
                        </a:p>
                      </a:txBody>
                      <a:tcPr>
                        <a:blipFill>
                          <a:blip r:embed="rId3"/>
                          <a:stretch>
                            <a:fillRect l="-340326" t="-67073" r="-932" b="-1220"/>
                          </a:stretch>
                        </a:blipFill>
                      </a:tcPr>
                    </a:tc>
                    <a:extLst>
                      <a:ext uri="{0D108BD9-81ED-4DB2-BD59-A6C34878D82A}">
                        <a16:rowId xmlns:a16="http://schemas.microsoft.com/office/drawing/2014/main" val="26129593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5">
                <a:extLst>
                  <a:ext uri="{FF2B5EF4-FFF2-40B4-BE49-F238E27FC236}">
                    <a16:creationId xmlns:a16="http://schemas.microsoft.com/office/drawing/2014/main" id="{96D0A943-C31A-4D84-BF77-242B7FE8B911}"/>
                  </a:ext>
                </a:extLst>
              </p:cNvPr>
              <p:cNvGraphicFramePr>
                <a:graphicFrameLocks noGrp="1"/>
              </p:cNvGraphicFramePr>
              <p:nvPr>
                <p:extLst>
                  <p:ext uri="{D42A27DB-BD31-4B8C-83A1-F6EECF244321}">
                    <p14:modId xmlns:p14="http://schemas.microsoft.com/office/powerpoint/2010/main" val="1477605913"/>
                  </p:ext>
                </p:extLst>
              </p:nvPr>
            </p:nvGraphicFramePr>
            <p:xfrm>
              <a:off x="431801" y="3958758"/>
              <a:ext cx="9198116" cy="1516571"/>
            </p:xfrm>
            <a:graphic>
              <a:graphicData uri="http://schemas.openxmlformats.org/drawingml/2006/table">
                <a:tbl>
                  <a:tblPr firstRow="1" bandRow="1">
                    <a:tableStyleId>{073A0DAA-6AF3-43AB-8588-CEC1D06C72B9}</a:tableStyleId>
                  </a:tblPr>
                  <a:tblGrid>
                    <a:gridCol w="1475059">
                      <a:extLst>
                        <a:ext uri="{9D8B030D-6E8A-4147-A177-3AD203B41FA5}">
                          <a16:colId xmlns:a16="http://schemas.microsoft.com/office/drawing/2014/main" val="3659321976"/>
                        </a:ext>
                      </a:extLst>
                    </a:gridCol>
                    <a:gridCol w="1115121">
                      <a:extLst>
                        <a:ext uri="{9D8B030D-6E8A-4147-A177-3AD203B41FA5}">
                          <a16:colId xmlns:a16="http://schemas.microsoft.com/office/drawing/2014/main" val="4241209019"/>
                        </a:ext>
                      </a:extLst>
                    </a:gridCol>
                    <a:gridCol w="1572321">
                      <a:extLst>
                        <a:ext uri="{9D8B030D-6E8A-4147-A177-3AD203B41FA5}">
                          <a16:colId xmlns:a16="http://schemas.microsoft.com/office/drawing/2014/main" val="759054507"/>
                        </a:ext>
                      </a:extLst>
                    </a:gridCol>
                    <a:gridCol w="5035615">
                      <a:extLst>
                        <a:ext uri="{9D8B030D-6E8A-4147-A177-3AD203B41FA5}">
                          <a16:colId xmlns:a16="http://schemas.microsoft.com/office/drawing/2014/main" val="3729365321"/>
                        </a:ext>
                      </a:extLst>
                    </a:gridCol>
                  </a:tblGrid>
                  <a:tr h="0">
                    <a:tc>
                      <a:txBody>
                        <a:bodyPr/>
                        <a:lstStyle/>
                        <a:p>
                          <a:r>
                            <a:rPr lang="es-MX" dirty="0"/>
                            <a:t>Parámetro poblacional</a:t>
                          </a:r>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𝝁</m:t>
                                    </m:r>
                                  </m:e>
                                  <m:sub>
                                    <m:r>
                                      <a:rPr lang="es-MX" b="1" i="1" smtClean="0">
                                        <a:latin typeface="Cambria Math" panose="02040503050406030204" pitchFamily="18" charset="0"/>
                                      </a:rPr>
                                      <m:t>𝟏</m:t>
                                    </m:r>
                                  </m:sub>
                                </m:sSub>
                                <m:r>
                                  <a:rPr lang="es-MX" b="1" i="1" smtClean="0">
                                    <a:latin typeface="Cambria Math" panose="02040503050406030204" pitchFamily="18" charset="0"/>
                                  </a:rPr>
                                  <m:t>𝒚</m:t>
                                </m:r>
                                <m:r>
                                  <a:rPr lang="es-MX" b="1" i="1" smtClean="0">
                                    <a:latin typeface="Cambria Math" panose="02040503050406030204" pitchFamily="18" charset="0"/>
                                  </a:rPr>
                                  <m:t> </m:t>
                                </m:r>
                                <m:sSub>
                                  <m:sSubPr>
                                    <m:ctrlPr>
                                      <a:rPr lang="es-MX" b="1" i="1" smtClean="0">
                                        <a:latin typeface="Cambria Math" panose="02040503050406030204" pitchFamily="18" charset="0"/>
                                      </a:rPr>
                                    </m:ctrlPr>
                                  </m:sSubPr>
                                  <m:e>
                                    <m:r>
                                      <a:rPr lang="es-MX" b="1" i="1" smtClean="0">
                                        <a:latin typeface="Cambria Math" panose="02040503050406030204" pitchFamily="18" charset="0"/>
                                      </a:rPr>
                                      <m:t>𝝁</m:t>
                                    </m:r>
                                  </m:e>
                                  <m:sub>
                                    <m:r>
                                      <a:rPr lang="es-MX" b="1" i="1" smtClean="0">
                                        <a:latin typeface="Cambria Math" panose="02040503050406030204" pitchFamily="18" charset="0"/>
                                      </a:rPr>
                                      <m:t>𝟐</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𝝈</m:t>
                                    </m:r>
                                  </m:e>
                                  <m:sub>
                                    <m:r>
                                      <a:rPr lang="es-MX" b="1" i="1" smtClean="0">
                                        <a:latin typeface="Cambria Math" panose="02040503050406030204" pitchFamily="18" charset="0"/>
                                      </a:rPr>
                                      <m:t>𝟏</m:t>
                                    </m:r>
                                  </m:sub>
                                </m:sSub>
                                <m:r>
                                  <a:rPr lang="es-MX" b="1" i="1" smtClean="0">
                                    <a:latin typeface="Cambria Math" panose="02040503050406030204" pitchFamily="18" charset="0"/>
                                  </a:rPr>
                                  <m:t> </m:t>
                                </m:r>
                                <m:r>
                                  <a:rPr lang="es-MX" b="1" i="1" smtClean="0">
                                    <a:latin typeface="Cambria Math" panose="02040503050406030204" pitchFamily="18" charset="0"/>
                                  </a:rPr>
                                  <m:t>𝒚</m:t>
                                </m:r>
                                <m:r>
                                  <a:rPr lang="es-MX" b="1" i="1" smtClean="0">
                                    <a:latin typeface="Cambria Math" panose="02040503050406030204" pitchFamily="18" charset="0"/>
                                  </a:rPr>
                                  <m:t> </m:t>
                                </m:r>
                                <m:sSub>
                                  <m:sSubPr>
                                    <m:ctrlPr>
                                      <a:rPr lang="es-MX" b="1" i="1" smtClean="0">
                                        <a:latin typeface="Cambria Math" panose="02040503050406030204" pitchFamily="18" charset="0"/>
                                      </a:rPr>
                                    </m:ctrlPr>
                                  </m:sSubPr>
                                  <m:e>
                                    <m:r>
                                      <a:rPr lang="es-MX" b="1" i="1" smtClean="0">
                                        <a:latin typeface="Cambria Math" panose="02040503050406030204" pitchFamily="18" charset="0"/>
                                      </a:rPr>
                                      <m:t>𝝈</m:t>
                                    </m:r>
                                  </m:e>
                                  <m:sub>
                                    <m:r>
                                      <a:rPr lang="es-MX" b="1" i="1" smtClean="0">
                                        <a:latin typeface="Cambria Math" panose="02040503050406030204" pitchFamily="18" charset="0"/>
                                      </a:rPr>
                                      <m:t>𝟐</m:t>
                                    </m:r>
                                  </m:sub>
                                </m:sSub>
                              </m:oMath>
                            </m:oMathPara>
                          </a14:m>
                          <a:endParaRPr lang="es-ES" dirty="0"/>
                        </a:p>
                      </a:txBody>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825611">
                    <a:tc>
                      <a:txBody>
                        <a:bodyPr/>
                        <a:lstStyle/>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1</m:t>
                                    </m:r>
                                  </m:sub>
                                  <m:sup>
                                    <m:r>
                                      <a:rPr lang="es-MX" b="0" i="1" smtClean="0">
                                        <a:latin typeface="Cambria Math" panose="02040503050406030204" pitchFamily="18" charset="0"/>
                                      </a:rPr>
                                      <m:t>2</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𝜎</m:t>
                                    </m:r>
                                  </m:e>
                                  <m:sub>
                                    <m:r>
                                      <a:rPr lang="es-MX" b="0" i="1" smtClean="0">
                                        <a:latin typeface="Cambria Math" panose="02040503050406030204" pitchFamily="18" charset="0"/>
                                      </a:rPr>
                                      <m:t>2</m:t>
                                    </m:r>
                                  </m:sub>
                                  <m:sup>
                                    <m:r>
                                      <a:rPr lang="es-MX" b="0" i="1" smtClean="0">
                                        <a:latin typeface="Cambria Math" panose="02040503050406030204" pitchFamily="18" charset="0"/>
                                      </a:rPr>
                                      <m:t>2</m:t>
                                    </m:r>
                                  </m:sup>
                                </m:sSubSup>
                              </m:oMath>
                            </m:oMathPara>
                          </a14:m>
                          <a:endParaRPr lang="es-ES" dirty="0"/>
                        </a:p>
                      </a:txBody>
                      <a:tcPr/>
                    </a:tc>
                    <a:tc>
                      <a:txBody>
                        <a:bodyPr/>
                        <a:lstStyle/>
                        <a:p>
                          <a:r>
                            <a:rPr lang="es-MX" dirty="0"/>
                            <a:t>No importa</a:t>
                          </a:r>
                          <a:endParaRPr lang="es-ES" dirty="0"/>
                        </a:p>
                      </a:txBody>
                      <a:tcPr/>
                    </a:tc>
                    <a:tc>
                      <a:txBody>
                        <a:bodyPr/>
                        <a:lstStyle/>
                        <a:p>
                          <a:r>
                            <a:rPr lang="es-MX" dirty="0"/>
                            <a:t>Desconocidas</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600" b="0" i="1" smtClean="0">
                                    <a:latin typeface="Cambria Math" panose="02040503050406030204" pitchFamily="18" charset="0"/>
                                  </a:rPr>
                                  <m:t>𝐶</m:t>
                                </m:r>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𝐼</m:t>
                                    </m:r>
                                  </m:e>
                                  <m:sub>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𝜎</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r>
                                      <a:rPr lang="es-MX" sz="1600" b="0" i="1" smtClean="0">
                                        <a:latin typeface="Cambria Math" panose="02040503050406030204" pitchFamily="18" charset="0"/>
                                      </a:rPr>
                                      <m:t>/</m:t>
                                    </m:r>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𝜎</m:t>
                                        </m:r>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sub>
                                  <m:sup>
                                    <m:r>
                                      <a:rPr lang="es-MX" sz="1600" b="0" i="1" smtClean="0">
                                        <a:latin typeface="Cambria Math" panose="02040503050406030204" pitchFamily="18" charset="0"/>
                                      </a:rPr>
                                      <m:t>1−</m:t>
                                    </m:r>
                                    <m:r>
                                      <a:rPr lang="es-MX" sz="1600" b="0" i="1" smtClean="0">
                                        <a:latin typeface="Cambria Math" panose="02040503050406030204" pitchFamily="18" charset="0"/>
                                      </a:rPr>
                                      <m:t>𝛼</m:t>
                                    </m:r>
                                  </m:sup>
                                </m:sSubSup>
                                <m:r>
                                  <a:rPr lang="es-MX" sz="1600" b="0" i="1" smtClean="0">
                                    <a:latin typeface="Cambria Math" panose="02040503050406030204" pitchFamily="18" charset="0"/>
                                  </a:rPr>
                                  <m:t>=</m:t>
                                </m:r>
                                <m:d>
                                  <m:dPr>
                                    <m:ctrlPr>
                                      <a:rPr lang="es-MX" sz="1600" b="0" i="1" smtClean="0">
                                        <a:latin typeface="Cambria Math" panose="02040503050406030204" pitchFamily="18" charset="0"/>
                                      </a:rPr>
                                    </m:ctrlPr>
                                  </m:dPr>
                                  <m:e>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r>
                                          <a:rPr lang="es-MX" sz="1600" b="0" i="1" smtClean="0">
                                            <a:latin typeface="Cambria Math" panose="02040503050406030204" pitchFamily="18" charset="0"/>
                                          </a:rPr>
                                          <m:t>/</m:t>
                                        </m:r>
                                        <m:sSubSup>
                                          <m:sSubSupPr>
                                            <m:ctrlPr>
                                              <a:rPr lang="es-MX" sz="1600" b="0" i="1" smtClean="0">
                                                <a:latin typeface="Cambria Math" panose="02040503050406030204" pitchFamily="18" charset="0"/>
                                              </a:rPr>
                                            </m:ctrlPr>
                                          </m:sSubSupPr>
                                          <m:e>
                                            <m:sSup>
                                              <m:sSupPr>
                                                <m:ctrlPr>
                                                  <a:rPr lang="es-MX" sz="1600" b="0" i="1" smtClean="0">
                                                    <a:latin typeface="Cambria Math" panose="02040503050406030204" pitchFamily="18" charset="0"/>
                                                  </a:rPr>
                                                </m:ctrlPr>
                                              </m:sSupPr>
                                              <m:e>
                                                <m:r>
                                                  <a:rPr lang="es-MX" sz="1600" b="0" i="1" smtClean="0">
                                                    <a:latin typeface="Cambria Math" panose="02040503050406030204" pitchFamily="18" charset="0"/>
                                                  </a:rPr>
                                                  <m:t>𝑠</m:t>
                                                </m:r>
                                              </m:e>
                                              <m:sup>
                                                <m:r>
                                                  <a:rPr lang="es-MX" sz="1600" b="0" i="1" smtClean="0">
                                                    <a:latin typeface="Cambria Math" panose="02040503050406030204" pitchFamily="18" charset="0"/>
                                                  </a:rPr>
                                                  <m:t>′</m:t>
                                                </m:r>
                                              </m:sup>
                                            </m:sSup>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𝐹</m:t>
                                            </m:r>
                                          </m:e>
                                          <m:sub>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1</m:t>
                                                </m:r>
                                              </m:sub>
                                            </m:sSub>
                                            <m:r>
                                              <a:rPr lang="es-MX" sz="1600" b="0" i="1" smtClean="0">
                                                <a:latin typeface="Cambria Math" panose="02040503050406030204" pitchFamily="18" charset="0"/>
                                              </a:rPr>
                                              <m:t>−1,</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2</m:t>
                                                </m:r>
                                              </m:sub>
                                            </m:sSub>
                                            <m:r>
                                              <a:rPr lang="es-MX" sz="1600" b="0" i="1" smtClean="0">
                                                <a:latin typeface="Cambria Math" panose="02040503050406030204" pitchFamily="18" charset="0"/>
                                              </a:rPr>
                                              <m:t>−1</m:t>
                                            </m:r>
                                          </m:sub>
                                          <m:sup>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𝛼</m:t>
                                                </m:r>
                                              </m:num>
                                              <m:den>
                                                <m:r>
                                                  <a:rPr lang="es-MX" sz="1600" b="0" i="1" smtClean="0">
                                                    <a:latin typeface="Cambria Math" panose="02040503050406030204" pitchFamily="18" charset="0"/>
                                                  </a:rPr>
                                                  <m:t>2</m:t>
                                                </m:r>
                                              </m:den>
                                            </m:f>
                                          </m:sup>
                                        </m:sSubSup>
                                      </m:den>
                                    </m:f>
                                    <m:r>
                                      <a:rPr lang="es-MX" sz="1600" b="0" i="1" smtClean="0">
                                        <a:latin typeface="Cambria Math" panose="02040503050406030204" pitchFamily="18" charset="0"/>
                                      </a:rPr>
                                      <m:t>,</m:t>
                                    </m:r>
                                    <m:f>
                                      <m:fPr>
                                        <m:ctrlPr>
                                          <a:rPr lang="es-MX" sz="1600" b="0" i="1" smtClean="0">
                                            <a:latin typeface="Cambria Math" panose="02040503050406030204" pitchFamily="18" charset="0"/>
                                          </a:rPr>
                                        </m:ctrlPr>
                                      </m:fPr>
                                      <m:num>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𝑠</m:t>
                                            </m:r>
                                          </m:e>
                                          <m:sub>
                                            <m:r>
                                              <a:rPr lang="es-MX" sz="1600" b="0" i="1" smtClean="0">
                                                <a:latin typeface="Cambria Math" panose="02040503050406030204" pitchFamily="18" charset="0"/>
                                              </a:rPr>
                                              <m:t>1</m:t>
                                            </m:r>
                                          </m:sub>
                                          <m:sup>
                                            <m:r>
                                              <a:rPr lang="es-MX" sz="1600" b="0" i="1" smtClean="0">
                                                <a:latin typeface="Cambria Math" panose="02040503050406030204" pitchFamily="18" charset="0"/>
                                              </a:rPr>
                                              <m:t>′2</m:t>
                                            </m:r>
                                          </m:sup>
                                        </m:sSubSup>
                                        <m:r>
                                          <a:rPr lang="es-MX" sz="1600" b="0" i="1" smtClean="0">
                                            <a:latin typeface="Cambria Math" panose="02040503050406030204" pitchFamily="18" charset="0"/>
                                          </a:rPr>
                                          <m:t>/</m:t>
                                        </m:r>
                                        <m:sSubSup>
                                          <m:sSubSupPr>
                                            <m:ctrlPr>
                                              <a:rPr lang="es-MX" sz="1600" b="0" i="1" smtClean="0">
                                                <a:latin typeface="Cambria Math" panose="02040503050406030204" pitchFamily="18" charset="0"/>
                                              </a:rPr>
                                            </m:ctrlPr>
                                          </m:sSubSupPr>
                                          <m:e>
                                            <m:sSup>
                                              <m:sSupPr>
                                                <m:ctrlPr>
                                                  <a:rPr lang="es-MX" sz="1600" b="0" i="1" smtClean="0">
                                                    <a:latin typeface="Cambria Math" panose="02040503050406030204" pitchFamily="18" charset="0"/>
                                                  </a:rPr>
                                                </m:ctrlPr>
                                              </m:sSupPr>
                                              <m:e>
                                                <m:r>
                                                  <a:rPr lang="es-MX" sz="1600" b="0" i="1" smtClean="0">
                                                    <a:latin typeface="Cambria Math" panose="02040503050406030204" pitchFamily="18" charset="0"/>
                                                  </a:rPr>
                                                  <m:t>𝑠</m:t>
                                                </m:r>
                                              </m:e>
                                              <m:sup>
                                                <m:r>
                                                  <a:rPr lang="es-MX" sz="1600" b="0" i="1" smtClean="0">
                                                    <a:latin typeface="Cambria Math" panose="02040503050406030204" pitchFamily="18" charset="0"/>
                                                  </a:rPr>
                                                  <m:t>′</m:t>
                                                </m:r>
                                              </m:sup>
                                            </m:sSup>
                                          </m:e>
                                          <m:sub>
                                            <m:r>
                                              <a:rPr lang="es-MX" sz="1600" b="0" i="1" smtClean="0">
                                                <a:latin typeface="Cambria Math" panose="02040503050406030204" pitchFamily="18" charset="0"/>
                                              </a:rPr>
                                              <m:t>2</m:t>
                                            </m:r>
                                          </m:sub>
                                          <m:sup>
                                            <m:r>
                                              <a:rPr lang="es-MX" sz="1600" b="0" i="1" smtClean="0">
                                                <a:latin typeface="Cambria Math" panose="02040503050406030204" pitchFamily="18" charset="0"/>
                                              </a:rPr>
                                              <m:t>2</m:t>
                                            </m:r>
                                          </m:sup>
                                        </m:sSubSup>
                                      </m:num>
                                      <m:den>
                                        <m:sSubSup>
                                          <m:sSubSupPr>
                                            <m:ctrlPr>
                                              <a:rPr lang="es-MX" sz="1600" b="0" i="1" smtClean="0">
                                                <a:latin typeface="Cambria Math" panose="02040503050406030204" pitchFamily="18" charset="0"/>
                                              </a:rPr>
                                            </m:ctrlPr>
                                          </m:sSubSupPr>
                                          <m:e>
                                            <m:r>
                                              <a:rPr lang="es-MX" sz="1600" b="0" i="1" smtClean="0">
                                                <a:latin typeface="Cambria Math" panose="02040503050406030204" pitchFamily="18" charset="0"/>
                                              </a:rPr>
                                              <m:t>𝐹</m:t>
                                            </m:r>
                                          </m:e>
                                          <m:sub>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1</m:t>
                                                </m:r>
                                              </m:sub>
                                            </m:sSub>
                                            <m:r>
                                              <a:rPr lang="es-MX" sz="1600" b="0" i="1" smtClean="0">
                                                <a:latin typeface="Cambria Math" panose="02040503050406030204" pitchFamily="18" charset="0"/>
                                              </a:rPr>
                                              <m:t>−1,</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𝑛</m:t>
                                                </m:r>
                                              </m:e>
                                              <m:sub>
                                                <m:r>
                                                  <a:rPr lang="es-MX" sz="1600" b="0" i="1" smtClean="0">
                                                    <a:latin typeface="Cambria Math" panose="02040503050406030204" pitchFamily="18" charset="0"/>
                                                  </a:rPr>
                                                  <m:t>2</m:t>
                                                </m:r>
                                              </m:sub>
                                            </m:sSub>
                                            <m:r>
                                              <a:rPr lang="es-MX" sz="1600" b="0" i="1" smtClean="0">
                                                <a:latin typeface="Cambria Math" panose="02040503050406030204" pitchFamily="18" charset="0"/>
                                              </a:rPr>
                                              <m:t>−1</m:t>
                                            </m:r>
                                          </m:sub>
                                          <m:sup>
                                            <m:r>
                                              <a:rPr lang="es-MX" sz="1600" b="0" i="1" smtClean="0">
                                                <a:latin typeface="Cambria Math" panose="02040503050406030204" pitchFamily="18" charset="0"/>
                                              </a:rPr>
                                              <m:t>1−</m:t>
                                            </m:r>
                                            <m:f>
                                              <m:fPr>
                                                <m:ctrlPr>
                                                  <a:rPr lang="es-MX" sz="1600" b="0" i="1" smtClean="0">
                                                    <a:latin typeface="Cambria Math" panose="02040503050406030204" pitchFamily="18" charset="0"/>
                                                  </a:rPr>
                                                </m:ctrlPr>
                                              </m:fPr>
                                              <m:num>
                                                <m:r>
                                                  <a:rPr lang="es-MX" sz="1600" b="0" i="1" smtClean="0">
                                                    <a:latin typeface="Cambria Math" panose="02040503050406030204" pitchFamily="18" charset="0"/>
                                                  </a:rPr>
                                                  <m:t>𝛼</m:t>
                                                </m:r>
                                              </m:num>
                                              <m:den>
                                                <m:r>
                                                  <a:rPr lang="es-MX" sz="1600" b="0" i="1" smtClean="0">
                                                    <a:latin typeface="Cambria Math" panose="02040503050406030204" pitchFamily="18" charset="0"/>
                                                  </a:rPr>
                                                  <m:t>2</m:t>
                                                </m:r>
                                              </m:den>
                                            </m:f>
                                          </m:sup>
                                        </m:sSubSup>
                                      </m:den>
                                    </m:f>
                                  </m:e>
                                </m:d>
                              </m:oMath>
                            </m:oMathPara>
                          </a14:m>
                          <a:endParaRPr lang="es-ES" sz="1600" dirty="0"/>
                        </a:p>
                      </a:txBody>
                      <a:tcPr/>
                    </a:tc>
                    <a:extLst>
                      <a:ext uri="{0D108BD9-81ED-4DB2-BD59-A6C34878D82A}">
                        <a16:rowId xmlns:a16="http://schemas.microsoft.com/office/drawing/2014/main" val="3442420387"/>
                      </a:ext>
                    </a:extLst>
                  </a:tr>
                </a:tbl>
              </a:graphicData>
            </a:graphic>
          </p:graphicFrame>
        </mc:Choice>
        <mc:Fallback xmlns="">
          <p:graphicFrame>
            <p:nvGraphicFramePr>
              <p:cNvPr id="7" name="Table 5">
                <a:extLst>
                  <a:ext uri="{FF2B5EF4-FFF2-40B4-BE49-F238E27FC236}">
                    <a16:creationId xmlns:a16="http://schemas.microsoft.com/office/drawing/2014/main" id="{96D0A943-C31A-4D84-BF77-242B7FE8B911}"/>
                  </a:ext>
                </a:extLst>
              </p:cNvPr>
              <p:cNvGraphicFramePr>
                <a:graphicFrameLocks noGrp="1"/>
              </p:cNvGraphicFramePr>
              <p:nvPr>
                <p:extLst>
                  <p:ext uri="{D42A27DB-BD31-4B8C-83A1-F6EECF244321}">
                    <p14:modId xmlns:p14="http://schemas.microsoft.com/office/powerpoint/2010/main" val="1477605913"/>
                  </p:ext>
                </p:extLst>
              </p:nvPr>
            </p:nvGraphicFramePr>
            <p:xfrm>
              <a:off x="431801" y="3958758"/>
              <a:ext cx="9198116" cy="1516571"/>
            </p:xfrm>
            <a:graphic>
              <a:graphicData uri="http://schemas.openxmlformats.org/drawingml/2006/table">
                <a:tbl>
                  <a:tblPr firstRow="1" bandRow="1">
                    <a:tableStyleId>{073A0DAA-6AF3-43AB-8588-CEC1D06C72B9}</a:tableStyleId>
                  </a:tblPr>
                  <a:tblGrid>
                    <a:gridCol w="1475059">
                      <a:extLst>
                        <a:ext uri="{9D8B030D-6E8A-4147-A177-3AD203B41FA5}">
                          <a16:colId xmlns:a16="http://schemas.microsoft.com/office/drawing/2014/main" val="3659321976"/>
                        </a:ext>
                      </a:extLst>
                    </a:gridCol>
                    <a:gridCol w="1115121">
                      <a:extLst>
                        <a:ext uri="{9D8B030D-6E8A-4147-A177-3AD203B41FA5}">
                          <a16:colId xmlns:a16="http://schemas.microsoft.com/office/drawing/2014/main" val="4241209019"/>
                        </a:ext>
                      </a:extLst>
                    </a:gridCol>
                    <a:gridCol w="1572321">
                      <a:extLst>
                        <a:ext uri="{9D8B030D-6E8A-4147-A177-3AD203B41FA5}">
                          <a16:colId xmlns:a16="http://schemas.microsoft.com/office/drawing/2014/main" val="759054507"/>
                        </a:ext>
                      </a:extLst>
                    </a:gridCol>
                    <a:gridCol w="5035615">
                      <a:extLst>
                        <a:ext uri="{9D8B030D-6E8A-4147-A177-3AD203B41FA5}">
                          <a16:colId xmlns:a16="http://schemas.microsoft.com/office/drawing/2014/main" val="3729365321"/>
                        </a:ext>
                      </a:extLst>
                    </a:gridCol>
                  </a:tblGrid>
                  <a:tr h="640080">
                    <a:tc>
                      <a:txBody>
                        <a:bodyPr/>
                        <a:lstStyle/>
                        <a:p>
                          <a:r>
                            <a:rPr lang="es-MX" dirty="0"/>
                            <a:t>Parámetro poblacional</a:t>
                          </a:r>
                          <a:endParaRPr lang="es-ES" dirty="0"/>
                        </a:p>
                      </a:txBody>
                      <a:tcPr/>
                    </a:tc>
                    <a:tc>
                      <a:txBody>
                        <a:bodyPr/>
                        <a:lstStyle/>
                        <a:p>
                          <a:endParaRPr lang="es-ES"/>
                        </a:p>
                      </a:txBody>
                      <a:tcPr>
                        <a:blipFill>
                          <a:blip r:embed="rId4"/>
                          <a:stretch>
                            <a:fillRect l="-132787" t="-4717" r="-595082" b="-137736"/>
                          </a:stretch>
                        </a:blipFill>
                      </a:tcPr>
                    </a:tc>
                    <a:tc>
                      <a:txBody>
                        <a:bodyPr/>
                        <a:lstStyle/>
                        <a:p>
                          <a:endParaRPr lang="es-ES"/>
                        </a:p>
                      </a:txBody>
                      <a:tcPr>
                        <a:blipFill>
                          <a:blip r:embed="rId4"/>
                          <a:stretch>
                            <a:fillRect l="-165116" t="-4717" r="-322093" b="-137736"/>
                          </a:stretch>
                        </a:blipFill>
                      </a:tcPr>
                    </a:tc>
                    <a:tc>
                      <a:txBody>
                        <a:bodyPr/>
                        <a:lstStyle/>
                        <a:p>
                          <a:r>
                            <a:rPr lang="es-MX" dirty="0"/>
                            <a:t>Intervalo de confianza (1-Alpha)</a:t>
                          </a:r>
                          <a:endParaRPr lang="es-ES" dirty="0"/>
                        </a:p>
                      </a:txBody>
                      <a:tcPr/>
                    </a:tc>
                    <a:extLst>
                      <a:ext uri="{0D108BD9-81ED-4DB2-BD59-A6C34878D82A}">
                        <a16:rowId xmlns:a16="http://schemas.microsoft.com/office/drawing/2014/main" val="925302285"/>
                      </a:ext>
                    </a:extLst>
                  </a:tr>
                  <a:tr h="876491">
                    <a:tc>
                      <a:txBody>
                        <a:bodyPr/>
                        <a:lstStyle/>
                        <a:p>
                          <a:endParaRPr lang="es-ES"/>
                        </a:p>
                      </a:txBody>
                      <a:tcPr>
                        <a:blipFill>
                          <a:blip r:embed="rId4"/>
                          <a:stretch>
                            <a:fillRect l="-413" t="-77083" r="-525620" b="-1389"/>
                          </a:stretch>
                        </a:blipFill>
                      </a:tcPr>
                    </a:tc>
                    <a:tc>
                      <a:txBody>
                        <a:bodyPr/>
                        <a:lstStyle/>
                        <a:p>
                          <a:r>
                            <a:rPr lang="es-MX" dirty="0"/>
                            <a:t>No importa</a:t>
                          </a:r>
                          <a:endParaRPr lang="es-ES" dirty="0"/>
                        </a:p>
                      </a:txBody>
                      <a:tcPr/>
                    </a:tc>
                    <a:tc>
                      <a:txBody>
                        <a:bodyPr/>
                        <a:lstStyle/>
                        <a:p>
                          <a:r>
                            <a:rPr lang="es-MX" dirty="0"/>
                            <a:t>Desconocidas</a:t>
                          </a:r>
                          <a:endParaRPr lang="es-ES" dirty="0"/>
                        </a:p>
                      </a:txBody>
                      <a:tcPr/>
                    </a:tc>
                    <a:tc>
                      <a:txBody>
                        <a:bodyPr/>
                        <a:lstStyle/>
                        <a:p>
                          <a:endParaRPr lang="es-ES"/>
                        </a:p>
                      </a:txBody>
                      <a:tcPr>
                        <a:blipFill>
                          <a:blip r:embed="rId4"/>
                          <a:stretch>
                            <a:fillRect l="-82709" t="-77083" r="-484" b="-1389"/>
                          </a:stretch>
                        </a:blipFill>
                      </a:tcPr>
                    </a:tc>
                    <a:extLst>
                      <a:ext uri="{0D108BD9-81ED-4DB2-BD59-A6C34878D82A}">
                        <a16:rowId xmlns:a16="http://schemas.microsoft.com/office/drawing/2014/main" val="3442420387"/>
                      </a:ext>
                    </a:extLst>
                  </a:tr>
                </a:tbl>
              </a:graphicData>
            </a:graphic>
          </p:graphicFrame>
        </mc:Fallback>
      </mc:AlternateContent>
    </p:spTree>
    <p:extLst>
      <p:ext uri="{BB962C8B-B14F-4D97-AF65-F5344CB8AC3E}">
        <p14:creationId xmlns:p14="http://schemas.microsoft.com/office/powerpoint/2010/main" val="36135484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6</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A un programador se le presenta un nuevo sistema de depuración más caro que el actual. Asumiendo una media poblacional igual, ¿existen diferencias significativas en la variabilidad del tiempo necesario para depurar programas? Usar una significancia de 0.05</a:t>
            </a:r>
          </a:p>
          <a:p>
            <a:pPr marL="266700" lvl="1" indent="0">
              <a:buNone/>
            </a:pPr>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lvl="1"/>
            <a:endParaRPr lang="es-ES" sz="2800" dirty="0"/>
          </a:p>
          <a:p>
            <a:pPr lvl="1"/>
            <a:endParaRPr lang="es-ES" sz="2800" dirty="0"/>
          </a:p>
          <a:p>
            <a:pPr lvl="1"/>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66</a:t>
            </a:fld>
            <a:endParaRPr lang="es-ES" noProof="1"/>
          </a:p>
        </p:txBody>
      </p:sp>
      <p:graphicFrame>
        <p:nvGraphicFramePr>
          <p:cNvPr id="5" name="Table 5">
            <a:extLst>
              <a:ext uri="{FF2B5EF4-FFF2-40B4-BE49-F238E27FC236}">
                <a16:creationId xmlns:a16="http://schemas.microsoft.com/office/drawing/2014/main" id="{04595835-3FB8-4168-A8B3-4011CC27520C}"/>
              </a:ext>
            </a:extLst>
          </p:cNvPr>
          <p:cNvGraphicFramePr>
            <a:graphicFrameLocks noGrp="1"/>
          </p:cNvGraphicFramePr>
          <p:nvPr>
            <p:extLst>
              <p:ext uri="{D42A27DB-BD31-4B8C-83A1-F6EECF244321}">
                <p14:modId xmlns:p14="http://schemas.microsoft.com/office/powerpoint/2010/main" val="692330781"/>
              </p:ext>
            </p:extLst>
          </p:nvPr>
        </p:nvGraphicFramePr>
        <p:xfrm>
          <a:off x="770476" y="2671130"/>
          <a:ext cx="8520765" cy="1280160"/>
        </p:xfrm>
        <a:graphic>
          <a:graphicData uri="http://schemas.openxmlformats.org/drawingml/2006/table">
            <a:tbl>
              <a:tblPr firstRow="1" bandRow="1">
                <a:tableStyleId>{073A0DAA-6AF3-43AB-8588-CEC1D06C72B9}</a:tableStyleId>
              </a:tblPr>
              <a:tblGrid>
                <a:gridCol w="1070516">
                  <a:extLst>
                    <a:ext uri="{9D8B030D-6E8A-4147-A177-3AD203B41FA5}">
                      <a16:colId xmlns:a16="http://schemas.microsoft.com/office/drawing/2014/main" val="1584842413"/>
                    </a:ext>
                  </a:extLst>
                </a:gridCol>
                <a:gridCol w="478714">
                  <a:extLst>
                    <a:ext uri="{9D8B030D-6E8A-4147-A177-3AD203B41FA5}">
                      <a16:colId xmlns:a16="http://schemas.microsoft.com/office/drawing/2014/main" val="3601548540"/>
                    </a:ext>
                  </a:extLst>
                </a:gridCol>
                <a:gridCol w="774615">
                  <a:extLst>
                    <a:ext uri="{9D8B030D-6E8A-4147-A177-3AD203B41FA5}">
                      <a16:colId xmlns:a16="http://schemas.microsoft.com/office/drawing/2014/main" val="1380607813"/>
                    </a:ext>
                  </a:extLst>
                </a:gridCol>
                <a:gridCol w="774615">
                  <a:extLst>
                    <a:ext uri="{9D8B030D-6E8A-4147-A177-3AD203B41FA5}">
                      <a16:colId xmlns:a16="http://schemas.microsoft.com/office/drawing/2014/main" val="1270256360"/>
                    </a:ext>
                  </a:extLst>
                </a:gridCol>
                <a:gridCol w="774615">
                  <a:extLst>
                    <a:ext uri="{9D8B030D-6E8A-4147-A177-3AD203B41FA5}">
                      <a16:colId xmlns:a16="http://schemas.microsoft.com/office/drawing/2014/main" val="4017877368"/>
                    </a:ext>
                  </a:extLst>
                </a:gridCol>
                <a:gridCol w="774615">
                  <a:extLst>
                    <a:ext uri="{9D8B030D-6E8A-4147-A177-3AD203B41FA5}">
                      <a16:colId xmlns:a16="http://schemas.microsoft.com/office/drawing/2014/main" val="1898287461"/>
                    </a:ext>
                  </a:extLst>
                </a:gridCol>
                <a:gridCol w="774615">
                  <a:extLst>
                    <a:ext uri="{9D8B030D-6E8A-4147-A177-3AD203B41FA5}">
                      <a16:colId xmlns:a16="http://schemas.microsoft.com/office/drawing/2014/main" val="4028454527"/>
                    </a:ext>
                  </a:extLst>
                </a:gridCol>
                <a:gridCol w="774615">
                  <a:extLst>
                    <a:ext uri="{9D8B030D-6E8A-4147-A177-3AD203B41FA5}">
                      <a16:colId xmlns:a16="http://schemas.microsoft.com/office/drawing/2014/main" val="1031716030"/>
                    </a:ext>
                  </a:extLst>
                </a:gridCol>
                <a:gridCol w="774615">
                  <a:extLst>
                    <a:ext uri="{9D8B030D-6E8A-4147-A177-3AD203B41FA5}">
                      <a16:colId xmlns:a16="http://schemas.microsoft.com/office/drawing/2014/main" val="1017940199"/>
                    </a:ext>
                  </a:extLst>
                </a:gridCol>
                <a:gridCol w="774615">
                  <a:extLst>
                    <a:ext uri="{9D8B030D-6E8A-4147-A177-3AD203B41FA5}">
                      <a16:colId xmlns:a16="http://schemas.microsoft.com/office/drawing/2014/main" val="2336373443"/>
                    </a:ext>
                  </a:extLst>
                </a:gridCol>
                <a:gridCol w="774615">
                  <a:extLst>
                    <a:ext uri="{9D8B030D-6E8A-4147-A177-3AD203B41FA5}">
                      <a16:colId xmlns:a16="http://schemas.microsoft.com/office/drawing/2014/main" val="3736818202"/>
                    </a:ext>
                  </a:extLst>
                </a:gridCol>
              </a:tblGrid>
              <a:tr h="370840">
                <a:tc>
                  <a:txBody>
                    <a:bodyPr/>
                    <a:lstStyle/>
                    <a:p>
                      <a:r>
                        <a:rPr lang="es-MX" dirty="0"/>
                        <a:t>Sistema 1</a:t>
                      </a:r>
                      <a:endParaRPr lang="es-ES" dirty="0"/>
                    </a:p>
                  </a:txBody>
                  <a:tcPr/>
                </a:tc>
                <a:tc>
                  <a:txBody>
                    <a:bodyPr/>
                    <a:lstStyle/>
                    <a:p>
                      <a:r>
                        <a:rPr lang="es-MX" dirty="0"/>
                        <a:t>63</a:t>
                      </a:r>
                      <a:endParaRPr lang="es-ES" dirty="0"/>
                    </a:p>
                  </a:txBody>
                  <a:tcPr/>
                </a:tc>
                <a:tc>
                  <a:txBody>
                    <a:bodyPr/>
                    <a:lstStyle/>
                    <a:p>
                      <a:r>
                        <a:rPr lang="es-MX" dirty="0"/>
                        <a:t>61</a:t>
                      </a:r>
                      <a:endParaRPr lang="es-ES" dirty="0"/>
                    </a:p>
                  </a:txBody>
                  <a:tcPr/>
                </a:tc>
                <a:tc>
                  <a:txBody>
                    <a:bodyPr/>
                    <a:lstStyle/>
                    <a:p>
                      <a:r>
                        <a:rPr lang="es-MX" dirty="0"/>
                        <a:t>57</a:t>
                      </a:r>
                      <a:endParaRPr lang="es-ES" dirty="0"/>
                    </a:p>
                  </a:txBody>
                  <a:tcPr/>
                </a:tc>
                <a:tc>
                  <a:txBody>
                    <a:bodyPr/>
                    <a:lstStyle/>
                    <a:p>
                      <a:r>
                        <a:rPr lang="es-MX" dirty="0"/>
                        <a:t>61</a:t>
                      </a:r>
                      <a:endParaRPr lang="es-ES" dirty="0"/>
                    </a:p>
                  </a:txBody>
                  <a:tcPr/>
                </a:tc>
                <a:tc>
                  <a:txBody>
                    <a:bodyPr/>
                    <a:lstStyle/>
                    <a:p>
                      <a:r>
                        <a:rPr lang="es-MX" dirty="0"/>
                        <a:t>58</a:t>
                      </a:r>
                      <a:endParaRPr lang="es-ES" dirty="0"/>
                    </a:p>
                  </a:txBody>
                  <a:tcPr/>
                </a:tc>
                <a:tc>
                  <a:txBody>
                    <a:bodyPr/>
                    <a:lstStyle/>
                    <a:p>
                      <a:r>
                        <a:rPr lang="es-MX" dirty="0"/>
                        <a:t>60</a:t>
                      </a:r>
                      <a:endParaRPr lang="es-ES" dirty="0"/>
                    </a:p>
                  </a:txBody>
                  <a:tcPr/>
                </a:tc>
                <a:tc>
                  <a:txBody>
                    <a:bodyPr/>
                    <a:lstStyle/>
                    <a:p>
                      <a:r>
                        <a:rPr lang="es-MX" dirty="0"/>
                        <a:t>64</a:t>
                      </a:r>
                      <a:endParaRPr lang="es-ES" dirty="0"/>
                    </a:p>
                  </a:txBody>
                  <a:tcPr/>
                </a:tc>
                <a:tc>
                  <a:txBody>
                    <a:bodyPr/>
                    <a:lstStyle/>
                    <a:p>
                      <a:r>
                        <a:rPr lang="es-MX" dirty="0"/>
                        <a:t>60</a:t>
                      </a:r>
                      <a:endParaRPr lang="es-ES" dirty="0"/>
                    </a:p>
                  </a:txBody>
                  <a:tcPr/>
                </a:tc>
                <a:tc>
                  <a:txBody>
                    <a:bodyPr/>
                    <a:lstStyle/>
                    <a:p>
                      <a:r>
                        <a:rPr lang="es-MX" dirty="0"/>
                        <a:t>59</a:t>
                      </a:r>
                      <a:endParaRPr lang="es-ES" dirty="0"/>
                    </a:p>
                  </a:txBody>
                  <a:tcPr/>
                </a:tc>
                <a:tc>
                  <a:txBody>
                    <a:bodyPr/>
                    <a:lstStyle/>
                    <a:p>
                      <a:r>
                        <a:rPr lang="es-MX" dirty="0"/>
                        <a:t>58</a:t>
                      </a:r>
                      <a:endParaRPr lang="es-ES" dirty="0"/>
                    </a:p>
                  </a:txBody>
                  <a:tcPr/>
                </a:tc>
                <a:extLst>
                  <a:ext uri="{0D108BD9-81ED-4DB2-BD59-A6C34878D82A}">
                    <a16:rowId xmlns:a16="http://schemas.microsoft.com/office/drawing/2014/main" val="2345370034"/>
                  </a:ext>
                </a:extLst>
              </a:tr>
              <a:tr h="370840">
                <a:tc>
                  <a:txBody>
                    <a:bodyPr/>
                    <a:lstStyle/>
                    <a:p>
                      <a:r>
                        <a:rPr lang="es-MX" dirty="0"/>
                        <a:t>Sistema 2</a:t>
                      </a:r>
                      <a:endParaRPr lang="es-ES" dirty="0"/>
                    </a:p>
                  </a:txBody>
                  <a:tcPr/>
                </a:tc>
                <a:tc>
                  <a:txBody>
                    <a:bodyPr/>
                    <a:lstStyle/>
                    <a:p>
                      <a:r>
                        <a:rPr lang="es-MX" dirty="0"/>
                        <a:t>62</a:t>
                      </a:r>
                      <a:endParaRPr lang="es-ES" dirty="0"/>
                    </a:p>
                  </a:txBody>
                  <a:tcPr/>
                </a:tc>
                <a:tc>
                  <a:txBody>
                    <a:bodyPr/>
                    <a:lstStyle/>
                    <a:p>
                      <a:r>
                        <a:rPr lang="es-MX" dirty="0"/>
                        <a:t>59</a:t>
                      </a:r>
                      <a:endParaRPr lang="es-ES" dirty="0"/>
                    </a:p>
                  </a:txBody>
                  <a:tcPr/>
                </a:tc>
                <a:tc>
                  <a:txBody>
                    <a:bodyPr/>
                    <a:lstStyle/>
                    <a:p>
                      <a:r>
                        <a:rPr lang="es-MX" dirty="0"/>
                        <a:t>61</a:t>
                      </a:r>
                      <a:endParaRPr lang="es-ES" dirty="0"/>
                    </a:p>
                  </a:txBody>
                  <a:tcPr/>
                </a:tc>
                <a:tc>
                  <a:txBody>
                    <a:bodyPr/>
                    <a:lstStyle/>
                    <a:p>
                      <a:r>
                        <a:rPr lang="es-MX" dirty="0"/>
                        <a:t>60</a:t>
                      </a:r>
                      <a:endParaRPr lang="es-ES" dirty="0"/>
                    </a:p>
                  </a:txBody>
                  <a:tcPr/>
                </a:tc>
                <a:tc>
                  <a:txBody>
                    <a:bodyPr/>
                    <a:lstStyle/>
                    <a:p>
                      <a:r>
                        <a:rPr lang="es-MX" dirty="0"/>
                        <a:t>58</a:t>
                      </a:r>
                      <a:endParaRPr lang="es-ES" dirty="0"/>
                    </a:p>
                  </a:txBody>
                  <a:tcPr/>
                </a:tc>
                <a:tc>
                  <a:txBody>
                    <a:bodyPr/>
                    <a:lstStyle/>
                    <a:p>
                      <a:r>
                        <a:rPr lang="es-MX" dirty="0"/>
                        <a:t>63</a:t>
                      </a:r>
                      <a:endParaRPr lang="es-ES" dirty="0"/>
                    </a:p>
                  </a:txBody>
                  <a:tcPr/>
                </a:tc>
                <a:tc>
                  <a:txBody>
                    <a:bodyPr/>
                    <a:lstStyle/>
                    <a:p>
                      <a:r>
                        <a:rPr lang="es-MX" dirty="0"/>
                        <a:t>61</a:t>
                      </a:r>
                      <a:endParaRPr lang="es-ES" dirty="0"/>
                    </a:p>
                  </a:txBody>
                  <a:tcPr/>
                </a:tc>
                <a:tc>
                  <a:txBody>
                    <a:bodyPr/>
                    <a:lstStyle/>
                    <a:p>
                      <a:r>
                        <a:rPr lang="es-MX" dirty="0"/>
                        <a:t>58</a:t>
                      </a:r>
                      <a:endParaRPr lang="es-ES" dirty="0"/>
                    </a:p>
                  </a:txBody>
                  <a:tcPr/>
                </a:tc>
                <a:tc>
                  <a:txBody>
                    <a:bodyPr/>
                    <a:lstStyle/>
                    <a:p>
                      <a:r>
                        <a:rPr lang="es-MX" dirty="0"/>
                        <a:t>63</a:t>
                      </a:r>
                      <a:endParaRPr lang="es-ES" dirty="0"/>
                    </a:p>
                  </a:txBody>
                  <a:tcPr/>
                </a:tc>
                <a:tc>
                  <a:txBody>
                    <a:bodyPr/>
                    <a:lstStyle/>
                    <a:p>
                      <a:r>
                        <a:rPr lang="es-MX" dirty="0"/>
                        <a:t>60</a:t>
                      </a:r>
                      <a:endParaRPr lang="es-ES" dirty="0"/>
                    </a:p>
                  </a:txBody>
                  <a:tcPr/>
                </a:tc>
                <a:extLst>
                  <a:ext uri="{0D108BD9-81ED-4DB2-BD59-A6C34878D82A}">
                    <a16:rowId xmlns:a16="http://schemas.microsoft.com/office/drawing/2014/main" val="2499491988"/>
                  </a:ext>
                </a:extLst>
              </a:tr>
            </a:tbl>
          </a:graphicData>
        </a:graphic>
      </p:graphicFrame>
    </p:spTree>
    <p:extLst>
      <p:ext uri="{BB962C8B-B14F-4D97-AF65-F5344CB8AC3E}">
        <p14:creationId xmlns:p14="http://schemas.microsoft.com/office/powerpoint/2010/main" val="4096940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ProblemA 6</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lvl="1"/>
                <a:r>
                  <a:rPr lang="es-ES" sz="2000" dirty="0">
                    <a:solidFill>
                      <a:schemeClr val="tx1"/>
                    </a:solidFill>
                    <a:latin typeface="Cambria Math" panose="02040503050406030204" pitchFamily="18" charset="0"/>
                    <a:sym typeface="Wingdings" pitchFamily="2" charset="2"/>
                  </a:rPr>
                  <a:t>A un programador se le presenta un nuevo sistema de depuración más caro que el actual. Asumiendo una media poblacional igual, ¿existen diferencias significativas en la variabilidad del tiempo necesario para depurar programas? Usar una significancia de 0.05</a:t>
                </a:r>
              </a:p>
              <a:p>
                <a:pPr marL="266700" lvl="1" indent="0">
                  <a:buNone/>
                </a:pPr>
                <a:endParaRPr lang="es-ES" sz="2600" dirty="0">
                  <a:solidFill>
                    <a:schemeClr val="tx1"/>
                  </a:solidFill>
                  <a:latin typeface="Cambria Math" panose="02040503050406030204" pitchFamily="18" charset="0"/>
                  <a:sym typeface="Wingdings" pitchFamily="2" charset="2"/>
                </a:endParaRPr>
              </a:p>
              <a:p>
                <a:pPr marL="266700" lvl="1" indent="0">
                  <a:buNone/>
                </a:pPr>
                <a:endParaRPr lang="es-ES" sz="2600" dirty="0">
                  <a:latin typeface="Cambria Math" panose="02040503050406030204" pitchFamily="18" charset="0"/>
                  <a:sym typeface="Wingdings" pitchFamily="2" charset="2"/>
                </a:endParaRPr>
              </a:p>
              <a:p>
                <a:pPr marL="266700" lvl="1" indent="0">
                  <a:buNone/>
                </a:pPr>
                <a:endParaRPr lang="es-ES" sz="2800" dirty="0">
                  <a:sym typeface="Wingdings" pitchFamily="2" charset="2"/>
                </a:endParaRPr>
              </a:p>
              <a:p>
                <a:pPr marL="266700" lvl="1" indent="0">
                  <a:buNone/>
                </a:pPr>
                <a:endParaRPr lang="es-ES" sz="2800" dirty="0"/>
              </a:p>
              <a:p>
                <a:pPr marL="266700" lvl="1" indent="0">
                  <a:buNone/>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𝐶</m:t>
                      </m:r>
                      <m:sSubSup>
                        <m:sSubSupPr>
                          <m:ctrlPr>
                            <a:rPr lang="es-MX" sz="1800" b="0" i="1" smtClean="0">
                              <a:latin typeface="Cambria Math" panose="02040503050406030204" pitchFamily="18" charset="0"/>
                            </a:rPr>
                          </m:ctrlPr>
                        </m:sSubSupPr>
                        <m:e>
                          <m:r>
                            <a:rPr lang="es-MX" sz="1800" b="0" i="1" smtClean="0">
                              <a:latin typeface="Cambria Math" panose="02040503050406030204" pitchFamily="18" charset="0"/>
                            </a:rPr>
                            <m:t>𝐼</m:t>
                          </m:r>
                        </m:e>
                        <m:sub>
                          <m:f>
                            <m:fPr>
                              <m:ctrlPr>
                                <a:rPr lang="es-MX" sz="1800" b="0" i="1" smtClean="0">
                                  <a:latin typeface="Cambria Math" panose="02040503050406030204" pitchFamily="18" charset="0"/>
                                </a:rPr>
                              </m:ctrlPr>
                            </m:fPr>
                            <m:num>
                              <m:sSubSup>
                                <m:sSubSupPr>
                                  <m:ctrlPr>
                                    <a:rPr lang="es-MX" sz="1800" b="0" i="1" smtClean="0">
                                      <a:latin typeface="Cambria Math" panose="02040503050406030204" pitchFamily="18" charset="0"/>
                                    </a:rPr>
                                  </m:ctrlPr>
                                </m:sSubSupPr>
                                <m:e>
                                  <m:r>
                                    <a:rPr lang="es-MX" sz="1800" b="0" i="1" smtClean="0">
                                      <a:latin typeface="Cambria Math" panose="02040503050406030204" pitchFamily="18" charset="0"/>
                                    </a:rPr>
                                    <m:t>𝜎</m:t>
                                  </m:r>
                                </m:e>
                                <m:sub>
                                  <m:r>
                                    <a:rPr lang="es-MX" sz="1800" b="0" i="1" smtClean="0">
                                      <a:latin typeface="Cambria Math" panose="02040503050406030204" pitchFamily="18" charset="0"/>
                                    </a:rPr>
                                    <m:t>1</m:t>
                                  </m:r>
                                </m:sub>
                                <m:sup>
                                  <m:r>
                                    <a:rPr lang="es-MX" sz="1800" b="0" i="1" smtClean="0">
                                      <a:latin typeface="Cambria Math" panose="02040503050406030204" pitchFamily="18" charset="0"/>
                                    </a:rPr>
                                    <m:t>2</m:t>
                                  </m:r>
                                </m:sup>
                              </m:sSubSup>
                            </m:num>
                            <m:den>
                              <m:sSubSup>
                                <m:sSubSupPr>
                                  <m:ctrlPr>
                                    <a:rPr lang="es-MX" sz="1800" b="0" i="1" smtClean="0">
                                      <a:latin typeface="Cambria Math" panose="02040503050406030204" pitchFamily="18" charset="0"/>
                                    </a:rPr>
                                  </m:ctrlPr>
                                </m:sSubSupPr>
                                <m:e>
                                  <m:r>
                                    <a:rPr lang="es-MX" sz="1800" b="0" i="1" smtClean="0">
                                      <a:latin typeface="Cambria Math" panose="02040503050406030204" pitchFamily="18" charset="0"/>
                                    </a:rPr>
                                    <m:t>𝜎</m:t>
                                  </m:r>
                                </m:e>
                                <m:sub>
                                  <m:r>
                                    <a:rPr lang="es-MX" sz="1800" b="0" i="1" smtClean="0">
                                      <a:latin typeface="Cambria Math" panose="02040503050406030204" pitchFamily="18" charset="0"/>
                                    </a:rPr>
                                    <m:t>2</m:t>
                                  </m:r>
                                </m:sub>
                                <m:sup>
                                  <m:r>
                                    <a:rPr lang="es-MX" sz="1800" b="0" i="1" smtClean="0">
                                      <a:latin typeface="Cambria Math" panose="02040503050406030204" pitchFamily="18" charset="0"/>
                                    </a:rPr>
                                    <m:t>2</m:t>
                                  </m:r>
                                </m:sup>
                              </m:sSubSup>
                            </m:den>
                          </m:f>
                        </m:sub>
                        <m:sup>
                          <m:r>
                            <a:rPr lang="es-MX" sz="1800" b="0" i="1" smtClean="0">
                              <a:latin typeface="Cambria Math" panose="02040503050406030204" pitchFamily="18" charset="0"/>
                            </a:rPr>
                            <m:t>1−0.05</m:t>
                          </m:r>
                        </m:sup>
                      </m:sSubSup>
                      <m:r>
                        <a:rPr lang="es-MX" sz="1800" b="0" i="1" smtClean="0">
                          <a:latin typeface="Cambria Math" panose="02040503050406030204" pitchFamily="18" charset="0"/>
                        </a:rPr>
                        <m:t>=</m:t>
                      </m:r>
                      <m:d>
                        <m:dPr>
                          <m:ctrlPr>
                            <a:rPr lang="es-MX" sz="1800" i="1">
                              <a:latin typeface="Cambria Math" panose="02040503050406030204" pitchFamily="18" charset="0"/>
                            </a:rPr>
                          </m:ctrlPr>
                        </m:dPr>
                        <m:e>
                          <m:f>
                            <m:fPr>
                              <m:ctrlPr>
                                <a:rPr lang="es-MX" sz="1800" i="1">
                                  <a:latin typeface="Cambria Math" panose="02040503050406030204" pitchFamily="18" charset="0"/>
                                </a:rPr>
                              </m:ctrlPr>
                            </m:fPr>
                            <m:num>
                              <m:sSubSup>
                                <m:sSubSupPr>
                                  <m:ctrlPr>
                                    <a:rPr lang="es-MX" sz="1800" i="1">
                                      <a:latin typeface="Cambria Math" panose="02040503050406030204" pitchFamily="18" charset="0"/>
                                    </a:rPr>
                                  </m:ctrlPr>
                                </m:sSubSupPr>
                                <m:e>
                                  <m:r>
                                    <a:rPr lang="es-MX" sz="1800" i="1">
                                      <a:latin typeface="Cambria Math" panose="02040503050406030204" pitchFamily="18" charset="0"/>
                                    </a:rPr>
                                    <m:t>𝑠</m:t>
                                  </m:r>
                                </m:e>
                                <m:sub>
                                  <m:r>
                                    <a:rPr lang="es-MX" sz="1800" i="1">
                                      <a:latin typeface="Cambria Math" panose="02040503050406030204" pitchFamily="18" charset="0"/>
                                    </a:rPr>
                                    <m:t>1</m:t>
                                  </m:r>
                                </m:sub>
                                <m:sup>
                                  <m:r>
                                    <a:rPr lang="es-MX" sz="1800" i="1">
                                      <a:latin typeface="Cambria Math" panose="02040503050406030204" pitchFamily="18" charset="0"/>
                                    </a:rPr>
                                    <m:t>′2</m:t>
                                  </m:r>
                                </m:sup>
                              </m:sSubSup>
                              <m:r>
                                <a:rPr lang="es-MX" sz="1800" i="1">
                                  <a:latin typeface="Cambria Math" panose="02040503050406030204" pitchFamily="18" charset="0"/>
                                </a:rPr>
                                <m:t>/</m:t>
                              </m:r>
                              <m:sSubSup>
                                <m:sSubSupPr>
                                  <m:ctrlPr>
                                    <a:rPr lang="es-MX" sz="1800" i="1">
                                      <a:latin typeface="Cambria Math" panose="02040503050406030204" pitchFamily="18" charset="0"/>
                                    </a:rPr>
                                  </m:ctrlPr>
                                </m:sSubSupPr>
                                <m:e>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e>
                                <m:sub>
                                  <m:r>
                                    <a:rPr lang="es-MX" sz="1800" i="1">
                                      <a:latin typeface="Cambria Math" panose="02040503050406030204" pitchFamily="18" charset="0"/>
                                    </a:rPr>
                                    <m:t>2</m:t>
                                  </m:r>
                                </m:sub>
                                <m:sup>
                                  <m:r>
                                    <a:rPr lang="es-MX" sz="1800" i="1">
                                      <a:latin typeface="Cambria Math" panose="02040503050406030204" pitchFamily="18" charset="0"/>
                                    </a:rPr>
                                    <m:t>2</m:t>
                                  </m:r>
                                </m:sup>
                              </m:sSub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𝐹</m:t>
                                  </m:r>
                                </m:e>
                                <m:sub>
                                  <m:sSub>
                                    <m:sSubPr>
                                      <m:ctrlPr>
                                        <a:rPr lang="es-MX" sz="1800" i="1">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1</m:t>
                                      </m:r>
                                    </m:sub>
                                  </m:sSub>
                                  <m:r>
                                    <a:rPr lang="es-MX" sz="1800" i="1">
                                      <a:latin typeface="Cambria Math" panose="02040503050406030204" pitchFamily="18" charset="0"/>
                                    </a:rPr>
                                    <m:t>−1,</m:t>
                                  </m:r>
                                  <m:sSub>
                                    <m:sSubPr>
                                      <m:ctrlPr>
                                        <a:rPr lang="es-MX" sz="1800" i="1">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2</m:t>
                                      </m:r>
                                    </m:sub>
                                  </m:sSub>
                                  <m:r>
                                    <a:rPr lang="es-MX" sz="1800" i="1">
                                      <a:latin typeface="Cambria Math" panose="02040503050406030204" pitchFamily="18" charset="0"/>
                                    </a:rPr>
                                    <m:t>−1</m:t>
                                  </m:r>
                                </m:sub>
                                <m:sup>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den>
                          </m:f>
                          <m:r>
                            <a:rPr lang="es-MX" sz="1800" i="1">
                              <a:latin typeface="Cambria Math" panose="02040503050406030204" pitchFamily="18" charset="0"/>
                            </a:rPr>
                            <m:t>,</m:t>
                          </m:r>
                          <m:f>
                            <m:fPr>
                              <m:ctrlPr>
                                <a:rPr lang="es-MX" sz="1800" i="1">
                                  <a:latin typeface="Cambria Math" panose="02040503050406030204" pitchFamily="18" charset="0"/>
                                </a:rPr>
                              </m:ctrlPr>
                            </m:fPr>
                            <m:num>
                              <m:sSubSup>
                                <m:sSubSupPr>
                                  <m:ctrlPr>
                                    <a:rPr lang="es-MX" sz="1800" i="1">
                                      <a:latin typeface="Cambria Math" panose="02040503050406030204" pitchFamily="18" charset="0"/>
                                    </a:rPr>
                                  </m:ctrlPr>
                                </m:sSubSupPr>
                                <m:e>
                                  <m:r>
                                    <a:rPr lang="es-MX" sz="1800" i="1">
                                      <a:latin typeface="Cambria Math" panose="02040503050406030204" pitchFamily="18" charset="0"/>
                                    </a:rPr>
                                    <m:t>𝑠</m:t>
                                  </m:r>
                                </m:e>
                                <m:sub>
                                  <m:r>
                                    <a:rPr lang="es-MX" sz="1800" i="1">
                                      <a:latin typeface="Cambria Math" panose="02040503050406030204" pitchFamily="18" charset="0"/>
                                    </a:rPr>
                                    <m:t>1</m:t>
                                  </m:r>
                                </m:sub>
                                <m:sup>
                                  <m:r>
                                    <a:rPr lang="es-MX" sz="1800" i="1">
                                      <a:latin typeface="Cambria Math" panose="02040503050406030204" pitchFamily="18" charset="0"/>
                                    </a:rPr>
                                    <m:t>′2</m:t>
                                  </m:r>
                                </m:sup>
                              </m:sSubSup>
                              <m:r>
                                <a:rPr lang="es-MX" sz="1800" i="1">
                                  <a:latin typeface="Cambria Math" panose="02040503050406030204" pitchFamily="18" charset="0"/>
                                </a:rPr>
                                <m:t>/</m:t>
                              </m:r>
                              <m:sSubSup>
                                <m:sSubSupPr>
                                  <m:ctrlPr>
                                    <a:rPr lang="es-MX" sz="1800" i="1">
                                      <a:latin typeface="Cambria Math" panose="02040503050406030204" pitchFamily="18" charset="0"/>
                                    </a:rPr>
                                  </m:ctrlPr>
                                </m:sSubSupPr>
                                <m:e>
                                  <m:sSup>
                                    <m:sSupPr>
                                      <m:ctrlPr>
                                        <a:rPr lang="es-MX" sz="1800" i="1">
                                          <a:latin typeface="Cambria Math" panose="02040503050406030204" pitchFamily="18" charset="0"/>
                                        </a:rPr>
                                      </m:ctrlPr>
                                    </m:sSupPr>
                                    <m:e>
                                      <m:r>
                                        <a:rPr lang="es-MX" sz="1800" i="1">
                                          <a:latin typeface="Cambria Math" panose="02040503050406030204" pitchFamily="18" charset="0"/>
                                        </a:rPr>
                                        <m:t>𝑠</m:t>
                                      </m:r>
                                    </m:e>
                                    <m:sup>
                                      <m:r>
                                        <a:rPr lang="es-MX" sz="1800" i="1">
                                          <a:latin typeface="Cambria Math" panose="02040503050406030204" pitchFamily="18" charset="0"/>
                                        </a:rPr>
                                        <m:t>′</m:t>
                                      </m:r>
                                    </m:sup>
                                  </m:sSup>
                                </m:e>
                                <m:sub>
                                  <m:r>
                                    <a:rPr lang="es-MX" sz="1800" i="1">
                                      <a:latin typeface="Cambria Math" panose="02040503050406030204" pitchFamily="18" charset="0"/>
                                    </a:rPr>
                                    <m:t>2</m:t>
                                  </m:r>
                                </m:sub>
                                <m:sup>
                                  <m:r>
                                    <a:rPr lang="es-MX" sz="1800" i="1">
                                      <a:latin typeface="Cambria Math" panose="02040503050406030204" pitchFamily="18" charset="0"/>
                                    </a:rPr>
                                    <m:t>2</m:t>
                                  </m:r>
                                </m:sup>
                              </m:sSubSup>
                            </m:num>
                            <m:den>
                              <m:sSubSup>
                                <m:sSubSupPr>
                                  <m:ctrlPr>
                                    <a:rPr lang="es-MX" sz="1800" i="1">
                                      <a:latin typeface="Cambria Math" panose="02040503050406030204" pitchFamily="18" charset="0"/>
                                    </a:rPr>
                                  </m:ctrlPr>
                                </m:sSubSupPr>
                                <m:e>
                                  <m:r>
                                    <a:rPr lang="es-MX" sz="1800" i="1">
                                      <a:latin typeface="Cambria Math" panose="02040503050406030204" pitchFamily="18" charset="0"/>
                                    </a:rPr>
                                    <m:t>𝐹</m:t>
                                  </m:r>
                                </m:e>
                                <m:sub>
                                  <m:sSub>
                                    <m:sSubPr>
                                      <m:ctrlPr>
                                        <a:rPr lang="es-MX" sz="1800" i="1">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1</m:t>
                                      </m:r>
                                    </m:sub>
                                  </m:sSub>
                                  <m:r>
                                    <a:rPr lang="es-MX" sz="1800" i="1">
                                      <a:latin typeface="Cambria Math" panose="02040503050406030204" pitchFamily="18" charset="0"/>
                                    </a:rPr>
                                    <m:t>−1,</m:t>
                                  </m:r>
                                  <m:sSub>
                                    <m:sSubPr>
                                      <m:ctrlPr>
                                        <a:rPr lang="es-MX" sz="1800" i="1">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2</m:t>
                                      </m:r>
                                    </m:sub>
                                  </m:sSub>
                                  <m:r>
                                    <a:rPr lang="es-MX" sz="1800" i="1">
                                      <a:latin typeface="Cambria Math" panose="02040503050406030204" pitchFamily="18" charset="0"/>
                                    </a:rPr>
                                    <m:t>−1</m:t>
                                  </m:r>
                                </m:sub>
                                <m:sup>
                                  <m:r>
                                    <a:rPr lang="es-MX" sz="1800" i="1">
                                      <a:latin typeface="Cambria Math" panose="02040503050406030204" pitchFamily="18" charset="0"/>
                                    </a:rPr>
                                    <m:t>1−</m:t>
                                  </m:r>
                                  <m:f>
                                    <m:fPr>
                                      <m:ctrlPr>
                                        <a:rPr lang="es-MX" sz="1800" i="1">
                                          <a:latin typeface="Cambria Math" panose="02040503050406030204" pitchFamily="18" charset="0"/>
                                        </a:rPr>
                                      </m:ctrlPr>
                                    </m:fPr>
                                    <m:num>
                                      <m:r>
                                        <a:rPr lang="es-MX" sz="1800" i="1">
                                          <a:latin typeface="Cambria Math" panose="02040503050406030204" pitchFamily="18" charset="0"/>
                                        </a:rPr>
                                        <m:t>𝛼</m:t>
                                      </m:r>
                                    </m:num>
                                    <m:den>
                                      <m:r>
                                        <a:rPr lang="es-MX" sz="1800" i="1">
                                          <a:latin typeface="Cambria Math" panose="02040503050406030204" pitchFamily="18" charset="0"/>
                                        </a:rPr>
                                        <m:t>2</m:t>
                                      </m:r>
                                    </m:den>
                                  </m:f>
                                </m:sup>
                              </m:sSubSup>
                            </m:den>
                          </m:f>
                        </m:e>
                      </m:d>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2.23</m:t>
                                      </m:r>
                                    </m:e>
                                    <m:sup>
                                      <m:r>
                                        <a:rPr lang="es-MX" sz="1800" b="0" i="1" smtClean="0">
                                          <a:latin typeface="Cambria Math" panose="02040503050406030204" pitchFamily="18" charset="0"/>
                                        </a:rPr>
                                        <m:t>2</m:t>
                                      </m:r>
                                    </m:sup>
                                  </m:sSup>
                                </m:num>
                                <m:den>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1.84</m:t>
                                      </m:r>
                                    </m:e>
                                    <m:sup>
                                      <m:r>
                                        <a:rPr lang="es-MX" sz="1800" b="0" i="1" smtClean="0">
                                          <a:latin typeface="Cambria Math" panose="02040503050406030204" pitchFamily="18" charset="0"/>
                                        </a:rPr>
                                        <m:t>2</m:t>
                                      </m:r>
                                    </m:sup>
                                  </m:sSup>
                                </m:den>
                              </m:f>
                            </m:num>
                            <m:den>
                              <m:r>
                                <a:rPr lang="es-MX" sz="1800" b="0" i="1" smtClean="0">
                                  <a:latin typeface="Cambria Math" panose="02040503050406030204" pitchFamily="18" charset="0"/>
                                </a:rPr>
                                <m:t>4.03</m:t>
                              </m:r>
                            </m:den>
                          </m:f>
                          <m:r>
                            <a:rPr lang="es-MX" sz="1800" b="0" i="1" smtClean="0">
                              <a:latin typeface="Cambria Math" panose="02040503050406030204" pitchFamily="18" charset="0"/>
                            </a:rPr>
                            <m:t>,</m:t>
                          </m:r>
                          <m:f>
                            <m:fPr>
                              <m:ctrlPr>
                                <a:rPr lang="es-MX" sz="1800" b="0" i="1" smtClean="0">
                                  <a:latin typeface="Cambria Math" panose="02040503050406030204" pitchFamily="18" charset="0"/>
                                </a:rPr>
                              </m:ctrlPr>
                            </m:fPr>
                            <m:num>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2.23</m:t>
                                      </m:r>
                                    </m:e>
                                    <m:sup>
                                      <m:r>
                                        <a:rPr lang="es-MX" sz="1800" b="0" i="1" smtClean="0">
                                          <a:latin typeface="Cambria Math" panose="02040503050406030204" pitchFamily="18" charset="0"/>
                                        </a:rPr>
                                        <m:t>2</m:t>
                                      </m:r>
                                    </m:sup>
                                  </m:sSup>
                                </m:num>
                                <m:den>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1.84</m:t>
                                      </m:r>
                                    </m:e>
                                    <m:sup>
                                      <m:r>
                                        <a:rPr lang="es-MX" sz="1800" b="0" i="1" smtClean="0">
                                          <a:latin typeface="Cambria Math" panose="02040503050406030204" pitchFamily="18" charset="0"/>
                                        </a:rPr>
                                        <m:t>2</m:t>
                                      </m:r>
                                    </m:sup>
                                  </m:sSup>
                                </m:den>
                              </m:f>
                            </m:num>
                            <m:den>
                              <m:r>
                                <a:rPr lang="es-MX" sz="1800" b="0" i="1" smtClean="0">
                                  <a:latin typeface="Cambria Math" panose="02040503050406030204" pitchFamily="18" charset="0"/>
                                </a:rPr>
                                <m:t>0.25</m:t>
                              </m:r>
                            </m:den>
                          </m:f>
                        </m:e>
                      </m:d>
                      <m:r>
                        <a:rPr lang="es-MX" sz="1800" b="0" i="1" smtClean="0">
                          <a:latin typeface="Cambria Math" panose="02040503050406030204" pitchFamily="18" charset="0"/>
                        </a:rPr>
                        <m:t>=</m:t>
                      </m:r>
                      <m:d>
                        <m:dPr>
                          <m:begChr m:val="["/>
                          <m:endChr m:val="]"/>
                          <m:ctrlPr>
                            <a:rPr lang="es-MX" sz="1800" b="0" i="1" smtClean="0">
                              <a:latin typeface="Cambria Math" panose="02040503050406030204" pitchFamily="18" charset="0"/>
                            </a:rPr>
                          </m:ctrlPr>
                        </m:dPr>
                        <m:e>
                          <m:r>
                            <a:rPr lang="es-MX" sz="1800" b="0" i="1" smtClean="0">
                              <a:latin typeface="Cambria Math" panose="02040503050406030204" pitchFamily="18" charset="0"/>
                            </a:rPr>
                            <m:t>0.36, 5.87</m:t>
                          </m:r>
                        </m:e>
                      </m:d>
                      <m:r>
                        <a:rPr lang="es-MX" sz="1800" b="0" i="1" smtClean="0">
                          <a:latin typeface="Cambria Math" panose="02040503050406030204" pitchFamily="18" charset="0"/>
                        </a:rPr>
                        <m:t>→</m:t>
                      </m:r>
                      <m:r>
                        <a:rPr lang="es-MX" sz="1800" b="0" i="1" smtClean="0">
                          <a:latin typeface="Cambria Math" panose="02040503050406030204" pitchFamily="18" charset="0"/>
                        </a:rPr>
                        <m:t>𝐶𝑜𝑛𝑡𝑖𝑒𝑛𝑒</m:t>
                      </m:r>
                      <m:r>
                        <a:rPr lang="es-MX" sz="1800" b="0" i="1" smtClean="0">
                          <a:latin typeface="Cambria Math" panose="02040503050406030204" pitchFamily="18" charset="0"/>
                        </a:rPr>
                        <m:t> </m:t>
                      </m:r>
                      <m:r>
                        <a:rPr lang="es-MX" sz="1800" b="0" i="1" smtClean="0">
                          <a:latin typeface="Cambria Math" panose="02040503050406030204" pitchFamily="18" charset="0"/>
                        </a:rPr>
                        <m:t>𝑎</m:t>
                      </m:r>
                      <m:r>
                        <a:rPr lang="es-MX" sz="1800" b="0" i="1" smtClean="0">
                          <a:latin typeface="Cambria Math" panose="02040503050406030204" pitchFamily="18" charset="0"/>
                        </a:rPr>
                        <m:t> 1</m:t>
                      </m:r>
                    </m:oMath>
                  </m:oMathPara>
                </a14:m>
                <a:endParaRPr lang="es-ES" sz="1800" dirty="0"/>
              </a:p>
              <a:p>
                <a:pPr marL="266700" lvl="1" indent="0">
                  <a:buNone/>
                </a:pPr>
                <a:endParaRPr lang="es-ES" sz="1800" dirty="0"/>
              </a:p>
              <a:p>
                <a:pPr marL="266700" lvl="1" indent="0">
                  <a:buNone/>
                </a:pPr>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𝑡</m:t>
                          </m:r>
                        </m:e>
                        <m:sub>
                          <m:r>
                            <a:rPr lang="es-MX" sz="1800" b="0" i="1" smtClean="0">
                              <a:latin typeface="Cambria Math" panose="02040503050406030204" pitchFamily="18" charset="0"/>
                            </a:rPr>
                            <m:t>𝑜𝑏𝑠</m:t>
                          </m:r>
                        </m:sub>
                      </m:sSub>
                      <m:r>
                        <a:rPr lang="es-MX" sz="1800" b="0" i="1" smtClean="0">
                          <a:latin typeface="Cambria Math" panose="02040503050406030204" pitchFamily="18" charset="0"/>
                        </a:rPr>
                        <m:t>=</m:t>
                      </m:r>
                      <m:d>
                        <m:dPr>
                          <m:ctrlPr>
                            <a:rPr lang="es-MX" sz="1800" b="0" i="1" smtClean="0">
                              <a:latin typeface="Cambria Math" panose="02040503050406030204" pitchFamily="18" charset="0"/>
                            </a:rPr>
                          </m:ctrlPr>
                        </m:dPr>
                        <m:e>
                          <m:f>
                            <m:fPr>
                              <m:ctrlPr>
                                <a:rPr lang="es-MX" sz="1800" b="0" i="1" smtClean="0">
                                  <a:latin typeface="Cambria Math" panose="02040503050406030204" pitchFamily="18" charset="0"/>
                                </a:rPr>
                              </m:ctrlPr>
                            </m:fPr>
                            <m:num>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2.23</m:t>
                                  </m:r>
                                </m:e>
                                <m:sup>
                                  <m:r>
                                    <a:rPr lang="es-MX" sz="1800" b="0" i="1" smtClean="0">
                                      <a:latin typeface="Cambria Math" panose="02040503050406030204" pitchFamily="18" charset="0"/>
                                    </a:rPr>
                                    <m:t>2</m:t>
                                  </m:r>
                                </m:sup>
                              </m:sSup>
                            </m:num>
                            <m:den>
                              <m:sSup>
                                <m:sSupPr>
                                  <m:ctrlPr>
                                    <a:rPr lang="es-MX" sz="1800" b="0" i="1" smtClean="0">
                                      <a:latin typeface="Cambria Math" panose="02040503050406030204" pitchFamily="18" charset="0"/>
                                    </a:rPr>
                                  </m:ctrlPr>
                                </m:sSupPr>
                                <m:e>
                                  <m:r>
                                    <a:rPr lang="es-MX" sz="1800" b="0" i="1" smtClean="0">
                                      <a:latin typeface="Cambria Math" panose="02040503050406030204" pitchFamily="18" charset="0"/>
                                    </a:rPr>
                                    <m:t>1.84</m:t>
                                  </m:r>
                                </m:e>
                                <m:sup>
                                  <m:r>
                                    <a:rPr lang="es-MX" sz="1800" b="0" i="1" smtClean="0">
                                      <a:latin typeface="Cambria Math" panose="02040503050406030204" pitchFamily="18" charset="0"/>
                                    </a:rPr>
                                    <m:t>2</m:t>
                                  </m:r>
                                </m:sup>
                              </m:sSup>
                            </m:den>
                          </m:f>
                        </m:e>
                      </m:d>
                      <m:r>
                        <a:rPr lang="es-MX" sz="1800" b="0" i="1" smtClean="0">
                          <a:latin typeface="Cambria Math" panose="02040503050406030204" pitchFamily="18" charset="0"/>
                        </a:rPr>
                        <m:t>=1.46.   1.46∉</m:t>
                      </m:r>
                      <m:d>
                        <m:dPr>
                          <m:begChr m:val="["/>
                          <m:endChr m:val="]"/>
                          <m:ctrlPr>
                            <a:rPr lang="es-MX" sz="1800" b="0" i="1" smtClean="0">
                              <a:latin typeface="Cambria Math" panose="02040503050406030204" pitchFamily="18" charset="0"/>
                            </a:rPr>
                          </m:ctrlPr>
                        </m:dPr>
                        <m:e>
                          <m:r>
                            <a:rPr lang="es-MX" sz="1800" b="0" i="1" smtClean="0">
                              <a:latin typeface="Cambria Math" panose="02040503050406030204" pitchFamily="18" charset="0"/>
                            </a:rPr>
                            <m:t>0.24, 4.02</m:t>
                          </m:r>
                        </m:e>
                      </m:d>
                      <m:r>
                        <a:rPr lang="es-MX" sz="1800" b="0" i="1" smtClean="0">
                          <a:latin typeface="Cambria Math" panose="02040503050406030204" pitchFamily="18" charset="0"/>
                        </a:rPr>
                        <m:t>?→</m:t>
                      </m:r>
                      <m:r>
                        <a:rPr lang="es-MX" sz="1800" b="0" i="1" smtClean="0">
                          <a:latin typeface="Cambria Math" panose="02040503050406030204" pitchFamily="18" charset="0"/>
                        </a:rPr>
                        <m:t>𝑁𝑜</m:t>
                      </m:r>
                      <m:r>
                        <a:rPr lang="es-MX" sz="1800" b="0" i="1" smtClean="0">
                          <a:latin typeface="Cambria Math" panose="02040503050406030204" pitchFamily="18" charset="0"/>
                        </a:rPr>
                        <m:t> </m:t>
                      </m:r>
                      <m:r>
                        <a:rPr lang="es-MX" sz="1800" b="0" i="1" smtClean="0">
                          <a:latin typeface="Cambria Math" panose="02040503050406030204" pitchFamily="18" charset="0"/>
                        </a:rPr>
                        <m:t>𝑠𝑒</m:t>
                      </m:r>
                      <m:r>
                        <a:rPr lang="es-MX" sz="1800" b="0" i="1" smtClean="0">
                          <a:latin typeface="Cambria Math" panose="02040503050406030204" pitchFamily="18" charset="0"/>
                        </a:rPr>
                        <m:t> </m:t>
                      </m:r>
                      <m:r>
                        <a:rPr lang="es-MX" sz="1800" b="0" i="1" smtClean="0">
                          <a:latin typeface="Cambria Math" panose="02040503050406030204" pitchFamily="18" charset="0"/>
                        </a:rPr>
                        <m:t>𝑝𝑢𝑒𝑑𝑒</m:t>
                      </m:r>
                      <m:r>
                        <a:rPr lang="es-MX" sz="1800" b="0" i="1" smtClean="0">
                          <a:latin typeface="Cambria Math" panose="02040503050406030204" pitchFamily="18" charset="0"/>
                        </a:rPr>
                        <m:t> </m:t>
                      </m:r>
                      <m:r>
                        <a:rPr lang="es-MX" sz="1800" b="0" i="1" smtClean="0">
                          <a:latin typeface="Cambria Math" panose="02040503050406030204" pitchFamily="18" charset="0"/>
                        </a:rPr>
                        <m:t>𝑟𝑒𝑐h𝑎𝑧𝑎𝑟</m:t>
                      </m:r>
                      <m:r>
                        <a:rPr lang="es-MX" sz="1800" b="0" i="1" smtClean="0">
                          <a:latin typeface="Cambria Math" panose="02040503050406030204" pitchFamily="18" charset="0"/>
                        </a:rPr>
                        <m:t> </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𝐻</m:t>
                          </m:r>
                        </m:e>
                        <m:sub>
                          <m:r>
                            <a:rPr lang="es-MX" sz="1800" b="0" i="1" smtClean="0">
                              <a:latin typeface="Cambria Math" panose="02040503050406030204" pitchFamily="18" charset="0"/>
                            </a:rPr>
                            <m:t>0</m:t>
                          </m:r>
                        </m:sub>
                      </m:sSub>
                    </m:oMath>
                  </m:oMathPara>
                </a14:m>
                <a:endParaRPr lang="es-MX" sz="1800" b="0" dirty="0"/>
              </a:p>
              <a:p>
                <a:pPr marL="266700" lvl="1" indent="0">
                  <a:buNone/>
                </a:pPr>
                <a:endParaRPr lang="es-ES" sz="1800" dirty="0"/>
              </a:p>
              <a:p>
                <a:pPr lvl="1"/>
                <a:endParaRPr lang="es-ES" sz="2800" dirty="0"/>
              </a:p>
            </p:txBody>
          </p:sp>
        </mc:Choice>
        <mc:Fallback xmlns="">
          <p:sp>
            <p:nvSpPr>
              <p:cNvPr id="4" name="Content Placeholder 3">
                <a:extLst>
                  <a:ext uri="{FF2B5EF4-FFF2-40B4-BE49-F238E27FC236}">
                    <a16:creationId xmlns:a16="http://schemas.microsoft.com/office/drawing/2014/main" id="{714750D5-10E1-439F-80ED-D90028C60C06}"/>
                  </a:ext>
                </a:extLst>
              </p:cNvPr>
              <p:cNvSpPr>
                <a:spLocks noGrp="1" noRot="1" noChangeAspect="1" noMove="1" noResize="1" noEditPoints="1" noAdjustHandles="1" noChangeArrowheads="1" noChangeShapeType="1" noTextEdit="1"/>
              </p:cNvSpPr>
              <p:nvPr>
                <p:ph idx="1"/>
              </p:nvPr>
            </p:nvSpPr>
            <p:spPr>
              <a:xfrm>
                <a:off x="431999" y="1512000"/>
                <a:ext cx="9500895" cy="4679250"/>
              </a:xfrm>
              <a:blipFill>
                <a:blip r:embed="rId3"/>
                <a:stretch>
                  <a:fillRect t="-2344" r="-128"/>
                </a:stretch>
              </a:blipFill>
            </p:spPr>
            <p:txBody>
              <a:bodyPr/>
              <a:lstStyle/>
              <a:p>
                <a:r>
                  <a:rPr lang="es-ES">
                    <a:noFill/>
                  </a:rPr>
                  <a:t> </a:t>
                </a:r>
              </a:p>
            </p:txBody>
          </p:sp>
        </mc:Fallback>
      </mc:AlternateContent>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67</a:t>
            </a:fld>
            <a:endParaRPr lang="es-ES" noProof="1"/>
          </a:p>
        </p:txBody>
      </p:sp>
      <p:graphicFrame>
        <p:nvGraphicFramePr>
          <p:cNvPr id="5" name="Table 5">
            <a:extLst>
              <a:ext uri="{FF2B5EF4-FFF2-40B4-BE49-F238E27FC236}">
                <a16:creationId xmlns:a16="http://schemas.microsoft.com/office/drawing/2014/main" id="{04595835-3FB8-4168-A8B3-4011CC27520C}"/>
              </a:ext>
            </a:extLst>
          </p:cNvPr>
          <p:cNvGraphicFramePr>
            <a:graphicFrameLocks noGrp="1"/>
          </p:cNvGraphicFramePr>
          <p:nvPr>
            <p:extLst>
              <p:ext uri="{D42A27DB-BD31-4B8C-83A1-F6EECF244321}">
                <p14:modId xmlns:p14="http://schemas.microsoft.com/office/powerpoint/2010/main" val="1798150267"/>
              </p:ext>
            </p:extLst>
          </p:nvPr>
        </p:nvGraphicFramePr>
        <p:xfrm>
          <a:off x="770476" y="2693432"/>
          <a:ext cx="8520765" cy="1280160"/>
        </p:xfrm>
        <a:graphic>
          <a:graphicData uri="http://schemas.openxmlformats.org/drawingml/2006/table">
            <a:tbl>
              <a:tblPr firstRow="1" bandRow="1">
                <a:tableStyleId>{073A0DAA-6AF3-43AB-8588-CEC1D06C72B9}</a:tableStyleId>
              </a:tblPr>
              <a:tblGrid>
                <a:gridCol w="1070516">
                  <a:extLst>
                    <a:ext uri="{9D8B030D-6E8A-4147-A177-3AD203B41FA5}">
                      <a16:colId xmlns:a16="http://schemas.microsoft.com/office/drawing/2014/main" val="1584842413"/>
                    </a:ext>
                  </a:extLst>
                </a:gridCol>
                <a:gridCol w="478714">
                  <a:extLst>
                    <a:ext uri="{9D8B030D-6E8A-4147-A177-3AD203B41FA5}">
                      <a16:colId xmlns:a16="http://schemas.microsoft.com/office/drawing/2014/main" val="3601548540"/>
                    </a:ext>
                  </a:extLst>
                </a:gridCol>
                <a:gridCol w="774615">
                  <a:extLst>
                    <a:ext uri="{9D8B030D-6E8A-4147-A177-3AD203B41FA5}">
                      <a16:colId xmlns:a16="http://schemas.microsoft.com/office/drawing/2014/main" val="1380607813"/>
                    </a:ext>
                  </a:extLst>
                </a:gridCol>
                <a:gridCol w="774615">
                  <a:extLst>
                    <a:ext uri="{9D8B030D-6E8A-4147-A177-3AD203B41FA5}">
                      <a16:colId xmlns:a16="http://schemas.microsoft.com/office/drawing/2014/main" val="1270256360"/>
                    </a:ext>
                  </a:extLst>
                </a:gridCol>
                <a:gridCol w="774615">
                  <a:extLst>
                    <a:ext uri="{9D8B030D-6E8A-4147-A177-3AD203B41FA5}">
                      <a16:colId xmlns:a16="http://schemas.microsoft.com/office/drawing/2014/main" val="4017877368"/>
                    </a:ext>
                  </a:extLst>
                </a:gridCol>
                <a:gridCol w="774615">
                  <a:extLst>
                    <a:ext uri="{9D8B030D-6E8A-4147-A177-3AD203B41FA5}">
                      <a16:colId xmlns:a16="http://schemas.microsoft.com/office/drawing/2014/main" val="1898287461"/>
                    </a:ext>
                  </a:extLst>
                </a:gridCol>
                <a:gridCol w="774615">
                  <a:extLst>
                    <a:ext uri="{9D8B030D-6E8A-4147-A177-3AD203B41FA5}">
                      <a16:colId xmlns:a16="http://schemas.microsoft.com/office/drawing/2014/main" val="4028454527"/>
                    </a:ext>
                  </a:extLst>
                </a:gridCol>
                <a:gridCol w="774615">
                  <a:extLst>
                    <a:ext uri="{9D8B030D-6E8A-4147-A177-3AD203B41FA5}">
                      <a16:colId xmlns:a16="http://schemas.microsoft.com/office/drawing/2014/main" val="1031716030"/>
                    </a:ext>
                  </a:extLst>
                </a:gridCol>
                <a:gridCol w="774615">
                  <a:extLst>
                    <a:ext uri="{9D8B030D-6E8A-4147-A177-3AD203B41FA5}">
                      <a16:colId xmlns:a16="http://schemas.microsoft.com/office/drawing/2014/main" val="1017940199"/>
                    </a:ext>
                  </a:extLst>
                </a:gridCol>
                <a:gridCol w="774615">
                  <a:extLst>
                    <a:ext uri="{9D8B030D-6E8A-4147-A177-3AD203B41FA5}">
                      <a16:colId xmlns:a16="http://schemas.microsoft.com/office/drawing/2014/main" val="2336373443"/>
                    </a:ext>
                  </a:extLst>
                </a:gridCol>
                <a:gridCol w="774615">
                  <a:extLst>
                    <a:ext uri="{9D8B030D-6E8A-4147-A177-3AD203B41FA5}">
                      <a16:colId xmlns:a16="http://schemas.microsoft.com/office/drawing/2014/main" val="3736818202"/>
                    </a:ext>
                  </a:extLst>
                </a:gridCol>
              </a:tblGrid>
              <a:tr h="370840">
                <a:tc>
                  <a:txBody>
                    <a:bodyPr/>
                    <a:lstStyle/>
                    <a:p>
                      <a:r>
                        <a:rPr lang="es-MX" dirty="0"/>
                        <a:t>Sistema 1</a:t>
                      </a:r>
                      <a:endParaRPr lang="es-ES" dirty="0"/>
                    </a:p>
                  </a:txBody>
                  <a:tcPr/>
                </a:tc>
                <a:tc>
                  <a:txBody>
                    <a:bodyPr/>
                    <a:lstStyle/>
                    <a:p>
                      <a:r>
                        <a:rPr lang="es-MX" dirty="0"/>
                        <a:t>63</a:t>
                      </a:r>
                      <a:endParaRPr lang="es-ES" dirty="0"/>
                    </a:p>
                  </a:txBody>
                  <a:tcPr/>
                </a:tc>
                <a:tc>
                  <a:txBody>
                    <a:bodyPr/>
                    <a:lstStyle/>
                    <a:p>
                      <a:r>
                        <a:rPr lang="es-MX" dirty="0"/>
                        <a:t>61</a:t>
                      </a:r>
                      <a:endParaRPr lang="es-ES" dirty="0"/>
                    </a:p>
                  </a:txBody>
                  <a:tcPr/>
                </a:tc>
                <a:tc>
                  <a:txBody>
                    <a:bodyPr/>
                    <a:lstStyle/>
                    <a:p>
                      <a:r>
                        <a:rPr lang="es-MX" dirty="0"/>
                        <a:t>57</a:t>
                      </a:r>
                      <a:endParaRPr lang="es-ES" dirty="0"/>
                    </a:p>
                  </a:txBody>
                  <a:tcPr/>
                </a:tc>
                <a:tc>
                  <a:txBody>
                    <a:bodyPr/>
                    <a:lstStyle/>
                    <a:p>
                      <a:r>
                        <a:rPr lang="es-MX" dirty="0"/>
                        <a:t>61</a:t>
                      </a:r>
                      <a:endParaRPr lang="es-ES" dirty="0"/>
                    </a:p>
                  </a:txBody>
                  <a:tcPr/>
                </a:tc>
                <a:tc>
                  <a:txBody>
                    <a:bodyPr/>
                    <a:lstStyle/>
                    <a:p>
                      <a:r>
                        <a:rPr lang="es-MX" dirty="0"/>
                        <a:t>58</a:t>
                      </a:r>
                      <a:endParaRPr lang="es-ES" dirty="0"/>
                    </a:p>
                  </a:txBody>
                  <a:tcPr/>
                </a:tc>
                <a:tc>
                  <a:txBody>
                    <a:bodyPr/>
                    <a:lstStyle/>
                    <a:p>
                      <a:r>
                        <a:rPr lang="es-MX" dirty="0"/>
                        <a:t>60</a:t>
                      </a:r>
                      <a:endParaRPr lang="es-ES" dirty="0"/>
                    </a:p>
                  </a:txBody>
                  <a:tcPr/>
                </a:tc>
                <a:tc>
                  <a:txBody>
                    <a:bodyPr/>
                    <a:lstStyle/>
                    <a:p>
                      <a:r>
                        <a:rPr lang="es-MX" dirty="0"/>
                        <a:t>64</a:t>
                      </a:r>
                      <a:endParaRPr lang="es-ES" dirty="0"/>
                    </a:p>
                  </a:txBody>
                  <a:tcPr/>
                </a:tc>
                <a:tc>
                  <a:txBody>
                    <a:bodyPr/>
                    <a:lstStyle/>
                    <a:p>
                      <a:r>
                        <a:rPr lang="es-MX" dirty="0"/>
                        <a:t>60</a:t>
                      </a:r>
                      <a:endParaRPr lang="es-ES" dirty="0"/>
                    </a:p>
                  </a:txBody>
                  <a:tcPr/>
                </a:tc>
                <a:tc>
                  <a:txBody>
                    <a:bodyPr/>
                    <a:lstStyle/>
                    <a:p>
                      <a:r>
                        <a:rPr lang="es-MX" dirty="0"/>
                        <a:t>59</a:t>
                      </a:r>
                      <a:endParaRPr lang="es-ES" dirty="0"/>
                    </a:p>
                  </a:txBody>
                  <a:tcPr/>
                </a:tc>
                <a:tc>
                  <a:txBody>
                    <a:bodyPr/>
                    <a:lstStyle/>
                    <a:p>
                      <a:r>
                        <a:rPr lang="es-MX" dirty="0"/>
                        <a:t>58</a:t>
                      </a:r>
                      <a:endParaRPr lang="es-ES" dirty="0"/>
                    </a:p>
                  </a:txBody>
                  <a:tcPr/>
                </a:tc>
                <a:extLst>
                  <a:ext uri="{0D108BD9-81ED-4DB2-BD59-A6C34878D82A}">
                    <a16:rowId xmlns:a16="http://schemas.microsoft.com/office/drawing/2014/main" val="2345370034"/>
                  </a:ext>
                </a:extLst>
              </a:tr>
              <a:tr h="370840">
                <a:tc>
                  <a:txBody>
                    <a:bodyPr/>
                    <a:lstStyle/>
                    <a:p>
                      <a:r>
                        <a:rPr lang="es-MX" dirty="0"/>
                        <a:t>Sistema 2</a:t>
                      </a:r>
                      <a:endParaRPr lang="es-ES" dirty="0"/>
                    </a:p>
                  </a:txBody>
                  <a:tcPr/>
                </a:tc>
                <a:tc>
                  <a:txBody>
                    <a:bodyPr/>
                    <a:lstStyle/>
                    <a:p>
                      <a:r>
                        <a:rPr lang="es-MX" dirty="0"/>
                        <a:t>62</a:t>
                      </a:r>
                      <a:endParaRPr lang="es-ES" dirty="0"/>
                    </a:p>
                  </a:txBody>
                  <a:tcPr/>
                </a:tc>
                <a:tc>
                  <a:txBody>
                    <a:bodyPr/>
                    <a:lstStyle/>
                    <a:p>
                      <a:r>
                        <a:rPr lang="es-MX" dirty="0"/>
                        <a:t>59</a:t>
                      </a:r>
                      <a:endParaRPr lang="es-ES" dirty="0"/>
                    </a:p>
                  </a:txBody>
                  <a:tcPr/>
                </a:tc>
                <a:tc>
                  <a:txBody>
                    <a:bodyPr/>
                    <a:lstStyle/>
                    <a:p>
                      <a:r>
                        <a:rPr lang="es-MX" dirty="0"/>
                        <a:t>61</a:t>
                      </a:r>
                      <a:endParaRPr lang="es-ES" dirty="0"/>
                    </a:p>
                  </a:txBody>
                  <a:tcPr/>
                </a:tc>
                <a:tc>
                  <a:txBody>
                    <a:bodyPr/>
                    <a:lstStyle/>
                    <a:p>
                      <a:r>
                        <a:rPr lang="es-MX" dirty="0"/>
                        <a:t>60</a:t>
                      </a:r>
                      <a:endParaRPr lang="es-ES" dirty="0"/>
                    </a:p>
                  </a:txBody>
                  <a:tcPr/>
                </a:tc>
                <a:tc>
                  <a:txBody>
                    <a:bodyPr/>
                    <a:lstStyle/>
                    <a:p>
                      <a:r>
                        <a:rPr lang="es-MX" dirty="0"/>
                        <a:t>58</a:t>
                      </a:r>
                      <a:endParaRPr lang="es-ES" dirty="0"/>
                    </a:p>
                  </a:txBody>
                  <a:tcPr/>
                </a:tc>
                <a:tc>
                  <a:txBody>
                    <a:bodyPr/>
                    <a:lstStyle/>
                    <a:p>
                      <a:r>
                        <a:rPr lang="es-MX" dirty="0"/>
                        <a:t>63</a:t>
                      </a:r>
                      <a:endParaRPr lang="es-ES" dirty="0"/>
                    </a:p>
                  </a:txBody>
                  <a:tcPr/>
                </a:tc>
                <a:tc>
                  <a:txBody>
                    <a:bodyPr/>
                    <a:lstStyle/>
                    <a:p>
                      <a:r>
                        <a:rPr lang="es-MX" dirty="0"/>
                        <a:t>61</a:t>
                      </a:r>
                      <a:endParaRPr lang="es-ES" dirty="0"/>
                    </a:p>
                  </a:txBody>
                  <a:tcPr/>
                </a:tc>
                <a:tc>
                  <a:txBody>
                    <a:bodyPr/>
                    <a:lstStyle/>
                    <a:p>
                      <a:r>
                        <a:rPr lang="es-MX" dirty="0"/>
                        <a:t>58</a:t>
                      </a:r>
                      <a:endParaRPr lang="es-ES" dirty="0"/>
                    </a:p>
                  </a:txBody>
                  <a:tcPr/>
                </a:tc>
                <a:tc>
                  <a:txBody>
                    <a:bodyPr/>
                    <a:lstStyle/>
                    <a:p>
                      <a:r>
                        <a:rPr lang="es-MX" dirty="0"/>
                        <a:t>63</a:t>
                      </a:r>
                      <a:endParaRPr lang="es-ES" dirty="0"/>
                    </a:p>
                  </a:txBody>
                  <a:tcPr/>
                </a:tc>
                <a:tc>
                  <a:txBody>
                    <a:bodyPr/>
                    <a:lstStyle/>
                    <a:p>
                      <a:r>
                        <a:rPr lang="es-MX" dirty="0"/>
                        <a:t>60</a:t>
                      </a:r>
                      <a:endParaRPr lang="es-ES" dirty="0"/>
                    </a:p>
                  </a:txBody>
                  <a:tcPr/>
                </a:tc>
                <a:extLst>
                  <a:ext uri="{0D108BD9-81ED-4DB2-BD59-A6C34878D82A}">
                    <a16:rowId xmlns:a16="http://schemas.microsoft.com/office/drawing/2014/main" val="2499491988"/>
                  </a:ext>
                </a:extLst>
              </a:tr>
            </a:tbl>
          </a:graphicData>
        </a:graphic>
      </p:graphicFrame>
    </p:spTree>
    <p:extLst>
      <p:ext uri="{BB962C8B-B14F-4D97-AF65-F5344CB8AC3E}">
        <p14:creationId xmlns:p14="http://schemas.microsoft.com/office/powerpoint/2010/main" val="2522179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9">
            <a:extLst>
              <a:ext uri="{FF2B5EF4-FFF2-40B4-BE49-F238E27FC236}">
                <a16:creationId xmlns:a16="http://schemas.microsoft.com/office/drawing/2014/main" id="{F11A6B65-5A20-4F4D-ACBB-ED50132D4571}"/>
              </a:ext>
            </a:extLst>
          </p:cNvPr>
          <p:cNvSpPr>
            <a:spLocks noGrp="1"/>
          </p:cNvSpPr>
          <p:nvPr>
            <p:ph type="ctrTitle"/>
          </p:nvPr>
        </p:nvSpPr>
        <p:spPr/>
        <p:txBody>
          <a:bodyPr rtlCol="0"/>
          <a:lstStyle/>
          <a:p>
            <a:pPr rtl="0"/>
            <a:r>
              <a:rPr lang="es-ES" dirty="0"/>
              <a:t>¡Gracias!</a:t>
            </a:r>
          </a:p>
        </p:txBody>
      </p:sp>
      <p:sp>
        <p:nvSpPr>
          <p:cNvPr id="22" name="Cuadro de texto 21">
            <a:extLst>
              <a:ext uri="{FF2B5EF4-FFF2-40B4-BE49-F238E27FC236}">
                <a16:creationId xmlns:a16="http://schemas.microsoft.com/office/drawing/2014/main" id="{19352CF6-0F22-45A8-B28B-37FAFCE5C5D6}"/>
              </a:ext>
            </a:extLst>
          </p:cNvPr>
          <p:cNvSpPr txBox="1"/>
          <p:nvPr/>
        </p:nvSpPr>
        <p:spPr>
          <a:xfrm>
            <a:off x="10251642" y="182562"/>
            <a:ext cx="1662546" cy="404658"/>
          </a:xfrm>
          <a:prstGeom prst="rect">
            <a:avLst/>
          </a:prstGeom>
          <a:noFill/>
        </p:spPr>
        <p:txBody>
          <a:bodyPr wrap="square" lIns="0" tIns="36000" rIns="0" bIns="0" rtlCol="0">
            <a:spAutoFit/>
          </a:bodyPr>
          <a:lstStyle/>
          <a:p>
            <a:pPr algn="r" rtl="0">
              <a:lnSpc>
                <a:spcPts val="1400"/>
              </a:lnSpc>
            </a:pPr>
            <a:r>
              <a:rPr lang="es-ES" sz="1600" b="1" spc="-100" dirty="0">
                <a:solidFill>
                  <a:schemeClr val="tx1">
                    <a:lumMod val="50000"/>
                    <a:lumOff val="50000"/>
                  </a:schemeClr>
                </a:solidFill>
                <a:latin typeface="Corbel" panose="020B0503020204020204" pitchFamily="34" charset="0"/>
              </a:rPr>
              <a:t>ESTADÍSTICA</a:t>
            </a:r>
          </a:p>
          <a:p>
            <a:pPr algn="r" rtl="0">
              <a:lnSpc>
                <a:spcPts val="1400"/>
              </a:lnSpc>
            </a:pPr>
            <a:r>
              <a:rPr lang="es-ES" sz="1600" b="1" spc="-100" dirty="0">
                <a:solidFill>
                  <a:schemeClr val="accent1"/>
                </a:solidFill>
                <a:latin typeface="Corbel" panose="020B0503020204020204" pitchFamily="34" charset="0"/>
              </a:rPr>
              <a:t> </a:t>
            </a:r>
            <a:r>
              <a:rPr lang="es-ES" sz="1600" b="1" spc="-100" dirty="0">
                <a:latin typeface="Corbel" panose="020B0503020204020204" pitchFamily="34" charset="0"/>
              </a:rPr>
              <a:t>UPV</a:t>
            </a:r>
            <a:endParaRPr lang="es-ES" sz="1600" b="1" spc="-100" dirty="0">
              <a:solidFill>
                <a:schemeClr val="tx1"/>
              </a:solidFill>
              <a:latin typeface="Corbel" panose="020B0503020204020204" pitchFamily="34" charset="0"/>
            </a:endParaRPr>
          </a:p>
        </p:txBody>
      </p:sp>
      <p:pic>
        <p:nvPicPr>
          <p:cNvPr id="15" name="Picture 2" descr="Resultado de imagen de upv logo">
            <a:extLst>
              <a:ext uri="{FF2B5EF4-FFF2-40B4-BE49-F238E27FC236}">
                <a16:creationId xmlns:a16="http://schemas.microsoft.com/office/drawing/2014/main" id="{E5E5C1AD-5B52-4207-9DB6-FC34C399554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416381" y="5286880"/>
            <a:ext cx="3670521" cy="12975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A6EEE838-29D3-456B-BA26-A2DE064444C0}"/>
              </a:ext>
            </a:extLst>
          </p:cNvPr>
          <p:cNvPicPr>
            <a:picLocks noChangeAspect="1"/>
          </p:cNvPicPr>
          <p:nvPr/>
        </p:nvPicPr>
        <p:blipFill>
          <a:blip r:embed="rId5"/>
          <a:stretch>
            <a:fillRect/>
          </a:stretch>
        </p:blipFill>
        <p:spPr>
          <a:xfrm>
            <a:off x="5783050" y="5361340"/>
            <a:ext cx="2828998" cy="1148665"/>
          </a:xfrm>
          <a:prstGeom prst="rect">
            <a:avLst/>
          </a:prstGeom>
        </p:spPr>
      </p:pic>
      <p:sp>
        <p:nvSpPr>
          <p:cNvPr id="3" name="Text Placeholder 2">
            <a:extLst>
              <a:ext uri="{FF2B5EF4-FFF2-40B4-BE49-F238E27FC236}">
                <a16:creationId xmlns:a16="http://schemas.microsoft.com/office/drawing/2014/main" id="{2783EE5C-7178-4F30-96DF-A76AB8EFC30A}"/>
              </a:ext>
            </a:extLst>
          </p:cNvPr>
          <p:cNvSpPr>
            <a:spLocks noGrp="1"/>
          </p:cNvSpPr>
          <p:nvPr>
            <p:ph type="body" sz="quarter" idx="17"/>
          </p:nvPr>
        </p:nvSpPr>
        <p:spPr/>
        <p:txBody>
          <a:bodyPr/>
          <a:lstStyle/>
          <a:p>
            <a:endParaRPr lang="es-ES" dirty="0"/>
          </a:p>
        </p:txBody>
      </p:sp>
      <p:sp>
        <p:nvSpPr>
          <p:cNvPr id="7" name="Text Placeholder 6">
            <a:extLst>
              <a:ext uri="{FF2B5EF4-FFF2-40B4-BE49-F238E27FC236}">
                <a16:creationId xmlns:a16="http://schemas.microsoft.com/office/drawing/2014/main" id="{65ECE6F6-A57D-4871-B248-207AFE1FE31D}"/>
              </a:ext>
            </a:extLst>
          </p:cNvPr>
          <p:cNvSpPr>
            <a:spLocks noGrp="1"/>
          </p:cNvSpPr>
          <p:nvPr>
            <p:ph type="body" sz="quarter" idx="15"/>
          </p:nvPr>
        </p:nvSpPr>
        <p:spPr/>
        <p:txBody>
          <a:bodyPr/>
          <a:lstStyle/>
          <a:p>
            <a:endParaRPr lang="es-ES"/>
          </a:p>
        </p:txBody>
      </p:sp>
    </p:spTree>
    <p:extLst>
      <p:ext uri="{BB962C8B-B14F-4D97-AF65-F5344CB8AC3E}">
        <p14:creationId xmlns:p14="http://schemas.microsoft.com/office/powerpoint/2010/main" val="415367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r>
              <a:rPr lang="es-MX" noProof="1"/>
              <a:t>¿Qué es una hipótesis?</a:t>
            </a:r>
            <a:endParaRPr lang="es-ES" noProof="1"/>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endParaRPr lang="es-ES" noProof="1"/>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7</a:t>
            </a:fld>
            <a:endParaRPr lang="es-ES" noProof="1"/>
          </a:p>
        </p:txBody>
      </p:sp>
      <p:pic>
        <p:nvPicPr>
          <p:cNvPr id="1026" name="Picture 2" descr="Meme guy | Public domain vectors">
            <a:extLst>
              <a:ext uri="{FF2B5EF4-FFF2-40B4-BE49-F238E27FC236}">
                <a16:creationId xmlns:a16="http://schemas.microsoft.com/office/drawing/2014/main" id="{30B26CF3-844A-4A93-86FD-31D2FF1C0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995848"/>
            <a:ext cx="3476625" cy="20025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1E34EC-FB10-49B7-8098-9A620BF511AA}"/>
              </a:ext>
            </a:extLst>
          </p:cNvPr>
          <p:cNvSpPr txBox="1"/>
          <p:nvPr/>
        </p:nvSpPr>
        <p:spPr>
          <a:xfrm>
            <a:off x="6876288" y="1947672"/>
            <a:ext cx="2834640" cy="4524315"/>
          </a:xfrm>
          <a:prstGeom prst="rect">
            <a:avLst/>
          </a:prstGeom>
          <a:noFill/>
        </p:spPr>
        <p:txBody>
          <a:bodyPr wrap="square" rtlCol="0">
            <a:spAutoFit/>
          </a:bodyPr>
          <a:lstStyle/>
          <a:p>
            <a:r>
              <a:rPr lang="es-MX" dirty="0"/>
              <a:t>Una </a:t>
            </a:r>
            <a:r>
              <a:rPr lang="es-MX" dirty="0" err="1"/>
              <a:t>hipótesis</a:t>
            </a:r>
            <a:r>
              <a:rPr lang="es-MX" dirty="0"/>
              <a:t> es una afirmación sobre una población cuya veracidad queremos confirmar o cuestionar</a:t>
            </a:r>
          </a:p>
          <a:p>
            <a:endParaRPr lang="es-MX" dirty="0"/>
          </a:p>
          <a:p>
            <a:r>
              <a:rPr lang="es-MX" dirty="0"/>
              <a:t>Para ello, tendremos que trabajar con la información que tenemos en la muestra…</a:t>
            </a:r>
          </a:p>
          <a:p>
            <a:endParaRPr lang="es-MX" dirty="0"/>
          </a:p>
          <a:p>
            <a:r>
              <a:rPr lang="es-MX" dirty="0"/>
              <a:t>Al proceso de comprobar la </a:t>
            </a:r>
            <a:r>
              <a:rPr lang="es-MX" dirty="0" err="1"/>
              <a:t>hipótesis</a:t>
            </a:r>
            <a:r>
              <a:rPr lang="es-MX" dirty="0"/>
              <a:t> se le conoce como contraste de </a:t>
            </a:r>
            <a:r>
              <a:rPr lang="es-MX" dirty="0" err="1"/>
              <a:t>hipótesis</a:t>
            </a:r>
            <a:r>
              <a:rPr lang="es-MX" dirty="0"/>
              <a:t>. </a:t>
            </a:r>
          </a:p>
          <a:p>
            <a:endParaRPr lang="es-MX" dirty="0"/>
          </a:p>
          <a:p>
            <a:endParaRPr lang="es-ES" dirty="0"/>
          </a:p>
        </p:txBody>
      </p:sp>
      <p:sp>
        <p:nvSpPr>
          <p:cNvPr id="11" name="Speech Bubble: Rectangle with Corners Rounded 10">
            <a:extLst>
              <a:ext uri="{FF2B5EF4-FFF2-40B4-BE49-F238E27FC236}">
                <a16:creationId xmlns:a16="http://schemas.microsoft.com/office/drawing/2014/main" id="{7DEDF3DE-4B0F-4203-A3D9-D64E079380D9}"/>
              </a:ext>
            </a:extLst>
          </p:cNvPr>
          <p:cNvSpPr/>
          <p:nvPr/>
        </p:nvSpPr>
        <p:spPr>
          <a:xfrm>
            <a:off x="1004451" y="5387004"/>
            <a:ext cx="2615184" cy="1389888"/>
          </a:xfrm>
          <a:prstGeom prst="wedgeRoundRectCallout">
            <a:avLst>
              <a:gd name="adj1" fmla="val 18677"/>
              <a:gd name="adj2" fmla="val -140789"/>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¿Son las medias en las dos poblaciones diferentes? </a:t>
            </a:r>
            <a:endParaRPr lang="es-ES" dirty="0"/>
          </a:p>
        </p:txBody>
      </p:sp>
      <p:sp>
        <p:nvSpPr>
          <p:cNvPr id="12" name="Speech Bubble: Rectangle with Corners Rounded 11">
            <a:extLst>
              <a:ext uri="{FF2B5EF4-FFF2-40B4-BE49-F238E27FC236}">
                <a16:creationId xmlns:a16="http://schemas.microsoft.com/office/drawing/2014/main" id="{F9E9EA1C-B9AA-44EB-81B6-FE02D1F3ADB9}"/>
              </a:ext>
            </a:extLst>
          </p:cNvPr>
          <p:cNvSpPr/>
          <p:nvPr/>
        </p:nvSpPr>
        <p:spPr>
          <a:xfrm>
            <a:off x="3908426" y="1605960"/>
            <a:ext cx="2615184" cy="1389888"/>
          </a:xfrm>
          <a:prstGeom prst="wedgeRoundRectCallout">
            <a:avLst>
              <a:gd name="adj1" fmla="val -76777"/>
              <a:gd name="adj2" fmla="val 82895"/>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 la media de la población igual a 20?</a:t>
            </a:r>
            <a:endParaRPr lang="es-ES" dirty="0"/>
          </a:p>
        </p:txBody>
      </p:sp>
      <p:sp>
        <p:nvSpPr>
          <p:cNvPr id="13" name="Speech Bubble: Rectangle with Corners Rounded 12">
            <a:extLst>
              <a:ext uri="{FF2B5EF4-FFF2-40B4-BE49-F238E27FC236}">
                <a16:creationId xmlns:a16="http://schemas.microsoft.com/office/drawing/2014/main" id="{D36A4B96-396D-424E-B77B-F9BFA4B0645A}"/>
              </a:ext>
            </a:extLst>
          </p:cNvPr>
          <p:cNvSpPr/>
          <p:nvPr/>
        </p:nvSpPr>
        <p:spPr>
          <a:xfrm>
            <a:off x="3723267" y="3997116"/>
            <a:ext cx="2615184" cy="1389888"/>
          </a:xfrm>
          <a:prstGeom prst="wedgeRoundRectCallout">
            <a:avLst>
              <a:gd name="adj1" fmla="val -64889"/>
              <a:gd name="adj2" fmla="val -8289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s-MX" dirty="0"/>
              <a:t>¿Está el </a:t>
            </a:r>
            <a:r>
              <a:rPr lang="es-MX" dirty="0" err="1"/>
              <a:t>paramétro</a:t>
            </a:r>
            <a:r>
              <a:rPr lang="es-MX" dirty="0"/>
              <a:t> poblacional por encima de un umbral?</a:t>
            </a:r>
            <a:endParaRPr lang="es-ES" dirty="0"/>
          </a:p>
        </p:txBody>
      </p:sp>
    </p:spTree>
    <p:extLst>
      <p:ext uri="{BB962C8B-B14F-4D97-AF65-F5344CB8AC3E}">
        <p14:creationId xmlns:p14="http://schemas.microsoft.com/office/powerpoint/2010/main" val="262960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p:txBody>
          <a:bodyPr rtlCol="0"/>
          <a:lstStyle/>
          <a:p>
            <a:pPr rtl="0"/>
            <a:r>
              <a:rPr lang="es-ES" noProof="1"/>
              <a:t>Algo de terminología en el contraste de hipótesis</a:t>
            </a:r>
          </a:p>
        </p:txBody>
      </p:sp>
      <p:sp>
        <p:nvSpPr>
          <p:cNvPr id="3" name="Marcador de texto 2">
            <a:extLst>
              <a:ext uri="{FF2B5EF4-FFF2-40B4-BE49-F238E27FC236}">
                <a16:creationId xmlns:a16="http://schemas.microsoft.com/office/drawing/2014/main" id="{DE9D0F75-42B5-4960-8C3A-291285872DAF}"/>
              </a:ext>
            </a:extLst>
          </p:cNvPr>
          <p:cNvSpPr>
            <a:spLocks noGrp="1"/>
          </p:cNvSpPr>
          <p:nvPr>
            <p:ph type="body" sz="quarter" idx="32"/>
          </p:nvPr>
        </p:nvSpPr>
        <p:spPr/>
        <p:txBody>
          <a:bodyPr rtlCol="0"/>
          <a:lstStyle/>
          <a:p>
            <a:pPr rtl="0"/>
            <a:r>
              <a:rPr lang="es-ES" noProof="1"/>
              <a:t>Definamos algunos conceptos importantes</a:t>
            </a:r>
          </a:p>
        </p:txBody>
      </p:sp>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endParaRPr lang="es-ES" sz="2800" dirty="0">
              <a:sym typeface="Wingdings" pitchFamily="2" charset="2"/>
            </a:endParaRPr>
          </a:p>
          <a:p>
            <a:pPr marL="266700" lvl="1" indent="0">
              <a:buNone/>
            </a:pPr>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8</a:t>
            </a:fld>
            <a:endParaRPr lang="es-ES" noProof="1"/>
          </a:p>
        </p:txBody>
      </p:sp>
      <p:pic>
        <p:nvPicPr>
          <p:cNvPr id="2050" name="Picture 2" descr="Question mark,consider,think,question,thinking - free image from ...">
            <a:extLst>
              <a:ext uri="{FF2B5EF4-FFF2-40B4-BE49-F238E27FC236}">
                <a16:creationId xmlns:a16="http://schemas.microsoft.com/office/drawing/2014/main" id="{FA8CDB2F-C1C9-4E8C-BE5C-931BEB7D2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341341"/>
            <a:ext cx="2691384" cy="26913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dea, innovation, inspiration, solution, creativity, lightbulb ...">
            <a:extLst>
              <a:ext uri="{FF2B5EF4-FFF2-40B4-BE49-F238E27FC236}">
                <a16:creationId xmlns:a16="http://schemas.microsoft.com/office/drawing/2014/main" id="{914EAF0A-081F-487A-9077-A816BB99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072" y="2048476"/>
            <a:ext cx="2897822" cy="27610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B5DEBA-B982-4CD1-99A6-2BDC8DC19E0A}"/>
              </a:ext>
            </a:extLst>
          </p:cNvPr>
          <p:cNvSpPr txBox="1"/>
          <p:nvPr/>
        </p:nvSpPr>
        <p:spPr>
          <a:xfrm>
            <a:off x="219456" y="5016187"/>
            <a:ext cx="2834640" cy="2308324"/>
          </a:xfrm>
          <a:prstGeom prst="rect">
            <a:avLst/>
          </a:prstGeom>
          <a:noFill/>
        </p:spPr>
        <p:txBody>
          <a:bodyPr wrap="square" rtlCol="0">
            <a:spAutoFit/>
          </a:bodyPr>
          <a:lstStyle/>
          <a:p>
            <a:pPr algn="ctr"/>
            <a:r>
              <a:rPr lang="es-MX" b="1" dirty="0"/>
              <a:t>El presente </a:t>
            </a:r>
          </a:p>
          <a:p>
            <a:pPr algn="ctr"/>
            <a:r>
              <a:rPr lang="es-MX" b="1" dirty="0"/>
              <a:t>Tenemos un conocimiento previo, conservador, sobre el mundo. Algo que asumimos cierto.</a:t>
            </a:r>
          </a:p>
          <a:p>
            <a:pPr algn="ctr"/>
            <a:r>
              <a:rPr lang="es-MX" b="1" dirty="0">
                <a:solidFill>
                  <a:srgbClr val="FF0000"/>
                </a:solidFill>
              </a:rPr>
              <a:t>H0: </a:t>
            </a:r>
            <a:r>
              <a:rPr lang="es-MX" b="1" dirty="0" err="1">
                <a:solidFill>
                  <a:srgbClr val="FF0000"/>
                </a:solidFill>
              </a:rPr>
              <a:t>Hipótesis</a:t>
            </a:r>
            <a:r>
              <a:rPr lang="es-MX" b="1" dirty="0">
                <a:solidFill>
                  <a:srgbClr val="FF0000"/>
                </a:solidFill>
              </a:rPr>
              <a:t> nula</a:t>
            </a:r>
          </a:p>
          <a:p>
            <a:endParaRPr lang="es-MX" dirty="0"/>
          </a:p>
          <a:p>
            <a:endParaRPr lang="es-ES" dirty="0"/>
          </a:p>
        </p:txBody>
      </p:sp>
    </p:spTree>
    <p:extLst>
      <p:ext uri="{BB962C8B-B14F-4D97-AF65-F5344CB8AC3E}">
        <p14:creationId xmlns:p14="http://schemas.microsoft.com/office/powerpoint/2010/main" val="134940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4750D5-10E1-439F-80ED-D90028C60C06}"/>
              </a:ext>
            </a:extLst>
          </p:cNvPr>
          <p:cNvSpPr>
            <a:spLocks noGrp="1"/>
          </p:cNvSpPr>
          <p:nvPr>
            <p:ph idx="1"/>
          </p:nvPr>
        </p:nvSpPr>
        <p:spPr>
          <a:xfrm>
            <a:off x="431999" y="1512000"/>
            <a:ext cx="9500895" cy="4679250"/>
          </a:xfrm>
        </p:spPr>
        <p:txBody>
          <a:bodyPr/>
          <a:lstStyle/>
          <a:p>
            <a:pPr marL="266700" lvl="1" indent="0">
              <a:buNone/>
            </a:pPr>
            <a:endParaRPr lang="es-ES" sz="2800" dirty="0">
              <a:sym typeface="Wingdings" pitchFamily="2" charset="2"/>
            </a:endParaRPr>
          </a:p>
          <a:p>
            <a:pPr marL="266700" lvl="1" indent="0">
              <a:buNone/>
            </a:pPr>
            <a:endParaRPr lang="es-ES" sz="2800" dirty="0"/>
          </a:p>
        </p:txBody>
      </p:sp>
      <p:sp>
        <p:nvSpPr>
          <p:cNvPr id="9" name="Marcador de número de diapositiva 8">
            <a:extLst>
              <a:ext uri="{FF2B5EF4-FFF2-40B4-BE49-F238E27FC236}">
                <a16:creationId xmlns:a16="http://schemas.microsoft.com/office/drawing/2014/main" id="{00A34EBD-7DEA-4599-A81B-0A363A0E17FC}"/>
              </a:ext>
            </a:extLst>
          </p:cNvPr>
          <p:cNvSpPr>
            <a:spLocks noGrp="1"/>
          </p:cNvSpPr>
          <p:nvPr>
            <p:ph type="sldNum" sz="quarter" idx="33"/>
          </p:nvPr>
        </p:nvSpPr>
        <p:spPr/>
        <p:txBody>
          <a:bodyPr rtlCol="0"/>
          <a:lstStyle/>
          <a:p>
            <a:pPr rtl="0"/>
            <a:fld id="{19B51A1E-902D-48AF-9020-955120F399B6}" type="slidenum">
              <a:rPr lang="es-ES" noProof="1" dirty="0" smtClean="0"/>
              <a:pPr rtl="0"/>
              <a:t>9</a:t>
            </a:fld>
            <a:endParaRPr lang="es-ES" noProof="1"/>
          </a:p>
        </p:txBody>
      </p:sp>
      <p:pic>
        <p:nvPicPr>
          <p:cNvPr id="2050" name="Picture 2" descr="Question mark,consider,think,question,thinking - free image from ...">
            <a:extLst>
              <a:ext uri="{FF2B5EF4-FFF2-40B4-BE49-F238E27FC236}">
                <a16:creationId xmlns:a16="http://schemas.microsoft.com/office/drawing/2014/main" id="{FA8CDB2F-C1C9-4E8C-BE5C-931BEB7D2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1" y="2341341"/>
            <a:ext cx="2691384" cy="26913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dea, innovation, inspiration, solution, creativity, lightbulb ...">
            <a:extLst>
              <a:ext uri="{FF2B5EF4-FFF2-40B4-BE49-F238E27FC236}">
                <a16:creationId xmlns:a16="http://schemas.microsoft.com/office/drawing/2014/main" id="{914EAF0A-081F-487A-9077-A816BB99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072" y="2048476"/>
            <a:ext cx="2897822" cy="276104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F7EDAEE0-CB64-4EE2-9643-49E89BF678CC}"/>
              </a:ext>
            </a:extLst>
          </p:cNvPr>
          <p:cNvSpPr/>
          <p:nvPr/>
        </p:nvSpPr>
        <p:spPr>
          <a:xfrm>
            <a:off x="3335530" y="2150198"/>
            <a:ext cx="3831336" cy="181029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Alguna indicación o evidencia de que algo pueda haber cambiado con respecto a la </a:t>
            </a:r>
            <a:r>
              <a:rPr lang="es-MX" dirty="0" err="1"/>
              <a:t>hipótesis</a:t>
            </a:r>
            <a:r>
              <a:rPr lang="es-MX" dirty="0"/>
              <a:t> nula</a:t>
            </a:r>
            <a:endParaRPr lang="es-ES" dirty="0"/>
          </a:p>
        </p:txBody>
      </p:sp>
      <p:sp>
        <p:nvSpPr>
          <p:cNvPr id="10" name="TextBox 9">
            <a:extLst>
              <a:ext uri="{FF2B5EF4-FFF2-40B4-BE49-F238E27FC236}">
                <a16:creationId xmlns:a16="http://schemas.microsoft.com/office/drawing/2014/main" id="{9DFC4FB0-8EBC-454E-934B-90693834B54A}"/>
              </a:ext>
            </a:extLst>
          </p:cNvPr>
          <p:cNvSpPr txBox="1"/>
          <p:nvPr/>
        </p:nvSpPr>
        <p:spPr>
          <a:xfrm>
            <a:off x="7066663" y="4921748"/>
            <a:ext cx="2834640" cy="1754326"/>
          </a:xfrm>
          <a:prstGeom prst="rect">
            <a:avLst/>
          </a:prstGeom>
          <a:noFill/>
        </p:spPr>
        <p:txBody>
          <a:bodyPr wrap="square" rtlCol="0">
            <a:spAutoFit/>
          </a:bodyPr>
          <a:lstStyle/>
          <a:p>
            <a:pPr algn="ctr"/>
            <a:r>
              <a:rPr lang="es-MX" b="1" dirty="0"/>
              <a:t>Idea innovadora o posible nuevo conocimiento sobre la población. </a:t>
            </a:r>
          </a:p>
          <a:p>
            <a:pPr algn="ctr"/>
            <a:r>
              <a:rPr lang="es-MX" b="1" dirty="0">
                <a:solidFill>
                  <a:srgbClr val="FF0000"/>
                </a:solidFill>
              </a:rPr>
              <a:t>H1: </a:t>
            </a:r>
            <a:r>
              <a:rPr lang="es-MX" b="1" dirty="0" err="1">
                <a:solidFill>
                  <a:srgbClr val="FF0000"/>
                </a:solidFill>
              </a:rPr>
              <a:t>Hipótesis</a:t>
            </a:r>
            <a:r>
              <a:rPr lang="es-MX" b="1" dirty="0">
                <a:solidFill>
                  <a:srgbClr val="FF0000"/>
                </a:solidFill>
              </a:rPr>
              <a:t> alternativa</a:t>
            </a:r>
          </a:p>
          <a:p>
            <a:endParaRPr lang="es-MX" dirty="0"/>
          </a:p>
          <a:p>
            <a:endParaRPr lang="es-ES" dirty="0"/>
          </a:p>
        </p:txBody>
      </p:sp>
      <p:sp>
        <p:nvSpPr>
          <p:cNvPr id="7" name="Title 6">
            <a:extLst>
              <a:ext uri="{FF2B5EF4-FFF2-40B4-BE49-F238E27FC236}">
                <a16:creationId xmlns:a16="http://schemas.microsoft.com/office/drawing/2014/main" id="{CA1392D4-0566-4B89-96E0-AE23282FE839}"/>
              </a:ext>
            </a:extLst>
          </p:cNvPr>
          <p:cNvSpPr>
            <a:spLocks noGrp="1"/>
          </p:cNvSpPr>
          <p:nvPr>
            <p:ph type="title"/>
          </p:nvPr>
        </p:nvSpPr>
        <p:spPr/>
        <p:txBody>
          <a:bodyPr/>
          <a:lstStyle/>
          <a:p>
            <a:endParaRPr lang="es-ES"/>
          </a:p>
        </p:txBody>
      </p:sp>
      <p:sp>
        <p:nvSpPr>
          <p:cNvPr id="12" name="Text Placeholder 11">
            <a:extLst>
              <a:ext uri="{FF2B5EF4-FFF2-40B4-BE49-F238E27FC236}">
                <a16:creationId xmlns:a16="http://schemas.microsoft.com/office/drawing/2014/main" id="{A3B98E19-850B-4749-A29A-124664B26430}"/>
              </a:ext>
            </a:extLst>
          </p:cNvPr>
          <p:cNvSpPr>
            <a:spLocks noGrp="1"/>
          </p:cNvSpPr>
          <p:nvPr>
            <p:ph type="body" sz="quarter" idx="32"/>
          </p:nvPr>
        </p:nvSpPr>
        <p:spPr/>
        <p:txBody>
          <a:bodyPr/>
          <a:lstStyle/>
          <a:p>
            <a:endParaRPr lang="es-ES"/>
          </a:p>
        </p:txBody>
      </p:sp>
      <p:sp>
        <p:nvSpPr>
          <p:cNvPr id="15" name="Título 1">
            <a:extLst>
              <a:ext uri="{FF2B5EF4-FFF2-40B4-BE49-F238E27FC236}">
                <a16:creationId xmlns:a16="http://schemas.microsoft.com/office/drawing/2014/main" id="{2845CB1D-B8DB-481E-9304-EEFAC5E3020D}"/>
              </a:ext>
            </a:extLst>
          </p:cNvPr>
          <p:cNvSpPr txBox="1">
            <a:spLocks/>
          </p:cNvSpPr>
          <p:nvPr/>
        </p:nvSpPr>
        <p:spPr>
          <a:xfrm>
            <a:off x="432000" y="432000"/>
            <a:ext cx="9198116"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s-ES" noProof="1"/>
              <a:t>Algo de terminología en el contraste de hipótesis</a:t>
            </a:r>
          </a:p>
        </p:txBody>
      </p:sp>
      <p:sp>
        <p:nvSpPr>
          <p:cNvPr id="16" name="Marcador de texto 2">
            <a:extLst>
              <a:ext uri="{FF2B5EF4-FFF2-40B4-BE49-F238E27FC236}">
                <a16:creationId xmlns:a16="http://schemas.microsoft.com/office/drawing/2014/main" id="{20FDAC5F-6BB1-4D30-831F-10BEC37A3371}"/>
              </a:ext>
            </a:extLst>
          </p:cNvPr>
          <p:cNvSpPr txBox="1">
            <a:spLocks/>
          </p:cNvSpPr>
          <p:nvPr/>
        </p:nvSpPr>
        <p:spPr>
          <a:xfrm>
            <a:off x="431801" y="1008000"/>
            <a:ext cx="919811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i="1" kern="1200">
                <a:solidFill>
                  <a:schemeClr val="tx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noProof="1"/>
              <a:t>Definamos algunos conceptos importantes</a:t>
            </a:r>
          </a:p>
        </p:txBody>
      </p:sp>
      <p:sp>
        <p:nvSpPr>
          <p:cNvPr id="17" name="TextBox 16">
            <a:extLst>
              <a:ext uri="{FF2B5EF4-FFF2-40B4-BE49-F238E27FC236}">
                <a16:creationId xmlns:a16="http://schemas.microsoft.com/office/drawing/2014/main" id="{350B5E4C-BF41-4FDD-8F7C-85B7A8D7AEA8}"/>
              </a:ext>
            </a:extLst>
          </p:cNvPr>
          <p:cNvSpPr txBox="1"/>
          <p:nvPr/>
        </p:nvSpPr>
        <p:spPr>
          <a:xfrm>
            <a:off x="219456" y="5016187"/>
            <a:ext cx="2834640" cy="2308324"/>
          </a:xfrm>
          <a:prstGeom prst="rect">
            <a:avLst/>
          </a:prstGeom>
          <a:noFill/>
        </p:spPr>
        <p:txBody>
          <a:bodyPr wrap="square" rtlCol="0">
            <a:spAutoFit/>
          </a:bodyPr>
          <a:lstStyle/>
          <a:p>
            <a:pPr algn="ctr"/>
            <a:r>
              <a:rPr lang="es-MX" b="1" dirty="0"/>
              <a:t>El presente </a:t>
            </a:r>
          </a:p>
          <a:p>
            <a:pPr algn="ctr"/>
            <a:r>
              <a:rPr lang="es-MX" b="1" dirty="0"/>
              <a:t>Tenemos un conocimiento previo, conservador, sobre el mundo. Algo que asumimos cierto.</a:t>
            </a:r>
          </a:p>
          <a:p>
            <a:pPr algn="ctr"/>
            <a:r>
              <a:rPr lang="es-MX" b="1" dirty="0">
                <a:solidFill>
                  <a:srgbClr val="FF0000"/>
                </a:solidFill>
              </a:rPr>
              <a:t>H0: </a:t>
            </a:r>
            <a:r>
              <a:rPr lang="es-MX" b="1" dirty="0" err="1">
                <a:solidFill>
                  <a:srgbClr val="FF0000"/>
                </a:solidFill>
              </a:rPr>
              <a:t>Hipótesis</a:t>
            </a:r>
            <a:r>
              <a:rPr lang="es-MX" b="1" dirty="0">
                <a:solidFill>
                  <a:srgbClr val="FF0000"/>
                </a:solidFill>
              </a:rPr>
              <a:t> nula</a:t>
            </a:r>
          </a:p>
          <a:p>
            <a:endParaRPr lang="es-MX" dirty="0"/>
          </a:p>
          <a:p>
            <a:endParaRPr lang="es-ES" dirty="0"/>
          </a:p>
        </p:txBody>
      </p:sp>
    </p:spTree>
    <p:extLst>
      <p:ext uri="{BB962C8B-B14F-4D97-AF65-F5344CB8AC3E}">
        <p14:creationId xmlns:p14="http://schemas.microsoft.com/office/powerpoint/2010/main" val="2605596458"/>
      </p:ext>
    </p:extLst>
  </p:cSld>
  <p:clrMapOvr>
    <a:masterClrMapping/>
  </p:clrMapOvr>
</p:sld>
</file>

<file path=ppt/theme/theme1.xml><?xml version="1.0" encoding="utf-8"?>
<a:theme xmlns:a="http://schemas.openxmlformats.org/drawingml/2006/main" name="Tema de Offic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0677714_TF67328976" id="{CFA10EA1-FB96-4DF7-9AEA-652009566947}" vid="{942A39ED-054D-487A-BA3A-AD0BCEB3D6F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34E25-8442-49E9-ABDF-3146C4145F3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6CB1848-D3E0-4F10-B640-720BE758B85B}">
  <ds:schemaRefs>
    <ds:schemaRef ds:uri="http://schemas.microsoft.com/sharepoint/v3/contenttype/forms"/>
  </ds:schemaRefs>
</ds:datastoreItem>
</file>

<file path=customXml/itemProps3.xml><?xml version="1.0" encoding="utf-8"?>
<ds:datastoreItem xmlns:ds="http://schemas.openxmlformats.org/officeDocument/2006/customXml" ds:itemID="{1BBB5711-29E1-4F8E-81A0-7947C57B2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tf67328976</Template>
  <TotalTime>0</TotalTime>
  <Words>4997</Words>
  <Application>Microsoft Office PowerPoint</Application>
  <PresentationFormat>Widescreen</PresentationFormat>
  <Paragraphs>795</Paragraphs>
  <Slides>68</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 Math</vt:lpstr>
      <vt:lpstr>Corbel</vt:lpstr>
      <vt:lpstr>Times New Roman</vt:lpstr>
      <vt:lpstr>Tema de Office</vt:lpstr>
      <vt:lpstr>Unidad 5.2: inferencia básica en poblaciones normales</vt:lpstr>
      <vt:lpstr>¿En qué punto estamos?</vt:lpstr>
      <vt:lpstr>Contraste de hipótesis</vt:lpstr>
      <vt:lpstr>¿Qué es una hipótesis?</vt:lpstr>
      <vt:lpstr>¿Qué es una hipótesis?</vt:lpstr>
      <vt:lpstr>¿Qué es una hipótesis?</vt:lpstr>
      <vt:lpstr>¿Qué es una hipótesis?</vt:lpstr>
      <vt:lpstr>Algo de terminología en el contraste de hipótesis</vt:lpstr>
      <vt:lpstr>PowerPoint Presentation</vt:lpstr>
      <vt:lpstr>PowerPoint Presentation</vt:lpstr>
      <vt:lpstr>Tipos de contraste de hipótesis paramétricos</vt:lpstr>
      <vt:lpstr>Tipos de errores</vt:lpstr>
      <vt:lpstr>Tipos de error</vt:lpstr>
      <vt:lpstr>Tipos de error</vt:lpstr>
      <vt:lpstr>Tipos de error</vt:lpstr>
      <vt:lpstr>Tipos de error</vt:lpstr>
      <vt:lpstr>Regiones de aceptación y rechazo</vt:lpstr>
      <vt:lpstr>Contraste de hipótesis en una población normal</vt:lpstr>
      <vt:lpstr>Pasos a dar en el contraste de hipótesis sobre una población normal</vt:lpstr>
      <vt:lpstr>Nos encontramos con unos viejos conocidos</vt:lpstr>
      <vt:lpstr>Contraste de hipótesis en poblaciones normales: una única población</vt:lpstr>
      <vt:lpstr>Problema 1</vt:lpstr>
      <vt:lpstr>ProblemA 1</vt:lpstr>
      <vt:lpstr>ProblemA 1</vt:lpstr>
      <vt:lpstr>ProblemA 1</vt:lpstr>
      <vt:lpstr>ProblemA 2</vt:lpstr>
      <vt:lpstr>ProblemA 2</vt:lpstr>
      <vt:lpstr>ProblemA 2</vt:lpstr>
      <vt:lpstr>ProblemA 2</vt:lpstr>
      <vt:lpstr>ProblemA 3</vt:lpstr>
      <vt:lpstr>ProblemA 3</vt:lpstr>
      <vt:lpstr>ProblemA 3</vt:lpstr>
      <vt:lpstr>ProblemA 3</vt:lpstr>
      <vt:lpstr>Valores P (p-Values)</vt:lpstr>
      <vt:lpstr>Regiones de aceptación y rechazo</vt:lpstr>
      <vt:lpstr>Regiones de aceptación y rechazo</vt:lpstr>
      <vt:lpstr>Regiones de aceptación y rechazo</vt:lpstr>
      <vt:lpstr>Intervalos de confianza</vt:lpstr>
      <vt:lpstr>Intervalos de confianza</vt:lpstr>
      <vt:lpstr>Cómo obtener el intervalo de confianza para un parámetro poblacional</vt:lpstr>
      <vt:lpstr>Problema 4</vt:lpstr>
      <vt:lpstr>Problema 4</vt:lpstr>
      <vt:lpstr>Problema 4</vt:lpstr>
      <vt:lpstr>Problema 4</vt:lpstr>
      <vt:lpstr>Problema 4</vt:lpstr>
      <vt:lpstr>Problema 4</vt:lpstr>
      <vt:lpstr>Intervalos de confianza para poblaciones normales</vt:lpstr>
      <vt:lpstr>Intervalos de confianza</vt:lpstr>
      <vt:lpstr>Intervalos de confianza</vt:lpstr>
      <vt:lpstr>Intervalos de confianza</vt:lpstr>
      <vt:lpstr>Intervalos de confianza</vt:lpstr>
      <vt:lpstr>ProblemA 5</vt:lpstr>
      <vt:lpstr>ProblemA 5</vt:lpstr>
      <vt:lpstr>ProblemA 5</vt:lpstr>
      <vt:lpstr>ProblemA 5</vt:lpstr>
      <vt:lpstr>ProblemA 5</vt:lpstr>
      <vt:lpstr>ProblemA 5</vt:lpstr>
      <vt:lpstr>ProblemA 5</vt:lpstr>
      <vt:lpstr>Relación entre intervalos de confianza y contraste de hipótesis</vt:lpstr>
      <vt:lpstr>Relación entre IC y contraste de hipótesis</vt:lpstr>
      <vt:lpstr>ProblemA 1</vt:lpstr>
      <vt:lpstr>ProblemA 2</vt:lpstr>
      <vt:lpstr>ProblemA 3</vt:lpstr>
      <vt:lpstr>Inferencia en dos poblaciones normales</vt:lpstr>
      <vt:lpstr>Inferencia en dos poblaciones normales</vt:lpstr>
      <vt:lpstr>ProblemA 6</vt:lpstr>
      <vt:lpstr>ProblemA 6</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2020-03-09T07:53:56Z</cp:lastPrinted>
  <dcterms:created xsi:type="dcterms:W3CDTF">2020-01-22T10:22:58Z</dcterms:created>
  <dcterms:modified xsi:type="dcterms:W3CDTF">2020-04-05T11:55:19Z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