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82" r:id="rId5"/>
    <p:sldId id="560" r:id="rId6"/>
    <p:sldId id="785" r:id="rId7"/>
    <p:sldId id="715" r:id="rId8"/>
    <p:sldId id="786" r:id="rId9"/>
    <p:sldId id="787" r:id="rId10"/>
    <p:sldId id="710" r:id="rId11"/>
    <p:sldId id="788" r:id="rId12"/>
    <p:sldId id="831" r:id="rId13"/>
    <p:sldId id="832" r:id="rId14"/>
    <p:sldId id="833" r:id="rId15"/>
    <p:sldId id="834" r:id="rId16"/>
    <p:sldId id="835" r:id="rId17"/>
    <p:sldId id="793" r:id="rId18"/>
    <p:sldId id="794" r:id="rId19"/>
    <p:sldId id="836" r:id="rId20"/>
    <p:sldId id="837" r:id="rId21"/>
    <p:sldId id="838" r:id="rId22"/>
    <p:sldId id="839" r:id="rId23"/>
    <p:sldId id="799" r:id="rId24"/>
    <p:sldId id="800" r:id="rId25"/>
    <p:sldId id="801" r:id="rId26"/>
    <p:sldId id="802" r:id="rId27"/>
    <p:sldId id="803" r:id="rId28"/>
    <p:sldId id="751" r:id="rId29"/>
    <p:sldId id="804" r:id="rId30"/>
    <p:sldId id="805" r:id="rId31"/>
    <p:sldId id="806" r:id="rId32"/>
    <p:sldId id="807" r:id="rId33"/>
    <p:sldId id="808" r:id="rId34"/>
    <p:sldId id="809" r:id="rId35"/>
    <p:sldId id="840" r:id="rId36"/>
    <p:sldId id="841" r:id="rId37"/>
    <p:sldId id="842" r:id="rId38"/>
    <p:sldId id="723" r:id="rId39"/>
    <p:sldId id="815" r:id="rId40"/>
    <p:sldId id="817" r:id="rId41"/>
    <p:sldId id="814" r:id="rId42"/>
    <p:sldId id="816" r:id="rId43"/>
    <p:sldId id="818" r:id="rId44"/>
    <p:sldId id="724" r:id="rId45"/>
    <p:sldId id="819" r:id="rId46"/>
    <p:sldId id="820" r:id="rId47"/>
    <p:sldId id="821" r:id="rId48"/>
    <p:sldId id="822" r:id="rId49"/>
    <p:sldId id="823" r:id="rId50"/>
    <p:sldId id="824" r:id="rId51"/>
    <p:sldId id="725" r:id="rId52"/>
    <p:sldId id="825" r:id="rId53"/>
    <p:sldId id="826" r:id="rId54"/>
    <p:sldId id="827" r:id="rId55"/>
    <p:sldId id="828" r:id="rId56"/>
    <p:sldId id="829" r:id="rId57"/>
    <p:sldId id="830" r:id="rId58"/>
    <p:sldId id="296" r:id="rId5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6" autoAdjust="0"/>
    <p:restoredTop sz="92136" autoAdjust="0"/>
  </p:normalViewPr>
  <p:slideViewPr>
    <p:cSldViewPr snapToGrid="0">
      <p:cViewPr varScale="1">
        <p:scale>
          <a:sx n="105" d="100"/>
          <a:sy n="105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16/04/2020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79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5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9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42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724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628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74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780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76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02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57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66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93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163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19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298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57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3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69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3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0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8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3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  <a:r>
              <a:rPr lang="es-ES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s-ES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UPV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5C9CEF-C367-4D81-ACCC-F19BFAF6D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</a:blip>
          <a:srcRect l="33" r="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42288"/>
            <a:ext cx="6798250" cy="2278478"/>
          </a:xfrm>
        </p:spPr>
        <p:txBody>
          <a:bodyPr rtlCol="0"/>
          <a:lstStyle/>
          <a:p>
            <a:pPr rtl="0"/>
            <a:r>
              <a:rPr lang="es-ES" dirty="0"/>
              <a:t>ANOVA – </a:t>
            </a:r>
            <a:r>
              <a:rPr lang="es-MX" dirty="0"/>
              <a:t>Análisis de la varianza (Parte I)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026716"/>
            <a:ext cx="3401478" cy="1815861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26" name="Picture 2" descr="Resultado de imagen de upv logo">
            <a:extLst>
              <a:ext uri="{FF2B5EF4-FFF2-40B4-BE49-F238E27FC236}">
                <a16:creationId xmlns:a16="http://schemas.microsoft.com/office/drawing/2014/main" id="{B684549A-8235-4189-8E81-DE7ABB4D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82" y="4285852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Fundamentos del modelo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800" dirty="0"/>
                  <a:t> es una variable aleatoria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continua</a:t>
                </a:r>
              </a:p>
              <a:p>
                <a:r>
                  <a:rPr lang="es-MX" sz="2800" dirty="0"/>
                  <a:t>Seleccionamos un factor F que tiene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I niveles diferentes o categorías (valores posibles)</a:t>
                </a:r>
                <a:endParaRPr lang="es-MX" sz="2800" dirty="0"/>
              </a:p>
              <a:p>
                <a:r>
                  <a:rPr lang="es-MX" sz="280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800" dirty="0"/>
                  <a:t> la </a:t>
                </a:r>
                <a:r>
                  <a:rPr lang="es-MX" sz="2800" b="1" dirty="0"/>
                  <a:t>j-</a:t>
                </a:r>
                <a:r>
                  <a:rPr lang="es-MX" sz="2800" b="1" dirty="0" err="1"/>
                  <a:t>ésima</a:t>
                </a:r>
                <a:r>
                  <a:rPr lang="es-MX" sz="2800" b="1" dirty="0"/>
                  <a:t> observación para el i-</a:t>
                </a:r>
                <a:r>
                  <a:rPr lang="es-MX" sz="2800" b="1" dirty="0" err="1"/>
                  <a:t>ésimo</a:t>
                </a:r>
                <a:r>
                  <a:rPr lang="es-MX" sz="2800" b="1" dirty="0"/>
                  <a:t> nivel del factor bajo estudio</a:t>
                </a:r>
                <a:r>
                  <a:rPr lang="es-MX" sz="2800" dirty="0"/>
                  <a:t>. ANOVA asume lo siguiente: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endParaRPr lang="es-MX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endParaRPr lang="es-E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7" t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3374C97-9E9D-45AE-9150-6389068D1726}"/>
              </a:ext>
            </a:extLst>
          </p:cNvPr>
          <p:cNvSpPr/>
          <p:nvPr/>
        </p:nvSpPr>
        <p:spPr>
          <a:xfrm>
            <a:off x="2042160" y="4998720"/>
            <a:ext cx="5224331" cy="1520272"/>
          </a:xfrm>
          <a:prstGeom prst="wedgeRoundRectCallout">
            <a:avLst>
              <a:gd name="adj1" fmla="val -37616"/>
              <a:gd name="adj2" fmla="val -111383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Media global de la variable aleatoria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6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Fundamentos del modelo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800" dirty="0"/>
                  <a:t> es una variable aleatoria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continua</a:t>
                </a:r>
              </a:p>
              <a:p>
                <a:r>
                  <a:rPr lang="es-MX" sz="2800" dirty="0"/>
                  <a:t>Seleccionamos un factor F que tiene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I niveles diferentes o categorías (valores posibles)</a:t>
                </a:r>
                <a:endParaRPr lang="es-MX" sz="2800" dirty="0"/>
              </a:p>
              <a:p>
                <a:r>
                  <a:rPr lang="es-MX" sz="280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800" dirty="0"/>
                  <a:t> la </a:t>
                </a:r>
                <a:r>
                  <a:rPr lang="es-MX" sz="2800" b="1" dirty="0"/>
                  <a:t>j-</a:t>
                </a:r>
                <a:r>
                  <a:rPr lang="es-MX" sz="2800" b="1" dirty="0" err="1"/>
                  <a:t>ésima</a:t>
                </a:r>
                <a:r>
                  <a:rPr lang="es-MX" sz="2800" b="1" dirty="0"/>
                  <a:t> observación para el i-</a:t>
                </a:r>
                <a:r>
                  <a:rPr lang="es-MX" sz="2800" b="1" dirty="0" err="1"/>
                  <a:t>ésimo</a:t>
                </a:r>
                <a:r>
                  <a:rPr lang="es-MX" sz="2800" b="1" dirty="0"/>
                  <a:t> nivel del factor bajo estudio</a:t>
                </a:r>
                <a:r>
                  <a:rPr lang="es-MX" sz="2800" dirty="0"/>
                  <a:t>. ANOVA asume lo siguiente: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endParaRPr lang="es-MX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endParaRPr lang="es-E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7" t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3374C97-9E9D-45AE-9150-6389068D1726}"/>
              </a:ext>
            </a:extLst>
          </p:cNvPr>
          <p:cNvSpPr/>
          <p:nvPr/>
        </p:nvSpPr>
        <p:spPr>
          <a:xfrm>
            <a:off x="2042160" y="4998720"/>
            <a:ext cx="5224331" cy="1520272"/>
          </a:xfrm>
          <a:prstGeom prst="wedgeRoundRectCallout">
            <a:avLst>
              <a:gd name="adj1" fmla="val -25364"/>
              <a:gd name="adj2" fmla="val -10957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Efecto del nivel o factor sobre las observaciones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5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Fundamentos del modelo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800" dirty="0"/>
                  <a:t> es una variable aleatoria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continua</a:t>
                </a:r>
              </a:p>
              <a:p>
                <a:r>
                  <a:rPr lang="es-MX" sz="2800" dirty="0"/>
                  <a:t>Seleccionamos un factor F que tiene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I niveles diferentes o categorías (valores posibles)</a:t>
                </a:r>
                <a:endParaRPr lang="es-MX" sz="2800" dirty="0"/>
              </a:p>
              <a:p>
                <a:r>
                  <a:rPr lang="es-MX" sz="280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800" dirty="0"/>
                  <a:t> la </a:t>
                </a:r>
                <a:r>
                  <a:rPr lang="es-MX" sz="2800" b="1" dirty="0"/>
                  <a:t>j-</a:t>
                </a:r>
                <a:r>
                  <a:rPr lang="es-MX" sz="2800" b="1" dirty="0" err="1"/>
                  <a:t>ésima</a:t>
                </a:r>
                <a:r>
                  <a:rPr lang="es-MX" sz="2800" b="1" dirty="0"/>
                  <a:t> observación para el i-</a:t>
                </a:r>
                <a:r>
                  <a:rPr lang="es-MX" sz="2800" b="1" dirty="0" err="1"/>
                  <a:t>ésimo</a:t>
                </a:r>
                <a:r>
                  <a:rPr lang="es-MX" sz="2800" b="1" dirty="0"/>
                  <a:t> nivel del factor bajo estudio</a:t>
                </a:r>
                <a:r>
                  <a:rPr lang="es-MX" sz="2800" dirty="0"/>
                  <a:t>. ANOVA asume lo siguiente: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endParaRPr lang="es-MX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endParaRPr lang="es-E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7" t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12</a:t>
            </a:fld>
            <a:endParaRPr lang="es-E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C68BB753-4750-4922-AE98-82D8CB49351C}"/>
                  </a:ext>
                </a:extLst>
              </p:cNvPr>
              <p:cNvSpPr/>
              <p:nvPr/>
            </p:nvSpPr>
            <p:spPr>
              <a:xfrm>
                <a:off x="2042160" y="4998720"/>
                <a:ext cx="5224331" cy="1520272"/>
              </a:xfrm>
              <a:prstGeom prst="wedgeRoundRectCallout">
                <a:avLst>
                  <a:gd name="adj1" fmla="val -12295"/>
                  <a:gd name="adj2" fmla="val -103563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</a:rPr>
                  <a:t>Un error aleatorio que se distribuye de forma normal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C68BB753-4750-4922-AE98-82D8CB493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4998720"/>
                <a:ext cx="5224331" cy="1520272"/>
              </a:xfrm>
              <a:prstGeom prst="wedgeRoundRectCallout">
                <a:avLst>
                  <a:gd name="adj1" fmla="val -12295"/>
                  <a:gd name="adj2" fmla="val -1035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6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Fundamentos del modelo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800" dirty="0"/>
                  <a:t> es una variable aleatoria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continua</a:t>
                </a:r>
              </a:p>
              <a:p>
                <a:r>
                  <a:rPr lang="es-MX" sz="2800" dirty="0"/>
                  <a:t>Seleccionamos un factor F que tiene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I niveles diferentes o categorías (valores posibles)</a:t>
                </a:r>
                <a:endParaRPr lang="es-MX" sz="2800" dirty="0"/>
              </a:p>
              <a:p>
                <a:r>
                  <a:rPr lang="es-MX" sz="280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800" dirty="0"/>
                  <a:t> la </a:t>
                </a:r>
                <a:r>
                  <a:rPr lang="es-MX" sz="2800" b="1" dirty="0"/>
                  <a:t>j-</a:t>
                </a:r>
                <a:r>
                  <a:rPr lang="es-MX" sz="2800" b="1" dirty="0" err="1"/>
                  <a:t>ésima</a:t>
                </a:r>
                <a:r>
                  <a:rPr lang="es-MX" sz="2800" b="1" dirty="0"/>
                  <a:t> observación para el i-</a:t>
                </a:r>
                <a:r>
                  <a:rPr lang="es-MX" sz="2800" b="1" dirty="0" err="1"/>
                  <a:t>ésimo</a:t>
                </a:r>
                <a:r>
                  <a:rPr lang="es-MX" sz="2800" b="1" dirty="0"/>
                  <a:t> nivel del factor bajo estudio</a:t>
                </a:r>
                <a:r>
                  <a:rPr lang="es-MX" sz="2800" dirty="0"/>
                  <a:t>. ANOVA asume lo siguiente: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endParaRPr lang="es-MX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endParaRPr lang="es-E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7" t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13</a:t>
            </a:fld>
            <a:endParaRPr lang="es-E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20FBDDBF-E373-4B92-9E59-D2CE0BA001C2}"/>
                  </a:ext>
                </a:extLst>
              </p:cNvPr>
              <p:cNvSpPr/>
              <p:nvPr/>
            </p:nvSpPr>
            <p:spPr>
              <a:xfrm>
                <a:off x="3962400" y="5089864"/>
                <a:ext cx="6041136" cy="1520272"/>
              </a:xfrm>
              <a:prstGeom prst="wedgeRoundRectCallout">
                <a:avLst>
                  <a:gd name="adj1" fmla="val -62000"/>
                  <a:gd name="adj2" fmla="val -5198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MX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s-MX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𝑳𝒂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𝒎𝒆𝒅𝒊𝒂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−é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𝒔𝒊𝒎𝒐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𝒏𝒊𝒗𝒆𝒍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20FBDDBF-E373-4B92-9E59-D2CE0BA00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089864"/>
                <a:ext cx="6041136" cy="1520272"/>
              </a:xfrm>
              <a:prstGeom prst="wedgeRoundRectCallout">
                <a:avLst>
                  <a:gd name="adj1" fmla="val -62000"/>
                  <a:gd name="adj2" fmla="val -5198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0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Descomposición en suma de cuadrados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Descomposición de la variabilidad total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Totales y media del nivel de un factor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384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Totales y media del nivel de un factor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16</a:t>
            </a:fld>
            <a:endParaRPr lang="es-ES" noProof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AE0C52B0-10C0-4433-8B45-3497BBC9E920}"/>
              </a:ext>
            </a:extLst>
          </p:cNvPr>
          <p:cNvSpPr/>
          <p:nvPr/>
        </p:nvSpPr>
        <p:spPr>
          <a:xfrm>
            <a:off x="2963723" y="1368001"/>
            <a:ext cx="4283237" cy="12660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B394C8E-EC96-4506-A343-3BF6CE20102F}"/>
                  </a:ext>
                </a:extLst>
              </p:cNvPr>
              <p:cNvSpPr/>
              <p:nvPr/>
            </p:nvSpPr>
            <p:spPr>
              <a:xfrm>
                <a:off x="7492381" y="1368000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−é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𝒔𝒊𝒎𝒐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𝒏𝒊𝒗𝒆𝒍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B394C8E-EC96-4506-A343-3BF6CE201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81" y="1368000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17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Totales y media del nivel de un factor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17</a:t>
            </a:fld>
            <a:endParaRPr lang="es-ES" noProof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86E6F15B-5982-462A-ABEF-8B84D8C7DB9B}"/>
              </a:ext>
            </a:extLst>
          </p:cNvPr>
          <p:cNvSpPr/>
          <p:nvPr/>
        </p:nvSpPr>
        <p:spPr>
          <a:xfrm>
            <a:off x="2889240" y="2795991"/>
            <a:ext cx="4283237" cy="12660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E86A26F-CF70-4382-9700-EB46969F79D4}"/>
                  </a:ext>
                </a:extLst>
              </p:cNvPr>
              <p:cNvSpPr/>
              <p:nvPr/>
            </p:nvSpPr>
            <p:spPr>
              <a:xfrm>
                <a:off x="7488099" y="2795991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𝑴𝒆𝒅𝒊𝒂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−é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𝒔𝒊𝒎𝒐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𝒏𝒊𝒗𝒆𝒍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E86A26F-CF70-4382-9700-EB46969F7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9" y="2795991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78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Totales y media del nivel de un factor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2B5A9A38-B5D5-40FA-B79B-01A50ED61292}"/>
              </a:ext>
            </a:extLst>
          </p:cNvPr>
          <p:cNvSpPr/>
          <p:nvPr/>
        </p:nvSpPr>
        <p:spPr>
          <a:xfrm>
            <a:off x="3612572" y="3965862"/>
            <a:ext cx="3306843" cy="12660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29A6B758-237F-490D-9D13-53A249378D3B}"/>
                  </a:ext>
                </a:extLst>
              </p:cNvPr>
              <p:cNvSpPr/>
              <p:nvPr/>
            </p:nvSpPr>
            <p:spPr>
              <a:xfrm>
                <a:off x="7303475" y="3965861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𝒈𝒆𝒏𝒆𝒓𝒂𝒍</m:t>
                      </m:r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29A6B758-237F-490D-9D13-53A24937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75" y="3965861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0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Totales y media del nivel de un factor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MX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1" dirty="0"/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1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19</a:t>
            </a:fld>
            <a:endParaRPr lang="es-ES" noProof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B221F20F-C935-4EA8-BFA5-A41858F0CB92}"/>
              </a:ext>
            </a:extLst>
          </p:cNvPr>
          <p:cNvSpPr/>
          <p:nvPr/>
        </p:nvSpPr>
        <p:spPr>
          <a:xfrm>
            <a:off x="3680810" y="5350787"/>
            <a:ext cx="3306843" cy="12660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C8259946-6A2B-440B-AF18-10E792AE5468}"/>
                  </a:ext>
                </a:extLst>
              </p:cNvPr>
              <p:cNvSpPr/>
              <p:nvPr/>
            </p:nvSpPr>
            <p:spPr>
              <a:xfrm>
                <a:off x="7303475" y="5277680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𝑴𝒆𝒅𝒊𝒂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𝒈𝒆𝒏𝒆𝒓𝒂𝒍</m:t>
                      </m:r>
                    </m:oMath>
                  </m:oMathPara>
                </a14:m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C8259946-6A2B-440B-AF18-10E792AE5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75" y="5277680"/>
                <a:ext cx="4283236" cy="1266019"/>
              </a:xfrm>
              <a:prstGeom prst="wedgeRoundRectCallout">
                <a:avLst>
                  <a:gd name="adj1" fmla="val -56260"/>
                  <a:gd name="adj2" fmla="val 84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¿Por qué ANOVA?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¿Para qué necesitamos ANOVA?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28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533862A-2D6F-4FFB-AF80-A30A2451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=23+28+…+36=370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9">
            <a:extLst>
              <a:ext uri="{FF2B5EF4-FFF2-40B4-BE49-F238E27FC236}">
                <a16:creationId xmlns:a16="http://schemas.microsoft.com/office/drawing/2014/main" id="{1762BCD1-4241-43E9-B690-7FB4771E1B63}"/>
              </a:ext>
            </a:extLst>
          </p:cNvPr>
          <p:cNvSpPr/>
          <p:nvPr/>
        </p:nvSpPr>
        <p:spPr>
          <a:xfrm>
            <a:off x="2689817" y="1947694"/>
            <a:ext cx="1076966" cy="42435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A16862-4999-4BBE-8C02-3F9D211D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0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7CDBD80-E6CD-49F8-9F91-66F395A04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21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=23+28+…+36=370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9">
            <a:extLst>
              <a:ext uri="{FF2B5EF4-FFF2-40B4-BE49-F238E27FC236}">
                <a16:creationId xmlns:a16="http://schemas.microsoft.com/office/drawing/2014/main" id="{1762BCD1-4241-43E9-B690-7FB4771E1B63}"/>
              </a:ext>
            </a:extLst>
          </p:cNvPr>
          <p:cNvSpPr/>
          <p:nvPr/>
        </p:nvSpPr>
        <p:spPr>
          <a:xfrm>
            <a:off x="3672456" y="1947694"/>
            <a:ext cx="1076966" cy="42435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B70942-BB9B-443D-AA41-FE4380CC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1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08B6ED3-CD1C-4C6F-A493-4BD547C91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22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=23+28+…+36=370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50+43+…+34=433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9">
            <a:extLst>
              <a:ext uri="{FF2B5EF4-FFF2-40B4-BE49-F238E27FC236}">
                <a16:creationId xmlns:a16="http://schemas.microsoft.com/office/drawing/2014/main" id="{1762BCD1-4241-43E9-B690-7FB4771E1B63}"/>
              </a:ext>
            </a:extLst>
          </p:cNvPr>
          <p:cNvSpPr/>
          <p:nvPr/>
        </p:nvSpPr>
        <p:spPr>
          <a:xfrm>
            <a:off x="4652032" y="1828800"/>
            <a:ext cx="1076966" cy="45465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BEC386-4A32-44F5-8594-3D9CC17C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8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891A775-14B3-4555-B44A-7EED205438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23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=23+28+…+36=370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50+43+…+34=433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23+35+…+34=1216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1225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9">
            <a:extLst>
              <a:ext uri="{FF2B5EF4-FFF2-40B4-BE49-F238E27FC236}">
                <a16:creationId xmlns:a16="http://schemas.microsoft.com/office/drawing/2014/main" id="{1762BCD1-4241-43E9-B690-7FB4771E1B63}"/>
              </a:ext>
            </a:extLst>
          </p:cNvPr>
          <p:cNvSpPr/>
          <p:nvPr/>
        </p:nvSpPr>
        <p:spPr>
          <a:xfrm>
            <a:off x="2702257" y="1847088"/>
            <a:ext cx="3026741" cy="452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F7A9CD-2A29-4BE3-A396-6A8BECEF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8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24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438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=23+28+…+36=370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50+43+…+34=433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23+35+…+34=1216</m:t>
                      </m:r>
                    </m:oMath>
                  </m:oMathPara>
                </a14:m>
                <a:endParaRPr lang="es-MX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370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413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41.3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433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43.3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1216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40.53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4389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5D1E2-C5EB-4A2A-A58A-06E81EB9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3E6B17B-799D-4077-B6CC-236C9D351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2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Suma de cuadrados total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>
                  <a:buNone/>
                </a:pPr>
                <a:br>
                  <a:rPr lang="es-MX" sz="1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MX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∙∙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25</a:t>
            </a:fld>
            <a:endParaRPr lang="es-ES" noProof="1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F8C24E3-4BEC-41F6-95C4-A0302214071D}"/>
              </a:ext>
            </a:extLst>
          </p:cNvPr>
          <p:cNvSpPr/>
          <p:nvPr/>
        </p:nvSpPr>
        <p:spPr>
          <a:xfrm>
            <a:off x="2456597" y="4123880"/>
            <a:ext cx="4524811" cy="2444239"/>
          </a:xfrm>
          <a:prstGeom prst="wedgeRoundRectCallout">
            <a:avLst>
              <a:gd name="adj1" fmla="val 38148"/>
              <a:gd name="adj2" fmla="val -10292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Desviación de cada observación de la media global. </a:t>
            </a:r>
            <a:r>
              <a:rPr lang="es-MX" sz="2400" b="1" dirty="0">
                <a:solidFill>
                  <a:schemeClr val="tx2"/>
                </a:solidFill>
                <a:latin typeface="+mj-lt"/>
              </a:rPr>
              <a:t>Medida de variabilidad global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31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14405028-94A8-420A-A732-215B6C57D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26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257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=370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=433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=1216</m:t>
                      </m:r>
                    </m:oMath>
                  </m:oMathPara>
                </a14:m>
                <a:endParaRPr lang="es-MX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41.3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43.3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40.53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23−40.53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35−40.53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34−40.53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=5465</m:t>
                    </m:r>
                  </m:oMath>
                </a14:m>
                <a:r>
                  <a:rPr lang="en-US" dirty="0"/>
                  <a:t>.46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2578142"/>
              </a:xfrm>
              <a:prstGeom prst="rect">
                <a:avLst/>
              </a:prstGeom>
              <a:blipFill>
                <a:blip r:embed="rId2"/>
                <a:stretch>
                  <a:fillRect b="-26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9">
            <a:extLst>
              <a:ext uri="{FF2B5EF4-FFF2-40B4-BE49-F238E27FC236}">
                <a16:creationId xmlns:a16="http://schemas.microsoft.com/office/drawing/2014/main" id="{37718B6C-D180-4B0C-8F66-3E1F92F55E08}"/>
              </a:ext>
            </a:extLst>
          </p:cNvPr>
          <p:cNvSpPr/>
          <p:nvPr/>
        </p:nvSpPr>
        <p:spPr>
          <a:xfrm>
            <a:off x="2702257" y="1856232"/>
            <a:ext cx="3026741" cy="4519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E016F762-F607-4E56-A4AA-A07C144723C9}"/>
              </a:ext>
            </a:extLst>
          </p:cNvPr>
          <p:cNvSpPr/>
          <p:nvPr/>
        </p:nvSpPr>
        <p:spPr>
          <a:xfrm>
            <a:off x="7506269" y="2811439"/>
            <a:ext cx="1296537" cy="2456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A1E96E-AD2B-4719-A05E-CBB8CAD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Suma de cuadrados del factor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>
                  <a:buNone/>
                </a:pPr>
                <a:br>
                  <a:rPr lang="es-MX" sz="1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27</a:t>
            </a:fld>
            <a:endParaRPr lang="es-ES" noProof="1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F8C24E3-4BEC-41F6-95C4-A0302214071D}"/>
              </a:ext>
            </a:extLst>
          </p:cNvPr>
          <p:cNvSpPr/>
          <p:nvPr/>
        </p:nvSpPr>
        <p:spPr>
          <a:xfrm>
            <a:off x="2456597" y="4123880"/>
            <a:ext cx="4524811" cy="2444239"/>
          </a:xfrm>
          <a:prstGeom prst="wedgeRoundRectCallout">
            <a:avLst>
              <a:gd name="adj1" fmla="val 38148"/>
              <a:gd name="adj2" fmla="val -10292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Desviación de la media de cada factor con respecto a la media global. También llamada variabilidad entre grupos del factor. Efecto de los distintos niveles del factor sobre la media</a:t>
            </a:r>
            <a:endParaRPr lang="es-E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7E071C0-7BBB-4471-8D4C-F5AA18A7F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28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6264322" y="1637731"/>
                <a:ext cx="3712191" cy="4018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=370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=433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=1216</m:t>
                      </m:r>
                    </m:oMath>
                  </m:oMathPara>
                </a14:m>
                <a:endParaRPr lang="es-MX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41.3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43.3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40.53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23−40.53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35−40.53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34−40.53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=5465.46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=10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37−40.53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+10 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41.3−40.53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+10 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43.3−40.53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=207.26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2" y="1637731"/>
                <a:ext cx="3712191" cy="4018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9">
            <a:extLst>
              <a:ext uri="{FF2B5EF4-FFF2-40B4-BE49-F238E27FC236}">
                <a16:creationId xmlns:a16="http://schemas.microsoft.com/office/drawing/2014/main" id="{37718B6C-D180-4B0C-8F66-3E1F92F55E08}"/>
              </a:ext>
            </a:extLst>
          </p:cNvPr>
          <p:cNvSpPr/>
          <p:nvPr/>
        </p:nvSpPr>
        <p:spPr>
          <a:xfrm>
            <a:off x="2702257" y="1883664"/>
            <a:ext cx="955343" cy="449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E016F762-F607-4E56-A4AA-A07C144723C9}"/>
              </a:ext>
            </a:extLst>
          </p:cNvPr>
          <p:cNvSpPr/>
          <p:nvPr/>
        </p:nvSpPr>
        <p:spPr>
          <a:xfrm>
            <a:off x="6482687" y="2528248"/>
            <a:ext cx="3289110" cy="569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E47EE5-5497-4164-8C34-46B6C3C39C60}"/>
              </a:ext>
            </a:extLst>
          </p:cNvPr>
          <p:cNvSpPr/>
          <p:nvPr/>
        </p:nvSpPr>
        <p:spPr>
          <a:xfrm>
            <a:off x="3715253" y="1883664"/>
            <a:ext cx="955343" cy="449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9">
            <a:extLst>
              <a:ext uri="{FF2B5EF4-FFF2-40B4-BE49-F238E27FC236}">
                <a16:creationId xmlns:a16="http://schemas.microsoft.com/office/drawing/2014/main" id="{0DA02FF4-521C-47B9-B926-1EF938D855BC}"/>
              </a:ext>
            </a:extLst>
          </p:cNvPr>
          <p:cNvSpPr/>
          <p:nvPr/>
        </p:nvSpPr>
        <p:spPr>
          <a:xfrm>
            <a:off x="4722125" y="1883664"/>
            <a:ext cx="955343" cy="449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26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Suma de cuadrados residual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>
                  <a:buNone/>
                </a:pPr>
                <a:br>
                  <a:rPr lang="es-MX" sz="1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MX" sz="3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MX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MX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30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E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29</a:t>
            </a:fld>
            <a:endParaRPr lang="es-ES" noProof="1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F8C24E3-4BEC-41F6-95C4-A0302214071D}"/>
              </a:ext>
            </a:extLst>
          </p:cNvPr>
          <p:cNvSpPr/>
          <p:nvPr/>
        </p:nvSpPr>
        <p:spPr>
          <a:xfrm>
            <a:off x="2456597" y="4123880"/>
            <a:ext cx="4524811" cy="2444239"/>
          </a:xfrm>
          <a:prstGeom prst="wedgeRoundRectCallout">
            <a:avLst>
              <a:gd name="adj1" fmla="val 38148"/>
              <a:gd name="adj2" fmla="val -10292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Desviación de cada observación con respecto a la media de su grupo o nivel. Es también conocida como la variabilidad dentro de los grupos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2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s-MX" dirty="0"/>
              <a:t>Motivemos el uso de ANOVA</a:t>
            </a:r>
            <a:endParaRPr 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A50740-D5D1-4B6E-BE2B-64CEF69C5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942337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25F0CE8-2B07-4168-94BA-3793EF2C4BD6}"/>
              </a:ext>
            </a:extLst>
          </p:cNvPr>
          <p:cNvSpPr/>
          <p:nvPr/>
        </p:nvSpPr>
        <p:spPr>
          <a:xfrm>
            <a:off x="6463005" y="164592"/>
            <a:ext cx="3726024" cy="1538352"/>
          </a:xfrm>
          <a:prstGeom prst="wedgeRoundRectCallout">
            <a:avLst>
              <a:gd name="adj1" fmla="val -92476"/>
              <a:gd name="adj2" fmla="val 9363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Tenemos tres versiones de un algoritmo. Queremos estudiar qué algoritmo resulta en un mejor tiempo de ejecución para un problema similar al que se enfrentarán en el mundo real.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658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AD22C406-4F35-451C-8176-02BA1D9C5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521741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4676F07-5C6E-4283-8AAB-4B6743F9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E4336-75A4-4A66-B88C-2054178C271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4D86-9CBC-4ADD-8689-0553C7283C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/>
              <p:nvPr/>
            </p:nvSpPr>
            <p:spPr>
              <a:xfrm>
                <a:off x="5851920" y="1368000"/>
                <a:ext cx="5595582" cy="485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=370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=433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=1216</m:t>
                      </m:r>
                    </m:oMath>
                  </m:oMathPara>
                </a14:m>
                <a:endParaRPr lang="es-MX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41.3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43.3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40.53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23−40.53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35−40.53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34−40.53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5465.46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𝑓𝑎𝑐𝑡𝑜𝑟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=10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37−40.53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+10 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41.3−40.53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+10 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43.3−40.53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=207</m:t>
                    </m:r>
                  </m:oMath>
                </a14:m>
                <a:r>
                  <a:rPr lang="en-US" dirty="0"/>
                  <a:t>.26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𝑟𝑒𝑠𝑖𝑑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23−37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28−37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36−37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35−41.3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36−41.3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52−41.3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50−43.3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43−43.3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34−43.3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=5258</m:t>
                    </m:r>
                  </m:oMath>
                </a14:m>
                <a:r>
                  <a:rPr lang="en-US" dirty="0"/>
                  <a:t>.2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DCDC28-F8E4-433A-888E-F86883E6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20" y="1368000"/>
                <a:ext cx="5595582" cy="4852803"/>
              </a:xfrm>
              <a:prstGeom prst="rect">
                <a:avLst/>
              </a:prstGeom>
              <a:blipFill>
                <a:blip r:embed="rId2"/>
                <a:stretch>
                  <a:fillRect l="-1525" b="-7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9">
            <a:extLst>
              <a:ext uri="{FF2B5EF4-FFF2-40B4-BE49-F238E27FC236}">
                <a16:creationId xmlns:a16="http://schemas.microsoft.com/office/drawing/2014/main" id="{37718B6C-D180-4B0C-8F66-3E1F92F55E08}"/>
              </a:ext>
            </a:extLst>
          </p:cNvPr>
          <p:cNvSpPr/>
          <p:nvPr/>
        </p:nvSpPr>
        <p:spPr>
          <a:xfrm>
            <a:off x="2702257" y="1865376"/>
            <a:ext cx="955343" cy="45099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E016F762-F607-4E56-A4AA-A07C144723C9}"/>
              </a:ext>
            </a:extLst>
          </p:cNvPr>
          <p:cNvSpPr/>
          <p:nvPr/>
        </p:nvSpPr>
        <p:spPr>
          <a:xfrm>
            <a:off x="7005156" y="2255293"/>
            <a:ext cx="3289110" cy="569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E47EE5-5497-4164-8C34-46B6C3C39C60}"/>
              </a:ext>
            </a:extLst>
          </p:cNvPr>
          <p:cNvSpPr/>
          <p:nvPr/>
        </p:nvSpPr>
        <p:spPr>
          <a:xfrm>
            <a:off x="3715253" y="1865376"/>
            <a:ext cx="955343" cy="45099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9">
            <a:extLst>
              <a:ext uri="{FF2B5EF4-FFF2-40B4-BE49-F238E27FC236}">
                <a16:creationId xmlns:a16="http://schemas.microsoft.com/office/drawing/2014/main" id="{0DA02FF4-521C-47B9-B926-1EF938D855BC}"/>
              </a:ext>
            </a:extLst>
          </p:cNvPr>
          <p:cNvSpPr/>
          <p:nvPr/>
        </p:nvSpPr>
        <p:spPr>
          <a:xfrm>
            <a:off x="4722125" y="1865376"/>
            <a:ext cx="955343" cy="45099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AB77677-9529-47F1-A0A5-1A5AE51E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51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en suma de cuadrados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29121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en suma de cuadrados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32</a:t>
            </a:fld>
            <a:endParaRPr lang="es-ES" noProof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96E2938-C576-401F-ABD2-B8A1A17748CA}"/>
              </a:ext>
            </a:extLst>
          </p:cNvPr>
          <p:cNvSpPr/>
          <p:nvPr/>
        </p:nvSpPr>
        <p:spPr>
          <a:xfrm>
            <a:off x="431801" y="4123880"/>
            <a:ext cx="4524811" cy="2444239"/>
          </a:xfrm>
          <a:prstGeom prst="wedgeRoundRectCallout">
            <a:avLst>
              <a:gd name="adj1" fmla="val -3476"/>
              <a:gd name="adj2" fmla="val -6997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Variabilidad total considerando todos los datos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2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en suma de cuadrados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33</a:t>
            </a:fld>
            <a:endParaRPr lang="es-ES" noProof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CAE4A1-9B7E-4398-ADF7-38594679EFDF}"/>
              </a:ext>
            </a:extLst>
          </p:cNvPr>
          <p:cNvSpPr/>
          <p:nvPr/>
        </p:nvSpPr>
        <p:spPr>
          <a:xfrm>
            <a:off x="3297831" y="4094673"/>
            <a:ext cx="4524811" cy="2444239"/>
          </a:xfrm>
          <a:prstGeom prst="wedgeRoundRectCallout">
            <a:avLst>
              <a:gd name="adj1" fmla="val -3476"/>
              <a:gd name="adj2" fmla="val -6997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Variabilidad entre grupos. Es el efecto del factor estudiado en la variabilidad sobre la media global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Descomposición en suma de cuadrados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4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4400" b="1" i="1" smtClean="0"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34</a:t>
            </a:fld>
            <a:endParaRPr lang="es-ES" noProof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9F3D220-816E-4749-932E-83671A908952}"/>
              </a:ext>
            </a:extLst>
          </p:cNvPr>
          <p:cNvSpPr/>
          <p:nvPr/>
        </p:nvSpPr>
        <p:spPr>
          <a:xfrm>
            <a:off x="5604303" y="3981761"/>
            <a:ext cx="4524811" cy="2444239"/>
          </a:xfrm>
          <a:prstGeom prst="wedgeRoundRectCallout">
            <a:avLst>
              <a:gd name="adj1" fmla="val -3476"/>
              <a:gd name="adj2" fmla="val -6997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i="0" dirty="0">
                <a:solidFill>
                  <a:schemeClr val="tx2"/>
                </a:solidFill>
                <a:latin typeface="+mj-lt"/>
              </a:rPr>
              <a:t>Variabilidad dentro de cada grupo. No explicada por el valor del factor en sí. Relativa a otros factores y variables no incluidos en el estudio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4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Cálculos simplificados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</m:oMath>
                  </m:oMathPara>
                </a14:m>
                <a:br>
                  <a:rPr lang="es-MX" sz="2400" dirty="0">
                    <a:latin typeface="Cambria Math" panose="02040503050406030204" pitchFamily="18" charset="0"/>
                  </a:rPr>
                </a:br>
                <a:endParaRPr lang="es-MX" sz="240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000125" lvl="2" indent="-457200">
                  <a:buFont typeface="+mj-lt"/>
                  <a:buAutoNum type="arabicPeriod"/>
                </a:pPr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27971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Cálculos simplificados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1216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=49288.53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−49288.53=5465.47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𝑆𝐺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370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413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433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−49288.53=207.27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=5465.47−207.25=5258.2</m:t>
                      </m:r>
                    </m:oMath>
                  </m:oMathPara>
                </a14:m>
                <a:br>
                  <a:rPr lang="es-MX" sz="2400" dirty="0">
                    <a:latin typeface="Cambria Math" panose="02040503050406030204" pitchFamily="18" charset="0"/>
                  </a:rPr>
                </a:br>
                <a:endParaRPr lang="es-MX" sz="240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000125" lvl="2" indent="-457200">
                  <a:buFont typeface="+mj-lt"/>
                  <a:buAutoNum type="arabicPeriod"/>
                </a:pPr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 t="-1302" b="-1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5205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Cuadrado medio (o mean squares)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s-MX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  <m:r>
                        <a:rPr lang="es-MX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sz="2400" b="1" i="1"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sz="1800" b="1" dirty="0"/>
              </a:p>
              <a:p>
                <a:pPr marL="266700" lvl="1" indent="0">
                  <a:buNone/>
                </a:pPr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s-MX" sz="2400" b="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2400" i="1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𝑟𝑒𝑠𝑖𝑑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br>
                  <a:rPr lang="es-MX" sz="2400" dirty="0">
                    <a:latin typeface="Cambria Math" panose="02040503050406030204" pitchFamily="18" charset="0"/>
                  </a:rPr>
                </a:br>
                <a:endParaRPr lang="es-MX" sz="240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000125" lvl="2" indent="-457200">
                  <a:buFont typeface="+mj-lt"/>
                  <a:buAutoNum type="arabicPeriod"/>
                </a:pPr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 b="-8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6063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F TEST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Test de hipótesis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1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¿Cómo llevamos a cabo el test F?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lvl="1"/>
                <a:r>
                  <a:rPr lang="es-MX" sz="2400" dirty="0">
                    <a:latin typeface="Cambria Math" panose="02040503050406030204" pitchFamily="18" charset="0"/>
                  </a:rPr>
                  <a:t>Asumimos que no hay diferencias entre la media de los distintos niveles del factor: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𝐴𝑙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𝑑𝑖𝑓𝑒𝑟𝑒𝑛𝑡𝑒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=0;  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𝐴𝑙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𝑚𝑒𝑛𝑜𝑠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𝑑𝑖𝑓𝑒𝑟𝑒𝑛𝑡𝑒</m:t>
                      </m:r>
                    </m:oMath>
                  </m:oMathPara>
                </a14:m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𝑐𝑖𝑒𝑟𝑡𝑜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𝑜𝑡𝑟𝑜𝑠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MX" sz="2400" dirty="0">
                    <a:latin typeface="Cambria Math" panose="02040503050406030204" pitchFamily="18" charset="0"/>
                  </a:rPr>
                  <a:t>Consideremos los siguientes estadísticos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~</m:t>
                      </m:r>
                      <m:sSubSup>
                        <m:sSub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𝑓𝑎𝑐𝑡𝑜𝑟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𝑟𝑒𝑠𝑖𝑑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𝑈𝑛𝑎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𝑠𝑜𝑙𝑎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𝑐𝑜𝑙𝑎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𝑒𝑥𝑡𝑟𝑒𝑚𝑜𝑠</m:t>
                      </m:r>
                    </m:oMath>
                  </m:oMathPara>
                </a14:m>
                <a:br>
                  <a:rPr lang="es-MX" sz="2400" dirty="0">
                    <a:latin typeface="Cambria Math" panose="02040503050406030204" pitchFamily="18" charset="0"/>
                  </a:rPr>
                </a:br>
                <a:endParaRPr lang="es-MX" sz="240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000125" lvl="2" indent="-457200">
                  <a:buFont typeface="+mj-lt"/>
                  <a:buAutoNum type="arabicPeriod"/>
                </a:pPr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 t="-2734" b="-4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2405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Puede que te sientas tentado de…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2400" dirty="0"/>
                  <a:t>Se puede realizar contraste de hipótesis para la comparación de pares de medias de poblaciones normales. Podríamos realizar un contraste de hipótesis para cada par de algoritmos…. </a:t>
                </a:r>
              </a:p>
              <a:p>
                <a:r>
                  <a:rPr lang="es-ES" sz="2400" dirty="0"/>
                  <a:t>En nuestro caso son 3 parejas… Si fueran 5 versiones del algoritmo, serían 10…</a:t>
                </a:r>
              </a:p>
              <a:p>
                <a:r>
                  <a:rPr lang="es-ES" sz="2400" dirty="0"/>
                  <a:t>No obstante, hay un riesgo subyacente más peligroso que el número de contrastes a realizar…</a:t>
                </a:r>
              </a:p>
              <a:p>
                <a:pPr lvl="1"/>
                <a:r>
                  <a:rPr lang="es-ES" sz="2000" dirty="0"/>
                  <a:t>Cada comparación tiene un error de tipo I asociado: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;     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𝑚𝑒𝑛𝑜𝑠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𝑢𝑛𝑎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𝑣𝑒𝑟𝑠𝑖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𝑎𝑙𝑔𝑜𝑟𝑖𝑡𝑚𝑜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𝑢𝑛𝑎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𝑚𝑒𝑑𝑖𝑎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𝑑𝑖𝑓𝑒𝑟𝑒𝑛𝑡𝑒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𝑟𝑒𝑠𝑡𝑜</m:t>
                    </m:r>
                  </m:oMath>
                </a14:m>
                <a:endParaRPr lang="es-MX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𝑡𝑖𝑝𝑜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  1−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s-MX" sz="2000" b="0" dirty="0"/>
              </a:p>
              <a:p>
                <a:pPr lvl="1"/>
                <a:r>
                  <a:rPr lang="es-ES" sz="2000" dirty="0"/>
                  <a:t>Podemos ajustar el error de tipo I globalmente, pero incrementamos el error de tipo II</a:t>
                </a:r>
              </a:p>
              <a:p>
                <a:pPr lvl="1"/>
                <a:r>
                  <a:rPr lang="es-ES" sz="2000" b="1" dirty="0">
                    <a:solidFill>
                      <a:srgbClr val="FF0000"/>
                    </a:solidFill>
                  </a:rPr>
                  <a:t>ANOVA nos sirve para afrontar este problema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2" t="-2734" r="-6163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633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ejemplo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</p:spPr>
            <p:txBody>
              <a:bodyPr/>
              <a:lstStyle/>
              <a:p>
                <a:pPr marL="2667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𝑓𝑎𝑐𝑡𝑜𝑟</m:t>
                                </m:r>
                              </m:sub>
                            </m:sSub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𝑟𝑒𝑠𝑖𝑑</m:t>
                                </m:r>
                              </m:sub>
                            </m:sSub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den>
                    </m:f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202.27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3−1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5258.2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30−3</m:t>
                            </m:r>
                          </m:den>
                        </m:f>
                      </m:den>
                    </m:f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=0.53</m:t>
                    </m:r>
                  </m:oMath>
                </a14:m>
                <a:endParaRPr lang="es-MX" sz="2400" b="0" dirty="0"/>
              </a:p>
              <a:p>
                <a:pPr marL="266700" lvl="1" indent="0" algn="ctr">
                  <a:buNone/>
                </a:pPr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2, 27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p>
                      </m:sSub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=3.35;  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𝑅𝑒𝑗𝑒𝑐𝑡𝑖𝑜𝑛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→[3.35, ∞[</m:t>
                      </m:r>
                    </m:oMath>
                  </m:oMathPara>
                </a14:m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s-MX" sz="2400" b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𝑝𝑢𝑒𝑑𝑒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𝑟𝑒𝑐h𝑎𝑧𝑎𝑑𝑎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𝑒𝑣𝑖𝑑𝑒𝑛𝑐𝑖𝑎𝑠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𝑡𝑒𝑛𝑒𝑚𝑜𝑠</m:t>
                      </m:r>
                    </m:oMath>
                  </m:oMathPara>
                </a14:m>
                <a:br>
                  <a:rPr lang="es-MX" sz="2400" dirty="0">
                    <a:latin typeface="Cambria Math" panose="02040503050406030204" pitchFamily="18" charset="0"/>
                  </a:rPr>
                </a:br>
                <a:endParaRPr lang="es-MX" sz="240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000125" lvl="2" indent="-457200">
                  <a:buFont typeface="+mj-lt"/>
                  <a:buAutoNum type="arabicPeriod"/>
                </a:pPr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s-ES" sz="2800" dirty="0"/>
              </a:p>
              <a:p>
                <a:pPr lvl="1"/>
                <a:endParaRPr lang="es-E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1512000"/>
                <a:ext cx="9500895" cy="4679250"/>
              </a:xfrm>
              <a:blipFill>
                <a:blip r:embed="rId3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27003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Tabla de anova (ejemplo)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41</a:t>
            </a:fld>
            <a:endParaRPr lang="es-ES" noProof="1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7BF8DB-3193-448E-9A10-83AE441B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66438"/>
              </p:ext>
            </p:extLst>
          </p:nvPr>
        </p:nvGraphicFramePr>
        <p:xfrm>
          <a:off x="966858" y="1838782"/>
          <a:ext cx="812800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0.5934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194.748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5465.47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55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Tabla de anova (ejemplo)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42</a:t>
            </a:fld>
            <a:endParaRPr lang="es-ES" noProof="1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7BF8DB-3193-448E-9A10-83AE441BCFE8}"/>
              </a:ext>
            </a:extLst>
          </p:cNvPr>
          <p:cNvGraphicFramePr>
            <a:graphicFrameLocks noGrp="1"/>
          </p:cNvGraphicFramePr>
          <p:nvPr/>
        </p:nvGraphicFramePr>
        <p:xfrm>
          <a:off x="966858" y="1838782"/>
          <a:ext cx="812800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0.5934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194.748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5465.47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/>
              <p:nvPr/>
            </p:nvSpPr>
            <p:spPr>
              <a:xfrm>
                <a:off x="3625680" y="1233360"/>
                <a:ext cx="2810358" cy="1066844"/>
              </a:xfrm>
              <a:prstGeom prst="wedgeRoundRectCallout">
                <a:avLst>
                  <a:gd name="adj1" fmla="val -57794"/>
                  <a:gd name="adj2" fmla="val 82663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80" y="1233360"/>
                <a:ext cx="2810358" cy="1066844"/>
              </a:xfrm>
              <a:prstGeom prst="wedgeRoundRectCallout">
                <a:avLst>
                  <a:gd name="adj1" fmla="val -57794"/>
                  <a:gd name="adj2" fmla="val 826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/>
              <p:nvPr/>
            </p:nvSpPr>
            <p:spPr>
              <a:xfrm>
                <a:off x="3778080" y="3063018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80" y="3063018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66DAAAA6-7C67-4F70-8D22-08A62030BAA7}"/>
                  </a:ext>
                </a:extLst>
              </p:cNvPr>
              <p:cNvSpPr/>
              <p:nvPr/>
            </p:nvSpPr>
            <p:spPr>
              <a:xfrm>
                <a:off x="2220501" y="4615799"/>
                <a:ext cx="2810358" cy="1066844"/>
              </a:xfrm>
              <a:prstGeom prst="wedgeRoundRectCallout">
                <a:avLst>
                  <a:gd name="adj1" fmla="val -32056"/>
                  <a:gd name="adj2" fmla="val -105389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66DAAAA6-7C67-4F70-8D22-08A62030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01" y="4615799"/>
                <a:ext cx="2810358" cy="1066844"/>
              </a:xfrm>
              <a:prstGeom prst="wedgeRoundRectCallout">
                <a:avLst>
                  <a:gd name="adj1" fmla="val -32056"/>
                  <a:gd name="adj2" fmla="val -10538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68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Tabla de anova (ejemplo)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43</a:t>
            </a:fld>
            <a:endParaRPr lang="es-ES" noProof="1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7BF8DB-3193-448E-9A10-83AE441BCFE8}"/>
              </a:ext>
            </a:extLst>
          </p:cNvPr>
          <p:cNvGraphicFramePr>
            <a:graphicFrameLocks noGrp="1"/>
          </p:cNvGraphicFramePr>
          <p:nvPr/>
        </p:nvGraphicFramePr>
        <p:xfrm>
          <a:off x="966858" y="1838782"/>
          <a:ext cx="812800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0.5934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194.748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5465.47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/>
              <p:nvPr/>
            </p:nvSpPr>
            <p:spPr>
              <a:xfrm>
                <a:off x="3953226" y="699938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26" y="699938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/>
              <p:nvPr/>
            </p:nvSpPr>
            <p:spPr>
              <a:xfrm>
                <a:off x="5012691" y="3173549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91" y="3173549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66DAAAA6-7C67-4F70-8D22-08A62030BAA7}"/>
                  </a:ext>
                </a:extLst>
              </p:cNvPr>
              <p:cNvSpPr/>
              <p:nvPr/>
            </p:nvSpPr>
            <p:spPr>
              <a:xfrm>
                <a:off x="3421504" y="4682399"/>
                <a:ext cx="2810358" cy="1066844"/>
              </a:xfrm>
              <a:prstGeom prst="wedgeRoundRectCallout">
                <a:avLst>
                  <a:gd name="adj1" fmla="val -32056"/>
                  <a:gd name="adj2" fmla="val -105389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66DAAAA6-7C67-4F70-8D22-08A62030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4" y="4682399"/>
                <a:ext cx="2810358" cy="1066844"/>
              </a:xfrm>
              <a:prstGeom prst="wedgeRoundRectCallout">
                <a:avLst>
                  <a:gd name="adj1" fmla="val -32056"/>
                  <a:gd name="adj2" fmla="val -10538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82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Tabla de anova (ejemplo)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44</a:t>
            </a:fld>
            <a:endParaRPr lang="es-ES" noProof="1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7BF8DB-3193-448E-9A10-83AE441BCFE8}"/>
              </a:ext>
            </a:extLst>
          </p:cNvPr>
          <p:cNvGraphicFramePr>
            <a:graphicFrameLocks noGrp="1"/>
          </p:cNvGraphicFramePr>
          <p:nvPr/>
        </p:nvGraphicFramePr>
        <p:xfrm>
          <a:off x="966858" y="1838782"/>
          <a:ext cx="812800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0.5934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194.748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5465.47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/>
              <p:nvPr/>
            </p:nvSpPr>
            <p:spPr>
              <a:xfrm>
                <a:off x="5754731" y="666750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𝒇𝒂𝒄𝒕𝒐𝒓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31" y="666750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/>
              <p:nvPr/>
            </p:nvSpPr>
            <p:spPr>
              <a:xfrm>
                <a:off x="6432058" y="3168206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𝒓𝒆𝒔𝒊𝒅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58" y="3168206"/>
                <a:ext cx="2810358" cy="1066844"/>
              </a:xfrm>
              <a:prstGeom prst="wedgeRoundRectCallout">
                <a:avLst>
                  <a:gd name="adj1" fmla="val -62165"/>
                  <a:gd name="adj2" fmla="val -2607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30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Tabla de anova (ejemplo)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45</a:t>
            </a:fld>
            <a:endParaRPr lang="es-ES" noProof="1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7BF8DB-3193-448E-9A10-83AE441BCFE8}"/>
              </a:ext>
            </a:extLst>
          </p:cNvPr>
          <p:cNvGraphicFramePr>
            <a:graphicFrameLocks noGrp="1"/>
          </p:cNvGraphicFramePr>
          <p:nvPr/>
        </p:nvGraphicFramePr>
        <p:xfrm>
          <a:off x="966858" y="1838782"/>
          <a:ext cx="8128002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0.5934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194.748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5465.47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/>
              <p:nvPr/>
            </p:nvSpPr>
            <p:spPr>
              <a:xfrm>
                <a:off x="6819559" y="596803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A81CC8D-DFD2-45E1-A5B3-3E2491CB8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59" y="596803"/>
                <a:ext cx="2810358" cy="1066844"/>
              </a:xfrm>
              <a:prstGeom prst="wedgeRoundRectCallout">
                <a:avLst>
                  <a:gd name="adj1" fmla="val -41768"/>
                  <a:gd name="adj2" fmla="val 14918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/>
              <p:nvPr/>
            </p:nvSpPr>
            <p:spPr>
              <a:xfrm>
                <a:off x="7455640" y="4174217"/>
                <a:ext cx="2810358" cy="1066844"/>
              </a:xfrm>
              <a:prstGeom prst="wedgeRoundRectCallout">
                <a:avLst>
                  <a:gd name="adj1" fmla="val -20401"/>
                  <a:gd name="adj2" fmla="val -174470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61372ADF-ED75-45E1-9BA7-823EF8802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40" y="4174217"/>
                <a:ext cx="2810358" cy="1066844"/>
              </a:xfrm>
              <a:prstGeom prst="wedgeRoundRectCallout">
                <a:avLst>
                  <a:gd name="adj1" fmla="val -20401"/>
                  <a:gd name="adj2" fmla="val -17447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8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Análisis de residuos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Ayuda a determinar la validez de los resultados de ANOVA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752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562A-A55F-4E70-A3CC-96188D64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El residuo de una observación es la </a:t>
            </a:r>
            <a:r>
              <a:rPr lang="es-ES" sz="2400" b="1" dirty="0"/>
              <a:t>diferencia entre el dato y la media del grupo del factor al que pertenece</a:t>
            </a:r>
            <a:endParaRPr lang="es-ES" sz="2400" dirty="0"/>
          </a:p>
          <a:p>
            <a:r>
              <a:rPr lang="es-ES" sz="2400" b="1" dirty="0"/>
              <a:t>El análisis de residuos es útil para</a:t>
            </a:r>
            <a:r>
              <a:rPr lang="es-ES" sz="2400" dirty="0"/>
              <a:t>:</a:t>
            </a:r>
          </a:p>
          <a:p>
            <a:pPr lvl="1"/>
            <a:r>
              <a:rPr lang="es-ES" sz="2200" dirty="0"/>
              <a:t>Detectar anomalías mirando el valor absoluto de los residuos </a:t>
            </a:r>
            <a:r>
              <a:rPr lang="es-ES" sz="2200" dirty="0">
                <a:sym typeface="Wingdings" panose="05000000000000000000" pitchFamily="2" charset="2"/>
              </a:rPr>
              <a:t> ANOVA </a:t>
            </a:r>
            <a:r>
              <a:rPr lang="es-ES" sz="2200" b="1" dirty="0">
                <a:sym typeface="Wingdings" panose="05000000000000000000" pitchFamily="2" charset="2"/>
              </a:rPr>
              <a:t>no es muy robusto a datos anómalos</a:t>
            </a:r>
            <a:r>
              <a:rPr lang="es-ES" sz="2200" dirty="0">
                <a:sym typeface="Wingdings" panose="05000000000000000000" pitchFamily="2" charset="2"/>
              </a:rPr>
              <a:t> </a:t>
            </a:r>
            <a:endParaRPr lang="es-ES" sz="2200" b="1" dirty="0">
              <a:sym typeface="Wingdings" panose="05000000000000000000" pitchFamily="2" charset="2"/>
            </a:endParaRPr>
          </a:p>
          <a:p>
            <a:pPr lvl="1"/>
            <a:r>
              <a:rPr lang="es-ES" sz="2200" dirty="0"/>
              <a:t>Analizar los residuos en un papel probabilístico nos ayuda a </a:t>
            </a:r>
            <a:r>
              <a:rPr lang="es-ES" sz="2200" b="1" dirty="0"/>
              <a:t>detectar la normalidad </a:t>
            </a:r>
            <a:r>
              <a:rPr lang="es-ES" sz="2200" dirty="0"/>
              <a:t>de las poblaciones/grupos</a:t>
            </a:r>
            <a:endParaRPr lang="es-ES" sz="2200" b="1" dirty="0"/>
          </a:p>
          <a:p>
            <a:pPr lvl="1"/>
            <a:r>
              <a:rPr lang="es-ES" sz="2200" dirty="0"/>
              <a:t>Representar los </a:t>
            </a:r>
            <a:r>
              <a:rPr lang="es-ES" sz="2200" b="1" dirty="0"/>
              <a:t>residuos con respecto a los niveles del factor </a:t>
            </a:r>
            <a:r>
              <a:rPr lang="es-ES" sz="2200" dirty="0"/>
              <a:t>nos permite determinar si la </a:t>
            </a:r>
            <a:r>
              <a:rPr lang="es-ES" sz="2200" b="1" dirty="0"/>
              <a:t>variabilidad es similar </a:t>
            </a:r>
            <a:r>
              <a:rPr lang="es-ES" sz="2200" dirty="0"/>
              <a:t>en los diferentes niveles </a:t>
            </a:r>
            <a:r>
              <a:rPr lang="es-ES" sz="2200" dirty="0">
                <a:sym typeface="Wingdings" panose="05000000000000000000" pitchFamily="2" charset="2"/>
              </a:rPr>
              <a:t> También hacer un ANOVA sobre los residuos al cuadrado</a:t>
            </a:r>
            <a:endParaRPr lang="es-ES" sz="2200" b="1" dirty="0"/>
          </a:p>
          <a:p>
            <a:pPr lvl="1"/>
            <a:r>
              <a:rPr lang="es-ES" sz="2200" dirty="0"/>
              <a:t>Representar los residuos con respecto a los </a:t>
            </a:r>
            <a:r>
              <a:rPr lang="es-ES" sz="2200" b="1" dirty="0"/>
              <a:t>valores predichos </a:t>
            </a:r>
            <a:r>
              <a:rPr lang="es-ES" sz="2200" dirty="0"/>
              <a:t>nos permite </a:t>
            </a:r>
            <a:r>
              <a:rPr lang="es-ES" sz="2200" b="1" dirty="0"/>
              <a:t>detectar heterocedasticidad</a:t>
            </a:r>
            <a:r>
              <a:rPr lang="es-ES" sz="2200" dirty="0"/>
              <a:t>. </a:t>
            </a:r>
          </a:p>
          <a:p>
            <a:pPr lvl="1"/>
            <a:r>
              <a:rPr lang="es-ES" sz="2200" dirty="0"/>
              <a:t>Representar los residuos contra el </a:t>
            </a:r>
            <a:r>
              <a:rPr lang="es-ES" sz="2200" b="1" dirty="0"/>
              <a:t>orden de observación </a:t>
            </a:r>
            <a:r>
              <a:rPr lang="es-ES" sz="2200" dirty="0"/>
              <a:t>nos permite detectar </a:t>
            </a:r>
            <a:r>
              <a:rPr lang="es-ES" sz="2200" b="1" dirty="0"/>
              <a:t>dependencias entre las observaciones</a:t>
            </a:r>
            <a:r>
              <a:rPr lang="es-ES" sz="2200" dirty="0"/>
              <a:t>.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47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513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Assessing the absolute value of residuals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48</a:t>
            </a:fld>
            <a:endParaRPr lang="es-E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C85C3-7E04-4E4E-B47B-932C91D33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93" y="2051941"/>
            <a:ext cx="5863485" cy="3599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F4C82A82-CD14-4BE3-B10B-F46FBA84D5A4}"/>
                  </a:ext>
                </a:extLst>
              </p:cNvPr>
              <p:cNvSpPr/>
              <p:nvPr/>
            </p:nvSpPr>
            <p:spPr>
              <a:xfrm>
                <a:off x="5669280" y="2051941"/>
                <a:ext cx="4049514" cy="1206856"/>
              </a:xfrm>
              <a:prstGeom prst="wedgeRoundRectCallout">
                <a:avLst>
                  <a:gd name="adj1" fmla="val -81709"/>
                  <a:gd name="adj2" fmla="val 14104"/>
                  <a:gd name="adj3" fmla="val 16667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𝑷𝒐𝒔𝒊𝒃𝒍𝒆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𝒂𝒏𝒐𝒎𝒂𝒍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s-E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F4C82A82-CD14-4BE3-B10B-F46FBA84D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2051941"/>
                <a:ext cx="4049514" cy="1206856"/>
              </a:xfrm>
              <a:prstGeom prst="wedgeRoundRectCallout">
                <a:avLst>
                  <a:gd name="adj1" fmla="val -81709"/>
                  <a:gd name="adj2" fmla="val 1410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82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Assessing the absolute value of residuals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49</a:t>
            </a:fld>
            <a:endParaRPr lang="es-ES" noProof="1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A76CEF7-B104-418D-BBCC-37E6E9BF99A6}"/>
              </a:ext>
            </a:extLst>
          </p:cNvPr>
          <p:cNvGraphicFramePr>
            <a:graphicFrameLocks noGrp="1"/>
          </p:cNvGraphicFramePr>
          <p:nvPr/>
        </p:nvGraphicFramePr>
        <p:xfrm>
          <a:off x="5899416" y="2283460"/>
          <a:ext cx="5860584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9181">
                  <a:extLst>
                    <a:ext uri="{9D8B030D-6E8A-4147-A177-3AD203B41FA5}">
                      <a16:colId xmlns:a16="http://schemas.microsoft.com/office/drawing/2014/main" val="1472858746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3272062786"/>
                    </a:ext>
                  </a:extLst>
                </a:gridCol>
                <a:gridCol w="722938">
                  <a:extLst>
                    <a:ext uri="{9D8B030D-6E8A-4147-A177-3AD203B41FA5}">
                      <a16:colId xmlns:a16="http://schemas.microsoft.com/office/drawing/2014/main" val="2591682378"/>
                    </a:ext>
                  </a:extLst>
                </a:gridCol>
                <a:gridCol w="976764">
                  <a:extLst>
                    <a:ext uri="{9D8B030D-6E8A-4147-A177-3AD203B41FA5}">
                      <a16:colId xmlns:a16="http://schemas.microsoft.com/office/drawing/2014/main" val="503971200"/>
                    </a:ext>
                  </a:extLst>
                </a:gridCol>
                <a:gridCol w="976764">
                  <a:extLst>
                    <a:ext uri="{9D8B030D-6E8A-4147-A177-3AD203B41FA5}">
                      <a16:colId xmlns:a16="http://schemas.microsoft.com/office/drawing/2014/main" val="3116949264"/>
                    </a:ext>
                  </a:extLst>
                </a:gridCol>
                <a:gridCol w="976764">
                  <a:extLst>
                    <a:ext uri="{9D8B030D-6E8A-4147-A177-3AD203B41FA5}">
                      <a16:colId xmlns:a16="http://schemas.microsoft.com/office/drawing/2014/main" val="378844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 </a:t>
                      </a:r>
                      <a:r>
                        <a:rPr lang="es-MX" dirty="0" err="1"/>
                        <a:t>of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Mean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Between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871.267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435.633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0.0023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Within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1538.2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56.97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2409.47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79026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1F475D9-FA2D-45B7-95E1-1C2B79C45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734443"/>
              </p:ext>
            </p:extLst>
          </p:nvPr>
        </p:nvGraphicFramePr>
        <p:xfrm>
          <a:off x="431801" y="1512000"/>
          <a:ext cx="5297196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9493">
                  <a:extLst>
                    <a:ext uri="{9D8B030D-6E8A-4147-A177-3AD203B41FA5}">
                      <a16:colId xmlns:a16="http://schemas.microsoft.com/office/drawing/2014/main" val="659339006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109190870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99221853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789368889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r>
                        <a:rPr lang="es-MX" dirty="0"/>
                        <a:t>Factor bajo estudio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Versión algoritmo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Niveles del factor: versión del 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75074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Resultados obtenidos: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Tiempo de ejecución del algoritmo (segundos) para una talla de 10000 elementos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5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19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872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3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59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17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93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qué sirve ANOVA?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562A-A55F-4E70-A3CC-96188D64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Llevar a cabo la </a:t>
            </a:r>
            <a:r>
              <a:rPr lang="es-MX" sz="2800" b="1" dirty="0"/>
              <a:t>comparación de medias </a:t>
            </a:r>
            <a:r>
              <a:rPr lang="es-MX" sz="2800" dirty="0"/>
              <a:t>para variables aleatorias continuas que provienen de </a:t>
            </a:r>
            <a:r>
              <a:rPr lang="es-MX" sz="2800" b="1" dirty="0"/>
              <a:t>más de dos o más poblaciones</a:t>
            </a:r>
            <a:r>
              <a:rPr lang="es-MX" sz="2800" dirty="0"/>
              <a:t>. 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Estudiar el </a:t>
            </a:r>
            <a:r>
              <a:rPr lang="es-MX" sz="2800" b="1" dirty="0"/>
              <a:t>efecto</a:t>
            </a:r>
            <a:r>
              <a:rPr lang="es-MX" sz="2800" dirty="0"/>
              <a:t> de los tratamientos de un </a:t>
            </a:r>
            <a:r>
              <a:rPr lang="es-MX" sz="2800" b="1" dirty="0"/>
              <a:t>factor cualitativo </a:t>
            </a:r>
            <a:r>
              <a:rPr lang="es-MX" sz="2800" dirty="0"/>
              <a:t>sobre la </a:t>
            </a:r>
            <a:r>
              <a:rPr lang="es-MX" sz="2800" b="1" dirty="0"/>
              <a:t>media de una variable continua</a:t>
            </a:r>
            <a:r>
              <a:rPr lang="es-MX" sz="2800" dirty="0"/>
              <a:t>. </a:t>
            </a:r>
          </a:p>
          <a:p>
            <a:endParaRPr lang="es-MX" sz="2800" dirty="0"/>
          </a:p>
          <a:p>
            <a:r>
              <a:rPr lang="es-MX" sz="2800" dirty="0"/>
              <a:t>Muchos de los </a:t>
            </a:r>
            <a:r>
              <a:rPr lang="es-MX" sz="2800" b="1" dirty="0"/>
              <a:t>fundamentos </a:t>
            </a:r>
            <a:r>
              <a:rPr lang="es-MX" sz="2800" dirty="0"/>
              <a:t>detrás de ANOVA sirven de </a:t>
            </a:r>
            <a:r>
              <a:rPr lang="es-MX" sz="2800" b="1" dirty="0"/>
              <a:t>soporte</a:t>
            </a:r>
            <a:r>
              <a:rPr lang="es-MX" sz="2800" dirty="0"/>
              <a:t> para otras técnicas como la regresión lineal y el diseño de experimentos. </a:t>
            </a:r>
            <a:endParaRPr lang="es-E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2260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Comprobando normalidad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50</a:t>
            </a:fld>
            <a:endParaRPr lang="es-E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A3CB6-621E-40F8-B364-ECF98B0D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34" y="1512000"/>
            <a:ext cx="6572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18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Comprobando dependencias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A129F0-8E63-42F1-87D6-4FFC16CF26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s-ES" noProof="1" dirty="0" smtClean="0"/>
              <a:pPr/>
              <a:t>51</a:t>
            </a:fld>
            <a:endParaRPr lang="es-E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48549-EEBB-4402-BEFD-4E372812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1" y="1122999"/>
            <a:ext cx="7038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9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Análisis a posteriori: intervalos LSD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Encontremos aquella media diferente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348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el caso de que rechacemos la hipótesis nula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2400" dirty="0"/>
                  <a:t>Hemos rechazado la hipótesis nula, así que al menos el efecto de alguno de los niveles del factor es estadísticamente significativo sobre la media. ¿Pero cuál(es)? </a:t>
                </a:r>
              </a:p>
              <a:p>
                <a:r>
                  <a:rPr lang="es-ES" sz="2400" dirty="0"/>
                  <a:t>En ese caso, tenemos que llevar a cabo un estudio adicional: </a:t>
                </a:r>
                <a:r>
                  <a:rPr lang="es-ES" sz="2400" dirty="0" err="1"/>
                  <a:t>Interválos</a:t>
                </a:r>
                <a:r>
                  <a:rPr lang="es-ES" sz="2400" dirty="0"/>
                  <a:t> </a:t>
                </a:r>
                <a:r>
                  <a:rPr lang="es-ES" sz="2400" dirty="0" err="1"/>
                  <a:t>Least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Significant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Difference</a:t>
                </a:r>
                <a:r>
                  <a:rPr lang="es-ES" sz="2400" dirty="0"/>
                  <a:t> (LSD) para cada nivel del factor.</a:t>
                </a:r>
              </a:p>
              <a:p>
                <a:r>
                  <a:rPr lang="es-ES" sz="2400" dirty="0" err="1"/>
                  <a:t>The</a:t>
                </a:r>
                <a:r>
                  <a:rPr lang="es-ES" sz="2400" dirty="0"/>
                  <a:t> LSD Interval </a:t>
                </a:r>
                <a:r>
                  <a:rPr lang="es-ES" sz="2400" dirty="0" err="1"/>
                  <a:t>for</a:t>
                </a:r>
                <a:r>
                  <a:rPr lang="es-ES" sz="2400" dirty="0"/>
                  <a:t> </a:t>
                </a:r>
                <a:r>
                  <a:rPr lang="es-ES" sz="2400" dirty="0" err="1"/>
                  <a:t>each</a:t>
                </a:r>
                <a:r>
                  <a:rPr lang="es-ES" sz="2400" dirty="0"/>
                  <a:t> </a:t>
                </a:r>
                <a:r>
                  <a:rPr lang="es-ES" sz="2400" dirty="0" err="1"/>
                  <a:t>level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is</a:t>
                </a:r>
                <a:r>
                  <a:rPr lang="es-ES" sz="2400" dirty="0"/>
                  <a:t> </a:t>
                </a:r>
                <a:r>
                  <a:rPr lang="es-ES" sz="2400" dirty="0" err="1"/>
                  <a:t>built</a:t>
                </a:r>
                <a:r>
                  <a:rPr lang="es-ES" sz="2400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𝑟𝑒𝑠𝑖𝑑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MX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ES" sz="2200" dirty="0"/>
              </a:p>
              <a:p>
                <a:endParaRPr lang="es-ES" sz="2000" b="1" dirty="0">
                  <a:solidFill>
                    <a:srgbClr val="FF0000"/>
                  </a:solidFill>
                </a:endParaRPr>
              </a:p>
              <a:p>
                <a:r>
                  <a:rPr lang="es-ES" sz="2000" b="1" dirty="0">
                    <a:solidFill>
                      <a:srgbClr val="FF0000"/>
                    </a:solidFill>
                  </a:rPr>
                  <a:t>La media para el nivel de un factor será significativamente diferente con respecto a otro cuando no hay solapamiento entre los intervalos</a:t>
                </a:r>
                <a:endParaRPr lang="es-ES" sz="2000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2" t="-2734" r="-1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53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7442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562A-A55F-4E70-A3CC-96188D64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54</a:t>
            </a:fld>
            <a:endParaRPr lang="es-E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061B7-B32A-4326-BA31-71680DFF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97" y="1803463"/>
            <a:ext cx="6396734" cy="41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37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</a:p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dirty="0">
                <a:latin typeface="Corbel" panose="020B0503020204020204" pitchFamily="34" charset="0"/>
              </a:rPr>
              <a:t>UPV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5" name="Picture 2" descr="Resultado de imagen de upv logo">
            <a:extLst>
              <a:ext uri="{FF2B5EF4-FFF2-40B4-BE49-F238E27FC236}">
                <a16:creationId xmlns:a16="http://schemas.microsoft.com/office/drawing/2014/main" id="{E5E5C1AD-5B52-4207-9DB6-FC34C39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1" y="5286880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EE838-29D3-456B-BA26-A2DE0644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50" y="5361340"/>
            <a:ext cx="2828998" cy="11486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EE5C-7178-4F30-96DF-A76AB8EFC3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CE6F6-A57D-4871-B248-207AFE1FE3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</a:t>
            </a:r>
            <a:r>
              <a:rPr lang="es-MX" dirty="0" err="1"/>
              <a:t>anova</a:t>
            </a:r>
            <a:r>
              <a:rPr lang="es-MX" dirty="0"/>
              <a:t>?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562A-A55F-4E70-A3CC-96188D64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b="1" dirty="0">
                <a:solidFill>
                  <a:srgbClr val="FF0000"/>
                </a:solidFill>
              </a:rPr>
              <a:t>ANOVA</a:t>
            </a:r>
            <a:r>
              <a:rPr lang="es-MX" sz="3200" dirty="0"/>
              <a:t> se basa en la </a:t>
            </a:r>
            <a:r>
              <a:rPr lang="es-MX" sz="3200" b="1" dirty="0">
                <a:solidFill>
                  <a:srgbClr val="FF0000"/>
                </a:solidFill>
              </a:rPr>
              <a:t>descomposición</a:t>
            </a:r>
            <a:r>
              <a:rPr lang="es-MX" sz="3200" dirty="0"/>
              <a:t> de la </a:t>
            </a:r>
            <a:r>
              <a:rPr lang="es-MX" sz="3200" b="1" dirty="0">
                <a:solidFill>
                  <a:srgbClr val="FF0000"/>
                </a:solidFill>
              </a:rPr>
              <a:t>variabilidad total </a:t>
            </a:r>
            <a:r>
              <a:rPr lang="es-MX" sz="3200" dirty="0"/>
              <a:t>de una variable aleatoria bajo estudio en: </a:t>
            </a:r>
          </a:p>
          <a:p>
            <a:pPr lvl="1"/>
            <a:r>
              <a:rPr lang="es-MX" sz="3000" dirty="0"/>
              <a:t>La </a:t>
            </a:r>
            <a:r>
              <a:rPr lang="es-MX" sz="3000" b="1" dirty="0">
                <a:solidFill>
                  <a:srgbClr val="FF0000"/>
                </a:solidFill>
              </a:rPr>
              <a:t>variabilidad asociada al factor </a:t>
            </a:r>
            <a:r>
              <a:rPr lang="es-MX" sz="3000" dirty="0"/>
              <a:t>cualitativo/población que estamos estudiando</a:t>
            </a:r>
          </a:p>
          <a:p>
            <a:pPr lvl="1"/>
            <a:r>
              <a:rPr lang="es-MX" sz="3200" dirty="0"/>
              <a:t>Una </a:t>
            </a:r>
            <a:r>
              <a:rPr lang="es-MX" sz="3200" b="1" dirty="0">
                <a:solidFill>
                  <a:srgbClr val="FF0000"/>
                </a:solidFill>
              </a:rPr>
              <a:t>variabilidad residual</a:t>
            </a:r>
            <a:r>
              <a:rPr lang="es-MX" sz="3200" dirty="0"/>
              <a:t>, que contempla la variabilidad de otros factores o variables diferentes al factor seleccionado para el estudio. </a:t>
            </a:r>
          </a:p>
          <a:p>
            <a:pPr lvl="1"/>
            <a:r>
              <a:rPr lang="es-MX" sz="3200" b="1" dirty="0">
                <a:solidFill>
                  <a:srgbClr val="FF0000"/>
                </a:solidFill>
              </a:rPr>
              <a:t>Comparamos</a:t>
            </a:r>
            <a:r>
              <a:rPr lang="es-MX" sz="3200" dirty="0"/>
              <a:t> ambas variabilidades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097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Fundamentos y asunciones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ES" dirty="0"/>
              <a:t>¿Cuándo podemos usar ANOVA?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10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Asunciones requeridas por 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562A-A55F-4E70-A3CC-96188D64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Las observaciones deben ser </a:t>
            </a:r>
            <a:r>
              <a:rPr lang="es-MX" sz="2800" b="1" dirty="0"/>
              <a:t>independientes</a:t>
            </a:r>
          </a:p>
          <a:p>
            <a:endParaRPr lang="es-MX" sz="2800" dirty="0"/>
          </a:p>
          <a:p>
            <a:r>
              <a:rPr lang="es-MX" sz="2800" dirty="0"/>
              <a:t>Los datos para </a:t>
            </a:r>
            <a:r>
              <a:rPr lang="es-MX" sz="2800" b="1" dirty="0"/>
              <a:t>cada nivel del factor </a:t>
            </a:r>
            <a:r>
              <a:rPr lang="es-MX" sz="2800" dirty="0"/>
              <a:t>seleccionado debe comportarse de</a:t>
            </a:r>
            <a:r>
              <a:rPr lang="es-MX" sz="2800" b="1" dirty="0"/>
              <a:t> forma normal. </a:t>
            </a:r>
          </a:p>
          <a:p>
            <a:endParaRPr lang="es-MX" sz="2800" dirty="0"/>
          </a:p>
          <a:p>
            <a:r>
              <a:rPr lang="es-MX" sz="2800" dirty="0"/>
              <a:t>La </a:t>
            </a:r>
            <a:r>
              <a:rPr lang="es-MX" sz="2800" b="1" dirty="0"/>
              <a:t>misma varianza </a:t>
            </a:r>
            <a:r>
              <a:rPr lang="es-MX" sz="2800" dirty="0"/>
              <a:t>debe estar presente en los </a:t>
            </a:r>
            <a:r>
              <a:rPr lang="es-MX" sz="2800" b="1" dirty="0"/>
              <a:t>diferentes niveles del factor </a:t>
            </a:r>
            <a:r>
              <a:rPr lang="es-MX" sz="2800" b="1" dirty="0" err="1"/>
              <a:t>seleccioando</a:t>
            </a:r>
            <a:r>
              <a:rPr lang="es-MX" sz="2800" dirty="0"/>
              <a:t>. </a:t>
            </a:r>
            <a:endParaRPr lang="es-E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34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3B6-B9E6-48A2-BF12-7903D744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Fundamentos del modelo </a:t>
            </a:r>
            <a:r>
              <a:rPr lang="es-MX" dirty="0" err="1"/>
              <a:t>anova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407A-F6B8-407A-A505-DD7B870201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800" dirty="0"/>
                  <a:t> es una variable aleatoria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continua</a:t>
                </a:r>
              </a:p>
              <a:p>
                <a:r>
                  <a:rPr lang="es-MX" sz="2800" dirty="0"/>
                  <a:t>Seleccionamos un factor F que tiene </a:t>
                </a:r>
                <a:r>
                  <a:rPr lang="es-MX" sz="2800" b="1" dirty="0">
                    <a:solidFill>
                      <a:srgbClr val="FF0000"/>
                    </a:solidFill>
                  </a:rPr>
                  <a:t>I niveles diferentes o categorías (valores posibles)</a:t>
                </a:r>
                <a:endParaRPr lang="es-MX" sz="2800" dirty="0"/>
              </a:p>
              <a:p>
                <a:r>
                  <a:rPr lang="es-MX" sz="280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800" dirty="0"/>
                  <a:t> la </a:t>
                </a:r>
                <a:r>
                  <a:rPr lang="es-MX" sz="2800" b="1" dirty="0"/>
                  <a:t>j-</a:t>
                </a:r>
                <a:r>
                  <a:rPr lang="es-MX" sz="2800" b="1" dirty="0" err="1"/>
                  <a:t>ésima</a:t>
                </a:r>
                <a:r>
                  <a:rPr lang="es-MX" sz="2800" b="1" dirty="0"/>
                  <a:t> observación para el i-</a:t>
                </a:r>
                <a:r>
                  <a:rPr lang="es-MX" sz="2800" b="1" dirty="0" err="1"/>
                  <a:t>ésimo</a:t>
                </a:r>
                <a:r>
                  <a:rPr lang="es-MX" sz="2800" b="1" dirty="0"/>
                  <a:t> nivel del factor bajo estudio</a:t>
                </a:r>
                <a:r>
                  <a:rPr lang="es-MX" sz="2800" dirty="0"/>
                  <a:t>. ANOVA asume lo siguiente: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pPr marL="0" indent="0">
                  <a:buNone/>
                </a:pPr>
                <a:endParaRPr lang="es-MX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  <a:p>
                <a:endParaRPr lang="es-E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36562A-A55F-4E70-A3CC-96188D64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7" t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BA95-7567-4D0A-A72D-0343A2F10D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61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2879</Words>
  <Application>Microsoft Office PowerPoint</Application>
  <PresentationFormat>Widescreen</PresentationFormat>
  <Paragraphs>897</Paragraphs>
  <Slides>55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Corbel</vt:lpstr>
      <vt:lpstr>Times New Roman</vt:lpstr>
      <vt:lpstr>Tema de Office</vt:lpstr>
      <vt:lpstr>ANOVA – Análisis de la varianza (Parte I)</vt:lpstr>
      <vt:lpstr>¿Por qué ANOVA?</vt:lpstr>
      <vt:lpstr>Caso de estudio</vt:lpstr>
      <vt:lpstr>Puede que te sientas tentado de…</vt:lpstr>
      <vt:lpstr>¿Para qué sirve ANOVA?</vt:lpstr>
      <vt:lpstr>¿Cómo funciona anova?</vt:lpstr>
      <vt:lpstr>Fundamentos y asunciones</vt:lpstr>
      <vt:lpstr>Asunciones requeridas por ANOVA</vt:lpstr>
      <vt:lpstr>Fundamentos del modelo anova</vt:lpstr>
      <vt:lpstr>Fundamentos del modelo anova</vt:lpstr>
      <vt:lpstr>Fundamentos del modelo anova</vt:lpstr>
      <vt:lpstr>Fundamentos del modelo anova</vt:lpstr>
      <vt:lpstr>Fundamentos del modelo anova</vt:lpstr>
      <vt:lpstr>Descomposición en suma de cuadrados</vt:lpstr>
      <vt:lpstr>Totales y media del nivel de un factor</vt:lpstr>
      <vt:lpstr>Totales y media del nivel de un factor</vt:lpstr>
      <vt:lpstr>Totales y media del nivel de un factor</vt:lpstr>
      <vt:lpstr>Totales y media del nivel de un factor</vt:lpstr>
      <vt:lpstr>Totales y media del nivel de un factor</vt:lpstr>
      <vt:lpstr>Ejemplo</vt:lpstr>
      <vt:lpstr>example</vt:lpstr>
      <vt:lpstr>example</vt:lpstr>
      <vt:lpstr>example</vt:lpstr>
      <vt:lpstr>example</vt:lpstr>
      <vt:lpstr>Suma de cuadrados total</vt:lpstr>
      <vt:lpstr>ejemplo</vt:lpstr>
      <vt:lpstr>Suma de cuadrados del factor</vt:lpstr>
      <vt:lpstr>ejemplo</vt:lpstr>
      <vt:lpstr>Suma de cuadrados residual</vt:lpstr>
      <vt:lpstr>example</vt:lpstr>
      <vt:lpstr>Descomposición en suma de cuadrados</vt:lpstr>
      <vt:lpstr>Descomposición en suma de cuadrados</vt:lpstr>
      <vt:lpstr>Descomposición en suma de cuadrados</vt:lpstr>
      <vt:lpstr>Descomposición en suma de cuadrados</vt:lpstr>
      <vt:lpstr>Cálculos simplificados</vt:lpstr>
      <vt:lpstr>Cálculos simplificados</vt:lpstr>
      <vt:lpstr>Cuadrado medio (o mean squares)</vt:lpstr>
      <vt:lpstr>F TEST</vt:lpstr>
      <vt:lpstr>¿Cómo llevamos a cabo el test F?</vt:lpstr>
      <vt:lpstr>ejemplo</vt:lpstr>
      <vt:lpstr>Tabla de anova (ejemplo)</vt:lpstr>
      <vt:lpstr>Tabla de anova (ejemplo)</vt:lpstr>
      <vt:lpstr>Tabla de anova (ejemplo)</vt:lpstr>
      <vt:lpstr>Tabla de anova (ejemplo)</vt:lpstr>
      <vt:lpstr>Tabla de anova (ejemplo)</vt:lpstr>
      <vt:lpstr>Análisis de residuos</vt:lpstr>
      <vt:lpstr>Análisis anova</vt:lpstr>
      <vt:lpstr>Assessing the absolute value of residuals</vt:lpstr>
      <vt:lpstr>Assessing the absolute value of residuals</vt:lpstr>
      <vt:lpstr>Comprobando normalidad</vt:lpstr>
      <vt:lpstr>Comprobando dependencias</vt:lpstr>
      <vt:lpstr>Análisis a posteriori: intervalos LSD</vt:lpstr>
      <vt:lpstr>En el caso de que rechacemos la hipótesis nula</vt:lpstr>
      <vt:lpstr>PowerPoint Presentation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2020-03-09T07:53:56Z</cp:lastPrinted>
  <dcterms:created xsi:type="dcterms:W3CDTF">2020-01-22T10:22:58Z</dcterms:created>
  <dcterms:modified xsi:type="dcterms:W3CDTF">2020-04-16T09:48:58Z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