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6575"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1138" y="0"/>
            <a:ext cx="3076575"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9613" y="4926013"/>
            <a:ext cx="5680075"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1850"/>
            <a:ext cx="3076575"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021138" y="9721850"/>
            <a:ext cx="3076575"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73085c1dc_0_278:notes"/>
          <p:cNvSpPr/>
          <p:nvPr>
            <p:ph idx="2" type="sldImg"/>
          </p:nvPr>
        </p:nvSpPr>
        <p:spPr>
          <a:xfrm>
            <a:off x="1246188" y="1279525"/>
            <a:ext cx="4606800" cy="3454500"/>
          </a:xfrm>
          <a:custGeom>
            <a:rect b="b" l="l" r="r" t="t"/>
            <a:pathLst>
              <a:path extrusionOk="0" h="120000" w="120000">
                <a:moveTo>
                  <a:pt x="0" y="0"/>
                </a:moveTo>
                <a:lnTo>
                  <a:pt x="120000" y="0"/>
                </a:lnTo>
                <a:lnTo>
                  <a:pt x="120000" y="120000"/>
                </a:lnTo>
                <a:lnTo>
                  <a:pt x="0" y="120000"/>
                </a:lnTo>
                <a:close/>
              </a:path>
            </a:pathLst>
          </a:custGeom>
        </p:spPr>
      </p:sp>
      <p:sp>
        <p:nvSpPr>
          <p:cNvPr id="73" name="Google Shape;73;g573085c1dc_0_278:notes"/>
          <p:cNvSpPr txBox="1"/>
          <p:nvPr>
            <p:ph idx="1" type="body"/>
          </p:nvPr>
        </p:nvSpPr>
        <p:spPr>
          <a:xfrm>
            <a:off x="709613" y="4926013"/>
            <a:ext cx="5680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573085c1dc_0_278:notes"/>
          <p:cNvSpPr txBox="1"/>
          <p:nvPr>
            <p:ph idx="12" type="sldNum"/>
          </p:nvPr>
        </p:nvSpPr>
        <p:spPr>
          <a:xfrm>
            <a:off x="4021138" y="9721850"/>
            <a:ext cx="30765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73085c1dc_0_419:notes"/>
          <p:cNvSpPr/>
          <p:nvPr>
            <p:ph idx="2" type="sldImg"/>
          </p:nvPr>
        </p:nvSpPr>
        <p:spPr>
          <a:xfrm>
            <a:off x="1246188" y="1279525"/>
            <a:ext cx="4606800" cy="34545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73085c1dc_0_419:notes"/>
          <p:cNvSpPr txBox="1"/>
          <p:nvPr>
            <p:ph idx="1" type="body"/>
          </p:nvPr>
        </p:nvSpPr>
        <p:spPr>
          <a:xfrm>
            <a:off x="709613" y="4926013"/>
            <a:ext cx="5680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573085c1dc_0_419:notes"/>
          <p:cNvSpPr txBox="1"/>
          <p:nvPr>
            <p:ph idx="12" type="sldNum"/>
          </p:nvPr>
        </p:nvSpPr>
        <p:spPr>
          <a:xfrm>
            <a:off x="4021138" y="9721850"/>
            <a:ext cx="30765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73085c1dc_0_478:notes"/>
          <p:cNvSpPr/>
          <p:nvPr>
            <p:ph idx="2" type="sldImg"/>
          </p:nvPr>
        </p:nvSpPr>
        <p:spPr>
          <a:xfrm>
            <a:off x="1246188" y="1279525"/>
            <a:ext cx="4606800" cy="3454500"/>
          </a:xfrm>
          <a:custGeom>
            <a:rect b="b" l="l" r="r" t="t"/>
            <a:pathLst>
              <a:path extrusionOk="0" h="120000" w="120000">
                <a:moveTo>
                  <a:pt x="0" y="0"/>
                </a:moveTo>
                <a:lnTo>
                  <a:pt x="120000" y="0"/>
                </a:lnTo>
                <a:lnTo>
                  <a:pt x="120000" y="120000"/>
                </a:lnTo>
                <a:lnTo>
                  <a:pt x="0" y="120000"/>
                </a:lnTo>
                <a:close/>
              </a:path>
            </a:pathLst>
          </a:custGeom>
        </p:spPr>
      </p:sp>
      <p:sp>
        <p:nvSpPr>
          <p:cNvPr id="84" name="Google Shape;84;g573085c1dc_0_478:notes"/>
          <p:cNvSpPr txBox="1"/>
          <p:nvPr>
            <p:ph idx="1" type="body"/>
          </p:nvPr>
        </p:nvSpPr>
        <p:spPr>
          <a:xfrm>
            <a:off x="709613" y="4926013"/>
            <a:ext cx="5680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573085c1dc_0_478:notes"/>
          <p:cNvSpPr txBox="1"/>
          <p:nvPr>
            <p:ph idx="12" type="sldNum"/>
          </p:nvPr>
        </p:nvSpPr>
        <p:spPr>
          <a:xfrm>
            <a:off x="4021138" y="9721850"/>
            <a:ext cx="30765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73085c1dc_0_288:notes"/>
          <p:cNvSpPr/>
          <p:nvPr>
            <p:ph idx="2" type="sldImg"/>
          </p:nvPr>
        </p:nvSpPr>
        <p:spPr>
          <a:xfrm>
            <a:off x="1246188" y="1279525"/>
            <a:ext cx="4606800" cy="3454500"/>
          </a:xfrm>
          <a:custGeom>
            <a:rect b="b" l="l" r="r" t="t"/>
            <a:pathLst>
              <a:path extrusionOk="0" h="120000" w="120000">
                <a:moveTo>
                  <a:pt x="0" y="0"/>
                </a:moveTo>
                <a:lnTo>
                  <a:pt x="120000" y="0"/>
                </a:lnTo>
                <a:lnTo>
                  <a:pt x="120000" y="120000"/>
                </a:lnTo>
                <a:lnTo>
                  <a:pt x="0" y="120000"/>
                </a:lnTo>
                <a:close/>
              </a:path>
            </a:pathLst>
          </a:custGeom>
        </p:spPr>
      </p:sp>
      <p:sp>
        <p:nvSpPr>
          <p:cNvPr id="93" name="Google Shape;93;g573085c1dc_0_288:notes"/>
          <p:cNvSpPr txBox="1"/>
          <p:nvPr>
            <p:ph idx="1" type="body"/>
          </p:nvPr>
        </p:nvSpPr>
        <p:spPr>
          <a:xfrm>
            <a:off x="709613" y="4926013"/>
            <a:ext cx="5680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573085c1dc_0_288:notes"/>
          <p:cNvSpPr txBox="1"/>
          <p:nvPr>
            <p:ph idx="12" type="sldNum"/>
          </p:nvPr>
        </p:nvSpPr>
        <p:spPr>
          <a:xfrm>
            <a:off x="4021138" y="9721850"/>
            <a:ext cx="30765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73085c1dc_0_503:notes"/>
          <p:cNvSpPr/>
          <p:nvPr>
            <p:ph idx="2" type="sldImg"/>
          </p:nvPr>
        </p:nvSpPr>
        <p:spPr>
          <a:xfrm>
            <a:off x="1246188" y="1279525"/>
            <a:ext cx="4606800" cy="34545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73085c1dc_0_503:notes"/>
          <p:cNvSpPr txBox="1"/>
          <p:nvPr>
            <p:ph idx="1" type="body"/>
          </p:nvPr>
        </p:nvSpPr>
        <p:spPr>
          <a:xfrm>
            <a:off x="709613" y="4926013"/>
            <a:ext cx="5680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573085c1dc_0_503:notes"/>
          <p:cNvSpPr txBox="1"/>
          <p:nvPr>
            <p:ph idx="12" type="sldNum"/>
          </p:nvPr>
        </p:nvSpPr>
        <p:spPr>
          <a:xfrm>
            <a:off x="4021138" y="9721850"/>
            <a:ext cx="30765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73085c1dc_0_310:notes"/>
          <p:cNvSpPr/>
          <p:nvPr>
            <p:ph idx="2" type="sldImg"/>
          </p:nvPr>
        </p:nvSpPr>
        <p:spPr>
          <a:xfrm>
            <a:off x="1246188" y="1279525"/>
            <a:ext cx="4606800" cy="34545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73085c1dc_0_310:notes"/>
          <p:cNvSpPr txBox="1"/>
          <p:nvPr>
            <p:ph idx="1" type="body"/>
          </p:nvPr>
        </p:nvSpPr>
        <p:spPr>
          <a:xfrm>
            <a:off x="709613" y="4926013"/>
            <a:ext cx="5680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573085c1dc_0_310:notes"/>
          <p:cNvSpPr txBox="1"/>
          <p:nvPr>
            <p:ph idx="12" type="sldNum"/>
          </p:nvPr>
        </p:nvSpPr>
        <p:spPr>
          <a:xfrm>
            <a:off x="4021138" y="9721850"/>
            <a:ext cx="30765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73085c1dc_0_344:notes"/>
          <p:cNvSpPr/>
          <p:nvPr>
            <p:ph idx="2" type="sldImg"/>
          </p:nvPr>
        </p:nvSpPr>
        <p:spPr>
          <a:xfrm>
            <a:off x="1246188" y="1279525"/>
            <a:ext cx="4606800" cy="34545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73085c1dc_0_344:notes"/>
          <p:cNvSpPr txBox="1"/>
          <p:nvPr>
            <p:ph idx="1" type="body"/>
          </p:nvPr>
        </p:nvSpPr>
        <p:spPr>
          <a:xfrm>
            <a:off x="709613" y="4926013"/>
            <a:ext cx="5680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573085c1dc_0_344:notes"/>
          <p:cNvSpPr txBox="1"/>
          <p:nvPr>
            <p:ph idx="12" type="sldNum"/>
          </p:nvPr>
        </p:nvSpPr>
        <p:spPr>
          <a:xfrm>
            <a:off x="4021138" y="9721850"/>
            <a:ext cx="30765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73085c1dc_0_386:notes"/>
          <p:cNvSpPr/>
          <p:nvPr>
            <p:ph idx="2" type="sldImg"/>
          </p:nvPr>
        </p:nvSpPr>
        <p:spPr>
          <a:xfrm>
            <a:off x="1246188" y="1279525"/>
            <a:ext cx="4606800" cy="34545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73085c1dc_0_386:notes"/>
          <p:cNvSpPr txBox="1"/>
          <p:nvPr>
            <p:ph idx="1" type="body"/>
          </p:nvPr>
        </p:nvSpPr>
        <p:spPr>
          <a:xfrm>
            <a:off x="709613" y="4926013"/>
            <a:ext cx="5680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573085c1dc_0_386:notes"/>
          <p:cNvSpPr txBox="1"/>
          <p:nvPr>
            <p:ph idx="12" type="sldNum"/>
          </p:nvPr>
        </p:nvSpPr>
        <p:spPr>
          <a:xfrm>
            <a:off x="4021138" y="9721850"/>
            <a:ext cx="30765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73085c1dc_0_435:notes"/>
          <p:cNvSpPr/>
          <p:nvPr>
            <p:ph idx="2" type="sldImg"/>
          </p:nvPr>
        </p:nvSpPr>
        <p:spPr>
          <a:xfrm>
            <a:off x="1246188" y="1279525"/>
            <a:ext cx="4606800" cy="34545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73085c1dc_0_435:notes"/>
          <p:cNvSpPr txBox="1"/>
          <p:nvPr>
            <p:ph idx="1" type="body"/>
          </p:nvPr>
        </p:nvSpPr>
        <p:spPr>
          <a:xfrm>
            <a:off x="709613" y="4926013"/>
            <a:ext cx="5680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573085c1dc_0_435:notes"/>
          <p:cNvSpPr txBox="1"/>
          <p:nvPr>
            <p:ph idx="12" type="sldNum"/>
          </p:nvPr>
        </p:nvSpPr>
        <p:spPr>
          <a:xfrm>
            <a:off x="4021138" y="9721850"/>
            <a:ext cx="30765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73085c1dc_0_412:notes"/>
          <p:cNvSpPr/>
          <p:nvPr>
            <p:ph idx="2" type="sldImg"/>
          </p:nvPr>
        </p:nvSpPr>
        <p:spPr>
          <a:xfrm>
            <a:off x="1246188" y="1279525"/>
            <a:ext cx="4606800" cy="34545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73085c1dc_0_412:notes"/>
          <p:cNvSpPr txBox="1"/>
          <p:nvPr>
            <p:ph idx="1" type="body"/>
          </p:nvPr>
        </p:nvSpPr>
        <p:spPr>
          <a:xfrm>
            <a:off x="709613" y="4926013"/>
            <a:ext cx="5680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573085c1dc_0_412:notes"/>
          <p:cNvSpPr txBox="1"/>
          <p:nvPr>
            <p:ph idx="12" type="sldNum"/>
          </p:nvPr>
        </p:nvSpPr>
        <p:spPr>
          <a:xfrm>
            <a:off x="4021138" y="9721850"/>
            <a:ext cx="30765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rgbClr val="888888"/>
              </a:buClr>
              <a:buSzPts val="2400"/>
              <a:buNone/>
              <a:defRPr>
                <a:solidFill>
                  <a:srgbClr val="888888"/>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3" name="Shape 63"/>
        <p:cNvGrpSpPr/>
        <p:nvPr/>
      </p:nvGrpSpPr>
      <p:grpSpPr>
        <a:xfrm>
          <a:off x="0" y="0"/>
          <a:ext cx="0" cy="0"/>
          <a:chOff x="0" y="0"/>
          <a:chExt cx="0" cy="0"/>
        </a:xfrm>
      </p:grpSpPr>
      <p:sp>
        <p:nvSpPr>
          <p:cNvPr id="64" name="Google Shape;64;p11"/>
          <p:cNvSpPr txBox="1"/>
          <p:nvPr>
            <p:ph type="title"/>
          </p:nvPr>
        </p:nvSpPr>
        <p:spPr>
          <a:xfrm>
            <a:off x="444500" y="1216025"/>
            <a:ext cx="8229600" cy="4032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11"/>
          <p:cNvSpPr txBox="1"/>
          <p:nvPr>
            <p:ph idx="1" type="body"/>
          </p:nvPr>
        </p:nvSpPr>
        <p:spPr>
          <a:xfrm rot="5400000">
            <a:off x="2085181" y="438945"/>
            <a:ext cx="4059238" cy="7315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595959"/>
              </a:buClr>
              <a:buSzPts val="1800"/>
              <a:buChar char="•"/>
              <a:defRPr/>
            </a:lvl1pPr>
            <a:lvl2pPr indent="-342900" lvl="1" marL="914400" algn="l">
              <a:spcBef>
                <a:spcPts val="360"/>
              </a:spcBef>
              <a:spcAft>
                <a:spcPts val="0"/>
              </a:spcAft>
              <a:buClr>
                <a:srgbClr val="595959"/>
              </a:buClr>
              <a:buSzPts val="1800"/>
              <a:buChar char="–"/>
              <a:defRPr/>
            </a:lvl2pPr>
            <a:lvl3pPr indent="-342900" lvl="2" marL="1371600" algn="l">
              <a:spcBef>
                <a:spcPts val="360"/>
              </a:spcBef>
              <a:spcAft>
                <a:spcPts val="0"/>
              </a:spcAft>
              <a:buClr>
                <a:srgbClr val="595959"/>
              </a:buClr>
              <a:buSzPts val="1800"/>
              <a:buChar char="•"/>
              <a:defRPr/>
            </a:lvl3pPr>
            <a:lvl4pPr indent="-342900" lvl="3" marL="1828800" algn="l">
              <a:spcBef>
                <a:spcPts val="360"/>
              </a:spcBef>
              <a:spcAft>
                <a:spcPts val="0"/>
              </a:spcAft>
              <a:buClr>
                <a:srgbClr val="595959"/>
              </a:buClr>
              <a:buSzPts val="1800"/>
              <a:buChar char="–"/>
              <a:defRPr/>
            </a:lvl4pPr>
            <a:lvl5pPr indent="-342900" lvl="4" marL="2286000" algn="l">
              <a:spcBef>
                <a:spcPts val="360"/>
              </a:spcBef>
              <a:spcAft>
                <a:spcPts val="0"/>
              </a:spcAft>
              <a:buClr>
                <a:srgbClr val="595959"/>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 name="Google Shape;6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67" name="Shape 67"/>
        <p:cNvGrpSpPr/>
        <p:nvPr/>
      </p:nvGrpSpPr>
      <p:grpSpPr>
        <a:xfrm>
          <a:off x="0" y="0"/>
          <a:ext cx="0" cy="0"/>
          <a:chOff x="0" y="0"/>
          <a:chExt cx="0" cy="0"/>
        </a:xfrm>
      </p:grpSpPr>
      <p:sp>
        <p:nvSpPr>
          <p:cNvPr id="68" name="Google Shape;68;p12"/>
          <p:cNvSpPr txBox="1"/>
          <p:nvPr>
            <p:ph type="title"/>
          </p:nvPr>
        </p:nvSpPr>
        <p:spPr>
          <a:xfrm rot="5400000">
            <a:off x="4761706" y="3001169"/>
            <a:ext cx="4992688" cy="12573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12"/>
          <p:cNvSpPr txBox="1"/>
          <p:nvPr>
            <p:ph idx="1" type="body"/>
          </p:nvPr>
        </p:nvSpPr>
        <p:spPr>
          <a:xfrm rot="5400000">
            <a:off x="970756" y="619919"/>
            <a:ext cx="4992688"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595959"/>
              </a:buClr>
              <a:buSzPts val="1800"/>
              <a:buChar char="•"/>
              <a:defRPr/>
            </a:lvl1pPr>
            <a:lvl2pPr indent="-342900" lvl="1" marL="914400" algn="l">
              <a:spcBef>
                <a:spcPts val="360"/>
              </a:spcBef>
              <a:spcAft>
                <a:spcPts val="0"/>
              </a:spcAft>
              <a:buClr>
                <a:srgbClr val="595959"/>
              </a:buClr>
              <a:buSzPts val="1800"/>
              <a:buChar char="–"/>
              <a:defRPr/>
            </a:lvl2pPr>
            <a:lvl3pPr indent="-342900" lvl="2" marL="1371600" algn="l">
              <a:spcBef>
                <a:spcPts val="360"/>
              </a:spcBef>
              <a:spcAft>
                <a:spcPts val="0"/>
              </a:spcAft>
              <a:buClr>
                <a:srgbClr val="595959"/>
              </a:buClr>
              <a:buSzPts val="1800"/>
              <a:buChar char="•"/>
              <a:defRPr/>
            </a:lvl3pPr>
            <a:lvl4pPr indent="-342900" lvl="3" marL="1828800" algn="l">
              <a:spcBef>
                <a:spcPts val="360"/>
              </a:spcBef>
              <a:spcAft>
                <a:spcPts val="0"/>
              </a:spcAft>
              <a:buClr>
                <a:srgbClr val="595959"/>
              </a:buClr>
              <a:buSzPts val="1800"/>
              <a:buChar char="–"/>
              <a:defRPr/>
            </a:lvl4pPr>
            <a:lvl5pPr indent="-342900" lvl="4" marL="2286000" algn="l">
              <a:spcBef>
                <a:spcPts val="360"/>
              </a:spcBef>
              <a:spcAft>
                <a:spcPts val="0"/>
              </a:spcAft>
              <a:buClr>
                <a:srgbClr val="595959"/>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 name="Google Shape;7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444500" y="1216025"/>
            <a:ext cx="8229600" cy="4032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3"/>
          <p:cNvSpPr txBox="1"/>
          <p:nvPr>
            <p:ph idx="1" type="body"/>
          </p:nvPr>
        </p:nvSpPr>
        <p:spPr>
          <a:xfrm>
            <a:off x="457200" y="2066925"/>
            <a:ext cx="8229600" cy="405923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595959"/>
              </a:buClr>
              <a:buSzPts val="1800"/>
              <a:buChar char="•"/>
              <a:defRPr/>
            </a:lvl1pPr>
            <a:lvl2pPr indent="-342900" lvl="1" marL="914400" algn="l">
              <a:spcBef>
                <a:spcPts val="360"/>
              </a:spcBef>
              <a:spcAft>
                <a:spcPts val="0"/>
              </a:spcAft>
              <a:buClr>
                <a:srgbClr val="595959"/>
              </a:buClr>
              <a:buSzPts val="1800"/>
              <a:buChar char="–"/>
              <a:defRPr/>
            </a:lvl2pPr>
            <a:lvl3pPr indent="-342900" lvl="2" marL="1371600" algn="l">
              <a:spcBef>
                <a:spcPts val="360"/>
              </a:spcBef>
              <a:spcAft>
                <a:spcPts val="0"/>
              </a:spcAft>
              <a:buClr>
                <a:srgbClr val="595959"/>
              </a:buClr>
              <a:buSzPts val="1800"/>
              <a:buChar char="•"/>
              <a:defRPr/>
            </a:lvl3pPr>
            <a:lvl4pPr indent="-342900" lvl="3" marL="1828800" algn="l">
              <a:spcBef>
                <a:spcPts val="360"/>
              </a:spcBef>
              <a:spcAft>
                <a:spcPts val="0"/>
              </a:spcAft>
              <a:buClr>
                <a:srgbClr val="595959"/>
              </a:buClr>
              <a:buSzPts val="1800"/>
              <a:buChar char="–"/>
              <a:defRPr/>
            </a:lvl4pPr>
            <a:lvl5pPr indent="-342900" lvl="4" marL="2286000" algn="l">
              <a:spcBef>
                <a:spcPts val="360"/>
              </a:spcBef>
              <a:spcAft>
                <a:spcPts val="0"/>
              </a:spcAft>
              <a:buClr>
                <a:srgbClr val="595959"/>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26" name="Shape 26"/>
        <p:cNvGrpSpPr/>
        <p:nvPr/>
      </p:nvGrpSpPr>
      <p:grpSpPr>
        <a:xfrm>
          <a:off x="0" y="0"/>
          <a:ext cx="0" cy="0"/>
          <a:chOff x="0" y="0"/>
          <a:chExt cx="0" cy="0"/>
        </a:xfrm>
      </p:grpSpPr>
      <p:sp>
        <p:nvSpPr>
          <p:cNvPr id="27" name="Google Shape;27;p4"/>
          <p:cNvSpPr txBox="1"/>
          <p:nvPr>
            <p:ph type="title"/>
          </p:nvPr>
        </p:nvSpPr>
        <p:spPr>
          <a:xfrm>
            <a:off x="444500" y="1216025"/>
            <a:ext cx="8229600" cy="4032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29" name="Shape 29"/>
        <p:cNvGrpSpPr/>
        <p:nvPr/>
      </p:nvGrpSpPr>
      <p:grpSpPr>
        <a:xfrm>
          <a:off x="0" y="0"/>
          <a:ext cx="0" cy="0"/>
          <a:chOff x="0" y="0"/>
          <a:chExt cx="0" cy="0"/>
        </a:xfrm>
      </p:grpSpPr>
      <p:sp>
        <p:nvSpPr>
          <p:cNvPr id="30" name="Google Shape;3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444500" y="1216025"/>
            <a:ext cx="8229600" cy="4032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7"/>
          <p:cNvSpPr txBox="1"/>
          <p:nvPr>
            <p:ph idx="1" type="body"/>
          </p:nvPr>
        </p:nvSpPr>
        <p:spPr>
          <a:xfrm>
            <a:off x="457200" y="2085975"/>
            <a:ext cx="4038600" cy="4040188"/>
          </a:xfrm>
          <a:prstGeom prst="rect">
            <a:avLst/>
          </a:prstGeom>
          <a:noFill/>
          <a:ln>
            <a:noFill/>
          </a:ln>
        </p:spPr>
        <p:txBody>
          <a:bodyPr anchorCtr="0" anchor="t" bIns="45700" lIns="91425" spcFirstLastPara="1" rIns="91425" wrap="square" tIns="45700">
            <a:noAutofit/>
          </a:bodyPr>
          <a:lstStyle>
            <a:lvl1pPr indent="-355600" lvl="0" marL="457200" algn="l">
              <a:spcBef>
                <a:spcPts val="400"/>
              </a:spcBef>
              <a:spcAft>
                <a:spcPts val="0"/>
              </a:spcAft>
              <a:buClr>
                <a:srgbClr val="595959"/>
              </a:buClr>
              <a:buSzPts val="2000"/>
              <a:buChar char="•"/>
              <a:defRPr sz="2000"/>
            </a:lvl1pPr>
            <a:lvl2pPr indent="-342900" lvl="1" marL="914400" algn="l">
              <a:spcBef>
                <a:spcPts val="360"/>
              </a:spcBef>
              <a:spcAft>
                <a:spcPts val="0"/>
              </a:spcAft>
              <a:buClr>
                <a:srgbClr val="595959"/>
              </a:buClr>
              <a:buSzPts val="1800"/>
              <a:buChar char="–"/>
              <a:defRPr sz="1800"/>
            </a:lvl2pPr>
            <a:lvl3pPr indent="-330200" lvl="2" marL="1371600" algn="l">
              <a:spcBef>
                <a:spcPts val="320"/>
              </a:spcBef>
              <a:spcAft>
                <a:spcPts val="0"/>
              </a:spcAft>
              <a:buClr>
                <a:srgbClr val="595959"/>
              </a:buClr>
              <a:buSzPts val="1600"/>
              <a:buChar char="•"/>
              <a:defRPr sz="1600"/>
            </a:lvl3pPr>
            <a:lvl4pPr indent="-317500" lvl="3" marL="1828800" algn="l">
              <a:spcBef>
                <a:spcPts val="280"/>
              </a:spcBef>
              <a:spcAft>
                <a:spcPts val="0"/>
              </a:spcAft>
              <a:buClr>
                <a:srgbClr val="595959"/>
              </a:buClr>
              <a:buSzPts val="1400"/>
              <a:buChar char="–"/>
              <a:defRPr sz="1400"/>
            </a:lvl4pPr>
            <a:lvl5pPr indent="-317500" lvl="4" marL="2286000" algn="l">
              <a:spcBef>
                <a:spcPts val="280"/>
              </a:spcBef>
              <a:spcAft>
                <a:spcPts val="0"/>
              </a:spcAft>
              <a:buClr>
                <a:srgbClr val="595959"/>
              </a:buClr>
              <a:buSzPts val="1400"/>
              <a:buChar char="»"/>
              <a:defRPr sz="14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7"/>
          <p:cNvSpPr txBox="1"/>
          <p:nvPr>
            <p:ph idx="2" type="body"/>
          </p:nvPr>
        </p:nvSpPr>
        <p:spPr>
          <a:xfrm>
            <a:off x="4648200" y="2085975"/>
            <a:ext cx="4038600" cy="4040188"/>
          </a:xfrm>
          <a:prstGeom prst="rect">
            <a:avLst/>
          </a:prstGeom>
          <a:noFill/>
          <a:ln>
            <a:noFill/>
          </a:ln>
        </p:spPr>
        <p:txBody>
          <a:bodyPr anchorCtr="0" anchor="t" bIns="45700" lIns="91425" spcFirstLastPara="1" rIns="91425" wrap="square" tIns="45700">
            <a:noAutofit/>
          </a:bodyPr>
          <a:lstStyle>
            <a:lvl1pPr indent="-355600" lvl="0" marL="457200" algn="l">
              <a:spcBef>
                <a:spcPts val="400"/>
              </a:spcBef>
              <a:spcAft>
                <a:spcPts val="0"/>
              </a:spcAft>
              <a:buClr>
                <a:srgbClr val="595959"/>
              </a:buClr>
              <a:buSzPts val="2000"/>
              <a:buChar char="•"/>
              <a:defRPr sz="2000"/>
            </a:lvl1pPr>
            <a:lvl2pPr indent="-342900" lvl="1" marL="914400" algn="l">
              <a:spcBef>
                <a:spcPts val="360"/>
              </a:spcBef>
              <a:spcAft>
                <a:spcPts val="0"/>
              </a:spcAft>
              <a:buClr>
                <a:srgbClr val="595959"/>
              </a:buClr>
              <a:buSzPts val="1800"/>
              <a:buChar char="–"/>
              <a:defRPr sz="1800"/>
            </a:lvl2pPr>
            <a:lvl3pPr indent="-330200" lvl="2" marL="1371600" algn="l">
              <a:spcBef>
                <a:spcPts val="320"/>
              </a:spcBef>
              <a:spcAft>
                <a:spcPts val="0"/>
              </a:spcAft>
              <a:buClr>
                <a:srgbClr val="595959"/>
              </a:buClr>
              <a:buSzPts val="1600"/>
              <a:buChar char="•"/>
              <a:defRPr sz="1600"/>
            </a:lvl3pPr>
            <a:lvl4pPr indent="-317500" lvl="3" marL="1828800" algn="l">
              <a:spcBef>
                <a:spcPts val="280"/>
              </a:spcBef>
              <a:spcAft>
                <a:spcPts val="0"/>
              </a:spcAft>
              <a:buClr>
                <a:srgbClr val="595959"/>
              </a:buClr>
              <a:buSzPts val="1400"/>
              <a:buChar char="–"/>
              <a:defRPr sz="1400"/>
            </a:lvl4pPr>
            <a:lvl5pPr indent="-317500" lvl="4" marL="2286000" algn="l">
              <a:spcBef>
                <a:spcPts val="280"/>
              </a:spcBef>
              <a:spcAft>
                <a:spcPts val="0"/>
              </a:spcAft>
              <a:buClr>
                <a:srgbClr val="595959"/>
              </a:buClr>
              <a:buSzPts val="1400"/>
              <a:buChar char="»"/>
              <a:defRPr sz="14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2" name="Shape 42"/>
        <p:cNvGrpSpPr/>
        <p:nvPr/>
      </p:nvGrpSpPr>
      <p:grpSpPr>
        <a:xfrm>
          <a:off x="0" y="0"/>
          <a:ext cx="0" cy="0"/>
          <a:chOff x="0" y="0"/>
          <a:chExt cx="0" cy="0"/>
        </a:xfrm>
      </p:grpSpPr>
      <p:sp>
        <p:nvSpPr>
          <p:cNvPr id="43" name="Google Shape;43;p8"/>
          <p:cNvSpPr txBox="1"/>
          <p:nvPr>
            <p:ph type="title"/>
          </p:nvPr>
        </p:nvSpPr>
        <p:spPr>
          <a:xfrm>
            <a:off x="444500" y="1216025"/>
            <a:ext cx="8229600" cy="4032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8"/>
          <p:cNvSpPr txBox="1"/>
          <p:nvPr>
            <p:ph idx="1" type="body"/>
          </p:nvPr>
        </p:nvSpPr>
        <p:spPr>
          <a:xfrm>
            <a:off x="457200" y="170656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595959"/>
              </a:buClr>
              <a:buSzPts val="2000"/>
              <a:buNone/>
              <a:defRPr b="1" sz="2000"/>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rgbClr val="595959"/>
              </a:buClr>
              <a:buSzPts val="1600"/>
              <a:buNone/>
              <a:defRPr b="1" sz="1600"/>
            </a:lvl4pPr>
            <a:lvl5pPr indent="-228600" lvl="4" marL="2286000" algn="l">
              <a:spcBef>
                <a:spcPts val="320"/>
              </a:spcBef>
              <a:spcAft>
                <a:spcPts val="0"/>
              </a:spcAft>
              <a:buClr>
                <a:srgbClr val="595959"/>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8"/>
          <p:cNvSpPr txBox="1"/>
          <p:nvPr>
            <p:ph idx="2" type="body"/>
          </p:nvPr>
        </p:nvSpPr>
        <p:spPr>
          <a:xfrm>
            <a:off x="457200" y="2346325"/>
            <a:ext cx="4040188" cy="3951288"/>
          </a:xfrm>
          <a:prstGeom prst="rect">
            <a:avLst/>
          </a:prstGeom>
          <a:noFill/>
          <a:ln>
            <a:noFill/>
          </a:ln>
        </p:spPr>
        <p:txBody>
          <a:bodyPr anchorCtr="0" anchor="t" bIns="45700" lIns="91425" spcFirstLastPara="1" rIns="91425" wrap="square" tIns="45700">
            <a:noAutofit/>
          </a:bodyPr>
          <a:lstStyle>
            <a:lvl1pPr indent="-355600" lvl="0" marL="457200" algn="l">
              <a:spcBef>
                <a:spcPts val="400"/>
              </a:spcBef>
              <a:spcAft>
                <a:spcPts val="0"/>
              </a:spcAft>
              <a:buClr>
                <a:srgbClr val="595959"/>
              </a:buClr>
              <a:buSzPts val="2000"/>
              <a:buChar char="•"/>
              <a:defRPr sz="2000"/>
            </a:lvl1pPr>
            <a:lvl2pPr indent="-342900" lvl="1" marL="914400" algn="l">
              <a:spcBef>
                <a:spcPts val="360"/>
              </a:spcBef>
              <a:spcAft>
                <a:spcPts val="0"/>
              </a:spcAft>
              <a:buClr>
                <a:srgbClr val="595959"/>
              </a:buClr>
              <a:buSzPts val="1800"/>
              <a:buChar char="–"/>
              <a:defRPr sz="1800"/>
            </a:lvl2pPr>
            <a:lvl3pPr indent="-330200" lvl="2" marL="1371600" algn="l">
              <a:spcBef>
                <a:spcPts val="320"/>
              </a:spcBef>
              <a:spcAft>
                <a:spcPts val="0"/>
              </a:spcAft>
              <a:buClr>
                <a:srgbClr val="595959"/>
              </a:buClr>
              <a:buSzPts val="1600"/>
              <a:buChar char="•"/>
              <a:defRPr sz="1600"/>
            </a:lvl3pPr>
            <a:lvl4pPr indent="-317500" lvl="3" marL="1828800" algn="l">
              <a:spcBef>
                <a:spcPts val="280"/>
              </a:spcBef>
              <a:spcAft>
                <a:spcPts val="0"/>
              </a:spcAft>
              <a:buClr>
                <a:srgbClr val="595959"/>
              </a:buClr>
              <a:buSzPts val="1400"/>
              <a:buChar char="–"/>
              <a:defRPr sz="1400"/>
            </a:lvl4pPr>
            <a:lvl5pPr indent="-317500" lvl="4" marL="2286000" algn="l">
              <a:spcBef>
                <a:spcPts val="280"/>
              </a:spcBef>
              <a:spcAft>
                <a:spcPts val="0"/>
              </a:spcAft>
              <a:buClr>
                <a:srgbClr val="595959"/>
              </a:buClr>
              <a:buSzPts val="1400"/>
              <a:buChar char="»"/>
              <a:defRPr sz="14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8"/>
          <p:cNvSpPr txBox="1"/>
          <p:nvPr>
            <p:ph idx="3" type="body"/>
          </p:nvPr>
        </p:nvSpPr>
        <p:spPr>
          <a:xfrm>
            <a:off x="4645025" y="170656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595959"/>
              </a:buClr>
              <a:buSzPts val="2000"/>
              <a:buNone/>
              <a:defRPr b="1" sz="2000"/>
            </a:lvl1pPr>
            <a:lvl2pPr indent="-228600" lvl="1" marL="914400" algn="l">
              <a:spcBef>
                <a:spcPts val="400"/>
              </a:spcBef>
              <a:spcAft>
                <a:spcPts val="0"/>
              </a:spcAft>
              <a:buClr>
                <a:srgbClr val="595959"/>
              </a:buClr>
              <a:buSzPts val="2000"/>
              <a:buNone/>
              <a:defRPr b="1" sz="2000"/>
            </a:lvl2pPr>
            <a:lvl3pPr indent="-228600" lvl="2" marL="1371600" algn="l">
              <a:spcBef>
                <a:spcPts val="360"/>
              </a:spcBef>
              <a:spcAft>
                <a:spcPts val="0"/>
              </a:spcAft>
              <a:buClr>
                <a:srgbClr val="595959"/>
              </a:buClr>
              <a:buSzPts val="1800"/>
              <a:buNone/>
              <a:defRPr b="1" sz="1800"/>
            </a:lvl3pPr>
            <a:lvl4pPr indent="-228600" lvl="3" marL="1828800" algn="l">
              <a:spcBef>
                <a:spcPts val="320"/>
              </a:spcBef>
              <a:spcAft>
                <a:spcPts val="0"/>
              </a:spcAft>
              <a:buClr>
                <a:srgbClr val="595959"/>
              </a:buClr>
              <a:buSzPts val="1600"/>
              <a:buNone/>
              <a:defRPr b="1" sz="1600"/>
            </a:lvl4pPr>
            <a:lvl5pPr indent="-228600" lvl="4" marL="2286000" algn="l">
              <a:spcBef>
                <a:spcPts val="320"/>
              </a:spcBef>
              <a:spcAft>
                <a:spcPts val="0"/>
              </a:spcAft>
              <a:buClr>
                <a:srgbClr val="595959"/>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8"/>
          <p:cNvSpPr txBox="1"/>
          <p:nvPr>
            <p:ph idx="4" type="body"/>
          </p:nvPr>
        </p:nvSpPr>
        <p:spPr>
          <a:xfrm>
            <a:off x="4645025" y="2346325"/>
            <a:ext cx="4041775" cy="3951288"/>
          </a:xfrm>
          <a:prstGeom prst="rect">
            <a:avLst/>
          </a:prstGeom>
          <a:noFill/>
          <a:ln>
            <a:noFill/>
          </a:ln>
        </p:spPr>
        <p:txBody>
          <a:bodyPr anchorCtr="0" anchor="t" bIns="45700" lIns="91425" spcFirstLastPara="1" rIns="91425" wrap="square" tIns="45700">
            <a:noAutofit/>
          </a:bodyPr>
          <a:lstStyle>
            <a:lvl1pPr indent="-355600" lvl="0" marL="457200" algn="l">
              <a:spcBef>
                <a:spcPts val="400"/>
              </a:spcBef>
              <a:spcAft>
                <a:spcPts val="0"/>
              </a:spcAft>
              <a:buClr>
                <a:srgbClr val="595959"/>
              </a:buClr>
              <a:buSzPts val="2000"/>
              <a:buChar char="•"/>
              <a:defRPr sz="2000"/>
            </a:lvl1pPr>
            <a:lvl2pPr indent="-342900" lvl="1" marL="914400" algn="l">
              <a:spcBef>
                <a:spcPts val="360"/>
              </a:spcBef>
              <a:spcAft>
                <a:spcPts val="0"/>
              </a:spcAft>
              <a:buClr>
                <a:srgbClr val="595959"/>
              </a:buClr>
              <a:buSzPts val="1800"/>
              <a:buChar char="–"/>
              <a:defRPr sz="1800"/>
            </a:lvl2pPr>
            <a:lvl3pPr indent="-330200" lvl="2" marL="1371600" algn="l">
              <a:spcBef>
                <a:spcPts val="320"/>
              </a:spcBef>
              <a:spcAft>
                <a:spcPts val="0"/>
              </a:spcAft>
              <a:buClr>
                <a:srgbClr val="595959"/>
              </a:buClr>
              <a:buSzPts val="1600"/>
              <a:buChar char="•"/>
              <a:defRPr sz="1600"/>
            </a:lvl3pPr>
            <a:lvl4pPr indent="-317500" lvl="3" marL="1828800" algn="l">
              <a:spcBef>
                <a:spcPts val="280"/>
              </a:spcBef>
              <a:spcAft>
                <a:spcPts val="0"/>
              </a:spcAft>
              <a:buClr>
                <a:srgbClr val="595959"/>
              </a:buClr>
              <a:buSzPts val="1400"/>
              <a:buChar char="–"/>
              <a:defRPr sz="1400"/>
            </a:lvl4pPr>
            <a:lvl5pPr indent="-317500" lvl="4" marL="2286000" algn="l">
              <a:spcBef>
                <a:spcPts val="280"/>
              </a:spcBef>
              <a:spcAft>
                <a:spcPts val="0"/>
              </a:spcAft>
              <a:buClr>
                <a:srgbClr val="595959"/>
              </a:buClr>
              <a:buSzPts val="1400"/>
              <a:buChar char="»"/>
              <a:defRPr sz="14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1" name="Shape 51"/>
        <p:cNvGrpSpPr/>
        <p:nvPr/>
      </p:nvGrpSpPr>
      <p:grpSpPr>
        <a:xfrm>
          <a:off x="0" y="0"/>
          <a:ext cx="0" cy="0"/>
          <a:chOff x="0" y="0"/>
          <a:chExt cx="0" cy="0"/>
        </a:xfrm>
      </p:grpSpPr>
      <p:sp>
        <p:nvSpPr>
          <p:cNvPr id="52" name="Google Shape;52;p9"/>
          <p:cNvSpPr txBox="1"/>
          <p:nvPr>
            <p:ph type="title"/>
          </p:nvPr>
        </p:nvSpPr>
        <p:spPr>
          <a:xfrm>
            <a:off x="457200" y="1133475"/>
            <a:ext cx="3008313" cy="8826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9"/>
          <p:cNvSpPr txBox="1"/>
          <p:nvPr>
            <p:ph idx="1" type="body"/>
          </p:nvPr>
        </p:nvSpPr>
        <p:spPr>
          <a:xfrm>
            <a:off x="3575050" y="1133475"/>
            <a:ext cx="5111750" cy="49926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595959"/>
              </a:buClr>
              <a:buSzPts val="2800"/>
              <a:buChar char="•"/>
              <a:defRPr sz="2800"/>
            </a:lvl1pPr>
            <a:lvl2pPr indent="-381000" lvl="1" marL="914400" algn="l">
              <a:spcBef>
                <a:spcPts val="480"/>
              </a:spcBef>
              <a:spcAft>
                <a:spcPts val="0"/>
              </a:spcAft>
              <a:buClr>
                <a:srgbClr val="595959"/>
              </a:buClr>
              <a:buSzPts val="2400"/>
              <a:buChar char="–"/>
              <a:defRPr sz="2400"/>
            </a:lvl2pPr>
            <a:lvl3pPr indent="-355600" lvl="2" marL="1371600" algn="l">
              <a:spcBef>
                <a:spcPts val="400"/>
              </a:spcBef>
              <a:spcAft>
                <a:spcPts val="0"/>
              </a:spcAft>
              <a:buClr>
                <a:srgbClr val="595959"/>
              </a:buClr>
              <a:buSzPts val="2000"/>
              <a:buChar char="•"/>
              <a:defRPr sz="2000"/>
            </a:lvl3pPr>
            <a:lvl4pPr indent="-342900" lvl="3" marL="1828800" algn="l">
              <a:spcBef>
                <a:spcPts val="360"/>
              </a:spcBef>
              <a:spcAft>
                <a:spcPts val="0"/>
              </a:spcAft>
              <a:buClr>
                <a:srgbClr val="595959"/>
              </a:buClr>
              <a:buSzPts val="1800"/>
              <a:buChar char="–"/>
              <a:defRPr sz="1800"/>
            </a:lvl4pPr>
            <a:lvl5pPr indent="-342900" lvl="4" marL="2286000" algn="l">
              <a:spcBef>
                <a:spcPts val="360"/>
              </a:spcBef>
              <a:spcAft>
                <a:spcPts val="0"/>
              </a:spcAft>
              <a:buClr>
                <a:srgbClr val="595959"/>
              </a:buClr>
              <a:buSzPts val="1800"/>
              <a:buChar char="»"/>
              <a:defRPr sz="18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4" name="Google Shape;54;p9"/>
          <p:cNvSpPr txBox="1"/>
          <p:nvPr>
            <p:ph idx="2" type="body"/>
          </p:nvPr>
        </p:nvSpPr>
        <p:spPr>
          <a:xfrm>
            <a:off x="457200" y="2152650"/>
            <a:ext cx="3008313" cy="397351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595959"/>
              </a:buClr>
              <a:buSzPts val="1400"/>
              <a:buNone/>
              <a:defRPr sz="1400"/>
            </a:lvl1pPr>
            <a:lvl2pPr indent="-228600" lvl="1" marL="914400" algn="l">
              <a:spcBef>
                <a:spcPts val="240"/>
              </a:spcBef>
              <a:spcAft>
                <a:spcPts val="0"/>
              </a:spcAft>
              <a:buClr>
                <a:srgbClr val="595959"/>
              </a:buClr>
              <a:buSzPts val="1200"/>
              <a:buNone/>
              <a:defRPr sz="1200"/>
            </a:lvl2pPr>
            <a:lvl3pPr indent="-228600" lvl="2" marL="1371600" algn="l">
              <a:spcBef>
                <a:spcPts val="200"/>
              </a:spcBef>
              <a:spcAft>
                <a:spcPts val="0"/>
              </a:spcAft>
              <a:buClr>
                <a:srgbClr val="595959"/>
              </a:buClr>
              <a:buSzPts val="1000"/>
              <a:buNone/>
              <a:defRPr sz="1000"/>
            </a:lvl3pPr>
            <a:lvl4pPr indent="-228600" lvl="3" marL="1828800" algn="l">
              <a:spcBef>
                <a:spcPts val="180"/>
              </a:spcBef>
              <a:spcAft>
                <a:spcPts val="0"/>
              </a:spcAft>
              <a:buClr>
                <a:srgbClr val="595959"/>
              </a:buClr>
              <a:buSzPts val="900"/>
              <a:buNone/>
              <a:defRPr sz="900"/>
            </a:lvl4pPr>
            <a:lvl5pPr indent="-228600" lvl="4" marL="2286000" algn="l">
              <a:spcBef>
                <a:spcPts val="180"/>
              </a:spcBef>
              <a:spcAft>
                <a:spcPts val="0"/>
              </a:spcAft>
              <a:buClr>
                <a:srgbClr val="595959"/>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5" name="Google Shape;55;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792288" y="4962525"/>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0"/>
          <p:cNvSpPr/>
          <p:nvPr>
            <p:ph idx="2" type="pic"/>
          </p:nvPr>
        </p:nvSpPr>
        <p:spPr>
          <a:xfrm>
            <a:off x="1792288" y="1114425"/>
            <a:ext cx="5227637" cy="3848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595959"/>
              </a:buClr>
              <a:buSzPts val="3200"/>
              <a:buFont typeface="Arial"/>
              <a:buNone/>
              <a:defRPr b="0" i="0" sz="3200" u="none" cap="none" strike="noStrike">
                <a:solidFill>
                  <a:srgbClr val="595959"/>
                </a:solidFill>
                <a:latin typeface="Arial"/>
                <a:ea typeface="Arial"/>
                <a:cs typeface="Arial"/>
                <a:sym typeface="Arial"/>
              </a:defRPr>
            </a:lvl1pPr>
            <a:lvl2pPr lvl="1" marR="0" rtl="0" algn="l">
              <a:spcBef>
                <a:spcPts val="560"/>
              </a:spcBef>
              <a:spcAft>
                <a:spcPts val="0"/>
              </a:spcAft>
              <a:buClr>
                <a:srgbClr val="595959"/>
              </a:buClr>
              <a:buSzPts val="2800"/>
              <a:buFont typeface="Arial"/>
              <a:buNone/>
              <a:defRPr b="0" i="0" sz="2800" u="none" cap="none" strike="noStrike">
                <a:solidFill>
                  <a:srgbClr val="595959"/>
                </a:solidFill>
                <a:latin typeface="Arial"/>
                <a:ea typeface="Arial"/>
                <a:cs typeface="Arial"/>
                <a:sym typeface="Arial"/>
              </a:defRPr>
            </a:lvl2pPr>
            <a:lvl3pPr lvl="2" marR="0" rtl="0" algn="l">
              <a:spcBef>
                <a:spcPts val="48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3pPr>
            <a:lvl4pPr lvl="3" marR="0" rtl="0" algn="l">
              <a:spcBef>
                <a:spcPts val="400"/>
              </a:spcBef>
              <a:spcAft>
                <a:spcPts val="0"/>
              </a:spcAft>
              <a:buClr>
                <a:srgbClr val="595959"/>
              </a:buClr>
              <a:buSzPts val="2000"/>
              <a:buFont typeface="Arial"/>
              <a:buNone/>
              <a:defRPr b="0" i="0" sz="2000" u="none" cap="none" strike="noStrike">
                <a:solidFill>
                  <a:srgbClr val="595959"/>
                </a:solidFill>
                <a:latin typeface="Arial"/>
                <a:ea typeface="Arial"/>
                <a:cs typeface="Arial"/>
                <a:sym typeface="Arial"/>
              </a:defRPr>
            </a:lvl4pPr>
            <a:lvl5pPr lvl="4" marR="0" rtl="0" algn="l">
              <a:spcBef>
                <a:spcPts val="400"/>
              </a:spcBef>
              <a:spcAft>
                <a:spcPts val="0"/>
              </a:spcAft>
              <a:buClr>
                <a:srgbClr val="595959"/>
              </a:buClr>
              <a:buSzPts val="2000"/>
              <a:buFont typeface="Arial"/>
              <a:buNone/>
              <a:defRPr b="0" i="0" sz="2000" u="none" cap="none" strike="noStrike">
                <a:solidFill>
                  <a:srgbClr val="595959"/>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1" name="Google Shape;61;p10"/>
          <p:cNvSpPr txBox="1"/>
          <p:nvPr>
            <p:ph idx="1" type="body"/>
          </p:nvPr>
        </p:nvSpPr>
        <p:spPr>
          <a:xfrm>
            <a:off x="1792288" y="5529263"/>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595959"/>
              </a:buClr>
              <a:buSzPts val="1400"/>
              <a:buNone/>
              <a:defRPr sz="1400"/>
            </a:lvl1pPr>
            <a:lvl2pPr indent="-228600" lvl="1" marL="914400" algn="l">
              <a:spcBef>
                <a:spcPts val="240"/>
              </a:spcBef>
              <a:spcAft>
                <a:spcPts val="0"/>
              </a:spcAft>
              <a:buClr>
                <a:srgbClr val="595959"/>
              </a:buClr>
              <a:buSzPts val="1200"/>
              <a:buNone/>
              <a:defRPr sz="1200"/>
            </a:lvl2pPr>
            <a:lvl3pPr indent="-228600" lvl="2" marL="1371600" algn="l">
              <a:spcBef>
                <a:spcPts val="200"/>
              </a:spcBef>
              <a:spcAft>
                <a:spcPts val="0"/>
              </a:spcAft>
              <a:buClr>
                <a:srgbClr val="595959"/>
              </a:buClr>
              <a:buSzPts val="1000"/>
              <a:buNone/>
              <a:defRPr sz="1000"/>
            </a:lvl3pPr>
            <a:lvl4pPr indent="-228600" lvl="3" marL="1828800" algn="l">
              <a:spcBef>
                <a:spcPts val="180"/>
              </a:spcBef>
              <a:spcAft>
                <a:spcPts val="0"/>
              </a:spcAft>
              <a:buClr>
                <a:srgbClr val="595959"/>
              </a:buClr>
              <a:buSzPts val="900"/>
              <a:buNone/>
              <a:defRPr sz="900"/>
            </a:lvl4pPr>
            <a:lvl5pPr indent="-228600" lvl="4" marL="2286000" algn="l">
              <a:spcBef>
                <a:spcPts val="180"/>
              </a:spcBef>
              <a:spcAft>
                <a:spcPts val="0"/>
              </a:spcAft>
              <a:buClr>
                <a:srgbClr val="595959"/>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44500" y="1216025"/>
            <a:ext cx="8229600" cy="4032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457200" y="2066925"/>
            <a:ext cx="8229600" cy="405923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595959"/>
              </a:buClr>
              <a:buSzPts val="2400"/>
              <a:buFont typeface="Arial"/>
              <a:buChar char="•"/>
              <a:defRPr b="0" i="0" sz="2400" u="none" cap="none" strike="noStrike">
                <a:solidFill>
                  <a:srgbClr val="595959"/>
                </a:solidFill>
                <a:latin typeface="Arial"/>
                <a:ea typeface="Arial"/>
                <a:cs typeface="Arial"/>
                <a:sym typeface="Arial"/>
              </a:defRPr>
            </a:lvl1pPr>
            <a:lvl2pPr indent="-355600" lvl="1" marL="914400" marR="0" rtl="0" algn="l">
              <a:spcBef>
                <a:spcPts val="400"/>
              </a:spcBef>
              <a:spcAft>
                <a:spcPts val="0"/>
              </a:spcAft>
              <a:buClr>
                <a:srgbClr val="595959"/>
              </a:buClr>
              <a:buSzPts val="2000"/>
              <a:buFont typeface="Arial"/>
              <a:buChar char="–"/>
              <a:defRPr b="0" i="0" sz="2000" u="none" cap="none" strike="noStrike">
                <a:solidFill>
                  <a:srgbClr val="595959"/>
                </a:solidFill>
                <a:latin typeface="Arial"/>
                <a:ea typeface="Arial"/>
                <a:cs typeface="Arial"/>
                <a:sym typeface="Arial"/>
              </a:defRPr>
            </a:lvl2pPr>
            <a:lvl3pPr indent="-342900" lvl="2" marL="1371600" marR="0" rtl="0" algn="l">
              <a:spcBef>
                <a:spcPts val="360"/>
              </a:spcBef>
              <a:spcAft>
                <a:spcPts val="0"/>
              </a:spcAft>
              <a:buClr>
                <a:srgbClr val="595959"/>
              </a:buClr>
              <a:buSzPts val="1800"/>
              <a:buFont typeface="Arial"/>
              <a:buChar char="•"/>
              <a:defRPr b="0" i="0" sz="1800" u="none" cap="none" strike="noStrike">
                <a:solidFill>
                  <a:srgbClr val="595959"/>
                </a:solidFill>
                <a:latin typeface="Arial"/>
                <a:ea typeface="Arial"/>
                <a:cs typeface="Arial"/>
                <a:sym typeface="Arial"/>
              </a:defRPr>
            </a:lvl3pPr>
            <a:lvl4pPr indent="-330200" lvl="3" marL="1828800" marR="0" rtl="0" algn="l">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4pPr>
            <a:lvl5pPr indent="-330200" lvl="4" marL="2286000" marR="0" rtl="0" algn="l">
              <a:spcBef>
                <a:spcPts val="32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p:nvPr/>
        </p:nvSpPr>
        <p:spPr>
          <a:xfrm>
            <a:off x="0" y="0"/>
            <a:ext cx="9144000" cy="1016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logo1-upv.png" id="13" name="Google Shape;13;p1"/>
          <p:cNvPicPr preferRelativeResize="0"/>
          <p:nvPr/>
        </p:nvPicPr>
        <p:blipFill rotWithShape="1">
          <a:blip r:embed="rId1">
            <a:alphaModFix/>
          </a:blip>
          <a:srcRect b="0" l="0" r="0" t="0"/>
          <a:stretch/>
        </p:blipFill>
        <p:spPr>
          <a:xfrm>
            <a:off x="73025" y="190500"/>
            <a:ext cx="1739334" cy="580675"/>
          </a:xfrm>
          <a:prstGeom prst="rect">
            <a:avLst/>
          </a:prstGeom>
          <a:noFill/>
          <a:ln>
            <a:noFill/>
          </a:ln>
        </p:spPr>
      </p:pic>
      <p:cxnSp>
        <p:nvCxnSpPr>
          <p:cNvPr id="14" name="Google Shape;14;p1"/>
          <p:cNvCxnSpPr/>
          <p:nvPr/>
        </p:nvCxnSpPr>
        <p:spPr>
          <a:xfrm>
            <a:off x="0" y="1014413"/>
            <a:ext cx="9144000" cy="1587"/>
          </a:xfrm>
          <a:prstGeom prst="straightConnector1">
            <a:avLst/>
          </a:prstGeom>
          <a:noFill/>
          <a:ln cap="flat" cmpd="sng" w="9525">
            <a:solidFill>
              <a:srgbClr val="D7D7D7"/>
            </a:solidFill>
            <a:prstDash val="solid"/>
            <a:round/>
            <a:headEnd len="sm" w="sm" type="none"/>
            <a:tailEnd len="sm" w="sm" type="none"/>
          </a:ln>
        </p:spPr>
      </p:cxnSp>
      <p:sp>
        <p:nvSpPr>
          <p:cNvPr id="15" name="Google Shape;15;p1"/>
          <p:cNvSpPr/>
          <p:nvPr/>
        </p:nvSpPr>
        <p:spPr>
          <a:xfrm>
            <a:off x="-9525" y="6503688"/>
            <a:ext cx="9144000" cy="430500"/>
          </a:xfrm>
          <a:prstGeom prst="rect">
            <a:avLst/>
          </a:prstGeom>
          <a:solidFill>
            <a:srgbClr val="D21E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ES" sz="1800">
                <a:solidFill>
                  <a:srgbClr val="FFFFFF"/>
                </a:solidFill>
              </a:rPr>
              <a:t>Escuela Técnica Superior Informática - UPV</a:t>
            </a:r>
            <a:endParaRPr>
              <a:solidFill>
                <a:srgbClr val="FFFFFF"/>
              </a:solidFill>
            </a:endParaRPr>
          </a:p>
        </p:txBody>
      </p:sp>
      <p:pic>
        <p:nvPicPr>
          <p:cNvPr id="16" name="Google Shape;16;p1"/>
          <p:cNvPicPr preferRelativeResize="0"/>
          <p:nvPr/>
        </p:nvPicPr>
        <p:blipFill>
          <a:blip r:embed="rId2">
            <a:alphaModFix/>
          </a:blip>
          <a:stretch>
            <a:fillRect/>
          </a:stretch>
        </p:blipFill>
        <p:spPr>
          <a:xfrm>
            <a:off x="6397075" y="202500"/>
            <a:ext cx="2686524" cy="4924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3"/>
          <p:cNvSpPr txBox="1"/>
          <p:nvPr/>
        </p:nvSpPr>
        <p:spPr>
          <a:xfrm>
            <a:off x="88350" y="960750"/>
            <a:ext cx="8967300" cy="200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ES" sz="1500"/>
              <a:t>1.- La Empresa PELU, S.A. ha observado que al aumentar el precio de su </a:t>
            </a:r>
            <a:r>
              <a:rPr b="1" lang="es-ES" sz="1500"/>
              <a:t>producto “BOT”</a:t>
            </a:r>
            <a:r>
              <a:rPr lang="es-ES" sz="1500"/>
              <a:t> de 100 a 120 u.m. sus ventas se han reducido de 1000 u.f. a 900 u.f. sin que exista otra razón que pueda explicar esta disminución.</a:t>
            </a:r>
            <a:endParaRPr sz="1500"/>
          </a:p>
          <a:p>
            <a:pPr indent="-323850" lvl="0" marL="914400" rtl="0" algn="l">
              <a:lnSpc>
                <a:spcPct val="100000"/>
              </a:lnSpc>
              <a:spcBef>
                <a:spcPts val="2400"/>
              </a:spcBef>
              <a:spcAft>
                <a:spcPts val="0"/>
              </a:spcAft>
              <a:buSzPts val="1500"/>
              <a:buAutoNum type="alphaUcPeriod"/>
            </a:pPr>
            <a:r>
              <a:rPr lang="es-ES" sz="1500"/>
              <a:t>Estimar la elasticidad de la demanda respecto al precio, en ese intervalo</a:t>
            </a:r>
            <a:endParaRPr sz="1500"/>
          </a:p>
          <a:p>
            <a:pPr indent="-323850" lvl="0" marL="914400" rtl="0" algn="l">
              <a:lnSpc>
                <a:spcPct val="100000"/>
              </a:lnSpc>
              <a:spcBef>
                <a:spcPts val="0"/>
              </a:spcBef>
              <a:spcAft>
                <a:spcPts val="0"/>
              </a:spcAft>
              <a:buSzPts val="1500"/>
              <a:buAutoNum type="alphaUcPeriod"/>
            </a:pPr>
            <a:r>
              <a:rPr lang="es-ES" sz="1500"/>
              <a:t>¿Es adecuada la decisión de esta empresa desde el punto de vista de la maximización de los ingresos?</a:t>
            </a:r>
            <a:endParaRPr sz="1500"/>
          </a:p>
          <a:p>
            <a:pPr indent="0" lvl="0" marL="0" rtl="0" algn="l">
              <a:lnSpc>
                <a:spcPct val="100000"/>
              </a:lnSpc>
              <a:spcBef>
                <a:spcPts val="2400"/>
              </a:spcBef>
              <a:spcAft>
                <a:spcPts val="2400"/>
              </a:spcAft>
              <a:buNone/>
            </a:pPr>
            <a:r>
              <a:t/>
            </a:r>
            <a:endParaRPr sz="1500"/>
          </a:p>
        </p:txBody>
      </p:sp>
      <p:sp>
        <p:nvSpPr>
          <p:cNvPr id="77" name="Google Shape;77;p13"/>
          <p:cNvSpPr txBox="1"/>
          <p:nvPr/>
        </p:nvSpPr>
        <p:spPr>
          <a:xfrm>
            <a:off x="2014200" y="140625"/>
            <a:ext cx="3000000" cy="790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s-ES" sz="3400">
                <a:solidFill>
                  <a:srgbClr val="FFFFFF"/>
                </a:solidFill>
              </a:rPr>
              <a:t>Ejercicios</a:t>
            </a:r>
            <a:endParaRPr>
              <a:solidFill>
                <a:srgbClr val="FFFFFF"/>
              </a:solidFill>
            </a:endParaRPr>
          </a:p>
        </p:txBody>
      </p:sp>
      <p:cxnSp>
        <p:nvCxnSpPr>
          <p:cNvPr id="78" name="Google Shape;78;p13"/>
          <p:cNvCxnSpPr/>
          <p:nvPr/>
        </p:nvCxnSpPr>
        <p:spPr>
          <a:xfrm>
            <a:off x="2285225" y="2811550"/>
            <a:ext cx="4324500" cy="0"/>
          </a:xfrm>
          <a:prstGeom prst="straightConnector1">
            <a:avLst/>
          </a:prstGeom>
          <a:noFill/>
          <a:ln cap="flat" cmpd="sng" w="28575">
            <a:solidFill>
              <a:srgbClr val="CC3399"/>
            </a:solidFill>
            <a:prstDash val="solid"/>
            <a:round/>
            <a:headEnd len="med" w="med" type="none"/>
            <a:tailEnd len="med" w="med" type="none"/>
          </a:ln>
        </p:spPr>
      </p:cxnSp>
      <p:sp>
        <p:nvSpPr>
          <p:cNvPr id="79" name="Google Shape;79;p13"/>
          <p:cNvSpPr txBox="1"/>
          <p:nvPr/>
        </p:nvSpPr>
        <p:spPr>
          <a:xfrm>
            <a:off x="88350" y="2865750"/>
            <a:ext cx="8967300" cy="20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ES" sz="1500"/>
              <a:t>2.- Una empresa observa que al aumentar el precio de su producto de 10 a 12€, sus ventas se han reducido de 10.000 unidades de producto a 8.000 unidades, sin que exista otra razón que explique esa disminución.</a:t>
            </a:r>
            <a:endParaRPr sz="1500"/>
          </a:p>
          <a:p>
            <a:pPr indent="-323850" lvl="0" marL="914400" rtl="0" algn="l">
              <a:lnSpc>
                <a:spcPct val="100000"/>
              </a:lnSpc>
              <a:spcBef>
                <a:spcPts val="2400"/>
              </a:spcBef>
              <a:spcAft>
                <a:spcPts val="0"/>
              </a:spcAft>
              <a:buSzPts val="1500"/>
              <a:buAutoNum type="alphaUcPeriod"/>
            </a:pPr>
            <a:r>
              <a:rPr lang="es-ES" sz="1500"/>
              <a:t>Calcular la elasticidad de la demanda respecto al precio en ese intervalo.</a:t>
            </a:r>
            <a:endParaRPr sz="1500"/>
          </a:p>
          <a:p>
            <a:pPr indent="-323850" lvl="0" marL="914400" rtl="0" algn="l">
              <a:lnSpc>
                <a:spcPct val="100000"/>
              </a:lnSpc>
              <a:spcBef>
                <a:spcPts val="0"/>
              </a:spcBef>
              <a:spcAft>
                <a:spcPts val="0"/>
              </a:spcAft>
              <a:buSzPts val="1500"/>
              <a:buAutoNum type="alphaUcPeriod"/>
            </a:pPr>
            <a:r>
              <a:rPr lang="es-ES" sz="1500"/>
              <a:t>¿Es adecuada la decisión de esta empresa de aumentar el precio desde el punto de vista de la maximización de los ingresos?</a:t>
            </a:r>
            <a:endParaRPr sz="1500"/>
          </a:p>
          <a:p>
            <a:pPr indent="-323850" lvl="0" marL="914400" rtl="0" algn="l">
              <a:lnSpc>
                <a:spcPct val="100000"/>
              </a:lnSpc>
              <a:spcBef>
                <a:spcPts val="0"/>
              </a:spcBef>
              <a:spcAft>
                <a:spcPts val="0"/>
              </a:spcAft>
              <a:buSzPts val="1500"/>
              <a:buAutoNum type="alphaUcPeriod"/>
            </a:pPr>
            <a:r>
              <a:rPr lang="es-ES" sz="1500"/>
              <a:t>¿De qué tipo de producto se trata?</a:t>
            </a:r>
            <a:endParaRPr sz="1500"/>
          </a:p>
        </p:txBody>
      </p:sp>
      <p:sp>
        <p:nvSpPr>
          <p:cNvPr id="80" name="Google Shape;80;p13"/>
          <p:cNvSpPr txBox="1"/>
          <p:nvPr/>
        </p:nvSpPr>
        <p:spPr>
          <a:xfrm>
            <a:off x="88350" y="5075550"/>
            <a:ext cx="8967300" cy="166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ES" sz="1600"/>
              <a:t>3.- </a:t>
            </a:r>
            <a:r>
              <a:rPr lang="es-ES" sz="1600">
                <a:solidFill>
                  <a:schemeClr val="dk1"/>
                </a:solidFill>
              </a:rPr>
              <a:t>La empresa GUMA, S.A. se dedica a la fabricación y venta de un producto para lo cual soporta unos costes fijos de 600.000€ al año, y un coste variable unitario de 30€.</a:t>
            </a:r>
            <a:endParaRPr sz="1600">
              <a:solidFill>
                <a:schemeClr val="dk1"/>
              </a:solidFill>
            </a:endParaRPr>
          </a:p>
          <a:p>
            <a:pPr indent="927100" lvl="0" marL="0" rtl="0" algn="l">
              <a:lnSpc>
                <a:spcPct val="115000"/>
              </a:lnSpc>
              <a:spcBef>
                <a:spcPts val="0"/>
              </a:spcBef>
              <a:spcAft>
                <a:spcPts val="0"/>
              </a:spcAft>
              <a:buNone/>
            </a:pPr>
            <a:r>
              <a:rPr lang="es-ES" sz="1600">
                <a:solidFill>
                  <a:schemeClr val="dk1"/>
                </a:solidFill>
              </a:rPr>
              <a:t>Trabajando a ritmo normal, tiene capacidad para producir y vender 30.000 u.f. anuales</a:t>
            </a:r>
            <a:endParaRPr sz="1600">
              <a:solidFill>
                <a:schemeClr val="dk1"/>
              </a:solidFill>
            </a:endParaRPr>
          </a:p>
          <a:p>
            <a:pPr indent="927100" lvl="0" marL="0" rtl="0" algn="l">
              <a:lnSpc>
                <a:spcPct val="115000"/>
              </a:lnSpc>
              <a:spcBef>
                <a:spcPts val="0"/>
              </a:spcBef>
              <a:spcAft>
                <a:spcPts val="0"/>
              </a:spcAft>
              <a:buNone/>
            </a:pPr>
            <a:r>
              <a:rPr lang="es-ES" sz="1600">
                <a:solidFill>
                  <a:schemeClr val="dk1"/>
                </a:solidFill>
              </a:rPr>
              <a:t>¿Qué precio se ha de fijar si se desea obtener un margen de beneficio del 15% sobre el precio de coste total unitario?</a:t>
            </a:r>
            <a:endParaRPr sz="1600">
              <a:solidFill>
                <a:schemeClr val="dk1"/>
              </a:solidFill>
            </a:endParaRPr>
          </a:p>
          <a:p>
            <a:pPr indent="0" lvl="0" marL="0" rtl="0" algn="l">
              <a:lnSpc>
                <a:spcPct val="100000"/>
              </a:lnSpc>
              <a:spcBef>
                <a:spcPts val="0"/>
              </a:spcBef>
              <a:spcAft>
                <a:spcPts val="0"/>
              </a:spcAft>
              <a:buNone/>
            </a:pPr>
            <a:r>
              <a:t/>
            </a:r>
            <a:endParaRPr sz="1800"/>
          </a:p>
        </p:txBody>
      </p:sp>
      <p:cxnSp>
        <p:nvCxnSpPr>
          <p:cNvPr id="81" name="Google Shape;81;p13"/>
          <p:cNvCxnSpPr/>
          <p:nvPr/>
        </p:nvCxnSpPr>
        <p:spPr>
          <a:xfrm>
            <a:off x="2307225" y="5026075"/>
            <a:ext cx="4324500" cy="0"/>
          </a:xfrm>
          <a:prstGeom prst="straightConnector1">
            <a:avLst/>
          </a:prstGeom>
          <a:noFill/>
          <a:ln cap="flat" cmpd="sng" w="28575">
            <a:solidFill>
              <a:srgbClr val="CC3399"/>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nvSpPr>
        <p:spPr>
          <a:xfrm>
            <a:off x="184825" y="1073250"/>
            <a:ext cx="8943900" cy="204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ES">
                <a:solidFill>
                  <a:schemeClr val="dk1"/>
                </a:solidFill>
              </a:rPr>
              <a:t>7.- La empresa Juguetes Mecánicos S.A. fabrica entre otros productos, coches teledirigidos y tiene prevista para la campaña de este año una producción de 8.000 u.f.</a:t>
            </a:r>
            <a:endParaRPr>
              <a:solidFill>
                <a:schemeClr val="dk1"/>
              </a:solidFill>
            </a:endParaRPr>
          </a:p>
          <a:p>
            <a:pPr indent="927100" lvl="0" marL="0" rtl="0" algn="l">
              <a:lnSpc>
                <a:spcPct val="100000"/>
              </a:lnSpc>
              <a:spcBef>
                <a:spcPts val="0"/>
              </a:spcBef>
              <a:spcAft>
                <a:spcPts val="0"/>
              </a:spcAft>
              <a:buNone/>
            </a:pPr>
            <a:r>
              <a:rPr lang="es-ES">
                <a:solidFill>
                  <a:schemeClr val="dk1"/>
                </a:solidFill>
              </a:rPr>
              <a:t>El mando a distancia del citado juguete puede ser adquirido a una empresa electrónica al precio de 15€ la unidad, aunque también podría fabricarse internamente, dado que existe capacidad productiva, a un coste variable unitario de 5 € e incurriendo en unos costes fijos de 70.000 €. Basándose en estos datos: </a:t>
            </a:r>
            <a:endParaRPr>
              <a:solidFill>
                <a:schemeClr val="dk1"/>
              </a:solidFill>
            </a:endParaRPr>
          </a:p>
          <a:p>
            <a:pPr indent="-317500" lvl="0" marL="914400" rtl="0" algn="l">
              <a:lnSpc>
                <a:spcPct val="100000"/>
              </a:lnSpc>
              <a:spcBef>
                <a:spcPts val="0"/>
              </a:spcBef>
              <a:spcAft>
                <a:spcPts val="0"/>
              </a:spcAft>
              <a:buClr>
                <a:schemeClr val="dk1"/>
              </a:buClr>
              <a:buSzPts val="1400"/>
              <a:buAutoNum type="alphaLcParenR"/>
            </a:pPr>
            <a:r>
              <a:rPr lang="es-ES">
                <a:solidFill>
                  <a:schemeClr val="dk1"/>
                </a:solidFill>
              </a:rPr>
              <a:t>¿Qué decisión es la más recomendada? ¿Adquirir el mando en el exterior o fabricarlo en la propia empresa?</a:t>
            </a:r>
            <a:endParaRPr>
              <a:solidFill>
                <a:schemeClr val="dk1"/>
              </a:solidFill>
            </a:endParaRPr>
          </a:p>
          <a:p>
            <a:pPr indent="-317500" lvl="0" marL="914400" rtl="0" algn="l">
              <a:lnSpc>
                <a:spcPct val="100000"/>
              </a:lnSpc>
              <a:spcBef>
                <a:spcPts val="0"/>
              </a:spcBef>
              <a:spcAft>
                <a:spcPts val="0"/>
              </a:spcAft>
              <a:buClr>
                <a:schemeClr val="dk1"/>
              </a:buClr>
              <a:buSzPts val="1400"/>
              <a:buAutoNum type="alphaLcParenR"/>
            </a:pPr>
            <a:r>
              <a:rPr lang="es-ES">
                <a:solidFill>
                  <a:schemeClr val="dk1"/>
                </a:solidFill>
              </a:rPr>
              <a:t>Calcular el punto muerto de la decisión de fabricar o comprar</a:t>
            </a:r>
            <a:endParaRPr>
              <a:solidFill>
                <a:schemeClr val="dk1"/>
              </a:solidFill>
            </a:endParaRPr>
          </a:p>
          <a:p>
            <a:pPr indent="-317500" lvl="0" marL="914400" rtl="0" algn="l">
              <a:lnSpc>
                <a:spcPct val="100000"/>
              </a:lnSpc>
              <a:spcBef>
                <a:spcPts val="0"/>
              </a:spcBef>
              <a:spcAft>
                <a:spcPts val="0"/>
              </a:spcAft>
              <a:buClr>
                <a:schemeClr val="dk1"/>
              </a:buClr>
              <a:buSzPts val="1400"/>
              <a:buAutoNum type="alphaLcParenR"/>
            </a:pPr>
            <a:r>
              <a:rPr lang="es-ES">
                <a:solidFill>
                  <a:schemeClr val="dk1"/>
                </a:solidFill>
              </a:rPr>
              <a:t>Qué cantidades interesa fabricar y para qué cantidad comprar. Justifique la respuesta.</a:t>
            </a:r>
            <a:endParaRPr>
              <a:solidFill>
                <a:schemeClr val="dk1"/>
              </a:solidFill>
            </a:endParaRPr>
          </a:p>
        </p:txBody>
      </p:sp>
      <p:sp>
        <p:nvSpPr>
          <p:cNvPr id="193" name="Google Shape;193;p22"/>
          <p:cNvSpPr txBox="1"/>
          <p:nvPr/>
        </p:nvSpPr>
        <p:spPr>
          <a:xfrm>
            <a:off x="2014200" y="140625"/>
            <a:ext cx="3000000" cy="790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s-ES" sz="3400">
                <a:solidFill>
                  <a:srgbClr val="FFFFFF"/>
                </a:solidFill>
              </a:rPr>
              <a:t>Ejercicios</a:t>
            </a:r>
            <a:endParaRPr>
              <a:solidFill>
                <a:srgbClr val="FFFFFF"/>
              </a:solidFill>
            </a:endParaRPr>
          </a:p>
        </p:txBody>
      </p:sp>
      <p:cxnSp>
        <p:nvCxnSpPr>
          <p:cNvPr id="194" name="Google Shape;194;p22"/>
          <p:cNvCxnSpPr/>
          <p:nvPr/>
        </p:nvCxnSpPr>
        <p:spPr>
          <a:xfrm>
            <a:off x="2189725" y="3130350"/>
            <a:ext cx="4324500" cy="0"/>
          </a:xfrm>
          <a:prstGeom prst="straightConnector1">
            <a:avLst/>
          </a:prstGeom>
          <a:noFill/>
          <a:ln cap="flat" cmpd="sng" w="28575">
            <a:solidFill>
              <a:srgbClr val="CC3399"/>
            </a:solidFill>
            <a:prstDash val="solid"/>
            <a:round/>
            <a:headEnd len="med" w="med" type="none"/>
            <a:tailEnd len="med" w="med" type="none"/>
          </a:ln>
        </p:spPr>
      </p:cxnSp>
      <p:sp>
        <p:nvSpPr>
          <p:cNvPr id="195" name="Google Shape;195;p22"/>
          <p:cNvSpPr txBox="1"/>
          <p:nvPr/>
        </p:nvSpPr>
        <p:spPr>
          <a:xfrm>
            <a:off x="184825" y="3282900"/>
            <a:ext cx="8846100" cy="2651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AutoNum type="alphaLcParenR"/>
            </a:pPr>
            <a:r>
              <a:rPr lang="es-ES">
                <a:solidFill>
                  <a:schemeClr val="dk1"/>
                </a:solidFill>
              </a:rPr>
              <a:t>Q = 8.000 u.f.</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s-ES">
                <a:solidFill>
                  <a:schemeClr val="dk1"/>
                </a:solidFill>
              </a:rPr>
              <a:t> Mando se puede comprar  15 € (COMPRAR)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s-ES">
                <a:solidFill>
                  <a:schemeClr val="dk1"/>
                </a:solidFill>
              </a:rPr>
              <a:t> FABRICAR (Cvu = 5€ ; CF = 70.000 €)	➔  </a:t>
            </a:r>
            <a:endParaRPr>
              <a:solidFill>
                <a:schemeClr val="dk1"/>
              </a:solidFill>
            </a:endParaRPr>
          </a:p>
          <a:p>
            <a:pPr indent="127000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ES" sz="1500">
                <a:solidFill>
                  <a:schemeClr val="dk1"/>
                </a:solidFill>
              </a:rPr>
              <a:t>¿Qué deben hacer hacer comprar o fabricar?</a:t>
            </a:r>
            <a:r>
              <a:rPr lang="es-ES">
                <a:solidFill>
                  <a:schemeClr val="dk1"/>
                </a:solidFill>
              </a:rPr>
              <a:t>	Para 8.000u.f.  ➔ la mejor decisión es Fabricar.</a:t>
            </a:r>
            <a:endParaRPr>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323850" lvl="0" marL="457200" rtl="0" algn="l">
              <a:lnSpc>
                <a:spcPct val="115000"/>
              </a:lnSpc>
              <a:spcBef>
                <a:spcPts val="0"/>
              </a:spcBef>
              <a:spcAft>
                <a:spcPts val="0"/>
              </a:spcAft>
              <a:buClr>
                <a:schemeClr val="dk1"/>
              </a:buClr>
              <a:buSzPts val="1500"/>
              <a:buAutoNum type="alphaLcParenR"/>
            </a:pPr>
            <a:r>
              <a:rPr b="1" lang="es-ES" sz="1500">
                <a:solidFill>
                  <a:schemeClr val="dk1"/>
                </a:solidFill>
              </a:rPr>
              <a:t>¿Cuándo dará lo mismo fabricar que comprar?</a:t>
            </a:r>
            <a:endParaRPr>
              <a:solidFill>
                <a:schemeClr val="dk1"/>
              </a:solidFill>
            </a:endParaRPr>
          </a:p>
          <a:p>
            <a:pPr indent="0" lvl="0" marL="0" rtl="0" algn="l">
              <a:lnSpc>
                <a:spcPct val="115000"/>
              </a:lnSpc>
              <a:spcBef>
                <a:spcPts val="0"/>
              </a:spcBef>
              <a:spcAft>
                <a:spcPts val="0"/>
              </a:spcAft>
              <a:buNone/>
            </a:pPr>
            <a:r>
              <a:t/>
            </a:r>
            <a:endParaRPr sz="600">
              <a:solidFill>
                <a:schemeClr val="dk1"/>
              </a:solidFill>
            </a:endParaRPr>
          </a:p>
          <a:p>
            <a:pPr indent="0" lvl="0" marL="0" rtl="0" algn="l">
              <a:lnSpc>
                <a:spcPct val="115000"/>
              </a:lnSpc>
              <a:spcBef>
                <a:spcPts val="0"/>
              </a:spcBef>
              <a:spcAft>
                <a:spcPts val="0"/>
              </a:spcAft>
              <a:buNone/>
            </a:pPr>
            <a:r>
              <a:rPr lang="es-ES">
                <a:solidFill>
                  <a:schemeClr val="dk1"/>
                </a:solidFill>
              </a:rPr>
              <a:t>PV = 15 € y Cvu=5 €	                      = 7.000 unidades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LcParenR"/>
            </a:pPr>
            <a:r>
              <a:rPr lang="es-ES">
                <a:solidFill>
                  <a:schemeClr val="dk1"/>
                </a:solidFill>
              </a:rPr>
              <a:t>Con un Pv de 15 € se absorben todos los CF. Es mejor comprar los mandos para cantidades menores a 7000 unidades, si produce más pasará a ser más interesante Fabricar los mandos. (Si no tenemos en cuenta el coste de oportunidad de la inversión ya realizada).</a:t>
            </a:r>
            <a:endParaRPr>
              <a:solidFill>
                <a:schemeClr val="dk1"/>
              </a:solidFill>
            </a:endParaRPr>
          </a:p>
          <a:p>
            <a:pPr indent="0" lvl="0" marL="0" rtl="0" algn="l">
              <a:spcBef>
                <a:spcPts val="0"/>
              </a:spcBef>
              <a:spcAft>
                <a:spcPts val="0"/>
              </a:spcAft>
              <a:buNone/>
            </a:pPr>
            <a:r>
              <a:t/>
            </a:r>
            <a:endParaRPr/>
          </a:p>
        </p:txBody>
      </p:sp>
      <p:pic>
        <p:nvPicPr>
          <p:cNvPr id="196" name="Google Shape;196;p22"/>
          <p:cNvPicPr preferRelativeResize="0"/>
          <p:nvPr/>
        </p:nvPicPr>
        <p:blipFill>
          <a:blip r:embed="rId3">
            <a:alphaModFix/>
          </a:blip>
          <a:stretch>
            <a:fillRect/>
          </a:stretch>
        </p:blipFill>
        <p:spPr>
          <a:xfrm>
            <a:off x="4414800" y="3617575"/>
            <a:ext cx="2342850" cy="660575"/>
          </a:xfrm>
          <a:prstGeom prst="rect">
            <a:avLst/>
          </a:prstGeom>
          <a:noFill/>
          <a:ln>
            <a:noFill/>
          </a:ln>
        </p:spPr>
      </p:pic>
      <p:pic>
        <p:nvPicPr>
          <p:cNvPr id="197" name="Google Shape;197;p22"/>
          <p:cNvPicPr preferRelativeResize="0"/>
          <p:nvPr/>
        </p:nvPicPr>
        <p:blipFill>
          <a:blip r:embed="rId4">
            <a:alphaModFix/>
          </a:blip>
          <a:stretch>
            <a:fillRect/>
          </a:stretch>
        </p:blipFill>
        <p:spPr>
          <a:xfrm>
            <a:off x="2342125" y="5146425"/>
            <a:ext cx="790575" cy="39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4"/>
          <p:cNvSpPr txBox="1"/>
          <p:nvPr/>
        </p:nvSpPr>
        <p:spPr>
          <a:xfrm>
            <a:off x="2014200" y="140625"/>
            <a:ext cx="3000000" cy="790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s-ES" sz="3400">
                <a:solidFill>
                  <a:srgbClr val="FFFFFF"/>
                </a:solidFill>
              </a:rPr>
              <a:t>Ejercicios</a:t>
            </a:r>
            <a:endParaRPr>
              <a:solidFill>
                <a:srgbClr val="FFFFFF"/>
              </a:solidFill>
            </a:endParaRPr>
          </a:p>
        </p:txBody>
      </p:sp>
      <p:cxnSp>
        <p:nvCxnSpPr>
          <p:cNvPr id="88" name="Google Shape;88;p14"/>
          <p:cNvCxnSpPr/>
          <p:nvPr/>
        </p:nvCxnSpPr>
        <p:spPr>
          <a:xfrm>
            <a:off x="2437625" y="3421150"/>
            <a:ext cx="4324500" cy="0"/>
          </a:xfrm>
          <a:prstGeom prst="straightConnector1">
            <a:avLst/>
          </a:prstGeom>
          <a:noFill/>
          <a:ln cap="flat" cmpd="sng" w="28575">
            <a:solidFill>
              <a:srgbClr val="CC3399"/>
            </a:solidFill>
            <a:prstDash val="solid"/>
            <a:round/>
            <a:headEnd len="med" w="med" type="none"/>
            <a:tailEnd len="med" w="med" type="none"/>
          </a:ln>
        </p:spPr>
      </p:cxnSp>
      <p:sp>
        <p:nvSpPr>
          <p:cNvPr id="89" name="Google Shape;89;p14"/>
          <p:cNvSpPr txBox="1"/>
          <p:nvPr/>
        </p:nvSpPr>
        <p:spPr>
          <a:xfrm>
            <a:off x="88350" y="1040638"/>
            <a:ext cx="8967300" cy="16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ES" sz="1600">
                <a:solidFill>
                  <a:schemeClr val="dk1"/>
                </a:solidFill>
              </a:rPr>
              <a:t>4.- Una empresa dedicada a la fabricación de un componente específico de ordenador tiene unos costes fijos anuales de 800.000€, y un coste variable por unidad fabricada de 25€. La producción es de 40.000 componentes al año. Calcular:</a:t>
            </a:r>
            <a:endParaRPr sz="1600">
              <a:solidFill>
                <a:schemeClr val="dk1"/>
              </a:solidFill>
            </a:endParaRPr>
          </a:p>
          <a:p>
            <a:pPr indent="596900" lvl="0" marL="0" rtl="0" algn="l">
              <a:lnSpc>
                <a:spcPct val="115000"/>
              </a:lnSpc>
              <a:spcBef>
                <a:spcPts val="1400"/>
              </a:spcBef>
              <a:spcAft>
                <a:spcPts val="0"/>
              </a:spcAft>
              <a:buClr>
                <a:schemeClr val="dk1"/>
              </a:buClr>
              <a:buSzPts val="1600"/>
              <a:buAutoNum type="arabicPeriod"/>
            </a:pPr>
            <a:r>
              <a:rPr lang="es-ES" sz="1600">
                <a:solidFill>
                  <a:schemeClr val="dk1"/>
                </a:solidFill>
              </a:rPr>
              <a:t>Precio al que debe salir al mercado para obtener un beneficio del 40% s/ su coste total.</a:t>
            </a:r>
            <a:endParaRPr sz="1600">
              <a:solidFill>
                <a:schemeClr val="dk1"/>
              </a:solidFill>
            </a:endParaRPr>
          </a:p>
          <a:p>
            <a:pPr indent="596900" lvl="0" marL="0" rtl="0" algn="l">
              <a:lnSpc>
                <a:spcPct val="115000"/>
              </a:lnSpc>
              <a:spcBef>
                <a:spcPts val="0"/>
              </a:spcBef>
              <a:spcAft>
                <a:spcPts val="0"/>
              </a:spcAft>
              <a:buClr>
                <a:schemeClr val="dk1"/>
              </a:buClr>
              <a:buSzPts val="1600"/>
              <a:buAutoNum type="arabicPeriod"/>
            </a:pPr>
            <a:r>
              <a:rPr lang="es-ES" sz="1600">
                <a:solidFill>
                  <a:schemeClr val="dk1"/>
                </a:solidFill>
              </a:rPr>
              <a:t>Punto muerto</a:t>
            </a:r>
            <a:endParaRPr sz="1600">
              <a:solidFill>
                <a:schemeClr val="dk1"/>
              </a:solidFill>
            </a:endParaRPr>
          </a:p>
          <a:p>
            <a:pPr indent="596900" lvl="0" marL="0" rtl="0" algn="l">
              <a:lnSpc>
                <a:spcPct val="115000"/>
              </a:lnSpc>
              <a:spcBef>
                <a:spcPts val="0"/>
              </a:spcBef>
              <a:spcAft>
                <a:spcPts val="0"/>
              </a:spcAft>
              <a:buClr>
                <a:schemeClr val="dk1"/>
              </a:buClr>
              <a:buSzPts val="1600"/>
              <a:buAutoNum type="arabicPeriod"/>
            </a:pPr>
            <a:r>
              <a:rPr lang="es-ES" sz="1600">
                <a:solidFill>
                  <a:schemeClr val="dk1"/>
                </a:solidFill>
              </a:rPr>
              <a:t>Margen bruto unitario y el BAII</a:t>
            </a:r>
            <a:endParaRPr sz="1600"/>
          </a:p>
          <a:p>
            <a:pPr indent="0" lvl="0" marL="0" rtl="0" algn="l">
              <a:lnSpc>
                <a:spcPct val="100000"/>
              </a:lnSpc>
              <a:spcBef>
                <a:spcPts val="1400"/>
              </a:spcBef>
              <a:spcAft>
                <a:spcPts val="0"/>
              </a:spcAft>
              <a:buNone/>
            </a:pPr>
            <a:r>
              <a:t/>
            </a:r>
            <a:endParaRPr sz="1600"/>
          </a:p>
        </p:txBody>
      </p:sp>
      <p:sp>
        <p:nvSpPr>
          <p:cNvPr id="90" name="Google Shape;90;p14"/>
          <p:cNvSpPr txBox="1"/>
          <p:nvPr/>
        </p:nvSpPr>
        <p:spPr>
          <a:xfrm>
            <a:off x="127925" y="3810000"/>
            <a:ext cx="8943900" cy="214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ES" sz="1600">
                <a:solidFill>
                  <a:schemeClr val="dk1"/>
                </a:solidFill>
              </a:rPr>
              <a:t>5.- Los alumnos de informática pretenden recaudar dinero para celebrar su viaje de fin de carrera. Para ello deciden montar un negocio temporal para realizar declaraciones de la renta durante el mes de junio. Alquilan un despacho por 400€ y pagan una licencia al Ayuntamiento de 100 €. Piensan pagar al alumno que realice el trabajo 5€ por declaración. El precio a cobrar a los potenciales clientes sería de 30€ por cada declaración de la renta. Calcular:</a:t>
            </a:r>
            <a:endParaRPr sz="1600">
              <a:solidFill>
                <a:schemeClr val="dk1"/>
              </a:solidFill>
            </a:endParaRPr>
          </a:p>
          <a:p>
            <a:pPr indent="596900" lvl="1" marL="914400" rtl="0" algn="l">
              <a:lnSpc>
                <a:spcPct val="100000"/>
              </a:lnSpc>
              <a:spcBef>
                <a:spcPts val="1400"/>
              </a:spcBef>
              <a:spcAft>
                <a:spcPts val="0"/>
              </a:spcAft>
              <a:buClr>
                <a:schemeClr val="dk1"/>
              </a:buClr>
              <a:buSzPts val="1600"/>
              <a:buAutoNum type="arabicPeriod"/>
            </a:pPr>
            <a:r>
              <a:rPr lang="es-ES" sz="1600">
                <a:solidFill>
                  <a:schemeClr val="dk1"/>
                </a:solidFill>
              </a:rPr>
              <a:t>Cuántas declaraciones tendrían que realizar para empezar a obtener beneficios</a:t>
            </a:r>
            <a:endParaRPr sz="1600">
              <a:solidFill>
                <a:schemeClr val="dk1"/>
              </a:solidFill>
            </a:endParaRPr>
          </a:p>
          <a:p>
            <a:pPr indent="596900" lvl="1" marL="914400" rtl="0" algn="l">
              <a:lnSpc>
                <a:spcPct val="100000"/>
              </a:lnSpc>
              <a:spcBef>
                <a:spcPts val="0"/>
              </a:spcBef>
              <a:spcAft>
                <a:spcPts val="0"/>
              </a:spcAft>
              <a:buClr>
                <a:schemeClr val="dk1"/>
              </a:buClr>
              <a:buSzPts val="1600"/>
              <a:buAutoNum type="arabicPeriod"/>
            </a:pPr>
            <a:r>
              <a:rPr lang="es-ES" sz="1600">
                <a:solidFill>
                  <a:schemeClr val="dk1"/>
                </a:solidFill>
              </a:rPr>
              <a:t>Cuál sería el beneficio si lograran efectuar 100 declaraciones</a:t>
            </a:r>
            <a:endParaRPr sz="1600">
              <a:solidFill>
                <a:schemeClr val="dk1"/>
              </a:solidFill>
            </a:endParaRPr>
          </a:p>
          <a:p>
            <a:pPr indent="927100" lvl="0" marL="0" rtl="0" algn="l">
              <a:lnSpc>
                <a:spcPct val="115000"/>
              </a:lnSpc>
              <a:spcBef>
                <a:spcPts val="1400"/>
              </a:spcBef>
              <a:spcAft>
                <a:spcPts val="0"/>
              </a:spcAft>
              <a:buNone/>
            </a:pPr>
            <a:r>
              <a:t/>
            </a:r>
            <a:endParaRPr sz="1600">
              <a:solidFill>
                <a:schemeClr val="dk1"/>
              </a:solidFill>
            </a:endParaRPr>
          </a:p>
          <a:p>
            <a:pPr indent="0" lvl="0" marL="457200" rtl="0" algn="l">
              <a:lnSpc>
                <a:spcPct val="115000"/>
              </a:lnSpc>
              <a:spcBef>
                <a:spcPts val="1400"/>
              </a:spcBef>
              <a:spcAft>
                <a:spcPts val="1400"/>
              </a:spcAft>
              <a:buNone/>
            </a:pPr>
            <a:r>
              <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nvSpPr>
        <p:spPr>
          <a:xfrm>
            <a:off x="2014200" y="140625"/>
            <a:ext cx="3000000" cy="790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s-ES" sz="3400">
                <a:solidFill>
                  <a:srgbClr val="FFFFFF"/>
                </a:solidFill>
              </a:rPr>
              <a:t>Ejercicios</a:t>
            </a:r>
            <a:endParaRPr>
              <a:solidFill>
                <a:srgbClr val="FFFFFF"/>
              </a:solidFill>
            </a:endParaRPr>
          </a:p>
        </p:txBody>
      </p:sp>
      <p:cxnSp>
        <p:nvCxnSpPr>
          <p:cNvPr id="97" name="Google Shape;97;p15"/>
          <p:cNvCxnSpPr/>
          <p:nvPr/>
        </p:nvCxnSpPr>
        <p:spPr>
          <a:xfrm>
            <a:off x="2531900" y="4390525"/>
            <a:ext cx="4324500" cy="0"/>
          </a:xfrm>
          <a:prstGeom prst="straightConnector1">
            <a:avLst/>
          </a:prstGeom>
          <a:noFill/>
          <a:ln cap="flat" cmpd="sng" w="28575">
            <a:solidFill>
              <a:srgbClr val="CC3399"/>
            </a:solidFill>
            <a:prstDash val="solid"/>
            <a:round/>
            <a:headEnd len="med" w="med" type="none"/>
            <a:tailEnd len="med" w="med" type="none"/>
          </a:ln>
        </p:spPr>
      </p:cxnSp>
      <p:sp>
        <p:nvSpPr>
          <p:cNvPr id="98" name="Google Shape;98;p15"/>
          <p:cNvSpPr txBox="1"/>
          <p:nvPr/>
        </p:nvSpPr>
        <p:spPr>
          <a:xfrm>
            <a:off x="21150" y="1057300"/>
            <a:ext cx="9101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a:solidFill>
                  <a:schemeClr val="dk1"/>
                </a:solidFill>
              </a:rPr>
              <a:t>6.- La empresa “Beoda” dedicada a la producción y comercialización de vinos decide sacar al mercado una nueva marca que se caracterizará por su fabricación totalmente ecológica, sin aditivos de ningún tipo. La empresa calcula que para este proyecto tendrá que soportar los siguientes costes:</a:t>
            </a:r>
            <a:endParaRPr>
              <a:solidFill>
                <a:schemeClr val="dk1"/>
              </a:solidFill>
            </a:endParaRPr>
          </a:p>
          <a:p>
            <a:pPr indent="927100" lvl="0" marL="0" rtl="0" algn="l">
              <a:spcBef>
                <a:spcPts val="0"/>
              </a:spcBef>
              <a:spcAft>
                <a:spcPts val="0"/>
              </a:spcAft>
              <a:buNone/>
            </a:pPr>
            <a:r>
              <a:rPr lang="es-ES">
                <a:solidFill>
                  <a:schemeClr val="dk1"/>
                </a:solidFill>
              </a:rPr>
              <a:t>Local, maquinaria, instalaciones: 10.000€</a:t>
            </a:r>
            <a:endParaRPr>
              <a:solidFill>
                <a:schemeClr val="dk1"/>
              </a:solidFill>
            </a:endParaRPr>
          </a:p>
          <a:p>
            <a:pPr indent="927100" lvl="0" marL="0" rtl="0" algn="l">
              <a:spcBef>
                <a:spcPts val="0"/>
              </a:spcBef>
              <a:spcAft>
                <a:spcPts val="0"/>
              </a:spcAft>
              <a:buNone/>
            </a:pPr>
            <a:r>
              <a:rPr lang="es-ES">
                <a:solidFill>
                  <a:schemeClr val="dk1"/>
                </a:solidFill>
              </a:rPr>
              <a:t>Licencia y permisos sanitarios: 3.500 €</a:t>
            </a:r>
            <a:endParaRPr>
              <a:solidFill>
                <a:schemeClr val="dk1"/>
              </a:solidFill>
            </a:endParaRPr>
          </a:p>
          <a:p>
            <a:pPr indent="927100" lvl="0" marL="0" rtl="0" algn="l">
              <a:spcBef>
                <a:spcPts val="0"/>
              </a:spcBef>
              <a:spcAft>
                <a:spcPts val="0"/>
              </a:spcAft>
              <a:buNone/>
            </a:pPr>
            <a:r>
              <a:rPr lang="es-ES">
                <a:solidFill>
                  <a:schemeClr val="dk1"/>
                </a:solidFill>
              </a:rPr>
              <a:t>Para la fabricación de cada botella se incurre en los siguientes costes:</a:t>
            </a:r>
            <a:endParaRPr>
              <a:solidFill>
                <a:schemeClr val="dk1"/>
              </a:solidFill>
            </a:endParaRPr>
          </a:p>
          <a:p>
            <a:pPr indent="927100" lvl="0" marL="0" rtl="0" algn="l">
              <a:spcBef>
                <a:spcPts val="0"/>
              </a:spcBef>
              <a:spcAft>
                <a:spcPts val="0"/>
              </a:spcAft>
              <a:buNone/>
            </a:pPr>
            <a:r>
              <a:rPr lang="es-ES">
                <a:solidFill>
                  <a:schemeClr val="dk1"/>
                </a:solidFill>
              </a:rPr>
              <a:t>5 €/unidad : correspondiente al envase, botella, etiquetado, corcho y comercialización.</a:t>
            </a:r>
            <a:endParaRPr>
              <a:solidFill>
                <a:schemeClr val="dk1"/>
              </a:solidFill>
            </a:endParaRPr>
          </a:p>
          <a:p>
            <a:pPr indent="927100" lvl="0" marL="0" rtl="0" algn="l">
              <a:spcBef>
                <a:spcPts val="0"/>
              </a:spcBef>
              <a:spcAft>
                <a:spcPts val="0"/>
              </a:spcAft>
              <a:buNone/>
            </a:pPr>
            <a:r>
              <a:rPr lang="es-ES">
                <a:solidFill>
                  <a:schemeClr val="dk1"/>
                </a:solidFill>
              </a:rPr>
              <a:t>5 €/unidad : correspondiente a la elaboración del vino (incluida uva, mano de obra y todo lo necesario para su producción embotellado).</a:t>
            </a:r>
            <a:endParaRPr>
              <a:solidFill>
                <a:schemeClr val="dk1"/>
              </a:solidFill>
            </a:endParaRPr>
          </a:p>
          <a:p>
            <a:pPr indent="-317500" lvl="0" marL="457200" rtl="0" algn="l">
              <a:spcBef>
                <a:spcPts val="1400"/>
              </a:spcBef>
              <a:spcAft>
                <a:spcPts val="0"/>
              </a:spcAft>
              <a:buClr>
                <a:schemeClr val="dk1"/>
              </a:buClr>
              <a:buSzPts val="1400"/>
              <a:buAutoNum type="arabicPeriod"/>
            </a:pPr>
            <a:r>
              <a:rPr lang="es-ES">
                <a:solidFill>
                  <a:schemeClr val="dk1"/>
                </a:solidFill>
              </a:rPr>
              <a:t>Si el precio de venta de cada botella de vino ecológico se fija en 15 € ¿cuál será el punto muerto o umbral de rentabilidad?</a:t>
            </a:r>
            <a:endParaRPr>
              <a:solidFill>
                <a:schemeClr val="dk1"/>
              </a:solidFill>
            </a:endParaRPr>
          </a:p>
          <a:p>
            <a:pPr indent="-317500" lvl="0" marL="457200" rtl="0" algn="l">
              <a:spcBef>
                <a:spcPts val="0"/>
              </a:spcBef>
              <a:spcAft>
                <a:spcPts val="0"/>
              </a:spcAft>
              <a:buClr>
                <a:schemeClr val="dk1"/>
              </a:buClr>
              <a:buSzPts val="1400"/>
              <a:buAutoNum type="arabicPeriod"/>
            </a:pPr>
            <a:r>
              <a:rPr lang="es-ES">
                <a:solidFill>
                  <a:schemeClr val="dk1"/>
                </a:solidFill>
              </a:rPr>
              <a:t>A qué precio debería venderse cada botella de vino ecológico si se pretende alcanzar el punto muerto con la venta y fabricación de 2.000 botellas de vino</a:t>
            </a:r>
            <a:endParaRPr>
              <a:solidFill>
                <a:schemeClr val="dk1"/>
              </a:solidFill>
            </a:endParaRPr>
          </a:p>
          <a:p>
            <a:pPr indent="-317500" lvl="0" marL="457200" rtl="0" algn="l">
              <a:spcBef>
                <a:spcPts val="0"/>
              </a:spcBef>
              <a:spcAft>
                <a:spcPts val="0"/>
              </a:spcAft>
              <a:buClr>
                <a:schemeClr val="dk1"/>
              </a:buClr>
              <a:buSzPts val="1400"/>
              <a:buAutoNum type="arabicPeriod"/>
            </a:pPr>
            <a:r>
              <a:rPr lang="es-ES">
                <a:solidFill>
                  <a:schemeClr val="dk1"/>
                </a:solidFill>
              </a:rPr>
              <a:t>Qué beneficio se obtendría al vender 3.000 botellas al precio obtenido en el apartado b).</a:t>
            </a:r>
            <a:endParaRPr>
              <a:solidFill>
                <a:schemeClr val="dk1"/>
              </a:solidFill>
            </a:endParaRPr>
          </a:p>
        </p:txBody>
      </p:sp>
      <p:sp>
        <p:nvSpPr>
          <p:cNvPr id="99" name="Google Shape;99;p15"/>
          <p:cNvSpPr txBox="1"/>
          <p:nvPr/>
        </p:nvSpPr>
        <p:spPr>
          <a:xfrm>
            <a:off x="184825" y="4426050"/>
            <a:ext cx="8943900" cy="204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ES">
                <a:solidFill>
                  <a:schemeClr val="dk1"/>
                </a:solidFill>
              </a:rPr>
              <a:t>7.- La empresa Juguetes Mecánicos S.A. fabrica entre otros productos, coches teledirigidos y tiene prevista para la campaña de este año una producción de 8.000 u.f.</a:t>
            </a:r>
            <a:endParaRPr>
              <a:solidFill>
                <a:schemeClr val="dk1"/>
              </a:solidFill>
            </a:endParaRPr>
          </a:p>
          <a:p>
            <a:pPr indent="927100" lvl="0" marL="0" rtl="0" algn="l">
              <a:lnSpc>
                <a:spcPct val="100000"/>
              </a:lnSpc>
              <a:spcBef>
                <a:spcPts val="0"/>
              </a:spcBef>
              <a:spcAft>
                <a:spcPts val="0"/>
              </a:spcAft>
              <a:buNone/>
            </a:pPr>
            <a:r>
              <a:rPr lang="es-ES">
                <a:solidFill>
                  <a:schemeClr val="dk1"/>
                </a:solidFill>
              </a:rPr>
              <a:t>El mando a distancia del citado juguete puede ser adquirido a una empresa electrónica al precio de 15€ la unidad, aunque también podría fabricarse internamente, dado que existe capacidad productiva, a un coste variable unitario de 5 € e incurriendo en unos costes fijos de 70.000 €. Basándose en estos datos, ¿qué decisión es la más recomendada? ¿Adquirir el mando en el exterior o fabricarlo en la propia empresa?</a:t>
            </a:r>
            <a:endParaRPr>
              <a:solidFill>
                <a:schemeClr val="dk1"/>
              </a:solidFill>
            </a:endParaRPr>
          </a:p>
          <a:p>
            <a:pPr indent="-317500" lvl="0" marL="457200" rtl="0" algn="l">
              <a:lnSpc>
                <a:spcPct val="100000"/>
              </a:lnSpc>
              <a:spcBef>
                <a:spcPts val="1400"/>
              </a:spcBef>
              <a:spcAft>
                <a:spcPts val="0"/>
              </a:spcAft>
              <a:buClr>
                <a:schemeClr val="dk1"/>
              </a:buClr>
              <a:buSzPts val="1400"/>
              <a:buAutoNum type="alphaLcParenR"/>
            </a:pPr>
            <a:r>
              <a:rPr lang="es-ES">
                <a:solidFill>
                  <a:schemeClr val="dk1"/>
                </a:solidFill>
              </a:rPr>
              <a:t>Calcular el punto muerto de la decisión</a:t>
            </a:r>
            <a:endParaRPr>
              <a:solidFill>
                <a:schemeClr val="dk1"/>
              </a:solidFill>
            </a:endParaRPr>
          </a:p>
          <a:p>
            <a:pPr indent="-317500" lvl="0" marL="457200" rtl="0" algn="l">
              <a:lnSpc>
                <a:spcPct val="100000"/>
              </a:lnSpc>
              <a:spcBef>
                <a:spcPts val="0"/>
              </a:spcBef>
              <a:spcAft>
                <a:spcPts val="0"/>
              </a:spcAft>
              <a:buClr>
                <a:schemeClr val="dk1"/>
              </a:buClr>
              <a:buSzPts val="1400"/>
              <a:buAutoNum type="alphaLcParenR"/>
            </a:pPr>
            <a:r>
              <a:rPr lang="es-ES">
                <a:solidFill>
                  <a:schemeClr val="dk1"/>
                </a:solidFill>
              </a:rPr>
              <a:t>Para qué cantidades interesa fabricar y para qué cantidad comprar. Justifique la respuesta.</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nvSpPr>
        <p:spPr>
          <a:xfrm>
            <a:off x="88350" y="960750"/>
            <a:ext cx="8967300" cy="200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ES" sz="1500"/>
              <a:t>1.- La Empresa PELU, S.A. ha observado que al aumentar el precio de su </a:t>
            </a:r>
            <a:r>
              <a:rPr b="1" lang="es-ES" sz="1500"/>
              <a:t>producto “BOT”</a:t>
            </a:r>
            <a:r>
              <a:rPr lang="es-ES" sz="1500"/>
              <a:t> de 100 a 120 u.m. sus ventas se han reducido de 1000 u.f. a 900 u.f. sin que exista otra razón que pueda explicar esta disminución.</a:t>
            </a:r>
            <a:endParaRPr sz="1500"/>
          </a:p>
          <a:p>
            <a:pPr indent="-323850" lvl="0" marL="914400" rtl="0" algn="l">
              <a:lnSpc>
                <a:spcPct val="100000"/>
              </a:lnSpc>
              <a:spcBef>
                <a:spcPts val="2400"/>
              </a:spcBef>
              <a:spcAft>
                <a:spcPts val="0"/>
              </a:spcAft>
              <a:buSzPts val="1500"/>
              <a:buAutoNum type="alphaUcPeriod"/>
            </a:pPr>
            <a:r>
              <a:rPr lang="es-ES" sz="1500"/>
              <a:t>Estimar la elasticidad de la demanda respecto al precio, en ese intervalo</a:t>
            </a:r>
            <a:endParaRPr sz="1500"/>
          </a:p>
          <a:p>
            <a:pPr indent="-323850" lvl="0" marL="914400" rtl="0" algn="l">
              <a:lnSpc>
                <a:spcPct val="100000"/>
              </a:lnSpc>
              <a:spcBef>
                <a:spcPts val="0"/>
              </a:spcBef>
              <a:spcAft>
                <a:spcPts val="0"/>
              </a:spcAft>
              <a:buSzPts val="1500"/>
              <a:buAutoNum type="alphaUcPeriod"/>
            </a:pPr>
            <a:r>
              <a:rPr lang="es-ES" sz="1500"/>
              <a:t>¿Es adecuada la decisión de esta empresa desde el punto de vista de la maximización de los ingresos?</a:t>
            </a:r>
            <a:endParaRPr sz="1500"/>
          </a:p>
          <a:p>
            <a:pPr indent="0" lvl="0" marL="0" rtl="0" algn="l">
              <a:lnSpc>
                <a:spcPct val="100000"/>
              </a:lnSpc>
              <a:spcBef>
                <a:spcPts val="2400"/>
              </a:spcBef>
              <a:spcAft>
                <a:spcPts val="2400"/>
              </a:spcAft>
              <a:buNone/>
            </a:pPr>
            <a:r>
              <a:t/>
            </a:r>
            <a:endParaRPr sz="1500"/>
          </a:p>
        </p:txBody>
      </p:sp>
      <p:sp>
        <p:nvSpPr>
          <p:cNvPr id="106" name="Google Shape;106;p16"/>
          <p:cNvSpPr txBox="1"/>
          <p:nvPr/>
        </p:nvSpPr>
        <p:spPr>
          <a:xfrm>
            <a:off x="2014200" y="140625"/>
            <a:ext cx="3000000" cy="790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s-ES" sz="3400">
                <a:solidFill>
                  <a:srgbClr val="FFFFFF"/>
                </a:solidFill>
              </a:rPr>
              <a:t>Ejercicios</a:t>
            </a:r>
            <a:endParaRPr>
              <a:solidFill>
                <a:srgbClr val="FFFFFF"/>
              </a:solidFill>
            </a:endParaRPr>
          </a:p>
        </p:txBody>
      </p:sp>
      <p:sp>
        <p:nvSpPr>
          <p:cNvPr id="107" name="Google Shape;107;p16"/>
          <p:cNvSpPr txBox="1"/>
          <p:nvPr/>
        </p:nvSpPr>
        <p:spPr>
          <a:xfrm>
            <a:off x="130800" y="3240650"/>
            <a:ext cx="6462000" cy="10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ES"/>
              <a:t>1.- SOLUCIÓN	P0 = 100	  P1=120				       = │-0,5│= 0,5</a:t>
            </a:r>
            <a:endParaRPr b="1"/>
          </a:p>
          <a:p>
            <a:pPr indent="1219200" lvl="0" marL="0" rtl="0" algn="l">
              <a:lnSpc>
                <a:spcPct val="115000"/>
              </a:lnSpc>
              <a:spcBef>
                <a:spcPts val="0"/>
              </a:spcBef>
              <a:spcAft>
                <a:spcPts val="0"/>
              </a:spcAft>
              <a:buNone/>
            </a:pPr>
            <a:r>
              <a:rPr b="1" lang="es-ES"/>
              <a:t>	Q0=1000	  Q1=900</a:t>
            </a:r>
            <a:endParaRPr b="1"/>
          </a:p>
        </p:txBody>
      </p:sp>
      <p:pic>
        <p:nvPicPr>
          <p:cNvPr id="108" name="Google Shape;108;p16"/>
          <p:cNvPicPr preferRelativeResize="0"/>
          <p:nvPr/>
        </p:nvPicPr>
        <p:blipFill>
          <a:blip r:embed="rId3">
            <a:alphaModFix/>
          </a:blip>
          <a:stretch>
            <a:fillRect/>
          </a:stretch>
        </p:blipFill>
        <p:spPr>
          <a:xfrm>
            <a:off x="3585838" y="3076275"/>
            <a:ext cx="1428375" cy="976550"/>
          </a:xfrm>
          <a:prstGeom prst="rect">
            <a:avLst/>
          </a:prstGeom>
          <a:noFill/>
          <a:ln>
            <a:noFill/>
          </a:ln>
        </p:spPr>
      </p:pic>
      <p:sp>
        <p:nvSpPr>
          <p:cNvPr id="109" name="Google Shape;109;p16"/>
          <p:cNvSpPr txBox="1"/>
          <p:nvPr/>
        </p:nvSpPr>
        <p:spPr>
          <a:xfrm>
            <a:off x="6669475" y="3036100"/>
            <a:ext cx="2474400" cy="90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ES" sz="1600"/>
              <a:t>Esto significa que: </a:t>
            </a:r>
            <a:endParaRPr b="1" sz="1600"/>
          </a:p>
          <a:p>
            <a:pPr indent="0" lvl="0" marL="0" rtl="0" algn="l">
              <a:lnSpc>
                <a:spcPct val="115000"/>
              </a:lnSpc>
              <a:spcBef>
                <a:spcPts val="0"/>
              </a:spcBef>
              <a:spcAft>
                <a:spcPts val="0"/>
              </a:spcAft>
              <a:buNone/>
            </a:pPr>
            <a:r>
              <a:rPr b="1" lang="es-ES" sz="1600"/>
              <a:t>E= 0,5 =&gt; INELÁSTICA</a:t>
            </a:r>
            <a:endParaRPr b="1" sz="1600"/>
          </a:p>
        </p:txBody>
      </p:sp>
      <p:sp>
        <p:nvSpPr>
          <p:cNvPr id="110" name="Google Shape;110;p16"/>
          <p:cNvSpPr/>
          <p:nvPr/>
        </p:nvSpPr>
        <p:spPr>
          <a:xfrm>
            <a:off x="6240525" y="3360088"/>
            <a:ext cx="477000" cy="2592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 name="Google Shape;111;p16"/>
          <p:cNvPicPr preferRelativeResize="0"/>
          <p:nvPr/>
        </p:nvPicPr>
        <p:blipFill rotWithShape="1">
          <a:blip r:embed="rId4">
            <a:alphaModFix/>
          </a:blip>
          <a:srcRect b="5929" l="1778" r="2086" t="3956"/>
          <a:stretch/>
        </p:blipFill>
        <p:spPr>
          <a:xfrm>
            <a:off x="5979450" y="3917843"/>
            <a:ext cx="3000000" cy="1491332"/>
          </a:xfrm>
          <a:prstGeom prst="rect">
            <a:avLst/>
          </a:prstGeom>
          <a:noFill/>
          <a:ln>
            <a:noFill/>
          </a:ln>
        </p:spPr>
      </p:pic>
      <p:pic>
        <p:nvPicPr>
          <p:cNvPr id="112" name="Google Shape;112;p16"/>
          <p:cNvPicPr preferRelativeResize="0"/>
          <p:nvPr/>
        </p:nvPicPr>
        <p:blipFill rotWithShape="1">
          <a:blip r:embed="rId5">
            <a:alphaModFix/>
          </a:blip>
          <a:srcRect b="3333" l="1987" r="3369" t="6811"/>
          <a:stretch/>
        </p:blipFill>
        <p:spPr>
          <a:xfrm>
            <a:off x="5986825" y="5411700"/>
            <a:ext cx="3000000" cy="1414550"/>
          </a:xfrm>
          <a:prstGeom prst="rect">
            <a:avLst/>
          </a:prstGeom>
          <a:noFill/>
          <a:ln>
            <a:noFill/>
          </a:ln>
        </p:spPr>
      </p:pic>
      <p:pic>
        <p:nvPicPr>
          <p:cNvPr id="113" name="Google Shape;113;p16"/>
          <p:cNvPicPr preferRelativeResize="0"/>
          <p:nvPr/>
        </p:nvPicPr>
        <p:blipFill rotWithShape="1">
          <a:blip r:embed="rId6">
            <a:alphaModFix/>
          </a:blip>
          <a:srcRect b="0" l="0" r="3437" t="6428"/>
          <a:stretch/>
        </p:blipFill>
        <p:spPr>
          <a:xfrm>
            <a:off x="228600" y="4158950"/>
            <a:ext cx="5166600" cy="2196750"/>
          </a:xfrm>
          <a:prstGeom prst="rect">
            <a:avLst/>
          </a:prstGeom>
          <a:noFill/>
          <a:ln>
            <a:noFill/>
          </a:ln>
        </p:spPr>
      </p:pic>
      <p:cxnSp>
        <p:nvCxnSpPr>
          <p:cNvPr id="114" name="Google Shape;114;p16"/>
          <p:cNvCxnSpPr/>
          <p:nvPr/>
        </p:nvCxnSpPr>
        <p:spPr>
          <a:xfrm>
            <a:off x="2285225" y="2963950"/>
            <a:ext cx="4324500" cy="0"/>
          </a:xfrm>
          <a:prstGeom prst="straightConnector1">
            <a:avLst/>
          </a:prstGeom>
          <a:noFill/>
          <a:ln cap="flat" cmpd="sng" w="28575">
            <a:solidFill>
              <a:srgbClr val="CC3399"/>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nvSpPr>
        <p:spPr>
          <a:xfrm>
            <a:off x="88350" y="1113150"/>
            <a:ext cx="8967300" cy="20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ES" sz="1500"/>
              <a:t>2.- Una empresa observa que al aumentar el precio de su producto de 10 a 12€, sus ventas se han reducido de 10.000 unidades de producto a 8.000 unidades, sin que exista otra razón que explique esa disminución.</a:t>
            </a:r>
            <a:endParaRPr sz="1500"/>
          </a:p>
          <a:p>
            <a:pPr indent="-323850" lvl="0" marL="914400" rtl="0" algn="l">
              <a:lnSpc>
                <a:spcPct val="100000"/>
              </a:lnSpc>
              <a:spcBef>
                <a:spcPts val="2400"/>
              </a:spcBef>
              <a:spcAft>
                <a:spcPts val="0"/>
              </a:spcAft>
              <a:buSzPts val="1500"/>
              <a:buAutoNum type="alphaUcPeriod"/>
            </a:pPr>
            <a:r>
              <a:rPr lang="es-ES" sz="1500"/>
              <a:t>Calcular la elasticidad de la demanda respecto al precio en ese intervalo.</a:t>
            </a:r>
            <a:endParaRPr sz="1500"/>
          </a:p>
          <a:p>
            <a:pPr indent="-323850" lvl="0" marL="914400" rtl="0" algn="l">
              <a:lnSpc>
                <a:spcPct val="100000"/>
              </a:lnSpc>
              <a:spcBef>
                <a:spcPts val="0"/>
              </a:spcBef>
              <a:spcAft>
                <a:spcPts val="0"/>
              </a:spcAft>
              <a:buSzPts val="1500"/>
              <a:buAutoNum type="alphaUcPeriod"/>
            </a:pPr>
            <a:r>
              <a:rPr lang="es-ES" sz="1500"/>
              <a:t>¿Es adecuada la decisión de esta empresa de aumentar el precio desde el punto de vista de la maximización de los ingresos?</a:t>
            </a:r>
            <a:endParaRPr sz="1500"/>
          </a:p>
          <a:p>
            <a:pPr indent="-323850" lvl="0" marL="914400" rtl="0" algn="l">
              <a:lnSpc>
                <a:spcPct val="100000"/>
              </a:lnSpc>
              <a:spcBef>
                <a:spcPts val="0"/>
              </a:spcBef>
              <a:spcAft>
                <a:spcPts val="0"/>
              </a:spcAft>
              <a:buSzPts val="1500"/>
              <a:buAutoNum type="alphaUcPeriod"/>
            </a:pPr>
            <a:r>
              <a:rPr lang="es-ES" sz="1500"/>
              <a:t>¿De qué tipo de producto se trata?</a:t>
            </a:r>
            <a:endParaRPr sz="1500"/>
          </a:p>
        </p:txBody>
      </p:sp>
      <p:sp>
        <p:nvSpPr>
          <p:cNvPr id="121" name="Google Shape;121;p17"/>
          <p:cNvSpPr txBox="1"/>
          <p:nvPr/>
        </p:nvSpPr>
        <p:spPr>
          <a:xfrm>
            <a:off x="2014200" y="140625"/>
            <a:ext cx="3000000" cy="790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s-ES" sz="3400">
                <a:solidFill>
                  <a:srgbClr val="FFFFFF"/>
                </a:solidFill>
              </a:rPr>
              <a:t>Ejercicios</a:t>
            </a:r>
            <a:endParaRPr>
              <a:solidFill>
                <a:srgbClr val="FFFFFF"/>
              </a:solidFill>
            </a:endParaRPr>
          </a:p>
        </p:txBody>
      </p:sp>
      <p:cxnSp>
        <p:nvCxnSpPr>
          <p:cNvPr id="122" name="Google Shape;122;p17"/>
          <p:cNvCxnSpPr/>
          <p:nvPr/>
        </p:nvCxnSpPr>
        <p:spPr>
          <a:xfrm>
            <a:off x="2285225" y="3268750"/>
            <a:ext cx="4324500" cy="0"/>
          </a:xfrm>
          <a:prstGeom prst="straightConnector1">
            <a:avLst/>
          </a:prstGeom>
          <a:noFill/>
          <a:ln cap="flat" cmpd="sng" w="28575">
            <a:solidFill>
              <a:srgbClr val="CC3399"/>
            </a:solidFill>
            <a:prstDash val="solid"/>
            <a:round/>
            <a:headEnd len="med" w="med" type="none"/>
            <a:tailEnd len="med" w="med" type="none"/>
          </a:ln>
        </p:spPr>
      </p:cxnSp>
      <p:sp>
        <p:nvSpPr>
          <p:cNvPr id="123" name="Google Shape;123;p17"/>
          <p:cNvSpPr txBox="1"/>
          <p:nvPr/>
        </p:nvSpPr>
        <p:spPr>
          <a:xfrm>
            <a:off x="223900" y="3482450"/>
            <a:ext cx="5561700" cy="123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ES">
                <a:solidFill>
                  <a:schemeClr val="dk1"/>
                </a:solidFill>
              </a:rPr>
              <a:t>2.-    	P0 = 10        P1=12				                  = │-1│= 1</a:t>
            </a:r>
            <a:endParaRPr b="1">
              <a:solidFill>
                <a:schemeClr val="dk1"/>
              </a:solidFill>
            </a:endParaRPr>
          </a:p>
          <a:p>
            <a:pPr indent="0" lvl="0" marL="0" rtl="0" algn="l">
              <a:lnSpc>
                <a:spcPct val="115000"/>
              </a:lnSpc>
              <a:spcBef>
                <a:spcPts val="0"/>
              </a:spcBef>
              <a:spcAft>
                <a:spcPts val="0"/>
              </a:spcAft>
              <a:buNone/>
            </a:pPr>
            <a:r>
              <a:rPr b="1" lang="es-ES">
                <a:solidFill>
                  <a:schemeClr val="dk1"/>
                </a:solidFill>
              </a:rPr>
              <a:t>         Q0=10.000	  Q1=8000</a:t>
            </a:r>
            <a:endParaRPr b="1">
              <a:solidFill>
                <a:schemeClr val="dk1"/>
              </a:solidFill>
            </a:endParaRPr>
          </a:p>
        </p:txBody>
      </p:sp>
      <p:pic>
        <p:nvPicPr>
          <p:cNvPr id="124" name="Google Shape;124;p17"/>
          <p:cNvPicPr preferRelativeResize="0"/>
          <p:nvPr/>
        </p:nvPicPr>
        <p:blipFill>
          <a:blip r:embed="rId3">
            <a:alphaModFix/>
          </a:blip>
          <a:stretch>
            <a:fillRect/>
          </a:stretch>
        </p:blipFill>
        <p:spPr>
          <a:xfrm>
            <a:off x="3572525" y="3421150"/>
            <a:ext cx="1260475" cy="861750"/>
          </a:xfrm>
          <a:prstGeom prst="rect">
            <a:avLst/>
          </a:prstGeom>
          <a:noFill/>
          <a:ln>
            <a:noFill/>
          </a:ln>
        </p:spPr>
      </p:pic>
      <p:sp>
        <p:nvSpPr>
          <p:cNvPr id="125" name="Google Shape;125;p17"/>
          <p:cNvSpPr txBox="1"/>
          <p:nvPr/>
        </p:nvSpPr>
        <p:spPr>
          <a:xfrm>
            <a:off x="6336525" y="3344950"/>
            <a:ext cx="2719200" cy="73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ES" sz="1600">
                <a:solidFill>
                  <a:schemeClr val="dk1"/>
                </a:solidFill>
              </a:rPr>
              <a:t>Esto significa que: E=1 =&gt; ELASTICIDAD UNITARIA</a:t>
            </a:r>
            <a:endParaRPr b="1" sz="1600">
              <a:solidFill>
                <a:schemeClr val="dk1"/>
              </a:solidFill>
            </a:endParaRPr>
          </a:p>
        </p:txBody>
      </p:sp>
      <p:sp>
        <p:nvSpPr>
          <p:cNvPr id="126" name="Google Shape;126;p17"/>
          <p:cNvSpPr/>
          <p:nvPr/>
        </p:nvSpPr>
        <p:spPr>
          <a:xfrm>
            <a:off x="5859525" y="3588688"/>
            <a:ext cx="477000" cy="2592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txBox="1"/>
          <p:nvPr/>
        </p:nvSpPr>
        <p:spPr>
          <a:xfrm>
            <a:off x="88350" y="6038700"/>
            <a:ext cx="4112400" cy="4506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ES">
                <a:solidFill>
                  <a:schemeClr val="dk1"/>
                </a:solidFill>
              </a:rPr>
              <a:t>IT1-IT0= -4.000 u.m. =&gt; Ya está en IT máximo</a:t>
            </a:r>
            <a:endParaRPr b="1">
              <a:solidFill>
                <a:schemeClr val="dk1"/>
              </a:solidFill>
            </a:endParaRPr>
          </a:p>
        </p:txBody>
      </p:sp>
      <p:sp>
        <p:nvSpPr>
          <p:cNvPr id="128" name="Google Shape;128;p17"/>
          <p:cNvSpPr txBox="1"/>
          <p:nvPr/>
        </p:nvSpPr>
        <p:spPr>
          <a:xfrm>
            <a:off x="4452300" y="4609400"/>
            <a:ext cx="4454100" cy="73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ES" sz="1500">
                <a:solidFill>
                  <a:schemeClr val="dk1"/>
                </a:solidFill>
              </a:rPr>
              <a:t>¿Qué se recomienda hacer?</a:t>
            </a:r>
            <a:endParaRPr b="1" sz="1500">
              <a:solidFill>
                <a:schemeClr val="dk1"/>
              </a:solidFill>
            </a:endParaRPr>
          </a:p>
          <a:p>
            <a:pPr indent="0" lvl="0" marL="0" rtl="0" algn="ctr">
              <a:lnSpc>
                <a:spcPct val="115000"/>
              </a:lnSpc>
              <a:spcBef>
                <a:spcPts val="0"/>
              </a:spcBef>
              <a:spcAft>
                <a:spcPts val="0"/>
              </a:spcAft>
              <a:buNone/>
            </a:pPr>
            <a:r>
              <a:rPr b="1" lang="es-ES" sz="1500">
                <a:solidFill>
                  <a:schemeClr val="dk1"/>
                </a:solidFill>
              </a:rPr>
              <a:t>Bajar P para que suba Q y así Incrementen los IT.</a:t>
            </a:r>
            <a:endParaRPr b="1" sz="1500">
              <a:solidFill>
                <a:schemeClr val="dk1"/>
              </a:solidFill>
            </a:endParaRPr>
          </a:p>
        </p:txBody>
      </p:sp>
      <p:pic>
        <p:nvPicPr>
          <p:cNvPr id="129" name="Google Shape;129;p17"/>
          <p:cNvPicPr preferRelativeResize="0"/>
          <p:nvPr/>
        </p:nvPicPr>
        <p:blipFill rotWithShape="1">
          <a:blip r:embed="rId4">
            <a:alphaModFix/>
          </a:blip>
          <a:srcRect b="21500" l="0" r="24104" t="0"/>
          <a:stretch/>
        </p:blipFill>
        <p:spPr>
          <a:xfrm>
            <a:off x="333150" y="4435300"/>
            <a:ext cx="3520075" cy="1675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8"/>
          <p:cNvSpPr txBox="1"/>
          <p:nvPr/>
        </p:nvSpPr>
        <p:spPr>
          <a:xfrm>
            <a:off x="88350" y="1113150"/>
            <a:ext cx="8967300" cy="166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ES" sz="1600"/>
              <a:t>3</a:t>
            </a:r>
            <a:r>
              <a:rPr lang="es-ES" sz="1600"/>
              <a:t>.- </a:t>
            </a:r>
            <a:r>
              <a:rPr lang="es-ES" sz="1600">
                <a:solidFill>
                  <a:schemeClr val="dk1"/>
                </a:solidFill>
              </a:rPr>
              <a:t>La empresa GUMA, S.A. se dedica a la fabricación y venta de un producto para lo cual soporta unos costes fijos de 600.000€ al año, y un coste variable unitario de 30€.</a:t>
            </a:r>
            <a:endParaRPr sz="1600">
              <a:solidFill>
                <a:schemeClr val="dk1"/>
              </a:solidFill>
            </a:endParaRPr>
          </a:p>
          <a:p>
            <a:pPr indent="927100" lvl="0" marL="0" rtl="0" algn="l">
              <a:lnSpc>
                <a:spcPct val="115000"/>
              </a:lnSpc>
              <a:spcBef>
                <a:spcPts val="0"/>
              </a:spcBef>
              <a:spcAft>
                <a:spcPts val="0"/>
              </a:spcAft>
              <a:buNone/>
            </a:pPr>
            <a:r>
              <a:rPr lang="es-ES" sz="1600">
                <a:solidFill>
                  <a:schemeClr val="dk1"/>
                </a:solidFill>
              </a:rPr>
              <a:t>Trabajando a ritmo normal, tiene capacidad para producir y vender 30.000 u.f. anuales</a:t>
            </a:r>
            <a:endParaRPr sz="1600">
              <a:solidFill>
                <a:schemeClr val="dk1"/>
              </a:solidFill>
            </a:endParaRPr>
          </a:p>
          <a:p>
            <a:pPr indent="927100" lvl="0" marL="0" rtl="0" algn="l">
              <a:lnSpc>
                <a:spcPct val="115000"/>
              </a:lnSpc>
              <a:spcBef>
                <a:spcPts val="0"/>
              </a:spcBef>
              <a:spcAft>
                <a:spcPts val="0"/>
              </a:spcAft>
              <a:buNone/>
            </a:pPr>
            <a:r>
              <a:rPr lang="es-ES" sz="1600">
                <a:solidFill>
                  <a:schemeClr val="dk1"/>
                </a:solidFill>
              </a:rPr>
              <a:t>¿Qué precio se ha de fijar si se desea obtener un margen de beneficio del 15% sobre el precio de coste total unitario?</a:t>
            </a:r>
            <a:endParaRPr sz="1600">
              <a:solidFill>
                <a:schemeClr val="dk1"/>
              </a:solidFill>
            </a:endParaRPr>
          </a:p>
          <a:p>
            <a:pPr indent="0" lvl="0" marL="0" rtl="0" algn="l">
              <a:lnSpc>
                <a:spcPct val="100000"/>
              </a:lnSpc>
              <a:spcBef>
                <a:spcPts val="0"/>
              </a:spcBef>
              <a:spcAft>
                <a:spcPts val="0"/>
              </a:spcAft>
              <a:buNone/>
            </a:pPr>
            <a:r>
              <a:t/>
            </a:r>
            <a:endParaRPr sz="1800"/>
          </a:p>
        </p:txBody>
      </p:sp>
      <p:sp>
        <p:nvSpPr>
          <p:cNvPr id="136" name="Google Shape;136;p18"/>
          <p:cNvSpPr txBox="1"/>
          <p:nvPr/>
        </p:nvSpPr>
        <p:spPr>
          <a:xfrm>
            <a:off x="2014200" y="140625"/>
            <a:ext cx="3000000" cy="790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s-ES" sz="3400">
                <a:solidFill>
                  <a:srgbClr val="FFFFFF"/>
                </a:solidFill>
              </a:rPr>
              <a:t>Ejercicios</a:t>
            </a:r>
            <a:endParaRPr>
              <a:solidFill>
                <a:srgbClr val="FFFFFF"/>
              </a:solidFill>
            </a:endParaRPr>
          </a:p>
        </p:txBody>
      </p:sp>
      <p:cxnSp>
        <p:nvCxnSpPr>
          <p:cNvPr id="137" name="Google Shape;137;p18"/>
          <p:cNvCxnSpPr/>
          <p:nvPr/>
        </p:nvCxnSpPr>
        <p:spPr>
          <a:xfrm>
            <a:off x="2437625" y="2811550"/>
            <a:ext cx="4324500" cy="0"/>
          </a:xfrm>
          <a:prstGeom prst="straightConnector1">
            <a:avLst/>
          </a:prstGeom>
          <a:noFill/>
          <a:ln cap="flat" cmpd="sng" w="28575">
            <a:solidFill>
              <a:srgbClr val="CC3399"/>
            </a:solidFill>
            <a:prstDash val="solid"/>
            <a:round/>
            <a:headEnd len="med" w="med" type="none"/>
            <a:tailEnd len="med" w="med" type="none"/>
          </a:ln>
        </p:spPr>
      </p:cxnSp>
      <p:sp>
        <p:nvSpPr>
          <p:cNvPr id="138" name="Google Shape;138;p18"/>
          <p:cNvSpPr txBox="1"/>
          <p:nvPr/>
        </p:nvSpPr>
        <p:spPr>
          <a:xfrm>
            <a:off x="339625" y="3110050"/>
            <a:ext cx="8403600" cy="3000000"/>
          </a:xfrm>
          <a:prstGeom prst="rect">
            <a:avLst/>
          </a:prstGeom>
          <a:noFill/>
          <a:ln>
            <a:noFill/>
          </a:ln>
        </p:spPr>
        <p:txBody>
          <a:bodyPr anchorCtr="0" anchor="t" bIns="91425" lIns="91425" spcFirstLastPara="1" rIns="91425" wrap="square" tIns="91425">
            <a:noAutofit/>
          </a:bodyPr>
          <a:lstStyle/>
          <a:p>
            <a:pPr indent="927100" lvl="0" marL="0" rtl="0" algn="l">
              <a:lnSpc>
                <a:spcPct val="115000"/>
              </a:lnSpc>
              <a:spcBef>
                <a:spcPts val="0"/>
              </a:spcBef>
              <a:spcAft>
                <a:spcPts val="0"/>
              </a:spcAft>
              <a:buNone/>
            </a:pPr>
            <a:r>
              <a:rPr b="1" lang="es-ES" sz="1800">
                <a:solidFill>
                  <a:schemeClr val="dk1"/>
                </a:solidFill>
              </a:rPr>
              <a:t> 	CF= 600.000 € al año.	   </a:t>
            </a:r>
            <a:endParaRPr b="1" sz="1800">
              <a:solidFill>
                <a:schemeClr val="dk1"/>
              </a:solidFill>
            </a:endParaRPr>
          </a:p>
          <a:p>
            <a:pPr indent="927100" lvl="0" marL="0" rtl="0" algn="l">
              <a:lnSpc>
                <a:spcPct val="115000"/>
              </a:lnSpc>
              <a:spcBef>
                <a:spcPts val="0"/>
              </a:spcBef>
              <a:spcAft>
                <a:spcPts val="0"/>
              </a:spcAft>
              <a:buNone/>
            </a:pPr>
            <a:r>
              <a:rPr b="1" lang="es-ES" sz="1800">
                <a:solidFill>
                  <a:schemeClr val="dk1"/>
                </a:solidFill>
              </a:rPr>
              <a:t>	Cvu = 30€			        </a:t>
            </a:r>
            <a:endParaRPr b="1" sz="1800">
              <a:solidFill>
                <a:schemeClr val="dk1"/>
              </a:solidFill>
            </a:endParaRPr>
          </a:p>
          <a:p>
            <a:pPr indent="927100" lvl="0" marL="0" rtl="0" algn="l">
              <a:lnSpc>
                <a:spcPct val="115000"/>
              </a:lnSpc>
              <a:spcBef>
                <a:spcPts val="0"/>
              </a:spcBef>
              <a:spcAft>
                <a:spcPts val="0"/>
              </a:spcAft>
              <a:buNone/>
            </a:pPr>
            <a:r>
              <a:rPr b="1" lang="es-ES" sz="1800">
                <a:solidFill>
                  <a:schemeClr val="dk1"/>
                </a:solidFill>
              </a:rPr>
              <a:t>	Q = 30.000 u.f.</a:t>
            </a:r>
            <a:endParaRPr b="1" sz="1800">
              <a:solidFill>
                <a:schemeClr val="dk1"/>
              </a:solidFill>
            </a:endParaRPr>
          </a:p>
          <a:p>
            <a:pPr indent="927100" lvl="0" marL="0" rtl="0" algn="l">
              <a:lnSpc>
                <a:spcPct val="115000"/>
              </a:lnSpc>
              <a:spcBef>
                <a:spcPts val="0"/>
              </a:spcBef>
              <a:spcAft>
                <a:spcPts val="0"/>
              </a:spcAft>
              <a:buNone/>
            </a:pPr>
            <a:r>
              <a:t/>
            </a:r>
            <a:endParaRPr b="1" sz="1800">
              <a:solidFill>
                <a:schemeClr val="dk1"/>
              </a:solidFill>
            </a:endParaRPr>
          </a:p>
          <a:p>
            <a:pPr indent="0" lvl="0" marL="0" rtl="0" algn="l">
              <a:lnSpc>
                <a:spcPct val="115000"/>
              </a:lnSpc>
              <a:spcBef>
                <a:spcPts val="0"/>
              </a:spcBef>
              <a:spcAft>
                <a:spcPts val="0"/>
              </a:spcAft>
              <a:buNone/>
            </a:pPr>
            <a:r>
              <a:rPr b="1" lang="es-ES" sz="1800">
                <a:solidFill>
                  <a:schemeClr val="dk1"/>
                </a:solidFill>
              </a:rPr>
              <a:t>   Pctu =CVu+Cfu(CF/q) </a:t>
            </a:r>
            <a:endParaRPr b="1" sz="1800">
              <a:solidFill>
                <a:schemeClr val="dk1"/>
              </a:solidFill>
            </a:endParaRPr>
          </a:p>
          <a:p>
            <a:pPr indent="0" lvl="0" marL="0" rtl="0" algn="l">
              <a:lnSpc>
                <a:spcPct val="115000"/>
              </a:lnSpc>
              <a:spcBef>
                <a:spcPts val="0"/>
              </a:spcBef>
              <a:spcAft>
                <a:spcPts val="0"/>
              </a:spcAft>
              <a:buNone/>
            </a:pPr>
            <a:r>
              <a:rPr b="1" lang="es-ES" sz="1800">
                <a:solidFill>
                  <a:schemeClr val="dk1"/>
                </a:solidFill>
              </a:rPr>
              <a:t>            = 30+ (600.000/30.000)</a:t>
            </a:r>
            <a:endParaRPr b="1" sz="1800">
              <a:solidFill>
                <a:schemeClr val="dk1"/>
              </a:solidFill>
            </a:endParaRPr>
          </a:p>
          <a:p>
            <a:pPr indent="0" lvl="0" marL="0" rtl="0" algn="l">
              <a:lnSpc>
                <a:spcPct val="115000"/>
              </a:lnSpc>
              <a:spcBef>
                <a:spcPts val="0"/>
              </a:spcBef>
              <a:spcAft>
                <a:spcPts val="0"/>
              </a:spcAft>
              <a:buNone/>
            </a:pPr>
            <a:r>
              <a:rPr b="1" lang="es-ES" sz="1800">
                <a:solidFill>
                  <a:schemeClr val="dk1"/>
                </a:solidFill>
              </a:rPr>
              <a:t>            = 30+20= 50 Ctu (= Precio de Coste)</a:t>
            </a:r>
            <a:endParaRPr b="1" sz="1800">
              <a:solidFill>
                <a:schemeClr val="dk1"/>
              </a:solidFill>
            </a:endParaRPr>
          </a:p>
          <a:p>
            <a:pPr indent="927100" lvl="0" marL="0" rtl="0" algn="l">
              <a:lnSpc>
                <a:spcPct val="115000"/>
              </a:lnSpc>
              <a:spcBef>
                <a:spcPts val="0"/>
              </a:spcBef>
              <a:spcAft>
                <a:spcPts val="0"/>
              </a:spcAft>
              <a:buNone/>
            </a:pPr>
            <a:r>
              <a:t/>
            </a:r>
            <a:endParaRPr b="1" sz="1800">
              <a:solidFill>
                <a:schemeClr val="dk1"/>
              </a:solidFill>
            </a:endParaRPr>
          </a:p>
          <a:p>
            <a:pPr indent="927100" lvl="0" marL="0" rtl="0" algn="l">
              <a:lnSpc>
                <a:spcPct val="115000"/>
              </a:lnSpc>
              <a:spcBef>
                <a:spcPts val="0"/>
              </a:spcBef>
              <a:spcAft>
                <a:spcPts val="0"/>
              </a:spcAft>
              <a:buNone/>
            </a:pPr>
            <a:r>
              <a:rPr b="1" lang="es-ES" sz="1800">
                <a:solidFill>
                  <a:schemeClr val="dk1"/>
                </a:solidFill>
              </a:rPr>
              <a:t>Si el margen (sobre el precio de coste debe ser un 15%):	</a:t>
            </a:r>
            <a:endParaRPr b="1" sz="1800">
              <a:solidFill>
                <a:schemeClr val="dk1"/>
              </a:solidFill>
            </a:endParaRPr>
          </a:p>
          <a:p>
            <a:pPr indent="927100" lvl="0" marL="0" rtl="0" algn="l">
              <a:lnSpc>
                <a:spcPct val="115000"/>
              </a:lnSpc>
              <a:spcBef>
                <a:spcPts val="0"/>
              </a:spcBef>
              <a:spcAft>
                <a:spcPts val="0"/>
              </a:spcAft>
              <a:buNone/>
            </a:pPr>
            <a:r>
              <a:rPr b="1" lang="es-ES" sz="1800">
                <a:solidFill>
                  <a:schemeClr val="dk1"/>
                </a:solidFill>
              </a:rPr>
              <a:t>	Precio = PVP = 50 (1 + 0,15) = 57,5 u.m.</a:t>
            </a:r>
            <a:endParaRPr b="1" sz="1800">
              <a:solidFill>
                <a:schemeClr val="dk1"/>
              </a:solidFill>
            </a:endParaRPr>
          </a:p>
        </p:txBody>
      </p:sp>
      <p:cxnSp>
        <p:nvCxnSpPr>
          <p:cNvPr id="139" name="Google Shape;139;p18"/>
          <p:cNvCxnSpPr/>
          <p:nvPr/>
        </p:nvCxnSpPr>
        <p:spPr>
          <a:xfrm>
            <a:off x="4378225" y="3110050"/>
            <a:ext cx="2400" cy="1049400"/>
          </a:xfrm>
          <a:prstGeom prst="straightConnector1">
            <a:avLst/>
          </a:prstGeom>
          <a:noFill/>
          <a:ln cap="flat" cmpd="sng" w="9525">
            <a:solidFill>
              <a:schemeClr val="dk2"/>
            </a:solidFill>
            <a:prstDash val="solid"/>
            <a:round/>
            <a:headEnd len="med" w="med" type="none"/>
            <a:tailEnd len="med" w="med" type="none"/>
          </a:ln>
        </p:spPr>
      </p:cxnSp>
      <p:sp>
        <p:nvSpPr>
          <p:cNvPr id="140" name="Google Shape;140;p18"/>
          <p:cNvSpPr txBox="1"/>
          <p:nvPr/>
        </p:nvSpPr>
        <p:spPr>
          <a:xfrm>
            <a:off x="4572000" y="3268575"/>
            <a:ext cx="1574700" cy="557100"/>
          </a:xfrm>
          <a:prstGeom prst="rect">
            <a:avLst/>
          </a:prstGeom>
          <a:solidFill>
            <a:srgbClr val="EFEFEF"/>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s-ES"/>
              <a:t>Pctu= Cvu+CF</a:t>
            </a:r>
            <a:endParaRPr/>
          </a:p>
          <a:p>
            <a:pPr indent="0" lvl="0" marL="0" marR="0" rtl="0" algn="ctr">
              <a:lnSpc>
                <a:spcPct val="100000"/>
              </a:lnSpc>
              <a:spcBef>
                <a:spcPts val="0"/>
              </a:spcBef>
              <a:spcAft>
                <a:spcPts val="0"/>
              </a:spcAft>
              <a:buNone/>
            </a:pPr>
            <a:r>
              <a:rPr lang="es-ES"/>
              <a:t>                    q</a:t>
            </a:r>
            <a:endParaRPr/>
          </a:p>
          <a:p>
            <a:pPr indent="0" lvl="0" marL="0" marR="0" rtl="0" algn="ctr">
              <a:lnSpc>
                <a:spcPct val="100000"/>
              </a:lnSpc>
              <a:spcBef>
                <a:spcPts val="0"/>
              </a:spcBef>
              <a:spcAft>
                <a:spcPts val="0"/>
              </a:spcAft>
              <a:buNone/>
            </a:pPr>
            <a:r>
              <a:rPr lang="es-ES"/>
              <a:t>           </a:t>
            </a:r>
            <a:endParaRPr/>
          </a:p>
        </p:txBody>
      </p:sp>
      <p:cxnSp>
        <p:nvCxnSpPr>
          <p:cNvPr id="141" name="Google Shape;141;p18"/>
          <p:cNvCxnSpPr/>
          <p:nvPr/>
        </p:nvCxnSpPr>
        <p:spPr>
          <a:xfrm>
            <a:off x="5719475" y="3583275"/>
            <a:ext cx="330000" cy="0"/>
          </a:xfrm>
          <a:prstGeom prst="straightConnector1">
            <a:avLst/>
          </a:prstGeom>
          <a:noFill/>
          <a:ln cap="flat" cmpd="sng" w="9525">
            <a:solidFill>
              <a:schemeClr val="dk2"/>
            </a:solidFill>
            <a:prstDash val="solid"/>
            <a:round/>
            <a:headEnd len="med" w="med" type="none"/>
            <a:tailEnd len="med" w="med" type="none"/>
          </a:ln>
        </p:spPr>
      </p:cxnSp>
      <p:sp>
        <p:nvSpPr>
          <p:cNvPr id="142" name="Google Shape;142;p18"/>
          <p:cNvSpPr txBox="1"/>
          <p:nvPr/>
        </p:nvSpPr>
        <p:spPr>
          <a:xfrm>
            <a:off x="5925325" y="4220500"/>
            <a:ext cx="2513100" cy="97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ES" sz="1300">
                <a:solidFill>
                  <a:schemeClr val="dk1"/>
                </a:solidFill>
              </a:rPr>
              <a:t>Precio de coste fijo unitario</a:t>
            </a:r>
            <a:endParaRPr b="1" sz="1300">
              <a:solidFill>
                <a:schemeClr val="dk1"/>
              </a:solidFill>
            </a:endParaRPr>
          </a:p>
          <a:p>
            <a:pPr indent="0" lvl="0" marL="0" rtl="0" algn="ctr">
              <a:lnSpc>
                <a:spcPct val="115000"/>
              </a:lnSpc>
              <a:spcBef>
                <a:spcPts val="0"/>
              </a:spcBef>
              <a:spcAft>
                <a:spcPts val="0"/>
              </a:spcAft>
              <a:buNone/>
            </a:pPr>
            <a:r>
              <a:rPr b="1" lang="es-ES" sz="1300">
                <a:solidFill>
                  <a:schemeClr val="dk1"/>
                </a:solidFill>
              </a:rPr>
              <a:t>20 u.m.  = Cfu</a:t>
            </a:r>
            <a:endParaRPr b="1" sz="1300">
              <a:solidFill>
                <a:schemeClr val="dk1"/>
              </a:solidFill>
            </a:endParaRPr>
          </a:p>
        </p:txBody>
      </p:sp>
      <p:cxnSp>
        <p:nvCxnSpPr>
          <p:cNvPr id="143" name="Google Shape;143;p18"/>
          <p:cNvCxnSpPr/>
          <p:nvPr/>
        </p:nvCxnSpPr>
        <p:spPr>
          <a:xfrm flipH="1" rot="10800000">
            <a:off x="3008875" y="4500400"/>
            <a:ext cx="3063000" cy="334200"/>
          </a:xfrm>
          <a:prstGeom prst="curvedConnector3">
            <a:avLst>
              <a:gd fmla="val 15930" name="adj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9"/>
          <p:cNvSpPr txBox="1"/>
          <p:nvPr/>
        </p:nvSpPr>
        <p:spPr>
          <a:xfrm>
            <a:off x="88350" y="960750"/>
            <a:ext cx="8967300" cy="16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ES" sz="1600">
                <a:solidFill>
                  <a:schemeClr val="dk1"/>
                </a:solidFill>
              </a:rPr>
              <a:t>4.- Una empresa dedicada a la fabricación de un componente específico de ordenador tiene unos costes fijos anuales de 800.000€, y un coste variable por unidad fabricada de 25€. La producción es de 40.000 componentes al año. Calcular:</a:t>
            </a:r>
            <a:endParaRPr sz="1600">
              <a:solidFill>
                <a:schemeClr val="dk1"/>
              </a:solidFill>
            </a:endParaRPr>
          </a:p>
          <a:p>
            <a:pPr indent="596900" lvl="0" marL="0" rtl="0" algn="l">
              <a:lnSpc>
                <a:spcPct val="115000"/>
              </a:lnSpc>
              <a:spcBef>
                <a:spcPts val="1400"/>
              </a:spcBef>
              <a:spcAft>
                <a:spcPts val="0"/>
              </a:spcAft>
              <a:buClr>
                <a:schemeClr val="dk1"/>
              </a:buClr>
              <a:buSzPts val="1600"/>
              <a:buAutoNum type="arabicPeriod"/>
            </a:pPr>
            <a:r>
              <a:rPr lang="es-ES" sz="1600">
                <a:solidFill>
                  <a:schemeClr val="dk1"/>
                </a:solidFill>
              </a:rPr>
              <a:t>Precio al que debe salir al mercado para obtener un beneficio del 40% s/ su coste total.</a:t>
            </a:r>
            <a:endParaRPr sz="1600">
              <a:solidFill>
                <a:schemeClr val="dk1"/>
              </a:solidFill>
            </a:endParaRPr>
          </a:p>
          <a:p>
            <a:pPr indent="596900" lvl="0" marL="0" rtl="0" algn="l">
              <a:lnSpc>
                <a:spcPct val="115000"/>
              </a:lnSpc>
              <a:spcBef>
                <a:spcPts val="0"/>
              </a:spcBef>
              <a:spcAft>
                <a:spcPts val="0"/>
              </a:spcAft>
              <a:buClr>
                <a:schemeClr val="dk1"/>
              </a:buClr>
              <a:buSzPts val="1600"/>
              <a:buAutoNum type="arabicPeriod"/>
            </a:pPr>
            <a:r>
              <a:rPr lang="es-ES" sz="1600">
                <a:solidFill>
                  <a:schemeClr val="dk1"/>
                </a:solidFill>
              </a:rPr>
              <a:t>Punto muerto</a:t>
            </a:r>
            <a:endParaRPr sz="1600">
              <a:solidFill>
                <a:schemeClr val="dk1"/>
              </a:solidFill>
            </a:endParaRPr>
          </a:p>
          <a:p>
            <a:pPr indent="596900" lvl="0" marL="0" rtl="0" algn="l">
              <a:lnSpc>
                <a:spcPct val="115000"/>
              </a:lnSpc>
              <a:spcBef>
                <a:spcPts val="0"/>
              </a:spcBef>
              <a:spcAft>
                <a:spcPts val="0"/>
              </a:spcAft>
              <a:buClr>
                <a:schemeClr val="dk1"/>
              </a:buClr>
              <a:buSzPts val="1600"/>
              <a:buAutoNum type="arabicPeriod"/>
            </a:pPr>
            <a:r>
              <a:rPr lang="es-ES" sz="1600">
                <a:solidFill>
                  <a:schemeClr val="dk1"/>
                </a:solidFill>
              </a:rPr>
              <a:t>Margen bruto unitario y el BAII</a:t>
            </a:r>
            <a:endParaRPr sz="1600">
              <a:solidFill>
                <a:schemeClr val="dk1"/>
              </a:solidFill>
            </a:endParaRPr>
          </a:p>
          <a:p>
            <a:pPr indent="927100" lvl="0" marL="0" rtl="0" algn="l">
              <a:lnSpc>
                <a:spcPct val="115000"/>
              </a:lnSpc>
              <a:spcBef>
                <a:spcPts val="1400"/>
              </a:spcBef>
              <a:spcAft>
                <a:spcPts val="0"/>
              </a:spcAft>
              <a:buNone/>
            </a:pPr>
            <a:r>
              <a:t/>
            </a:r>
            <a:endParaRPr sz="1600"/>
          </a:p>
          <a:p>
            <a:pPr indent="0" lvl="0" marL="0" rtl="0" algn="l">
              <a:lnSpc>
                <a:spcPct val="100000"/>
              </a:lnSpc>
              <a:spcBef>
                <a:spcPts val="0"/>
              </a:spcBef>
              <a:spcAft>
                <a:spcPts val="0"/>
              </a:spcAft>
              <a:buNone/>
            </a:pPr>
            <a:r>
              <a:t/>
            </a:r>
            <a:endParaRPr sz="1600"/>
          </a:p>
        </p:txBody>
      </p:sp>
      <p:sp>
        <p:nvSpPr>
          <p:cNvPr id="150" name="Google Shape;150;p19"/>
          <p:cNvSpPr txBox="1"/>
          <p:nvPr/>
        </p:nvSpPr>
        <p:spPr>
          <a:xfrm>
            <a:off x="2014200" y="140625"/>
            <a:ext cx="3000000" cy="790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s-ES" sz="3400">
                <a:solidFill>
                  <a:srgbClr val="FFFFFF"/>
                </a:solidFill>
              </a:rPr>
              <a:t>Ejercicios</a:t>
            </a:r>
            <a:endParaRPr>
              <a:solidFill>
                <a:srgbClr val="FFFFFF"/>
              </a:solidFill>
            </a:endParaRPr>
          </a:p>
        </p:txBody>
      </p:sp>
      <p:cxnSp>
        <p:nvCxnSpPr>
          <p:cNvPr id="151" name="Google Shape;151;p19"/>
          <p:cNvCxnSpPr/>
          <p:nvPr/>
        </p:nvCxnSpPr>
        <p:spPr>
          <a:xfrm>
            <a:off x="2437625" y="2963950"/>
            <a:ext cx="4324500" cy="0"/>
          </a:xfrm>
          <a:prstGeom prst="straightConnector1">
            <a:avLst/>
          </a:prstGeom>
          <a:noFill/>
          <a:ln cap="flat" cmpd="sng" w="28575">
            <a:solidFill>
              <a:srgbClr val="CC3399"/>
            </a:solidFill>
            <a:prstDash val="solid"/>
            <a:round/>
            <a:headEnd len="med" w="med" type="none"/>
            <a:tailEnd len="med" w="med" type="none"/>
          </a:ln>
        </p:spPr>
      </p:cxnSp>
      <p:sp>
        <p:nvSpPr>
          <p:cNvPr id="152" name="Google Shape;152;p19"/>
          <p:cNvSpPr txBox="1"/>
          <p:nvPr/>
        </p:nvSpPr>
        <p:spPr>
          <a:xfrm>
            <a:off x="0" y="2991500"/>
            <a:ext cx="9055500" cy="39342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s-ES">
                <a:solidFill>
                  <a:schemeClr val="dk1"/>
                </a:solidFill>
              </a:rPr>
              <a:t>4.- 	CF= 800.000 € al año.		a) Pvp para un Bº=  40%</a:t>
            </a:r>
            <a:endParaRPr b="1">
              <a:solidFill>
                <a:schemeClr val="dk1"/>
              </a:solidFill>
            </a:endParaRPr>
          </a:p>
          <a:p>
            <a:pPr indent="0" lvl="0" marL="0" rtl="0" algn="l">
              <a:lnSpc>
                <a:spcPct val="150000"/>
              </a:lnSpc>
              <a:spcBef>
                <a:spcPts val="0"/>
              </a:spcBef>
              <a:spcAft>
                <a:spcPts val="0"/>
              </a:spcAft>
              <a:buNone/>
            </a:pPr>
            <a:r>
              <a:rPr b="1" lang="es-ES">
                <a:solidFill>
                  <a:schemeClr val="dk1"/>
                </a:solidFill>
              </a:rPr>
              <a:t>          Cvu = 25 €			    Cfu =            =20 u.m.  </a:t>
            </a:r>
            <a:endParaRPr b="1">
              <a:solidFill>
                <a:schemeClr val="dk1"/>
              </a:solidFill>
            </a:endParaRPr>
          </a:p>
          <a:p>
            <a:pPr indent="0" lvl="0" marL="0" rtl="0" algn="l">
              <a:lnSpc>
                <a:spcPct val="150000"/>
              </a:lnSpc>
              <a:spcBef>
                <a:spcPts val="0"/>
              </a:spcBef>
              <a:spcAft>
                <a:spcPts val="0"/>
              </a:spcAft>
              <a:buNone/>
            </a:pPr>
            <a:r>
              <a:rPr b="1" lang="es-ES">
                <a:solidFill>
                  <a:schemeClr val="dk1"/>
                </a:solidFill>
              </a:rPr>
              <a:t>          Q = 40.000 u.f.		   	    Cvu =  25 u.m. </a:t>
            </a:r>
            <a:endParaRPr b="1">
              <a:solidFill>
                <a:schemeClr val="dk1"/>
              </a:solidFill>
            </a:endParaRPr>
          </a:p>
          <a:p>
            <a:pPr indent="927100" lvl="0" marL="0" rtl="0" algn="l">
              <a:lnSpc>
                <a:spcPct val="115000"/>
              </a:lnSpc>
              <a:spcBef>
                <a:spcPts val="0"/>
              </a:spcBef>
              <a:spcAft>
                <a:spcPts val="0"/>
              </a:spcAft>
              <a:buNone/>
            </a:pPr>
            <a:r>
              <a:rPr b="1" lang="es-ES">
                <a:solidFill>
                  <a:schemeClr val="dk1"/>
                </a:solidFill>
              </a:rPr>
              <a:t>	Ctu=Cfu+Cvu = 20 + 25 = 45 Ctu   (= Precio de Coste)</a:t>
            </a:r>
            <a:endParaRPr b="1">
              <a:solidFill>
                <a:schemeClr val="dk1"/>
              </a:solidFill>
            </a:endParaRPr>
          </a:p>
          <a:p>
            <a:pPr indent="927100" lvl="0" marL="0" rtl="0" algn="l">
              <a:lnSpc>
                <a:spcPct val="115000"/>
              </a:lnSpc>
              <a:spcBef>
                <a:spcPts val="0"/>
              </a:spcBef>
              <a:spcAft>
                <a:spcPts val="0"/>
              </a:spcAft>
              <a:buNone/>
            </a:pPr>
            <a:r>
              <a:t/>
            </a:r>
            <a:endParaRPr b="1" sz="900">
              <a:solidFill>
                <a:schemeClr val="dk1"/>
              </a:solidFill>
            </a:endParaRPr>
          </a:p>
          <a:p>
            <a:pPr indent="0" lvl="0" marL="0" rtl="0" algn="l">
              <a:lnSpc>
                <a:spcPct val="115000"/>
              </a:lnSpc>
              <a:spcBef>
                <a:spcPts val="0"/>
              </a:spcBef>
              <a:spcAft>
                <a:spcPts val="0"/>
              </a:spcAft>
              <a:buNone/>
            </a:pPr>
            <a:r>
              <a:rPr b="1" lang="es-ES">
                <a:solidFill>
                  <a:schemeClr val="dk1"/>
                </a:solidFill>
              </a:rPr>
              <a:t>Si el margen (s/ el precio de coste debe ser un 40%): Precio al mercado = PVP = 45 (1 + 0,4) = 63 €</a:t>
            </a:r>
            <a:endParaRPr b="1">
              <a:solidFill>
                <a:schemeClr val="dk1"/>
              </a:solidFill>
            </a:endParaRPr>
          </a:p>
          <a:p>
            <a:pPr indent="0" lvl="0" marL="0" rtl="0" algn="l">
              <a:lnSpc>
                <a:spcPct val="115000"/>
              </a:lnSpc>
              <a:spcBef>
                <a:spcPts val="0"/>
              </a:spcBef>
              <a:spcAft>
                <a:spcPts val="0"/>
              </a:spcAft>
              <a:buNone/>
            </a:pPr>
            <a:r>
              <a:t/>
            </a:r>
            <a:endParaRPr b="1" sz="600">
              <a:solidFill>
                <a:schemeClr val="dk1"/>
              </a:solidFill>
            </a:endParaRPr>
          </a:p>
          <a:p>
            <a:pPr indent="927100" lvl="0" marL="0" rtl="0" algn="l">
              <a:lnSpc>
                <a:spcPct val="115000"/>
              </a:lnSpc>
              <a:spcBef>
                <a:spcPts val="0"/>
              </a:spcBef>
              <a:spcAft>
                <a:spcPts val="0"/>
              </a:spcAft>
              <a:buNone/>
            </a:pPr>
            <a:r>
              <a:rPr b="1" lang="es-ES">
                <a:solidFill>
                  <a:schemeClr val="dk1"/>
                </a:solidFill>
              </a:rPr>
              <a:t>b) UR o Punto muerto:  </a:t>
            </a:r>
            <a:endParaRPr b="1">
              <a:solidFill>
                <a:schemeClr val="dk1"/>
              </a:solidFill>
            </a:endParaRPr>
          </a:p>
          <a:p>
            <a:pPr indent="927100" lvl="0" marL="0" rtl="0" algn="l">
              <a:lnSpc>
                <a:spcPct val="115000"/>
              </a:lnSpc>
              <a:spcBef>
                <a:spcPts val="0"/>
              </a:spcBef>
              <a:spcAft>
                <a:spcPts val="0"/>
              </a:spcAft>
              <a:buNone/>
            </a:pPr>
            <a:r>
              <a:rPr b="1" lang="es-ES">
                <a:solidFill>
                  <a:schemeClr val="dk1"/>
                </a:solidFill>
              </a:rPr>
              <a:t>c) Margen Bruto Unitario:</a:t>
            </a:r>
            <a:endParaRPr b="1">
              <a:solidFill>
                <a:schemeClr val="dk1"/>
              </a:solidFill>
            </a:endParaRPr>
          </a:p>
          <a:p>
            <a:pPr indent="927100" lvl="0" marL="0" rtl="0" algn="l">
              <a:lnSpc>
                <a:spcPct val="100000"/>
              </a:lnSpc>
              <a:spcBef>
                <a:spcPts val="0"/>
              </a:spcBef>
              <a:spcAft>
                <a:spcPts val="0"/>
              </a:spcAft>
              <a:buNone/>
            </a:pPr>
            <a:r>
              <a:rPr b="1" lang="es-ES">
                <a:solidFill>
                  <a:schemeClr val="dk1"/>
                </a:solidFill>
              </a:rPr>
              <a:t>	  Pvu = 63 * Q</a:t>
            </a:r>
            <a:endParaRPr b="1">
              <a:solidFill>
                <a:schemeClr val="dk1"/>
              </a:solidFill>
            </a:endParaRPr>
          </a:p>
          <a:p>
            <a:pPr indent="927100" lvl="0" marL="0" rtl="0" algn="l">
              <a:lnSpc>
                <a:spcPct val="100000"/>
              </a:lnSpc>
              <a:spcBef>
                <a:spcPts val="0"/>
              </a:spcBef>
              <a:spcAft>
                <a:spcPts val="0"/>
              </a:spcAft>
              <a:buNone/>
            </a:pPr>
            <a:r>
              <a:rPr b="1" lang="es-ES">
                <a:solidFill>
                  <a:schemeClr val="dk1"/>
                </a:solidFill>
              </a:rPr>
              <a:t>	- Cvu = 25 * Q</a:t>
            </a:r>
            <a:endParaRPr b="1">
              <a:solidFill>
                <a:schemeClr val="dk1"/>
              </a:solidFill>
            </a:endParaRPr>
          </a:p>
          <a:p>
            <a:pPr indent="927100" lvl="0" marL="0" rtl="0" algn="l">
              <a:lnSpc>
                <a:spcPct val="100000"/>
              </a:lnSpc>
              <a:spcBef>
                <a:spcPts val="0"/>
              </a:spcBef>
              <a:spcAft>
                <a:spcPts val="0"/>
              </a:spcAft>
              <a:buNone/>
            </a:pPr>
            <a:r>
              <a:rPr b="1" lang="es-ES">
                <a:solidFill>
                  <a:schemeClr val="dk1"/>
                </a:solidFill>
              </a:rPr>
              <a:t>	------------------</a:t>
            </a:r>
            <a:endParaRPr b="1">
              <a:solidFill>
                <a:schemeClr val="dk1"/>
              </a:solidFill>
            </a:endParaRPr>
          </a:p>
          <a:p>
            <a:pPr indent="927100" lvl="0" marL="0" rtl="0" algn="l">
              <a:lnSpc>
                <a:spcPct val="100000"/>
              </a:lnSpc>
              <a:spcBef>
                <a:spcPts val="0"/>
              </a:spcBef>
              <a:spcAft>
                <a:spcPts val="0"/>
              </a:spcAft>
              <a:buNone/>
            </a:pPr>
            <a:r>
              <a:rPr b="1" lang="es-ES">
                <a:solidFill>
                  <a:schemeClr val="dk1"/>
                </a:solidFill>
              </a:rPr>
              <a:t>	Mbu  =  38</a:t>
            </a:r>
            <a:endParaRPr b="1">
              <a:solidFill>
                <a:schemeClr val="dk1"/>
              </a:solidFill>
            </a:endParaRPr>
          </a:p>
          <a:p>
            <a:pPr indent="927100" lvl="0" marL="0" rtl="0" algn="l">
              <a:lnSpc>
                <a:spcPct val="100000"/>
              </a:lnSpc>
              <a:spcBef>
                <a:spcPts val="0"/>
              </a:spcBef>
              <a:spcAft>
                <a:spcPts val="0"/>
              </a:spcAft>
              <a:buNone/>
            </a:pPr>
            <a:r>
              <a:rPr b="1" lang="es-ES">
                <a:solidFill>
                  <a:schemeClr val="dk1"/>
                </a:solidFill>
              </a:rPr>
              <a:t>	- Cfu = 20 * Q</a:t>
            </a:r>
            <a:endParaRPr b="1">
              <a:solidFill>
                <a:schemeClr val="dk1"/>
              </a:solidFill>
            </a:endParaRPr>
          </a:p>
          <a:p>
            <a:pPr indent="927100" lvl="0" marL="0" rtl="0" algn="l">
              <a:lnSpc>
                <a:spcPct val="100000"/>
              </a:lnSpc>
              <a:spcBef>
                <a:spcPts val="0"/>
              </a:spcBef>
              <a:spcAft>
                <a:spcPts val="0"/>
              </a:spcAft>
              <a:buNone/>
            </a:pPr>
            <a:r>
              <a:rPr b="1" lang="es-ES">
                <a:solidFill>
                  <a:schemeClr val="dk1"/>
                </a:solidFill>
              </a:rPr>
              <a:t>	------------------</a:t>
            </a:r>
            <a:endParaRPr b="1">
              <a:solidFill>
                <a:schemeClr val="dk1"/>
              </a:solidFill>
            </a:endParaRPr>
          </a:p>
          <a:p>
            <a:pPr indent="927100" lvl="0" marL="0" rtl="0" algn="l">
              <a:lnSpc>
                <a:spcPct val="100000"/>
              </a:lnSpc>
              <a:spcBef>
                <a:spcPts val="0"/>
              </a:spcBef>
              <a:spcAft>
                <a:spcPts val="0"/>
              </a:spcAft>
              <a:buNone/>
            </a:pPr>
            <a:r>
              <a:rPr b="1" lang="es-ES">
                <a:solidFill>
                  <a:schemeClr val="dk1"/>
                </a:solidFill>
              </a:rPr>
              <a:t>          BAII  =  18</a:t>
            </a:r>
            <a:endParaRPr b="1">
              <a:solidFill>
                <a:schemeClr val="dk1"/>
              </a:solidFill>
            </a:endParaRPr>
          </a:p>
        </p:txBody>
      </p:sp>
      <p:pic>
        <p:nvPicPr>
          <p:cNvPr id="153" name="Google Shape;153;p19"/>
          <p:cNvPicPr preferRelativeResize="0"/>
          <p:nvPr/>
        </p:nvPicPr>
        <p:blipFill>
          <a:blip r:embed="rId3">
            <a:alphaModFix/>
          </a:blip>
          <a:stretch>
            <a:fillRect/>
          </a:stretch>
        </p:blipFill>
        <p:spPr>
          <a:xfrm>
            <a:off x="3530075" y="3330075"/>
            <a:ext cx="494232" cy="293450"/>
          </a:xfrm>
          <a:prstGeom prst="rect">
            <a:avLst/>
          </a:prstGeom>
          <a:noFill/>
          <a:ln>
            <a:noFill/>
          </a:ln>
        </p:spPr>
      </p:pic>
      <p:pic>
        <p:nvPicPr>
          <p:cNvPr id="154" name="Google Shape;154;p19"/>
          <p:cNvPicPr preferRelativeResize="0"/>
          <p:nvPr/>
        </p:nvPicPr>
        <p:blipFill rotWithShape="1">
          <a:blip r:embed="rId4">
            <a:alphaModFix/>
          </a:blip>
          <a:srcRect b="15016" l="0" r="0" t="20313"/>
          <a:stretch/>
        </p:blipFill>
        <p:spPr>
          <a:xfrm>
            <a:off x="2958050" y="4659675"/>
            <a:ext cx="2705100" cy="418850"/>
          </a:xfrm>
          <a:prstGeom prst="rect">
            <a:avLst/>
          </a:prstGeom>
          <a:noFill/>
          <a:ln>
            <a:noFill/>
          </a:ln>
        </p:spPr>
      </p:pic>
      <p:sp>
        <p:nvSpPr>
          <p:cNvPr id="155" name="Google Shape;155;p19"/>
          <p:cNvSpPr txBox="1"/>
          <p:nvPr/>
        </p:nvSpPr>
        <p:spPr>
          <a:xfrm>
            <a:off x="6942575" y="3136625"/>
            <a:ext cx="1574700" cy="557100"/>
          </a:xfrm>
          <a:prstGeom prst="rect">
            <a:avLst/>
          </a:prstGeom>
          <a:solidFill>
            <a:srgbClr val="EFEFEF"/>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s-ES"/>
              <a:t>Q</a:t>
            </a:r>
            <a:r>
              <a:rPr lang="es-ES"/>
              <a:t>=    CF</a:t>
            </a:r>
            <a:endParaRPr/>
          </a:p>
          <a:p>
            <a:pPr indent="0" lvl="0" marL="0" marR="0" rtl="0" algn="ctr">
              <a:lnSpc>
                <a:spcPct val="100000"/>
              </a:lnSpc>
              <a:spcBef>
                <a:spcPts val="0"/>
              </a:spcBef>
              <a:spcAft>
                <a:spcPts val="0"/>
              </a:spcAft>
              <a:buNone/>
            </a:pPr>
            <a:r>
              <a:rPr lang="es-ES"/>
              <a:t>         (pv-Cvu)</a:t>
            </a:r>
            <a:endParaRPr/>
          </a:p>
          <a:p>
            <a:pPr indent="0" lvl="0" marL="0" marR="0" rtl="0" algn="ctr">
              <a:lnSpc>
                <a:spcPct val="100000"/>
              </a:lnSpc>
              <a:spcBef>
                <a:spcPts val="0"/>
              </a:spcBef>
              <a:spcAft>
                <a:spcPts val="0"/>
              </a:spcAft>
              <a:buNone/>
            </a:pPr>
            <a:r>
              <a:rPr lang="es-ES"/>
              <a:t>           </a:t>
            </a:r>
            <a:endParaRPr/>
          </a:p>
        </p:txBody>
      </p:sp>
      <p:cxnSp>
        <p:nvCxnSpPr>
          <p:cNvPr id="156" name="Google Shape;156;p19"/>
          <p:cNvCxnSpPr/>
          <p:nvPr/>
        </p:nvCxnSpPr>
        <p:spPr>
          <a:xfrm flipH="1" rot="10800000">
            <a:off x="7667275" y="3416100"/>
            <a:ext cx="645600" cy="12900"/>
          </a:xfrm>
          <a:prstGeom prst="straightConnector1">
            <a:avLst/>
          </a:prstGeom>
          <a:noFill/>
          <a:ln cap="flat" cmpd="sng" w="9525">
            <a:solidFill>
              <a:schemeClr val="dk2"/>
            </a:solidFill>
            <a:prstDash val="solid"/>
            <a:round/>
            <a:headEnd len="med" w="med" type="none"/>
            <a:tailEnd len="med" w="med" type="none"/>
          </a:ln>
        </p:spPr>
      </p:cxnSp>
      <p:sp>
        <p:nvSpPr>
          <p:cNvPr id="157" name="Google Shape;157;p19"/>
          <p:cNvSpPr txBox="1"/>
          <p:nvPr/>
        </p:nvSpPr>
        <p:spPr>
          <a:xfrm>
            <a:off x="6942575" y="2530050"/>
            <a:ext cx="1574700" cy="557100"/>
          </a:xfrm>
          <a:prstGeom prst="rect">
            <a:avLst/>
          </a:prstGeom>
          <a:solidFill>
            <a:srgbClr val="EFEFEF"/>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s-ES"/>
              <a:t>Pctu= Cvu+CF</a:t>
            </a:r>
            <a:endParaRPr/>
          </a:p>
          <a:p>
            <a:pPr indent="0" lvl="0" marL="0" marR="0" rtl="0" algn="ctr">
              <a:lnSpc>
                <a:spcPct val="100000"/>
              </a:lnSpc>
              <a:spcBef>
                <a:spcPts val="0"/>
              </a:spcBef>
              <a:spcAft>
                <a:spcPts val="0"/>
              </a:spcAft>
              <a:buNone/>
            </a:pPr>
            <a:r>
              <a:rPr lang="es-ES"/>
              <a:t>                    q</a:t>
            </a:r>
            <a:endParaRPr/>
          </a:p>
          <a:p>
            <a:pPr indent="0" lvl="0" marL="0" marR="0" rtl="0" algn="ctr">
              <a:lnSpc>
                <a:spcPct val="100000"/>
              </a:lnSpc>
              <a:spcBef>
                <a:spcPts val="0"/>
              </a:spcBef>
              <a:spcAft>
                <a:spcPts val="0"/>
              </a:spcAft>
              <a:buNone/>
            </a:pPr>
            <a:r>
              <a:rPr lang="es-ES"/>
              <a:t>           </a:t>
            </a:r>
            <a:endParaRPr/>
          </a:p>
        </p:txBody>
      </p:sp>
      <p:cxnSp>
        <p:nvCxnSpPr>
          <p:cNvPr id="158" name="Google Shape;158;p19"/>
          <p:cNvCxnSpPr/>
          <p:nvPr/>
        </p:nvCxnSpPr>
        <p:spPr>
          <a:xfrm rot="10438278">
            <a:off x="8078075" y="2787529"/>
            <a:ext cx="274217" cy="37374"/>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0"/>
          <p:cNvSpPr txBox="1"/>
          <p:nvPr/>
        </p:nvSpPr>
        <p:spPr>
          <a:xfrm>
            <a:off x="157900" y="969400"/>
            <a:ext cx="8943900" cy="214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ES">
                <a:solidFill>
                  <a:schemeClr val="dk1"/>
                </a:solidFill>
              </a:rPr>
              <a:t>5.- Los alumnos de económicas pretenden recaudar dinero para celebrar su viaje de fin de carrera. Para ello deciden montar un negocio temporal para realizar declaraciones de la renta durante el mes de junio. Alquilan un despacho por 400€ y pagan una licencia al Ayuntamiento de 100 €. Piensan pagar al alumno que realice el trabajo 5€ por declaración. El precio a cobrar a los potenciales clientes sería de 30€ por cada declaración de la renta. Calcular:</a:t>
            </a:r>
            <a:endParaRPr>
              <a:solidFill>
                <a:schemeClr val="dk1"/>
              </a:solidFill>
            </a:endParaRPr>
          </a:p>
          <a:p>
            <a:pPr indent="609600" lvl="1" marL="914400" rtl="0" algn="l">
              <a:lnSpc>
                <a:spcPct val="100000"/>
              </a:lnSpc>
              <a:spcBef>
                <a:spcPts val="1400"/>
              </a:spcBef>
              <a:spcAft>
                <a:spcPts val="0"/>
              </a:spcAft>
              <a:buClr>
                <a:schemeClr val="dk1"/>
              </a:buClr>
              <a:buSzPts val="1400"/>
              <a:buAutoNum type="arabicPeriod"/>
            </a:pPr>
            <a:r>
              <a:rPr lang="es-ES">
                <a:solidFill>
                  <a:schemeClr val="dk1"/>
                </a:solidFill>
              </a:rPr>
              <a:t>¿Cuántas declaraciones tendrían que realizar para empezar a obtener beneficios?</a:t>
            </a:r>
            <a:endParaRPr>
              <a:solidFill>
                <a:schemeClr val="dk1"/>
              </a:solidFill>
            </a:endParaRPr>
          </a:p>
          <a:p>
            <a:pPr indent="609600" lvl="1" marL="914400" rtl="0" algn="l">
              <a:lnSpc>
                <a:spcPct val="100000"/>
              </a:lnSpc>
              <a:spcBef>
                <a:spcPts val="0"/>
              </a:spcBef>
              <a:spcAft>
                <a:spcPts val="0"/>
              </a:spcAft>
              <a:buClr>
                <a:schemeClr val="dk1"/>
              </a:buClr>
              <a:buSzPts val="1400"/>
              <a:buAutoNum type="arabicPeriod"/>
            </a:pPr>
            <a:r>
              <a:rPr lang="es-ES">
                <a:solidFill>
                  <a:schemeClr val="dk1"/>
                </a:solidFill>
              </a:rPr>
              <a:t>¿Cuál sería el beneficio si lograran efectuar 100 declaraciones?</a:t>
            </a:r>
            <a:endParaRPr>
              <a:solidFill>
                <a:schemeClr val="dk1"/>
              </a:solidFill>
            </a:endParaRPr>
          </a:p>
          <a:p>
            <a:pPr indent="927100" lvl="0" marL="0" rtl="0" algn="l">
              <a:lnSpc>
                <a:spcPct val="115000"/>
              </a:lnSpc>
              <a:spcBef>
                <a:spcPts val="1400"/>
              </a:spcBef>
              <a:spcAft>
                <a:spcPts val="0"/>
              </a:spcAft>
              <a:buNone/>
            </a:pPr>
            <a:r>
              <a:t/>
            </a:r>
            <a:endParaRPr>
              <a:solidFill>
                <a:schemeClr val="dk1"/>
              </a:solidFill>
            </a:endParaRPr>
          </a:p>
          <a:p>
            <a:pPr indent="0" lvl="0" marL="457200" rtl="0" algn="l">
              <a:lnSpc>
                <a:spcPct val="115000"/>
              </a:lnSpc>
              <a:spcBef>
                <a:spcPts val="1400"/>
              </a:spcBef>
              <a:spcAft>
                <a:spcPts val="1400"/>
              </a:spcAft>
              <a:buNone/>
            </a:pPr>
            <a:r>
              <a:t/>
            </a:r>
            <a:endParaRPr>
              <a:solidFill>
                <a:schemeClr val="dk1"/>
              </a:solidFill>
            </a:endParaRPr>
          </a:p>
        </p:txBody>
      </p:sp>
      <p:sp>
        <p:nvSpPr>
          <p:cNvPr id="165" name="Google Shape;165;p20"/>
          <p:cNvSpPr txBox="1"/>
          <p:nvPr/>
        </p:nvSpPr>
        <p:spPr>
          <a:xfrm>
            <a:off x="2014200" y="140625"/>
            <a:ext cx="3000000" cy="790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s-ES" sz="3400">
                <a:solidFill>
                  <a:srgbClr val="FFFFFF"/>
                </a:solidFill>
              </a:rPr>
              <a:t>Ejercicios</a:t>
            </a:r>
            <a:endParaRPr>
              <a:solidFill>
                <a:srgbClr val="FFFFFF"/>
              </a:solidFill>
            </a:endParaRPr>
          </a:p>
        </p:txBody>
      </p:sp>
      <p:cxnSp>
        <p:nvCxnSpPr>
          <p:cNvPr id="166" name="Google Shape;166;p20"/>
          <p:cNvCxnSpPr/>
          <p:nvPr/>
        </p:nvCxnSpPr>
        <p:spPr>
          <a:xfrm>
            <a:off x="2437625" y="2811550"/>
            <a:ext cx="4324500" cy="0"/>
          </a:xfrm>
          <a:prstGeom prst="straightConnector1">
            <a:avLst/>
          </a:prstGeom>
          <a:noFill/>
          <a:ln cap="flat" cmpd="sng" w="28575">
            <a:solidFill>
              <a:srgbClr val="CC3399"/>
            </a:solidFill>
            <a:prstDash val="solid"/>
            <a:round/>
            <a:headEnd len="med" w="med" type="none"/>
            <a:tailEnd len="med" w="med" type="none"/>
          </a:ln>
        </p:spPr>
      </p:cxnSp>
      <p:sp>
        <p:nvSpPr>
          <p:cNvPr id="167" name="Google Shape;167;p20"/>
          <p:cNvSpPr txBox="1"/>
          <p:nvPr/>
        </p:nvSpPr>
        <p:spPr>
          <a:xfrm>
            <a:off x="157900" y="2887750"/>
            <a:ext cx="9020100" cy="3000000"/>
          </a:xfrm>
          <a:prstGeom prst="rect">
            <a:avLst/>
          </a:prstGeom>
          <a:solidFill>
            <a:srgbClr val="FFFFFF"/>
          </a:solidFill>
          <a:ln>
            <a:noFill/>
          </a:ln>
        </p:spPr>
        <p:txBody>
          <a:bodyPr anchorCtr="0" anchor="t" bIns="91425" lIns="91425" spcFirstLastPara="1" rIns="91425" wrap="square" tIns="91425">
            <a:noAutofit/>
          </a:bodyPr>
          <a:lstStyle/>
          <a:p>
            <a:pPr indent="1270000" lvl="0" marL="0" rtl="0" algn="l">
              <a:lnSpc>
                <a:spcPct val="115000"/>
              </a:lnSpc>
              <a:spcBef>
                <a:spcPts val="0"/>
              </a:spcBef>
              <a:spcAft>
                <a:spcPts val="0"/>
              </a:spcAft>
              <a:buNone/>
            </a:pPr>
            <a:r>
              <a:rPr b="1" lang="es-ES">
                <a:solidFill>
                  <a:schemeClr val="dk1"/>
                </a:solidFill>
              </a:rPr>
              <a:t>COSTES FIJOS:  </a:t>
            </a:r>
            <a:r>
              <a:rPr lang="es-ES">
                <a:solidFill>
                  <a:schemeClr val="dk1"/>
                </a:solidFill>
              </a:rPr>
              <a:t>Alquiler despacho:  400 €/junio + Licencia Ayto.: 100 € </a:t>
            </a:r>
            <a:r>
              <a:rPr b="1" lang="es-ES">
                <a:solidFill>
                  <a:schemeClr val="dk1"/>
                </a:solidFill>
              </a:rPr>
              <a:t> = 500 €</a:t>
            </a:r>
            <a:endParaRPr b="1">
              <a:solidFill>
                <a:schemeClr val="dk1"/>
              </a:solidFill>
            </a:endParaRPr>
          </a:p>
          <a:p>
            <a:pPr indent="1270000" lvl="0" marL="0" rtl="0" algn="l">
              <a:lnSpc>
                <a:spcPct val="115000"/>
              </a:lnSpc>
              <a:spcBef>
                <a:spcPts val="0"/>
              </a:spcBef>
              <a:spcAft>
                <a:spcPts val="0"/>
              </a:spcAft>
              <a:buNone/>
            </a:pPr>
            <a:r>
              <a:rPr b="1" lang="es-ES">
                <a:solidFill>
                  <a:schemeClr val="dk1"/>
                </a:solidFill>
              </a:rPr>
              <a:t>COSTES VARIABLES:  </a:t>
            </a:r>
            <a:r>
              <a:rPr lang="es-ES">
                <a:solidFill>
                  <a:schemeClr val="dk1"/>
                </a:solidFill>
              </a:rPr>
              <a:t>5 € * declaración</a:t>
            </a:r>
            <a:endParaRPr>
              <a:solidFill>
                <a:schemeClr val="dk1"/>
              </a:solidFill>
            </a:endParaRPr>
          </a:p>
          <a:p>
            <a:pPr indent="1270000" lvl="0" marL="0" rtl="0" algn="l">
              <a:lnSpc>
                <a:spcPct val="115000"/>
              </a:lnSpc>
              <a:spcBef>
                <a:spcPts val="0"/>
              </a:spcBef>
              <a:spcAft>
                <a:spcPts val="0"/>
              </a:spcAft>
              <a:buNone/>
            </a:pPr>
            <a:r>
              <a:rPr b="1" lang="es-ES">
                <a:solidFill>
                  <a:schemeClr val="dk1"/>
                </a:solidFill>
              </a:rPr>
              <a:t>Pv = </a:t>
            </a:r>
            <a:r>
              <a:rPr lang="es-ES">
                <a:solidFill>
                  <a:schemeClr val="dk1"/>
                </a:solidFill>
              </a:rPr>
              <a:t>30 € * declaración</a:t>
            </a:r>
            <a:endParaRPr>
              <a:solidFill>
                <a:schemeClr val="dk1"/>
              </a:solidFill>
            </a:endParaRPr>
          </a:p>
          <a:p>
            <a:pPr indent="0" lvl="0" marL="0" rtl="0" algn="l">
              <a:lnSpc>
                <a:spcPct val="115000"/>
              </a:lnSpc>
              <a:spcBef>
                <a:spcPts val="1400"/>
              </a:spcBef>
              <a:spcAft>
                <a:spcPts val="0"/>
              </a:spcAft>
              <a:buNone/>
            </a:pPr>
            <a:r>
              <a:rPr lang="es-ES">
                <a:solidFill>
                  <a:schemeClr val="dk1"/>
                </a:solidFill>
              </a:rPr>
              <a:t>1) Cuántas declaración tendrá que realizar para obtener Beneficio:   </a:t>
            </a:r>
            <a:r>
              <a:rPr b="1" lang="es-ES">
                <a:solidFill>
                  <a:schemeClr val="dk1"/>
                </a:solidFill>
              </a:rPr>
              <a:t>                                   </a:t>
            </a:r>
            <a:r>
              <a:rPr lang="es-ES">
                <a:solidFill>
                  <a:schemeClr val="dk1"/>
                </a:solidFill>
              </a:rPr>
              <a:t>declaraciones para que el Benef.Eco = 0    Con la declaración nº21 obtendría: 25 € de beneficio (30-5)</a:t>
            </a:r>
            <a:endParaRPr>
              <a:solidFill>
                <a:schemeClr val="dk1"/>
              </a:solidFill>
            </a:endParaRPr>
          </a:p>
          <a:p>
            <a:pPr indent="0" lvl="0" marL="0" rtl="0" algn="l">
              <a:lnSpc>
                <a:spcPct val="115000"/>
              </a:lnSpc>
              <a:spcBef>
                <a:spcPts val="1400"/>
              </a:spcBef>
              <a:spcAft>
                <a:spcPts val="0"/>
              </a:spcAft>
              <a:buNone/>
            </a:pPr>
            <a:r>
              <a:rPr lang="es-ES">
                <a:solidFill>
                  <a:schemeClr val="dk1"/>
                </a:solidFill>
              </a:rPr>
              <a:t>2) Beneficio si logran efectuar 100 declaraciones:</a:t>
            </a:r>
            <a:endParaRPr>
              <a:solidFill>
                <a:schemeClr val="dk1"/>
              </a:solidFill>
            </a:endParaRPr>
          </a:p>
          <a:p>
            <a:pPr indent="1270000" lvl="0" marL="0" rtl="0" algn="l">
              <a:lnSpc>
                <a:spcPct val="100000"/>
              </a:lnSpc>
              <a:spcBef>
                <a:spcPts val="1400"/>
              </a:spcBef>
              <a:spcAft>
                <a:spcPts val="0"/>
              </a:spcAft>
              <a:buNone/>
            </a:pPr>
            <a:r>
              <a:rPr b="1" lang="es-ES">
                <a:solidFill>
                  <a:schemeClr val="dk1"/>
                </a:solidFill>
              </a:rPr>
              <a:t>			         IT	100 x 30 =  3000</a:t>
            </a:r>
            <a:endParaRPr b="1">
              <a:solidFill>
                <a:schemeClr val="dk1"/>
              </a:solidFill>
            </a:endParaRPr>
          </a:p>
          <a:p>
            <a:pPr indent="1270000" lvl="0" marL="0" rtl="0" algn="l">
              <a:lnSpc>
                <a:spcPct val="100000"/>
              </a:lnSpc>
              <a:spcBef>
                <a:spcPts val="0"/>
              </a:spcBef>
              <a:spcAft>
                <a:spcPts val="0"/>
              </a:spcAft>
              <a:buNone/>
            </a:pPr>
            <a:r>
              <a:rPr b="1" lang="es-ES">
                <a:solidFill>
                  <a:schemeClr val="dk1"/>
                </a:solidFill>
              </a:rPr>
              <a:t>			-C.Varia.	100 x 5   =    500</a:t>
            </a:r>
            <a:endParaRPr b="1">
              <a:solidFill>
                <a:schemeClr val="dk1"/>
              </a:solidFill>
            </a:endParaRPr>
          </a:p>
          <a:p>
            <a:pPr indent="1270000" lvl="0" marL="0" rtl="0" algn="l">
              <a:lnSpc>
                <a:spcPct val="100000"/>
              </a:lnSpc>
              <a:spcBef>
                <a:spcPts val="0"/>
              </a:spcBef>
              <a:spcAft>
                <a:spcPts val="0"/>
              </a:spcAft>
              <a:buNone/>
            </a:pPr>
            <a:r>
              <a:rPr b="1" lang="es-ES">
                <a:solidFill>
                  <a:schemeClr val="dk1"/>
                </a:solidFill>
              </a:rPr>
              <a:t>					---------</a:t>
            </a:r>
            <a:endParaRPr b="1">
              <a:solidFill>
                <a:schemeClr val="dk1"/>
              </a:solidFill>
            </a:endParaRPr>
          </a:p>
          <a:p>
            <a:pPr indent="1270000" lvl="0" marL="0" rtl="0" algn="l">
              <a:lnSpc>
                <a:spcPct val="100000"/>
              </a:lnSpc>
              <a:spcBef>
                <a:spcPts val="0"/>
              </a:spcBef>
              <a:spcAft>
                <a:spcPts val="0"/>
              </a:spcAft>
              <a:buNone/>
            </a:pPr>
            <a:r>
              <a:rPr b="1" lang="es-ES">
                <a:solidFill>
                  <a:schemeClr val="dk1"/>
                </a:solidFill>
              </a:rPr>
              <a:t>					2.500  (MB)</a:t>
            </a:r>
            <a:endParaRPr b="1">
              <a:solidFill>
                <a:schemeClr val="dk1"/>
              </a:solidFill>
            </a:endParaRPr>
          </a:p>
          <a:p>
            <a:pPr indent="1270000" lvl="0" marL="0" rtl="0" algn="l">
              <a:lnSpc>
                <a:spcPct val="100000"/>
              </a:lnSpc>
              <a:spcBef>
                <a:spcPts val="0"/>
              </a:spcBef>
              <a:spcAft>
                <a:spcPts val="0"/>
              </a:spcAft>
              <a:buNone/>
            </a:pPr>
            <a:r>
              <a:rPr b="1" lang="es-ES">
                <a:solidFill>
                  <a:schemeClr val="dk1"/>
                </a:solidFill>
              </a:rPr>
              <a:t>			C.Fijos.	-  500</a:t>
            </a:r>
            <a:endParaRPr b="1">
              <a:solidFill>
                <a:schemeClr val="dk1"/>
              </a:solidFill>
            </a:endParaRPr>
          </a:p>
          <a:p>
            <a:pPr indent="1270000" lvl="0" marL="0" rtl="0" algn="l">
              <a:lnSpc>
                <a:spcPct val="100000"/>
              </a:lnSpc>
              <a:spcBef>
                <a:spcPts val="0"/>
              </a:spcBef>
              <a:spcAft>
                <a:spcPts val="0"/>
              </a:spcAft>
              <a:buNone/>
            </a:pPr>
            <a:r>
              <a:rPr b="1" lang="es-ES">
                <a:solidFill>
                  <a:schemeClr val="dk1"/>
                </a:solidFill>
              </a:rPr>
              <a:t>					----------</a:t>
            </a:r>
            <a:endParaRPr b="1">
              <a:solidFill>
                <a:schemeClr val="dk1"/>
              </a:solidFill>
            </a:endParaRPr>
          </a:p>
          <a:p>
            <a:pPr indent="1270000" lvl="0" marL="0" rtl="0" algn="l">
              <a:lnSpc>
                <a:spcPct val="100000"/>
              </a:lnSpc>
              <a:spcBef>
                <a:spcPts val="0"/>
              </a:spcBef>
              <a:spcAft>
                <a:spcPts val="0"/>
              </a:spcAft>
              <a:buNone/>
            </a:pPr>
            <a:r>
              <a:rPr b="1" lang="es-ES">
                <a:solidFill>
                  <a:schemeClr val="dk1"/>
                </a:solidFill>
              </a:rPr>
              <a:t>			B.A.I.I.	2.000 €</a:t>
            </a:r>
            <a:endParaRPr b="1">
              <a:solidFill>
                <a:schemeClr val="dk1"/>
              </a:solidFill>
            </a:endParaRPr>
          </a:p>
        </p:txBody>
      </p:sp>
      <p:pic>
        <p:nvPicPr>
          <p:cNvPr id="168" name="Google Shape;168;p20"/>
          <p:cNvPicPr preferRelativeResize="0"/>
          <p:nvPr/>
        </p:nvPicPr>
        <p:blipFill>
          <a:blip r:embed="rId3">
            <a:alphaModFix/>
          </a:blip>
          <a:stretch>
            <a:fillRect/>
          </a:stretch>
        </p:blipFill>
        <p:spPr>
          <a:xfrm>
            <a:off x="5485600" y="3596538"/>
            <a:ext cx="1714500" cy="485775"/>
          </a:xfrm>
          <a:prstGeom prst="rect">
            <a:avLst/>
          </a:prstGeom>
          <a:noFill/>
          <a:ln>
            <a:noFill/>
          </a:ln>
        </p:spPr>
      </p:pic>
      <p:sp>
        <p:nvSpPr>
          <p:cNvPr id="169" name="Google Shape;169;p20"/>
          <p:cNvSpPr txBox="1"/>
          <p:nvPr/>
        </p:nvSpPr>
        <p:spPr>
          <a:xfrm>
            <a:off x="49425" y="2789650"/>
            <a:ext cx="1396200" cy="557100"/>
          </a:xfrm>
          <a:prstGeom prst="rect">
            <a:avLst/>
          </a:prstGeom>
          <a:solidFill>
            <a:srgbClr val="EFEFEF"/>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s-ES"/>
              <a:t>Q=    CF</a:t>
            </a:r>
            <a:endParaRPr/>
          </a:p>
          <a:p>
            <a:pPr indent="0" lvl="0" marL="0" marR="0" rtl="0" algn="ctr">
              <a:lnSpc>
                <a:spcPct val="100000"/>
              </a:lnSpc>
              <a:spcBef>
                <a:spcPts val="0"/>
              </a:spcBef>
              <a:spcAft>
                <a:spcPts val="0"/>
              </a:spcAft>
              <a:buNone/>
            </a:pPr>
            <a:r>
              <a:rPr lang="es-ES"/>
              <a:t>         (pv-Cvu)</a:t>
            </a:r>
            <a:endParaRPr/>
          </a:p>
          <a:p>
            <a:pPr indent="0" lvl="0" marL="0" marR="0" rtl="0" algn="ctr">
              <a:lnSpc>
                <a:spcPct val="100000"/>
              </a:lnSpc>
              <a:spcBef>
                <a:spcPts val="0"/>
              </a:spcBef>
              <a:spcAft>
                <a:spcPts val="0"/>
              </a:spcAft>
              <a:buNone/>
            </a:pPr>
            <a:r>
              <a:rPr lang="es-ES"/>
              <a:t>           </a:t>
            </a:r>
            <a:endParaRPr/>
          </a:p>
        </p:txBody>
      </p:sp>
      <p:cxnSp>
        <p:nvCxnSpPr>
          <p:cNvPr id="170" name="Google Shape;170;p20"/>
          <p:cNvCxnSpPr/>
          <p:nvPr/>
        </p:nvCxnSpPr>
        <p:spPr>
          <a:xfrm flipH="1" rot="10800000">
            <a:off x="673725" y="3054675"/>
            <a:ext cx="645600" cy="12900"/>
          </a:xfrm>
          <a:prstGeom prst="straightConnector1">
            <a:avLst/>
          </a:prstGeom>
          <a:noFill/>
          <a:ln cap="flat" cmpd="sng" w="9525">
            <a:solidFill>
              <a:schemeClr val="dk2"/>
            </a:solidFill>
            <a:prstDash val="solid"/>
            <a:round/>
            <a:headEnd len="med" w="med" type="none"/>
            <a:tailEnd len="med" w="med" type="none"/>
          </a:ln>
        </p:spPr>
      </p:cxnSp>
      <p:sp>
        <p:nvSpPr>
          <p:cNvPr id="171" name="Google Shape;171;p20"/>
          <p:cNvSpPr txBox="1"/>
          <p:nvPr/>
        </p:nvSpPr>
        <p:spPr>
          <a:xfrm>
            <a:off x="49425" y="2183075"/>
            <a:ext cx="1396200" cy="557100"/>
          </a:xfrm>
          <a:prstGeom prst="rect">
            <a:avLst/>
          </a:prstGeom>
          <a:solidFill>
            <a:srgbClr val="EFEFEF"/>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s-ES"/>
              <a:t>Pctu= Cvu+CF</a:t>
            </a:r>
            <a:endParaRPr/>
          </a:p>
          <a:p>
            <a:pPr indent="0" lvl="0" marL="0" marR="0" rtl="0" algn="ctr">
              <a:lnSpc>
                <a:spcPct val="100000"/>
              </a:lnSpc>
              <a:spcBef>
                <a:spcPts val="0"/>
              </a:spcBef>
              <a:spcAft>
                <a:spcPts val="0"/>
              </a:spcAft>
              <a:buNone/>
            </a:pPr>
            <a:r>
              <a:rPr lang="es-ES"/>
              <a:t>                    q</a:t>
            </a:r>
            <a:endParaRPr/>
          </a:p>
          <a:p>
            <a:pPr indent="0" lvl="0" marL="0" marR="0" rtl="0" algn="ctr">
              <a:lnSpc>
                <a:spcPct val="100000"/>
              </a:lnSpc>
              <a:spcBef>
                <a:spcPts val="0"/>
              </a:spcBef>
              <a:spcAft>
                <a:spcPts val="0"/>
              </a:spcAft>
              <a:buNone/>
            </a:pPr>
            <a:r>
              <a:rPr lang="es-ES"/>
              <a:t>           </a:t>
            </a:r>
            <a:endParaRPr/>
          </a:p>
        </p:txBody>
      </p:sp>
      <p:cxnSp>
        <p:nvCxnSpPr>
          <p:cNvPr id="172" name="Google Shape;172;p20"/>
          <p:cNvCxnSpPr/>
          <p:nvPr/>
        </p:nvCxnSpPr>
        <p:spPr>
          <a:xfrm>
            <a:off x="1002975" y="2525550"/>
            <a:ext cx="442800" cy="12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txBox="1"/>
          <p:nvPr/>
        </p:nvSpPr>
        <p:spPr>
          <a:xfrm>
            <a:off x="25" y="3752525"/>
            <a:ext cx="9144000" cy="3105600"/>
          </a:xfrm>
          <a:prstGeom prst="rect">
            <a:avLst/>
          </a:prstGeom>
          <a:solidFill>
            <a:srgbClr val="FFFFFF"/>
          </a:solidFill>
          <a:ln>
            <a:noFill/>
          </a:ln>
        </p:spPr>
        <p:txBody>
          <a:bodyPr anchorCtr="0" anchor="t" bIns="91425" lIns="91425" spcFirstLastPara="1" rIns="91425" wrap="square" tIns="91425">
            <a:noAutofit/>
          </a:bodyPr>
          <a:lstStyle/>
          <a:p>
            <a:pPr indent="-317500" lvl="0" marL="457200" rtl="0" algn="l">
              <a:lnSpc>
                <a:spcPct val="115000"/>
              </a:lnSpc>
              <a:spcBef>
                <a:spcPts val="1400"/>
              </a:spcBef>
              <a:spcAft>
                <a:spcPts val="0"/>
              </a:spcAft>
              <a:buClr>
                <a:schemeClr val="dk1"/>
              </a:buClr>
              <a:buSzPts val="1400"/>
              <a:buAutoNum type="arabicParenR"/>
            </a:pPr>
            <a:r>
              <a:rPr lang="es-ES">
                <a:solidFill>
                  <a:schemeClr val="dk1"/>
                </a:solidFill>
              </a:rPr>
              <a:t>PV = 15 €	=&gt; el Q =  13.500/ (15-10)= 2.700 botellas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arenR"/>
            </a:pPr>
            <a:r>
              <a:rPr lang="es-ES">
                <a:solidFill>
                  <a:schemeClr val="dk1"/>
                </a:solidFill>
              </a:rPr>
              <a:t>¿Pv? si </a:t>
            </a:r>
            <a:r>
              <a:rPr lang="es-ES">
                <a:solidFill>
                  <a:schemeClr val="dk1"/>
                </a:solidFill>
              </a:rPr>
              <a:t>UR = 2000     </a:t>
            </a:r>
            <a:endParaRPr>
              <a:solidFill>
                <a:schemeClr val="dk1"/>
              </a:solidFill>
            </a:endParaRPr>
          </a:p>
          <a:p>
            <a:pPr indent="457200" lvl="0" marL="914400" rtl="0" algn="l">
              <a:lnSpc>
                <a:spcPct val="100000"/>
              </a:lnSpc>
              <a:spcBef>
                <a:spcPts val="1400"/>
              </a:spcBef>
              <a:spcAft>
                <a:spcPts val="0"/>
              </a:spcAft>
              <a:buNone/>
            </a:pPr>
            <a:r>
              <a:rPr lang="es-ES">
                <a:solidFill>
                  <a:schemeClr val="dk1"/>
                </a:solidFill>
              </a:rPr>
              <a:t> 	➔  2000 (Pv -10) = 13.500  ➔  2000 Pv – 20.000 = 13.500       </a:t>
            </a:r>
            <a:endParaRPr>
              <a:solidFill>
                <a:schemeClr val="dk1"/>
              </a:solidFill>
            </a:endParaRPr>
          </a:p>
          <a:p>
            <a:pPr indent="1270000" lvl="0" marL="0" rtl="0" algn="l">
              <a:lnSpc>
                <a:spcPct val="100000"/>
              </a:lnSpc>
              <a:spcBef>
                <a:spcPts val="1400"/>
              </a:spcBef>
              <a:spcAft>
                <a:spcPts val="0"/>
              </a:spcAft>
              <a:buClr>
                <a:schemeClr val="dk1"/>
              </a:buClr>
              <a:buSzPts val="1100"/>
              <a:buFont typeface="Arial"/>
              <a:buNone/>
            </a:pPr>
            <a:r>
              <a:rPr lang="es-ES">
                <a:solidFill>
                  <a:schemeClr val="dk1"/>
                </a:solidFill>
              </a:rPr>
              <a:t>		➔   Pv =                    </a:t>
            </a:r>
            <a:endParaRPr>
              <a:solidFill>
                <a:schemeClr val="dk1"/>
              </a:solidFill>
            </a:endParaRPr>
          </a:p>
          <a:p>
            <a:pPr indent="0" lvl="0" marL="0" rtl="0" algn="l">
              <a:lnSpc>
                <a:spcPct val="100000"/>
              </a:lnSpc>
              <a:spcBef>
                <a:spcPts val="0"/>
              </a:spcBef>
              <a:spcAft>
                <a:spcPts val="0"/>
              </a:spcAft>
              <a:buNone/>
            </a:pPr>
            <a:r>
              <a:rPr lang="es-ES">
                <a:solidFill>
                  <a:schemeClr val="dk1"/>
                </a:solidFill>
              </a:rPr>
              <a:t>3) 											3.000 x 16,75 =	 50.250</a:t>
            </a:r>
            <a:endParaRPr>
              <a:solidFill>
                <a:schemeClr val="dk1"/>
              </a:solidFill>
            </a:endParaRPr>
          </a:p>
          <a:p>
            <a:pPr indent="457200" lvl="0" marL="4572000" rtl="0" algn="l">
              <a:lnSpc>
                <a:spcPct val="100000"/>
              </a:lnSpc>
              <a:spcBef>
                <a:spcPts val="0"/>
              </a:spcBef>
              <a:spcAft>
                <a:spcPts val="0"/>
              </a:spcAft>
              <a:buClr>
                <a:schemeClr val="dk1"/>
              </a:buClr>
              <a:buSzPts val="1100"/>
              <a:buFont typeface="Arial"/>
              <a:buNone/>
            </a:pPr>
            <a:r>
              <a:rPr lang="es-ES">
                <a:solidFill>
                  <a:schemeClr val="dk1"/>
                </a:solidFill>
              </a:rPr>
              <a:t>3.000 x 10      =	-30.000</a:t>
            </a:r>
            <a:endParaRPr>
              <a:solidFill>
                <a:schemeClr val="dk1"/>
              </a:solidFill>
            </a:endParaRPr>
          </a:p>
          <a:p>
            <a:pPr indent="1270000" lvl="0" marL="4114800" rtl="0" algn="l">
              <a:lnSpc>
                <a:spcPct val="100000"/>
              </a:lnSpc>
              <a:spcBef>
                <a:spcPts val="0"/>
              </a:spcBef>
              <a:spcAft>
                <a:spcPts val="0"/>
              </a:spcAft>
              <a:buClr>
                <a:schemeClr val="dk1"/>
              </a:buClr>
              <a:buSzPts val="1100"/>
              <a:buFont typeface="Arial"/>
              <a:buNone/>
            </a:pPr>
            <a:r>
              <a:rPr lang="es-ES">
                <a:solidFill>
                  <a:schemeClr val="dk1"/>
                </a:solidFill>
              </a:rPr>
              <a:t>			----------</a:t>
            </a:r>
            <a:endParaRPr>
              <a:solidFill>
                <a:schemeClr val="dk1"/>
              </a:solidFill>
            </a:endParaRPr>
          </a:p>
          <a:p>
            <a:pPr indent="1270000" lvl="0" marL="4114800" rtl="0" algn="l">
              <a:lnSpc>
                <a:spcPct val="100000"/>
              </a:lnSpc>
              <a:spcBef>
                <a:spcPts val="0"/>
              </a:spcBef>
              <a:spcAft>
                <a:spcPts val="0"/>
              </a:spcAft>
              <a:buClr>
                <a:schemeClr val="dk1"/>
              </a:buClr>
              <a:buSzPts val="1100"/>
              <a:buFont typeface="Arial"/>
              <a:buNone/>
            </a:pPr>
            <a:r>
              <a:rPr lang="es-ES">
                <a:solidFill>
                  <a:schemeClr val="dk1"/>
                </a:solidFill>
              </a:rPr>
              <a:t>    M.B.	  20.250</a:t>
            </a:r>
            <a:endParaRPr>
              <a:solidFill>
                <a:schemeClr val="dk1"/>
              </a:solidFill>
            </a:endParaRPr>
          </a:p>
          <a:p>
            <a:pPr indent="1270000" lvl="0" marL="4114800" rtl="0" algn="l">
              <a:lnSpc>
                <a:spcPct val="100000"/>
              </a:lnSpc>
              <a:spcBef>
                <a:spcPts val="0"/>
              </a:spcBef>
              <a:spcAft>
                <a:spcPts val="0"/>
              </a:spcAft>
              <a:buClr>
                <a:schemeClr val="dk1"/>
              </a:buClr>
              <a:buSzPts val="1100"/>
              <a:buFont typeface="Arial"/>
              <a:buNone/>
            </a:pPr>
            <a:r>
              <a:rPr lang="es-ES">
                <a:solidFill>
                  <a:schemeClr val="dk1"/>
                </a:solidFill>
              </a:rPr>
              <a:t>	  C.F.	        - (13.500)</a:t>
            </a:r>
            <a:endParaRPr>
              <a:solidFill>
                <a:schemeClr val="dk1"/>
              </a:solidFill>
            </a:endParaRPr>
          </a:p>
          <a:p>
            <a:pPr indent="1270000" lvl="0" marL="4114800" rtl="0" algn="l">
              <a:lnSpc>
                <a:spcPct val="100000"/>
              </a:lnSpc>
              <a:spcBef>
                <a:spcPts val="0"/>
              </a:spcBef>
              <a:spcAft>
                <a:spcPts val="0"/>
              </a:spcAft>
              <a:buClr>
                <a:schemeClr val="dk1"/>
              </a:buClr>
              <a:buSzPts val="1100"/>
              <a:buFont typeface="Arial"/>
              <a:buNone/>
            </a:pPr>
            <a:r>
              <a:rPr lang="es-ES">
                <a:solidFill>
                  <a:schemeClr val="dk1"/>
                </a:solidFill>
              </a:rPr>
              <a:t>            	-----------</a:t>
            </a:r>
            <a:endParaRPr>
              <a:solidFill>
                <a:schemeClr val="dk1"/>
              </a:solidFill>
            </a:endParaRPr>
          </a:p>
          <a:p>
            <a:pPr indent="1270000" lvl="0" marL="4114800" rtl="0" algn="l">
              <a:lnSpc>
                <a:spcPct val="100000"/>
              </a:lnSpc>
              <a:spcBef>
                <a:spcPts val="0"/>
              </a:spcBef>
              <a:spcAft>
                <a:spcPts val="0"/>
              </a:spcAft>
              <a:buClr>
                <a:schemeClr val="dk1"/>
              </a:buClr>
              <a:buSzPts val="1100"/>
              <a:buFont typeface="Arial"/>
              <a:buNone/>
            </a:pPr>
            <a:r>
              <a:rPr lang="es-ES">
                <a:solidFill>
                  <a:schemeClr val="dk1"/>
                </a:solidFill>
              </a:rPr>
              <a:t>  B.A.I.I.	 6.750 €</a:t>
            </a:r>
            <a:endParaRPr>
              <a:solidFill>
                <a:schemeClr val="dk1"/>
              </a:solidFill>
            </a:endParaRPr>
          </a:p>
          <a:p>
            <a:pPr indent="0" lvl="0" marL="0" rtl="0" algn="l">
              <a:spcBef>
                <a:spcPts val="0"/>
              </a:spcBef>
              <a:spcAft>
                <a:spcPts val="0"/>
              </a:spcAft>
              <a:buNone/>
            </a:pPr>
            <a:r>
              <a:t/>
            </a:r>
            <a:endParaRPr/>
          </a:p>
        </p:txBody>
      </p:sp>
      <p:sp>
        <p:nvSpPr>
          <p:cNvPr id="179" name="Google Shape;179;p21"/>
          <p:cNvSpPr txBox="1"/>
          <p:nvPr/>
        </p:nvSpPr>
        <p:spPr>
          <a:xfrm>
            <a:off x="108625" y="997050"/>
            <a:ext cx="9035400" cy="283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ES">
                <a:solidFill>
                  <a:schemeClr val="dk1"/>
                </a:solidFill>
              </a:rPr>
              <a:t>6.- La empresa “Beoda” dedicada a la producción y comercialización de vinos decide sacar al mercado una nueva marca que se caracterizará por su fabricación totalmente ecológica, sin aditivos de ningún tipo. La empresa calcula que para este proyecto tendrá que soportar los siguientes </a:t>
            </a:r>
            <a:r>
              <a:rPr b="1" lang="es-ES">
                <a:solidFill>
                  <a:schemeClr val="dk1"/>
                </a:solidFill>
              </a:rPr>
              <a:t>costes</a:t>
            </a:r>
            <a:r>
              <a:rPr lang="es-ES">
                <a:solidFill>
                  <a:schemeClr val="dk1"/>
                </a:solidFill>
              </a:rPr>
              <a:t>:</a:t>
            </a:r>
            <a:endParaRPr>
              <a:solidFill>
                <a:schemeClr val="dk1"/>
              </a:solidFill>
            </a:endParaRPr>
          </a:p>
          <a:p>
            <a:pPr indent="0" lvl="0" marL="0" rtl="0" algn="l">
              <a:lnSpc>
                <a:spcPct val="100000"/>
              </a:lnSpc>
              <a:spcBef>
                <a:spcPts val="0"/>
              </a:spcBef>
              <a:spcAft>
                <a:spcPts val="0"/>
              </a:spcAft>
              <a:buNone/>
            </a:pPr>
            <a:r>
              <a:rPr lang="es-ES">
                <a:solidFill>
                  <a:schemeClr val="dk1"/>
                </a:solidFill>
              </a:rPr>
              <a:t>   </a:t>
            </a:r>
            <a:r>
              <a:rPr lang="es-ES" sz="1200">
                <a:solidFill>
                  <a:schemeClr val="dk1"/>
                </a:solidFill>
              </a:rPr>
              <a:t>Local, maquinaria, instalaciones: 10.000€</a:t>
            </a:r>
            <a:endParaRPr sz="1200">
              <a:solidFill>
                <a:schemeClr val="dk1"/>
              </a:solidFill>
            </a:endParaRPr>
          </a:p>
          <a:p>
            <a:pPr indent="0" lvl="0" marL="0" rtl="0" algn="l">
              <a:lnSpc>
                <a:spcPct val="100000"/>
              </a:lnSpc>
              <a:spcBef>
                <a:spcPts val="0"/>
              </a:spcBef>
              <a:spcAft>
                <a:spcPts val="0"/>
              </a:spcAft>
              <a:buNone/>
            </a:pPr>
            <a:r>
              <a:rPr lang="es-ES" sz="1200">
                <a:solidFill>
                  <a:schemeClr val="dk1"/>
                </a:solidFill>
              </a:rPr>
              <a:t>   Licencia y permisos sanitarios: 3.500 €</a:t>
            </a:r>
            <a:endParaRPr sz="1200">
              <a:solidFill>
                <a:schemeClr val="dk1"/>
              </a:solidFill>
            </a:endParaRPr>
          </a:p>
          <a:p>
            <a:pPr indent="0" lvl="0" marL="0" rtl="0" algn="l">
              <a:lnSpc>
                <a:spcPct val="100000"/>
              </a:lnSpc>
              <a:spcBef>
                <a:spcPts val="0"/>
              </a:spcBef>
              <a:spcAft>
                <a:spcPts val="0"/>
              </a:spcAft>
              <a:buNone/>
            </a:pPr>
            <a:r>
              <a:rPr lang="es-ES" sz="1200">
                <a:solidFill>
                  <a:schemeClr val="dk1"/>
                </a:solidFill>
              </a:rPr>
              <a:t>   Para la fabricación de cada botella se incurre en los siguientes costes:</a:t>
            </a:r>
            <a:endParaRPr sz="1200">
              <a:solidFill>
                <a:schemeClr val="dk1"/>
              </a:solidFill>
            </a:endParaRPr>
          </a:p>
          <a:p>
            <a:pPr indent="0" lvl="0" marL="0" rtl="0" algn="l">
              <a:lnSpc>
                <a:spcPct val="100000"/>
              </a:lnSpc>
              <a:spcBef>
                <a:spcPts val="0"/>
              </a:spcBef>
              <a:spcAft>
                <a:spcPts val="0"/>
              </a:spcAft>
              <a:buNone/>
            </a:pPr>
            <a:r>
              <a:rPr lang="es-ES" sz="1200">
                <a:solidFill>
                  <a:schemeClr val="dk1"/>
                </a:solidFill>
              </a:rPr>
              <a:t>   5 €/unidad : correspondiente al envase, botella, etiquetado, corcho y comercialización.</a:t>
            </a:r>
            <a:endParaRPr sz="1200">
              <a:solidFill>
                <a:schemeClr val="dk1"/>
              </a:solidFill>
            </a:endParaRPr>
          </a:p>
          <a:p>
            <a:pPr indent="0" lvl="0" marL="0" rtl="0" algn="l">
              <a:lnSpc>
                <a:spcPct val="100000"/>
              </a:lnSpc>
              <a:spcBef>
                <a:spcPts val="0"/>
              </a:spcBef>
              <a:spcAft>
                <a:spcPts val="0"/>
              </a:spcAft>
              <a:buNone/>
            </a:pPr>
            <a:r>
              <a:rPr lang="es-ES" sz="1200">
                <a:solidFill>
                  <a:schemeClr val="dk1"/>
                </a:solidFill>
              </a:rPr>
              <a:t>   5 €/unidad : correspondiente a la elaboración del vino (inc. uva, m.obra y todo para la prod. embotellado)</a:t>
            </a:r>
            <a:endParaRPr sz="1200">
              <a:solidFill>
                <a:schemeClr val="dk1"/>
              </a:solidFill>
            </a:endParaRPr>
          </a:p>
          <a:p>
            <a:pPr indent="-317500" lvl="0" marL="457200" rtl="0" algn="l">
              <a:lnSpc>
                <a:spcPct val="100000"/>
              </a:lnSpc>
              <a:spcBef>
                <a:spcPts val="1400"/>
              </a:spcBef>
              <a:spcAft>
                <a:spcPts val="0"/>
              </a:spcAft>
              <a:buClr>
                <a:schemeClr val="dk1"/>
              </a:buClr>
              <a:buSzPts val="1400"/>
              <a:buAutoNum type="arabicPeriod"/>
            </a:pPr>
            <a:r>
              <a:rPr lang="es-ES">
                <a:solidFill>
                  <a:schemeClr val="dk1"/>
                </a:solidFill>
              </a:rPr>
              <a:t>Si el precio de venta de cada botella de vino ecológico se fija en 15 € ¿cuál será el punto muerto o UR?</a:t>
            </a:r>
            <a:endParaRPr>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s-ES">
                <a:solidFill>
                  <a:schemeClr val="dk1"/>
                </a:solidFill>
              </a:rPr>
              <a:t>A qué precio debería venderse cada botella de vino ecológico si se pretende alcanzar el punto muerto con la venta y fabricación de 2.000 botellas de vino</a:t>
            </a:r>
            <a:endParaRPr>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s-ES">
                <a:solidFill>
                  <a:schemeClr val="dk1"/>
                </a:solidFill>
              </a:rPr>
              <a:t>Qué beneficio se obtendría al vender 3.000 botellas al precio obtenido en el apartado b).</a:t>
            </a:r>
            <a:endParaRPr>
              <a:solidFill>
                <a:schemeClr val="dk1"/>
              </a:solidFill>
            </a:endParaRPr>
          </a:p>
        </p:txBody>
      </p:sp>
      <p:sp>
        <p:nvSpPr>
          <p:cNvPr id="180" name="Google Shape;180;p21"/>
          <p:cNvSpPr txBox="1"/>
          <p:nvPr/>
        </p:nvSpPr>
        <p:spPr>
          <a:xfrm>
            <a:off x="2014200" y="140625"/>
            <a:ext cx="3000000" cy="790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s-ES" sz="3400">
                <a:solidFill>
                  <a:srgbClr val="FFFFFF"/>
                </a:solidFill>
              </a:rPr>
              <a:t>Ejercicios</a:t>
            </a:r>
            <a:endParaRPr>
              <a:solidFill>
                <a:srgbClr val="FFFFFF"/>
              </a:solidFill>
            </a:endParaRPr>
          </a:p>
        </p:txBody>
      </p:sp>
      <p:cxnSp>
        <p:nvCxnSpPr>
          <p:cNvPr id="181" name="Google Shape;181;p21"/>
          <p:cNvCxnSpPr/>
          <p:nvPr/>
        </p:nvCxnSpPr>
        <p:spPr>
          <a:xfrm>
            <a:off x="2450325" y="3791250"/>
            <a:ext cx="4324500" cy="0"/>
          </a:xfrm>
          <a:prstGeom prst="straightConnector1">
            <a:avLst/>
          </a:prstGeom>
          <a:noFill/>
          <a:ln cap="flat" cmpd="sng" w="28575">
            <a:solidFill>
              <a:srgbClr val="CC3399"/>
            </a:solidFill>
            <a:prstDash val="solid"/>
            <a:round/>
            <a:headEnd len="med" w="med" type="none"/>
            <a:tailEnd len="med" w="med" type="none"/>
          </a:ln>
        </p:spPr>
      </p:cxnSp>
      <p:sp>
        <p:nvSpPr>
          <p:cNvPr id="182" name="Google Shape;182;p21"/>
          <p:cNvSpPr txBox="1"/>
          <p:nvPr/>
        </p:nvSpPr>
        <p:spPr>
          <a:xfrm>
            <a:off x="6019825" y="3834450"/>
            <a:ext cx="3000000" cy="790200"/>
          </a:xfrm>
          <a:prstGeom prst="rect">
            <a:avLst/>
          </a:prstGeom>
          <a:solidFill>
            <a:srgbClr val="EFEFEF"/>
          </a:solid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lang="es-ES">
                <a:solidFill>
                  <a:schemeClr val="dk1"/>
                </a:solidFill>
              </a:rPr>
              <a:t>CF = 10.000 € + 3.500 € = 13.500 €</a:t>
            </a:r>
            <a:endParaRPr>
              <a:solidFill>
                <a:schemeClr val="dk1"/>
              </a:solidFill>
            </a:endParaRPr>
          </a:p>
          <a:p>
            <a:pPr indent="0" lvl="0" marL="0" rtl="0" algn="l">
              <a:lnSpc>
                <a:spcPct val="100000"/>
              </a:lnSpc>
              <a:spcBef>
                <a:spcPts val="0"/>
              </a:spcBef>
              <a:spcAft>
                <a:spcPts val="0"/>
              </a:spcAft>
              <a:buNone/>
            </a:pPr>
            <a:r>
              <a:rPr lang="es-ES">
                <a:solidFill>
                  <a:schemeClr val="dk1"/>
                </a:solidFill>
              </a:rPr>
              <a:t>Cvu : 5 € + 5 € = 10 € </a:t>
            </a:r>
            <a:endParaRPr>
              <a:solidFill>
                <a:schemeClr val="dk1"/>
              </a:solidFill>
            </a:endParaRPr>
          </a:p>
          <a:p>
            <a:pPr indent="0" lvl="0" marL="0" rtl="0" algn="l">
              <a:lnSpc>
                <a:spcPct val="100000"/>
              </a:lnSpc>
              <a:spcBef>
                <a:spcPts val="0"/>
              </a:spcBef>
              <a:spcAft>
                <a:spcPts val="0"/>
              </a:spcAft>
              <a:buNone/>
            </a:pPr>
            <a:r>
              <a:rPr lang="es-ES">
                <a:solidFill>
                  <a:schemeClr val="dk1"/>
                </a:solidFill>
              </a:rPr>
              <a:t>Pv = 15 €</a:t>
            </a:r>
            <a:endParaRPr/>
          </a:p>
        </p:txBody>
      </p:sp>
      <p:pic>
        <p:nvPicPr>
          <p:cNvPr id="183" name="Google Shape;183;p21"/>
          <p:cNvPicPr preferRelativeResize="0"/>
          <p:nvPr/>
        </p:nvPicPr>
        <p:blipFill rotWithShape="1">
          <a:blip r:embed="rId3">
            <a:alphaModFix/>
          </a:blip>
          <a:srcRect b="0" l="19061" r="0" t="0"/>
          <a:stretch/>
        </p:blipFill>
        <p:spPr>
          <a:xfrm>
            <a:off x="2703025" y="4947475"/>
            <a:ext cx="1487975" cy="504825"/>
          </a:xfrm>
          <a:prstGeom prst="rect">
            <a:avLst/>
          </a:prstGeom>
          <a:noFill/>
          <a:ln>
            <a:noFill/>
          </a:ln>
        </p:spPr>
      </p:pic>
      <p:pic>
        <p:nvPicPr>
          <p:cNvPr id="184" name="Google Shape;184;p21"/>
          <p:cNvPicPr preferRelativeResize="0"/>
          <p:nvPr/>
        </p:nvPicPr>
        <p:blipFill>
          <a:blip r:embed="rId4">
            <a:alphaModFix/>
          </a:blip>
          <a:stretch>
            <a:fillRect/>
          </a:stretch>
        </p:blipFill>
        <p:spPr>
          <a:xfrm>
            <a:off x="476075" y="4729525"/>
            <a:ext cx="1430250" cy="410325"/>
          </a:xfrm>
          <a:prstGeom prst="rect">
            <a:avLst/>
          </a:prstGeom>
          <a:noFill/>
          <a:ln>
            <a:noFill/>
          </a:ln>
        </p:spPr>
      </p:pic>
      <p:sp>
        <p:nvSpPr>
          <p:cNvPr id="185" name="Google Shape;185;p21"/>
          <p:cNvSpPr txBox="1"/>
          <p:nvPr/>
        </p:nvSpPr>
        <p:spPr>
          <a:xfrm>
            <a:off x="512675" y="5549025"/>
            <a:ext cx="4026300" cy="86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1800"/>
              </a:spcAft>
              <a:buNone/>
            </a:pPr>
            <a:r>
              <a:rPr lang="es-ES">
                <a:solidFill>
                  <a:schemeClr val="dk1"/>
                </a:solidFill>
              </a:rPr>
              <a:t>Si para Pv= 16.756 € vendemos 3.000 botellas. ¿Qué beneficio?	</a:t>
            </a:r>
            <a:endParaRPr>
              <a:solidFill>
                <a:schemeClr val="dk1"/>
              </a:solidFill>
            </a:endParaRPr>
          </a:p>
        </p:txBody>
      </p:sp>
      <p:sp>
        <p:nvSpPr>
          <p:cNvPr id="186" name="Google Shape;186;p21"/>
          <p:cNvSpPr/>
          <p:nvPr/>
        </p:nvSpPr>
        <p:spPr>
          <a:xfrm>
            <a:off x="4671650" y="5352575"/>
            <a:ext cx="283200" cy="14154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Escala de grises">
      <a:dk1>
        <a:srgbClr val="000000"/>
      </a:dk1>
      <a:lt1>
        <a:srgbClr val="FFFFFF"/>
      </a:lt1>
      <a:dk2>
        <a:srgbClr val="000000"/>
      </a:dk2>
      <a:lt2>
        <a:srgbClr val="D21E6D"/>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