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1" r:id="rId14"/>
    <p:sldId id="259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85" r:id="rId28"/>
    <p:sldId id="286" r:id="rId29"/>
    <p:sldId id="287" r:id="rId30"/>
    <p:sldId id="290" r:id="rId31"/>
    <p:sldId id="288" r:id="rId32"/>
    <p:sldId id="291" r:id="rId33"/>
    <p:sldId id="289" r:id="rId34"/>
    <p:sldId id="292" r:id="rId35"/>
    <p:sldId id="298" r:id="rId36"/>
    <p:sldId id="293" r:id="rId37"/>
    <p:sldId id="294" r:id="rId38"/>
    <p:sldId id="295" r:id="rId39"/>
    <p:sldId id="299" r:id="rId40"/>
    <p:sldId id="300" r:id="rId41"/>
    <p:sldId id="296" r:id="rId42"/>
    <p:sldId id="302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F3E34-83B6-4CD6-9B5D-3EF2E8C5425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D854-D609-477B-8E98-B5521B2A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9873-6709-DBB4-6C3B-FD4C7E6DF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487D7-B302-B722-8830-4B1BF9EF8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B835C-77D7-E1FD-BD76-A399EC2C0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F43-5ABE-3773-9897-B07F92F9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2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3BBB-03C9-A505-30BD-1222B2C9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D7B38-5F33-DF63-BD0D-11DAAD976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B141E-DDFF-E194-B2F7-08EBCF53D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6349-F1D1-E49C-2B24-B47535381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371D6-5C29-977D-67F6-F6C9589F4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B55EE-7502-012B-37F1-835D98094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2CFF4E-9461-BDA4-9D09-15604DEB3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5A9D-FF31-7F5D-FC38-F4027E647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6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0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1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0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4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5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4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6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7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5/27/2025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7698FD-9369-F8E9-7707-7466C61B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t="23964"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CBCA44-5D65-AB99-27A2-831F14B8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SmartRide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54CA-033D-DBC3-8A6F-F58376E62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523K0010 – Phạm Lê Anh </a:t>
            </a:r>
            <a:r>
              <a:rPr lang="en-US" err="1"/>
              <a:t>Khôi</a:t>
            </a:r>
            <a:endParaRPr lang="en-US"/>
          </a:p>
          <a:p>
            <a:pPr algn="ctr"/>
            <a:r>
              <a:rPr lang="en-US"/>
              <a:t>523K0013 – Dương Thành Long</a:t>
            </a:r>
          </a:p>
        </p:txBody>
      </p:sp>
    </p:spTree>
    <p:extLst>
      <p:ext uri="{BB962C8B-B14F-4D97-AF65-F5344CB8AC3E}">
        <p14:creationId xmlns:p14="http://schemas.microsoft.com/office/powerpoint/2010/main" val="92945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49569-7375-D71C-C9ED-97034DD7D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B3D7-AA2C-CA8D-1596-586DB52C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63" y="0"/>
            <a:ext cx="9390073" cy="1478570"/>
          </a:xfrm>
        </p:spPr>
        <p:txBody>
          <a:bodyPr/>
          <a:lstStyle/>
          <a:p>
            <a:r>
              <a:rPr lang="en-US" dirty="0"/>
              <a:t>Subsystem domain class model: Book Ride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7F1876-E8AB-CC80-8CDA-1ABF8BFD8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0" y="1355834"/>
            <a:ext cx="11702240" cy="5044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09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F5FD2-F09F-4CD4-5FDB-55F35E179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7DE5-4504-4210-BE8A-967E223C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Process Payment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E8FA25-C928-F77C-2823-3C855C8E5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9" y="1478570"/>
            <a:ext cx="11867201" cy="4749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ADBC-2D4D-AD65-456A-7C4D344F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83F2-EE1B-7E1D-897B-B368239F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9" cy="1478570"/>
          </a:xfrm>
        </p:spPr>
        <p:txBody>
          <a:bodyPr/>
          <a:lstStyle/>
          <a:p>
            <a:r>
              <a:rPr lang="en-US" dirty="0"/>
              <a:t>Subsystem domain class model: Track Driver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6C5CDF-B237-77FB-31D2-1E28B94A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4" y="1608083"/>
            <a:ext cx="11884251" cy="4538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23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10F1C-EF01-3BE6-F5E5-F588050B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Analysis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2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166A-E880-9A02-E4C9-A1167F77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60" y="202767"/>
            <a:ext cx="6478587" cy="1542906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5B134B-78AC-C6B0-B84F-13F80C5A9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12202"/>
              </p:ext>
            </p:extLst>
          </p:nvPr>
        </p:nvGraphicFramePr>
        <p:xfrm>
          <a:off x="207817" y="1745673"/>
          <a:ext cx="11804074" cy="497377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902037">
                  <a:extLst>
                    <a:ext uri="{9D8B030D-6E8A-4147-A177-3AD203B41FA5}">
                      <a16:colId xmlns:a16="http://schemas.microsoft.com/office/drawing/2014/main" val="2630772919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2421018505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Register Account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234923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registers for a SmartRide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763110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 new customer wants to use the ride booking service.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4263408"/>
                  </a:ext>
                </a:extLst>
              </a:tr>
              <a:tr h="6116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provides personal information and login details to create an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592013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917608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Login, 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1835608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Support, Marketing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268708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Registration service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902121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Account is created and stored in the system.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646703"/>
                  </a:ext>
                </a:extLst>
              </a:tr>
              <a:tr h="31250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Flow of activities: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447516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577289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chooses to register.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displays registration form.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3105254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fills in name, phone, email, and password.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2.1 System validates input fields.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861207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3. Customer submits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2.2 System creates new accounts and confirms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716723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2.1 Missing or invalid data. Email already exists.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807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3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E006-09CF-EFA5-F07F-FDA666DD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DAF-B8E8-657E-5D1D-CC63994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963" y="244444"/>
            <a:ext cx="6470073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601B4451-ED81-57F9-0EEE-25624D8F3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63" y="1723014"/>
            <a:ext cx="6470073" cy="5013303"/>
          </a:xfrm>
        </p:spPr>
      </p:pic>
    </p:spTree>
    <p:extLst>
      <p:ext uri="{BB962C8B-B14F-4D97-AF65-F5344CB8AC3E}">
        <p14:creationId xmlns:p14="http://schemas.microsoft.com/office/powerpoint/2010/main" val="149515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2C604-BEC4-806B-DA73-ED78D6E94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8777-CEB5-ECB7-6F61-6C460D53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444" y="216736"/>
            <a:ext cx="6492442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A1174A12-A24B-66EB-951A-934A5FBF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19" y="1695306"/>
            <a:ext cx="9533761" cy="4816330"/>
          </a:xfrm>
        </p:spPr>
      </p:pic>
    </p:spTree>
    <p:extLst>
      <p:ext uri="{BB962C8B-B14F-4D97-AF65-F5344CB8AC3E}">
        <p14:creationId xmlns:p14="http://schemas.microsoft.com/office/powerpoint/2010/main" val="161372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990EF-B884-CF71-AF15-5D6C4B4F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E3D-8A78-8DD8-4F8D-26DFF8D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15" y="604663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5CAAFF-E786-33F5-991C-1666D9DD5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974310"/>
              </p:ext>
            </p:extLst>
          </p:nvPr>
        </p:nvGraphicFramePr>
        <p:xfrm>
          <a:off x="540327" y="1634836"/>
          <a:ext cx="11069782" cy="50707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534891">
                  <a:extLst>
                    <a:ext uri="{9D8B030D-6E8A-4147-A177-3AD203B41FA5}">
                      <a16:colId xmlns:a16="http://schemas.microsoft.com/office/drawing/2014/main" val="32366608"/>
                    </a:ext>
                  </a:extLst>
                </a:gridCol>
                <a:gridCol w="5534891">
                  <a:extLst>
                    <a:ext uri="{9D8B030D-6E8A-4147-A177-3AD203B41FA5}">
                      <a16:colId xmlns:a16="http://schemas.microsoft.com/office/drawing/2014/main" val="2157697510"/>
                    </a:ext>
                  </a:extLst>
                </a:gridCol>
              </a:tblGrid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644735622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books a ride via the mobile app or website.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38147467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opens the booking screen and enters trip details.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136886730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The system processes the ride request and assigns an available driver.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79211305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Customer, System, Driver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033780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Track Ride, Make Payment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6700775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Customers, Operations Team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257831616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User must be logged in. Location services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74280817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Ride is booked and driver is notified.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031866717"/>
                  </a:ext>
                </a:extLst>
              </a:tr>
              <a:tr h="30151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Flow of activities: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326303075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93329538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enters pickup and dropoff location.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verifies location validity.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261928546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confirms ride.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1.2 System matches with available driver.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1.3 System notifies driver and confirms booking to customer.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5846699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1.1 No drivers available.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1.2 Invalid location.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42900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9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4A38-8A6F-B69E-2685-69110DCA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5C0-772B-612D-268B-C3929C1C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031" y="244626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46A69EB8-846E-E642-3AF2-28F043FCA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17" y="1478570"/>
            <a:ext cx="8513619" cy="5134804"/>
          </a:xfrm>
        </p:spPr>
      </p:pic>
    </p:spTree>
    <p:extLst>
      <p:ext uri="{BB962C8B-B14F-4D97-AF65-F5344CB8AC3E}">
        <p14:creationId xmlns:p14="http://schemas.microsoft.com/office/powerpoint/2010/main" val="194447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E9D6-E86D-1634-5A95-C274FE7D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0A66-5B9C-745B-B3A5-BACF2A5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340" y="230590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0EDBE85A-7C75-2BC1-E9D1-1C6018CC4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59" y="1329595"/>
            <a:ext cx="8446681" cy="5297815"/>
          </a:xfrm>
        </p:spPr>
      </p:pic>
    </p:spTree>
    <p:extLst>
      <p:ext uri="{BB962C8B-B14F-4D97-AF65-F5344CB8AC3E}">
        <p14:creationId xmlns:p14="http://schemas.microsoft.com/office/powerpoint/2010/main" val="307434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7B82E-7032-0704-6F22-50A0092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BA2D07-91C9-7992-CB1D-55B307A1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BB95E822-9BEF-F23D-B779-2B4564644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57" y="23283"/>
            <a:ext cx="6222230" cy="68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B4BA-2E09-A974-A4C4-AA9331ED5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781-DE96-213C-ACA2-C1426FC8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09" y="576953"/>
            <a:ext cx="6225203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8AA6A6-DE0A-BFA5-2754-50C18A9B9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66613"/>
              </p:ext>
            </p:extLst>
          </p:nvPr>
        </p:nvGraphicFramePr>
        <p:xfrm>
          <a:off x="656500" y="1704109"/>
          <a:ext cx="10875820" cy="497378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437910">
                  <a:extLst>
                    <a:ext uri="{9D8B030D-6E8A-4147-A177-3AD203B41FA5}">
                      <a16:colId xmlns:a16="http://schemas.microsoft.com/office/drawing/2014/main" val="2839576560"/>
                    </a:ext>
                  </a:extLst>
                </a:gridCol>
                <a:gridCol w="5437910">
                  <a:extLst>
                    <a:ext uri="{9D8B030D-6E8A-4147-A177-3AD203B41FA5}">
                      <a16:colId xmlns:a16="http://schemas.microsoft.com/office/drawing/2014/main" val="2206573929"/>
                    </a:ext>
                  </a:extLst>
                </a:gridCol>
              </a:tblGrid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Process payment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43050869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pays for a completed ride.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19484078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is completed and fare is calculated.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543679295"/>
                  </a:ext>
                </a:extLst>
              </a:tr>
              <a:tr h="501385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chooses a payment method and the system processes the transaction.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7428445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Payment Gateway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670085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5250333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Stakeholders: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Finance Department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96135485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must be completed. Payment gateway must be operational.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7333786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Payment is successful and receipt is issued.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30095689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4000784857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869601711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chooses to pay.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1.1 System displays fare and payment options.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2628916"/>
                  </a:ext>
                </a:extLst>
              </a:tr>
              <a:tr h="102191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selects payment method and confirms.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connects to payment gateway.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1.3 System processes payment.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1.4 System issues receipt.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68347877"/>
                  </a:ext>
                </a:extLst>
              </a:tr>
              <a:tr h="63739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1.2 Invalid card or insufficient funds.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1.3 Payment gateway fails.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23223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7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135D-1BB1-3D12-2899-F193370E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368-19CF-3851-E391-668798DA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89FF8408-66B7-4323-3711-1DB076BD6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35" y="1473634"/>
            <a:ext cx="4998213" cy="5146170"/>
          </a:xfrm>
        </p:spPr>
      </p:pic>
    </p:spTree>
    <p:extLst>
      <p:ext uri="{BB962C8B-B14F-4D97-AF65-F5344CB8AC3E}">
        <p14:creationId xmlns:p14="http://schemas.microsoft.com/office/powerpoint/2010/main" val="223971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6002-2339-1295-E6F3-36D44585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CC20-D077-ECC3-4BFE-22D45F32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8" name="Content Placeholder 7" descr="A diagram of payment process&#10;&#10;AI-generated content may be incorrect.">
            <a:extLst>
              <a:ext uri="{FF2B5EF4-FFF2-40B4-BE49-F238E27FC236}">
                <a16:creationId xmlns:a16="http://schemas.microsoft.com/office/drawing/2014/main" id="{85E8EAFD-1D55-7318-7FE7-E13098B16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8" y="1564366"/>
            <a:ext cx="9653136" cy="4903038"/>
          </a:xfrm>
        </p:spPr>
      </p:pic>
    </p:spTree>
    <p:extLst>
      <p:ext uri="{BB962C8B-B14F-4D97-AF65-F5344CB8AC3E}">
        <p14:creationId xmlns:p14="http://schemas.microsoft.com/office/powerpoint/2010/main" val="206289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248A-D2E2-B65E-DDBC-96D63D95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0F32-4E9B-394C-A469-72584CCD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844" y="487578"/>
            <a:ext cx="4745133" cy="1478570"/>
          </a:xfrm>
        </p:spPr>
        <p:txBody>
          <a:bodyPr/>
          <a:lstStyle/>
          <a:p>
            <a:r>
              <a:rPr lang="en-US" dirty="0"/>
              <a:t>Use case 4: Track Ride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6723CC9-FC01-0E12-C603-50F47A478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69154"/>
              </p:ext>
            </p:extLst>
          </p:nvPr>
        </p:nvGraphicFramePr>
        <p:xfrm>
          <a:off x="464127" y="1731818"/>
          <a:ext cx="11263746" cy="486294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631873">
                  <a:extLst>
                    <a:ext uri="{9D8B030D-6E8A-4147-A177-3AD203B41FA5}">
                      <a16:colId xmlns:a16="http://schemas.microsoft.com/office/drawing/2014/main" val="4072502563"/>
                    </a:ext>
                  </a:extLst>
                </a:gridCol>
                <a:gridCol w="5631873">
                  <a:extLst>
                    <a:ext uri="{9D8B030D-6E8A-4147-A177-3AD203B41FA5}">
                      <a16:colId xmlns:a16="http://schemas.microsoft.com/office/drawing/2014/main" val="2138894796"/>
                    </a:ext>
                  </a:extLst>
                </a:gridCol>
              </a:tblGrid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Track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647866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wants to monitor their ride’s progress.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03057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ride has been accepted by a driver.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4362829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The system provides real-time GPS tracking of the driver’s location.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7176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734205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94428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Stakeholders: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Operations Team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536562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driver has accepted the ride. GPS service is available.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8595217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can view updated driver location until arrival.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719069"/>
                  </a:ext>
                </a:extLst>
              </a:tr>
              <a:tr h="3483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001303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727810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opens track screen.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System retrieves and displays current driver location.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258304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refreshes or waits.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updates location in real-time using GPS.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6351832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GPS service fails or is unavailable.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806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8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5617E-D234-01EA-2DAF-6567A37F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8F3A-4762-E418-03B1-145D1797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99871"/>
            <a:ext cx="4745133" cy="1478570"/>
          </a:xfrm>
        </p:spPr>
        <p:txBody>
          <a:bodyPr/>
          <a:lstStyle/>
          <a:p>
            <a:r>
              <a:rPr lang="en-US" dirty="0"/>
              <a:t>Use case 4: Track Ride</a:t>
            </a:r>
          </a:p>
        </p:txBody>
      </p:sp>
      <p:pic>
        <p:nvPicPr>
          <p:cNvPr id="5" name="Content Placeholder 4" descr="A diagram of a customer tracking system&#10;&#10;AI-generated content may be incorrect.">
            <a:extLst>
              <a:ext uri="{FF2B5EF4-FFF2-40B4-BE49-F238E27FC236}">
                <a16:creationId xmlns:a16="http://schemas.microsoft.com/office/drawing/2014/main" id="{24E9F23D-8BB1-D113-268A-414F12D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70" y="1578441"/>
            <a:ext cx="6456060" cy="5055217"/>
          </a:xfrm>
        </p:spPr>
      </p:pic>
    </p:spTree>
    <p:extLst>
      <p:ext uri="{BB962C8B-B14F-4D97-AF65-F5344CB8AC3E}">
        <p14:creationId xmlns:p14="http://schemas.microsoft.com/office/powerpoint/2010/main" val="392524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F7CCF-7D4B-E23D-D0B8-01EFFA8D8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2092-74E9-C660-42C7-E1DC23DB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38502"/>
            <a:ext cx="4745133" cy="1478570"/>
          </a:xfrm>
        </p:spPr>
        <p:txBody>
          <a:bodyPr/>
          <a:lstStyle/>
          <a:p>
            <a:r>
              <a:rPr lang="en-US" dirty="0"/>
              <a:t>Use case 4: Track Ride</a:t>
            </a:r>
          </a:p>
        </p:txBody>
      </p:sp>
      <p:pic>
        <p:nvPicPr>
          <p:cNvPr id="5" name="Content Placeholder 4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9897B426-485E-48B9-FC32-F20B32595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1" y="1062933"/>
            <a:ext cx="7675418" cy="5756565"/>
          </a:xfrm>
        </p:spPr>
      </p:pic>
    </p:spTree>
    <p:extLst>
      <p:ext uri="{BB962C8B-B14F-4D97-AF65-F5344CB8AC3E}">
        <p14:creationId xmlns:p14="http://schemas.microsoft.com/office/powerpoint/2010/main" val="2004361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4E036-DA46-A448-ADD6-011681E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Design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08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29860-0A1B-3944-3F47-0E08E79F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64" y="1188430"/>
            <a:ext cx="2851417" cy="4248757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Design class: register account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528D53-9644-14EF-1AAF-F291AB4E6F4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793750" y="2185988"/>
            <a:ext cx="50870" cy="634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5AD92539-2E8A-3A03-B5E2-A32D471E3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5108" y="158191"/>
            <a:ext cx="5517602" cy="6588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3645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4ECD-DECF-6572-FA59-2EBA676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register account</a:t>
            </a:r>
            <a:endParaRPr lang="en-US" dirty="0"/>
          </a:p>
        </p:txBody>
      </p: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1C6C127C-AD5F-D841-2951-1237FC56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6" y="1987004"/>
            <a:ext cx="36004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customer account&#10;&#10;AI-generated content may be incorrect.">
            <a:extLst>
              <a:ext uri="{FF2B5EF4-FFF2-40B4-BE49-F238E27FC236}">
                <a16:creationId xmlns:a16="http://schemas.microsoft.com/office/drawing/2014/main" id="{7700A9BF-B80D-D246-40BD-F97901D8D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17" y="3877276"/>
            <a:ext cx="4067504" cy="2790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BC162-2701-7E2A-E2E1-BED36D19909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79119-2A37-3F63-7AAF-F78949A99B75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993A1-851D-924C-A3AC-4D985C61F77E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D349A46-3A02-909E-44F3-AABD47A0D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8" y="3977124"/>
            <a:ext cx="53530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AC56F-2993-CABB-E96F-26F59E746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8A985-7BA9-0B9A-1DA0-DD8E6F32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295104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Book ride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DABFE19B-1009-4700-5875-8FA604C7D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134" y="643467"/>
            <a:ext cx="6435332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5743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3011C-6895-8EE8-1E3F-F5F3B8B8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043" y="37493"/>
            <a:ext cx="4674390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Domain class diagram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61B13593-53E7-FA65-350F-AB9AF482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4DF24DB9-C626-F305-59E9-393AACD5E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9" y="1382713"/>
            <a:ext cx="10208611" cy="53850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176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9211C-693D-7CAC-383C-D4FC0AD5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FCA0-D458-498A-D496-9910946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314" y="201243"/>
            <a:ext cx="7232187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Book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12EF-4DFD-1A1A-146A-82C38C653088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2E98B-DB2B-1193-B10D-9E0B766582E0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2B49-1EA1-D730-65AE-3175E7EEBF64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21184-9C98-29A1-23FD-1B65A662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1" y="2044812"/>
            <a:ext cx="48291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7A7F3-5564-57D6-C0E9-C34C48370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7" y="4146410"/>
            <a:ext cx="5810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3C549-D2E6-7117-0BF4-1471ADFB7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92" y="3900924"/>
            <a:ext cx="3763152" cy="2434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12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3C45B-F765-3366-1EB6-B08BA73F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03155-96DC-7047-084E-85545F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" y="2744484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Process Payment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payment&#10;&#10;AI-generated content may be incorrect.">
            <a:extLst>
              <a:ext uri="{FF2B5EF4-FFF2-40B4-BE49-F238E27FC236}">
                <a16:creationId xmlns:a16="http://schemas.microsoft.com/office/drawing/2014/main" id="{6A978860-38A1-48AA-DC1B-F4C9086E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0203" y="643467"/>
            <a:ext cx="6607195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928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54D92-F7C9-DA2C-221C-A196CA1A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2852-29CE-55F2-EED6-82E81F80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Process Payment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2C132-360F-EAE8-9249-BE73E946225E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A754D-1E4B-2CCA-2361-FF47CD3B6D7B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67DBB-C639-3F7E-9DB8-66A6FF8C26FB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33D69-D0E4-5DD4-CFDC-CFC79983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571" y="2006104"/>
            <a:ext cx="45529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FCC9B5-75A6-BB9F-F622-EAEE9FF0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5" y="3936155"/>
            <a:ext cx="49053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07D41F-79A8-BF24-9500-D79B4C3F3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030" y="3882638"/>
            <a:ext cx="31908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25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CDC8B-6A52-0320-824A-86DDC564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11C1-7F6B-7906-15A4-5B6DFBC5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269020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Track Driver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2762891D-A522-F7AB-6AAE-55C4B108B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6725" y="643467"/>
            <a:ext cx="5194151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964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46A06-A8B8-1D0B-5A4F-68FA01F71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88B-8B95-FC99-D4E3-B4BC100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Track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AA269-4DB3-7069-11A5-76D77D5FC4E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680E6-393A-BB63-6698-A0E308CB3041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E8C74-C7E4-E1D7-0F01-43DF2981BDBD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EFA47-D3E6-E852-5952-5E7A67CB8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4" y="2006104"/>
            <a:ext cx="43624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FE6D77-1E09-DD6E-B94E-FB7116DC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8" y="3952220"/>
            <a:ext cx="40576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4E38D-DEE5-566E-F509-23B25570E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80" y="3952220"/>
            <a:ext cx="35337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175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26941-616B-5EF2-975D-85351428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844F1D-E268-AC6B-78F3-223ABDE2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UI </a:t>
            </a:r>
            <a:br>
              <a:rPr lang="en-US" sz="6000" dirty="0"/>
            </a:br>
            <a:r>
              <a:rPr lang="en-US" sz="6000" dirty="0"/>
              <a:t>Designs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23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A0F63-E39F-F4EE-0405-3D620756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73" y="2634946"/>
            <a:ext cx="194602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Register </a:t>
            </a:r>
            <a:br>
              <a:rPr lang="en-US" sz="3200" dirty="0"/>
            </a:br>
            <a:r>
              <a:rPr lang="en-US" sz="3200" dirty="0"/>
              <a:t>account</a:t>
            </a:r>
          </a:p>
        </p:txBody>
      </p:sp>
      <p:pic>
        <p:nvPicPr>
          <p:cNvPr id="4" name="Content Placeholder 3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7590DAF0-6F17-4146-EA23-644D0C285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262" y="37557"/>
            <a:ext cx="5032375" cy="6712493"/>
          </a:xfrm>
          <a:prstGeom prst="round2DiagRect">
            <a:avLst>
              <a:gd name="adj1" fmla="val 5608"/>
              <a:gd name="adj2" fmla="val 1483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856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BB0FF-0308-690D-92E1-26B1778D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1D77E-1563-288B-C498-2D1EB23A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15" y="2634946"/>
            <a:ext cx="221877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Book Ride</a:t>
            </a:r>
          </a:p>
        </p:txBody>
      </p:sp>
      <p:pic>
        <p:nvPicPr>
          <p:cNvPr id="4" name="Content Placeholder 3" descr="A screenshot of a phone&#10;&#10;AI-generated content may be incorrect.">
            <a:extLst>
              <a:ext uri="{FF2B5EF4-FFF2-40B4-BE49-F238E27FC236}">
                <a16:creationId xmlns:a16="http://schemas.microsoft.com/office/drawing/2014/main" id="{03118B5F-9B2A-6C67-A4FF-D9DE9E3D5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8555" y="194477"/>
            <a:ext cx="4377778" cy="646904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96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F234-F402-D061-8DD3-C1F917746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059-4800-709F-BA8A-D47B6AFA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4" name="Content Placeholder 3" descr="A screen shot of a payment form&#10;&#10;AI-generated content may be incorrect.">
            <a:extLst>
              <a:ext uri="{FF2B5EF4-FFF2-40B4-BE49-F238E27FC236}">
                <a16:creationId xmlns:a16="http://schemas.microsoft.com/office/drawing/2014/main" id="{7B0D4043-01C6-C300-78C0-D3C98E502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47" y="718421"/>
            <a:ext cx="5300506" cy="6016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71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7701-6D49-7670-040D-19B76C4E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2757-8067-3C24-9B91-FE1BFBDC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30F784-1260-25B2-3596-DFC9E354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63" y="946934"/>
            <a:ext cx="5846873" cy="4964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8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25D-36FB-CD7C-EE69-D3B56819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12C0C-1878-982E-CD61-447C391C71B4}"/>
              </a:ext>
            </a:extLst>
          </p:cNvPr>
          <p:cNvSpPr txBox="1"/>
          <p:nvPr/>
        </p:nvSpPr>
        <p:spPr>
          <a:xfrm>
            <a:off x="3482107" y="2097088"/>
            <a:ext cx="5227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Register Customer</a:t>
            </a:r>
          </a:p>
          <a:p>
            <a:r>
              <a:rPr lang="en-US" sz="5400" dirty="0"/>
              <a:t>Book Ride</a:t>
            </a:r>
          </a:p>
          <a:p>
            <a:r>
              <a:rPr lang="en-US" sz="5400" dirty="0"/>
              <a:t>Process Payment</a:t>
            </a:r>
          </a:p>
          <a:p>
            <a:r>
              <a:rPr lang="en-US" sz="5400" dirty="0"/>
              <a:t>Track Driver</a:t>
            </a:r>
          </a:p>
        </p:txBody>
      </p:sp>
    </p:spTree>
    <p:extLst>
      <p:ext uri="{BB962C8B-B14F-4D97-AF65-F5344CB8AC3E}">
        <p14:creationId xmlns:p14="http://schemas.microsoft.com/office/powerpoint/2010/main" val="3983962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1006-1B15-DFDB-C218-A54FB6D69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354-1959-879C-36C9-AEDEB4E4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payment&#10;&#10;AI-generated content may be incorrect.">
            <a:extLst>
              <a:ext uri="{FF2B5EF4-FFF2-40B4-BE49-F238E27FC236}">
                <a16:creationId xmlns:a16="http://schemas.microsoft.com/office/drawing/2014/main" id="{171AAF3B-7966-127C-1690-F7B82962A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76" y="879400"/>
            <a:ext cx="5096646" cy="568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872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2DACD-4B90-B5AF-76EB-0ADA27CA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4C11-C5E9-F0A4-B081-0410FAB7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617" y="-317863"/>
            <a:ext cx="2342766" cy="1478570"/>
          </a:xfrm>
        </p:spPr>
        <p:txBody>
          <a:bodyPr/>
          <a:lstStyle/>
          <a:p>
            <a:r>
              <a:rPr lang="en-US" dirty="0"/>
              <a:t>Track ride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281B7C-6F8E-3393-5D0B-AB438BC85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83" y="908459"/>
            <a:ext cx="9124434" cy="5697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370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C7078-0989-4188-7314-DCD886D1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10658-088E-2541-39FF-0B5904B3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Test</a:t>
            </a:r>
            <a:br>
              <a:rPr lang="en-US" sz="6000" dirty="0"/>
            </a:br>
            <a:r>
              <a:rPr lang="en-US" sz="6000" dirty="0"/>
              <a:t>case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19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1DFB-4041-CBDB-E1D9-CB3B5F04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D09B90-D6A5-8330-59D3-645978F9C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595336"/>
              </p:ext>
            </p:extLst>
          </p:nvPr>
        </p:nvGraphicFramePr>
        <p:xfrm>
          <a:off x="472965" y="1702676"/>
          <a:ext cx="11303876" cy="472965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651938">
                  <a:extLst>
                    <a:ext uri="{9D8B030D-6E8A-4147-A177-3AD203B41FA5}">
                      <a16:colId xmlns:a16="http://schemas.microsoft.com/office/drawing/2014/main" val="195378697"/>
                    </a:ext>
                  </a:extLst>
                </a:gridCol>
                <a:gridCol w="5651938">
                  <a:extLst>
                    <a:ext uri="{9D8B030D-6E8A-4147-A177-3AD203B41FA5}">
                      <a16:colId xmlns:a16="http://schemas.microsoft.com/office/drawing/2014/main" val="4035812299"/>
                    </a:ext>
                  </a:extLst>
                </a:gridCol>
              </a:tblGrid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7949766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3806899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Register Account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954613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customer can register with valid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561754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not already registered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9675186"/>
                  </a:ext>
                </a:extLst>
              </a:tr>
              <a:tr h="142726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Test Steps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Navigate to registration page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Fill all required fields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form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20432337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account is created, data is saved to database, confirmation is shown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78707063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Customer, Account, and optionally Address records created in the system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905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043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201F3-D446-5062-392A-055B4C58E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6E5-4E30-480E-FE23-46F767E3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E514FE-8FD3-EA21-0581-7C82070A1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65776"/>
              </p:ext>
            </p:extLst>
          </p:nvPr>
        </p:nvGraphicFramePr>
        <p:xfrm>
          <a:off x="472966" y="1655379"/>
          <a:ext cx="10957034" cy="509343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478517">
                  <a:extLst>
                    <a:ext uri="{9D8B030D-6E8A-4147-A177-3AD203B41FA5}">
                      <a16:colId xmlns:a16="http://schemas.microsoft.com/office/drawing/2014/main" val="934342233"/>
                    </a:ext>
                  </a:extLst>
                </a:gridCol>
                <a:gridCol w="5478517">
                  <a:extLst>
                    <a:ext uri="{9D8B030D-6E8A-4147-A177-3AD203B41FA5}">
                      <a16:colId xmlns:a16="http://schemas.microsoft.com/office/drawing/2014/main" val="3023122287"/>
                    </a:ext>
                  </a:extLst>
                </a:gridCol>
              </a:tblGrid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2923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837372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Book Ride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6158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ride booking flow and driver assignment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735358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logged in and has valid location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14722819"/>
                  </a:ext>
                </a:extLst>
              </a:tr>
              <a:tr h="159013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Enter pickup/dropoff location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Request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System assigns a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3465547"/>
                  </a:ext>
                </a:extLst>
              </a:tr>
              <a:tr h="63139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is recorded with Requested or Confirmed status, driver is notified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5223689"/>
                  </a:ext>
                </a:extLst>
              </a:tr>
              <a:tr h="80927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Ride record is created with reference to Customer and Driver (if assigned)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606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98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6A407-4016-0098-5FF5-C23B34D9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DE7F-A46B-B549-D450-A9781FC0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payment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BABC4B-AF6C-3C73-D810-EECE1D2A4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791277"/>
              </p:ext>
            </p:extLst>
          </p:nvPr>
        </p:nvGraphicFramePr>
        <p:xfrm>
          <a:off x="726253" y="1702676"/>
          <a:ext cx="10736318" cy="495311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368159">
                  <a:extLst>
                    <a:ext uri="{9D8B030D-6E8A-4147-A177-3AD203B41FA5}">
                      <a16:colId xmlns:a16="http://schemas.microsoft.com/office/drawing/2014/main" val="1813299084"/>
                    </a:ext>
                  </a:extLst>
                </a:gridCol>
                <a:gridCol w="5368159">
                  <a:extLst>
                    <a:ext uri="{9D8B030D-6E8A-4147-A177-3AD203B41FA5}">
                      <a16:colId xmlns:a16="http://schemas.microsoft.com/office/drawing/2014/main" val="1086077346"/>
                    </a:ext>
                  </a:extLst>
                </a:gridCol>
              </a:tblGrid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5233071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1507114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Process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3781082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that payment is processed after ride completion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1252570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Completed status, and valid payment method is configured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99029356"/>
                  </a:ext>
                </a:extLst>
              </a:tr>
              <a:tr h="136127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View completed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Choose payment method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4593979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Payment is recorded, transaction ID is generated, and status is Paid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1633003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Payment record linked to Ride and Account is created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23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16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6702-80E5-0F78-B234-3C114CFE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C328-600F-B22E-1E0F-EBBFA0BC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driver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0E35BE-4086-D529-F5DF-890B83A60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4814"/>
              </p:ext>
            </p:extLst>
          </p:nvPr>
        </p:nvGraphicFramePr>
        <p:xfrm>
          <a:off x="863955" y="1671144"/>
          <a:ext cx="10464090" cy="503998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232045">
                  <a:extLst>
                    <a:ext uri="{9D8B030D-6E8A-4147-A177-3AD203B41FA5}">
                      <a16:colId xmlns:a16="http://schemas.microsoft.com/office/drawing/2014/main" val="126453746"/>
                    </a:ext>
                  </a:extLst>
                </a:gridCol>
                <a:gridCol w="5232045">
                  <a:extLst>
                    <a:ext uri="{9D8B030D-6E8A-4147-A177-3AD203B41FA5}">
                      <a16:colId xmlns:a16="http://schemas.microsoft.com/office/drawing/2014/main" val="1417469515"/>
                    </a:ext>
                  </a:extLst>
                </a:gridCol>
              </a:tblGrid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0332396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5929714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Track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3555669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Ensure customer can track driver’s current location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9370071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been accepted and driver is en route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827480"/>
                  </a:ext>
                </a:extLst>
              </a:tr>
              <a:tr h="94819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Open app during active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View driver's live location on map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9013503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System shows updated driver location in real-time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03822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Location data is polled from </a:t>
                      </a:r>
                      <a:r>
                        <a:rPr lang="en-US" sz="1800" kern="100" dirty="0" err="1">
                          <a:effectLst/>
                        </a:rPr>
                        <a:t>DriverLocation</a:t>
                      </a:r>
                      <a:r>
                        <a:rPr lang="en-US" sz="1800" kern="100" dirty="0">
                          <a:effectLst/>
                        </a:rPr>
                        <a:t> and presented to the customer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62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46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6EFDF-39EC-626F-0852-EB1DE5B6E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10101-A767-1BAD-08C7-F9B9E18F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/>
              <a:t>Programing</a:t>
            </a:r>
            <a:br>
              <a:rPr lang="en-US" sz="5600"/>
            </a:br>
            <a:r>
              <a:rPr lang="en-US" sz="5600"/>
              <a:t>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742B-ABF4-BDCE-C6DD-97E6E7A8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748" y="788275"/>
            <a:ext cx="4108504" cy="1466467"/>
          </a:xfrm>
        </p:spPr>
        <p:txBody>
          <a:bodyPr/>
          <a:lstStyle/>
          <a:p>
            <a:r>
              <a:rPr lang="en-US" dirty="0"/>
              <a:t>Register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1DB5F-3466-4B67-D550-A0C5D9CB4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6" y="2569780"/>
            <a:ext cx="11430051" cy="2349062"/>
          </a:xfrm>
        </p:spPr>
      </p:pic>
    </p:spTree>
    <p:extLst>
      <p:ext uri="{BB962C8B-B14F-4D97-AF65-F5344CB8AC3E}">
        <p14:creationId xmlns:p14="http://schemas.microsoft.com/office/powerpoint/2010/main" val="897270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C1FB-8216-ED2A-01CF-5B4A8B035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7E48-26E4-F395-5B31-19B067E0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885" y="804041"/>
            <a:ext cx="2359052" cy="1466467"/>
          </a:xfrm>
        </p:spPr>
        <p:txBody>
          <a:bodyPr/>
          <a:lstStyle/>
          <a:p>
            <a:r>
              <a:rPr lang="en-US" dirty="0"/>
              <a:t>Book ride</a:t>
            </a:r>
          </a:p>
        </p:txBody>
      </p:sp>
      <p:pic>
        <p:nvPicPr>
          <p:cNvPr id="7" name="Content Placeholder 6" descr="A diagram of a computer&#10;&#10;AI-generated content may be incorrect.">
            <a:extLst>
              <a:ext uri="{FF2B5EF4-FFF2-40B4-BE49-F238E27FC236}">
                <a16:creationId xmlns:a16="http://schemas.microsoft.com/office/drawing/2014/main" id="{4EF9C1F6-2F1F-03AB-9A40-1183ECB6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7" y="2668734"/>
            <a:ext cx="11792608" cy="2259103"/>
          </a:xfrm>
        </p:spPr>
      </p:pic>
    </p:spTree>
    <p:extLst>
      <p:ext uri="{BB962C8B-B14F-4D97-AF65-F5344CB8AC3E}">
        <p14:creationId xmlns:p14="http://schemas.microsoft.com/office/powerpoint/2010/main" val="219858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148C-8B69-8026-760F-91AD32B6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5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Register account</a:t>
            </a:r>
          </a:p>
        </p:txBody>
      </p:sp>
      <p:pic>
        <p:nvPicPr>
          <p:cNvPr id="7" name="Content Placeholder 6" descr="A diagram of a register account system&#10;&#10;AI-generated content may be incorrect.">
            <a:extLst>
              <a:ext uri="{FF2B5EF4-FFF2-40B4-BE49-F238E27FC236}">
                <a16:creationId xmlns:a16="http://schemas.microsoft.com/office/drawing/2014/main" id="{335D0BFA-E751-460D-C0D7-084A426EF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0" y="1759799"/>
            <a:ext cx="7721599" cy="4514717"/>
          </a:xfrm>
        </p:spPr>
      </p:pic>
    </p:spTree>
    <p:extLst>
      <p:ext uri="{BB962C8B-B14F-4D97-AF65-F5344CB8AC3E}">
        <p14:creationId xmlns:p14="http://schemas.microsoft.com/office/powerpoint/2010/main" val="2239761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7ABF-B14B-E5BD-3A15-859A7C1B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C6D-A070-AD4A-A2DB-FBB5C078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273" y="835571"/>
            <a:ext cx="3937454" cy="1466467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7" name="Content Placeholder 6" descr="A computer screen with a computer code&#10;&#10;AI-generated content may be incorrect.">
            <a:extLst>
              <a:ext uri="{FF2B5EF4-FFF2-40B4-BE49-F238E27FC236}">
                <a16:creationId xmlns:a16="http://schemas.microsoft.com/office/drawing/2014/main" id="{FC017A39-BCE4-036D-0AF1-994A45C35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8" y="2806262"/>
            <a:ext cx="11833684" cy="2191407"/>
          </a:xfrm>
        </p:spPr>
      </p:pic>
    </p:spTree>
    <p:extLst>
      <p:ext uri="{BB962C8B-B14F-4D97-AF65-F5344CB8AC3E}">
        <p14:creationId xmlns:p14="http://schemas.microsoft.com/office/powerpoint/2010/main" val="553210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AEDED-F521-3C86-BE15-FCD8AB04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3D41-044C-84E1-24F9-1346E556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519" y="740979"/>
            <a:ext cx="2847783" cy="1466467"/>
          </a:xfrm>
        </p:spPr>
        <p:txBody>
          <a:bodyPr/>
          <a:lstStyle/>
          <a:p>
            <a:r>
              <a:rPr lang="en-US" dirty="0"/>
              <a:t>Track driver</a:t>
            </a:r>
          </a:p>
        </p:txBody>
      </p:sp>
      <p:pic>
        <p:nvPicPr>
          <p:cNvPr id="7" name="Content Placeholder 6" descr="A close-up of a box&#10;&#10;AI-generated content may be incorrect.">
            <a:extLst>
              <a:ext uri="{FF2B5EF4-FFF2-40B4-BE49-F238E27FC236}">
                <a16:creationId xmlns:a16="http://schemas.microsoft.com/office/drawing/2014/main" id="{87A42957-EA9A-6EA9-A78B-8B4DB29FB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3" y="2814396"/>
            <a:ext cx="11315574" cy="2135976"/>
          </a:xfrm>
        </p:spPr>
      </p:pic>
    </p:spTree>
    <p:extLst>
      <p:ext uri="{BB962C8B-B14F-4D97-AF65-F5344CB8AC3E}">
        <p14:creationId xmlns:p14="http://schemas.microsoft.com/office/powerpoint/2010/main" val="3574914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CF60-E9F2-0964-321F-B656D96C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63" y="2377499"/>
            <a:ext cx="4445874" cy="210300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91302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6F339-4496-CCF3-9546-DD0EE951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AAC-469F-96A4-B66E-195A3F50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6" y="295960"/>
            <a:ext cx="8714145" cy="1478570"/>
          </a:xfrm>
        </p:spPr>
        <p:txBody>
          <a:bodyPr/>
          <a:lstStyle/>
          <a:p>
            <a:r>
              <a:rPr lang="en-US" dirty="0"/>
              <a:t>Subsystem use case diagram: Book Ride</a:t>
            </a:r>
          </a:p>
        </p:txBody>
      </p:sp>
      <p:pic>
        <p:nvPicPr>
          <p:cNvPr id="7" name="Content Placeholder 6" descr="A diagram of a book ride&#10;&#10;AI-generated content may be incorrect.">
            <a:extLst>
              <a:ext uri="{FF2B5EF4-FFF2-40B4-BE49-F238E27FC236}">
                <a16:creationId xmlns:a16="http://schemas.microsoft.com/office/drawing/2014/main" id="{CB82AA68-4BAB-35B4-D9AC-724898723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22" y="1774530"/>
            <a:ext cx="7097551" cy="4524473"/>
          </a:xfrm>
        </p:spPr>
      </p:pic>
    </p:spTree>
    <p:extLst>
      <p:ext uri="{BB962C8B-B14F-4D97-AF65-F5344CB8AC3E}">
        <p14:creationId xmlns:p14="http://schemas.microsoft.com/office/powerpoint/2010/main" val="111027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5607-0976-3F6D-5713-8704691E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39AF-965A-EC30-7301-8EDC8D72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4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F8A85ECB-3D1B-D20A-189F-E9AA4006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27" y="2112854"/>
            <a:ext cx="6243145" cy="4283860"/>
          </a:xfrm>
        </p:spPr>
      </p:pic>
    </p:spTree>
    <p:extLst>
      <p:ext uri="{BB962C8B-B14F-4D97-AF65-F5344CB8AC3E}">
        <p14:creationId xmlns:p14="http://schemas.microsoft.com/office/powerpoint/2010/main" val="221726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8D690-2E05-8CC8-B3CA-7D64166B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7574-105E-DE6A-0D87-9103E712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41" y="634284"/>
            <a:ext cx="9280116" cy="1478570"/>
          </a:xfrm>
        </p:spPr>
        <p:txBody>
          <a:bodyPr/>
          <a:lstStyle/>
          <a:p>
            <a:r>
              <a:rPr lang="en-US" dirty="0"/>
              <a:t>Subsystem use case diagram: Track Driver</a:t>
            </a:r>
          </a:p>
        </p:txBody>
      </p:sp>
      <p:pic>
        <p:nvPicPr>
          <p:cNvPr id="7" name="Content Placeholder 6" descr="A diagram of a track ride&#10;&#10;AI-generated content may be incorrect.">
            <a:extLst>
              <a:ext uri="{FF2B5EF4-FFF2-40B4-BE49-F238E27FC236}">
                <a16:creationId xmlns:a16="http://schemas.microsoft.com/office/drawing/2014/main" id="{8B669619-208A-1667-17E1-F8CB4619D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4" y="1890424"/>
            <a:ext cx="6889531" cy="4564314"/>
          </a:xfrm>
        </p:spPr>
      </p:pic>
    </p:spTree>
    <p:extLst>
      <p:ext uri="{BB962C8B-B14F-4D97-AF65-F5344CB8AC3E}">
        <p14:creationId xmlns:p14="http://schemas.microsoft.com/office/powerpoint/2010/main" val="242671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36EBD-7196-527A-F89F-088CF201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C106-5DA4-A001-8A8E-B72D475A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register account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5CE089-4A85-445A-9BC3-A4412E1E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08" y="1277007"/>
            <a:ext cx="9662691" cy="5454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432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167</TotalTime>
  <Words>1128</Words>
  <Application>Microsoft Office PowerPoint</Application>
  <PresentationFormat>Widescreen</PresentationFormat>
  <Paragraphs>261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Aptos</vt:lpstr>
      <vt:lpstr>Arial</vt:lpstr>
      <vt:lpstr>Tw Cen MT</vt:lpstr>
      <vt:lpstr>Circuit</vt:lpstr>
      <vt:lpstr>SmartRide</vt:lpstr>
      <vt:lpstr>Use case diagram</vt:lpstr>
      <vt:lpstr>Domain class diagram</vt:lpstr>
      <vt:lpstr>Use cases</vt:lpstr>
      <vt:lpstr>Subsystem use case diagram: Register account</vt:lpstr>
      <vt:lpstr>Subsystem use case diagram: Book Ride</vt:lpstr>
      <vt:lpstr>Subsystem use case diagram: Process Payment</vt:lpstr>
      <vt:lpstr>Subsystem use case diagram: Track Driver</vt:lpstr>
      <vt:lpstr>Subsystem domain class model: register account</vt:lpstr>
      <vt:lpstr>Subsystem domain class model: Book Ride</vt:lpstr>
      <vt:lpstr>Subsystem domain class model: Process Payment</vt:lpstr>
      <vt:lpstr>Subsystem domain class model: Track Driver</vt:lpstr>
      <vt:lpstr>Analysis Model</vt:lpstr>
      <vt:lpstr>Use case 1: Register Account</vt:lpstr>
      <vt:lpstr>Use case 1: Register Account</vt:lpstr>
      <vt:lpstr>Use case 1: Register Account</vt:lpstr>
      <vt:lpstr>Use case 2: Book ride</vt:lpstr>
      <vt:lpstr>Use case 2: Book ride</vt:lpstr>
      <vt:lpstr>Use case 2: Book ride</vt:lpstr>
      <vt:lpstr>Use case 3: process payment</vt:lpstr>
      <vt:lpstr>Use case 3: Process Payment</vt:lpstr>
      <vt:lpstr>Use case 3: Process Payment</vt:lpstr>
      <vt:lpstr>Use case 4: Track Ride</vt:lpstr>
      <vt:lpstr>Use case 4: Track Ride</vt:lpstr>
      <vt:lpstr>Use case 4: Track Ride</vt:lpstr>
      <vt:lpstr>Design Model</vt:lpstr>
      <vt:lpstr>Design class: register account</vt:lpstr>
      <vt:lpstr>Domain Design class: register account</vt:lpstr>
      <vt:lpstr>Design class: Book ride</vt:lpstr>
      <vt:lpstr>Domain Design class: Book Ride</vt:lpstr>
      <vt:lpstr>Design class: Process Payment</vt:lpstr>
      <vt:lpstr>Domain Design class: Process Payment</vt:lpstr>
      <vt:lpstr>Design class: Track Driver</vt:lpstr>
      <vt:lpstr>Domain Design class: Track Ride</vt:lpstr>
      <vt:lpstr>UI  Designs</vt:lpstr>
      <vt:lpstr>Register  account</vt:lpstr>
      <vt:lpstr>Book Ride</vt:lpstr>
      <vt:lpstr>Process payment</vt:lpstr>
      <vt:lpstr>Process payment</vt:lpstr>
      <vt:lpstr>Process payment</vt:lpstr>
      <vt:lpstr>Track ride</vt:lpstr>
      <vt:lpstr>Test case</vt:lpstr>
      <vt:lpstr>Register account</vt:lpstr>
      <vt:lpstr>Book ride</vt:lpstr>
      <vt:lpstr>Process payment</vt:lpstr>
      <vt:lpstr>Track driver</vt:lpstr>
      <vt:lpstr>Programing model</vt:lpstr>
      <vt:lpstr>Register account</vt:lpstr>
      <vt:lpstr>Book ride</vt:lpstr>
      <vt:lpstr>Process payment</vt:lpstr>
      <vt:lpstr>Track driver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Anh Khoi</cp:lastModifiedBy>
  <cp:revision>8</cp:revision>
  <dcterms:created xsi:type="dcterms:W3CDTF">2025-05-17T11:56:50Z</dcterms:created>
  <dcterms:modified xsi:type="dcterms:W3CDTF">2025-05-27T14:13:17Z</dcterms:modified>
</cp:coreProperties>
</file>