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70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ương Long" initials="" lastIdx="1" clrIdx="0">
    <p:extLst>
      <p:ext uri="{19B8F6BF-5375-455C-9EA6-DF929625EA0E}">
        <p15:presenceInfo xmlns:p15="http://schemas.microsoft.com/office/powerpoint/2012/main" userId="0185753d57eff2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959B-A605-B861-DCB0-5F47A39A4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8DA8C-CC9C-8027-D86B-E04DF17D6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94738-A6DE-CDB8-D402-CEDA791B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B5A7D-4BE5-40B6-A0B2-E5BD0FA2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559E8-94C4-4C97-BF26-F46F7FBC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5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58A6D-0D45-6619-879C-61365952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FFF95-48BD-C969-B78A-47C004407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6387-C102-2823-F8E2-E0E07672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5C50D-A4A4-C17C-D734-04A18380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9DACC-3932-FB4C-8E93-DCC71422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2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3B366-93BD-5E40-D3B5-A4C68FFA7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10A77-6840-8654-DC26-EF5F072AA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AA02-844E-FC17-644C-1EAAA242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783D9-A208-B446-0BA8-1538DF90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60822-7E67-6E34-19B3-6FCA9CC6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0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FDD9-E3C6-7BBB-9E84-99391DE8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40B1-F268-5A75-8305-A6B30BBFC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7E911-6987-68B1-3F5E-C8B20FCD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2B52B-E0DD-20DD-418C-EFFCA507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4B3A8-C7BB-C180-CB11-E68D4B76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7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AF86-02C2-61CD-6124-6FA0EB50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368D7-7E26-5EF1-46E8-9CE229F64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FA7A1-AB90-ACA1-969D-B5B2ECD6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CC880-FBB4-9E59-42DE-ADB7376E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099E0-2766-C594-FAF7-C79D923B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8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003C-1191-1EF6-1610-C5163D16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B517-E293-3E43-56CF-1AFADC72A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42084-2CF1-0515-2257-4C1A692E4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9A942-F200-440A-52A6-68AEC4824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A6EDF-D75E-851C-2902-01794C18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8B48F-359C-8B28-5F8C-CFCE76E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8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C6E6-2980-C8B2-2564-70E57AB9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CA5C7-396B-196C-6E59-2E6DA763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F27A9-78EB-9632-3452-F580395C3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478CC-BD92-BD91-5AC6-C65A0E71C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6F3E2-0250-1AC4-D196-FD6AEFD09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1CF0B-DCFF-E124-8014-8E775FF2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08A94-6AD4-0A17-ED7D-DE668E82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9ADA5-1819-55E3-ED5F-B23294BF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9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2383-B336-B300-40BB-FD503082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22F19-81C8-DF2B-35D7-72D5E992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ACD5B-BAB4-52BD-EC2A-87D2DFAC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01D6B-AA71-17A4-D1CC-8F7769EA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5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3B9B8-3DDB-BE90-78AC-BE4BCE94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FB94B-0AAA-9D9C-0E08-1FDBC349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7C768-6B8F-6594-CA4F-9D48D7EC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2239C-3CCF-27F2-9561-C8B5B31B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DBA6-7778-6A50-547F-FA52EC755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476F3-9B9E-5D9A-0BF8-52CCEDCBB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E229D-F2E7-B46B-93DC-83F92C43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049C5-0944-C6C7-E4D3-11DDFA28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C335C-E609-F04D-CF2D-3AFCFCFD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3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C4638-338D-A307-DCE4-F3333E74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3ABCA-7910-AE0F-5E7B-D189B8A54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8D2FA-5F4E-92C1-B8F8-2AFA0502C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0F068-0381-47BF-1286-146E2A71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5B262-14DC-474E-AC5C-BC3F62686AC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027A7-D961-AC83-C5D1-8651786F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1B814-8196-3D96-16B0-24E1D8BC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5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5AD3B-D414-85EE-D4A8-61B57CD3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432AA-67B0-7390-DD7C-5DF6CA660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21DBB-27B5-121A-6210-5257A67FE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5B262-14DC-474E-AC5C-BC3F62686AC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E1876-7734-BBC7-649A-B6844BDC0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046D-55DF-CD7E-8567-AE39CA24B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80427-5BB6-4D85-B1AC-C9AF1A16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77CE-306A-6C4C-8175-096EEC1A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0" i="0" dirty="0">
                <a:solidFill>
                  <a:srgbClr val="1F2728"/>
                </a:solidFill>
                <a:effectLst/>
                <a:latin typeface="Roboto" panose="020F0502020204030204" pitchFamily="2" charset="0"/>
              </a:rPr>
              <a:t>6-Day Project Timeline for </a:t>
            </a:r>
            <a:r>
              <a:rPr lang="en-US" sz="3200" b="0" i="0" dirty="0" err="1">
                <a:solidFill>
                  <a:srgbClr val="1F2728"/>
                </a:solidFill>
                <a:effectLst/>
                <a:latin typeface="Roboto" panose="020F0502020204030204" pitchFamily="2" charset="0"/>
              </a:rPr>
              <a:t>Smartride</a:t>
            </a:r>
            <a:r>
              <a:rPr lang="en-US" sz="3200" b="0" i="0" dirty="0">
                <a:solidFill>
                  <a:srgbClr val="1F2728"/>
                </a:solidFill>
                <a:effectLst/>
                <a:latin typeface="Roboto" panose="020F0502020204030204" pitchFamily="2" charset="0"/>
              </a:rPr>
              <a:t> ORSP</a:t>
            </a:r>
            <a:br>
              <a:rPr lang="en-US" sz="1800" b="0" i="0" dirty="0">
                <a:solidFill>
                  <a:srgbClr val="1F2728"/>
                </a:solidFill>
                <a:effectLst/>
                <a:latin typeface="Roboto" panose="020F05020202040302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E7C94-5BA9-20EC-940E-0F2B48E71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Phạm Lê Anh </a:t>
            </a:r>
            <a:r>
              <a:rPr lang="en-GB" dirty="0" err="1"/>
              <a:t>Khôi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Dương Thành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98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F6802-056F-6A62-F6F7-7BEB9C70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ECB6-5E4D-BAD1-FC58-2E9F0BEA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3: Workflow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58CF-A1D8-6D15-95E7-83A09279D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Use Case Workflows</a:t>
            </a:r>
          </a:p>
          <a:p>
            <a:pPr>
              <a:buNone/>
            </a:pPr>
            <a:r>
              <a:rPr lang="en-GB" dirty="0"/>
              <a:t>Example: </a:t>
            </a:r>
            <a:r>
              <a:rPr lang="en-GB" b="1" dirty="0"/>
              <a:t>Book Ride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Customer logs in</a:t>
            </a:r>
          </a:p>
          <a:p>
            <a:pPr>
              <a:buFont typeface="+mj-lt"/>
              <a:buAutoNum type="arabicPeriod"/>
            </a:pPr>
            <a:r>
              <a:rPr lang="en-GB" dirty="0"/>
              <a:t>Enters pickup/drop-off</a:t>
            </a:r>
          </a:p>
          <a:p>
            <a:pPr>
              <a:buFont typeface="+mj-lt"/>
              <a:buAutoNum type="arabicPeriod"/>
            </a:pPr>
            <a:r>
              <a:rPr lang="en-GB" dirty="0"/>
              <a:t>System lists available drivers</a:t>
            </a:r>
          </a:p>
          <a:p>
            <a:pPr>
              <a:buFont typeface="+mj-lt"/>
              <a:buAutoNum type="arabicPeriod"/>
            </a:pPr>
            <a:r>
              <a:rPr lang="en-GB" dirty="0"/>
              <a:t>Customer selects or system auto-assigns driver</a:t>
            </a:r>
          </a:p>
          <a:p>
            <a:pPr>
              <a:buFont typeface="+mj-lt"/>
              <a:buAutoNum type="arabicPeriod"/>
            </a:pPr>
            <a:r>
              <a:rPr lang="en-GB" dirty="0"/>
              <a:t>System shows ETA + driver info</a:t>
            </a:r>
          </a:p>
          <a:p>
            <a:pPr>
              <a:buFont typeface="+mj-lt"/>
              <a:buAutoNum type="arabicPeriod"/>
            </a:pPr>
            <a:r>
              <a:rPr lang="en-GB" dirty="0"/>
              <a:t>Ride gets booked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7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20DA2-EAC5-21DF-45B1-7308550A8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8125-67AD-5406-39E7-E883DA82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3: Workflow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F233-2179-012C-5AEA-51BB7B929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UI Sketch Ideas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Login/Register Pages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Ride Booking Form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Real-time Map View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Admin Dashboard (Summary stats)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9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511F-98EB-59B3-B0F8-BB76465A5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4: Architecture and Database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0D62-DA58-C2ED-37C0-10F8C5EEF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System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Frontend</a:t>
            </a:r>
            <a:r>
              <a:rPr lang="en-US" dirty="0"/>
              <a:t>: Web UI / Mobile App (Future)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Backend</a:t>
            </a:r>
            <a:r>
              <a:rPr lang="en-US" dirty="0"/>
              <a:t>: REST API with core business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</a:t>
            </a:r>
            <a:r>
              <a:rPr lang="en-US" dirty="0"/>
              <a:t>: Relational (e.g., MSSQL or PostgreSQL)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Third Party</a:t>
            </a:r>
            <a:r>
              <a:rPr lang="en-US" dirty="0"/>
              <a:t>: GPS API, Payment Gateway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34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5AE35-78E8-D3B1-2145-CFB5E5BC7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F648-109C-FBF6-70AD-0A2DE40C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4: Architecture and Database Design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2C7493-F7F5-16DA-2F4A-6FC2634312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39410"/>
            <a:ext cx="1086541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Schema Highlights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Email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PasswordHash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Rides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RideID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Pickup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Dropoff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Fare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PaymentID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RideID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Timestamp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Status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Vehicles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VehicleID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PlateNumber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4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67A45-2501-0C4C-56DC-C6D83692D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8C28-413E-6787-B67A-C272B800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4: Architecture and Database Design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E85B40-8C85-C8E6-767B-D61F1008B8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62192"/>
            <a:ext cx="9137438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Diagram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Will align with entities and services like: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Ride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Payment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DriverService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BookingManager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57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F7CC0-2850-CA16-B393-0CB165516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E484-48D2-5F1D-B53A-2569911F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5: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493B-7F8B-4432-6DAE-9E7B9F983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Core Components to Develop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authentication (register/login)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Basic booking form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Ride matching algorithm (simplified, random available driver)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Admin route to view rides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0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F4191-A42F-A923-8D75-BFD0A1E7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E4F5-00B3-1A30-64E3-1CFA22D80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5: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DB627-6A50-BDFB-E989-38018A2E0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Integration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Connect booking form to 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Link database queries with ride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Prepare mock GPS/ETA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BA22-411D-8E5F-19FC-AA6A8BD6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6: Testing and Deployment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F55B-A358-CB71-FE19-9414FF925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Testing Plan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Unit test: login, ride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Integration test: booking + database + mock GPS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 test: Simulate booking as customer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9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883BD-8FC4-7DEC-AB29-3DAB8B39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6: Testing and Deployment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7D131-A952-93F2-6322-EAD9855F4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Deployment/Demo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Demo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Booking a ride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Seeing mock ETA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Admin viewing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Gather feedback for iteration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6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598D-B19D-A31A-595A-6E998C67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Agenda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39BAA-2459-2720-0E3A-41CC2E931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Roboto" panose="02000000000000000000" pitchFamily="2" charset="0"/>
              </a:rPr>
              <a:t>1. Introduction: Overview of </a:t>
            </a:r>
            <a:r>
              <a:rPr lang="en-GB" sz="1800" b="0" i="0" dirty="0" err="1">
                <a:effectLst/>
                <a:latin typeface="Roboto" panose="02000000000000000000" pitchFamily="2" charset="0"/>
              </a:rPr>
              <a:t>Smartride</a:t>
            </a:r>
            <a:r>
              <a:rPr lang="en-GB" sz="1800" b="0" i="0" dirty="0">
                <a:effectLst/>
                <a:latin typeface="Roboto" panose="02000000000000000000" pitchFamily="2" charset="0"/>
              </a:rPr>
              <a:t> ORSP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Roboto" panose="02000000000000000000" pitchFamily="2" charset="0"/>
              </a:rPr>
              <a:t>2. Day 1: Planning and Initialization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Roboto" panose="02000000000000000000" pitchFamily="2" charset="0"/>
              </a:rPr>
              <a:t>3. Day 2: Fact-Finding and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Roboto" panose="02000000000000000000" pitchFamily="2" charset="0"/>
              </a:rPr>
              <a:t>4. Day 3: Workflow Design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Roboto" panose="02000000000000000000" pitchFamily="2" charset="0"/>
              </a:rPr>
              <a:t>5 . Day 4: Architecture and Database Design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Roboto" panose="02000000000000000000" pitchFamily="2" charset="0"/>
              </a:rPr>
              <a:t>6. Day 5: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Roboto" panose="02000000000000000000" pitchFamily="2" charset="0"/>
              </a:rPr>
              <a:t>7. Day 6: Testing and Deployment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dirty="0">
                <a:effectLst/>
                <a:latin typeface="Roboto" panose="02000000000000000000" pitchFamily="2" charset="0"/>
              </a:rPr>
              <a:t>8. Conclusion: Key Insights and Next Steps</a:t>
            </a:r>
          </a:p>
          <a:p>
            <a:pPr>
              <a:buNone/>
            </a:pP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C390-8E2D-5F6A-505C-4CC2B87D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0568E-761D-B643-E50C-4C965BC66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GB" sz="1800" b="1" i="0" dirty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Project objectives</a:t>
            </a:r>
          </a:p>
          <a:p>
            <a:pPr algn="ctr"/>
            <a:r>
              <a:rPr lang="en-GB" sz="1800" b="0" i="0" dirty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The project's aims include enhancing user experience, optimizing ride efficiency, and ensuring data integrity while addressing unique market needs.</a:t>
            </a:r>
          </a:p>
          <a:p>
            <a:pPr algn="ctr">
              <a:buNone/>
            </a:pPr>
            <a:r>
              <a:rPr lang="en-GB" sz="1800" b="1" dirty="0">
                <a:effectLst/>
              </a:rPr>
              <a:t>Importance of planning</a:t>
            </a:r>
          </a:p>
          <a:p>
            <a:pPr algn="ctr">
              <a:buNone/>
            </a:pPr>
            <a:r>
              <a:rPr lang="en-GB" sz="1800" dirty="0">
                <a:effectLst/>
              </a:rPr>
              <a:t>A well-structured plan serves as a roadmap, ensuring that resources are allocated effectively and reducing risks associated with unforeseen challenges during project execution.</a:t>
            </a:r>
          </a:p>
          <a:p>
            <a:pPr algn="ctr">
              <a:buNone/>
            </a:pPr>
            <a:br>
              <a:rPr lang="en-GB" dirty="0">
                <a:effectLst/>
              </a:rPr>
            </a:br>
            <a:r>
              <a:rPr lang="en-GB" sz="1800" b="1" i="0" dirty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Overview of 6-day timeline</a:t>
            </a:r>
          </a:p>
          <a:p>
            <a:pPr algn="ctr"/>
            <a:r>
              <a:rPr lang="en-GB" sz="1800" b="0" i="0" dirty="0">
                <a:solidFill>
                  <a:srgbClr val="1F2728"/>
                </a:solidFill>
                <a:effectLst/>
                <a:latin typeface="Roboto" panose="02000000000000000000" pitchFamily="2" charset="0"/>
              </a:rPr>
              <a:t>Each day focuses on specific tasks ranging from planning to deployment, ensuring that deadlines are met and project goals are continuously aligned with stakeholder expectations.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4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55FA-4669-BC96-DF85-31752D70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1: Planning and Initialization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1D870-E53E-2551-B2E1-9485E360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Define the core scope for this iteration: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Account creation and login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Ride booking flow (pickup/drop-off + driver assignment logic)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Basic admin view for ride summaries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7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4AD65-DC32-A0FC-D91F-A52D1468B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B0F5-98A1-02A8-88F9-236DF3D8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1: Planning and Initialization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4991E-3357-8366-6514-3430877B9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Work Breakdown Structure (WBS)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FE4AFE-65E2-1BB4-5CEC-E7E040009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06645"/>
            <a:ext cx="10515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Requirements Review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 Identification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UI/UX wireframes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Schema Drafting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Diagram Draft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of:</a:t>
            </a:r>
          </a:p>
          <a:p>
            <a:pPr marL="971550" lvl="1" indent="-5143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module</a:t>
            </a:r>
          </a:p>
          <a:p>
            <a:pPr marL="971550" lvl="1" indent="-5143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Ride booking flow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Plan Preparation</a:t>
            </a:r>
          </a:p>
        </p:txBody>
      </p:sp>
    </p:spTree>
    <p:extLst>
      <p:ext uri="{BB962C8B-B14F-4D97-AF65-F5344CB8AC3E}">
        <p14:creationId xmlns:p14="http://schemas.microsoft.com/office/powerpoint/2010/main" val="3858666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433F0-250D-5FF1-D7FA-8FF5909B9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4951-EAE7-52AA-E671-5A42B4D8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1: Planning and Initialization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33B2-7411-47D4-9381-786C2DE5F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Team Roles (Assuming a 4-member team for example)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Analyst</a:t>
            </a:r>
            <a:r>
              <a:rPr lang="en-GB" dirty="0"/>
              <a:t>: Coordinates with stakeholders, gathers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Designer</a:t>
            </a:r>
            <a:r>
              <a:rPr lang="en-GB" dirty="0"/>
              <a:t>: Prepares wireframes and user 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Developer</a:t>
            </a:r>
            <a:r>
              <a:rPr lang="en-GB" dirty="0"/>
              <a:t>: Codes core components (auth, booking, UI)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DB/Tester</a:t>
            </a:r>
            <a:r>
              <a:rPr lang="en-GB" dirty="0"/>
              <a:t>: Builds schema, performs integration and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9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5B1CB-E2B2-2C1C-491D-9D705D905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196A-8B77-B6A5-9C1F-AC0ED8F0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1: Planning and Initialization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BB54D-9D86-0530-09CB-F273D3DEB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Work Sequence Overview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6A8B52-AAAF-847A-47A6-A05A4E76A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102596"/>
              </p:ext>
            </p:extLst>
          </p:nvPr>
        </p:nvGraphicFramePr>
        <p:xfrm>
          <a:off x="838200" y="2504044"/>
          <a:ext cx="11033760" cy="3085306"/>
        </p:xfrm>
        <a:graphic>
          <a:graphicData uri="http://schemas.openxmlformats.org/drawingml/2006/table">
            <a:tbl>
              <a:tblPr/>
              <a:tblGrid>
                <a:gridCol w="4331916">
                  <a:extLst>
                    <a:ext uri="{9D8B030D-6E8A-4147-A177-3AD203B41FA5}">
                      <a16:colId xmlns:a16="http://schemas.microsoft.com/office/drawing/2014/main" val="4286174145"/>
                    </a:ext>
                  </a:extLst>
                </a:gridCol>
                <a:gridCol w="6701844">
                  <a:extLst>
                    <a:ext uri="{9D8B030D-6E8A-4147-A177-3AD203B41FA5}">
                      <a16:colId xmlns:a16="http://schemas.microsoft.com/office/drawing/2014/main" val="713958013"/>
                    </a:ext>
                  </a:extLst>
                </a:gridCol>
              </a:tblGrid>
              <a:tr h="440758">
                <a:tc>
                  <a:txBody>
                    <a:bodyPr/>
                    <a:lstStyle/>
                    <a:p>
                      <a:r>
                        <a:rPr lang="en-US"/>
                        <a:t>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Task Focus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107722"/>
                  </a:ext>
                </a:extLst>
              </a:tr>
              <a:tr h="440758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Planning, Scope, WBS, Team Roles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654423"/>
                  </a:ext>
                </a:extLst>
              </a:tr>
              <a:tr h="440758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Requirement Gathering, Use Cases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630952"/>
                  </a:ext>
                </a:extLst>
              </a:tr>
              <a:tr h="440758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Use Case Details, UI/UX Sketches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54807"/>
                  </a:ext>
                </a:extLst>
              </a:tr>
              <a:tr h="440758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DB + Architecture + Class Diagrams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729298"/>
                  </a:ext>
                </a:extLst>
              </a:tr>
              <a:tr h="440758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Component Development +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313813"/>
                  </a:ext>
                </a:extLst>
              </a:tr>
              <a:tr h="440758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+ Deployment/Demo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55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5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CC8A4-EFB1-A7AF-40EC-715A9F2B7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6580-2C35-6966-B742-B5D9EDF9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2: Fact-Finding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BA08D-2979-BAD5-D015-E03AEB484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Stakeholder Meetings</a:t>
            </a:r>
          </a:p>
          <a:p>
            <a:pPr marL="0" indent="0">
              <a:buNone/>
            </a:pPr>
            <a:r>
              <a:rPr lang="en-GB" dirty="0"/>
              <a:t>Interview hypothetical stakeholders: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Operations Manager</a:t>
            </a:r>
            <a:r>
              <a:rPr lang="en-GB" dirty="0"/>
              <a:t> (for booking workflows and demand challenges)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Driver Representative</a:t>
            </a:r>
            <a:r>
              <a:rPr lang="en-GB" dirty="0"/>
              <a:t> (for navigation and assignment issues)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Customer Feedback Agent</a:t>
            </a:r>
            <a:r>
              <a:rPr lang="en-GB" dirty="0"/>
              <a:t> (for user pain points)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0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BC7E4-B4AC-21FA-510A-22AAFDE81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8C9D-F660-7F41-B0CE-F45E54E2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2: Fact-Finding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C924B-D887-C406-71F2-EC82CC56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dirty="0"/>
              <a:t>Preliminary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Actors</a:t>
            </a:r>
            <a:r>
              <a:rPr lang="en-GB" dirty="0"/>
              <a:t>: Customer, Driver, Admin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Use Cases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Register/Login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Book Ride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View ETA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Track Ride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Make Payment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View Reports (Admin)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C3FB1-448E-3198-6A8E-EF478F41C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973" y="681037"/>
            <a:ext cx="2329947" cy="5496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E17713-7080-7234-1154-A406E30A58EB}"/>
              </a:ext>
            </a:extLst>
          </p:cNvPr>
          <p:cNvSpPr txBox="1"/>
          <p:nvPr/>
        </p:nvSpPr>
        <p:spPr>
          <a:xfrm>
            <a:off x="8795253" y="6204586"/>
            <a:ext cx="255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Initial 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4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728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Roboto</vt:lpstr>
      <vt:lpstr>Office Theme</vt:lpstr>
      <vt:lpstr>6-Day Project Timeline for Smartride ORSP </vt:lpstr>
      <vt:lpstr>Agenda </vt:lpstr>
      <vt:lpstr>PowerPoint Presentation</vt:lpstr>
      <vt:lpstr>Day 1: Planning and Initialization</vt:lpstr>
      <vt:lpstr>Day 1: Planning and Initialization</vt:lpstr>
      <vt:lpstr>Day 1: Planning and Initialization</vt:lpstr>
      <vt:lpstr>Day 1: Planning and Initialization</vt:lpstr>
      <vt:lpstr>Day 2: Fact-Finding and Analysis</vt:lpstr>
      <vt:lpstr>Day 2: Fact-Finding and Analysis</vt:lpstr>
      <vt:lpstr>Day 3: Workflow Design</vt:lpstr>
      <vt:lpstr>Day 3: Workflow Design</vt:lpstr>
      <vt:lpstr>Day 4: Architecture and Database Design</vt:lpstr>
      <vt:lpstr>Day 4: Architecture and Database Design</vt:lpstr>
      <vt:lpstr>Day 4: Architecture and Database Design</vt:lpstr>
      <vt:lpstr>Day 5: Development</vt:lpstr>
      <vt:lpstr>Day 5: Development</vt:lpstr>
      <vt:lpstr>Day 6: Testing and Deployment</vt:lpstr>
      <vt:lpstr>Day 6: Testing and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Dương Long</dc:creator>
  <cp:lastModifiedBy>Dương Long</cp:lastModifiedBy>
  <cp:revision>1</cp:revision>
  <dcterms:created xsi:type="dcterms:W3CDTF">2025-04-24T03:22:25Z</dcterms:created>
  <dcterms:modified xsi:type="dcterms:W3CDTF">2025-04-24T03:52:23Z</dcterms:modified>
</cp:coreProperties>
</file>