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76" r:id="rId5"/>
    <p:sldId id="278" r:id="rId6"/>
    <p:sldId id="279" r:id="rId7"/>
    <p:sldId id="282" r:id="rId8"/>
    <p:sldId id="283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87" r:id="rId18"/>
    <p:sldId id="290" r:id="rId19"/>
    <p:sldId id="288" r:id="rId20"/>
    <p:sldId id="291" r:id="rId21"/>
    <p:sldId id="298" r:id="rId22"/>
    <p:sldId id="294" r:id="rId23"/>
    <p:sldId id="295" r:id="rId24"/>
    <p:sldId id="299" r:id="rId25"/>
    <p:sldId id="300" r:id="rId26"/>
    <p:sldId id="302" r:id="rId27"/>
    <p:sldId id="303" r:id="rId28"/>
    <p:sldId id="304" r:id="rId29"/>
    <p:sldId id="308" r:id="rId30"/>
    <p:sldId id="30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CD341-1DC7-41E3-91D2-139184AF5C3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8FA45-AA2F-4679-9D8E-10F36483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8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9873-6709-DBB4-6C3B-FD4C7E6DF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487D7-B302-B722-8830-4B1BF9EF8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B835C-77D7-E1FD-BD76-A399EC2C0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F43-5ABE-3773-9897-B07F92F9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3BBB-03C9-A505-30BD-1222B2C9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D7B38-5F33-DF63-BD0D-11DAAD976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B141E-DDFF-E194-B2F7-08EBCF53D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6349-F1D1-E49C-2B24-B47535381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7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8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906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8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5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94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9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0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1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2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834C-6752-476A-96F1-2A7599520A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79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7698FD-9369-F8E9-7707-7466C61B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3964"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CBCA44-5D65-AB99-27A2-831F14B8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SmartRide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54CA-033D-DBC3-8A6F-F58376E62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523K0010 – Phạm Lê Anh </a:t>
            </a:r>
            <a:r>
              <a:rPr lang="en-US" err="1"/>
              <a:t>Khôi</a:t>
            </a:r>
            <a:endParaRPr lang="en-US"/>
          </a:p>
          <a:p>
            <a:pPr algn="ctr"/>
            <a:r>
              <a:rPr lang="en-US"/>
              <a:t>523K0013 – Dương Thành Long</a:t>
            </a:r>
          </a:p>
        </p:txBody>
      </p:sp>
    </p:spTree>
    <p:extLst>
      <p:ext uri="{BB962C8B-B14F-4D97-AF65-F5344CB8AC3E}">
        <p14:creationId xmlns:p14="http://schemas.microsoft.com/office/powerpoint/2010/main" val="92945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990EF-B884-CF71-AF15-5D6C4B4F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E3D-8A78-8DD8-4F8D-26DFF8D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15" y="604663"/>
            <a:ext cx="4716392" cy="1478570"/>
          </a:xfrm>
        </p:spPr>
        <p:txBody>
          <a:bodyPr/>
          <a:lstStyle/>
          <a:p>
            <a:r>
              <a:rPr lang="en-US" dirty="0"/>
              <a:t>Use case: Book ride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5CAAFF-E786-33F5-991C-1666D9DD50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0327" y="1634836"/>
          <a:ext cx="11069782" cy="50707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534891">
                  <a:extLst>
                    <a:ext uri="{9D8B030D-6E8A-4147-A177-3AD203B41FA5}">
                      <a16:colId xmlns:a16="http://schemas.microsoft.com/office/drawing/2014/main" val="32366608"/>
                    </a:ext>
                  </a:extLst>
                </a:gridCol>
                <a:gridCol w="5534891">
                  <a:extLst>
                    <a:ext uri="{9D8B030D-6E8A-4147-A177-3AD203B41FA5}">
                      <a16:colId xmlns:a16="http://schemas.microsoft.com/office/drawing/2014/main" val="2157697510"/>
                    </a:ext>
                  </a:extLst>
                </a:gridCol>
              </a:tblGrid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644735622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books a ride via the mobile app or website.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38147467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opens the booking screen and enters trip details.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136886730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The system processes the ride request and assigns an available driver.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79211305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Customer, System, Driver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033780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Track Ride, Make Payment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6700775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Customers, Operations Team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257831616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User must be logged in. Location services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74280817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Ride is booked and driver is notified.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031866717"/>
                  </a:ext>
                </a:extLst>
              </a:tr>
              <a:tr h="30151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Flow of activities: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326303075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93329538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enters pickup and dropoff location.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verifies location validity.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261928546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confirms ride.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1.2 System matches with available driver.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1.3 System notifies driver and confirms booking to customer.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5846699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1.1 No drivers available.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1.2 Invalid location.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42900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9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4A38-8A6F-B69E-2685-69110DCA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5C0-772B-612D-268B-C3929C1C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031" y="244626"/>
            <a:ext cx="4716392" cy="1478570"/>
          </a:xfrm>
        </p:spPr>
        <p:txBody>
          <a:bodyPr/>
          <a:lstStyle/>
          <a:p>
            <a:r>
              <a:rPr lang="en-US" dirty="0"/>
              <a:t>Use case: Book ride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46A69EB8-846E-E642-3AF2-28F043FCA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17" y="1478570"/>
            <a:ext cx="8513619" cy="5134804"/>
          </a:xfrm>
        </p:spPr>
      </p:pic>
    </p:spTree>
    <p:extLst>
      <p:ext uri="{BB962C8B-B14F-4D97-AF65-F5344CB8AC3E}">
        <p14:creationId xmlns:p14="http://schemas.microsoft.com/office/powerpoint/2010/main" val="194447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E9D6-E86D-1634-5A95-C274FE7D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0A66-5B9C-745B-B3A5-BACF2A5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340" y="230590"/>
            <a:ext cx="4716392" cy="1478570"/>
          </a:xfrm>
        </p:spPr>
        <p:txBody>
          <a:bodyPr/>
          <a:lstStyle/>
          <a:p>
            <a:r>
              <a:rPr lang="en-US" dirty="0"/>
              <a:t>Use case: Book ride</a:t>
            </a:r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0EDBE85A-7C75-2BC1-E9D1-1C6018CC4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59" y="1329595"/>
            <a:ext cx="8446681" cy="5297815"/>
          </a:xfrm>
        </p:spPr>
      </p:pic>
    </p:spTree>
    <p:extLst>
      <p:ext uri="{BB962C8B-B14F-4D97-AF65-F5344CB8AC3E}">
        <p14:creationId xmlns:p14="http://schemas.microsoft.com/office/powerpoint/2010/main" val="307434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B4BA-2E09-A974-A4C4-AA9331ED5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781-DE96-213C-ACA2-C1426FC8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09" y="576953"/>
            <a:ext cx="6225203" cy="1478570"/>
          </a:xfrm>
        </p:spPr>
        <p:txBody>
          <a:bodyPr/>
          <a:lstStyle/>
          <a:p>
            <a:r>
              <a:rPr lang="en-US" dirty="0"/>
              <a:t>Use case: process payment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8AA6A6-DE0A-BFA5-2754-50C18A9B9B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6500" y="1704109"/>
          <a:ext cx="10875820" cy="497378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437910">
                  <a:extLst>
                    <a:ext uri="{9D8B030D-6E8A-4147-A177-3AD203B41FA5}">
                      <a16:colId xmlns:a16="http://schemas.microsoft.com/office/drawing/2014/main" val="2839576560"/>
                    </a:ext>
                  </a:extLst>
                </a:gridCol>
                <a:gridCol w="5437910">
                  <a:extLst>
                    <a:ext uri="{9D8B030D-6E8A-4147-A177-3AD203B41FA5}">
                      <a16:colId xmlns:a16="http://schemas.microsoft.com/office/drawing/2014/main" val="2206573929"/>
                    </a:ext>
                  </a:extLst>
                </a:gridCol>
              </a:tblGrid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Process payment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43050869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pays for a completed ride.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19484078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is completed and fare is calculated.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543679295"/>
                  </a:ext>
                </a:extLst>
              </a:tr>
              <a:tr h="501385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chooses a payment method and the system processes the transaction.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7428445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Payment Gateway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670085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5250333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Stakeholders: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Finance Department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96135485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must be completed. Payment gateway must be operational.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7333786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Payment is successful and receipt is issued.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30095689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4000784857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869601711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chooses to pay.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1.1 System displays fare and payment options.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2628916"/>
                  </a:ext>
                </a:extLst>
              </a:tr>
              <a:tr h="102191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selects payment method and confirms.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connects to payment gateway.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1.3 System processes payment.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1.4 System issues receipt.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68347877"/>
                  </a:ext>
                </a:extLst>
              </a:tr>
              <a:tr h="63739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1.2 Invalid card or insufficient funds.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1.3 Payment gateway fails.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23223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7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135D-1BB1-3D12-2899-F193370E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368-19CF-3851-E391-668798DA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89FF8408-66B7-4323-3711-1DB076BD6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35" y="1473634"/>
            <a:ext cx="4998213" cy="5146170"/>
          </a:xfrm>
        </p:spPr>
      </p:pic>
    </p:spTree>
    <p:extLst>
      <p:ext uri="{BB962C8B-B14F-4D97-AF65-F5344CB8AC3E}">
        <p14:creationId xmlns:p14="http://schemas.microsoft.com/office/powerpoint/2010/main" val="223971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6002-2339-1295-E6F3-36D44585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CC20-D077-ECC3-4BFE-22D45F32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case: Process Payment</a:t>
            </a:r>
          </a:p>
        </p:txBody>
      </p:sp>
      <p:pic>
        <p:nvPicPr>
          <p:cNvPr id="8" name="Content Placeholder 7" descr="A diagram of payment process&#10;&#10;AI-generated content may be incorrect.">
            <a:extLst>
              <a:ext uri="{FF2B5EF4-FFF2-40B4-BE49-F238E27FC236}">
                <a16:creationId xmlns:a16="http://schemas.microsoft.com/office/drawing/2014/main" id="{85E8EAFD-1D55-7318-7FE7-E13098B16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8" y="1564366"/>
            <a:ext cx="9653136" cy="4903038"/>
          </a:xfrm>
        </p:spPr>
      </p:pic>
    </p:spTree>
    <p:extLst>
      <p:ext uri="{BB962C8B-B14F-4D97-AF65-F5344CB8AC3E}">
        <p14:creationId xmlns:p14="http://schemas.microsoft.com/office/powerpoint/2010/main" val="206289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E036-DA46-A448-ADD6-011681E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Design Model</a:t>
            </a:r>
          </a:p>
        </p:txBody>
      </p:sp>
    </p:spTree>
    <p:extLst>
      <p:ext uri="{BB962C8B-B14F-4D97-AF65-F5344CB8AC3E}">
        <p14:creationId xmlns:p14="http://schemas.microsoft.com/office/powerpoint/2010/main" val="167100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AC56F-2993-CABB-E96F-26F59E746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A985-7BA9-0B9A-1DA0-DD8E6F32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295104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Book ride</a:t>
            </a:r>
          </a:p>
        </p:txBody>
      </p: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DABFE19B-1009-4700-5875-8FA604C7D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134" y="643467"/>
            <a:ext cx="6435332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574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9211C-693D-7CAC-383C-D4FC0AD5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FCA0-D458-498A-D496-9910946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314" y="201243"/>
            <a:ext cx="7232187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Book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12EF-4DFD-1A1A-146A-82C38C653088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2E98B-DB2B-1193-B10D-9E0B766582E0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2B49-1EA1-D730-65AE-3175E7EEBF64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21184-9C98-29A1-23FD-1B65A662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1" y="2044812"/>
            <a:ext cx="48291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7A7F3-5564-57D6-C0E9-C34C48370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7" y="4146410"/>
            <a:ext cx="5810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3C549-D2E6-7117-0BF4-1471ADFB7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92" y="3900924"/>
            <a:ext cx="3763152" cy="2434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12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3C45B-F765-3366-1EB6-B08BA73F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3155-96DC-7047-084E-85545F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" y="2744484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Process Payment</a:t>
            </a:r>
          </a:p>
        </p:txBody>
      </p:sp>
      <p:pic>
        <p:nvPicPr>
          <p:cNvPr id="3" name="Picture 2" descr="A diagram of a payment&#10;&#10;AI-generated content may be incorrect.">
            <a:extLst>
              <a:ext uri="{FF2B5EF4-FFF2-40B4-BE49-F238E27FC236}">
                <a16:creationId xmlns:a16="http://schemas.microsoft.com/office/drawing/2014/main" id="{6A978860-38A1-48AA-DC1B-F4C9086E6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0203" y="643467"/>
            <a:ext cx="6607195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9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B82E-7032-0704-6F22-50A0092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BA2D07-91C9-7992-CB1D-55B307A1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BB95E822-9BEF-F23D-B779-2B456464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57" y="23283"/>
            <a:ext cx="6222230" cy="68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54D92-F7C9-DA2C-221C-A196CA1A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2852-29CE-55F2-EED6-82E81F80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Process Payment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2C132-360F-EAE8-9249-BE73E946225E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A754D-1E4B-2CCA-2361-FF47CD3B6D7B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67DBB-C639-3F7E-9DB8-66A6FF8C26FB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33D69-D0E4-5DD4-CFDC-CFC79983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571" y="2006104"/>
            <a:ext cx="45529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FCC9B5-75A6-BB9F-F622-EAEE9FF0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5" y="3936155"/>
            <a:ext cx="49053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07D41F-79A8-BF24-9500-D79B4C3F3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030" y="3882638"/>
            <a:ext cx="31908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25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26941-616B-5EF2-975D-85351428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4F1D-E268-AC6B-78F3-223ABDE2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UI </a:t>
            </a:r>
            <a:br>
              <a:rPr lang="en-US" sz="6000" dirty="0"/>
            </a:br>
            <a:r>
              <a:rPr lang="en-US" sz="6000" dirty="0"/>
              <a:t>Designs</a:t>
            </a:r>
          </a:p>
        </p:txBody>
      </p:sp>
    </p:spTree>
    <p:extLst>
      <p:ext uri="{BB962C8B-B14F-4D97-AF65-F5344CB8AC3E}">
        <p14:creationId xmlns:p14="http://schemas.microsoft.com/office/powerpoint/2010/main" val="289882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BB0FF-0308-690D-92E1-26B1778D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D77E-1563-288B-C498-2D1EB23A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15" y="2634946"/>
            <a:ext cx="221877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Book Ride</a:t>
            </a:r>
          </a:p>
        </p:txBody>
      </p:sp>
      <p:pic>
        <p:nvPicPr>
          <p:cNvPr id="4" name="Content Placeholder 3" descr="A screenshot of a phone&#10;&#10;AI-generated content may be incorrect.">
            <a:extLst>
              <a:ext uri="{FF2B5EF4-FFF2-40B4-BE49-F238E27FC236}">
                <a16:creationId xmlns:a16="http://schemas.microsoft.com/office/drawing/2014/main" id="{03118B5F-9B2A-6C67-A4FF-D9DE9E3D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8555" y="194477"/>
            <a:ext cx="4377778" cy="646904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967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F234-F402-D061-8DD3-C1F917746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059-4800-709F-BA8A-D47B6AFA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4" name="Content Placeholder 3" descr="A screen shot of a payment form&#10;&#10;AI-generated content may be incorrect.">
            <a:extLst>
              <a:ext uri="{FF2B5EF4-FFF2-40B4-BE49-F238E27FC236}">
                <a16:creationId xmlns:a16="http://schemas.microsoft.com/office/drawing/2014/main" id="{7B0D4043-01C6-C300-78C0-D3C98E502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47" y="718421"/>
            <a:ext cx="5300506" cy="6016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717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7701-6D49-7670-040D-19B76C4E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2757-8067-3C24-9B91-FE1BFBDC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30F784-1260-25B2-3596-DFC9E354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63" y="946934"/>
            <a:ext cx="5846873" cy="4964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869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1006-1B15-DFDB-C218-A54FB6D69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354-1959-879C-36C9-AEDEB4E4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payment&#10;&#10;AI-generated content may be incorrect.">
            <a:extLst>
              <a:ext uri="{FF2B5EF4-FFF2-40B4-BE49-F238E27FC236}">
                <a16:creationId xmlns:a16="http://schemas.microsoft.com/office/drawing/2014/main" id="{171AAF3B-7966-127C-1690-F7B82962A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76" y="879400"/>
            <a:ext cx="5096646" cy="568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872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C7078-0989-4188-7314-DCD886D1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0658-088E-2541-39FF-0B5904B3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Test</a:t>
            </a:r>
            <a:br>
              <a:rPr lang="en-US" sz="6000" dirty="0"/>
            </a:br>
            <a:r>
              <a:rPr lang="en-US" sz="6000" dirty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3381319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201F3-D446-5062-392A-055B4C58E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6E5-4E30-480E-FE23-46F767E3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E514FE-8FD3-EA21-0581-7C82070A10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966" y="1655379"/>
          <a:ext cx="10957034" cy="509343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478517">
                  <a:extLst>
                    <a:ext uri="{9D8B030D-6E8A-4147-A177-3AD203B41FA5}">
                      <a16:colId xmlns:a16="http://schemas.microsoft.com/office/drawing/2014/main" val="934342233"/>
                    </a:ext>
                  </a:extLst>
                </a:gridCol>
                <a:gridCol w="5478517">
                  <a:extLst>
                    <a:ext uri="{9D8B030D-6E8A-4147-A177-3AD203B41FA5}">
                      <a16:colId xmlns:a16="http://schemas.microsoft.com/office/drawing/2014/main" val="3023122287"/>
                    </a:ext>
                  </a:extLst>
                </a:gridCol>
              </a:tblGrid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2923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837372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Book Ride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6158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ride booking flow and driver assignment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735358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logged in and has valid location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14722819"/>
                  </a:ext>
                </a:extLst>
              </a:tr>
              <a:tr h="159013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Enter pickup/dropoff location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Request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System assigns a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3465547"/>
                  </a:ext>
                </a:extLst>
              </a:tr>
              <a:tr h="63139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is recorded with Requested or Confirmed status, driver is notified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5223689"/>
                  </a:ext>
                </a:extLst>
              </a:tr>
              <a:tr h="80927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Ride record is created with reference to Customer and Driver (if assigned)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606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98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6A407-4016-0098-5FF5-C23B34D9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DE7F-A46B-B549-D450-A9781FC0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payment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BABC4B-AF6C-3C73-D810-EECE1D2A4A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6253" y="1702676"/>
          <a:ext cx="10736318" cy="495311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368159">
                  <a:extLst>
                    <a:ext uri="{9D8B030D-6E8A-4147-A177-3AD203B41FA5}">
                      <a16:colId xmlns:a16="http://schemas.microsoft.com/office/drawing/2014/main" val="1813299084"/>
                    </a:ext>
                  </a:extLst>
                </a:gridCol>
                <a:gridCol w="5368159">
                  <a:extLst>
                    <a:ext uri="{9D8B030D-6E8A-4147-A177-3AD203B41FA5}">
                      <a16:colId xmlns:a16="http://schemas.microsoft.com/office/drawing/2014/main" val="1086077346"/>
                    </a:ext>
                  </a:extLst>
                </a:gridCol>
              </a:tblGrid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5233071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1507114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Process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3781082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that payment is processed after ride completion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1252570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Completed status, and valid payment method is configured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99029356"/>
                  </a:ext>
                </a:extLst>
              </a:tr>
              <a:tr h="136127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View completed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Choose payment method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4593979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Payment is recorded, transaction ID is generated, and status is Paid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1633003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Payment record linked to Ride and Account is created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23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16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C1FB-8216-ED2A-01CF-5B4A8B035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7E48-26E4-F395-5B31-19B067E0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885" y="804041"/>
            <a:ext cx="2359052" cy="1466467"/>
          </a:xfrm>
        </p:spPr>
        <p:txBody>
          <a:bodyPr/>
          <a:lstStyle/>
          <a:p>
            <a:r>
              <a:rPr lang="en-US" dirty="0"/>
              <a:t>Book ride</a:t>
            </a:r>
          </a:p>
        </p:txBody>
      </p:sp>
      <p:pic>
        <p:nvPicPr>
          <p:cNvPr id="7" name="Content Placeholder 6" descr="A diagram of a computer&#10;&#10;AI-generated content may be incorrect.">
            <a:extLst>
              <a:ext uri="{FF2B5EF4-FFF2-40B4-BE49-F238E27FC236}">
                <a16:creationId xmlns:a16="http://schemas.microsoft.com/office/drawing/2014/main" id="{4EF9C1F6-2F1F-03AB-9A40-1183ECB6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7" y="2668734"/>
            <a:ext cx="11792608" cy="2259103"/>
          </a:xfrm>
        </p:spPr>
      </p:pic>
    </p:spTree>
    <p:extLst>
      <p:ext uri="{BB962C8B-B14F-4D97-AF65-F5344CB8AC3E}">
        <p14:creationId xmlns:p14="http://schemas.microsoft.com/office/powerpoint/2010/main" val="219858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011C-6895-8EE8-1E3F-F5F3B8B8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043" y="37493"/>
            <a:ext cx="4674390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Domain class diagram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61B13593-53E7-FA65-350F-AB9AF482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4DF24DB9-C626-F305-59E9-393AACD5E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9" y="1382713"/>
            <a:ext cx="10208611" cy="53850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176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7ABF-B14B-E5BD-3A15-859A7C1B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C6D-A070-AD4A-A2DB-FBB5C078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273" y="835571"/>
            <a:ext cx="3937454" cy="1466467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7" name="Content Placeholder 6" descr="A computer screen with a computer code&#10;&#10;AI-generated content may be incorrect.">
            <a:extLst>
              <a:ext uri="{FF2B5EF4-FFF2-40B4-BE49-F238E27FC236}">
                <a16:creationId xmlns:a16="http://schemas.microsoft.com/office/drawing/2014/main" id="{FC017A39-BCE4-036D-0AF1-994A45C35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8" y="2806262"/>
            <a:ext cx="11833684" cy="2191407"/>
          </a:xfrm>
        </p:spPr>
      </p:pic>
    </p:spTree>
    <p:extLst>
      <p:ext uri="{BB962C8B-B14F-4D97-AF65-F5344CB8AC3E}">
        <p14:creationId xmlns:p14="http://schemas.microsoft.com/office/powerpoint/2010/main" val="55321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25D-36FB-CD7C-EE69-D3B56819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12C0C-1878-982E-CD61-447C391C71B4}"/>
              </a:ext>
            </a:extLst>
          </p:cNvPr>
          <p:cNvSpPr txBox="1"/>
          <p:nvPr/>
        </p:nvSpPr>
        <p:spPr>
          <a:xfrm>
            <a:off x="3482107" y="2097088"/>
            <a:ext cx="5227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Book Ride</a:t>
            </a:r>
          </a:p>
          <a:p>
            <a:r>
              <a:rPr lang="en-US" sz="5400" dirty="0"/>
              <a:t>Process Payment</a:t>
            </a:r>
          </a:p>
        </p:txBody>
      </p:sp>
    </p:spTree>
    <p:extLst>
      <p:ext uri="{BB962C8B-B14F-4D97-AF65-F5344CB8AC3E}">
        <p14:creationId xmlns:p14="http://schemas.microsoft.com/office/powerpoint/2010/main" val="398396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6F339-4496-CCF3-9546-DD0EE951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AAC-469F-96A4-B66E-195A3F50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6" y="295960"/>
            <a:ext cx="8714145" cy="1478570"/>
          </a:xfrm>
        </p:spPr>
        <p:txBody>
          <a:bodyPr/>
          <a:lstStyle/>
          <a:p>
            <a:r>
              <a:rPr lang="en-US" dirty="0"/>
              <a:t>Subsystem use case diagram: Book Ride</a:t>
            </a:r>
          </a:p>
        </p:txBody>
      </p:sp>
      <p:pic>
        <p:nvPicPr>
          <p:cNvPr id="7" name="Content Placeholder 6" descr="A diagram of a book ride&#10;&#10;AI-generated content may be incorrect.">
            <a:extLst>
              <a:ext uri="{FF2B5EF4-FFF2-40B4-BE49-F238E27FC236}">
                <a16:creationId xmlns:a16="http://schemas.microsoft.com/office/drawing/2014/main" id="{CB82AA68-4BAB-35B4-D9AC-724898723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22" y="1774530"/>
            <a:ext cx="7097551" cy="4524473"/>
          </a:xfrm>
        </p:spPr>
      </p:pic>
    </p:spTree>
    <p:extLst>
      <p:ext uri="{BB962C8B-B14F-4D97-AF65-F5344CB8AC3E}">
        <p14:creationId xmlns:p14="http://schemas.microsoft.com/office/powerpoint/2010/main" val="111027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5607-0976-3F6D-5713-8704691E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39AF-965A-EC30-7301-8EDC8D72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4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F8A85ECB-3D1B-D20A-189F-E9AA4006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27" y="2112854"/>
            <a:ext cx="6243145" cy="4283860"/>
          </a:xfrm>
        </p:spPr>
      </p:pic>
    </p:spTree>
    <p:extLst>
      <p:ext uri="{BB962C8B-B14F-4D97-AF65-F5344CB8AC3E}">
        <p14:creationId xmlns:p14="http://schemas.microsoft.com/office/powerpoint/2010/main" val="221726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49569-7375-D71C-C9ED-97034DD7D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B3D7-AA2C-CA8D-1596-586DB52C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63" y="0"/>
            <a:ext cx="9390073" cy="1478570"/>
          </a:xfrm>
        </p:spPr>
        <p:txBody>
          <a:bodyPr/>
          <a:lstStyle/>
          <a:p>
            <a:r>
              <a:rPr lang="en-US" dirty="0"/>
              <a:t>Subsystem domain class model: Book Ride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7F1876-E8AB-CC80-8CDA-1ABF8BFD8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0" y="1355834"/>
            <a:ext cx="11702240" cy="5044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09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F5FD2-F09F-4CD4-5FDB-55F35E179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7DE5-4504-4210-BE8A-967E223C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Process Payment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E8FA25-C928-F77C-2823-3C855C8E5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9" y="1478570"/>
            <a:ext cx="11867201" cy="4749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6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0F1C-EF01-3BE6-F5E5-F588050B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Analysis Model</a:t>
            </a:r>
          </a:p>
        </p:txBody>
      </p:sp>
    </p:spTree>
    <p:extLst>
      <p:ext uri="{BB962C8B-B14F-4D97-AF65-F5344CB8AC3E}">
        <p14:creationId xmlns:p14="http://schemas.microsoft.com/office/powerpoint/2010/main" val="661122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E302067-246D-4DD8-88C8-26C21B4FE784}" vid="{553187EF-324A-4A01-A4BF-6DCC4A8019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583</Words>
  <Application>Microsoft Office PowerPoint</Application>
  <PresentationFormat>Widescreen</PresentationFormat>
  <Paragraphs>137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Arial</vt:lpstr>
      <vt:lpstr>Tw Cen MT</vt:lpstr>
      <vt:lpstr>Theme1</vt:lpstr>
      <vt:lpstr>SmartRide</vt:lpstr>
      <vt:lpstr>Use case diagram</vt:lpstr>
      <vt:lpstr>Domain class diagram</vt:lpstr>
      <vt:lpstr>Use cases</vt:lpstr>
      <vt:lpstr>Subsystem use case diagram: Book Ride</vt:lpstr>
      <vt:lpstr>Subsystem use case diagram: Process Payment</vt:lpstr>
      <vt:lpstr>Subsystem domain class model: Book Ride</vt:lpstr>
      <vt:lpstr>Subsystem domain class model: Process Payment</vt:lpstr>
      <vt:lpstr>Analysis Model</vt:lpstr>
      <vt:lpstr>Use case: Book ride</vt:lpstr>
      <vt:lpstr>Use case: Book ride</vt:lpstr>
      <vt:lpstr>Use case: Book ride</vt:lpstr>
      <vt:lpstr>Use case: process payment</vt:lpstr>
      <vt:lpstr>Use case: Process Payment</vt:lpstr>
      <vt:lpstr>Use case: Process Payment</vt:lpstr>
      <vt:lpstr>Design Model</vt:lpstr>
      <vt:lpstr>Design class: Book ride</vt:lpstr>
      <vt:lpstr>Domain Design class: Book Ride</vt:lpstr>
      <vt:lpstr>Design class: Process Payment</vt:lpstr>
      <vt:lpstr>Domain Design class: Process Payment</vt:lpstr>
      <vt:lpstr>UI  Designs</vt:lpstr>
      <vt:lpstr>Book Ride</vt:lpstr>
      <vt:lpstr>Process payment</vt:lpstr>
      <vt:lpstr>Process payment</vt:lpstr>
      <vt:lpstr>Process payment</vt:lpstr>
      <vt:lpstr>Test case</vt:lpstr>
      <vt:lpstr>Book ride</vt:lpstr>
      <vt:lpstr>Process payment</vt:lpstr>
      <vt:lpstr>Book ride</vt:lpstr>
      <vt:lpstr>Process 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Anh Khoi</cp:lastModifiedBy>
  <cp:revision>2</cp:revision>
  <dcterms:created xsi:type="dcterms:W3CDTF">2025-05-28T10:38:29Z</dcterms:created>
  <dcterms:modified xsi:type="dcterms:W3CDTF">2025-05-28T10:45:24Z</dcterms:modified>
</cp:coreProperties>
</file>