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3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1" r:id="rId14"/>
    <p:sldId id="25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85" r:id="rId28"/>
    <p:sldId id="286" r:id="rId29"/>
    <p:sldId id="287" r:id="rId30"/>
    <p:sldId id="290" r:id="rId31"/>
    <p:sldId id="288" r:id="rId32"/>
    <p:sldId id="291" r:id="rId33"/>
    <p:sldId id="289" r:id="rId34"/>
    <p:sldId id="292" r:id="rId35"/>
    <p:sldId id="298" r:id="rId36"/>
    <p:sldId id="293" r:id="rId37"/>
    <p:sldId id="294" r:id="rId38"/>
    <p:sldId id="295" r:id="rId39"/>
    <p:sldId id="299" r:id="rId40"/>
    <p:sldId id="300" r:id="rId41"/>
    <p:sldId id="296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12" r:id="rId50"/>
    <p:sldId id="313" r:id="rId51"/>
    <p:sldId id="308" r:id="rId52"/>
    <p:sldId id="314" r:id="rId53"/>
    <p:sldId id="315" r:id="rId54"/>
    <p:sldId id="317" r:id="rId55"/>
    <p:sldId id="316" r:id="rId56"/>
    <p:sldId id="309" r:id="rId57"/>
    <p:sldId id="310" r:id="rId58"/>
    <p:sldId id="319" r:id="rId59"/>
    <p:sldId id="320" r:id="rId60"/>
    <p:sldId id="321" r:id="rId61"/>
    <p:sldId id="31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3E34-83B6-4CD6-9B5D-3EF2E8C5425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D854-D609-477B-8E98-B5521B2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D683-71A6-B73B-D0AD-E22A92B6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131D8-F203-2176-D1BA-1EAFE591D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5B745-DE22-265B-6BF9-468264119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E301-61AC-ABA1-7CE4-6EA38943A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9873-6709-DBB4-6C3B-FD4C7E6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87D7-B302-B722-8830-4B1BF9EF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B835C-77D7-E1FD-BD76-A399EC2C0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F43-5ABE-3773-9897-B07F92F9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3BBB-03C9-A505-30BD-1222B2C9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D7B38-5F33-DF63-BD0D-11DAAD976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141E-DDFF-E194-B2F7-08EBCF53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6349-F1D1-E49C-2B24-B47535381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71D6-5C29-977D-67F6-F6C9589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B55EE-7502-012B-37F1-835D98094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CFF4E-9461-BDA4-9D09-15604DEB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A9D-FF31-7F5D-FC38-F4027E647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3E55-E7EB-861E-6115-55314CF7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6AA5C-0852-632A-2311-007AC4F41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6BA3D-4C41-9C7D-8F93-B67D1469F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C44F-0E42-CB2B-04BE-7613A75F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D993-D043-8BB7-7780-99B13572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26C50-D56A-9DB7-608E-948F5F80B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9282F-49FB-81D9-9D49-ED3D1DF12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D947-5789-F067-5F36-0E6889379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D683-71A6-B73B-D0AD-E22A92B6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131D8-F203-2176-D1BA-1EAFE591D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5B745-DE22-265B-6BF9-468264119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E301-61AC-ABA1-7CE4-6EA38943A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3E55-E7EB-861E-6115-55314CF7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6AA5C-0852-632A-2311-007AC4F41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6BA3D-4C41-9C7D-8F93-B67D1469F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C44F-0E42-CB2B-04BE-7613A75F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1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4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9569-7375-D71C-C9ED-97034DD7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3D7-AA2C-CA8D-1596-586DB52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3" y="0"/>
            <a:ext cx="9390073" cy="1478570"/>
          </a:xfrm>
        </p:spPr>
        <p:txBody>
          <a:bodyPr/>
          <a:lstStyle/>
          <a:p>
            <a:r>
              <a:rPr lang="en-US" dirty="0"/>
              <a:t>Subsystem domain class model: Book Ride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F1876-E8AB-CC80-8CDA-1ABF8BFD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1355834"/>
            <a:ext cx="11702240" cy="504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FD2-F09F-4CD4-5FDB-55F35E17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DE5-4504-4210-BE8A-967E223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Process Payment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8FA25-C928-F77C-2823-3C855C8E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1478570"/>
            <a:ext cx="11867201" cy="47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ADBC-2D4D-AD65-456A-7C4D344F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3F2-EE1B-7E1D-897B-B368239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9" cy="1478570"/>
          </a:xfrm>
        </p:spPr>
        <p:txBody>
          <a:bodyPr/>
          <a:lstStyle/>
          <a:p>
            <a:r>
              <a:rPr lang="en-US" dirty="0"/>
              <a:t>Subsystem domain class model: Track Driver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C5CDF-B237-77FB-31D2-1E28B94A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4" y="1608083"/>
            <a:ext cx="11884251" cy="453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3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12202"/>
              </p:ext>
            </p:extLst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74310"/>
              </p:ext>
            </p:extLst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66613"/>
              </p:ext>
            </p:extLst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69154"/>
              </p:ext>
            </p:extLst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1" y="1322500"/>
            <a:ext cx="6930977" cy="5198234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29860-0A1B-3944-3F47-0E08E79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64" y="1188430"/>
            <a:ext cx="2851417" cy="424875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Design class: register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28D53-9644-14EF-1AAF-F291AB4E6F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793750" y="2185988"/>
            <a:ext cx="50870" cy="63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5AD92539-2E8A-3A03-B5E2-A32D471E3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08" y="158191"/>
            <a:ext cx="5517602" cy="6588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4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ECD-DECF-6572-FA59-2EBA676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register account</a:t>
            </a:r>
            <a:endParaRPr lang="en-US" dirty="0"/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1C6C127C-AD5F-D841-2951-1237FC56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6" y="1987004"/>
            <a:ext cx="3600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7700A9BF-B80D-D246-40BD-F97901D8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17" y="3877276"/>
            <a:ext cx="4067504" cy="27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BC162-2701-7E2A-E2E1-BED36D19909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9119-2A37-3F63-7AAF-F78949A99B75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93A1-851D-924C-A3AC-4D985C61F77E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D349A46-3A02-909E-44F3-AABD47A0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" y="3977124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AC56F-2993-CABB-E96F-26F59E7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8A985-7BA9-0B9A-1DA0-DD8E6F32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95104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Book ride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DABFE19B-1009-4700-5875-8FA604C7D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643467"/>
            <a:ext cx="6435332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74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211C-693D-7CAC-383C-D4FC0AD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CA0-D458-498A-D496-9910946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4" y="201243"/>
            <a:ext cx="7232187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Book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12EF-4DFD-1A1A-146A-82C38C653088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2E98B-DB2B-1193-B10D-9E0B766582E0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2B49-1EA1-D730-65AE-3175E7EEBF64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21184-9C98-29A1-23FD-1B65A66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1" y="2044812"/>
            <a:ext cx="4829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A7F3-5564-57D6-C0E9-C34C48370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" y="4146410"/>
            <a:ext cx="5810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3C549-D2E6-7117-0BF4-1471ADF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92" y="3900924"/>
            <a:ext cx="3763152" cy="24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2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3C45B-F765-3366-1EB6-B08BA73F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03155-96DC-7047-084E-85545F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744484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Process Payment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payment&#10;&#10;AI-generated content may be incorrect.">
            <a:extLst>
              <a:ext uri="{FF2B5EF4-FFF2-40B4-BE49-F238E27FC236}">
                <a16:creationId xmlns:a16="http://schemas.microsoft.com/office/drawing/2014/main" id="{6A978860-38A1-48AA-DC1B-F4C9086E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203" y="643467"/>
            <a:ext cx="6607195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92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4D92-F7C9-DA2C-221C-A196CA1A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852-29CE-55F2-EED6-82E81F8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Process Payment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C132-360F-EAE8-9249-BE73E946225E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A754D-1E4B-2CCA-2361-FF47CD3B6D7B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DBB-C639-3F7E-9DB8-66A6FF8C26FB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33D69-D0E4-5DD4-CFDC-CFC79983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71" y="2006104"/>
            <a:ext cx="4552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CC9B5-75A6-BB9F-F622-EAEE9FF0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" y="3936155"/>
            <a:ext cx="4905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7D41F-79A8-BF24-9500-D79B4C3F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30" y="3882638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2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CDC8B-6A52-0320-824A-86DDC564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1C1-7F6B-7906-15A4-5B6DFBC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69020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Track Driver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2762891D-A522-F7AB-6AAE-55C4B108B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725" y="643467"/>
            <a:ext cx="5194151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64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6A06-A8B8-1D0B-5A4F-68FA01F7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88B-8B95-FC99-D4E3-B4BC100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Track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AA269-4DB3-7069-11A5-76D77D5FC4E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0E6-393A-BB63-6698-A0E308CB3041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8C74-C7E4-E1D7-0F01-43DF2981BDBD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EFA47-D3E6-E852-5952-5E7A67C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4" y="2006104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E6D77-1E09-DD6E-B94E-FB7116DC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" y="3952220"/>
            <a:ext cx="4057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4E38D-DEE5-566E-F509-23B255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80" y="3952220"/>
            <a:ext cx="35337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A0F63-E39F-F4EE-0405-3D620756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3" y="2634946"/>
            <a:ext cx="194602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Register </a:t>
            </a:r>
            <a:br>
              <a:rPr lang="en-US" sz="3200" dirty="0"/>
            </a:br>
            <a:r>
              <a:rPr lang="en-US" sz="3200" dirty="0"/>
              <a:t>account</a:t>
            </a:r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590DAF0-6F17-4146-EA23-644D0C28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62" y="37557"/>
            <a:ext cx="5032375" cy="6712493"/>
          </a:xfrm>
          <a:prstGeom prst="round2DiagRect">
            <a:avLst>
              <a:gd name="adj1" fmla="val 5608"/>
              <a:gd name="adj2" fmla="val 1483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85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BB0FF-0308-690D-92E1-26B1778D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1D77E-1563-288B-C498-2D1EB23A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5" y="2634946"/>
            <a:ext cx="221877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Book Ride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03118B5F-9B2A-6C67-A4FF-D9DE9E3D5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55" y="194477"/>
            <a:ext cx="4377778" cy="64690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6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234-F402-D061-8DD3-C1F9177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059-4800-709F-BA8A-D47B6AFA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4" name="Content Placeholder 3" descr="A screen shot of a payment form&#10;&#10;AI-generated content may be incorrect.">
            <a:extLst>
              <a:ext uri="{FF2B5EF4-FFF2-40B4-BE49-F238E27FC236}">
                <a16:creationId xmlns:a16="http://schemas.microsoft.com/office/drawing/2014/main" id="{7B0D4043-01C6-C300-78C0-D3C98E50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47" y="718421"/>
            <a:ext cx="5300506" cy="601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71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7701-6D49-7670-040D-19B76C4E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757-8067-3C24-9B91-FE1BFBD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30F784-1260-25B2-3596-DFC9E35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3" y="946934"/>
            <a:ext cx="5846873" cy="49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Register Customer</a:t>
            </a:r>
          </a:p>
          <a:p>
            <a:r>
              <a:rPr lang="en-US" sz="5400" dirty="0"/>
              <a:t>Book Ride</a:t>
            </a:r>
          </a:p>
          <a:p>
            <a:r>
              <a:rPr lang="en-US" sz="5400" dirty="0"/>
              <a:t>Process Payment</a:t>
            </a:r>
          </a:p>
          <a:p>
            <a:r>
              <a:rPr lang="en-US" sz="5400" dirty="0"/>
              <a:t>Track Driver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1006-1B15-DFDB-C218-A54FB6D6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354-1959-879C-36C9-AEDEB4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payment&#10;&#10;AI-generated content may be incorrect.">
            <a:extLst>
              <a:ext uri="{FF2B5EF4-FFF2-40B4-BE49-F238E27FC236}">
                <a16:creationId xmlns:a16="http://schemas.microsoft.com/office/drawing/2014/main" id="{171AAF3B-7966-127C-1690-F7B82962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6" y="879400"/>
            <a:ext cx="5096646" cy="568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87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DACD-4B90-B5AF-76EB-0ADA27C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11-C5E9-F0A4-B081-0410FAB7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17" y="-317863"/>
            <a:ext cx="2342766" cy="1478570"/>
          </a:xfrm>
        </p:spPr>
        <p:txBody>
          <a:bodyPr/>
          <a:lstStyle/>
          <a:p>
            <a:r>
              <a:rPr lang="en-US" dirty="0"/>
              <a:t>Track ride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1B7C-6F8E-3393-5D0B-AB438BC8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83" y="908459"/>
            <a:ext cx="9124434" cy="569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70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C7078-0989-4188-7314-DCD886D1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10658-088E-2541-39FF-0B5904B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Test</a:t>
            </a:r>
            <a:br>
              <a:rPr lang="en-US" sz="6000" dirty="0"/>
            </a:br>
            <a:r>
              <a:rPr lang="en-US" sz="6000" dirty="0"/>
              <a:t>case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9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DFB-4041-CBDB-E1D9-CB3B5F0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09B90-D6A5-8330-59D3-645978F9C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95336"/>
              </p:ext>
            </p:extLst>
          </p:nvPr>
        </p:nvGraphicFramePr>
        <p:xfrm>
          <a:off x="472965" y="1702676"/>
          <a:ext cx="11303876" cy="47296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51938">
                  <a:extLst>
                    <a:ext uri="{9D8B030D-6E8A-4147-A177-3AD203B41FA5}">
                      <a16:colId xmlns:a16="http://schemas.microsoft.com/office/drawing/2014/main" val="195378697"/>
                    </a:ext>
                  </a:extLst>
                </a:gridCol>
                <a:gridCol w="5651938">
                  <a:extLst>
                    <a:ext uri="{9D8B030D-6E8A-4147-A177-3AD203B41FA5}">
                      <a16:colId xmlns:a16="http://schemas.microsoft.com/office/drawing/2014/main" val="4035812299"/>
                    </a:ext>
                  </a:extLst>
                </a:gridCol>
              </a:tblGrid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949766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806899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Register 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4613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customer can register with valid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61754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not already registered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9675186"/>
                  </a:ext>
                </a:extLst>
              </a:tr>
              <a:tr h="142726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Test Steps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Navigate to registration page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Fill all required fields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form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0432337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account is created, data is saved to database, confirmation is shown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8707063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Customer, Account, and optionally Address records created in the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0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43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01F3-D446-5062-392A-055B4C58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6E5-4E30-480E-FE23-46F767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E514FE-8FD3-EA21-0581-7C82070A1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65776"/>
              </p:ext>
            </p:extLst>
          </p:nvPr>
        </p:nvGraphicFramePr>
        <p:xfrm>
          <a:off x="472966" y="1655379"/>
          <a:ext cx="10957034" cy="509343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478517">
                  <a:extLst>
                    <a:ext uri="{9D8B030D-6E8A-4147-A177-3AD203B41FA5}">
                      <a16:colId xmlns:a16="http://schemas.microsoft.com/office/drawing/2014/main" val="934342233"/>
                    </a:ext>
                  </a:extLst>
                </a:gridCol>
                <a:gridCol w="5478517">
                  <a:extLst>
                    <a:ext uri="{9D8B030D-6E8A-4147-A177-3AD203B41FA5}">
                      <a16:colId xmlns:a16="http://schemas.microsoft.com/office/drawing/2014/main" val="3023122287"/>
                    </a:ext>
                  </a:extLst>
                </a:gridCol>
              </a:tblGrid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2923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837372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Book Ride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158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ride booking flow and driver assignment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35358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logged in and has valid location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4722819"/>
                  </a:ext>
                </a:extLst>
              </a:tr>
              <a:tr h="159013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Enter pickup/dropoff location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Request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System assigns a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65547"/>
                  </a:ext>
                </a:extLst>
              </a:tr>
              <a:tr h="63139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is recorded with Requested or Confirmed status, driver is notified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5223689"/>
                  </a:ext>
                </a:extLst>
              </a:tr>
              <a:tr h="80927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Ride record is created with reference to Customer and Driver (if assigned)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60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8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407-4016-0098-5FF5-C23B34D9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7F-A46B-B549-D450-A9781FC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payment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ABC4B-AF6C-3C73-D810-EECE1D2A4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91277"/>
              </p:ext>
            </p:extLst>
          </p:nvPr>
        </p:nvGraphicFramePr>
        <p:xfrm>
          <a:off x="726253" y="1702676"/>
          <a:ext cx="10736318" cy="495311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1813299084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1086077346"/>
                    </a:ext>
                  </a:extLst>
                </a:gridCol>
              </a:tblGrid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233071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507114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Process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781082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that payment is processed after ride completion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52570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Completed status, and valid payment method is configured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9029356"/>
                  </a:ext>
                </a:extLst>
              </a:tr>
              <a:tr h="136127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View completed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Choose payment method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593979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Payment is recorded, transaction ID is generated, and status is Paid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1633003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Payment record linked to Ride and Account is created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23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16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702-80E5-0F78-B234-3C114CF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328-600F-B22E-1E0F-EBBFA0B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driver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E35BE-4086-D529-F5DF-890B83A60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4814"/>
              </p:ext>
            </p:extLst>
          </p:nvPr>
        </p:nvGraphicFramePr>
        <p:xfrm>
          <a:off x="863955" y="1671144"/>
          <a:ext cx="10464090" cy="503998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126453746"/>
                    </a:ext>
                  </a:extLst>
                </a:gridCol>
                <a:gridCol w="5232045">
                  <a:extLst>
                    <a:ext uri="{9D8B030D-6E8A-4147-A177-3AD203B41FA5}">
                      <a16:colId xmlns:a16="http://schemas.microsoft.com/office/drawing/2014/main" val="1417469515"/>
                    </a:ext>
                  </a:extLst>
                </a:gridCol>
              </a:tblGrid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332396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5929714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Track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3555669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Ensure customer can track driver’s current location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9370071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been accepted and driver is en route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27480"/>
                  </a:ext>
                </a:extLst>
              </a:tr>
              <a:tr h="94819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Open app during active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View driver's live location on map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013503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System shows updated driver location in real-time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03822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Location data is polled from </a:t>
                      </a:r>
                      <a:r>
                        <a:rPr lang="en-US" sz="1800" kern="100" dirty="0" err="1">
                          <a:effectLst/>
                        </a:rPr>
                        <a:t>DriverLocation</a:t>
                      </a:r>
                      <a:r>
                        <a:rPr lang="en-US" sz="1800" kern="100" dirty="0">
                          <a:effectLst/>
                        </a:rPr>
                        <a:t> and presented to the customer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6EFDF-39EC-626F-0852-EB1DE5B6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0101-A767-1BAD-08C7-F9B9E18F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Programing</a:t>
            </a:r>
            <a:br>
              <a:rPr lang="en-US" sz="5600"/>
            </a:br>
            <a:r>
              <a:rPr lang="en-US" sz="5600"/>
              <a:t>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42B-ABF4-BDCE-C6DD-97E6E7A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48" y="788275"/>
            <a:ext cx="4108504" cy="1466467"/>
          </a:xfrm>
        </p:spPr>
        <p:txBody>
          <a:bodyPr/>
          <a:lstStyle/>
          <a:p>
            <a:r>
              <a:rPr lang="en-US" dirty="0"/>
              <a:t>Register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1DB5F-3466-4B67-D550-A0C5D9CB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6" y="2569780"/>
            <a:ext cx="11430051" cy="2349062"/>
          </a:xfrm>
        </p:spPr>
      </p:pic>
    </p:spTree>
    <p:extLst>
      <p:ext uri="{BB962C8B-B14F-4D97-AF65-F5344CB8AC3E}">
        <p14:creationId xmlns:p14="http://schemas.microsoft.com/office/powerpoint/2010/main" val="897270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351C-73A1-ABD9-4A0E-250B7E01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C61-8B77-E11C-45EE-9609675B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Register account: Account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47709-A8D3-619E-D23C-F23B35A5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4072379" cy="5403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31641-C411-48BA-8A16-9BA190B4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691" y="1066799"/>
            <a:ext cx="4935720" cy="54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0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48C-8B69-8026-760F-91AD32B6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5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Register account</a:t>
            </a:r>
          </a:p>
        </p:txBody>
      </p:sp>
      <p:pic>
        <p:nvPicPr>
          <p:cNvPr id="7" name="Content Placeholder 6" descr="A diagram of a register account system&#10;&#10;AI-generated content may be incorrect.">
            <a:extLst>
              <a:ext uri="{FF2B5EF4-FFF2-40B4-BE49-F238E27FC236}">
                <a16:creationId xmlns:a16="http://schemas.microsoft.com/office/drawing/2014/main" id="{335D0BFA-E751-460D-C0D7-084A426E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0" y="1759799"/>
            <a:ext cx="7721599" cy="4514717"/>
          </a:xfrm>
        </p:spPr>
      </p:pic>
    </p:spTree>
    <p:extLst>
      <p:ext uri="{BB962C8B-B14F-4D97-AF65-F5344CB8AC3E}">
        <p14:creationId xmlns:p14="http://schemas.microsoft.com/office/powerpoint/2010/main" val="2239761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F607-33EC-3F06-F1EF-5778DA33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13B-FA36-2FAA-D120-D3D895DA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Register account: Back-end logic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875602-2DBF-AFBA-7A1E-85624351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7773" y="1329179"/>
            <a:ext cx="4126411" cy="53003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D5254-CEBD-21F6-F656-62029F0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7" y="1329179"/>
            <a:ext cx="3594515" cy="4015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F7900-84B4-DB3D-5260-A421E43BE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413" y="1329179"/>
            <a:ext cx="3920769" cy="4015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37B14C-C9F5-4FCB-4C52-6A3D9D403FEA}"/>
              </a:ext>
            </a:extLst>
          </p:cNvPr>
          <p:cNvSpPr txBox="1"/>
          <p:nvPr/>
        </p:nvSpPr>
        <p:spPr>
          <a:xfrm>
            <a:off x="1411218" y="895547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EFC4-DD51-01F1-1149-01CD8881FED0}"/>
              </a:ext>
            </a:extLst>
          </p:cNvPr>
          <p:cNvSpPr txBox="1"/>
          <p:nvPr/>
        </p:nvSpPr>
        <p:spPr>
          <a:xfrm>
            <a:off x="5401553" y="895547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ADAAD-084A-A61F-CBCA-54533574496E}"/>
              </a:ext>
            </a:extLst>
          </p:cNvPr>
          <p:cNvSpPr txBox="1"/>
          <p:nvPr/>
        </p:nvSpPr>
        <p:spPr>
          <a:xfrm>
            <a:off x="9372245" y="895547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150106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C1FB-8216-ED2A-01CF-5B4A8B03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7E48-26E4-F395-5B31-19B067E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85" y="804041"/>
            <a:ext cx="2359052" cy="1466467"/>
          </a:xfrm>
        </p:spPr>
        <p:txBody>
          <a:bodyPr/>
          <a:lstStyle/>
          <a:p>
            <a:r>
              <a:rPr lang="en-US" dirty="0"/>
              <a:t>Book ride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4EF9C1F6-2F1F-03AB-9A40-1183ECB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7" y="2668734"/>
            <a:ext cx="11792608" cy="2259103"/>
          </a:xfrm>
        </p:spPr>
      </p:pic>
    </p:spTree>
    <p:extLst>
      <p:ext uri="{BB962C8B-B14F-4D97-AF65-F5344CB8AC3E}">
        <p14:creationId xmlns:p14="http://schemas.microsoft.com/office/powerpoint/2010/main" val="2198588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27CF-CF62-DBAA-2678-CD53D39D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B02-8DFA-020A-BBD4-CB91C273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2F830-0D47-497B-9B25-049C83BE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22" y="895547"/>
            <a:ext cx="3595196" cy="5570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221A-1EF2-21D9-1833-0B09A5D0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46" y="895547"/>
            <a:ext cx="3523143" cy="20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6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7C75-B952-644B-9D09-E4B943F4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CAE-C044-CB87-407E-FEDBCECD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4F5F8-5B6B-AD5E-D934-2E6FE011CEE2}"/>
              </a:ext>
            </a:extLst>
          </p:cNvPr>
          <p:cNvSpPr txBox="1"/>
          <p:nvPr/>
        </p:nvSpPr>
        <p:spPr>
          <a:xfrm>
            <a:off x="5293040" y="71088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C0BB5-42CF-8BF6-71F6-843DAF45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55"/>
          <a:stretch/>
        </p:blipFill>
        <p:spPr>
          <a:xfrm>
            <a:off x="673010" y="1264879"/>
            <a:ext cx="5201376" cy="4051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87AC1F-5CBF-4E43-A0F5-30ED11BFE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898" y="1264879"/>
            <a:ext cx="5510092" cy="3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0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97C8-C959-9EF7-DC65-7B58CC55D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641B-616D-4F70-8842-D836B7D6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E064F-F8D3-E0DF-7223-2AF5C22BB6FD}"/>
              </a:ext>
            </a:extLst>
          </p:cNvPr>
          <p:cNvSpPr txBox="1"/>
          <p:nvPr/>
        </p:nvSpPr>
        <p:spPr>
          <a:xfrm>
            <a:off x="5628756" y="710881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7AA-C28F-8511-A8B5-D13D6D9D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94" y="1080213"/>
            <a:ext cx="6492011" cy="54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5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C02B-7F4C-607E-CEEB-1FFDE63D7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00E3-8ABE-E741-7A98-66B6E02A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638AF-640C-CBF6-8F1C-A718E713D6EF}"/>
              </a:ext>
            </a:extLst>
          </p:cNvPr>
          <p:cNvSpPr txBox="1"/>
          <p:nvPr/>
        </p:nvSpPr>
        <p:spPr>
          <a:xfrm>
            <a:off x="5455678" y="801279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5F112-3B59-8754-BE64-CA707ADA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12" y="1696825"/>
            <a:ext cx="7671975" cy="29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4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7ABF-B14B-E5BD-3A15-859A7C1B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C6D-A070-AD4A-A2DB-FBB5C07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73" y="835571"/>
            <a:ext cx="3937454" cy="1466467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7" name="Content Placeholder 6" descr="A computer screen with a computer code&#10;&#10;AI-generated content may be incorrect.">
            <a:extLst>
              <a:ext uri="{FF2B5EF4-FFF2-40B4-BE49-F238E27FC236}">
                <a16:creationId xmlns:a16="http://schemas.microsoft.com/office/drawing/2014/main" id="{FC017A39-BCE4-036D-0AF1-994A45C3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" y="2806262"/>
            <a:ext cx="11833684" cy="2191407"/>
          </a:xfrm>
        </p:spPr>
      </p:pic>
    </p:spTree>
    <p:extLst>
      <p:ext uri="{BB962C8B-B14F-4D97-AF65-F5344CB8AC3E}">
        <p14:creationId xmlns:p14="http://schemas.microsoft.com/office/powerpoint/2010/main" val="553210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EDED-F521-3C86-BE15-FCD8AB04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D41-044C-84E1-24F9-1346E55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519" y="740979"/>
            <a:ext cx="2847783" cy="1466467"/>
          </a:xfrm>
        </p:spPr>
        <p:txBody>
          <a:bodyPr/>
          <a:lstStyle/>
          <a:p>
            <a:r>
              <a:rPr lang="en-US" dirty="0"/>
              <a:t>Track driver</a:t>
            </a:r>
          </a:p>
        </p:txBody>
      </p:sp>
      <p:pic>
        <p:nvPicPr>
          <p:cNvPr id="7" name="Content Placeholder 6" descr="A close-up of a box&#10;&#10;AI-generated content may be incorrect.">
            <a:extLst>
              <a:ext uri="{FF2B5EF4-FFF2-40B4-BE49-F238E27FC236}">
                <a16:creationId xmlns:a16="http://schemas.microsoft.com/office/drawing/2014/main" id="{87A42957-EA9A-6EA9-A78B-8B4DB29F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2814396"/>
            <a:ext cx="11315574" cy="2135976"/>
          </a:xfrm>
        </p:spPr>
      </p:pic>
    </p:spTree>
    <p:extLst>
      <p:ext uri="{BB962C8B-B14F-4D97-AF65-F5344CB8AC3E}">
        <p14:creationId xmlns:p14="http://schemas.microsoft.com/office/powerpoint/2010/main" val="3574914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27CF-CF62-DBAA-2678-CD53D39D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B02-8DFA-020A-BBD4-CB91C273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AD0E-947B-078B-A607-FB0E9B72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235614-D513-EF78-521B-C683BA48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691" y="1066799"/>
            <a:ext cx="4935720" cy="5403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AD013-FEF2-DE4F-226C-BDA89054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066799"/>
            <a:ext cx="4433354" cy="45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72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7C75-B952-644B-9D09-E4B943F4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CAE-C044-CB87-407E-FEDBCECD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Back-end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4F5F8-5B6B-AD5E-D934-2E6FE011CEE2}"/>
              </a:ext>
            </a:extLst>
          </p:cNvPr>
          <p:cNvSpPr txBox="1"/>
          <p:nvPr/>
        </p:nvSpPr>
        <p:spPr>
          <a:xfrm>
            <a:off x="2236434" y="895547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6EA1A-A5A3-AAB4-213D-4C437F259390}"/>
              </a:ext>
            </a:extLst>
          </p:cNvPr>
          <p:cNvSpPr txBox="1"/>
          <p:nvPr/>
        </p:nvSpPr>
        <p:spPr>
          <a:xfrm>
            <a:off x="8199393" y="895545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2B44C-817D-A74F-5356-D6F97C26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46" y="1264878"/>
            <a:ext cx="3715268" cy="3867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A52FC-C755-9AE9-23A8-C1CAF781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811" y="1264878"/>
            <a:ext cx="5413039" cy="51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3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F339-4496-CCF3-9546-DD0EE95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AAC-469F-96A4-B66E-195A3F5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6" y="295960"/>
            <a:ext cx="8714145" cy="1478570"/>
          </a:xfrm>
        </p:spPr>
        <p:txBody>
          <a:bodyPr/>
          <a:lstStyle/>
          <a:p>
            <a:r>
              <a:rPr lang="en-US" dirty="0"/>
              <a:t>Subsystem use case diagram: Book Ride</a:t>
            </a:r>
          </a:p>
        </p:txBody>
      </p:sp>
      <p:pic>
        <p:nvPicPr>
          <p:cNvPr id="7" name="Content Placeholder 6" descr="A diagram of a book ride&#10;&#10;AI-generated content may be incorrect.">
            <a:extLst>
              <a:ext uri="{FF2B5EF4-FFF2-40B4-BE49-F238E27FC236}">
                <a16:creationId xmlns:a16="http://schemas.microsoft.com/office/drawing/2014/main" id="{CB82AA68-4BAB-35B4-D9AC-724898723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22" y="1774530"/>
            <a:ext cx="7097551" cy="4524473"/>
          </a:xfrm>
        </p:spPr>
      </p:pic>
    </p:spTree>
    <p:extLst>
      <p:ext uri="{BB962C8B-B14F-4D97-AF65-F5344CB8AC3E}">
        <p14:creationId xmlns:p14="http://schemas.microsoft.com/office/powerpoint/2010/main" val="1110274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C02B-7F4C-607E-CEEB-1FFDE63D7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00E3-8ABE-E741-7A98-66B6E02A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Back-end 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638AF-640C-CBF6-8F1C-A718E713D6EF}"/>
              </a:ext>
            </a:extLst>
          </p:cNvPr>
          <p:cNvSpPr txBox="1"/>
          <p:nvPr/>
        </p:nvSpPr>
        <p:spPr>
          <a:xfrm>
            <a:off x="5455678" y="801279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D1117-3DEC-9728-172C-7783D12C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32" y="1170611"/>
            <a:ext cx="4996979" cy="2053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B10C3-02FE-A1E5-906F-65B5BB6A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31" y="1170611"/>
            <a:ext cx="4007122" cy="54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96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F60-E9F2-0964-321F-B656D96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63" y="2377499"/>
            <a:ext cx="4445874" cy="21030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1302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5607-0976-3F6D-5713-8704691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9AF-965A-EC30-7301-8EDC8D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4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F8A85ECB-3D1B-D20A-189F-E9AA4006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27" y="2112854"/>
            <a:ext cx="6243145" cy="4283860"/>
          </a:xfrm>
        </p:spPr>
      </p:pic>
    </p:spTree>
    <p:extLst>
      <p:ext uri="{BB962C8B-B14F-4D97-AF65-F5344CB8AC3E}">
        <p14:creationId xmlns:p14="http://schemas.microsoft.com/office/powerpoint/2010/main" val="22172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690-2E05-8CC8-B3CA-7D64166B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574-105E-DE6A-0D87-9103E71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1" y="634284"/>
            <a:ext cx="9280116" cy="1478570"/>
          </a:xfrm>
        </p:spPr>
        <p:txBody>
          <a:bodyPr/>
          <a:lstStyle/>
          <a:p>
            <a:r>
              <a:rPr lang="en-US" dirty="0"/>
              <a:t>Subsystem use case diagram: Track Driver</a:t>
            </a:r>
          </a:p>
        </p:txBody>
      </p:sp>
      <p:pic>
        <p:nvPicPr>
          <p:cNvPr id="7" name="Content Placeholder 6" descr="A diagram of a track ride&#10;&#10;AI-generated content may be incorrect.">
            <a:extLst>
              <a:ext uri="{FF2B5EF4-FFF2-40B4-BE49-F238E27FC236}">
                <a16:creationId xmlns:a16="http://schemas.microsoft.com/office/drawing/2014/main" id="{8B669619-208A-1667-17E1-F8CB4619D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4" y="1890424"/>
            <a:ext cx="6889531" cy="4564314"/>
          </a:xfrm>
        </p:spPr>
      </p:pic>
    </p:spTree>
    <p:extLst>
      <p:ext uri="{BB962C8B-B14F-4D97-AF65-F5344CB8AC3E}">
        <p14:creationId xmlns:p14="http://schemas.microsoft.com/office/powerpoint/2010/main" val="242671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6EBD-7196-527A-F89F-088CF201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106-5DA4-A001-8A8E-B72D475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register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CE089-4A85-445A-9BC3-A4412E1E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8" y="1277007"/>
            <a:ext cx="9662691" cy="545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3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1186</Words>
  <Application>Microsoft Office PowerPoint</Application>
  <PresentationFormat>Widescreen</PresentationFormat>
  <Paragraphs>285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Aptos</vt:lpstr>
      <vt:lpstr>Arial</vt:lpstr>
      <vt:lpstr>Tw Cen MT</vt:lpstr>
      <vt:lpstr>Circuit</vt:lpstr>
      <vt:lpstr>SmartRide</vt:lpstr>
      <vt:lpstr>Use case diagram</vt:lpstr>
      <vt:lpstr>Domain class diagram</vt:lpstr>
      <vt:lpstr>Use cases</vt:lpstr>
      <vt:lpstr>Subsystem use case diagram: Register account</vt:lpstr>
      <vt:lpstr>Subsystem use case diagram: Book Ride</vt:lpstr>
      <vt:lpstr>Subsystem use case diagram: Process Payment</vt:lpstr>
      <vt:lpstr>Subsystem use case diagram: Track Driver</vt:lpstr>
      <vt:lpstr>Subsystem domain class model: register account</vt:lpstr>
      <vt:lpstr>Subsystem domain class model: Book Ride</vt:lpstr>
      <vt:lpstr>Subsystem domain class model: Process Payment</vt:lpstr>
      <vt:lpstr>Subsystem domain class model: Track Driver</vt:lpstr>
      <vt:lpstr>Analysis Model</vt:lpstr>
      <vt:lpstr>Use case 1: Register Account</vt:lpstr>
      <vt:lpstr>Use case 1: Register Account</vt:lpstr>
      <vt:lpstr>Use case 1: Register Account</vt:lpstr>
      <vt:lpstr>Use case 2: Book ride</vt:lpstr>
      <vt:lpstr>Use case 2: Book ride</vt:lpstr>
      <vt:lpstr>Use case 2: Book ride</vt:lpstr>
      <vt:lpstr>Use case 3: process payment</vt:lpstr>
      <vt:lpstr>Use case 3: Process Payment</vt:lpstr>
      <vt:lpstr>Use case 3: Process Payment</vt:lpstr>
      <vt:lpstr>Use case 4: Track driver</vt:lpstr>
      <vt:lpstr>Use case 4: Track driver</vt:lpstr>
      <vt:lpstr>Use case 4: Track driver</vt:lpstr>
      <vt:lpstr>Design Model</vt:lpstr>
      <vt:lpstr>Design class: register account</vt:lpstr>
      <vt:lpstr>Domain Design class: register account</vt:lpstr>
      <vt:lpstr>Design class: Book ride</vt:lpstr>
      <vt:lpstr>Domain Design class: Book Ride</vt:lpstr>
      <vt:lpstr>Design class: Process Payment</vt:lpstr>
      <vt:lpstr>Domain Design class: Process Payment</vt:lpstr>
      <vt:lpstr>Design class: Track Driver</vt:lpstr>
      <vt:lpstr>Domain Design class: Track Ride</vt:lpstr>
      <vt:lpstr>UI  Designs</vt:lpstr>
      <vt:lpstr>Register  account</vt:lpstr>
      <vt:lpstr>Book Ride</vt:lpstr>
      <vt:lpstr>Process payment</vt:lpstr>
      <vt:lpstr>Process payment</vt:lpstr>
      <vt:lpstr>Process payment</vt:lpstr>
      <vt:lpstr>Track ride</vt:lpstr>
      <vt:lpstr>Test case</vt:lpstr>
      <vt:lpstr>Register account</vt:lpstr>
      <vt:lpstr>Book ride</vt:lpstr>
      <vt:lpstr>Process payment</vt:lpstr>
      <vt:lpstr>Track driver</vt:lpstr>
      <vt:lpstr>Programing model</vt:lpstr>
      <vt:lpstr>Register account</vt:lpstr>
      <vt:lpstr>Register account: Account Models</vt:lpstr>
      <vt:lpstr>Register account: Back-end logic</vt:lpstr>
      <vt:lpstr>Book ride</vt:lpstr>
      <vt:lpstr>Book ride: Models</vt:lpstr>
      <vt:lpstr>Book ride: Back-end logic</vt:lpstr>
      <vt:lpstr>Book ride: Back-end logic</vt:lpstr>
      <vt:lpstr>Book ride: Back-end logic</vt:lpstr>
      <vt:lpstr>Process payment</vt:lpstr>
      <vt:lpstr>Track driver</vt:lpstr>
      <vt:lpstr>Track driver: Models</vt:lpstr>
      <vt:lpstr>Track driver: Back-end logic</vt:lpstr>
      <vt:lpstr>Track driver: Back-end logic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Dương Long</cp:lastModifiedBy>
  <cp:revision>11</cp:revision>
  <dcterms:created xsi:type="dcterms:W3CDTF">2025-05-17T11:56:50Z</dcterms:created>
  <dcterms:modified xsi:type="dcterms:W3CDTF">2025-05-29T08:43:23Z</dcterms:modified>
</cp:coreProperties>
</file>