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76" r:id="rId5"/>
    <p:sldId id="277" r:id="rId6"/>
    <p:sldId id="280" r:id="rId7"/>
    <p:sldId id="281" r:id="rId8"/>
    <p:sldId id="284" r:id="rId9"/>
    <p:sldId id="261" r:id="rId10"/>
    <p:sldId id="259" r:id="rId11"/>
    <p:sldId id="263" r:id="rId12"/>
    <p:sldId id="264" r:id="rId13"/>
    <p:sldId id="271" r:id="rId14"/>
    <p:sldId id="272" r:id="rId15"/>
    <p:sldId id="273" r:id="rId16"/>
    <p:sldId id="275" r:id="rId17"/>
    <p:sldId id="285" r:id="rId18"/>
    <p:sldId id="286" r:id="rId19"/>
    <p:sldId id="289" r:id="rId20"/>
    <p:sldId id="292" r:id="rId21"/>
    <p:sldId id="298" r:id="rId22"/>
    <p:sldId id="293" r:id="rId23"/>
    <p:sldId id="296" r:id="rId24"/>
    <p:sldId id="301" r:id="rId25"/>
    <p:sldId id="305" r:id="rId26"/>
    <p:sldId id="306" r:id="rId27"/>
    <p:sldId id="307" r:id="rId28"/>
    <p:sldId id="310" r:id="rId29"/>
    <p:sldId id="31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31B3-FA72-40B8-9079-EE940AB7A2C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9367A-1F3D-44EA-95C5-B839B4C0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71D6-5C29-977D-67F6-F6C9589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B55EE-7502-012B-37F1-835D98094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CFF4E-9461-BDA4-9D09-15604DEB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5A9D-FF31-7F5D-FC38-F4027E647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83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4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1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0A8-0A23-4BBC-A218-A76997ABA3E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9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SmartRide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66A-E880-9A02-E4C9-A1167F7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0" y="202767"/>
            <a:ext cx="6478587" cy="1542906"/>
          </a:xfrm>
        </p:spPr>
        <p:txBody>
          <a:bodyPr/>
          <a:lstStyle/>
          <a:p>
            <a:r>
              <a:rPr lang="en-US" dirty="0"/>
              <a:t>Use case: Register Account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B134B-78AC-C6B0-B84F-13F80C5A93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7817" y="1745673"/>
          <a:ext cx="11804074" cy="497377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02037">
                  <a:extLst>
                    <a:ext uri="{9D8B030D-6E8A-4147-A177-3AD203B41FA5}">
                      <a16:colId xmlns:a16="http://schemas.microsoft.com/office/drawing/2014/main" val="2630772919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2421018505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Register Account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234923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registers for a SmartRide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763110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new customer wants to use the ride booking service.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263408"/>
                  </a:ext>
                </a:extLst>
              </a:tr>
              <a:tr h="6116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provides personal information and login details to create an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592013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917608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Login, 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35608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Support, Marketing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268708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Registration service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902121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Account is created and stored in the system.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46703"/>
                  </a:ext>
                </a:extLst>
              </a:tr>
              <a:tr h="31250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Flow of activities: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7516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77289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chooses to register.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displays registration form.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3105254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fills in name, phone, email, and password.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2.1 System validates input fields.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861207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3. Customer submits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2.2 System creates new accounts and confirms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716723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2.1 Missing or invalid data. Email already exists.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0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3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E006-09CF-EFA5-F07F-FDA666DD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DAF-B8E8-657E-5D1D-CC63994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963" y="244444"/>
            <a:ext cx="6470073" cy="1478570"/>
          </a:xfrm>
        </p:spPr>
        <p:txBody>
          <a:bodyPr/>
          <a:lstStyle/>
          <a:p>
            <a:r>
              <a:rPr lang="en-US" dirty="0"/>
              <a:t>Use case: Register Account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01B4451-ED81-57F9-0EEE-25624D8F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3" y="1723014"/>
            <a:ext cx="6470073" cy="5013303"/>
          </a:xfrm>
        </p:spPr>
      </p:pic>
    </p:spTree>
    <p:extLst>
      <p:ext uri="{BB962C8B-B14F-4D97-AF65-F5344CB8AC3E}">
        <p14:creationId xmlns:p14="http://schemas.microsoft.com/office/powerpoint/2010/main" val="149515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C604-BEC4-806B-DA73-ED78D6E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777-CEB5-ECB7-6F61-6C460D5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44" y="216736"/>
            <a:ext cx="6492442" cy="1478570"/>
          </a:xfrm>
        </p:spPr>
        <p:txBody>
          <a:bodyPr/>
          <a:lstStyle/>
          <a:p>
            <a:r>
              <a:rPr lang="en-US" dirty="0"/>
              <a:t>Use case: Register Account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174A12-A24B-66EB-951A-934A5FBF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19" y="1695306"/>
            <a:ext cx="9533761" cy="4816330"/>
          </a:xfrm>
        </p:spPr>
      </p:pic>
    </p:spTree>
    <p:extLst>
      <p:ext uri="{BB962C8B-B14F-4D97-AF65-F5344CB8AC3E}">
        <p14:creationId xmlns:p14="http://schemas.microsoft.com/office/powerpoint/2010/main" val="161372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48A-D2E2-B65E-DDBC-96D63D95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F32-4E9B-394C-A469-72584CC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case: Track Ride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723CC9-FC01-0E12-C603-50F47A4785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127" y="1731818"/>
          <a:ext cx="11263746" cy="4862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31873">
                  <a:extLst>
                    <a:ext uri="{9D8B030D-6E8A-4147-A177-3AD203B41FA5}">
                      <a16:colId xmlns:a16="http://schemas.microsoft.com/office/drawing/2014/main" val="4072502563"/>
                    </a:ext>
                  </a:extLst>
                </a:gridCol>
                <a:gridCol w="5631873">
                  <a:extLst>
                    <a:ext uri="{9D8B030D-6E8A-4147-A177-3AD203B41FA5}">
                      <a16:colId xmlns:a16="http://schemas.microsoft.com/office/drawing/2014/main" val="2138894796"/>
                    </a:ext>
                  </a:extLst>
                </a:gridCol>
              </a:tblGrid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Track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47866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wants to monitor their ride’s progress.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3057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ride has been accepted by a driver.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4362829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The system provides real-time GPS tracking of the driver’s location.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176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4205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4428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Stakeholders: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Operations Team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36562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driver has accepted the ride. GPS service is available.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95217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can view updated driver location until arrival.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719069"/>
                  </a:ext>
                </a:extLst>
              </a:tr>
              <a:tr h="3483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001303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727810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opens track screen.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System retrieves and displays current driver location.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258304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refreshes or waits.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updates location in real-time using GPS.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51832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GPS service fails or is unavailable.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0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8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617E-D234-01EA-2DAF-6567A37F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F3A-4762-E418-03B1-145D179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99871"/>
            <a:ext cx="4745133" cy="1478570"/>
          </a:xfrm>
        </p:spPr>
        <p:txBody>
          <a:bodyPr/>
          <a:lstStyle/>
          <a:p>
            <a:r>
              <a:rPr lang="en-US" dirty="0"/>
              <a:t>Use case: Track Ride</a:t>
            </a:r>
          </a:p>
        </p:txBody>
      </p:sp>
      <p:pic>
        <p:nvPicPr>
          <p:cNvPr id="5" name="Content Placeholder 4" descr="A diagram of a customer tracking system&#10;&#10;AI-generated content may be incorrect.">
            <a:extLst>
              <a:ext uri="{FF2B5EF4-FFF2-40B4-BE49-F238E27FC236}">
                <a16:creationId xmlns:a16="http://schemas.microsoft.com/office/drawing/2014/main" id="{24E9F23D-8BB1-D113-268A-414F12D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70" y="1578441"/>
            <a:ext cx="6456060" cy="5055217"/>
          </a:xfrm>
        </p:spPr>
      </p:pic>
    </p:spTree>
    <p:extLst>
      <p:ext uri="{BB962C8B-B14F-4D97-AF65-F5344CB8AC3E}">
        <p14:creationId xmlns:p14="http://schemas.microsoft.com/office/powerpoint/2010/main" val="392524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7CCF-7D4B-E23D-D0B8-01EFFA8D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092-74E9-C660-42C7-E1DC23DB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38502"/>
            <a:ext cx="4745133" cy="1478570"/>
          </a:xfrm>
        </p:spPr>
        <p:txBody>
          <a:bodyPr/>
          <a:lstStyle/>
          <a:p>
            <a:r>
              <a:rPr lang="en-US" dirty="0"/>
              <a:t>Use case: Track Ride</a:t>
            </a:r>
          </a:p>
        </p:txBody>
      </p:sp>
      <p:pic>
        <p:nvPicPr>
          <p:cNvPr id="5" name="Content Placeholder 4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897B426-485E-48B9-FC32-F20B325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1062933"/>
            <a:ext cx="7675418" cy="5756565"/>
          </a:xfrm>
        </p:spPr>
      </p:pic>
    </p:spTree>
    <p:extLst>
      <p:ext uri="{BB962C8B-B14F-4D97-AF65-F5344CB8AC3E}">
        <p14:creationId xmlns:p14="http://schemas.microsoft.com/office/powerpoint/2010/main" val="200436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9860-0A1B-3944-3F47-0E08E79F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64" y="1188430"/>
            <a:ext cx="2851417" cy="424875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Design class: register account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28D53-9644-14EF-1AAF-F291AB4E6F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793750" y="2185988"/>
            <a:ext cx="50870" cy="634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5AD92539-2E8A-3A03-B5E2-A32D471E3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5108" y="158191"/>
            <a:ext cx="5517602" cy="6588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64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4ECD-DECF-6572-FA59-2EBA676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register account</a:t>
            </a:r>
            <a:endParaRPr lang="en-US" dirty="0"/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1C6C127C-AD5F-D841-2951-1237FC56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6" y="1987004"/>
            <a:ext cx="3600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customer account&#10;&#10;AI-generated content may be incorrect.">
            <a:extLst>
              <a:ext uri="{FF2B5EF4-FFF2-40B4-BE49-F238E27FC236}">
                <a16:creationId xmlns:a16="http://schemas.microsoft.com/office/drawing/2014/main" id="{7700A9BF-B80D-D246-40BD-F97901D8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17" y="3877276"/>
            <a:ext cx="4067504" cy="27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BC162-2701-7E2A-E2E1-BED36D19909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79119-2A37-3F63-7AAF-F78949A99B75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93A1-851D-924C-A3AC-4D985C61F77E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D349A46-3A02-909E-44F3-AABD47A0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" y="3977124"/>
            <a:ext cx="5353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DC8B-6A52-0320-824A-86DDC564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11C1-7F6B-7906-15A4-5B6DFBC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69020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Track Driver</a:t>
            </a:r>
          </a:p>
        </p:txBody>
      </p: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2762891D-A522-F7AB-6AAE-55C4B108B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725" y="643467"/>
            <a:ext cx="5194151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64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6A06-A8B8-1D0B-5A4F-68FA01F7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88B-8B95-FC99-D4E3-B4BC100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Track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AA269-4DB3-7069-11A5-76D77D5FC4E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680E6-393A-BB63-6698-A0E308CB3041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E8C74-C7E4-E1D7-0F01-43DF2981BDBD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EFA47-D3E6-E852-5952-5E7A67CB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4" y="2006104"/>
            <a:ext cx="4362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E6D77-1E09-DD6E-B94E-FB7116DC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8" y="3952220"/>
            <a:ext cx="40576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4E38D-DEE5-566E-F509-23B25570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80" y="3952220"/>
            <a:ext cx="35337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175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0F63-E39F-F4EE-0405-3D620756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73" y="2634946"/>
            <a:ext cx="194602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Register </a:t>
            </a:r>
            <a:br>
              <a:rPr lang="en-US" sz="3200" dirty="0"/>
            </a:br>
            <a:r>
              <a:rPr lang="en-US" sz="3200" dirty="0"/>
              <a:t>account</a:t>
            </a:r>
          </a:p>
        </p:txBody>
      </p:sp>
      <p:pic>
        <p:nvPicPr>
          <p:cNvPr id="4" name="Content Placeholder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590DAF0-6F17-4146-EA23-644D0C28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262" y="37557"/>
            <a:ext cx="5032375" cy="6712493"/>
          </a:xfrm>
          <a:prstGeom prst="round2DiagRect">
            <a:avLst>
              <a:gd name="adj1" fmla="val 5608"/>
              <a:gd name="adj2" fmla="val 1483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85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DACD-4B90-B5AF-76EB-0ADA27C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4C11-C5E9-F0A4-B081-0410FAB7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17" y="-317863"/>
            <a:ext cx="2342766" cy="1478570"/>
          </a:xfrm>
        </p:spPr>
        <p:txBody>
          <a:bodyPr/>
          <a:lstStyle/>
          <a:p>
            <a:r>
              <a:rPr lang="en-US" dirty="0"/>
              <a:t>Track ride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81B7C-6F8E-3393-5D0B-AB438BC8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83" y="908459"/>
            <a:ext cx="9124434" cy="569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370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DFB-4041-CBDB-E1D9-CB3B5F04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09B90-D6A5-8330-59D3-645978F9CA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965" y="1702676"/>
          <a:ext cx="11303876" cy="472965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51938">
                  <a:extLst>
                    <a:ext uri="{9D8B030D-6E8A-4147-A177-3AD203B41FA5}">
                      <a16:colId xmlns:a16="http://schemas.microsoft.com/office/drawing/2014/main" val="195378697"/>
                    </a:ext>
                  </a:extLst>
                </a:gridCol>
                <a:gridCol w="5651938">
                  <a:extLst>
                    <a:ext uri="{9D8B030D-6E8A-4147-A177-3AD203B41FA5}">
                      <a16:colId xmlns:a16="http://schemas.microsoft.com/office/drawing/2014/main" val="4035812299"/>
                    </a:ext>
                  </a:extLst>
                </a:gridCol>
              </a:tblGrid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949766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806899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Register 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54613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customer can register with valid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561754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not already registered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9675186"/>
                  </a:ext>
                </a:extLst>
              </a:tr>
              <a:tr h="142726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Test Steps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Navigate to registration page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Fill all required fields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form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0432337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account is created, data is saved to database, confirmation is shown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8707063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Customer, Account, and optionally Address records created in the system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0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702-80E5-0F78-B234-3C114CFE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328-600F-B22E-1E0F-EBBFA0B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driver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0E35BE-4086-D529-F5DF-890B83A601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955" y="1671144"/>
          <a:ext cx="10464090" cy="503998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126453746"/>
                    </a:ext>
                  </a:extLst>
                </a:gridCol>
                <a:gridCol w="5232045">
                  <a:extLst>
                    <a:ext uri="{9D8B030D-6E8A-4147-A177-3AD203B41FA5}">
                      <a16:colId xmlns:a16="http://schemas.microsoft.com/office/drawing/2014/main" val="1417469515"/>
                    </a:ext>
                  </a:extLst>
                </a:gridCol>
              </a:tblGrid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0332396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5929714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Track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3555669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Ensure customer can track driver’s current location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9370071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been accepted and driver is en route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27480"/>
                  </a:ext>
                </a:extLst>
              </a:tr>
              <a:tr h="94819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Open app during active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View driver's live location on map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9013503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System shows updated driver location in real-time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03822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Location data is polled from </a:t>
                      </a:r>
                      <a:r>
                        <a:rPr lang="en-US" sz="1800" kern="100" dirty="0" err="1">
                          <a:effectLst/>
                        </a:rPr>
                        <a:t>DriverLocation</a:t>
                      </a:r>
                      <a:r>
                        <a:rPr lang="en-US" sz="1800" kern="100" dirty="0">
                          <a:effectLst/>
                        </a:rPr>
                        <a:t> and presented to the customer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62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6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EFDF-39EC-626F-0852-EB1DE5B6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0101-A767-1BAD-08C7-F9B9E18F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/>
              <a:t>Programing</a:t>
            </a:r>
            <a:br>
              <a:rPr lang="en-US" sz="5600"/>
            </a:br>
            <a:r>
              <a:rPr lang="en-US" sz="56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261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42B-ABF4-BDCE-C6DD-97E6E7A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48" y="788275"/>
            <a:ext cx="4108504" cy="1466467"/>
          </a:xfrm>
        </p:spPr>
        <p:txBody>
          <a:bodyPr/>
          <a:lstStyle/>
          <a:p>
            <a:r>
              <a:rPr lang="en-US" dirty="0"/>
              <a:t>Register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1DB5F-3466-4B67-D550-A0C5D9CB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6" y="2569780"/>
            <a:ext cx="11430051" cy="2349062"/>
          </a:xfrm>
        </p:spPr>
      </p:pic>
    </p:spTree>
    <p:extLst>
      <p:ext uri="{BB962C8B-B14F-4D97-AF65-F5344CB8AC3E}">
        <p14:creationId xmlns:p14="http://schemas.microsoft.com/office/powerpoint/2010/main" val="89727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EDED-F521-3C86-BE15-FCD8AB04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D41-044C-84E1-24F9-1346E55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519" y="740979"/>
            <a:ext cx="2847783" cy="1466467"/>
          </a:xfrm>
        </p:spPr>
        <p:txBody>
          <a:bodyPr/>
          <a:lstStyle/>
          <a:p>
            <a:r>
              <a:rPr lang="en-US" dirty="0"/>
              <a:t>Track driver</a:t>
            </a:r>
          </a:p>
        </p:txBody>
      </p:sp>
      <p:pic>
        <p:nvPicPr>
          <p:cNvPr id="7" name="Content Placeholder 6" descr="A close-up of a box&#10;&#10;AI-generated content may be incorrect.">
            <a:extLst>
              <a:ext uri="{FF2B5EF4-FFF2-40B4-BE49-F238E27FC236}">
                <a16:creationId xmlns:a16="http://schemas.microsoft.com/office/drawing/2014/main" id="{87A42957-EA9A-6EA9-A78B-8B4DB29F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" y="2814396"/>
            <a:ext cx="11315574" cy="2135976"/>
          </a:xfrm>
        </p:spPr>
      </p:pic>
    </p:spTree>
    <p:extLst>
      <p:ext uri="{BB962C8B-B14F-4D97-AF65-F5344CB8AC3E}">
        <p14:creationId xmlns:p14="http://schemas.microsoft.com/office/powerpoint/2010/main" val="3574914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F60-E9F2-0964-321F-B656D96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63" y="2377499"/>
            <a:ext cx="4445874" cy="21030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1302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Register Customer</a:t>
            </a:r>
          </a:p>
          <a:p>
            <a:r>
              <a:rPr lang="en-US" sz="5400" dirty="0"/>
              <a:t>Track Driver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48C-8B69-8026-760F-91AD32B6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5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Register account</a:t>
            </a:r>
          </a:p>
        </p:txBody>
      </p:sp>
      <p:pic>
        <p:nvPicPr>
          <p:cNvPr id="7" name="Content Placeholder 6" descr="A diagram of a register account system&#10;&#10;AI-generated content may be incorrect.">
            <a:extLst>
              <a:ext uri="{FF2B5EF4-FFF2-40B4-BE49-F238E27FC236}">
                <a16:creationId xmlns:a16="http://schemas.microsoft.com/office/drawing/2014/main" id="{335D0BFA-E751-460D-C0D7-084A426E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0" y="1759799"/>
            <a:ext cx="7721599" cy="4514717"/>
          </a:xfrm>
        </p:spPr>
      </p:pic>
    </p:spTree>
    <p:extLst>
      <p:ext uri="{BB962C8B-B14F-4D97-AF65-F5344CB8AC3E}">
        <p14:creationId xmlns:p14="http://schemas.microsoft.com/office/powerpoint/2010/main" val="223976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D690-2E05-8CC8-B3CA-7D64166B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574-105E-DE6A-0D87-9103E71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1" y="634284"/>
            <a:ext cx="9280116" cy="1478570"/>
          </a:xfrm>
        </p:spPr>
        <p:txBody>
          <a:bodyPr/>
          <a:lstStyle/>
          <a:p>
            <a:r>
              <a:rPr lang="en-US" dirty="0"/>
              <a:t>Subsystem use case diagram: Track Driver</a:t>
            </a:r>
          </a:p>
        </p:txBody>
      </p:sp>
      <p:pic>
        <p:nvPicPr>
          <p:cNvPr id="7" name="Content Placeholder 6" descr="A diagram of a track ride&#10;&#10;AI-generated content may be incorrect.">
            <a:extLst>
              <a:ext uri="{FF2B5EF4-FFF2-40B4-BE49-F238E27FC236}">
                <a16:creationId xmlns:a16="http://schemas.microsoft.com/office/drawing/2014/main" id="{8B669619-208A-1667-17E1-F8CB4619D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4" y="1890424"/>
            <a:ext cx="6889531" cy="4564314"/>
          </a:xfrm>
        </p:spPr>
      </p:pic>
    </p:spTree>
    <p:extLst>
      <p:ext uri="{BB962C8B-B14F-4D97-AF65-F5344CB8AC3E}">
        <p14:creationId xmlns:p14="http://schemas.microsoft.com/office/powerpoint/2010/main" val="242671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6EBD-7196-527A-F89F-088CF201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106-5DA4-A001-8A8E-B72D475A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register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5CE089-4A85-445A-9BC3-A4412E1E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8" y="1277007"/>
            <a:ext cx="9662691" cy="5454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3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ADBC-2D4D-AD65-456A-7C4D344F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3F2-EE1B-7E1D-897B-B368239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9" cy="1478570"/>
          </a:xfrm>
        </p:spPr>
        <p:txBody>
          <a:bodyPr/>
          <a:lstStyle/>
          <a:p>
            <a:r>
              <a:rPr lang="en-US" dirty="0"/>
              <a:t>Subsystem domain class model: Track Driver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C5CDF-B237-77FB-31D2-1E28B94A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4" y="1608083"/>
            <a:ext cx="11884251" cy="453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23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E302067-246D-4DD8-88C8-26C21B4FE784}" vid="{553187EF-324A-4A01-A4BF-6DCC4A8019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560</Words>
  <Application>Microsoft Office PowerPoint</Application>
  <PresentationFormat>Widescreen</PresentationFormat>
  <Paragraphs>133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Arial</vt:lpstr>
      <vt:lpstr>Tw Cen MT</vt:lpstr>
      <vt:lpstr>Theme1</vt:lpstr>
      <vt:lpstr>SmartRide</vt:lpstr>
      <vt:lpstr>Use case diagram</vt:lpstr>
      <vt:lpstr>Domain class diagram</vt:lpstr>
      <vt:lpstr>Use cases</vt:lpstr>
      <vt:lpstr>Subsystem use case diagram: Register account</vt:lpstr>
      <vt:lpstr>Subsystem use case diagram: Track Driver</vt:lpstr>
      <vt:lpstr>Subsystem domain class model: register account</vt:lpstr>
      <vt:lpstr>Subsystem domain class model: Track Driver</vt:lpstr>
      <vt:lpstr>Analysis Model</vt:lpstr>
      <vt:lpstr>Use case: Register Account</vt:lpstr>
      <vt:lpstr>Use case: Register Account</vt:lpstr>
      <vt:lpstr>Use case: Register Account</vt:lpstr>
      <vt:lpstr>Use case: Track Ride</vt:lpstr>
      <vt:lpstr>Use case: Track Ride</vt:lpstr>
      <vt:lpstr>Use case: Track Ride</vt:lpstr>
      <vt:lpstr>Design Model</vt:lpstr>
      <vt:lpstr>Design class: register account</vt:lpstr>
      <vt:lpstr>Domain Design class: register account</vt:lpstr>
      <vt:lpstr>Design class: Track Driver</vt:lpstr>
      <vt:lpstr>Domain Design class: Track Ride</vt:lpstr>
      <vt:lpstr>UI  Designs</vt:lpstr>
      <vt:lpstr>Register  account</vt:lpstr>
      <vt:lpstr>Track ride</vt:lpstr>
      <vt:lpstr>Register account</vt:lpstr>
      <vt:lpstr>Track driver</vt:lpstr>
      <vt:lpstr>Programing model</vt:lpstr>
      <vt:lpstr>Register account</vt:lpstr>
      <vt:lpstr>Track driver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1</cp:revision>
  <dcterms:created xsi:type="dcterms:W3CDTF">2025-05-28T10:46:29Z</dcterms:created>
  <dcterms:modified xsi:type="dcterms:W3CDTF">2025-05-28T10:52:15Z</dcterms:modified>
</cp:coreProperties>
</file>