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54"/>
  </p:notesMasterIdLst>
  <p:sldIdLst>
    <p:sldId id="256" r:id="rId2"/>
    <p:sldId id="257" r:id="rId3"/>
    <p:sldId id="258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61" r:id="rId14"/>
    <p:sldId id="259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5" r:id="rId27"/>
    <p:sldId id="285" r:id="rId28"/>
    <p:sldId id="286" r:id="rId29"/>
    <p:sldId id="287" r:id="rId30"/>
    <p:sldId id="290" r:id="rId31"/>
    <p:sldId id="288" r:id="rId32"/>
    <p:sldId id="291" r:id="rId33"/>
    <p:sldId id="289" r:id="rId34"/>
    <p:sldId id="292" r:id="rId35"/>
    <p:sldId id="298" r:id="rId36"/>
    <p:sldId id="293" r:id="rId37"/>
    <p:sldId id="294" r:id="rId38"/>
    <p:sldId id="295" r:id="rId39"/>
    <p:sldId id="299" r:id="rId40"/>
    <p:sldId id="300" r:id="rId41"/>
    <p:sldId id="296" r:id="rId42"/>
    <p:sldId id="302" r:id="rId43"/>
    <p:sldId id="301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81" autoAdjust="0"/>
    <p:restoredTop sz="94660"/>
  </p:normalViewPr>
  <p:slideViewPr>
    <p:cSldViewPr snapToGrid="0">
      <p:cViewPr varScale="1">
        <p:scale>
          <a:sx n="69" d="100"/>
          <a:sy n="69" d="100"/>
        </p:scale>
        <p:origin x="9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AF3E34-83B6-4CD6-9B5D-3EF2E8C54250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DD854-D609-477B-8E98-B5521B2A9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16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DD854-D609-477B-8E98-B5521B2A946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6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739873-6709-DBB4-6C3B-FD4C7E6DF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2487D7-B302-B722-8830-4B1BF9EF82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EB835C-77D7-E1FD-BD76-A399EC2C0E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CDF43-5ABE-3773-9897-B07F92F97E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DD854-D609-477B-8E98-B5521B2A946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182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3B3BBB-03C9-A505-30BD-1222B2C927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7D7B38-5F33-DF63-BD0D-11DAAD9764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3B141E-DDFF-E194-B2F7-08EBCF53D5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D66349-F1D1-E49C-2B24-B47535381C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DD854-D609-477B-8E98-B5521B2A946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130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5371D6-5C29-977D-67F6-F6C9589F4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0B55EE-7502-012B-37F1-835D98094A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2CFF4E-9461-BDA4-9D09-15604DEB31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A35A9D-FF31-7F5D-FC38-F4027E6475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DD854-D609-477B-8E98-B5521B2A946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66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DD854-D609-477B-8E98-B5521B2A946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36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409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5/27/2025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450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5/27/2025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55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5/27/2025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2131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5/27/2025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445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5/27/2025</a:t>
            </a:fld>
            <a:endParaRPr lang="en-US" spc="5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401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5/27/2025</a:t>
            </a:fld>
            <a:endParaRPr lang="en-US" spc="5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9497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1142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963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350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702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144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960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487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920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979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431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5/27/2025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0497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D579530-1077-46B3-BD5C-81BB270A1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ACBB106A-B366-4349-B59F-E8FBDADD8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113FC03B-24E4-4A3F-9626-CC7F6356BC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167698FD-9369-F8E9-7707-7466C61BB7C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0000"/>
          </a:blip>
          <a:srcRect t="23964"/>
          <a:stretch>
            <a:fillRect/>
          </a:stretch>
        </p:blipFill>
        <p:spPr>
          <a:xfrm>
            <a:off x="-2" y="10"/>
            <a:ext cx="12188389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3F79A5F-63B5-4802-B39B-BF0F89DDDA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4" name="Round Diagonal Corner Rectangle 7">
              <a:extLst>
                <a:ext uri="{FF2B5EF4-FFF2-40B4-BE49-F238E27FC236}">
                  <a16:creationId xmlns:a16="http://schemas.microsoft.com/office/drawing/2014/main" id="{00D14BF7-A799-4EDA-8C19-CED0B8EC5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F292344-73C8-4E53-85C0-8CDB23EB53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6" name="Freeform 32">
                <a:extLst>
                  <a:ext uri="{FF2B5EF4-FFF2-40B4-BE49-F238E27FC236}">
                    <a16:creationId xmlns:a16="http://schemas.microsoft.com/office/drawing/2014/main" id="{4781E776-A0A7-4FB6-958B-8389BBA569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Freeform 33">
                <a:extLst>
                  <a:ext uri="{FF2B5EF4-FFF2-40B4-BE49-F238E27FC236}">
                    <a16:creationId xmlns:a16="http://schemas.microsoft.com/office/drawing/2014/main" id="{0F004D56-F177-45BC-8965-B72DB88A08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34">
                <a:extLst>
                  <a:ext uri="{FF2B5EF4-FFF2-40B4-BE49-F238E27FC236}">
                    <a16:creationId xmlns:a16="http://schemas.microsoft.com/office/drawing/2014/main" id="{5F2F1F83-817B-4678-B0AE-8FFDC49FC8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37">
                <a:extLst>
                  <a:ext uri="{FF2B5EF4-FFF2-40B4-BE49-F238E27FC236}">
                    <a16:creationId xmlns:a16="http://schemas.microsoft.com/office/drawing/2014/main" id="{F908EB47-32F4-4E82-BF56-FD25BB0747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0966000D-B975-4E8A-9BF2-EACF216405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A9554499-6796-4AEE-B012-34A5B9A585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38">
                <a:extLst>
                  <a:ext uri="{FF2B5EF4-FFF2-40B4-BE49-F238E27FC236}">
                    <a16:creationId xmlns:a16="http://schemas.microsoft.com/office/drawing/2014/main" id="{9DD40864-34BD-491F-B591-180E7B32C1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39">
                <a:extLst>
                  <a:ext uri="{FF2B5EF4-FFF2-40B4-BE49-F238E27FC236}">
                    <a16:creationId xmlns:a16="http://schemas.microsoft.com/office/drawing/2014/main" id="{2623F54C-4373-4D30-90DB-3129BDDF54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40">
                <a:extLst>
                  <a:ext uri="{FF2B5EF4-FFF2-40B4-BE49-F238E27FC236}">
                    <a16:creationId xmlns:a16="http://schemas.microsoft.com/office/drawing/2014/main" id="{1FF42884-D4B2-462F-9FA7-4FA8925322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27F4D4BA-37F5-4D54-BDFF-733F621D5D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32">
                <a:extLst>
                  <a:ext uri="{FF2B5EF4-FFF2-40B4-BE49-F238E27FC236}">
                    <a16:creationId xmlns:a16="http://schemas.microsoft.com/office/drawing/2014/main" id="{29E4A0E5-0441-4563-A947-12A5781105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33">
                <a:extLst>
                  <a:ext uri="{FF2B5EF4-FFF2-40B4-BE49-F238E27FC236}">
                    <a16:creationId xmlns:a16="http://schemas.microsoft.com/office/drawing/2014/main" id="{4A8D89B4-AD1B-410A-870B-1042E075A0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34">
                <a:extLst>
                  <a:ext uri="{FF2B5EF4-FFF2-40B4-BE49-F238E27FC236}">
                    <a16:creationId xmlns:a16="http://schemas.microsoft.com/office/drawing/2014/main" id="{DFC54570-9F45-44E6-AC94-4B3192D44B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37">
                <a:extLst>
                  <a:ext uri="{FF2B5EF4-FFF2-40B4-BE49-F238E27FC236}">
                    <a16:creationId xmlns:a16="http://schemas.microsoft.com/office/drawing/2014/main" id="{A976F76C-4BBB-4CD4-9270-5E4E8802BF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35">
                <a:extLst>
                  <a:ext uri="{FF2B5EF4-FFF2-40B4-BE49-F238E27FC236}">
                    <a16:creationId xmlns:a16="http://schemas.microsoft.com/office/drawing/2014/main" id="{06081E5F-35E2-4E9E-A0DA-9E2F769C4C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36">
                <a:extLst>
                  <a:ext uri="{FF2B5EF4-FFF2-40B4-BE49-F238E27FC236}">
                    <a16:creationId xmlns:a16="http://schemas.microsoft.com/office/drawing/2014/main" id="{7B7B4F78-1391-433D-AAE5-0FA8B8EE18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38">
                <a:extLst>
                  <a:ext uri="{FF2B5EF4-FFF2-40B4-BE49-F238E27FC236}">
                    <a16:creationId xmlns:a16="http://schemas.microsoft.com/office/drawing/2014/main" id="{EF63F42B-29ED-4285-99D1-5FA657DA92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39">
                <a:extLst>
                  <a:ext uri="{FF2B5EF4-FFF2-40B4-BE49-F238E27FC236}">
                    <a16:creationId xmlns:a16="http://schemas.microsoft.com/office/drawing/2014/main" id="{EB7A6053-A7CF-4785-B396-6F70D6EBE9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40">
                <a:extLst>
                  <a:ext uri="{FF2B5EF4-FFF2-40B4-BE49-F238E27FC236}">
                    <a16:creationId xmlns:a16="http://schemas.microsoft.com/office/drawing/2014/main" id="{E6337518-A10D-47A5-BD86-6D1F3FAF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Rectangle 41">
                <a:extLst>
                  <a:ext uri="{FF2B5EF4-FFF2-40B4-BE49-F238E27FC236}">
                    <a16:creationId xmlns:a16="http://schemas.microsoft.com/office/drawing/2014/main" id="{7591C37F-6498-4992-992D-D413A84752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3CBCA44-5D65-AB99-27A2-831F14B8E3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en-US"/>
              <a:t>SmartRide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5954CA-033D-DBC3-8A6F-F58376E628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en-US"/>
              <a:t>523K0010 – Phạm Lê Anh </a:t>
            </a:r>
            <a:r>
              <a:rPr lang="en-US" err="1"/>
              <a:t>Khôi</a:t>
            </a:r>
            <a:endParaRPr lang="en-US"/>
          </a:p>
          <a:p>
            <a:pPr algn="ctr"/>
            <a:r>
              <a:rPr lang="en-US"/>
              <a:t>523K0013 – Dương Thành Long</a:t>
            </a:r>
          </a:p>
        </p:txBody>
      </p:sp>
    </p:spTree>
    <p:extLst>
      <p:ext uri="{BB962C8B-B14F-4D97-AF65-F5344CB8AC3E}">
        <p14:creationId xmlns:p14="http://schemas.microsoft.com/office/powerpoint/2010/main" val="929453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E49569-7375-D71C-C9ED-97034DD7DC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1B3D7-AA2C-CA8D-1596-586DB52C0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963" y="0"/>
            <a:ext cx="9390073" cy="1478570"/>
          </a:xfrm>
        </p:spPr>
        <p:txBody>
          <a:bodyPr/>
          <a:lstStyle/>
          <a:p>
            <a:r>
              <a:rPr lang="en-US" dirty="0"/>
              <a:t>Subsystem domain class model: Book Ride</a:t>
            </a:r>
          </a:p>
        </p:txBody>
      </p:sp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B7F1876-E8AB-CC80-8CDA-1ABF8BFD84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80" y="1355834"/>
            <a:ext cx="11702240" cy="50449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2092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2F5FD2-F09F-4CD4-5FDB-55F35E1791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67DE5-4504-4210-BE8A-967E223C5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030" y="0"/>
            <a:ext cx="11265248" cy="1478570"/>
          </a:xfrm>
        </p:spPr>
        <p:txBody>
          <a:bodyPr/>
          <a:lstStyle/>
          <a:p>
            <a:r>
              <a:rPr lang="en-US" dirty="0"/>
              <a:t>Subsystem domain class model: Process Payment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4E8FA25-C928-F77C-2823-3C855C8E5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99" y="1478570"/>
            <a:ext cx="11867201" cy="47497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861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76ADBC-2D4D-AD65-456A-7C4D344F28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883F2-EE1B-7E1D-897B-B368239F4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0"/>
            <a:ext cx="9905999" cy="1478570"/>
          </a:xfrm>
        </p:spPr>
        <p:txBody>
          <a:bodyPr/>
          <a:lstStyle/>
          <a:p>
            <a:r>
              <a:rPr lang="en-US" dirty="0"/>
              <a:t>Subsystem domain class model: Track Driver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06C5CDF-B237-77FB-31D2-1E28B94AC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74" y="1608083"/>
            <a:ext cx="11884251" cy="45380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7233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8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6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7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8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9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0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1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3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9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2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2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3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4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1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4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8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1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2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4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4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45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E10F1C-EF01-3BE6-F5E5-F588050B1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113" y="1122363"/>
            <a:ext cx="4527929" cy="4287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/>
              <a:t>Analysis Model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122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2166A-E880-9A02-E4C9-A1167F776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560" y="202767"/>
            <a:ext cx="6478587" cy="1542906"/>
          </a:xfrm>
        </p:spPr>
        <p:txBody>
          <a:bodyPr/>
          <a:lstStyle/>
          <a:p>
            <a:r>
              <a:rPr lang="en-US" dirty="0"/>
              <a:t>Use case 1: Register Account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A5B134B-78AC-C6B0-B84F-13F80C5A93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5012202"/>
              </p:ext>
            </p:extLst>
          </p:nvPr>
        </p:nvGraphicFramePr>
        <p:xfrm>
          <a:off x="207817" y="1745673"/>
          <a:ext cx="11804074" cy="4973779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5902037">
                  <a:extLst>
                    <a:ext uri="{9D8B030D-6E8A-4147-A177-3AD203B41FA5}">
                      <a16:colId xmlns:a16="http://schemas.microsoft.com/office/drawing/2014/main" val="2630772919"/>
                    </a:ext>
                  </a:extLst>
                </a:gridCol>
                <a:gridCol w="5902037">
                  <a:extLst>
                    <a:ext uri="{9D8B030D-6E8A-4147-A177-3AD203B41FA5}">
                      <a16:colId xmlns:a16="http://schemas.microsoft.com/office/drawing/2014/main" val="2421018505"/>
                    </a:ext>
                  </a:extLst>
                </a:gridCol>
              </a:tblGrid>
              <a:tr h="311507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Use case name: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Register Account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2349239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Scenario: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Customer registers for a SmartRide account.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687631109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Triggering event: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A new customer wants to use the ride booking service.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44263408"/>
                  </a:ext>
                </a:extLst>
              </a:tr>
              <a:tr h="611684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Brief description: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Customer provides personal information and login details to create an account.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5920133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Actors: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Customer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49176080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Related use cases: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Login, Book Ride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818356086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Stakeholders: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Customer Support, Marketing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82687085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Preconditions: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Registration service must be available.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29021218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Postconditions: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Account is created and stored in the system.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646703"/>
                  </a:ext>
                </a:extLst>
              </a:tr>
              <a:tr h="312504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</a:rPr>
                        <a:t>Flow of activities: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2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74475163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Actor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System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605772898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1. Customer chooses to register.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1.1 System displays registration form.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83105254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2. Customer fills in name, phone, email, and password.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2.1 System validates input fields.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88612070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3. Customer submits registration.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2.2 System creates new accounts and confirms registration.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77167235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Exception conditions: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</a:rPr>
                        <a:t>2.1 Missing or invalid data. Email already exists.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48075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9439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FE006-09CF-EFA5-F07F-FDA666DD3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B6DAF-B8E8-657E-5D1D-CC63994AB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0963" y="244444"/>
            <a:ext cx="6470073" cy="1478570"/>
          </a:xfrm>
        </p:spPr>
        <p:txBody>
          <a:bodyPr/>
          <a:lstStyle/>
          <a:p>
            <a:r>
              <a:rPr lang="en-US" dirty="0"/>
              <a:t>Use case 1: Register Account</a:t>
            </a:r>
          </a:p>
        </p:txBody>
      </p:sp>
      <p:pic>
        <p:nvPicPr>
          <p:cNvPr id="5" name="Content Placeholder 4" descr="A diagram of a customer service&#10;&#10;AI-generated content may be incorrect.">
            <a:extLst>
              <a:ext uri="{FF2B5EF4-FFF2-40B4-BE49-F238E27FC236}">
                <a16:creationId xmlns:a16="http://schemas.microsoft.com/office/drawing/2014/main" id="{601B4451-ED81-57F9-0EEE-25624D8F3A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963" y="1723014"/>
            <a:ext cx="6470073" cy="5013303"/>
          </a:xfrm>
        </p:spPr>
      </p:pic>
    </p:spTree>
    <p:extLst>
      <p:ext uri="{BB962C8B-B14F-4D97-AF65-F5344CB8AC3E}">
        <p14:creationId xmlns:p14="http://schemas.microsoft.com/office/powerpoint/2010/main" val="1495158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52C604-BEC4-806B-DA73-ED78D6E94D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08777-CEB5-ECB7-6F61-6C460D53C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4444" y="216736"/>
            <a:ext cx="6492442" cy="1478570"/>
          </a:xfrm>
        </p:spPr>
        <p:txBody>
          <a:bodyPr/>
          <a:lstStyle/>
          <a:p>
            <a:r>
              <a:rPr lang="en-US" dirty="0"/>
              <a:t>Use case 1: Register Account</a:t>
            </a:r>
          </a:p>
        </p:txBody>
      </p:sp>
      <p:pic>
        <p:nvPicPr>
          <p:cNvPr id="5" name="Content Placeholder 4" descr="A diagram of a software system&#10;&#10;AI-generated content may be incorrect.">
            <a:extLst>
              <a:ext uri="{FF2B5EF4-FFF2-40B4-BE49-F238E27FC236}">
                <a16:creationId xmlns:a16="http://schemas.microsoft.com/office/drawing/2014/main" id="{A1174A12-A24B-66EB-951A-934A5FBFD9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119" y="1695306"/>
            <a:ext cx="9533761" cy="4816330"/>
          </a:xfrm>
        </p:spPr>
      </p:pic>
    </p:spTree>
    <p:extLst>
      <p:ext uri="{BB962C8B-B14F-4D97-AF65-F5344CB8AC3E}">
        <p14:creationId xmlns:p14="http://schemas.microsoft.com/office/powerpoint/2010/main" val="1613724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4990EF-B884-CF71-AF15-5D6C4B4F68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80E3D-8A78-8DD8-4F8D-26DFF8DB2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6215" y="604663"/>
            <a:ext cx="4716392" cy="1478570"/>
          </a:xfrm>
        </p:spPr>
        <p:txBody>
          <a:bodyPr/>
          <a:lstStyle/>
          <a:p>
            <a:r>
              <a:rPr lang="en-US" dirty="0"/>
              <a:t>Use case 2: Book ride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C5CAAFF-E786-33F5-991C-1666D9DD50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0974310"/>
              </p:ext>
            </p:extLst>
          </p:nvPr>
        </p:nvGraphicFramePr>
        <p:xfrm>
          <a:off x="540327" y="1634836"/>
          <a:ext cx="11069782" cy="5070768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5534891">
                  <a:extLst>
                    <a:ext uri="{9D8B030D-6E8A-4147-A177-3AD203B41FA5}">
                      <a16:colId xmlns:a16="http://schemas.microsoft.com/office/drawing/2014/main" val="32366608"/>
                    </a:ext>
                  </a:extLst>
                </a:gridCol>
                <a:gridCol w="5534891">
                  <a:extLst>
                    <a:ext uri="{9D8B030D-6E8A-4147-A177-3AD203B41FA5}">
                      <a16:colId xmlns:a16="http://schemas.microsoft.com/office/drawing/2014/main" val="2157697510"/>
                    </a:ext>
                  </a:extLst>
                </a:gridCol>
              </a:tblGrid>
              <a:tr h="300552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Use case name: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Book ride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extLst>
                  <a:ext uri="{0D108BD9-81ED-4DB2-BD59-A6C34878D82A}">
                    <a16:rowId xmlns:a16="http://schemas.microsoft.com/office/drawing/2014/main" val="1644735622"/>
                  </a:ext>
                </a:extLst>
              </a:tr>
              <a:tr h="300552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Scenario: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Customer books a ride via the mobile app or website.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extLst>
                  <a:ext uri="{0D108BD9-81ED-4DB2-BD59-A6C34878D82A}">
                    <a16:rowId xmlns:a16="http://schemas.microsoft.com/office/drawing/2014/main" val="4138147467"/>
                  </a:ext>
                </a:extLst>
              </a:tr>
              <a:tr h="300552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Triggering event: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Customer opens the booking screen and enters trip details.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extLst>
                  <a:ext uri="{0D108BD9-81ED-4DB2-BD59-A6C34878D82A}">
                    <a16:rowId xmlns:a16="http://schemas.microsoft.com/office/drawing/2014/main" val="3136886730"/>
                  </a:ext>
                </a:extLst>
              </a:tr>
              <a:tr h="300552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Brief description: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The system processes the ride request and assigns an available driver.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extLst>
                  <a:ext uri="{0D108BD9-81ED-4DB2-BD59-A6C34878D82A}">
                    <a16:rowId xmlns:a16="http://schemas.microsoft.com/office/drawing/2014/main" val="1792113053"/>
                  </a:ext>
                </a:extLst>
              </a:tr>
              <a:tr h="300552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Actors: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Customer, System, Driver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extLst>
                  <a:ext uri="{0D108BD9-81ED-4DB2-BD59-A6C34878D82A}">
                    <a16:rowId xmlns:a16="http://schemas.microsoft.com/office/drawing/2014/main" val="1560337804"/>
                  </a:ext>
                </a:extLst>
              </a:tr>
              <a:tr h="300552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Related use cases: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Track Ride, Make Payment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extLst>
                  <a:ext uri="{0D108BD9-81ED-4DB2-BD59-A6C34878D82A}">
                    <a16:rowId xmlns:a16="http://schemas.microsoft.com/office/drawing/2014/main" val="4167007754"/>
                  </a:ext>
                </a:extLst>
              </a:tr>
              <a:tr h="300552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Stakeholders: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Customers, Operations Team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extLst>
                  <a:ext uri="{0D108BD9-81ED-4DB2-BD59-A6C34878D82A}">
                    <a16:rowId xmlns:a16="http://schemas.microsoft.com/office/drawing/2014/main" val="3257831616"/>
                  </a:ext>
                </a:extLst>
              </a:tr>
              <a:tr h="300552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Preconditions: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User must be logged in. Location services must be available.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extLst>
                  <a:ext uri="{0D108BD9-81ED-4DB2-BD59-A6C34878D82A}">
                    <a16:rowId xmlns:a16="http://schemas.microsoft.com/office/drawing/2014/main" val="742808173"/>
                  </a:ext>
                </a:extLst>
              </a:tr>
              <a:tr h="300552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Postconditions: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Ride is booked and driver is notified.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extLst>
                  <a:ext uri="{0D108BD9-81ED-4DB2-BD59-A6C34878D82A}">
                    <a16:rowId xmlns:a16="http://schemas.microsoft.com/office/drawing/2014/main" val="2031866717"/>
                  </a:ext>
                </a:extLst>
              </a:tr>
              <a:tr h="301516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Flow of activities: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2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144" marR="9144" marT="9144" marB="9144" anchor="ctr"/>
                </a:tc>
                <a:extLst>
                  <a:ext uri="{0D108BD9-81ED-4DB2-BD59-A6C34878D82A}">
                    <a16:rowId xmlns:a16="http://schemas.microsoft.com/office/drawing/2014/main" val="2326303075"/>
                  </a:ext>
                </a:extLst>
              </a:tr>
              <a:tr h="300552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Actor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System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extLst>
                  <a:ext uri="{0D108BD9-81ED-4DB2-BD59-A6C34878D82A}">
                    <a16:rowId xmlns:a16="http://schemas.microsoft.com/office/drawing/2014/main" val="493329538"/>
                  </a:ext>
                </a:extLst>
              </a:tr>
              <a:tr h="300552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1. Customer enters pickup and dropoff location.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1.1 System verifies location validity.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extLst>
                  <a:ext uri="{0D108BD9-81ED-4DB2-BD59-A6C34878D82A}">
                    <a16:rowId xmlns:a16="http://schemas.microsoft.com/office/drawing/2014/main" val="2261928546"/>
                  </a:ext>
                </a:extLst>
              </a:tr>
              <a:tr h="731590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2. Customer confirms ride.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1.2 System matches with available driver. </a:t>
                      </a:r>
                    </a:p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1.3 System notifies driver and confirms booking to customer.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extLst>
                  <a:ext uri="{0D108BD9-81ED-4DB2-BD59-A6C34878D82A}">
                    <a16:rowId xmlns:a16="http://schemas.microsoft.com/office/drawing/2014/main" val="1565846699"/>
                  </a:ext>
                </a:extLst>
              </a:tr>
              <a:tr h="731590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Exception conditions: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</a:rPr>
                        <a:t>1.1 No drivers available. </a:t>
                      </a:r>
                    </a:p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</a:rPr>
                        <a:t>1.2 Invalid location.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extLst>
                  <a:ext uri="{0D108BD9-81ED-4DB2-BD59-A6C34878D82A}">
                    <a16:rowId xmlns:a16="http://schemas.microsoft.com/office/drawing/2014/main" val="2429009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0292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E4A38-8A6F-B69E-2685-69110DCA38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A65C0-772B-612D-268B-C3929C1C9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3031" y="244626"/>
            <a:ext cx="4716392" cy="1478570"/>
          </a:xfrm>
        </p:spPr>
        <p:txBody>
          <a:bodyPr/>
          <a:lstStyle/>
          <a:p>
            <a:r>
              <a:rPr lang="en-US" dirty="0"/>
              <a:t>Use case 2: Book ride</a:t>
            </a:r>
          </a:p>
        </p:txBody>
      </p:sp>
      <p:pic>
        <p:nvPicPr>
          <p:cNvPr id="5" name="Content Placeholder 4" descr="A diagram of a system&#10;&#10;AI-generated content may be incorrect.">
            <a:extLst>
              <a:ext uri="{FF2B5EF4-FFF2-40B4-BE49-F238E27FC236}">
                <a16:creationId xmlns:a16="http://schemas.microsoft.com/office/drawing/2014/main" id="{46A69EB8-846E-E642-3AF2-28F043FCAF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417" y="1478570"/>
            <a:ext cx="8513619" cy="5134804"/>
          </a:xfrm>
        </p:spPr>
      </p:pic>
    </p:spTree>
    <p:extLst>
      <p:ext uri="{BB962C8B-B14F-4D97-AF65-F5344CB8AC3E}">
        <p14:creationId xmlns:p14="http://schemas.microsoft.com/office/powerpoint/2010/main" val="1944472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51E9D6-E86D-1634-5A95-C274FE7D54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80A66-5B9C-745B-B3A5-BACF2A5BE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8340" y="230590"/>
            <a:ext cx="4716392" cy="1478570"/>
          </a:xfrm>
        </p:spPr>
        <p:txBody>
          <a:bodyPr/>
          <a:lstStyle/>
          <a:p>
            <a:r>
              <a:rPr lang="en-US" dirty="0"/>
              <a:t>Use case 2: Book ride</a:t>
            </a:r>
          </a:p>
        </p:txBody>
      </p:sp>
      <p:pic>
        <p:nvPicPr>
          <p:cNvPr id="5" name="Content Placeholder 4" descr="A diagram of a vehicle&#10;&#10;AI-generated content may be incorrect.">
            <a:extLst>
              <a:ext uri="{FF2B5EF4-FFF2-40B4-BE49-F238E27FC236}">
                <a16:creationId xmlns:a16="http://schemas.microsoft.com/office/drawing/2014/main" id="{0EDBE85A-7C75-2BC1-E9D1-1C6018CC45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659" y="1329595"/>
            <a:ext cx="8446681" cy="5297815"/>
          </a:xfrm>
        </p:spPr>
      </p:pic>
    </p:spTree>
    <p:extLst>
      <p:ext uri="{BB962C8B-B14F-4D97-AF65-F5344CB8AC3E}">
        <p14:creationId xmlns:p14="http://schemas.microsoft.com/office/powerpoint/2010/main" val="3074342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9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1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A7B82E-7032-0704-6F22-50A00925F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Use case diagram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3BA2D07-91C9-7992-CB1D-55B307A1B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endParaRPr lang="en-US" sz="1400">
              <a:solidFill>
                <a:srgbClr val="FFFFFF"/>
              </a:solidFill>
            </a:endParaRP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93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5" name="Content Placeholder 4" descr="A diagram of a vehicle&#10;&#10;AI-generated content may be incorrect.">
            <a:extLst>
              <a:ext uri="{FF2B5EF4-FFF2-40B4-BE49-F238E27FC236}">
                <a16:creationId xmlns:a16="http://schemas.microsoft.com/office/drawing/2014/main" id="{BB95E822-9BEF-F23D-B779-2B4564644D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557" y="23283"/>
            <a:ext cx="6222230" cy="682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409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5EB4BA-2E09-A974-A4C4-AA9331ED50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E3781-DE96-213C-ACA2-C1426FC8C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1809" y="576953"/>
            <a:ext cx="6225203" cy="1478570"/>
          </a:xfrm>
        </p:spPr>
        <p:txBody>
          <a:bodyPr/>
          <a:lstStyle/>
          <a:p>
            <a:r>
              <a:rPr lang="en-US" dirty="0"/>
              <a:t>Use case 3: process payment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88AA6A6-DE0A-BFA5-2754-50C18A9B9B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1466613"/>
              </p:ext>
            </p:extLst>
          </p:nvPr>
        </p:nvGraphicFramePr>
        <p:xfrm>
          <a:off x="656500" y="1704109"/>
          <a:ext cx="10875820" cy="4973783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5437910">
                  <a:extLst>
                    <a:ext uri="{9D8B030D-6E8A-4147-A177-3AD203B41FA5}">
                      <a16:colId xmlns:a16="http://schemas.microsoft.com/office/drawing/2014/main" val="2839576560"/>
                    </a:ext>
                  </a:extLst>
                </a:gridCol>
                <a:gridCol w="5437910">
                  <a:extLst>
                    <a:ext uri="{9D8B030D-6E8A-4147-A177-3AD203B41FA5}">
                      <a16:colId xmlns:a16="http://schemas.microsoft.com/office/drawing/2014/main" val="2206573929"/>
                    </a:ext>
                  </a:extLst>
                </a:gridCol>
              </a:tblGrid>
              <a:tr h="255736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Use case name: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Process payment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extLst>
                  <a:ext uri="{0D108BD9-81ED-4DB2-BD59-A6C34878D82A}">
                    <a16:rowId xmlns:a16="http://schemas.microsoft.com/office/drawing/2014/main" val="3430508694"/>
                  </a:ext>
                </a:extLst>
              </a:tr>
              <a:tr h="255736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Scenario: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Customer pays for a completed ride.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extLst>
                  <a:ext uri="{0D108BD9-81ED-4DB2-BD59-A6C34878D82A}">
                    <a16:rowId xmlns:a16="http://schemas.microsoft.com/office/drawing/2014/main" val="2519484078"/>
                  </a:ext>
                </a:extLst>
              </a:tr>
              <a:tr h="255736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Triggering event: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Ride is completed and fare is calculated.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extLst>
                  <a:ext uri="{0D108BD9-81ED-4DB2-BD59-A6C34878D82A}">
                    <a16:rowId xmlns:a16="http://schemas.microsoft.com/office/drawing/2014/main" val="3543679295"/>
                  </a:ext>
                </a:extLst>
              </a:tr>
              <a:tr h="501385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Brief description: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Customer chooses a payment method and the system processes the transaction.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extLst>
                  <a:ext uri="{0D108BD9-81ED-4DB2-BD59-A6C34878D82A}">
                    <a16:rowId xmlns:a16="http://schemas.microsoft.com/office/drawing/2014/main" val="2574284454"/>
                  </a:ext>
                </a:extLst>
              </a:tr>
              <a:tr h="255736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Actors: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Customer, Payment Gateway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extLst>
                  <a:ext uri="{0D108BD9-81ED-4DB2-BD59-A6C34878D82A}">
                    <a16:rowId xmlns:a16="http://schemas.microsoft.com/office/drawing/2014/main" val="167008514"/>
                  </a:ext>
                </a:extLst>
              </a:tr>
              <a:tr h="255736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Related use cases: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Book Ride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extLst>
                  <a:ext uri="{0D108BD9-81ED-4DB2-BD59-A6C34878D82A}">
                    <a16:rowId xmlns:a16="http://schemas.microsoft.com/office/drawing/2014/main" val="525033314"/>
                  </a:ext>
                </a:extLst>
              </a:tr>
              <a:tr h="255736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Stakeholders: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Customers, Finance Department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extLst>
                  <a:ext uri="{0D108BD9-81ED-4DB2-BD59-A6C34878D82A}">
                    <a16:rowId xmlns:a16="http://schemas.microsoft.com/office/drawing/2014/main" val="1496135485"/>
                  </a:ext>
                </a:extLst>
              </a:tr>
              <a:tr h="255736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Preconditions: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Ride must be completed. Payment gateway must be operational.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extLst>
                  <a:ext uri="{0D108BD9-81ED-4DB2-BD59-A6C34878D82A}">
                    <a16:rowId xmlns:a16="http://schemas.microsoft.com/office/drawing/2014/main" val="2073337864"/>
                  </a:ext>
                </a:extLst>
              </a:tr>
              <a:tr h="255736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Postconditions: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Payment is successful and receipt is issued.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extLst>
                  <a:ext uri="{0D108BD9-81ED-4DB2-BD59-A6C34878D82A}">
                    <a16:rowId xmlns:a16="http://schemas.microsoft.com/office/drawing/2014/main" val="2030095689"/>
                  </a:ext>
                </a:extLst>
              </a:tr>
              <a:tr h="255736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Flow of activities: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4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8011" marR="8011" marT="8011" marB="8011" anchor="ctr"/>
                </a:tc>
                <a:extLst>
                  <a:ext uri="{0D108BD9-81ED-4DB2-BD59-A6C34878D82A}">
                    <a16:rowId xmlns:a16="http://schemas.microsoft.com/office/drawing/2014/main" val="4000784857"/>
                  </a:ext>
                </a:extLst>
              </a:tr>
              <a:tr h="255736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Actor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System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extLst>
                  <a:ext uri="{0D108BD9-81ED-4DB2-BD59-A6C34878D82A}">
                    <a16:rowId xmlns:a16="http://schemas.microsoft.com/office/drawing/2014/main" val="2869601711"/>
                  </a:ext>
                </a:extLst>
              </a:tr>
              <a:tr h="255736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1. Customer chooses to pay.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1.1 System displays fare and payment options.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extLst>
                  <a:ext uri="{0D108BD9-81ED-4DB2-BD59-A6C34878D82A}">
                    <a16:rowId xmlns:a16="http://schemas.microsoft.com/office/drawing/2014/main" val="142628916"/>
                  </a:ext>
                </a:extLst>
              </a:tr>
              <a:tr h="1021910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2. Customer selects payment method and confirms.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1.2 System connects to payment gateway. </a:t>
                      </a:r>
                    </a:p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1.3 System processes payment. </a:t>
                      </a:r>
                    </a:p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1.4 System issues receipt.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extLst>
                  <a:ext uri="{0D108BD9-81ED-4DB2-BD59-A6C34878D82A}">
                    <a16:rowId xmlns:a16="http://schemas.microsoft.com/office/drawing/2014/main" val="368347877"/>
                  </a:ext>
                </a:extLst>
              </a:tr>
              <a:tr h="637392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Exception conditions: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effectLst/>
                        </a:rPr>
                        <a:t>1.2 Invalid card or insufficient funds.</a:t>
                      </a:r>
                    </a:p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effectLst/>
                        </a:rPr>
                        <a:t>1.3 Payment gateway fails. 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extLst>
                  <a:ext uri="{0D108BD9-81ED-4DB2-BD59-A6C34878D82A}">
                    <a16:rowId xmlns:a16="http://schemas.microsoft.com/office/drawing/2014/main" val="1232239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78710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8B135D-1BB1-3D12-2899-F193370E06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6368-19CF-3851-E391-668798DAE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1958" y="238196"/>
            <a:ext cx="6217769" cy="1478570"/>
          </a:xfrm>
        </p:spPr>
        <p:txBody>
          <a:bodyPr/>
          <a:lstStyle/>
          <a:p>
            <a:r>
              <a:rPr lang="en-US" dirty="0"/>
              <a:t>Use case 3: Process Payment</a:t>
            </a:r>
          </a:p>
        </p:txBody>
      </p:sp>
      <p:pic>
        <p:nvPicPr>
          <p:cNvPr id="7" name="Content Placeholder 6" descr="A diagram of a payment method&#10;&#10;AI-generated content may be incorrect.">
            <a:extLst>
              <a:ext uri="{FF2B5EF4-FFF2-40B4-BE49-F238E27FC236}">
                <a16:creationId xmlns:a16="http://schemas.microsoft.com/office/drawing/2014/main" id="{89FF8408-66B7-4323-3711-1DB076BD6C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735" y="1473634"/>
            <a:ext cx="4998213" cy="5146170"/>
          </a:xfrm>
        </p:spPr>
      </p:pic>
    </p:spTree>
    <p:extLst>
      <p:ext uri="{BB962C8B-B14F-4D97-AF65-F5344CB8AC3E}">
        <p14:creationId xmlns:p14="http://schemas.microsoft.com/office/powerpoint/2010/main" val="22397181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F6002-2339-1295-E6F3-36D44585C6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3CC20-D077-ECC3-4BFE-22D45F32F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1958" y="238196"/>
            <a:ext cx="6217769" cy="1478570"/>
          </a:xfrm>
        </p:spPr>
        <p:txBody>
          <a:bodyPr/>
          <a:lstStyle/>
          <a:p>
            <a:r>
              <a:rPr lang="en-US" dirty="0"/>
              <a:t>Use case 3: Process Payment</a:t>
            </a:r>
          </a:p>
        </p:txBody>
      </p:sp>
      <p:pic>
        <p:nvPicPr>
          <p:cNvPr id="8" name="Content Placeholder 7" descr="A diagram of payment process&#10;&#10;AI-generated content may be incorrect.">
            <a:extLst>
              <a:ext uri="{FF2B5EF4-FFF2-40B4-BE49-F238E27FC236}">
                <a16:creationId xmlns:a16="http://schemas.microsoft.com/office/drawing/2014/main" id="{85E8EAFD-1D55-7318-7FE7-E13098B16F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728" y="1564366"/>
            <a:ext cx="9653136" cy="4903038"/>
          </a:xfrm>
        </p:spPr>
      </p:pic>
    </p:spTree>
    <p:extLst>
      <p:ext uri="{BB962C8B-B14F-4D97-AF65-F5344CB8AC3E}">
        <p14:creationId xmlns:p14="http://schemas.microsoft.com/office/powerpoint/2010/main" val="20628938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4A248A-D2E2-B65E-DDBC-96D63D952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D0F32-4E9B-394C-A469-72584CCDF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1844" y="487578"/>
            <a:ext cx="4745133" cy="1478570"/>
          </a:xfrm>
        </p:spPr>
        <p:txBody>
          <a:bodyPr/>
          <a:lstStyle/>
          <a:p>
            <a:r>
              <a:rPr lang="en-US" dirty="0"/>
              <a:t>Use case 4: Track Ride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A6723CC9-FC01-0E12-C603-50F47A4785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4969154"/>
              </p:ext>
            </p:extLst>
          </p:nvPr>
        </p:nvGraphicFramePr>
        <p:xfrm>
          <a:off x="464127" y="1731818"/>
          <a:ext cx="11263746" cy="4862946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5631873">
                  <a:extLst>
                    <a:ext uri="{9D8B030D-6E8A-4147-A177-3AD203B41FA5}">
                      <a16:colId xmlns:a16="http://schemas.microsoft.com/office/drawing/2014/main" val="4072502563"/>
                    </a:ext>
                  </a:extLst>
                </a:gridCol>
                <a:gridCol w="5631873">
                  <a:extLst>
                    <a:ext uri="{9D8B030D-6E8A-4147-A177-3AD203B41FA5}">
                      <a16:colId xmlns:a16="http://schemas.microsoft.com/office/drawing/2014/main" val="2138894796"/>
                    </a:ext>
                  </a:extLst>
                </a:gridCol>
              </a:tblGrid>
              <a:tr h="347274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Use case name: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Track driver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36478662"/>
                  </a:ext>
                </a:extLst>
              </a:tr>
              <a:tr h="347274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Scenario: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Customer wants to monitor their ride’s progress.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30305780"/>
                  </a:ext>
                </a:extLst>
              </a:tr>
              <a:tr h="347274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Triggering event: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A ride has been accepted by a driver.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674362829"/>
                  </a:ext>
                </a:extLst>
              </a:tr>
              <a:tr h="347274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Brief description: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The system provides real-time GPS tracking of the driver’s location.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40717680"/>
                  </a:ext>
                </a:extLst>
              </a:tr>
              <a:tr h="347274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Actors: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Customer, Driver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47342055"/>
                  </a:ext>
                </a:extLst>
              </a:tr>
              <a:tr h="347274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Related use cases: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Book Ride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72944282"/>
                  </a:ext>
                </a:extLst>
              </a:tr>
              <a:tr h="347274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effectLst/>
                        </a:rPr>
                        <a:t>Stakeholders: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Customers, Operations Team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75365627"/>
                  </a:ext>
                </a:extLst>
              </a:tr>
              <a:tr h="347274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Preconditions: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A driver has accepted the ride. GPS service is available.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585952171"/>
                  </a:ext>
                </a:extLst>
              </a:tr>
              <a:tr h="347274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Postconditions: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Customer can view updated driver location until arrival.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58719069"/>
                  </a:ext>
                </a:extLst>
              </a:tr>
              <a:tr h="348384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Flow of activities: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4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21001303"/>
                  </a:ext>
                </a:extLst>
              </a:tr>
              <a:tr h="347274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Actor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System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67278105"/>
                  </a:ext>
                </a:extLst>
              </a:tr>
              <a:tr h="347274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1. Customer opens track screen.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effectLst/>
                        </a:rPr>
                        <a:t>1.1 System retrieves and displays current driver location.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662583047"/>
                  </a:ext>
                </a:extLst>
              </a:tr>
              <a:tr h="347274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2. Customer refreshes or waits.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1.2 System updates location in real-time using GPS.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63518321"/>
                  </a:ext>
                </a:extLst>
              </a:tr>
              <a:tr h="347274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Exception conditions: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effectLst/>
                        </a:rPr>
                        <a:t>1.1 GPS service fails or is unavailable.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468062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01833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95617E-D234-01EA-2DAF-6567A37F41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B8F3A-4762-E418-03B1-145D1797C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3433" y="99871"/>
            <a:ext cx="4745133" cy="1478570"/>
          </a:xfrm>
        </p:spPr>
        <p:txBody>
          <a:bodyPr/>
          <a:lstStyle/>
          <a:p>
            <a:r>
              <a:rPr lang="en-US" dirty="0"/>
              <a:t>Use case 4: Track Ride</a:t>
            </a:r>
          </a:p>
        </p:txBody>
      </p:sp>
      <p:pic>
        <p:nvPicPr>
          <p:cNvPr id="5" name="Content Placeholder 4" descr="A diagram of a customer tracking system&#10;&#10;AI-generated content may be incorrect.">
            <a:extLst>
              <a:ext uri="{FF2B5EF4-FFF2-40B4-BE49-F238E27FC236}">
                <a16:creationId xmlns:a16="http://schemas.microsoft.com/office/drawing/2014/main" id="{24E9F23D-8BB1-D113-268A-414F12D683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970" y="1578441"/>
            <a:ext cx="6456060" cy="5055217"/>
          </a:xfrm>
        </p:spPr>
      </p:pic>
    </p:spTree>
    <p:extLst>
      <p:ext uri="{BB962C8B-B14F-4D97-AF65-F5344CB8AC3E}">
        <p14:creationId xmlns:p14="http://schemas.microsoft.com/office/powerpoint/2010/main" val="39252410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EF7CCF-7D4B-E23D-D0B8-01EFFA8D87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22092-74E9-C660-42C7-E1DC23DBA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3433" y="38502"/>
            <a:ext cx="4745133" cy="1478570"/>
          </a:xfrm>
        </p:spPr>
        <p:txBody>
          <a:bodyPr/>
          <a:lstStyle/>
          <a:p>
            <a:r>
              <a:rPr lang="en-US" dirty="0"/>
              <a:t>Use case 4: Track Ride</a:t>
            </a:r>
          </a:p>
        </p:txBody>
      </p:sp>
      <p:pic>
        <p:nvPicPr>
          <p:cNvPr id="5" name="Content Placeholder 4" descr="A diagram of a software development&#10;&#10;AI-generated content may be incorrect.">
            <a:extLst>
              <a:ext uri="{FF2B5EF4-FFF2-40B4-BE49-F238E27FC236}">
                <a16:creationId xmlns:a16="http://schemas.microsoft.com/office/drawing/2014/main" id="{9897B426-485E-48B9-FC32-F20B325953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291" y="1062933"/>
            <a:ext cx="7675418" cy="5756565"/>
          </a:xfrm>
        </p:spPr>
      </p:pic>
    </p:spTree>
    <p:extLst>
      <p:ext uri="{BB962C8B-B14F-4D97-AF65-F5344CB8AC3E}">
        <p14:creationId xmlns:p14="http://schemas.microsoft.com/office/powerpoint/2010/main" val="20043619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23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C4E036-DA46-A448-ADD6-011681E1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113" y="1122363"/>
            <a:ext cx="4527929" cy="4287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/>
              <a:t>Design Model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0082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029860-0A1B-3944-3F47-0E08E79F0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264" y="1188430"/>
            <a:ext cx="2851417" cy="4248757"/>
          </a:xfrm>
        </p:spPr>
        <p:txBody>
          <a:bodyPr>
            <a:normAutofit/>
          </a:bodyPr>
          <a:lstStyle/>
          <a:p>
            <a:r>
              <a:rPr lang="en-US" sz="2700" dirty="0">
                <a:solidFill>
                  <a:srgbClr val="FFFFFF"/>
                </a:solidFill>
              </a:rPr>
              <a:t>Design class: register account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C528D53-9644-14EF-1AAF-F291AB4E6F4A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 flipV="1">
            <a:off x="793750" y="2185988"/>
            <a:ext cx="50870" cy="6349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4" name="Content Placeholder 3" descr="PlantUML diagram">
            <a:extLst>
              <a:ext uri="{FF2B5EF4-FFF2-40B4-BE49-F238E27FC236}">
                <a16:creationId xmlns:a16="http://schemas.microsoft.com/office/drawing/2014/main" id="{5AD92539-2E8A-3A03-B5E2-A32D471E3A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5108" y="158191"/>
            <a:ext cx="5517602" cy="65881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136453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E4ECD-DECF-6572-FA59-2EBA676B3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330" y="131020"/>
            <a:ext cx="8838159" cy="1478570"/>
          </a:xfrm>
        </p:spPr>
        <p:txBody>
          <a:bodyPr/>
          <a:lstStyle/>
          <a:p>
            <a:r>
              <a:rPr lang="en-US" sz="3600" dirty="0">
                <a:solidFill>
                  <a:srgbClr val="FFFFFF"/>
                </a:solidFill>
              </a:rPr>
              <a:t>Domain Design class: register account</a:t>
            </a:r>
            <a:endParaRPr lang="en-US" dirty="0"/>
          </a:p>
        </p:txBody>
      </p:sp>
      <p:pic>
        <p:nvPicPr>
          <p:cNvPr id="4" name="Content Placeholder 3" descr="PlantUML diagram">
            <a:extLst>
              <a:ext uri="{FF2B5EF4-FFF2-40B4-BE49-F238E27FC236}">
                <a16:creationId xmlns:a16="http://schemas.microsoft.com/office/drawing/2014/main" id="{1C6C127C-AD5F-D841-2951-1237FC568E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186" y="1987004"/>
            <a:ext cx="3600450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diagram of a customer account&#10;&#10;AI-generated content may be incorrect.">
            <a:extLst>
              <a:ext uri="{FF2B5EF4-FFF2-40B4-BE49-F238E27FC236}">
                <a16:creationId xmlns:a16="http://schemas.microsoft.com/office/drawing/2014/main" id="{7700A9BF-B80D-D246-40BD-F97901D8D3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717" y="3877276"/>
            <a:ext cx="4067504" cy="27908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3BC162-2701-7E2A-E2E1-BED36D199090}"/>
              </a:ext>
            </a:extLst>
          </p:cNvPr>
          <p:cNvSpPr txBox="1"/>
          <p:nvPr/>
        </p:nvSpPr>
        <p:spPr>
          <a:xfrm>
            <a:off x="5301950" y="1547235"/>
            <a:ext cx="1584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Controller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079119-2A37-3F63-7AAF-F78949A99B75}"/>
              </a:ext>
            </a:extLst>
          </p:cNvPr>
          <p:cNvSpPr txBox="1"/>
          <p:nvPr/>
        </p:nvSpPr>
        <p:spPr>
          <a:xfrm>
            <a:off x="2738094" y="3429000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7993A1-851D-924C-A3AC-4D985C61F77E}"/>
              </a:ext>
            </a:extLst>
          </p:cNvPr>
          <p:cNvSpPr txBox="1"/>
          <p:nvPr/>
        </p:nvSpPr>
        <p:spPr>
          <a:xfrm>
            <a:off x="8356521" y="3377704"/>
            <a:ext cx="1907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Data Access</a:t>
            </a:r>
          </a:p>
        </p:txBody>
      </p:sp>
      <p:pic>
        <p:nvPicPr>
          <p:cNvPr id="10" name="Picture 9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6D349A46-3A02-909E-44F3-AABD47A0D2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78" y="3977124"/>
            <a:ext cx="535305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9280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FAC56F-2993-CABB-E96F-26F59E7460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58A985-7BA9-0B9A-1DA0-DD8E6F32E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638" y="2951045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Design class: Book ride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3" name="Picture 2" descr="A diagram of a design class&#10;&#10;AI-generated content may be incorrect.">
            <a:extLst>
              <a:ext uri="{FF2B5EF4-FFF2-40B4-BE49-F238E27FC236}">
                <a16:creationId xmlns:a16="http://schemas.microsoft.com/office/drawing/2014/main" id="{DABFE19B-1009-4700-5875-8FA604C7DF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16134" y="643467"/>
            <a:ext cx="6435332" cy="55665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257434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73011C-6895-8EE8-1E3F-F5F3B8B8B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8043" y="37493"/>
            <a:ext cx="4674390" cy="1478570"/>
          </a:xfrm>
        </p:spPr>
        <p:txBody>
          <a:bodyPr>
            <a:normAutofit/>
          </a:bodyPr>
          <a:lstStyle/>
          <a:p>
            <a:r>
              <a:rPr lang="en-US" sz="3200" dirty="0"/>
              <a:t>Domain class diagram</a:t>
            </a:r>
          </a:p>
        </p:txBody>
      </p:sp>
      <p:sp>
        <p:nvSpPr>
          <p:cNvPr id="51" name="Content Placeholder 8">
            <a:extLst>
              <a:ext uri="{FF2B5EF4-FFF2-40B4-BE49-F238E27FC236}">
                <a16:creationId xmlns:a16="http://schemas.microsoft.com/office/drawing/2014/main" id="{61B13593-53E7-FA65-350F-AB9AF482B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pic>
        <p:nvPicPr>
          <p:cNvPr id="5" name="Content Placeholder 4" descr="A diagram of a vehicle&#10;&#10;AI-generated content may be incorrect.">
            <a:extLst>
              <a:ext uri="{FF2B5EF4-FFF2-40B4-BE49-F238E27FC236}">
                <a16:creationId xmlns:a16="http://schemas.microsoft.com/office/drawing/2014/main" id="{4DF24DB9-C626-F305-59E9-393AACD5E8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219" y="1382713"/>
            <a:ext cx="10208611" cy="5385042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21760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89211C-693D-7CAC-383C-D4FC0AD561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FCA0-D458-498A-D496-991094619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8314" y="201243"/>
            <a:ext cx="7232187" cy="1478570"/>
          </a:xfrm>
        </p:spPr>
        <p:txBody>
          <a:bodyPr/>
          <a:lstStyle/>
          <a:p>
            <a:r>
              <a:rPr lang="en-US" sz="3600" dirty="0">
                <a:solidFill>
                  <a:srgbClr val="FFFFFF"/>
                </a:solidFill>
              </a:rPr>
              <a:t>Domain Design class: Book Ride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AB12EF-4DFD-1A1A-146A-82C38C653088}"/>
              </a:ext>
            </a:extLst>
          </p:cNvPr>
          <p:cNvSpPr txBox="1"/>
          <p:nvPr/>
        </p:nvSpPr>
        <p:spPr>
          <a:xfrm>
            <a:off x="5301950" y="1547235"/>
            <a:ext cx="1584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Controller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B2E98B-DB2B-1193-B10D-9E0B766582E0}"/>
              </a:ext>
            </a:extLst>
          </p:cNvPr>
          <p:cNvSpPr txBox="1"/>
          <p:nvPr/>
        </p:nvSpPr>
        <p:spPr>
          <a:xfrm>
            <a:off x="2738094" y="3429000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8F2B49-1EA1-D730-65AE-3175E7EEBF64}"/>
              </a:ext>
            </a:extLst>
          </p:cNvPr>
          <p:cNvSpPr txBox="1"/>
          <p:nvPr/>
        </p:nvSpPr>
        <p:spPr>
          <a:xfrm>
            <a:off x="8356521" y="3377704"/>
            <a:ext cx="1907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Data Access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921184-9C98-29A1-23FD-1B65A6628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821" y="2044812"/>
            <a:ext cx="4829175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137A7F3-5564-57D6-C0E9-C34C48370A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87" y="4146410"/>
            <a:ext cx="5810250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FC3C549-D2E6-7117-0BF4-1471ADFB72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8892" y="3900924"/>
            <a:ext cx="3763152" cy="24343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21261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E3C45B-F765-3366-1EB6-B08BA73F5E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103155-96DC-7047-084E-85545F44E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563" y="2744484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Design class: Process Payment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3" name="Picture 2" descr="A diagram of a payment&#10;&#10;AI-generated content may be incorrect.">
            <a:extLst>
              <a:ext uri="{FF2B5EF4-FFF2-40B4-BE49-F238E27FC236}">
                <a16:creationId xmlns:a16="http://schemas.microsoft.com/office/drawing/2014/main" id="{6A978860-38A1-48AA-DC1B-F4C9086E6C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0203" y="643467"/>
            <a:ext cx="6607195" cy="55665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959283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654D92-F7C9-DA2C-221C-A196CA1A0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E2852-29CE-55F2-EED6-82E81F80D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330" y="131020"/>
            <a:ext cx="8838159" cy="1478570"/>
          </a:xfrm>
        </p:spPr>
        <p:txBody>
          <a:bodyPr/>
          <a:lstStyle/>
          <a:p>
            <a:r>
              <a:rPr lang="en-US" sz="3600" dirty="0">
                <a:solidFill>
                  <a:srgbClr val="FFFFFF"/>
                </a:solidFill>
              </a:rPr>
              <a:t>Domain Design class: Process Payment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52C132-360F-EAE8-9249-BE73E946225E}"/>
              </a:ext>
            </a:extLst>
          </p:cNvPr>
          <p:cNvSpPr txBox="1"/>
          <p:nvPr/>
        </p:nvSpPr>
        <p:spPr>
          <a:xfrm>
            <a:off x="5301950" y="1547235"/>
            <a:ext cx="1584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Controller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1A754D-1E4B-2CCA-2361-FF47CD3B6D7B}"/>
              </a:ext>
            </a:extLst>
          </p:cNvPr>
          <p:cNvSpPr txBox="1"/>
          <p:nvPr/>
        </p:nvSpPr>
        <p:spPr>
          <a:xfrm>
            <a:off x="2738094" y="3429000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267DBB-C639-3F7E-9DB8-66A6FF8C26FB}"/>
              </a:ext>
            </a:extLst>
          </p:cNvPr>
          <p:cNvSpPr txBox="1"/>
          <p:nvPr/>
        </p:nvSpPr>
        <p:spPr>
          <a:xfrm>
            <a:off x="8356521" y="3377704"/>
            <a:ext cx="1907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Data Access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5233D69-D0E4-5DD4-CFDC-CFC799834C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571" y="2006104"/>
            <a:ext cx="455295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8FCC9B5-75A6-BB9F-F622-EAEE9FF093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15" y="3936155"/>
            <a:ext cx="4905375" cy="279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F07D41F-79A8-BF24-9500-D79B4C3F36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030" y="3882638"/>
            <a:ext cx="3190875" cy="222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32256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8CDC8B-6A52-0320-824A-86DDC5642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FE11C1-7F6B-7906-15A4-5B6DFBC56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025" y="2690205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Design class: Track Driver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3" name="Picture 2" descr="A diagram of a design class&#10;&#10;AI-generated content may be incorrect.">
            <a:extLst>
              <a:ext uri="{FF2B5EF4-FFF2-40B4-BE49-F238E27FC236}">
                <a16:creationId xmlns:a16="http://schemas.microsoft.com/office/drawing/2014/main" id="{2762891D-A522-F7AB-6AAE-55C4B108B7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36725" y="643467"/>
            <a:ext cx="5194151" cy="55665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696433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246A06-A8B8-1D0B-5A4F-68FA01F71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0588B-8B95-FC99-D4E3-B4BC100D9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330" y="131020"/>
            <a:ext cx="8838159" cy="1478570"/>
          </a:xfrm>
        </p:spPr>
        <p:txBody>
          <a:bodyPr/>
          <a:lstStyle/>
          <a:p>
            <a:r>
              <a:rPr lang="en-US" sz="3600" dirty="0">
                <a:solidFill>
                  <a:srgbClr val="FFFFFF"/>
                </a:solidFill>
              </a:rPr>
              <a:t>Domain Design class: Track Ride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0AA269-4DB3-7069-11A5-76D77D5FC4E0}"/>
              </a:ext>
            </a:extLst>
          </p:cNvPr>
          <p:cNvSpPr txBox="1"/>
          <p:nvPr/>
        </p:nvSpPr>
        <p:spPr>
          <a:xfrm>
            <a:off x="5301950" y="1547235"/>
            <a:ext cx="1584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Controller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7680E6-393A-BB63-6698-A0E308CB3041}"/>
              </a:ext>
            </a:extLst>
          </p:cNvPr>
          <p:cNvSpPr txBox="1"/>
          <p:nvPr/>
        </p:nvSpPr>
        <p:spPr>
          <a:xfrm>
            <a:off x="2738094" y="3429000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9E8C74-C7E4-E1D7-0F01-43DF2981BDBD}"/>
              </a:ext>
            </a:extLst>
          </p:cNvPr>
          <p:cNvSpPr txBox="1"/>
          <p:nvPr/>
        </p:nvSpPr>
        <p:spPr>
          <a:xfrm>
            <a:off x="8356521" y="3377704"/>
            <a:ext cx="1907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Data Access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4EFA47-D3E6-E852-5952-5E7A67CB8B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184" y="2006104"/>
            <a:ext cx="436245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FE6D77-1E09-DD6E-B94E-FB7116DCF2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078" y="3952220"/>
            <a:ext cx="4057650" cy="279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A84E38D-DEE5-566E-F509-23B25570E4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580" y="3952220"/>
            <a:ext cx="3533775" cy="222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61759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226941-616B-5EF2-975D-85351428BD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23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844F1D-E268-AC6B-78F3-223ABDE29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113" y="1122363"/>
            <a:ext cx="4527929" cy="4287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dirty="0"/>
              <a:t>UI </a:t>
            </a:r>
            <a:br>
              <a:rPr lang="en-US" sz="6000" dirty="0"/>
            </a:br>
            <a:r>
              <a:rPr lang="en-US" sz="6000" dirty="0"/>
              <a:t>Designs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8239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AA0F63-E39F-F4EE-0405-3D620756F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073" y="2634946"/>
            <a:ext cx="1946027" cy="1478570"/>
          </a:xfrm>
        </p:spPr>
        <p:txBody>
          <a:bodyPr>
            <a:normAutofit/>
          </a:bodyPr>
          <a:lstStyle/>
          <a:p>
            <a:r>
              <a:rPr lang="en-US" sz="3200" dirty="0"/>
              <a:t>Register </a:t>
            </a:r>
            <a:br>
              <a:rPr lang="en-US" sz="3200" dirty="0"/>
            </a:br>
            <a:r>
              <a:rPr lang="en-US" sz="3200" dirty="0"/>
              <a:t>account</a:t>
            </a:r>
          </a:p>
        </p:txBody>
      </p:sp>
      <p:pic>
        <p:nvPicPr>
          <p:cNvPr id="4" name="Content Placeholder 3" descr="A screenshot of a login form&#10;&#10;AI-generated content may be incorrect.">
            <a:extLst>
              <a:ext uri="{FF2B5EF4-FFF2-40B4-BE49-F238E27FC236}">
                <a16:creationId xmlns:a16="http://schemas.microsoft.com/office/drawing/2014/main" id="{7590DAF0-6F17-4146-EA23-644D0C285B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97262" y="37557"/>
            <a:ext cx="5032375" cy="6712493"/>
          </a:xfrm>
          <a:prstGeom prst="round2DiagRect">
            <a:avLst>
              <a:gd name="adj1" fmla="val 5608"/>
              <a:gd name="adj2" fmla="val 1483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858568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DBB0FF-0308-690D-92E1-26B1778D7D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71D77E-1563-288B-C498-2D1EB23A9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15" y="2634946"/>
            <a:ext cx="2218777" cy="1478570"/>
          </a:xfrm>
        </p:spPr>
        <p:txBody>
          <a:bodyPr>
            <a:normAutofit/>
          </a:bodyPr>
          <a:lstStyle/>
          <a:p>
            <a:r>
              <a:rPr lang="en-US" sz="3200" dirty="0"/>
              <a:t>Book Ride</a:t>
            </a:r>
          </a:p>
        </p:txBody>
      </p:sp>
      <p:pic>
        <p:nvPicPr>
          <p:cNvPr id="4" name="Content Placeholder 3" descr="A screenshot of a phone&#10;&#10;AI-generated content may be incorrect.">
            <a:extLst>
              <a:ext uri="{FF2B5EF4-FFF2-40B4-BE49-F238E27FC236}">
                <a16:creationId xmlns:a16="http://schemas.microsoft.com/office/drawing/2014/main" id="{03118B5F-9B2A-6C67-A4FF-D9DE9E3D50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28555" y="194477"/>
            <a:ext cx="4377778" cy="6469045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909671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1CF234-F402-D061-8DD3-C1F917746D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D3059-4800-709F-BA8A-D47B6AFAA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044" y="-312878"/>
            <a:ext cx="4013911" cy="1478570"/>
          </a:xfrm>
        </p:spPr>
        <p:txBody>
          <a:bodyPr/>
          <a:lstStyle/>
          <a:p>
            <a:r>
              <a:rPr lang="en-US" dirty="0"/>
              <a:t>Process payment</a:t>
            </a:r>
          </a:p>
        </p:txBody>
      </p:sp>
      <p:pic>
        <p:nvPicPr>
          <p:cNvPr id="4" name="Content Placeholder 3" descr="A screen shot of a payment form&#10;&#10;AI-generated content may be incorrect.">
            <a:extLst>
              <a:ext uri="{FF2B5EF4-FFF2-40B4-BE49-F238E27FC236}">
                <a16:creationId xmlns:a16="http://schemas.microsoft.com/office/drawing/2014/main" id="{7B0D4043-01C6-C300-78C0-D3C98E5022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747" y="718421"/>
            <a:ext cx="5300506" cy="60163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97178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987701-6D49-7670-040D-19B76C4E2B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2757-8067-3C24-9B91-FE1BFBDC3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044" y="-312878"/>
            <a:ext cx="4013911" cy="1478570"/>
          </a:xfrm>
        </p:spPr>
        <p:txBody>
          <a:bodyPr/>
          <a:lstStyle/>
          <a:p>
            <a:r>
              <a:rPr lang="en-US" dirty="0"/>
              <a:t>Process payment</a:t>
            </a:r>
          </a:p>
        </p:txBody>
      </p:sp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B30F784-1260-25B2-3596-DFC9E3545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563" y="946934"/>
            <a:ext cx="5846873" cy="49641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8869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025D-36FB-CD7C-EE69-D3B568199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Use cases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D12C0C-1878-982E-CD61-447C391C71B4}"/>
              </a:ext>
            </a:extLst>
          </p:cNvPr>
          <p:cNvSpPr txBox="1"/>
          <p:nvPr/>
        </p:nvSpPr>
        <p:spPr>
          <a:xfrm>
            <a:off x="3482107" y="2097088"/>
            <a:ext cx="52277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Register Customer</a:t>
            </a:r>
          </a:p>
          <a:p>
            <a:r>
              <a:rPr lang="en-US" sz="5400" dirty="0"/>
              <a:t>Book Ride</a:t>
            </a:r>
          </a:p>
          <a:p>
            <a:r>
              <a:rPr lang="en-US" sz="5400" dirty="0"/>
              <a:t>Process Payment</a:t>
            </a:r>
          </a:p>
          <a:p>
            <a:r>
              <a:rPr lang="en-US" sz="5400" dirty="0"/>
              <a:t>Track Driver</a:t>
            </a:r>
          </a:p>
        </p:txBody>
      </p:sp>
    </p:spTree>
    <p:extLst>
      <p:ext uri="{BB962C8B-B14F-4D97-AF65-F5344CB8AC3E}">
        <p14:creationId xmlns:p14="http://schemas.microsoft.com/office/powerpoint/2010/main" val="39839628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FD1006-1B15-DFDB-C218-A54FB6D693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1F354-1959-879C-36C9-AEDEB4E4C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044" y="-312878"/>
            <a:ext cx="4013911" cy="1478570"/>
          </a:xfrm>
        </p:spPr>
        <p:txBody>
          <a:bodyPr/>
          <a:lstStyle/>
          <a:p>
            <a:r>
              <a:rPr lang="en-US" dirty="0"/>
              <a:t>Process payment</a:t>
            </a:r>
          </a:p>
        </p:txBody>
      </p:sp>
      <p:pic>
        <p:nvPicPr>
          <p:cNvPr id="6" name="Content Placeholder 5" descr="A screenshot of a payment&#10;&#10;AI-generated content may be incorrect.">
            <a:extLst>
              <a:ext uri="{FF2B5EF4-FFF2-40B4-BE49-F238E27FC236}">
                <a16:creationId xmlns:a16="http://schemas.microsoft.com/office/drawing/2014/main" id="{171AAF3B-7966-127C-1690-F7B82962A5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676" y="879400"/>
            <a:ext cx="5096646" cy="56843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88720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C2DACD-4B90-B5AF-76EB-0ADA27CAF1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64C11-C5E9-F0A4-B081-0410FAB78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4617" y="-317863"/>
            <a:ext cx="2342766" cy="1478570"/>
          </a:xfrm>
        </p:spPr>
        <p:txBody>
          <a:bodyPr/>
          <a:lstStyle/>
          <a:p>
            <a:r>
              <a:rPr lang="en-US" dirty="0"/>
              <a:t>Track ride</a:t>
            </a:r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5281B7C-6F8E-3393-5D0B-AB438BC855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783" y="908459"/>
            <a:ext cx="9124434" cy="56972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83702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5C7078-0989-4188-7314-DCD886D16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23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310658-088E-2541-39FF-0B5904B35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113" y="1122363"/>
            <a:ext cx="4527929" cy="4287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dirty="0"/>
              <a:t>Test</a:t>
            </a:r>
            <a:br>
              <a:rPr lang="en-US" sz="6000" dirty="0"/>
            </a:br>
            <a:r>
              <a:rPr lang="en-US" sz="6000" dirty="0"/>
              <a:t>case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3198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81DFB-4041-CBDB-E1D9-CB3B5F04A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account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6D09B90-D6A5-8330-59D3-645978F9CA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4595336"/>
              </p:ext>
            </p:extLst>
          </p:nvPr>
        </p:nvGraphicFramePr>
        <p:xfrm>
          <a:off x="472965" y="1702676"/>
          <a:ext cx="11303876" cy="4729657"/>
        </p:xfrm>
        <a:graphic>
          <a:graphicData uri="http://schemas.openxmlformats.org/drawingml/2006/table">
            <a:tbl>
              <a:tblPr firstRow="1" firstCol="1" bandRow="1">
                <a:tableStyleId>{35758FB7-9AC5-4552-8A53-C91805E547FA}</a:tableStyleId>
              </a:tblPr>
              <a:tblGrid>
                <a:gridCol w="5651938">
                  <a:extLst>
                    <a:ext uri="{9D8B030D-6E8A-4147-A177-3AD203B41FA5}">
                      <a16:colId xmlns:a16="http://schemas.microsoft.com/office/drawing/2014/main" val="195378697"/>
                    </a:ext>
                  </a:extLst>
                </a:gridCol>
                <a:gridCol w="5651938">
                  <a:extLst>
                    <a:ext uri="{9D8B030D-6E8A-4147-A177-3AD203B41FA5}">
                      <a16:colId xmlns:a16="http://schemas.microsoft.com/office/drawing/2014/main" val="4035812299"/>
                    </a:ext>
                  </a:extLst>
                </a:gridCol>
              </a:tblGrid>
              <a:tr h="369922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Field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Value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617949766"/>
                  </a:ext>
                </a:extLst>
              </a:tr>
              <a:tr h="369922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Test Case ID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TC01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03806899"/>
                  </a:ext>
                </a:extLst>
              </a:tr>
              <a:tr h="369922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Use Case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Register Account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89546138"/>
                  </a:ext>
                </a:extLst>
              </a:tr>
              <a:tr h="369922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Description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Verify customer can register with valid details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85617548"/>
                  </a:ext>
                </a:extLst>
              </a:tr>
              <a:tr h="369922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Preconditions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Customer is not already registered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9675186"/>
                  </a:ext>
                </a:extLst>
              </a:tr>
              <a:tr h="1427269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 dirty="0">
                          <a:effectLst/>
                        </a:rPr>
                        <a:t>Test Steps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1. Navigate to registration page</a:t>
                      </a:r>
                    </a:p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2. Fill all required fields</a:t>
                      </a:r>
                    </a:p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3. Submit form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820432337"/>
                  </a:ext>
                </a:extLst>
              </a:tr>
              <a:tr h="726389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Expected Result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Customer account is created, data is saved to database, confirmation is shown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78707063"/>
                  </a:ext>
                </a:extLst>
              </a:tr>
              <a:tr h="726389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Postconditions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 dirty="0">
                          <a:effectLst/>
                        </a:rPr>
                        <a:t>New Customer, Account, and optionally Address records created in the system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49057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20437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3201F3-D446-5062-392A-055B4C58E8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A26E5-4E30-480E-FE23-46F767E37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ride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0E514FE-8FD3-EA21-0581-7C82070A10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8165776"/>
              </p:ext>
            </p:extLst>
          </p:nvPr>
        </p:nvGraphicFramePr>
        <p:xfrm>
          <a:off x="472966" y="1655379"/>
          <a:ext cx="10957034" cy="5093437"/>
        </p:xfrm>
        <a:graphic>
          <a:graphicData uri="http://schemas.openxmlformats.org/drawingml/2006/table">
            <a:tbl>
              <a:tblPr firstRow="1" firstCol="1" bandRow="1">
                <a:tableStyleId>{35758FB7-9AC5-4552-8A53-C91805E547FA}</a:tableStyleId>
              </a:tblPr>
              <a:tblGrid>
                <a:gridCol w="5478517">
                  <a:extLst>
                    <a:ext uri="{9D8B030D-6E8A-4147-A177-3AD203B41FA5}">
                      <a16:colId xmlns:a16="http://schemas.microsoft.com/office/drawing/2014/main" val="934342233"/>
                    </a:ext>
                  </a:extLst>
                </a:gridCol>
                <a:gridCol w="5478517">
                  <a:extLst>
                    <a:ext uri="{9D8B030D-6E8A-4147-A177-3AD203B41FA5}">
                      <a16:colId xmlns:a16="http://schemas.microsoft.com/office/drawing/2014/main" val="3023122287"/>
                    </a:ext>
                  </a:extLst>
                </a:gridCol>
              </a:tblGrid>
              <a:tr h="412134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Field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Value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82923863"/>
                  </a:ext>
                </a:extLst>
              </a:tr>
              <a:tr h="412134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Test Case ID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TC02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38373725"/>
                  </a:ext>
                </a:extLst>
              </a:tr>
              <a:tr h="412134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Use Case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Book Ride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6158863"/>
                  </a:ext>
                </a:extLst>
              </a:tr>
              <a:tr h="412134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Description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Verify ride booking flow and driver assignment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37353585"/>
                  </a:ext>
                </a:extLst>
              </a:tr>
              <a:tr h="412134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Preconditions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Customer is logged in and has valid location details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14722819"/>
                  </a:ext>
                </a:extLst>
              </a:tr>
              <a:tr h="1590139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Test Steps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1. Enter pickup/dropoff location</a:t>
                      </a:r>
                    </a:p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2. Request ride</a:t>
                      </a:r>
                    </a:p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3. System assigns a driver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83465547"/>
                  </a:ext>
                </a:extLst>
              </a:tr>
              <a:tr h="631394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Expected Result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Ride is recorded with Requested or Confirmed status, driver is notified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865223689"/>
                  </a:ext>
                </a:extLst>
              </a:tr>
              <a:tr h="809279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Postconditions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 dirty="0">
                          <a:effectLst/>
                        </a:rPr>
                        <a:t>New Ride record is created with reference to Customer and Driver (if assigned)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06068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2989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36A407-4016-0098-5FF5-C23B34D91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FDE7F-A46B-B549-D450-A9781FC09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payment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9BABC4B-AF6C-3C73-D810-EECE1D2A4A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1791277"/>
              </p:ext>
            </p:extLst>
          </p:nvPr>
        </p:nvGraphicFramePr>
        <p:xfrm>
          <a:off x="726253" y="1702676"/>
          <a:ext cx="10736318" cy="4953116"/>
        </p:xfrm>
        <a:graphic>
          <a:graphicData uri="http://schemas.openxmlformats.org/drawingml/2006/table">
            <a:tbl>
              <a:tblPr firstRow="1" firstCol="1" bandRow="1">
                <a:tableStyleId>{35758FB7-9AC5-4552-8A53-C91805E547FA}</a:tableStyleId>
              </a:tblPr>
              <a:tblGrid>
                <a:gridCol w="5368159">
                  <a:extLst>
                    <a:ext uri="{9D8B030D-6E8A-4147-A177-3AD203B41FA5}">
                      <a16:colId xmlns:a16="http://schemas.microsoft.com/office/drawing/2014/main" val="1813299084"/>
                    </a:ext>
                  </a:extLst>
                </a:gridCol>
                <a:gridCol w="5368159">
                  <a:extLst>
                    <a:ext uri="{9D8B030D-6E8A-4147-A177-3AD203B41FA5}">
                      <a16:colId xmlns:a16="http://schemas.microsoft.com/office/drawing/2014/main" val="1086077346"/>
                    </a:ext>
                  </a:extLst>
                </a:gridCol>
              </a:tblGrid>
              <a:tr h="352816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Field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Value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75233071"/>
                  </a:ext>
                </a:extLst>
              </a:tr>
              <a:tr h="352816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Test Case ID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TC03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61507114"/>
                  </a:ext>
                </a:extLst>
              </a:tr>
              <a:tr h="352816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Use Case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Process Payment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3781082"/>
                  </a:ext>
                </a:extLst>
              </a:tr>
              <a:tr h="561718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Description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Verify that payment is processed after ride completion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81252570"/>
                  </a:ext>
                </a:extLst>
              </a:tr>
              <a:tr h="561718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Preconditions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Ride has Completed status, and valid payment method is configured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999029356"/>
                  </a:ext>
                </a:extLst>
              </a:tr>
              <a:tr h="1361272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Test Steps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1. View completed ride</a:t>
                      </a:r>
                    </a:p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2. Choose payment method</a:t>
                      </a:r>
                    </a:p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3. Submit payment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84593979"/>
                  </a:ext>
                </a:extLst>
              </a:tr>
              <a:tr h="561718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Expected Result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Payment is recorded, transaction ID is generated, and status is Paid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1633003"/>
                  </a:ext>
                </a:extLst>
              </a:tr>
              <a:tr h="561718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Postconditions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 dirty="0">
                          <a:effectLst/>
                        </a:rPr>
                        <a:t>New Payment record linked to Ride and Account is created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22357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27164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ED6702-80E5-0F78-B234-3C114CFEA9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BC328-600F-B22E-1E0F-EBBFA0BCE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 driver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70E35BE-4086-D529-F5DF-890B83A601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504814"/>
              </p:ext>
            </p:extLst>
          </p:nvPr>
        </p:nvGraphicFramePr>
        <p:xfrm>
          <a:off x="863955" y="1671144"/>
          <a:ext cx="10464090" cy="5039987"/>
        </p:xfrm>
        <a:graphic>
          <a:graphicData uri="http://schemas.openxmlformats.org/drawingml/2006/table">
            <a:tbl>
              <a:tblPr firstRow="1" firstCol="1" bandRow="1">
                <a:tableStyleId>{35758FB7-9AC5-4552-8A53-C91805E547FA}</a:tableStyleId>
              </a:tblPr>
              <a:tblGrid>
                <a:gridCol w="5232045">
                  <a:extLst>
                    <a:ext uri="{9D8B030D-6E8A-4147-A177-3AD203B41FA5}">
                      <a16:colId xmlns:a16="http://schemas.microsoft.com/office/drawing/2014/main" val="126453746"/>
                    </a:ext>
                  </a:extLst>
                </a:gridCol>
                <a:gridCol w="5232045">
                  <a:extLst>
                    <a:ext uri="{9D8B030D-6E8A-4147-A177-3AD203B41FA5}">
                      <a16:colId xmlns:a16="http://schemas.microsoft.com/office/drawing/2014/main" val="1417469515"/>
                    </a:ext>
                  </a:extLst>
                </a:gridCol>
              </a:tblGrid>
              <a:tr h="410113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Field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Value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660332396"/>
                  </a:ext>
                </a:extLst>
              </a:tr>
              <a:tr h="410113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Test Case ID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TC04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65929714"/>
                  </a:ext>
                </a:extLst>
              </a:tr>
              <a:tr h="410113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Use Case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Track Driver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23555669"/>
                  </a:ext>
                </a:extLst>
              </a:tr>
              <a:tr h="817114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Description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Ensure customer can track driver’s current location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29370071"/>
                  </a:ext>
                </a:extLst>
              </a:tr>
              <a:tr h="410113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Preconditions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Ride has been accepted and driver is en route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827480"/>
                  </a:ext>
                </a:extLst>
              </a:tr>
              <a:tr h="948193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Test Steps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1. Open app during active ride</a:t>
                      </a:r>
                    </a:p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2. View driver's live location on map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09013503"/>
                  </a:ext>
                </a:extLst>
              </a:tr>
              <a:tr h="817114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Expected Result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System shows updated driver location in real-time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5803822"/>
                  </a:ext>
                </a:extLst>
              </a:tr>
              <a:tr h="817114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Postconditions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 dirty="0">
                          <a:effectLst/>
                        </a:rPr>
                        <a:t>Location data is polled from </a:t>
                      </a:r>
                      <a:r>
                        <a:rPr lang="en-US" sz="1800" kern="100" dirty="0" err="1">
                          <a:effectLst/>
                        </a:rPr>
                        <a:t>DriverLocation</a:t>
                      </a:r>
                      <a:r>
                        <a:rPr lang="en-US" sz="1800" kern="100" dirty="0">
                          <a:effectLst/>
                        </a:rPr>
                        <a:t> and presented to the customer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8622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24678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A6EFDF-39EC-626F-0852-EB1DE5B6E4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23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310101-A767-1BAD-08C7-F9B9E18F4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113" y="1122363"/>
            <a:ext cx="4527929" cy="4287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600"/>
              <a:t>Programing</a:t>
            </a:r>
            <a:br>
              <a:rPr lang="en-US" sz="5600"/>
            </a:br>
            <a:r>
              <a:rPr lang="en-US" sz="5600"/>
              <a:t>model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11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9742B-ABF4-BDCE-C6DD-97E6E7A8A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1748" y="788275"/>
            <a:ext cx="4108504" cy="1466467"/>
          </a:xfrm>
        </p:spPr>
        <p:txBody>
          <a:bodyPr/>
          <a:lstStyle/>
          <a:p>
            <a:r>
              <a:rPr lang="en-US" dirty="0"/>
              <a:t>Register account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E1DB5F-3466-4B67-D550-A0C5D9CB48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86" y="2569780"/>
            <a:ext cx="11430051" cy="2349062"/>
          </a:xfrm>
        </p:spPr>
      </p:pic>
    </p:spTree>
    <p:extLst>
      <p:ext uri="{BB962C8B-B14F-4D97-AF65-F5344CB8AC3E}">
        <p14:creationId xmlns:p14="http://schemas.microsoft.com/office/powerpoint/2010/main" val="8972700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2CC1FB-8216-ED2A-01CF-5B4A8B0353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67E48-26E4-F395-5B31-19B067E02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4885" y="804041"/>
            <a:ext cx="2359052" cy="1466467"/>
          </a:xfrm>
        </p:spPr>
        <p:txBody>
          <a:bodyPr/>
          <a:lstStyle/>
          <a:p>
            <a:r>
              <a:rPr lang="en-US" dirty="0"/>
              <a:t>Book ride</a:t>
            </a:r>
          </a:p>
        </p:txBody>
      </p:sp>
      <p:pic>
        <p:nvPicPr>
          <p:cNvPr id="7" name="Content Placeholder 6" descr="A diagram of a computer&#10;&#10;AI-generated content may be incorrect.">
            <a:extLst>
              <a:ext uri="{FF2B5EF4-FFF2-40B4-BE49-F238E27FC236}">
                <a16:creationId xmlns:a16="http://schemas.microsoft.com/office/drawing/2014/main" id="{4EF9C1F6-2F1F-03AB-9A40-1183ECB6C7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07" y="2668734"/>
            <a:ext cx="11792608" cy="2259103"/>
          </a:xfrm>
        </p:spPr>
      </p:pic>
    </p:spTree>
    <p:extLst>
      <p:ext uri="{BB962C8B-B14F-4D97-AF65-F5344CB8AC3E}">
        <p14:creationId xmlns:p14="http://schemas.microsoft.com/office/powerpoint/2010/main" val="2198588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A148C-8B69-8026-760F-91AD32B60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055" y="634284"/>
            <a:ext cx="10414711" cy="1478570"/>
          </a:xfrm>
        </p:spPr>
        <p:txBody>
          <a:bodyPr/>
          <a:lstStyle/>
          <a:p>
            <a:r>
              <a:rPr lang="en-US" dirty="0"/>
              <a:t>Subsystem use case diagram: Register account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443120C-0868-703D-6882-F0869C7533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26" y="2423886"/>
            <a:ext cx="11788947" cy="37998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97614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AE7ABF-B14B-E5BD-3A15-859A7C1B3F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3FC6D-A070-AD4A-A2DB-FBB5C0787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7273" y="835571"/>
            <a:ext cx="3937454" cy="1466467"/>
          </a:xfrm>
        </p:spPr>
        <p:txBody>
          <a:bodyPr/>
          <a:lstStyle/>
          <a:p>
            <a:r>
              <a:rPr lang="en-US" dirty="0"/>
              <a:t>Process payment</a:t>
            </a:r>
          </a:p>
        </p:txBody>
      </p:sp>
      <p:pic>
        <p:nvPicPr>
          <p:cNvPr id="7" name="Content Placeholder 6" descr="A computer screen with a computer code&#10;&#10;AI-generated content may be incorrect.">
            <a:extLst>
              <a:ext uri="{FF2B5EF4-FFF2-40B4-BE49-F238E27FC236}">
                <a16:creationId xmlns:a16="http://schemas.microsoft.com/office/drawing/2014/main" id="{FC017A39-BCE4-036D-0AF1-994A45C35D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58" y="2806262"/>
            <a:ext cx="11833684" cy="2191407"/>
          </a:xfrm>
        </p:spPr>
      </p:pic>
    </p:spTree>
    <p:extLst>
      <p:ext uri="{BB962C8B-B14F-4D97-AF65-F5344CB8AC3E}">
        <p14:creationId xmlns:p14="http://schemas.microsoft.com/office/powerpoint/2010/main" val="5532108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FAEDED-F521-3C86-BE15-FCD8AB041C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D3D41-044C-84E1-24F9-1346E5569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0519" y="740979"/>
            <a:ext cx="2847783" cy="1466467"/>
          </a:xfrm>
        </p:spPr>
        <p:txBody>
          <a:bodyPr/>
          <a:lstStyle/>
          <a:p>
            <a:r>
              <a:rPr lang="en-US" dirty="0"/>
              <a:t>Track driver</a:t>
            </a:r>
          </a:p>
        </p:txBody>
      </p:sp>
      <p:pic>
        <p:nvPicPr>
          <p:cNvPr id="7" name="Content Placeholder 6" descr="A close-up of a box&#10;&#10;AI-generated content may be incorrect.">
            <a:extLst>
              <a:ext uri="{FF2B5EF4-FFF2-40B4-BE49-F238E27FC236}">
                <a16:creationId xmlns:a16="http://schemas.microsoft.com/office/drawing/2014/main" id="{87A42957-EA9A-6EA9-A78B-8B4DB29FBE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13" y="2814396"/>
            <a:ext cx="11315574" cy="2135976"/>
          </a:xfrm>
        </p:spPr>
      </p:pic>
    </p:spTree>
    <p:extLst>
      <p:ext uri="{BB962C8B-B14F-4D97-AF65-F5344CB8AC3E}">
        <p14:creationId xmlns:p14="http://schemas.microsoft.com/office/powerpoint/2010/main" val="35749144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7CF60-E9F2-0964-321F-B656D96C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3063" y="2377499"/>
            <a:ext cx="4445874" cy="2103002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1913020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66F339-4496-CCF3-9546-DD0EE9515D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AAC-469F-96A4-B66E-195A3F504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8926" y="295960"/>
            <a:ext cx="8714145" cy="1478570"/>
          </a:xfrm>
        </p:spPr>
        <p:txBody>
          <a:bodyPr/>
          <a:lstStyle/>
          <a:p>
            <a:r>
              <a:rPr lang="en-US" dirty="0"/>
              <a:t>Subsystem use case diagram: Book Ride</a:t>
            </a:r>
          </a:p>
        </p:txBody>
      </p:sp>
      <p:pic>
        <p:nvPicPr>
          <p:cNvPr id="6" name="Content Placeholder 5" descr="PlantUML diagram">
            <a:extLst>
              <a:ext uri="{FF2B5EF4-FFF2-40B4-BE49-F238E27FC236}">
                <a16:creationId xmlns:a16="http://schemas.microsoft.com/office/drawing/2014/main" id="{4C00B5E8-9A95-0ED1-5E96-8666E0DDA6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881" y="1774530"/>
            <a:ext cx="7832237" cy="49573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0274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A55607-0976-3F6D-5713-8704691EE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E39AF-965A-EC30-7301-8EDC8D72F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054" y="634284"/>
            <a:ext cx="10414711" cy="1478570"/>
          </a:xfrm>
        </p:spPr>
        <p:txBody>
          <a:bodyPr/>
          <a:lstStyle/>
          <a:p>
            <a:r>
              <a:rPr lang="en-US" dirty="0"/>
              <a:t>Subsystem use case diagram: Process Payment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F0D7ECD-A44F-EB2A-7444-4378017172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04" y="2664647"/>
            <a:ext cx="12039812" cy="30267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7265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78D690-2E05-8CC8-B3CA-7D64166BC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77574-105E-DE6A-0D87-9103E712D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941" y="634284"/>
            <a:ext cx="9280116" cy="1478570"/>
          </a:xfrm>
        </p:spPr>
        <p:txBody>
          <a:bodyPr/>
          <a:lstStyle/>
          <a:p>
            <a:r>
              <a:rPr lang="en-US" dirty="0"/>
              <a:t>Subsystem use case diagram: Track Driver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EE52C81-7002-4291-5EDF-B4610E86F9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30" y="2378440"/>
            <a:ext cx="11599739" cy="38452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6711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E36EBD-7196-527A-F89F-088CF2013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FC106-5DA4-A001-8A8E-B72D475AB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030" y="0"/>
            <a:ext cx="11265248" cy="1478570"/>
          </a:xfrm>
        </p:spPr>
        <p:txBody>
          <a:bodyPr/>
          <a:lstStyle/>
          <a:p>
            <a:r>
              <a:rPr lang="en-US" dirty="0"/>
              <a:t>Subsystem domain class model: register account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15CE089-4A85-445A-9BC3-A4412E1E2C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308" y="1277007"/>
            <a:ext cx="9662691" cy="54548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74328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166</TotalTime>
  <Words>1128</Words>
  <Application>Microsoft Office PowerPoint</Application>
  <PresentationFormat>Widescreen</PresentationFormat>
  <Paragraphs>261</Paragraphs>
  <Slides>52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Aptos</vt:lpstr>
      <vt:lpstr>Arial</vt:lpstr>
      <vt:lpstr>Tw Cen MT</vt:lpstr>
      <vt:lpstr>Circuit</vt:lpstr>
      <vt:lpstr>SmartRide</vt:lpstr>
      <vt:lpstr>Use case diagram</vt:lpstr>
      <vt:lpstr>Domain class diagram</vt:lpstr>
      <vt:lpstr>Use cases</vt:lpstr>
      <vt:lpstr>Subsystem use case diagram: Register account</vt:lpstr>
      <vt:lpstr>Subsystem use case diagram: Book Ride</vt:lpstr>
      <vt:lpstr>Subsystem use case diagram: Process Payment</vt:lpstr>
      <vt:lpstr>Subsystem use case diagram: Track Driver</vt:lpstr>
      <vt:lpstr>Subsystem domain class model: register account</vt:lpstr>
      <vt:lpstr>Subsystem domain class model: Book Ride</vt:lpstr>
      <vt:lpstr>Subsystem domain class model: Process Payment</vt:lpstr>
      <vt:lpstr>Subsystem domain class model: Track Driver</vt:lpstr>
      <vt:lpstr>Analysis Model</vt:lpstr>
      <vt:lpstr>Use case 1: Register Account</vt:lpstr>
      <vt:lpstr>Use case 1: Register Account</vt:lpstr>
      <vt:lpstr>Use case 1: Register Account</vt:lpstr>
      <vt:lpstr>Use case 2: Book ride</vt:lpstr>
      <vt:lpstr>Use case 2: Book ride</vt:lpstr>
      <vt:lpstr>Use case 2: Book ride</vt:lpstr>
      <vt:lpstr>Use case 3: process payment</vt:lpstr>
      <vt:lpstr>Use case 3: Process Payment</vt:lpstr>
      <vt:lpstr>Use case 3: Process Payment</vt:lpstr>
      <vt:lpstr>Use case 4: Track Ride</vt:lpstr>
      <vt:lpstr>Use case 4: Track Ride</vt:lpstr>
      <vt:lpstr>Use case 4: Track Ride</vt:lpstr>
      <vt:lpstr>Design Model</vt:lpstr>
      <vt:lpstr>Design class: register account</vt:lpstr>
      <vt:lpstr>Domain Design class: register account</vt:lpstr>
      <vt:lpstr>Design class: Book ride</vt:lpstr>
      <vt:lpstr>Domain Design class: Book Ride</vt:lpstr>
      <vt:lpstr>Design class: Process Payment</vt:lpstr>
      <vt:lpstr>Domain Design class: Process Payment</vt:lpstr>
      <vt:lpstr>Design class: Track Driver</vt:lpstr>
      <vt:lpstr>Domain Design class: Track Ride</vt:lpstr>
      <vt:lpstr>UI  Designs</vt:lpstr>
      <vt:lpstr>Register  account</vt:lpstr>
      <vt:lpstr>Book Ride</vt:lpstr>
      <vt:lpstr>Process payment</vt:lpstr>
      <vt:lpstr>Process payment</vt:lpstr>
      <vt:lpstr>Process payment</vt:lpstr>
      <vt:lpstr>Track ride</vt:lpstr>
      <vt:lpstr>Test case</vt:lpstr>
      <vt:lpstr>Register account</vt:lpstr>
      <vt:lpstr>Book ride</vt:lpstr>
      <vt:lpstr>Process payment</vt:lpstr>
      <vt:lpstr>Track driver</vt:lpstr>
      <vt:lpstr>Programing model</vt:lpstr>
      <vt:lpstr>Register account</vt:lpstr>
      <vt:lpstr>Book ride</vt:lpstr>
      <vt:lpstr>Process payment</vt:lpstr>
      <vt:lpstr>Track driver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Anh Khoi</dc:creator>
  <cp:lastModifiedBy>Anh Khoi</cp:lastModifiedBy>
  <cp:revision>7</cp:revision>
  <dcterms:created xsi:type="dcterms:W3CDTF">2025-05-17T11:56:50Z</dcterms:created>
  <dcterms:modified xsi:type="dcterms:W3CDTF">2025-05-27T12:33:52Z</dcterms:modified>
</cp:coreProperties>
</file>