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1" r:id="rId9"/>
    <p:sldId id="265" r:id="rId10"/>
    <p:sldId id="270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ương Long" initials="" lastIdx="1" clrIdx="0">
    <p:extLst>
      <p:ext uri="{19B8F6BF-5375-455C-9EA6-DF929625EA0E}">
        <p15:presenceInfo xmlns:p15="http://schemas.microsoft.com/office/powerpoint/2012/main" userId="0185753d57eff2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5F8FDF-8243-43D7-9F75-D91A0C2032A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AD9700D-914C-4E4F-8BD6-B3584E6821F9}">
      <dgm:prSet/>
      <dgm:spPr/>
      <dgm:t>
        <a:bodyPr/>
        <a:lstStyle/>
        <a:p>
          <a:r>
            <a:rPr lang="en-US" b="1"/>
            <a:t>Work Breakdown Structure (WBS)</a:t>
          </a:r>
          <a:endParaRPr lang="en-US"/>
        </a:p>
      </dgm:t>
    </dgm:pt>
    <dgm:pt modelId="{B5F50314-CEA3-411E-A73A-2AF6A36244E6}" type="parTrans" cxnId="{5AD21C17-34DB-4E58-AA56-D9AA1F4B100F}">
      <dgm:prSet/>
      <dgm:spPr/>
      <dgm:t>
        <a:bodyPr/>
        <a:lstStyle/>
        <a:p>
          <a:endParaRPr lang="en-US"/>
        </a:p>
      </dgm:t>
    </dgm:pt>
    <dgm:pt modelId="{33683DF9-56F2-4EF6-AADC-DFD4AEAE1FAD}" type="sibTrans" cxnId="{5AD21C17-34DB-4E58-AA56-D9AA1F4B100F}">
      <dgm:prSet/>
      <dgm:spPr/>
      <dgm:t>
        <a:bodyPr/>
        <a:lstStyle/>
        <a:p>
          <a:endParaRPr lang="en-US"/>
        </a:p>
      </dgm:t>
    </dgm:pt>
    <dgm:pt modelId="{0DFC7FB4-57D9-4730-91E8-950852E1F5AF}">
      <dgm:prSet/>
      <dgm:spPr/>
      <dgm:t>
        <a:bodyPr/>
        <a:lstStyle/>
        <a:p>
          <a:r>
            <a:rPr lang="en-US" b="0" i="0" baseline="0"/>
            <a:t>Requirements Review</a:t>
          </a:r>
          <a:endParaRPr lang="en-US"/>
        </a:p>
      </dgm:t>
    </dgm:pt>
    <dgm:pt modelId="{BDCEBDB5-59A7-4541-8ADC-9F4011453A93}" type="parTrans" cxnId="{DF699BE1-768C-4CDB-9FFA-DD39A5CD4751}">
      <dgm:prSet/>
      <dgm:spPr/>
      <dgm:t>
        <a:bodyPr/>
        <a:lstStyle/>
        <a:p>
          <a:endParaRPr lang="en-US"/>
        </a:p>
      </dgm:t>
    </dgm:pt>
    <dgm:pt modelId="{4AB9DE9F-8CCB-4086-8ED4-EC64E15544AA}" type="sibTrans" cxnId="{DF699BE1-768C-4CDB-9FFA-DD39A5CD4751}">
      <dgm:prSet/>
      <dgm:spPr/>
      <dgm:t>
        <a:bodyPr/>
        <a:lstStyle/>
        <a:p>
          <a:endParaRPr lang="en-US"/>
        </a:p>
      </dgm:t>
    </dgm:pt>
    <dgm:pt modelId="{50650B84-8FF1-4E61-95EB-7AEA443F1E24}">
      <dgm:prSet/>
      <dgm:spPr/>
      <dgm:t>
        <a:bodyPr/>
        <a:lstStyle/>
        <a:p>
          <a:r>
            <a:rPr lang="en-US" b="0" i="0" baseline="0"/>
            <a:t>Use Case Identification</a:t>
          </a:r>
          <a:endParaRPr lang="en-US"/>
        </a:p>
      </dgm:t>
    </dgm:pt>
    <dgm:pt modelId="{8FF83AE4-EF32-40BF-B4FA-ABAA1AE746A6}" type="parTrans" cxnId="{7CD6C97C-E698-43D0-89B2-0BB9677B0C42}">
      <dgm:prSet/>
      <dgm:spPr/>
      <dgm:t>
        <a:bodyPr/>
        <a:lstStyle/>
        <a:p>
          <a:endParaRPr lang="en-US"/>
        </a:p>
      </dgm:t>
    </dgm:pt>
    <dgm:pt modelId="{89318C58-8CB0-465F-BD1E-CFFE6651219F}" type="sibTrans" cxnId="{7CD6C97C-E698-43D0-89B2-0BB9677B0C42}">
      <dgm:prSet/>
      <dgm:spPr/>
      <dgm:t>
        <a:bodyPr/>
        <a:lstStyle/>
        <a:p>
          <a:endParaRPr lang="en-US"/>
        </a:p>
      </dgm:t>
    </dgm:pt>
    <dgm:pt modelId="{927E97DA-8237-4B95-BCED-94E9DC0BDC20}">
      <dgm:prSet/>
      <dgm:spPr/>
      <dgm:t>
        <a:bodyPr/>
        <a:lstStyle/>
        <a:p>
          <a:r>
            <a:rPr lang="en-US" b="0" i="0" baseline="0"/>
            <a:t>Basic UI/UX wireframes</a:t>
          </a:r>
          <a:endParaRPr lang="en-US"/>
        </a:p>
      </dgm:t>
    </dgm:pt>
    <dgm:pt modelId="{C6ECC7BB-30EA-44B0-AFCC-78709BED0152}" type="parTrans" cxnId="{9D6D11D4-3BA7-4D20-895A-9C37F972344D}">
      <dgm:prSet/>
      <dgm:spPr/>
      <dgm:t>
        <a:bodyPr/>
        <a:lstStyle/>
        <a:p>
          <a:endParaRPr lang="en-US"/>
        </a:p>
      </dgm:t>
    </dgm:pt>
    <dgm:pt modelId="{6D90BB47-0680-4938-8DA3-63E2828080A2}" type="sibTrans" cxnId="{9D6D11D4-3BA7-4D20-895A-9C37F972344D}">
      <dgm:prSet/>
      <dgm:spPr/>
      <dgm:t>
        <a:bodyPr/>
        <a:lstStyle/>
        <a:p>
          <a:endParaRPr lang="en-US"/>
        </a:p>
      </dgm:t>
    </dgm:pt>
    <dgm:pt modelId="{AFCE523B-72A9-4658-AF6D-FFD0C880E18F}">
      <dgm:prSet/>
      <dgm:spPr/>
      <dgm:t>
        <a:bodyPr/>
        <a:lstStyle/>
        <a:p>
          <a:r>
            <a:rPr lang="en-US" b="0" i="0" baseline="0"/>
            <a:t>Database Schema Drafting</a:t>
          </a:r>
          <a:endParaRPr lang="en-US"/>
        </a:p>
      </dgm:t>
    </dgm:pt>
    <dgm:pt modelId="{F4D1CC69-06A2-4D7D-A2FB-AD841AD8F211}" type="parTrans" cxnId="{EC59470B-3C63-452F-A431-B8DFBF73AC83}">
      <dgm:prSet/>
      <dgm:spPr/>
      <dgm:t>
        <a:bodyPr/>
        <a:lstStyle/>
        <a:p>
          <a:endParaRPr lang="en-US"/>
        </a:p>
      </dgm:t>
    </dgm:pt>
    <dgm:pt modelId="{CDD2B54D-9505-4E96-966E-6730A223CF8B}" type="sibTrans" cxnId="{EC59470B-3C63-452F-A431-B8DFBF73AC83}">
      <dgm:prSet/>
      <dgm:spPr/>
      <dgm:t>
        <a:bodyPr/>
        <a:lstStyle/>
        <a:p>
          <a:endParaRPr lang="en-US"/>
        </a:p>
      </dgm:t>
    </dgm:pt>
    <dgm:pt modelId="{475F2F2C-BB69-484E-A36C-92C053EF1ED5}">
      <dgm:prSet/>
      <dgm:spPr/>
      <dgm:t>
        <a:bodyPr/>
        <a:lstStyle/>
        <a:p>
          <a:r>
            <a:rPr lang="en-US" b="0" i="0" baseline="0"/>
            <a:t>Class Diagram Draft</a:t>
          </a:r>
          <a:endParaRPr lang="en-US"/>
        </a:p>
      </dgm:t>
    </dgm:pt>
    <dgm:pt modelId="{ACC736D0-14E9-44B1-A7E0-81C134D1B6B7}" type="parTrans" cxnId="{BE23C702-BB40-4910-BE5B-398E75ED55B5}">
      <dgm:prSet/>
      <dgm:spPr/>
      <dgm:t>
        <a:bodyPr/>
        <a:lstStyle/>
        <a:p>
          <a:endParaRPr lang="en-US"/>
        </a:p>
      </dgm:t>
    </dgm:pt>
    <dgm:pt modelId="{C08CDAF1-775C-4A4B-B588-7EC35DD4ED30}" type="sibTrans" cxnId="{BE23C702-BB40-4910-BE5B-398E75ED55B5}">
      <dgm:prSet/>
      <dgm:spPr/>
      <dgm:t>
        <a:bodyPr/>
        <a:lstStyle/>
        <a:p>
          <a:endParaRPr lang="en-US"/>
        </a:p>
      </dgm:t>
    </dgm:pt>
    <dgm:pt modelId="{1EC4DC85-40F6-4AE7-A030-703FA1E3C0D9}">
      <dgm:prSet/>
      <dgm:spPr/>
      <dgm:t>
        <a:bodyPr/>
        <a:lstStyle/>
        <a:p>
          <a:r>
            <a:rPr lang="en-US" b="0" i="0" baseline="0"/>
            <a:t>Development of:</a:t>
          </a:r>
          <a:endParaRPr lang="en-US"/>
        </a:p>
      </dgm:t>
    </dgm:pt>
    <dgm:pt modelId="{21209961-0D0A-43F0-A358-BAFAC8DE8416}" type="parTrans" cxnId="{952EA46A-7EF7-4E47-B2C9-1564075B6D81}">
      <dgm:prSet/>
      <dgm:spPr/>
      <dgm:t>
        <a:bodyPr/>
        <a:lstStyle/>
        <a:p>
          <a:endParaRPr lang="en-US"/>
        </a:p>
      </dgm:t>
    </dgm:pt>
    <dgm:pt modelId="{FA7FDD2E-3AFF-4C60-83B4-E37D82ABC863}" type="sibTrans" cxnId="{952EA46A-7EF7-4E47-B2C9-1564075B6D81}">
      <dgm:prSet/>
      <dgm:spPr/>
      <dgm:t>
        <a:bodyPr/>
        <a:lstStyle/>
        <a:p>
          <a:endParaRPr lang="en-US"/>
        </a:p>
      </dgm:t>
    </dgm:pt>
    <dgm:pt modelId="{32EE73A8-EA12-4A3A-857A-3204DD10150C}">
      <dgm:prSet/>
      <dgm:spPr/>
      <dgm:t>
        <a:bodyPr/>
        <a:lstStyle/>
        <a:p>
          <a:r>
            <a:rPr lang="en-US" b="0" i="0" baseline="0"/>
            <a:t>Authentication module</a:t>
          </a:r>
          <a:endParaRPr lang="en-US"/>
        </a:p>
      </dgm:t>
    </dgm:pt>
    <dgm:pt modelId="{712F9E56-5BC2-4EED-B2AE-1F4C3A007CE2}" type="parTrans" cxnId="{E1FA17ED-3B4D-4F82-9AEC-05D8FFFD124A}">
      <dgm:prSet/>
      <dgm:spPr/>
      <dgm:t>
        <a:bodyPr/>
        <a:lstStyle/>
        <a:p>
          <a:endParaRPr lang="en-US"/>
        </a:p>
      </dgm:t>
    </dgm:pt>
    <dgm:pt modelId="{87F81632-3673-4794-B85F-D89E7C6F982B}" type="sibTrans" cxnId="{E1FA17ED-3B4D-4F82-9AEC-05D8FFFD124A}">
      <dgm:prSet/>
      <dgm:spPr/>
      <dgm:t>
        <a:bodyPr/>
        <a:lstStyle/>
        <a:p>
          <a:endParaRPr lang="en-US"/>
        </a:p>
      </dgm:t>
    </dgm:pt>
    <dgm:pt modelId="{15B54405-0F4A-4B32-9F31-524EB798DC2F}">
      <dgm:prSet/>
      <dgm:spPr/>
      <dgm:t>
        <a:bodyPr/>
        <a:lstStyle/>
        <a:p>
          <a:r>
            <a:rPr lang="en-US" b="0" i="0" baseline="0"/>
            <a:t>Ride booking flow</a:t>
          </a:r>
          <a:endParaRPr lang="en-US"/>
        </a:p>
      </dgm:t>
    </dgm:pt>
    <dgm:pt modelId="{BECF4D72-543F-428C-8AE0-1C5D57276CCE}" type="parTrans" cxnId="{F6BEEAA3-C90A-4535-81B8-CFEF23916C23}">
      <dgm:prSet/>
      <dgm:spPr/>
      <dgm:t>
        <a:bodyPr/>
        <a:lstStyle/>
        <a:p>
          <a:endParaRPr lang="en-US"/>
        </a:p>
      </dgm:t>
    </dgm:pt>
    <dgm:pt modelId="{2793080F-30D4-4CE8-8F37-5C1B838DFB15}" type="sibTrans" cxnId="{F6BEEAA3-C90A-4535-81B8-CFEF23916C23}">
      <dgm:prSet/>
      <dgm:spPr/>
      <dgm:t>
        <a:bodyPr/>
        <a:lstStyle/>
        <a:p>
          <a:endParaRPr lang="en-US"/>
        </a:p>
      </dgm:t>
    </dgm:pt>
    <dgm:pt modelId="{50A581CF-22F9-4FA6-BE0C-21C0EC8EBEE2}">
      <dgm:prSet/>
      <dgm:spPr/>
      <dgm:t>
        <a:bodyPr/>
        <a:lstStyle/>
        <a:p>
          <a:r>
            <a:rPr lang="en-US" b="0" i="0" baseline="0"/>
            <a:t>Testing Plan Preparation</a:t>
          </a:r>
          <a:endParaRPr lang="en-US"/>
        </a:p>
      </dgm:t>
    </dgm:pt>
    <dgm:pt modelId="{47905F34-7B45-4D61-98AC-CE5281F5DAAE}" type="parTrans" cxnId="{CFA584D5-4C3C-4DDA-A5FD-913A6F4028CE}">
      <dgm:prSet/>
      <dgm:spPr/>
      <dgm:t>
        <a:bodyPr/>
        <a:lstStyle/>
        <a:p>
          <a:endParaRPr lang="en-US"/>
        </a:p>
      </dgm:t>
    </dgm:pt>
    <dgm:pt modelId="{2A202DCA-B108-49D9-A517-614E8EDCC2CD}" type="sibTrans" cxnId="{CFA584D5-4C3C-4DDA-A5FD-913A6F4028CE}">
      <dgm:prSet/>
      <dgm:spPr/>
      <dgm:t>
        <a:bodyPr/>
        <a:lstStyle/>
        <a:p>
          <a:endParaRPr lang="en-US"/>
        </a:p>
      </dgm:t>
    </dgm:pt>
    <dgm:pt modelId="{6DD3A9FD-A6AE-41EF-8534-5A70A862B366}" type="pres">
      <dgm:prSet presAssocID="{125F8FDF-8243-43D7-9F75-D91A0C2032A2}" presName="linear" presStyleCnt="0">
        <dgm:presLayoutVars>
          <dgm:dir/>
          <dgm:animLvl val="lvl"/>
          <dgm:resizeHandles val="exact"/>
        </dgm:presLayoutVars>
      </dgm:prSet>
      <dgm:spPr/>
    </dgm:pt>
    <dgm:pt modelId="{10CC1B07-B6A2-4F15-A0A7-B9ACABCCA188}" type="pres">
      <dgm:prSet presAssocID="{EAD9700D-914C-4E4F-8BD6-B3584E6821F9}" presName="parentLin" presStyleCnt="0"/>
      <dgm:spPr/>
    </dgm:pt>
    <dgm:pt modelId="{97CF6377-E470-4178-A8E6-D0DFD49BC249}" type="pres">
      <dgm:prSet presAssocID="{EAD9700D-914C-4E4F-8BD6-B3584E6821F9}" presName="parentLeftMargin" presStyleLbl="node1" presStyleIdx="0" presStyleCnt="1"/>
      <dgm:spPr/>
    </dgm:pt>
    <dgm:pt modelId="{03AC0AFF-DB77-4557-B21B-F0EE681BD15D}" type="pres">
      <dgm:prSet presAssocID="{EAD9700D-914C-4E4F-8BD6-B3584E6821F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5EC8D7B-2938-4F1C-A597-2FC01806BB3B}" type="pres">
      <dgm:prSet presAssocID="{EAD9700D-914C-4E4F-8BD6-B3584E6821F9}" presName="negativeSpace" presStyleCnt="0"/>
      <dgm:spPr/>
    </dgm:pt>
    <dgm:pt modelId="{BF09439F-22CD-491A-8FBD-A8B640CCC293}" type="pres">
      <dgm:prSet presAssocID="{EAD9700D-914C-4E4F-8BD6-B3584E6821F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E23C702-BB40-4910-BE5B-398E75ED55B5}" srcId="{EAD9700D-914C-4E4F-8BD6-B3584E6821F9}" destId="{475F2F2C-BB69-484E-A36C-92C053EF1ED5}" srcOrd="4" destOrd="0" parTransId="{ACC736D0-14E9-44B1-A7E0-81C134D1B6B7}" sibTransId="{C08CDAF1-775C-4A4B-B588-7EC35DD4ED30}"/>
    <dgm:cxn modelId="{EC59470B-3C63-452F-A431-B8DFBF73AC83}" srcId="{EAD9700D-914C-4E4F-8BD6-B3584E6821F9}" destId="{AFCE523B-72A9-4658-AF6D-FFD0C880E18F}" srcOrd="3" destOrd="0" parTransId="{F4D1CC69-06A2-4D7D-A2FB-AD841AD8F211}" sibTransId="{CDD2B54D-9505-4E96-966E-6730A223CF8B}"/>
    <dgm:cxn modelId="{759AFF0F-DEE4-4148-B909-0E4B85F9B7E9}" type="presOf" srcId="{15B54405-0F4A-4B32-9F31-524EB798DC2F}" destId="{BF09439F-22CD-491A-8FBD-A8B640CCC293}" srcOrd="0" destOrd="7" presId="urn:microsoft.com/office/officeart/2005/8/layout/list1"/>
    <dgm:cxn modelId="{5AD21C17-34DB-4E58-AA56-D9AA1F4B100F}" srcId="{125F8FDF-8243-43D7-9F75-D91A0C2032A2}" destId="{EAD9700D-914C-4E4F-8BD6-B3584E6821F9}" srcOrd="0" destOrd="0" parTransId="{B5F50314-CEA3-411E-A73A-2AF6A36244E6}" sibTransId="{33683DF9-56F2-4EF6-AADC-DFD4AEAE1FAD}"/>
    <dgm:cxn modelId="{20CA9132-1C88-4CDA-9EF0-02AEAD6091B9}" type="presOf" srcId="{50650B84-8FF1-4E61-95EB-7AEA443F1E24}" destId="{BF09439F-22CD-491A-8FBD-A8B640CCC293}" srcOrd="0" destOrd="1" presId="urn:microsoft.com/office/officeart/2005/8/layout/list1"/>
    <dgm:cxn modelId="{F0C6C336-BB31-40B2-BF4A-9D5B19B6A59D}" type="presOf" srcId="{927E97DA-8237-4B95-BCED-94E9DC0BDC20}" destId="{BF09439F-22CD-491A-8FBD-A8B640CCC293}" srcOrd="0" destOrd="2" presId="urn:microsoft.com/office/officeart/2005/8/layout/list1"/>
    <dgm:cxn modelId="{952EA46A-7EF7-4E47-B2C9-1564075B6D81}" srcId="{EAD9700D-914C-4E4F-8BD6-B3584E6821F9}" destId="{1EC4DC85-40F6-4AE7-A030-703FA1E3C0D9}" srcOrd="5" destOrd="0" parTransId="{21209961-0D0A-43F0-A358-BAFAC8DE8416}" sibTransId="{FA7FDD2E-3AFF-4C60-83B4-E37D82ABC863}"/>
    <dgm:cxn modelId="{85B6F15A-7C8A-496E-9792-EA2C14D64DAF}" type="presOf" srcId="{EAD9700D-914C-4E4F-8BD6-B3584E6821F9}" destId="{03AC0AFF-DB77-4557-B21B-F0EE681BD15D}" srcOrd="1" destOrd="0" presId="urn:microsoft.com/office/officeart/2005/8/layout/list1"/>
    <dgm:cxn modelId="{7CD6C97C-E698-43D0-89B2-0BB9677B0C42}" srcId="{EAD9700D-914C-4E4F-8BD6-B3584E6821F9}" destId="{50650B84-8FF1-4E61-95EB-7AEA443F1E24}" srcOrd="1" destOrd="0" parTransId="{8FF83AE4-EF32-40BF-B4FA-ABAA1AE746A6}" sibTransId="{89318C58-8CB0-465F-BD1E-CFFE6651219F}"/>
    <dgm:cxn modelId="{A223018B-36B3-40B5-B8CE-C09BA26DAE38}" type="presOf" srcId="{475F2F2C-BB69-484E-A36C-92C053EF1ED5}" destId="{BF09439F-22CD-491A-8FBD-A8B640CCC293}" srcOrd="0" destOrd="4" presId="urn:microsoft.com/office/officeart/2005/8/layout/list1"/>
    <dgm:cxn modelId="{F0D5E99C-2C7F-4939-A8E9-A5743F7E845C}" type="presOf" srcId="{32EE73A8-EA12-4A3A-857A-3204DD10150C}" destId="{BF09439F-22CD-491A-8FBD-A8B640CCC293}" srcOrd="0" destOrd="6" presId="urn:microsoft.com/office/officeart/2005/8/layout/list1"/>
    <dgm:cxn modelId="{F6BEEAA3-C90A-4535-81B8-CFEF23916C23}" srcId="{1EC4DC85-40F6-4AE7-A030-703FA1E3C0D9}" destId="{15B54405-0F4A-4B32-9F31-524EB798DC2F}" srcOrd="1" destOrd="0" parTransId="{BECF4D72-543F-428C-8AE0-1C5D57276CCE}" sibTransId="{2793080F-30D4-4CE8-8F37-5C1B838DFB15}"/>
    <dgm:cxn modelId="{0D7E9EBB-0781-4A20-8B96-ABFA15B75FAB}" type="presOf" srcId="{50A581CF-22F9-4FA6-BE0C-21C0EC8EBEE2}" destId="{BF09439F-22CD-491A-8FBD-A8B640CCC293}" srcOrd="0" destOrd="8" presId="urn:microsoft.com/office/officeart/2005/8/layout/list1"/>
    <dgm:cxn modelId="{59EBE4BC-CEBF-4A75-B758-502BC217E8DD}" type="presOf" srcId="{0DFC7FB4-57D9-4730-91E8-950852E1F5AF}" destId="{BF09439F-22CD-491A-8FBD-A8B640CCC293}" srcOrd="0" destOrd="0" presId="urn:microsoft.com/office/officeart/2005/8/layout/list1"/>
    <dgm:cxn modelId="{5E5448CA-AC56-41EF-BE02-3F75011B2360}" type="presOf" srcId="{EAD9700D-914C-4E4F-8BD6-B3584E6821F9}" destId="{97CF6377-E470-4178-A8E6-D0DFD49BC249}" srcOrd="0" destOrd="0" presId="urn:microsoft.com/office/officeart/2005/8/layout/list1"/>
    <dgm:cxn modelId="{364B14CC-D6DD-43DC-8A7E-A6479CA9A35A}" type="presOf" srcId="{AFCE523B-72A9-4658-AF6D-FFD0C880E18F}" destId="{BF09439F-22CD-491A-8FBD-A8B640CCC293}" srcOrd="0" destOrd="3" presId="urn:microsoft.com/office/officeart/2005/8/layout/list1"/>
    <dgm:cxn modelId="{9D6D11D4-3BA7-4D20-895A-9C37F972344D}" srcId="{EAD9700D-914C-4E4F-8BD6-B3584E6821F9}" destId="{927E97DA-8237-4B95-BCED-94E9DC0BDC20}" srcOrd="2" destOrd="0" parTransId="{C6ECC7BB-30EA-44B0-AFCC-78709BED0152}" sibTransId="{6D90BB47-0680-4938-8DA3-63E2828080A2}"/>
    <dgm:cxn modelId="{CFA584D5-4C3C-4DDA-A5FD-913A6F4028CE}" srcId="{EAD9700D-914C-4E4F-8BD6-B3584E6821F9}" destId="{50A581CF-22F9-4FA6-BE0C-21C0EC8EBEE2}" srcOrd="6" destOrd="0" parTransId="{47905F34-7B45-4D61-98AC-CE5281F5DAAE}" sibTransId="{2A202DCA-B108-49D9-A517-614E8EDCC2CD}"/>
    <dgm:cxn modelId="{5332B3E0-E993-4C6A-9263-5D86D7CADF22}" type="presOf" srcId="{1EC4DC85-40F6-4AE7-A030-703FA1E3C0D9}" destId="{BF09439F-22CD-491A-8FBD-A8B640CCC293}" srcOrd="0" destOrd="5" presId="urn:microsoft.com/office/officeart/2005/8/layout/list1"/>
    <dgm:cxn modelId="{DF699BE1-768C-4CDB-9FFA-DD39A5CD4751}" srcId="{EAD9700D-914C-4E4F-8BD6-B3584E6821F9}" destId="{0DFC7FB4-57D9-4730-91E8-950852E1F5AF}" srcOrd="0" destOrd="0" parTransId="{BDCEBDB5-59A7-4541-8ADC-9F4011453A93}" sibTransId="{4AB9DE9F-8CCB-4086-8ED4-EC64E15544AA}"/>
    <dgm:cxn modelId="{6EE8FBE6-F8E7-4D50-8736-7FBABCBFE3BD}" type="presOf" srcId="{125F8FDF-8243-43D7-9F75-D91A0C2032A2}" destId="{6DD3A9FD-A6AE-41EF-8534-5A70A862B366}" srcOrd="0" destOrd="0" presId="urn:microsoft.com/office/officeart/2005/8/layout/list1"/>
    <dgm:cxn modelId="{E1FA17ED-3B4D-4F82-9AEC-05D8FFFD124A}" srcId="{1EC4DC85-40F6-4AE7-A030-703FA1E3C0D9}" destId="{32EE73A8-EA12-4A3A-857A-3204DD10150C}" srcOrd="0" destOrd="0" parTransId="{712F9E56-5BC2-4EED-B2AE-1F4C3A007CE2}" sibTransId="{87F81632-3673-4794-B85F-D89E7C6F982B}"/>
    <dgm:cxn modelId="{E69C64C7-B1EF-4D32-9F2B-CBB9E4C1A815}" type="presParOf" srcId="{6DD3A9FD-A6AE-41EF-8534-5A70A862B366}" destId="{10CC1B07-B6A2-4F15-A0A7-B9ACABCCA188}" srcOrd="0" destOrd="0" presId="urn:microsoft.com/office/officeart/2005/8/layout/list1"/>
    <dgm:cxn modelId="{331F7DEB-80FD-4B6B-8512-5FEBA2EFAF65}" type="presParOf" srcId="{10CC1B07-B6A2-4F15-A0A7-B9ACABCCA188}" destId="{97CF6377-E470-4178-A8E6-D0DFD49BC249}" srcOrd="0" destOrd="0" presId="urn:microsoft.com/office/officeart/2005/8/layout/list1"/>
    <dgm:cxn modelId="{091FA1D6-F6A1-4072-BCA2-0CAFDAC077F5}" type="presParOf" srcId="{10CC1B07-B6A2-4F15-A0A7-B9ACABCCA188}" destId="{03AC0AFF-DB77-4557-B21B-F0EE681BD15D}" srcOrd="1" destOrd="0" presId="urn:microsoft.com/office/officeart/2005/8/layout/list1"/>
    <dgm:cxn modelId="{99C1FDEB-4C36-413F-8B63-912C8501357B}" type="presParOf" srcId="{6DD3A9FD-A6AE-41EF-8534-5A70A862B366}" destId="{45EC8D7B-2938-4F1C-A597-2FC01806BB3B}" srcOrd="1" destOrd="0" presId="urn:microsoft.com/office/officeart/2005/8/layout/list1"/>
    <dgm:cxn modelId="{BCE3A0CD-1C6A-4546-9169-08DC7A08CF76}" type="presParOf" srcId="{6DD3A9FD-A6AE-41EF-8534-5A70A862B366}" destId="{BF09439F-22CD-491A-8FBD-A8B640CCC29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9439F-22CD-491A-8FBD-A8B640CCC293}">
      <dsp:nvSpPr>
        <dsp:cNvPr id="0" name=""/>
        <dsp:cNvSpPr/>
      </dsp:nvSpPr>
      <dsp:spPr>
        <a:xfrm>
          <a:off x="0" y="1021977"/>
          <a:ext cx="6291714" cy="381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8307" tIns="458216" rIns="48830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/>
            <a:t>Requirements Review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/>
            <a:t>Use Case Identification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/>
            <a:t>Basic UI/UX wireframes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/>
            <a:t>Database Schema Drafting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/>
            <a:t>Class Diagram Draft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/>
            <a:t>Development of: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/>
            <a:t>Authentication module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/>
            <a:t>Ride booking flow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/>
            <a:t>Testing Plan Preparation</a:t>
          </a:r>
          <a:endParaRPr lang="en-US" sz="2200" kern="1200"/>
        </a:p>
      </dsp:txBody>
      <dsp:txXfrm>
        <a:off x="0" y="1021977"/>
        <a:ext cx="6291714" cy="3811500"/>
      </dsp:txXfrm>
    </dsp:sp>
    <dsp:sp modelId="{03AC0AFF-DB77-4557-B21B-F0EE681BD15D}">
      <dsp:nvSpPr>
        <dsp:cNvPr id="0" name=""/>
        <dsp:cNvSpPr/>
      </dsp:nvSpPr>
      <dsp:spPr>
        <a:xfrm>
          <a:off x="314585" y="697257"/>
          <a:ext cx="4404199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8" tIns="0" rIns="16646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Work Breakdown Structure (WBS)</a:t>
          </a:r>
          <a:endParaRPr lang="en-US" sz="2200" kern="1200"/>
        </a:p>
      </dsp:txBody>
      <dsp:txXfrm>
        <a:off x="346288" y="728960"/>
        <a:ext cx="4340793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959B-A605-B861-DCB0-5F47A39A4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8DA8C-CC9C-8027-D86B-E04DF17D6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94738-A6DE-CDB8-D402-CEDA791B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B262-14DC-474E-AC5C-BC3F62686AC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B5A7D-4BE5-40B6-A0B2-E5BD0FA2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559E8-94C4-4C97-BF26-F46F7FBC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5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8A6D-0D45-6619-879C-61365952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FFF95-48BD-C969-B78A-47C004407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6387-C102-2823-F8E2-E0E07672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B262-14DC-474E-AC5C-BC3F62686AC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5C50D-A4A4-C17C-D734-04A18380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9DACC-3932-FB4C-8E93-DCC71422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2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3B366-93BD-5E40-D3B5-A4C68FFA7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10A77-6840-8654-DC26-EF5F072AA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AA02-844E-FC17-644C-1EAAA242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B262-14DC-474E-AC5C-BC3F62686AC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783D9-A208-B446-0BA8-1538DF90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60822-7E67-6E34-19B3-6FCA9CC6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0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FDD9-E3C6-7BBB-9E84-99391DE8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40B1-F268-5A75-8305-A6B30BBFC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7E911-6987-68B1-3F5E-C8B20FCD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B262-14DC-474E-AC5C-BC3F62686AC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2B52B-E0DD-20DD-418C-EFFCA507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4B3A8-C7BB-C180-CB11-E68D4B76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7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AF86-02C2-61CD-6124-6FA0EB50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368D7-7E26-5EF1-46E8-9CE229F64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FA7A1-AB90-ACA1-969D-B5B2ECD6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B262-14DC-474E-AC5C-BC3F62686AC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CC880-FBB4-9E59-42DE-ADB7376E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099E0-2766-C594-FAF7-C79D923B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8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003C-1191-1EF6-1610-C5163D16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B517-E293-3E43-56CF-1AFADC72A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42084-2CF1-0515-2257-4C1A692E4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9A942-F200-440A-52A6-68AEC4824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B262-14DC-474E-AC5C-BC3F62686AC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A6EDF-D75E-851C-2902-01794C18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8B48F-359C-8B28-5F8C-CFCE76E2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8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C6E6-2980-C8B2-2564-70E57AB9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CA5C7-396B-196C-6E59-2E6DA763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F27A9-78EB-9632-3452-F580395C3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478CC-BD92-BD91-5AC6-C65A0E71C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6F3E2-0250-1AC4-D196-FD6AEFD09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1CF0B-DCFF-E124-8014-8E775FF2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B262-14DC-474E-AC5C-BC3F62686AC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08A94-6AD4-0A17-ED7D-DE668E82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9ADA5-1819-55E3-ED5F-B23294BF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9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2383-B336-B300-40BB-FD503082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22F19-81C8-DF2B-35D7-72D5E992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B262-14DC-474E-AC5C-BC3F62686AC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ACD5B-BAB4-52BD-EC2A-87D2DFAC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01D6B-AA71-17A4-D1CC-8F7769EA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5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3B9B8-3DDB-BE90-78AC-BE4BCE94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B262-14DC-474E-AC5C-BC3F62686AC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FB94B-0AAA-9D9C-0E08-1FDBC349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7C768-6B8F-6594-CA4F-9D48D7EC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239C-3CCF-27F2-9561-C8B5B31BF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DBA6-7778-6A50-547F-FA52EC755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476F3-9B9E-5D9A-0BF8-52CCEDCBB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E229D-F2E7-B46B-93DC-83F92C43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B262-14DC-474E-AC5C-BC3F62686AC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049C5-0944-C6C7-E4D3-11DDFA28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C335C-E609-F04D-CF2D-3AFCFCFD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3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4638-338D-A307-DCE4-F3333E74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3ABCA-7910-AE0F-5E7B-D189B8A54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8D2FA-5F4E-92C1-B8F8-2AFA0502C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0F068-0381-47BF-1286-146E2A71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B262-14DC-474E-AC5C-BC3F62686AC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027A7-D961-AC83-C5D1-8651786F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1B814-8196-3D96-16B0-24E1D8BC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5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5AD3B-D414-85EE-D4A8-61B57CD3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432AA-67B0-7390-DD7C-5DF6CA660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21DBB-27B5-121A-6210-5257A67FE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5B262-14DC-474E-AC5C-BC3F62686AC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E1876-7734-BBC7-649A-B6844BDC0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046D-55DF-CD7E-8567-AE39CA24B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3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77CE-306A-6C4C-8175-096EEC1A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8" y="2212258"/>
            <a:ext cx="9808067" cy="1113503"/>
          </a:xfrm>
        </p:spPr>
        <p:txBody>
          <a:bodyPr anchor="b">
            <a:normAutofit/>
          </a:bodyPr>
          <a:lstStyle/>
          <a:p>
            <a:pPr algn="ctr"/>
            <a:r>
              <a:rPr lang="en-US" sz="3700" b="0" i="0">
                <a:effectLst/>
                <a:latin typeface="Roboto" panose="020F0502020204030204" pitchFamily="2" charset="0"/>
              </a:rPr>
              <a:t>6-Day Project Timeline for Smartride ORSP</a:t>
            </a:r>
            <a:br>
              <a:rPr lang="en-US" sz="3700" b="0" i="0">
                <a:effectLst/>
                <a:latin typeface="Roboto" panose="020F0502020204030204" pitchFamily="2" charset="0"/>
              </a:rPr>
            </a:br>
            <a:endParaRPr lang="en-US" sz="370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53DEE2BB-29A1-7179-B41F-A2AC674F2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389" y="1122553"/>
            <a:ext cx="995221" cy="9952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E7C94-5BA9-20EC-940E-0F2B48E71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9" y="3532240"/>
            <a:ext cx="9804575" cy="259684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GB" sz="2000" dirty="0"/>
              <a:t>Phạm Lê Anh </a:t>
            </a:r>
            <a:r>
              <a:rPr lang="en-GB" sz="2000" dirty="0" err="1"/>
              <a:t>Khôi</a:t>
            </a:r>
            <a:endParaRPr lang="en-GB" sz="2000" dirty="0"/>
          </a:p>
          <a:p>
            <a:pPr marL="0" indent="0" algn="ctr">
              <a:buNone/>
            </a:pPr>
            <a:r>
              <a:rPr lang="en-GB" sz="2000" dirty="0"/>
              <a:t>Dương Thành Long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5898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DF6802-056F-6A62-F6F7-7BEB9C70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3ECB6-5E4D-BAD1-FC58-2E9F0BEA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Day 3: Workflow Design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558CF-A1D8-6D15-95E7-83A09279D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b="1" dirty="0"/>
              <a:t>Use Case Workflows</a:t>
            </a:r>
          </a:p>
          <a:p>
            <a:pPr>
              <a:buNone/>
            </a:pPr>
            <a:r>
              <a:rPr lang="en-GB" dirty="0"/>
              <a:t>Example: </a:t>
            </a:r>
            <a:r>
              <a:rPr lang="en-GB" b="1" dirty="0"/>
              <a:t>Book Ride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Customer logs in</a:t>
            </a:r>
          </a:p>
          <a:p>
            <a:pPr>
              <a:buFont typeface="+mj-lt"/>
              <a:buAutoNum type="arabicPeriod"/>
            </a:pPr>
            <a:r>
              <a:rPr lang="en-GB" dirty="0"/>
              <a:t>Enters pickup/drop-off</a:t>
            </a:r>
          </a:p>
          <a:p>
            <a:pPr>
              <a:buFont typeface="+mj-lt"/>
              <a:buAutoNum type="arabicPeriod"/>
            </a:pPr>
            <a:r>
              <a:rPr lang="en-GB" dirty="0"/>
              <a:t>System lists available drivers</a:t>
            </a:r>
          </a:p>
          <a:p>
            <a:pPr>
              <a:buFont typeface="+mj-lt"/>
              <a:buAutoNum type="arabicPeriod"/>
            </a:pPr>
            <a:r>
              <a:rPr lang="en-GB" dirty="0"/>
              <a:t>Customer selects or system auto-assigns driver</a:t>
            </a:r>
          </a:p>
          <a:p>
            <a:pPr>
              <a:buFont typeface="+mj-lt"/>
              <a:buAutoNum type="arabicPeriod"/>
            </a:pPr>
            <a:r>
              <a:rPr lang="en-GB" dirty="0"/>
              <a:t>System shows ETA + driver info</a:t>
            </a:r>
          </a:p>
          <a:p>
            <a:pPr>
              <a:buFont typeface="+mj-lt"/>
              <a:buAutoNum type="arabicPeriod"/>
            </a:pPr>
            <a:r>
              <a:rPr lang="en-GB" dirty="0"/>
              <a:t>Ride gets booked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77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B20DA2-EAC5-21DF-45B1-7308550A8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18125-67AD-5406-39E7-E883DA82D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Day 3: Workflow Design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6F233-2179-012C-5AEA-51BB7B929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b="1" dirty="0"/>
              <a:t>UI Sketch Ideas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Login/Register Pages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Ride Booking Form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Real-time Map View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Admin Dashboard (Summary stats)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94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2511F-98EB-59B3-B0F8-BB76465A5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Day 4: Architecture and Database Design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0D62-DA58-C2ED-37C0-10F8C5EEF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System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Frontend</a:t>
            </a:r>
            <a:r>
              <a:rPr lang="en-US" dirty="0"/>
              <a:t>: Web UI / Mobile App (Future)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Backend</a:t>
            </a:r>
            <a:r>
              <a:rPr lang="en-US" dirty="0"/>
              <a:t>: REST API with core business 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Database</a:t>
            </a:r>
            <a:r>
              <a:rPr lang="en-US" dirty="0"/>
              <a:t>: Relational (e.g., MSSQL or PostgreSQL)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Third Party</a:t>
            </a:r>
            <a:r>
              <a:rPr lang="en-US" dirty="0"/>
              <a:t>: GPS API, Payment Gateway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34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05AE35-78E8-D3B1-2145-CFB5E5BC7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EF648-109C-FBF6-70AD-0A2DE40C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Day 4: Architecture and Database Design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2C7493-F7F5-16DA-2F4A-6FC2634312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Database Schema Highlights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Users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UserID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Name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Email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Role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PasswordHash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Rides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RideID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CustomerID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DriverID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Pickup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Dropoff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Status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Fare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Payments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PaymentID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RideID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Amount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Timestamp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Status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Vehicles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VehicleID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DriverID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Type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PlateNumber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47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467A45-2501-0C4C-56DC-C6D83692D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B8C28-413E-6787-B67A-C272B8007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Day 4: Architecture and Database Design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E85B40-8C85-C8E6-767B-D61F1008B8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Class Diagram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Will align with entities and services like: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User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Ride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Payment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DriverService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BookingManager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574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DF7CC0-2850-CA16-B393-0CB165516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1E484-48D2-5F1D-B53A-2569911F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Day 5: Development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493B-7F8B-4432-6DAE-9E7B9F983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b="1" dirty="0"/>
              <a:t>Core Components to Develop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User authentication (register/login)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Basic booking form 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Ride matching algorithm (simplified, random available driver)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Admin route to view rides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0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6F4191-A42F-A923-8D75-BFD0A1E76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8E4F5-00B3-1A30-64E3-1CFA22D8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Day 5: Development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DB627-6A50-BDFB-E989-38018A2E0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b="1" dirty="0"/>
              <a:t>Integration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Connect booking form to backend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Link database queries with ride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Prepare mock GPS/ETA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4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1BA22-411D-8E5F-19FC-AA6A8BD62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Day 6: Testing and 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CF55B-A358-CB71-FE19-9414FF925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b="1" dirty="0"/>
              <a:t>Testing Plan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Unit test: login, ride 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Integration test: booking + database + mock GPS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User test: Simulate booking as customer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97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883BD-8FC4-7DEC-AB29-3DAB8B39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Day 6: Testing and 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7D131-A952-93F2-6322-EAD9855F4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b="1" dirty="0"/>
              <a:t>Deployment/Demo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Demo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Booking a ride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Seeing mock ETA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Admin viewing 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Gather feedback for iteration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6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7062D-FD80-4C1B-1AF6-29A1CDC074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111" r="22269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1598D-B19D-A31A-595A-6E998C673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 b="0" i="0">
                <a:effectLst/>
                <a:latin typeface="Roboto" panose="02000000000000000000" pitchFamily="2" charset="0"/>
              </a:rPr>
              <a:t>Agenda</a:t>
            </a:r>
            <a:br>
              <a:rPr lang="en-US" sz="4000" b="0" i="0">
                <a:effectLst/>
                <a:latin typeface="Roboto" panose="02000000000000000000" pitchFamily="2" charset="0"/>
              </a:rPr>
            </a:b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39BAA-2459-2720-0E3A-41CC2E931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400" b="0" i="0">
                <a:effectLst/>
                <a:latin typeface="Roboto" panose="02000000000000000000" pitchFamily="2" charset="0"/>
              </a:rPr>
              <a:t>1. Introduction: Overview of Smartride ORSP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>
                <a:effectLst/>
                <a:latin typeface="Roboto" panose="02000000000000000000" pitchFamily="2" charset="0"/>
              </a:rPr>
              <a:t>2. Day 1: Planning and Initialization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>
                <a:effectLst/>
                <a:latin typeface="Roboto" panose="02000000000000000000" pitchFamily="2" charset="0"/>
              </a:rPr>
              <a:t>3. Day 2: Fact-Finding and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>
                <a:effectLst/>
                <a:latin typeface="Roboto" panose="02000000000000000000" pitchFamily="2" charset="0"/>
              </a:rPr>
              <a:t>4. Day 3: Workflow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>
                <a:effectLst/>
                <a:latin typeface="Roboto" panose="02000000000000000000" pitchFamily="2" charset="0"/>
              </a:rPr>
              <a:t>5 . Day 4: Architecture and Database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>
                <a:effectLst/>
                <a:latin typeface="Roboto" panose="02000000000000000000" pitchFamily="2" charset="0"/>
              </a:rPr>
              <a:t>6. Day 5: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>
                <a:effectLst/>
                <a:latin typeface="Roboto" panose="02000000000000000000" pitchFamily="2" charset="0"/>
              </a:rPr>
              <a:t>7. Day 6: Testing and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>
                <a:effectLst/>
                <a:latin typeface="Roboto" panose="02000000000000000000" pitchFamily="2" charset="0"/>
              </a:rPr>
              <a:t>8. Conclusion: Key Insights and Next Steps</a:t>
            </a:r>
          </a:p>
          <a:p>
            <a:pPr>
              <a:buNone/>
            </a:pPr>
            <a:br>
              <a:rPr lang="en-GB" sz="1400"/>
            </a:b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8898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AC390-8E2D-5F6A-505C-4CC2B87D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0568E-761D-B643-E50C-4C965BC66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sz="2000" b="1" i="0" dirty="0">
                <a:effectLst/>
              </a:rPr>
              <a:t>Project objectives</a:t>
            </a:r>
          </a:p>
          <a:p>
            <a:pPr marL="0" indent="0">
              <a:buNone/>
            </a:pPr>
            <a:r>
              <a:rPr lang="en-GB" sz="2000" b="0" i="0" dirty="0">
                <a:effectLst/>
              </a:rPr>
              <a:t>The project's aims include enhancing user experience, optimizing ride efficiency, and ensuring data integrity while addressing unique market needs.</a:t>
            </a:r>
          </a:p>
          <a:p>
            <a:pPr>
              <a:buNone/>
            </a:pPr>
            <a:r>
              <a:rPr lang="en-GB" sz="2000" b="1" dirty="0">
                <a:effectLst/>
              </a:rPr>
              <a:t>Importance of planning</a:t>
            </a:r>
          </a:p>
          <a:p>
            <a:pPr>
              <a:buNone/>
            </a:pPr>
            <a:r>
              <a:rPr lang="en-GB" sz="2000" dirty="0">
                <a:effectLst/>
              </a:rPr>
              <a:t>	A well-structured plan serves as a roadmap, ensuring that resources are allocated effectively and reducing risks associated with unforeseen challenges during project execution.</a:t>
            </a:r>
          </a:p>
          <a:p>
            <a:pPr>
              <a:buNone/>
            </a:pPr>
            <a:r>
              <a:rPr lang="en-GB" sz="2000" b="1" i="0" dirty="0">
                <a:effectLst/>
              </a:rPr>
              <a:t>Overview of 6-day timeline</a:t>
            </a:r>
          </a:p>
          <a:p>
            <a:pPr marL="0" indent="0">
              <a:buNone/>
            </a:pPr>
            <a:r>
              <a:rPr lang="en-GB" sz="2000" b="0" i="0" dirty="0">
                <a:effectLst/>
              </a:rPr>
              <a:t>Each day focuses on specific tasks ranging from planning to deployment, ensuring that deadlines are met and project goals are continuously aligned with stakeholder expectations.</a:t>
            </a:r>
          </a:p>
          <a:p>
            <a:pPr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6754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D55FA-4669-BC96-DF85-31752D70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Day 1: Planning and Initialization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D870-E53E-2551-B2E1-9485E3603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dirty="0"/>
              <a:t>Define the core scope for this iteration: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Account creation and login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Ride booking flow (pickup/drop-off + driver assignment logic)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Basic admin view for ride summaries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7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44AD65-DC32-A0FC-D91F-A52D1468B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1B0F5-98A1-02A8-88F9-236DF3D8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Day 1: Planning and Initialization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7D25AB9-56C4-5473-1991-D5A977F2C4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00307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866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3433F0-250D-5FF1-D7FA-8FF5909B9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04951-EAE7-52AA-E671-5A42B4D8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Day 1: Planning and Initialization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433B2-7411-47D4-9381-786C2DE5F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b="1" dirty="0"/>
              <a:t>Team Roles</a:t>
            </a:r>
          </a:p>
          <a:p>
            <a:r>
              <a:rPr lang="en-GB" b="1" dirty="0"/>
              <a:t>Analyst</a:t>
            </a:r>
            <a:r>
              <a:rPr lang="en-GB" dirty="0"/>
              <a:t>: Coordinates with stakeholders, gathers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Designer</a:t>
            </a:r>
            <a:r>
              <a:rPr lang="en-GB" dirty="0"/>
              <a:t>: Prepares wireframes and user 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Developer</a:t>
            </a:r>
            <a:r>
              <a:rPr lang="en-GB" dirty="0"/>
              <a:t>: Codes core components (auth, booking, UI)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DB/Tester</a:t>
            </a:r>
            <a:r>
              <a:rPr lang="en-GB" dirty="0"/>
              <a:t>: Builds schema, performs integration and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9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E5B1CB-E2B2-2C1C-491D-9D705D905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C196A-8B77-B6A5-9C1F-AC0ED8F0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GB" sz="4000"/>
              <a:t>Day 1: Planning and Initialization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B54D-9D86-0530-09CB-F273D3DEB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Work Sequence Overview</a:t>
            </a:r>
          </a:p>
          <a:p>
            <a:pPr algn="ctr"/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6A8B52-AAAF-847A-47A6-A05A4E76A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4926"/>
              </p:ext>
            </p:extLst>
          </p:nvPr>
        </p:nvGraphicFramePr>
        <p:xfrm>
          <a:off x="935913" y="2405149"/>
          <a:ext cx="10314077" cy="3899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215">
                  <a:extLst>
                    <a:ext uri="{9D8B030D-6E8A-4147-A177-3AD203B41FA5}">
                      <a16:colId xmlns:a16="http://schemas.microsoft.com/office/drawing/2014/main" val="4286174145"/>
                    </a:ext>
                  </a:extLst>
                </a:gridCol>
                <a:gridCol w="8849862">
                  <a:extLst>
                    <a:ext uri="{9D8B030D-6E8A-4147-A177-3AD203B41FA5}">
                      <a16:colId xmlns:a16="http://schemas.microsoft.com/office/drawing/2014/main" val="713958013"/>
                    </a:ext>
                  </a:extLst>
                </a:gridCol>
              </a:tblGrid>
              <a:tr h="557057">
                <a:tc>
                  <a:txBody>
                    <a:bodyPr/>
                    <a:lstStyle/>
                    <a:p>
                      <a:r>
                        <a:rPr lang="en-US" sz="2500"/>
                        <a:t>Day</a:t>
                      </a:r>
                    </a:p>
                  </a:txBody>
                  <a:tcPr marL="126604" marR="126604" marT="63302" marB="63302" anchor="ctr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Task Focus</a:t>
                      </a:r>
                    </a:p>
                  </a:txBody>
                  <a:tcPr marL="126604" marR="126604" marT="63302" marB="63302" anchor="ctr"/>
                </a:tc>
                <a:extLst>
                  <a:ext uri="{0D108BD9-81ED-4DB2-BD59-A6C34878D82A}">
                    <a16:rowId xmlns:a16="http://schemas.microsoft.com/office/drawing/2014/main" val="2414107722"/>
                  </a:ext>
                </a:extLst>
              </a:tr>
              <a:tr h="557057">
                <a:tc>
                  <a:txBody>
                    <a:bodyPr/>
                    <a:lstStyle/>
                    <a:p>
                      <a:r>
                        <a:rPr lang="en-US" sz="2500"/>
                        <a:t>1</a:t>
                      </a:r>
                    </a:p>
                  </a:txBody>
                  <a:tcPr marL="126604" marR="126604" marT="63302" marB="63302" anchor="ctr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Planning, Scope, WBS, Team Roles</a:t>
                      </a:r>
                    </a:p>
                  </a:txBody>
                  <a:tcPr marL="126604" marR="126604" marT="63302" marB="63302" anchor="ctr"/>
                </a:tc>
                <a:extLst>
                  <a:ext uri="{0D108BD9-81ED-4DB2-BD59-A6C34878D82A}">
                    <a16:rowId xmlns:a16="http://schemas.microsoft.com/office/drawing/2014/main" val="954654423"/>
                  </a:ext>
                </a:extLst>
              </a:tr>
              <a:tr h="557057">
                <a:tc>
                  <a:txBody>
                    <a:bodyPr/>
                    <a:lstStyle/>
                    <a:p>
                      <a:r>
                        <a:rPr lang="en-US" sz="2500"/>
                        <a:t>2</a:t>
                      </a:r>
                    </a:p>
                  </a:txBody>
                  <a:tcPr marL="126604" marR="126604" marT="63302" marB="63302" anchor="ctr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Requirement Gathering, Use Cases</a:t>
                      </a:r>
                    </a:p>
                  </a:txBody>
                  <a:tcPr marL="126604" marR="126604" marT="63302" marB="63302" anchor="ctr"/>
                </a:tc>
                <a:extLst>
                  <a:ext uri="{0D108BD9-81ED-4DB2-BD59-A6C34878D82A}">
                    <a16:rowId xmlns:a16="http://schemas.microsoft.com/office/drawing/2014/main" val="3882630952"/>
                  </a:ext>
                </a:extLst>
              </a:tr>
              <a:tr h="557057">
                <a:tc>
                  <a:txBody>
                    <a:bodyPr/>
                    <a:lstStyle/>
                    <a:p>
                      <a:r>
                        <a:rPr lang="en-US" sz="2500"/>
                        <a:t>3</a:t>
                      </a:r>
                    </a:p>
                  </a:txBody>
                  <a:tcPr marL="126604" marR="126604" marT="63302" marB="63302" anchor="ctr"/>
                </a:tc>
                <a:tc>
                  <a:txBody>
                    <a:bodyPr/>
                    <a:lstStyle/>
                    <a:p>
                      <a:r>
                        <a:rPr lang="en-GB" sz="2500"/>
                        <a:t>Use Case Details, UI/UX Sketches</a:t>
                      </a:r>
                    </a:p>
                  </a:txBody>
                  <a:tcPr marL="126604" marR="126604" marT="63302" marB="63302" anchor="ctr"/>
                </a:tc>
                <a:extLst>
                  <a:ext uri="{0D108BD9-81ED-4DB2-BD59-A6C34878D82A}">
                    <a16:rowId xmlns:a16="http://schemas.microsoft.com/office/drawing/2014/main" val="164154807"/>
                  </a:ext>
                </a:extLst>
              </a:tr>
              <a:tr h="557057">
                <a:tc>
                  <a:txBody>
                    <a:bodyPr/>
                    <a:lstStyle/>
                    <a:p>
                      <a:r>
                        <a:rPr lang="en-US" sz="2500"/>
                        <a:t>4</a:t>
                      </a:r>
                    </a:p>
                  </a:txBody>
                  <a:tcPr marL="126604" marR="126604" marT="63302" marB="63302" anchor="ctr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DB + Architecture + Class Diagrams</a:t>
                      </a:r>
                    </a:p>
                  </a:txBody>
                  <a:tcPr marL="126604" marR="126604" marT="63302" marB="63302" anchor="ctr"/>
                </a:tc>
                <a:extLst>
                  <a:ext uri="{0D108BD9-81ED-4DB2-BD59-A6C34878D82A}">
                    <a16:rowId xmlns:a16="http://schemas.microsoft.com/office/drawing/2014/main" val="1504729298"/>
                  </a:ext>
                </a:extLst>
              </a:tr>
              <a:tr h="557057">
                <a:tc>
                  <a:txBody>
                    <a:bodyPr/>
                    <a:lstStyle/>
                    <a:p>
                      <a:r>
                        <a:rPr lang="en-US" sz="2500"/>
                        <a:t>5</a:t>
                      </a:r>
                    </a:p>
                  </a:txBody>
                  <a:tcPr marL="126604" marR="126604" marT="63302" marB="63302" anchor="ctr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Component Development + Integration</a:t>
                      </a:r>
                    </a:p>
                  </a:txBody>
                  <a:tcPr marL="126604" marR="126604" marT="63302" marB="63302" anchor="ctr"/>
                </a:tc>
                <a:extLst>
                  <a:ext uri="{0D108BD9-81ED-4DB2-BD59-A6C34878D82A}">
                    <a16:rowId xmlns:a16="http://schemas.microsoft.com/office/drawing/2014/main" val="637313813"/>
                  </a:ext>
                </a:extLst>
              </a:tr>
              <a:tr h="557057">
                <a:tc>
                  <a:txBody>
                    <a:bodyPr/>
                    <a:lstStyle/>
                    <a:p>
                      <a:r>
                        <a:rPr lang="en-US" sz="2500"/>
                        <a:t>6</a:t>
                      </a:r>
                    </a:p>
                  </a:txBody>
                  <a:tcPr marL="126604" marR="126604" marT="63302" marB="63302" anchor="ctr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Testing + Deployment/Demo</a:t>
                      </a:r>
                    </a:p>
                  </a:txBody>
                  <a:tcPr marL="126604" marR="126604" marT="63302" marB="63302" anchor="ctr"/>
                </a:tc>
                <a:extLst>
                  <a:ext uri="{0D108BD9-81ED-4DB2-BD59-A6C34878D82A}">
                    <a16:rowId xmlns:a16="http://schemas.microsoft.com/office/drawing/2014/main" val="3863552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5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FCC8A4-EFB1-A7AF-40EC-715A9F2B7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B6580-2C35-6966-B742-B5D9EDF9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Day 2: Fact-Finding and Analysis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BA08D-2979-BAD5-D015-E03AEB484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b="1" dirty="0"/>
              <a:t>Stakeholder Meetings</a:t>
            </a:r>
          </a:p>
          <a:p>
            <a:pPr marL="0" indent="0">
              <a:buNone/>
            </a:pPr>
            <a:r>
              <a:rPr lang="en-GB" dirty="0"/>
              <a:t>Interview hypothetical stakeholders: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Operations Manager</a:t>
            </a:r>
            <a:r>
              <a:rPr lang="en-GB" dirty="0"/>
              <a:t> (for booking workflows and demand challenges)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Driver Representative</a:t>
            </a:r>
            <a:r>
              <a:rPr lang="en-GB" dirty="0"/>
              <a:t> (for navigation and assignment issues)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Customer Feedback Agent</a:t>
            </a:r>
            <a:r>
              <a:rPr lang="en-GB" dirty="0"/>
              <a:t> (for user pain points)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0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BC7E4-B4AC-21FA-510A-22AAFDE81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8C9D-F660-7F41-B0CE-F45E54E2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2: Fact-Finding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924B-D887-C406-71F2-EC82CC566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b="1" dirty="0"/>
              <a:t>Preliminary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Actors</a:t>
            </a:r>
            <a:r>
              <a:rPr lang="en-GB" dirty="0"/>
              <a:t>: Customer, Driver, Admin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Use Cases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Register/Login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Book Ride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View ETA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Track Ride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Make Payment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View Reports (Admin)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C3FB1-448E-3198-6A8E-EF478F41C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973" y="681037"/>
            <a:ext cx="2329947" cy="54961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E17713-7080-7234-1154-A406E30A58EB}"/>
              </a:ext>
            </a:extLst>
          </p:cNvPr>
          <p:cNvSpPr txBox="1"/>
          <p:nvPr/>
        </p:nvSpPr>
        <p:spPr>
          <a:xfrm>
            <a:off x="8795253" y="6204586"/>
            <a:ext cx="255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Initial 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49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720</Words>
  <Application>Microsoft Office PowerPoint</Application>
  <PresentationFormat>Widescreen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Unicode MS</vt:lpstr>
      <vt:lpstr>Calibri</vt:lpstr>
      <vt:lpstr>Calibri Light</vt:lpstr>
      <vt:lpstr>Roboto</vt:lpstr>
      <vt:lpstr>Office Theme</vt:lpstr>
      <vt:lpstr>6-Day Project Timeline for Smartride ORSP </vt:lpstr>
      <vt:lpstr>Agenda </vt:lpstr>
      <vt:lpstr>PowerPoint Presentation</vt:lpstr>
      <vt:lpstr>Day 1: Planning and Initialization</vt:lpstr>
      <vt:lpstr>Day 1: Planning and Initialization</vt:lpstr>
      <vt:lpstr>Day 1: Planning and Initialization</vt:lpstr>
      <vt:lpstr>Day 1: Planning and Initialization</vt:lpstr>
      <vt:lpstr>Day 2: Fact-Finding and Analysis</vt:lpstr>
      <vt:lpstr>Day 2: Fact-Finding and Analysis</vt:lpstr>
      <vt:lpstr>Day 3: Workflow Design</vt:lpstr>
      <vt:lpstr>Day 3: Workflow Design</vt:lpstr>
      <vt:lpstr>Day 4: Architecture and Database Design</vt:lpstr>
      <vt:lpstr>Day 4: Architecture and Database Design</vt:lpstr>
      <vt:lpstr>Day 4: Architecture and Database Design</vt:lpstr>
      <vt:lpstr>Day 5: Development</vt:lpstr>
      <vt:lpstr>Day 5: Development</vt:lpstr>
      <vt:lpstr>Day 6: Testing and Deployment</vt:lpstr>
      <vt:lpstr>Day 6: Testing and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Dương Long</dc:creator>
  <cp:lastModifiedBy>Anh Khoi</cp:lastModifiedBy>
  <cp:revision>2</cp:revision>
  <dcterms:created xsi:type="dcterms:W3CDTF">2025-04-24T03:22:25Z</dcterms:created>
  <dcterms:modified xsi:type="dcterms:W3CDTF">2025-04-24T12:54:23Z</dcterms:modified>
</cp:coreProperties>
</file>