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1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40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5/17/2025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5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5/17/2025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5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5/17/2025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2131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5/17/2025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45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5/17/2025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01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5/17/2025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949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14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6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5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0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14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96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8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2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7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3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5/17/2025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49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D579530-1077-46B3-BD5C-81BB270A1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ACBB106A-B366-4349-B59F-E8FBDADD8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13FC03B-24E4-4A3F-9626-CC7F6356B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67698FD-9369-F8E9-7707-7466C61BB7C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rcRect t="23964"/>
          <a:stretch>
            <a:fillRect/>
          </a:stretch>
        </p:blipFill>
        <p:spPr>
          <a:xfrm>
            <a:off x="-2" y="10"/>
            <a:ext cx="12188389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3F79A5F-63B5-4802-B39B-BF0F89DDD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4" name="Round Diagonal Corner Rectangle 7">
              <a:extLst>
                <a:ext uri="{FF2B5EF4-FFF2-40B4-BE49-F238E27FC236}">
                  <a16:creationId xmlns:a16="http://schemas.microsoft.com/office/drawing/2014/main" id="{00D14BF7-A799-4EDA-8C19-CED0B8EC5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F292344-73C8-4E53-85C0-8CDB23EB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4781E776-A0A7-4FB6-958B-8389BBA56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0F004D56-F177-45BC-8965-B72DB88A0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5F2F1F83-817B-4678-B0AE-8FFDC49FC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F908EB47-32F4-4E82-BF56-FD25BB0747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0966000D-B975-4E8A-9BF2-EACF21640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A9554499-6796-4AEE-B012-34A5B9A585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9DD40864-34BD-491F-B591-180E7B32C1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2623F54C-4373-4D30-90DB-3129BDDF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1FF42884-D4B2-462F-9FA7-4FA892532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27F4D4BA-37F5-4D54-BDFF-733F621D5D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32">
                <a:extLst>
                  <a:ext uri="{FF2B5EF4-FFF2-40B4-BE49-F238E27FC236}">
                    <a16:creationId xmlns:a16="http://schemas.microsoft.com/office/drawing/2014/main" id="{29E4A0E5-0441-4563-A947-12A5781105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33">
                <a:extLst>
                  <a:ext uri="{FF2B5EF4-FFF2-40B4-BE49-F238E27FC236}">
                    <a16:creationId xmlns:a16="http://schemas.microsoft.com/office/drawing/2014/main" id="{4A8D89B4-AD1B-410A-870B-1042E075A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DFC54570-9F45-44E6-AC94-4B3192D44B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A976F76C-4BBB-4CD4-9270-5E4E8802BF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06081E5F-35E2-4E9E-A0DA-9E2F769C4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B7B4F78-1391-433D-AAE5-0FA8B8EE18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EF63F42B-29ED-4285-99D1-5FA657DA92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EB7A6053-A7CF-4785-B396-6F70D6EBE9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E6337518-A10D-47A5-BD86-6D1F3FAF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41">
                <a:extLst>
                  <a:ext uri="{FF2B5EF4-FFF2-40B4-BE49-F238E27FC236}">
                    <a16:creationId xmlns:a16="http://schemas.microsoft.com/office/drawing/2014/main" id="{7591C37F-6498-4992-992D-D413A847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CBCA44-5D65-AB99-27A2-831F14B8E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/>
              <a:t>SmartRide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954CA-033D-DBC3-8A6F-F58376E62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/>
              <a:t>523K0010 – Phạm Lê Anh </a:t>
            </a:r>
            <a:r>
              <a:rPr lang="en-US" err="1"/>
              <a:t>Khôi</a:t>
            </a:r>
            <a:endParaRPr lang="en-US"/>
          </a:p>
          <a:p>
            <a:pPr algn="ctr"/>
            <a:r>
              <a:rPr lang="en-US"/>
              <a:t>523K0013 – Dương Thành Long</a:t>
            </a:r>
          </a:p>
        </p:txBody>
      </p:sp>
    </p:spTree>
    <p:extLst>
      <p:ext uri="{BB962C8B-B14F-4D97-AF65-F5344CB8AC3E}">
        <p14:creationId xmlns:p14="http://schemas.microsoft.com/office/powerpoint/2010/main" val="929453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1E9D6-E86D-1634-5A95-C274FE7D5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0A66-5B9C-745B-B3A5-BACF2A5B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340" y="230590"/>
            <a:ext cx="4716392" cy="1478570"/>
          </a:xfrm>
        </p:spPr>
        <p:txBody>
          <a:bodyPr/>
          <a:lstStyle/>
          <a:p>
            <a:r>
              <a:rPr lang="en-US" dirty="0"/>
              <a:t>Use case 2: Book ride</a:t>
            </a:r>
          </a:p>
        </p:txBody>
      </p:sp>
      <p:pic>
        <p:nvPicPr>
          <p:cNvPr id="5" name="Content Placeholder 4" descr="A diagram of a vehicle&#10;&#10;AI-generated content may be incorrect.">
            <a:extLst>
              <a:ext uri="{FF2B5EF4-FFF2-40B4-BE49-F238E27FC236}">
                <a16:creationId xmlns:a16="http://schemas.microsoft.com/office/drawing/2014/main" id="{0EDBE85A-7C75-2BC1-E9D1-1C6018CC4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659" y="1329595"/>
            <a:ext cx="8446681" cy="5297815"/>
          </a:xfrm>
        </p:spPr>
      </p:pic>
    </p:spTree>
    <p:extLst>
      <p:ext uri="{BB962C8B-B14F-4D97-AF65-F5344CB8AC3E}">
        <p14:creationId xmlns:p14="http://schemas.microsoft.com/office/powerpoint/2010/main" val="3074342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EB4BA-2E09-A974-A4C4-AA9331ED5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3781-DE96-213C-ACA2-C1426FC8C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809" y="576953"/>
            <a:ext cx="6225203" cy="1478570"/>
          </a:xfrm>
        </p:spPr>
        <p:txBody>
          <a:bodyPr/>
          <a:lstStyle/>
          <a:p>
            <a:r>
              <a:rPr lang="en-US" dirty="0"/>
              <a:t>Use case 3: process payment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8AA6A6-DE0A-BFA5-2754-50C18A9B9B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466613"/>
              </p:ext>
            </p:extLst>
          </p:nvPr>
        </p:nvGraphicFramePr>
        <p:xfrm>
          <a:off x="656500" y="1704109"/>
          <a:ext cx="10875820" cy="4973783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5437910">
                  <a:extLst>
                    <a:ext uri="{9D8B030D-6E8A-4147-A177-3AD203B41FA5}">
                      <a16:colId xmlns:a16="http://schemas.microsoft.com/office/drawing/2014/main" val="2839576560"/>
                    </a:ext>
                  </a:extLst>
                </a:gridCol>
                <a:gridCol w="5437910">
                  <a:extLst>
                    <a:ext uri="{9D8B030D-6E8A-4147-A177-3AD203B41FA5}">
                      <a16:colId xmlns:a16="http://schemas.microsoft.com/office/drawing/2014/main" val="2206573929"/>
                    </a:ext>
                  </a:extLst>
                </a:gridCol>
              </a:tblGrid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Use case name: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Process payment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3430508694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Scenario: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 pays for a completed ride.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2519484078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Triggering event: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Ride is completed and fare is calculated.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3543679295"/>
                  </a:ext>
                </a:extLst>
              </a:tr>
              <a:tr h="501385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Brief description: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 chooses a payment method and the system processes the transaction.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2574284454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Actors: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Customer, Payment Gateway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167008514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Related use cases: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Book Ride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525033314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Stakeholders: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Customers, Finance Department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1496135485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Preconditions: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Ride must be completed. Payment gateway must be operational.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2073337864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Postconditions: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Payment is successful and receipt is issued.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2030095689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Flow of activities: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4000784857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Actor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System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2869601711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 Customer chooses to pay.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1.1 System displays fare and payment options.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142628916"/>
                  </a:ext>
                </a:extLst>
              </a:tr>
              <a:tr h="1021910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2. Customer selects payment method and confirms.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1.2 System connects to payment gateway. </a:t>
                      </a:r>
                    </a:p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1.3 System processes payment. </a:t>
                      </a:r>
                    </a:p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1.4 System issues receipt.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368347877"/>
                  </a:ext>
                </a:extLst>
              </a:tr>
              <a:tr h="63739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Exception 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1.2 Invalid card or insufficient funds.</a:t>
                      </a:r>
                    </a:p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1.3 Payment gateway fails. 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1232239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871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B135D-1BB1-3D12-2899-F193370E0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6368-19CF-3851-E391-668798DA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958" y="238196"/>
            <a:ext cx="6217769" cy="1478570"/>
          </a:xfrm>
        </p:spPr>
        <p:txBody>
          <a:bodyPr/>
          <a:lstStyle/>
          <a:p>
            <a:r>
              <a:rPr lang="en-US" dirty="0"/>
              <a:t>Use case 3: Process Payment</a:t>
            </a:r>
          </a:p>
        </p:txBody>
      </p:sp>
      <p:pic>
        <p:nvPicPr>
          <p:cNvPr id="7" name="Content Placeholder 6" descr="A diagram of a payment method&#10;&#10;AI-generated content may be incorrect.">
            <a:extLst>
              <a:ext uri="{FF2B5EF4-FFF2-40B4-BE49-F238E27FC236}">
                <a16:creationId xmlns:a16="http://schemas.microsoft.com/office/drawing/2014/main" id="{89FF8408-66B7-4323-3711-1DB076BD6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735" y="1473634"/>
            <a:ext cx="4998213" cy="5146170"/>
          </a:xfrm>
        </p:spPr>
      </p:pic>
    </p:spTree>
    <p:extLst>
      <p:ext uri="{BB962C8B-B14F-4D97-AF65-F5344CB8AC3E}">
        <p14:creationId xmlns:p14="http://schemas.microsoft.com/office/powerpoint/2010/main" val="2239718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F6002-2339-1295-E6F3-36D44585C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3CC20-D077-ECC3-4BFE-22D45F32F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958" y="238196"/>
            <a:ext cx="6217769" cy="1478570"/>
          </a:xfrm>
        </p:spPr>
        <p:txBody>
          <a:bodyPr/>
          <a:lstStyle/>
          <a:p>
            <a:r>
              <a:rPr lang="en-US" dirty="0"/>
              <a:t>Use case 3: Process Payment</a:t>
            </a:r>
          </a:p>
        </p:txBody>
      </p:sp>
      <p:pic>
        <p:nvPicPr>
          <p:cNvPr id="8" name="Content Placeholder 7" descr="A diagram of payment process&#10;&#10;AI-generated content may be incorrect.">
            <a:extLst>
              <a:ext uri="{FF2B5EF4-FFF2-40B4-BE49-F238E27FC236}">
                <a16:creationId xmlns:a16="http://schemas.microsoft.com/office/drawing/2014/main" id="{85E8EAFD-1D55-7318-7FE7-E13098B16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728" y="1564366"/>
            <a:ext cx="9653136" cy="4903038"/>
          </a:xfrm>
        </p:spPr>
      </p:pic>
    </p:spTree>
    <p:extLst>
      <p:ext uri="{BB962C8B-B14F-4D97-AF65-F5344CB8AC3E}">
        <p14:creationId xmlns:p14="http://schemas.microsoft.com/office/powerpoint/2010/main" val="2062893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A248A-D2E2-B65E-DDBC-96D63D952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0F32-4E9B-394C-A469-72584CCDF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844" y="487578"/>
            <a:ext cx="4745133" cy="1478570"/>
          </a:xfrm>
        </p:spPr>
        <p:txBody>
          <a:bodyPr/>
          <a:lstStyle/>
          <a:p>
            <a:r>
              <a:rPr lang="en-US" dirty="0"/>
              <a:t>Use case 4: Track Ride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A6723CC9-FC01-0E12-C603-50F47A4785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4969154"/>
              </p:ext>
            </p:extLst>
          </p:nvPr>
        </p:nvGraphicFramePr>
        <p:xfrm>
          <a:off x="464127" y="1731818"/>
          <a:ext cx="11263746" cy="4862946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5631873">
                  <a:extLst>
                    <a:ext uri="{9D8B030D-6E8A-4147-A177-3AD203B41FA5}">
                      <a16:colId xmlns:a16="http://schemas.microsoft.com/office/drawing/2014/main" val="4072502563"/>
                    </a:ext>
                  </a:extLst>
                </a:gridCol>
                <a:gridCol w="5631873">
                  <a:extLst>
                    <a:ext uri="{9D8B030D-6E8A-4147-A177-3AD203B41FA5}">
                      <a16:colId xmlns:a16="http://schemas.microsoft.com/office/drawing/2014/main" val="2138894796"/>
                    </a:ext>
                  </a:extLst>
                </a:gridCol>
              </a:tblGrid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Use case name: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Track driver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6478662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Scenario: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 wants to monitor their ride’s progress.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30305780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Triggering event: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 ride has been accepted by a driver.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74362829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Brief description: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The system provides real-time GPS tracking of the driver’s location.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0717680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Actors: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Customer, Driver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47342055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Related use cases: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Book Ride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72944282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Stakeholders: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Customers, Operations Team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75365627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Preconditions: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 driver has accepted the ride. GPS service is available.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85952171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Postconditions: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 can view updated driver location until arrival.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8719069"/>
                  </a:ext>
                </a:extLst>
              </a:tr>
              <a:tr h="34838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Flow of activities: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21001303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Actor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System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67278105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 Customer opens track screen.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1.1 System retrieves and displays current driver location.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62583047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2. Customer refreshes or waits.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1.2 System updates location in real-time using GPS.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63518321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Exception 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1.1 GPS service fails or is unavailable.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68062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183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5617E-D234-01EA-2DAF-6567A37F4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8F3A-4762-E418-03B1-145D1797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433" y="99871"/>
            <a:ext cx="4745133" cy="1478570"/>
          </a:xfrm>
        </p:spPr>
        <p:txBody>
          <a:bodyPr/>
          <a:lstStyle/>
          <a:p>
            <a:r>
              <a:rPr lang="en-US" dirty="0"/>
              <a:t>Use case 4: Track Ride</a:t>
            </a:r>
          </a:p>
        </p:txBody>
      </p:sp>
      <p:pic>
        <p:nvPicPr>
          <p:cNvPr id="5" name="Content Placeholder 4" descr="A diagram of a customer tracking system&#10;&#10;AI-generated content may be incorrect.">
            <a:extLst>
              <a:ext uri="{FF2B5EF4-FFF2-40B4-BE49-F238E27FC236}">
                <a16:creationId xmlns:a16="http://schemas.microsoft.com/office/drawing/2014/main" id="{24E9F23D-8BB1-D113-268A-414F12D68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970" y="1578441"/>
            <a:ext cx="6456060" cy="5055217"/>
          </a:xfrm>
        </p:spPr>
      </p:pic>
    </p:spTree>
    <p:extLst>
      <p:ext uri="{BB962C8B-B14F-4D97-AF65-F5344CB8AC3E}">
        <p14:creationId xmlns:p14="http://schemas.microsoft.com/office/powerpoint/2010/main" val="3925241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F7CCF-7D4B-E23D-D0B8-01EFFA8D8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2092-74E9-C660-42C7-E1DC23DB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433" y="38502"/>
            <a:ext cx="4745133" cy="1478570"/>
          </a:xfrm>
        </p:spPr>
        <p:txBody>
          <a:bodyPr/>
          <a:lstStyle/>
          <a:p>
            <a:r>
              <a:rPr lang="en-US" dirty="0"/>
              <a:t>Use case 4: Track Ride</a:t>
            </a:r>
          </a:p>
        </p:txBody>
      </p:sp>
      <p:pic>
        <p:nvPicPr>
          <p:cNvPr id="5" name="Content Placeholder 4" descr="A diagram of a software development&#10;&#10;AI-generated content may be incorrect.">
            <a:extLst>
              <a:ext uri="{FF2B5EF4-FFF2-40B4-BE49-F238E27FC236}">
                <a16:creationId xmlns:a16="http://schemas.microsoft.com/office/drawing/2014/main" id="{9897B426-485E-48B9-FC32-F20B32595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291" y="1062933"/>
            <a:ext cx="7675418" cy="5756565"/>
          </a:xfrm>
        </p:spPr>
      </p:pic>
    </p:spTree>
    <p:extLst>
      <p:ext uri="{BB962C8B-B14F-4D97-AF65-F5344CB8AC3E}">
        <p14:creationId xmlns:p14="http://schemas.microsoft.com/office/powerpoint/2010/main" val="2004361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3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C4E036-DA46-A448-ADD6-011681E1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Design Model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008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7CE4A-BA80-22A3-619A-BF3625E02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1A76-436C-55C9-1CFE-7DBC7DCD7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844" y="487578"/>
            <a:ext cx="4745133" cy="1478570"/>
          </a:xfrm>
        </p:spPr>
        <p:txBody>
          <a:bodyPr/>
          <a:lstStyle/>
          <a:p>
            <a:r>
              <a:rPr lang="en-US" dirty="0"/>
              <a:t>Use case 4: Track Ride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F50C0-0A79-7EFA-CFF0-120AB9A25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5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A7B82E-7032-0704-6F22-50A00925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Use case diagram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3BA2D07-91C9-7992-CB1D-55B307A1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3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" name="Content Placeholder 4" descr="A diagram of a vehicle&#10;&#10;AI-generated content may be incorrect.">
            <a:extLst>
              <a:ext uri="{FF2B5EF4-FFF2-40B4-BE49-F238E27FC236}">
                <a16:creationId xmlns:a16="http://schemas.microsoft.com/office/drawing/2014/main" id="{BB95E822-9BEF-F23D-B779-2B4564644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557" y="23283"/>
            <a:ext cx="6222230" cy="682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09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73011C-6895-8EE8-1E3F-F5F3B8B8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043" y="37493"/>
            <a:ext cx="4674390" cy="1478570"/>
          </a:xfrm>
        </p:spPr>
        <p:txBody>
          <a:bodyPr>
            <a:normAutofit/>
          </a:bodyPr>
          <a:lstStyle/>
          <a:p>
            <a:r>
              <a:rPr lang="en-US" sz="3200" dirty="0"/>
              <a:t>Domain class diagram</a:t>
            </a:r>
          </a:p>
        </p:txBody>
      </p:sp>
      <p:sp>
        <p:nvSpPr>
          <p:cNvPr id="51" name="Content Placeholder 8">
            <a:extLst>
              <a:ext uri="{FF2B5EF4-FFF2-40B4-BE49-F238E27FC236}">
                <a16:creationId xmlns:a16="http://schemas.microsoft.com/office/drawing/2014/main" id="{61B13593-53E7-FA65-350F-AB9AF482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5" name="Content Placeholder 4" descr="A diagram of a vehicle&#10;&#10;AI-generated content may be incorrect.">
            <a:extLst>
              <a:ext uri="{FF2B5EF4-FFF2-40B4-BE49-F238E27FC236}">
                <a16:creationId xmlns:a16="http://schemas.microsoft.com/office/drawing/2014/main" id="{4DF24DB9-C626-F305-59E9-393AACD5E8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19" y="1382713"/>
            <a:ext cx="10208611" cy="538504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217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8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45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E10F1C-EF01-3BE6-F5E5-F588050B1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Analysis Model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12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166A-E880-9A02-E4C9-A1167F77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560" y="202767"/>
            <a:ext cx="6478587" cy="1542906"/>
          </a:xfrm>
        </p:spPr>
        <p:txBody>
          <a:bodyPr/>
          <a:lstStyle/>
          <a:p>
            <a:r>
              <a:rPr lang="en-US" dirty="0"/>
              <a:t>Use case 1: Register Account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A5B134B-78AC-C6B0-B84F-13F80C5A93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012202"/>
              </p:ext>
            </p:extLst>
          </p:nvPr>
        </p:nvGraphicFramePr>
        <p:xfrm>
          <a:off x="207817" y="1745673"/>
          <a:ext cx="11804074" cy="4973779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5902037">
                  <a:extLst>
                    <a:ext uri="{9D8B030D-6E8A-4147-A177-3AD203B41FA5}">
                      <a16:colId xmlns:a16="http://schemas.microsoft.com/office/drawing/2014/main" val="2630772919"/>
                    </a:ext>
                  </a:extLst>
                </a:gridCol>
                <a:gridCol w="5902037">
                  <a:extLst>
                    <a:ext uri="{9D8B030D-6E8A-4147-A177-3AD203B41FA5}">
                      <a16:colId xmlns:a16="http://schemas.microsoft.com/office/drawing/2014/main" val="2421018505"/>
                    </a:ext>
                  </a:extLst>
                </a:gridCol>
              </a:tblGrid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Use case name: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Register Account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2349239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Scenario: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 registers for a SmartRide account.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87631109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Triggering event: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 new customer wants to use the ride booking service.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44263408"/>
                  </a:ext>
                </a:extLst>
              </a:tr>
              <a:tr h="61168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Brief description: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 provides personal information and login details to create an account.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5920133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Actors: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9176080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Related use cases: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Login, Book Ride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18356086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Stakeholders: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 Support, Marketing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82687085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Preconditions: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Registration service must be available.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29021218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Postconditions: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Account is created and stored in the system.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646703"/>
                  </a:ext>
                </a:extLst>
              </a:tr>
              <a:tr h="31250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Flow of activities: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4475163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Actor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System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05772898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 Customer chooses to register.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1.1 System displays registration form.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83105254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2. Customer fills in name, phone, email, and password.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2.1 System validates input fields.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8612070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3. Customer submits registration.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2.2 System creates new accounts and confirms registration.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77167235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Exception 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2.1 Missing or invalid data. Email already exists.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48075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43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FE006-09CF-EFA5-F07F-FDA666DD3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6DAF-B8E8-657E-5D1D-CC63994AB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0963" y="244444"/>
            <a:ext cx="6470073" cy="1478570"/>
          </a:xfrm>
        </p:spPr>
        <p:txBody>
          <a:bodyPr/>
          <a:lstStyle/>
          <a:p>
            <a:r>
              <a:rPr lang="en-US" dirty="0"/>
              <a:t>Use case 1: Register Account</a:t>
            </a:r>
          </a:p>
        </p:txBody>
      </p:sp>
      <p:pic>
        <p:nvPicPr>
          <p:cNvPr id="5" name="Content Placeholder 4" descr="A diagram of a customer service&#10;&#10;AI-generated content may be incorrect.">
            <a:extLst>
              <a:ext uri="{FF2B5EF4-FFF2-40B4-BE49-F238E27FC236}">
                <a16:creationId xmlns:a16="http://schemas.microsoft.com/office/drawing/2014/main" id="{601B4451-ED81-57F9-0EEE-25624D8F3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963" y="1723014"/>
            <a:ext cx="6470073" cy="5013303"/>
          </a:xfrm>
        </p:spPr>
      </p:pic>
    </p:spTree>
    <p:extLst>
      <p:ext uri="{BB962C8B-B14F-4D97-AF65-F5344CB8AC3E}">
        <p14:creationId xmlns:p14="http://schemas.microsoft.com/office/powerpoint/2010/main" val="1495158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2C604-BEC4-806B-DA73-ED78D6E94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8777-CEB5-ECB7-6F61-6C460D53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4444" y="216736"/>
            <a:ext cx="6492442" cy="1478570"/>
          </a:xfrm>
        </p:spPr>
        <p:txBody>
          <a:bodyPr/>
          <a:lstStyle/>
          <a:p>
            <a:r>
              <a:rPr lang="en-US" dirty="0"/>
              <a:t>Use case 1: Register Account</a:t>
            </a:r>
          </a:p>
        </p:txBody>
      </p:sp>
      <p:pic>
        <p:nvPicPr>
          <p:cNvPr id="5" name="Content Placeholder 4" descr="A diagram of a software system&#10;&#10;AI-generated content may be incorrect.">
            <a:extLst>
              <a:ext uri="{FF2B5EF4-FFF2-40B4-BE49-F238E27FC236}">
                <a16:creationId xmlns:a16="http://schemas.microsoft.com/office/drawing/2014/main" id="{A1174A12-A24B-66EB-951A-934A5FBFD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119" y="1695306"/>
            <a:ext cx="9533761" cy="4816330"/>
          </a:xfrm>
        </p:spPr>
      </p:pic>
    </p:spTree>
    <p:extLst>
      <p:ext uri="{BB962C8B-B14F-4D97-AF65-F5344CB8AC3E}">
        <p14:creationId xmlns:p14="http://schemas.microsoft.com/office/powerpoint/2010/main" val="1613724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990EF-B884-CF71-AF15-5D6C4B4F6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0E3D-8A78-8DD8-4F8D-26DFF8DB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215" y="604663"/>
            <a:ext cx="4716392" cy="1478570"/>
          </a:xfrm>
        </p:spPr>
        <p:txBody>
          <a:bodyPr/>
          <a:lstStyle/>
          <a:p>
            <a:r>
              <a:rPr lang="en-US" dirty="0"/>
              <a:t>Use case 2: Book ride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5CAAFF-E786-33F5-991C-1666D9DD50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974310"/>
              </p:ext>
            </p:extLst>
          </p:nvPr>
        </p:nvGraphicFramePr>
        <p:xfrm>
          <a:off x="540327" y="1634836"/>
          <a:ext cx="11069782" cy="5070768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5534891">
                  <a:extLst>
                    <a:ext uri="{9D8B030D-6E8A-4147-A177-3AD203B41FA5}">
                      <a16:colId xmlns:a16="http://schemas.microsoft.com/office/drawing/2014/main" val="32366608"/>
                    </a:ext>
                  </a:extLst>
                </a:gridCol>
                <a:gridCol w="5534891">
                  <a:extLst>
                    <a:ext uri="{9D8B030D-6E8A-4147-A177-3AD203B41FA5}">
                      <a16:colId xmlns:a16="http://schemas.microsoft.com/office/drawing/2014/main" val="2157697510"/>
                    </a:ext>
                  </a:extLst>
                </a:gridCol>
              </a:tblGrid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Use case name: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Book ride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1644735622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Scenario: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 books a ride via the mobile app or website.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4138147467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Triggering event: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 opens the booking screen and enters trip details.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3136886730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Brief description: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The system processes the ride request and assigns an available driver.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1792113053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Actors: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Customer, System, Driver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1560337804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Related use cases: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Track Ride, Make Payment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4167007754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Stakeholders: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Customers, Operations Team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3257831616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Preconditions: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User must be logged in. Location services must be available.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742808173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Postconditions: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Ride is booked and driver is notified.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2031866717"/>
                  </a:ext>
                </a:extLst>
              </a:tr>
              <a:tr h="30151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Flow of activities: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2326303075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Actor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System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493329538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 Customer enters pickup and dropoff location.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1.1 System verifies location validity.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2261928546"/>
                  </a:ext>
                </a:extLst>
              </a:tr>
              <a:tr h="731590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2. Customer confirms ride.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1.2 System matches with available driver. </a:t>
                      </a:r>
                    </a:p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1.3 System notifies driver and confirms booking to customer.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1565846699"/>
                  </a:ext>
                </a:extLst>
              </a:tr>
              <a:tr h="731590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Exception 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1.1 No drivers available. </a:t>
                      </a:r>
                    </a:p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1.2 Invalid location.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2429009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292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E4A38-8A6F-B69E-2685-69110DCA3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65C0-772B-612D-268B-C3929C1C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031" y="244626"/>
            <a:ext cx="4716392" cy="1478570"/>
          </a:xfrm>
        </p:spPr>
        <p:txBody>
          <a:bodyPr/>
          <a:lstStyle/>
          <a:p>
            <a:r>
              <a:rPr lang="en-US" dirty="0"/>
              <a:t>Use case 2: Book ride</a:t>
            </a:r>
          </a:p>
        </p:txBody>
      </p:sp>
      <p:pic>
        <p:nvPicPr>
          <p:cNvPr id="5" name="Content Placeholder 4" descr="A diagram of a system&#10;&#10;AI-generated content may be incorrect.">
            <a:extLst>
              <a:ext uri="{FF2B5EF4-FFF2-40B4-BE49-F238E27FC236}">
                <a16:creationId xmlns:a16="http://schemas.microsoft.com/office/drawing/2014/main" id="{46A69EB8-846E-E642-3AF2-28F043FCA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417" y="1478570"/>
            <a:ext cx="8513619" cy="5134804"/>
          </a:xfrm>
        </p:spPr>
      </p:pic>
    </p:spTree>
    <p:extLst>
      <p:ext uri="{BB962C8B-B14F-4D97-AF65-F5344CB8AC3E}">
        <p14:creationId xmlns:p14="http://schemas.microsoft.com/office/powerpoint/2010/main" val="1944472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43</TotalTime>
  <Words>673</Words>
  <Application>Microsoft Office PowerPoint</Application>
  <PresentationFormat>Widescreen</PresentationFormat>
  <Paragraphs>135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Arial</vt:lpstr>
      <vt:lpstr>Tw Cen MT</vt:lpstr>
      <vt:lpstr>Circuit</vt:lpstr>
      <vt:lpstr>SmartRide</vt:lpstr>
      <vt:lpstr>Use case diagram</vt:lpstr>
      <vt:lpstr>Domain class diagram</vt:lpstr>
      <vt:lpstr>Analysis Model</vt:lpstr>
      <vt:lpstr>Use case 1: Register Account</vt:lpstr>
      <vt:lpstr>Use case 1: Register Account</vt:lpstr>
      <vt:lpstr>Use case 1: Register Account</vt:lpstr>
      <vt:lpstr>Use case 2: Book ride</vt:lpstr>
      <vt:lpstr>Use case 2: Book ride</vt:lpstr>
      <vt:lpstr>Use case 2: Book ride</vt:lpstr>
      <vt:lpstr>Use case 3: process payment</vt:lpstr>
      <vt:lpstr>Use case 3: Process Payment</vt:lpstr>
      <vt:lpstr>Use case 3: Process Payment</vt:lpstr>
      <vt:lpstr>Use case 4: Track Ride</vt:lpstr>
      <vt:lpstr>Use case 4: Track Ride</vt:lpstr>
      <vt:lpstr>Use case 4: Track Ride</vt:lpstr>
      <vt:lpstr>Design Model</vt:lpstr>
      <vt:lpstr>Use case 4: Track Ride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Anh Khoi</dc:creator>
  <cp:lastModifiedBy>Anh Khoi</cp:lastModifiedBy>
  <cp:revision>2</cp:revision>
  <dcterms:created xsi:type="dcterms:W3CDTF">2025-05-17T11:56:50Z</dcterms:created>
  <dcterms:modified xsi:type="dcterms:W3CDTF">2025-05-17T12:40:48Z</dcterms:modified>
</cp:coreProperties>
</file>