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2" r:id="rId15"/>
    <p:sldId id="269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456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262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57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7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54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0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405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26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31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5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467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387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96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85" r:id="rId6"/>
    <p:sldLayoutId id="2147483781" r:id="rId7"/>
    <p:sldLayoutId id="2147483782" r:id="rId8"/>
    <p:sldLayoutId id="2147483783" r:id="rId9"/>
    <p:sldLayoutId id="2147483784" r:id="rId10"/>
    <p:sldLayoutId id="214748378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2C3A4-A836-8F92-7405-BA88E63DE8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4134537" cy="2866405"/>
          </a:xfrm>
        </p:spPr>
        <p:txBody>
          <a:bodyPr>
            <a:normAutofit/>
          </a:bodyPr>
          <a:lstStyle/>
          <a:p>
            <a:r>
              <a:rPr lang="en-US" sz="5400"/>
              <a:t>Restaurant</a:t>
            </a:r>
            <a:br>
              <a:rPr lang="en-US" sz="5400"/>
            </a:br>
            <a:r>
              <a:rPr lang="en-US" sz="5400"/>
              <a:t>information</a:t>
            </a:r>
            <a:br>
              <a:rPr lang="en-US" sz="5400"/>
            </a:br>
            <a:r>
              <a:rPr lang="en-US" sz="5400"/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4A7921-04AA-0094-DEE9-4385B6D53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4134537" cy="1475177"/>
          </a:xfrm>
        </p:spPr>
        <p:txBody>
          <a:bodyPr>
            <a:normAutofit/>
          </a:bodyPr>
          <a:lstStyle/>
          <a:p>
            <a:r>
              <a:rPr lang="en-US"/>
              <a:t>Dương Thành Long</a:t>
            </a:r>
          </a:p>
          <a:p>
            <a:r>
              <a:rPr lang="en-US"/>
              <a:t>Phạm Lê Anh </a:t>
            </a:r>
            <a:r>
              <a:rPr lang="en-US" err="1"/>
              <a:t>Khôi</a:t>
            </a:r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231BC3DE-E4C5-B7E5-9CA8-33349B66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8" r="1" b="1"/>
          <a:stretch/>
        </p:blipFill>
        <p:spPr>
          <a:xfrm>
            <a:off x="5264837" y="1"/>
            <a:ext cx="6927163" cy="6857999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E48D4BE-638C-5049-8A9F-D15A86E4E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32" name="Freeform 91">
              <a:extLst>
                <a:ext uri="{FF2B5EF4-FFF2-40B4-BE49-F238E27FC236}">
                  <a16:creationId xmlns:a16="http://schemas.microsoft.com/office/drawing/2014/main" id="{DF8710DD-8623-0045-9C27-3663AF831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92">
              <a:extLst>
                <a:ext uri="{FF2B5EF4-FFF2-40B4-BE49-F238E27FC236}">
                  <a16:creationId xmlns:a16="http://schemas.microsoft.com/office/drawing/2014/main" id="{1A25D1DF-E3C6-9D49-9AF3-336FEE4A7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93">
              <a:extLst>
                <a:ext uri="{FF2B5EF4-FFF2-40B4-BE49-F238E27FC236}">
                  <a16:creationId xmlns:a16="http://schemas.microsoft.com/office/drawing/2014/main" id="{D64871EE-73D8-5F4B-AC94-0AA9ECD34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94">
              <a:extLst>
                <a:ext uri="{FF2B5EF4-FFF2-40B4-BE49-F238E27FC236}">
                  <a16:creationId xmlns:a16="http://schemas.microsoft.com/office/drawing/2014/main" id="{43740FCB-5707-4E48-BDF6-DC6C93B2B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95">
              <a:extLst>
                <a:ext uri="{FF2B5EF4-FFF2-40B4-BE49-F238E27FC236}">
                  <a16:creationId xmlns:a16="http://schemas.microsoft.com/office/drawing/2014/main" id="{8D1C35ED-1091-D644-85E9-229D1535F5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96">
              <a:extLst>
                <a:ext uri="{FF2B5EF4-FFF2-40B4-BE49-F238E27FC236}">
                  <a16:creationId xmlns:a16="http://schemas.microsoft.com/office/drawing/2014/main" id="{6B502189-CE99-7843-92E7-4D17D28E6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97">
              <a:extLst>
                <a:ext uri="{FF2B5EF4-FFF2-40B4-BE49-F238E27FC236}">
                  <a16:creationId xmlns:a16="http://schemas.microsoft.com/office/drawing/2014/main" id="{6FD2CD41-6936-0042-9119-463699DB9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7014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EBF66-1C94-8B9C-D47B-52D167C44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8904-28AF-6D39-FBAB-9E0DF947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Chef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3015E0D-311C-914C-8C4E-74EE8E830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222560"/>
              </p:ext>
            </p:extLst>
          </p:nvPr>
        </p:nvGraphicFramePr>
        <p:xfrm>
          <a:off x="1" y="728052"/>
          <a:ext cx="12191999" cy="6129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1775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53973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43767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Update Order Status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updates the order status.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needs to update the status of an order (e.g., from "In Progress" to "Ready").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status is updated by the chef, and the system reflects the change.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Prepare Order, Serve Order, View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Staff, Waiters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exist and have a valid status.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Order status is updated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665950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Chef selects an order.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Chef updates the order status.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order details</a:t>
                      </a:r>
                    </a:p>
                    <a:p>
                      <a:pPr algn="l"/>
                      <a:r>
                        <a:rPr lang="en-US" sz="1400" dirty="0"/>
                        <a:t>2.1 System updates order status accordingly..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43767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Order does not exist.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fails to update order status due to an error.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46390-3E61-D06C-7951-0B1B513F6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A62B0-4F43-5659-B33B-6B731BFE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Manage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5638DC8-D405-C8AE-AC70-6AD1EC39A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9137010"/>
              </p:ext>
            </p:extLst>
          </p:nvPr>
        </p:nvGraphicFramePr>
        <p:xfrm>
          <a:off x="0" y="731520"/>
          <a:ext cx="12191999" cy="6103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5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39673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496689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 Staff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adds, updates, or removes staff members.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Manager needs to modify staff information.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Manager can add new staff, update existing staff details, or remove staff from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None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HR,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must have valid authentication for the manager.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49668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Staff data is updated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133135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Manager selects "Manage Staff".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Manager selects an action (Add/Update/Remove).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staff list and options (Add, Update, Remove).</a:t>
                      </a:r>
                    </a:p>
                    <a:p>
                      <a:pPr algn="l"/>
                      <a:r>
                        <a:rPr lang="en-US" sz="1400" dirty="0"/>
                        <a:t>2. 1 Manager selects an action (Add/Update/Remove).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00401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Manager selects an action (Add/Update/Remove).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fails to update records.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21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DE78-3BF3-1AF5-765F-55E5B265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C0E0-3E6D-FD44-6770-2B42B2376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Manager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0C3A99-8A55-975C-D898-2167C20B41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1429443"/>
              </p:ext>
            </p:extLst>
          </p:nvPr>
        </p:nvGraphicFramePr>
        <p:xfrm>
          <a:off x="0" y="657236"/>
          <a:ext cx="12191999" cy="6269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758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402336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67105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15083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 Menu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updates the restaurant menu.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needs to modify menu items.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Manager can add new menu items, update existing ones, or remove items from the menu.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View Menu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must authenticate the manager.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menu is updated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027192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Manager selects "Manage Menu".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2. Manager selects an action (Add/Update/Remove).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menu list and options (Add, Update, Remove).</a:t>
                      </a:r>
                    </a:p>
                    <a:p>
                      <a:pPr algn="l"/>
                      <a:r>
                        <a:rPr lang="en-US" sz="1400" dirty="0"/>
                        <a:t>2.1 System processes the request and updates menu records.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15083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Menu data is incomplete or invalid.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fails to update menu records.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000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F70F-0CE3-9F3C-D891-DBDEC99D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AA48-F650-35B5-B8A7-AD0822BC1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Manager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D193D4-C57A-CC59-1D9E-8F3A36DF2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269899"/>
              </p:ext>
            </p:extLst>
          </p:nvPr>
        </p:nvGraphicFramePr>
        <p:xfrm>
          <a:off x="0" y="777240"/>
          <a:ext cx="12191999" cy="61404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188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33756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24255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Generate Sales Report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generates a report of sales.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 wants to view a summary of sales data.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compiles and displays a report summarizing sales over a specified period.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Manager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Accounting,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Sales data must exist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A sales report is generated.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915867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Manager requests a sales report.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sales data.</a:t>
                      </a:r>
                    </a:p>
                    <a:p>
                      <a:pPr algn="l"/>
                      <a:r>
                        <a:rPr lang="en-US" sz="1400" dirty="0"/>
                        <a:t>1.2 System compiles the data into a report.</a:t>
                      </a:r>
                    </a:p>
                    <a:p>
                      <a:pPr algn="l"/>
                      <a:r>
                        <a:rPr lang="en-US" sz="1400" dirty="0"/>
                        <a:t>1.3 System displays the report.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22461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No sales data available.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dirty="0"/>
                        <a:t>System error prevents report generation.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37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541B4-30F6-68D9-26A8-844F7C9C9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32E5C-9A52-738C-2466-AE6E413E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A955D1-3B24-E933-7F01-F17A740982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3272208"/>
              </p:ext>
            </p:extLst>
          </p:nvPr>
        </p:nvGraphicFramePr>
        <p:xfrm>
          <a:off x="565150" y="2160588"/>
          <a:ext cx="7335837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79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order, Create customer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menu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customer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customer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11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1A4DF-90E7-5E0C-0F0C-990A36B9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8F48510-64F3-7270-56DF-A7ED973E5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575294"/>
              </p:ext>
            </p:extLst>
          </p:nvPr>
        </p:nvGraphicFramePr>
        <p:xfrm>
          <a:off x="565150" y="2160588"/>
          <a:ext cx="7335837" cy="2486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79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Waiter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Place order on behalf of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menu, View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order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00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7CA0D-E130-8651-D358-6079291F2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F4C4-C086-8EF3-556F-9F2EA5D8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B8AE53-FB56-0B70-F325-72301374C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371379"/>
              </p:ext>
            </p:extLst>
          </p:nvPr>
        </p:nvGraphicFramePr>
        <p:xfrm>
          <a:off x="565150" y="2160588"/>
          <a:ext cx="7335837" cy="201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279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2445279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Chef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order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31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AFAD3-73DF-E9D5-D7F1-943FCEC5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84FC-B387-42D1-64DF-15CC46EA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Verification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27ACD2-3CB2-0C73-3AF2-462B3CAF8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4823162"/>
              </p:ext>
            </p:extLst>
          </p:nvPr>
        </p:nvGraphicFramePr>
        <p:xfrm>
          <a:off x="565150" y="2160588"/>
          <a:ext cx="5262140" cy="3511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7768">
                  <a:extLst>
                    <a:ext uri="{9D8B030D-6E8A-4147-A177-3AD203B41FA5}">
                      <a16:colId xmlns:a16="http://schemas.microsoft.com/office/drawing/2014/main" val="395460310"/>
                    </a:ext>
                  </a:extLst>
                </a:gridCol>
                <a:gridCol w="1017905">
                  <a:extLst>
                    <a:ext uri="{9D8B030D-6E8A-4147-A177-3AD203B41FA5}">
                      <a16:colId xmlns:a16="http://schemas.microsoft.com/office/drawing/2014/main" val="3761788380"/>
                    </a:ext>
                  </a:extLst>
                </a:gridCol>
                <a:gridCol w="3056467">
                  <a:extLst>
                    <a:ext uri="{9D8B030D-6E8A-4147-A177-3AD203B41FA5}">
                      <a16:colId xmlns:a16="http://schemas.microsoft.com/office/drawing/2014/main" val="3471310334"/>
                    </a:ext>
                  </a:extLst>
                </a:gridCol>
              </a:tblGrid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646567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menu item, Add staff, Generate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897661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menu, View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588152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menu, Update staff information, Refresh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17788"/>
                  </a:ext>
                </a:extLst>
              </a:tr>
              <a:tr h="402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menu item, Remove staff, Archive sales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097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057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0312A9-6340-FF90-146F-4AF4246E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13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Customer Use Cases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11878C-229A-C184-3703-8191857414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658011"/>
              </p:ext>
            </p:extLst>
          </p:nvPr>
        </p:nvGraphicFramePr>
        <p:xfrm>
          <a:off x="1" y="634379"/>
          <a:ext cx="12191999" cy="61826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7439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35686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View Menu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views the restaurant’s menu.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wants to browse available food items.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accesses the restaurant system to view the menu, which displays available dishes, prices, and descriptions.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Marketing, Sales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Menu data must be available in the system.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27960">
                <a:tc>
                  <a:txBody>
                    <a:bodyPr/>
                    <a:lstStyle/>
                    <a:p>
                      <a:r>
                        <a:rPr lang="en-US" sz="14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can view menu details.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944387">
                <a:tc>
                  <a:txBody>
                    <a:bodyPr/>
                    <a:lstStyle/>
                    <a:p>
                      <a:r>
                        <a:rPr lang="en-US" sz="14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Customer requests to view the menu.</a:t>
                      </a:r>
                      <a:endParaRPr lang="en-US" sz="14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menu items.</a:t>
                      </a:r>
                    </a:p>
                    <a:p>
                      <a:pPr algn="l"/>
                      <a:r>
                        <a:rPr lang="en-US" sz="1400" dirty="0"/>
                        <a:t>1.2 System displays menu with item descriptions and prices.</a:t>
                      </a:r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23363">
                <a:tc>
                  <a:txBody>
                    <a:bodyPr/>
                    <a:lstStyle/>
                    <a:p>
                      <a:r>
                        <a:rPr lang="en-US" sz="14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1.1 Menu data is unavailable or system error occurs.</a:t>
                      </a:r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40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9783B-F57F-BC33-C4A7-20529A969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B6E8-5946-B2E1-12B3-2D766E924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Customer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76993-0462-6A7F-BA1E-91441EE62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77323"/>
              </p:ext>
            </p:extLst>
          </p:nvPr>
        </p:nvGraphicFramePr>
        <p:xfrm>
          <a:off x="0" y="695844"/>
          <a:ext cx="12192000" cy="6162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486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93192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366522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places a food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selects food items and proceeds to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497911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selects food items from the menu and places an order, which is sent to the kitchen for preparation.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View Menu, 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Staff, Waiters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menu must be available, and the restaurant must be accepting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45110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Order is saved in the system and sent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557458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selects items from the menu.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sz="1400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confirms order.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adds items to order.</a:t>
                      </a:r>
                    </a:p>
                    <a:p>
                      <a:pPr algn="l"/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2.1 System validates the order and calculates total cost.</a:t>
                      </a:r>
                    </a:p>
                    <a:p>
                      <a:pPr algn="l"/>
                      <a:r>
                        <a:rPr lang="en-US" sz="1400" dirty="0"/>
                        <a:t>2.2 System generates an order ID and sends it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497911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Selected menu item is unavailable.</a:t>
                      </a:r>
                    </a:p>
                    <a:p>
                      <a:r>
                        <a:rPr lang="en-US" sz="1400" dirty="0"/>
                        <a:t>2. System fails to validate order (e.g., incorrect quantity).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6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F3D7F-1D56-1ECA-0FC2-A2BAF6A33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AB20B-5DDD-0F02-C012-A01E4106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Customer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F0C28F-61BC-9B6E-542A-4E5C0D1A9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1965489"/>
              </p:ext>
            </p:extLst>
          </p:nvPr>
        </p:nvGraphicFramePr>
        <p:xfrm>
          <a:off x="0" y="657237"/>
          <a:ext cx="12192000" cy="6178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04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69392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357318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 dirty="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completes payment for an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decides to pay for their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498776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selects a payment method and completes the transaction.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Accounting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A valid order must exist.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Payment is processed and recorded.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560165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requests bill.</a:t>
                      </a:r>
                    </a:p>
                    <a:p>
                      <a:pPr marL="342900" indent="-342900" algn="l">
                        <a:buAutoNum type="arabicPeriod"/>
                      </a:pPr>
                      <a:endParaRPr lang="en-US" sz="1400" b="0" dirty="0"/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Customer selects payment method and enters details.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generates the bill and displays payment options.</a:t>
                      </a:r>
                    </a:p>
                    <a:p>
                      <a:pPr algn="l"/>
                      <a:r>
                        <a:rPr lang="en-US" sz="1400" dirty="0"/>
                        <a:t>2.1 System processes payment via the selected method.</a:t>
                      </a:r>
                    </a:p>
                    <a:p>
                      <a:pPr algn="l"/>
                      <a:r>
                        <a:rPr lang="en-US" sz="1400" dirty="0"/>
                        <a:t>2.2 System confirms payment and generates receipt.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470220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Payment fails due to insufficient funds or network issues.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40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3F019-ACB0-017C-800F-798C0ED99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F7052-A97B-9157-7AD7-45312095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Waiter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651447-EB2D-3CF6-73EC-9445D7F68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491495"/>
              </p:ext>
            </p:extLst>
          </p:nvPr>
        </p:nvGraphicFramePr>
        <p:xfrm>
          <a:off x="1" y="685800"/>
          <a:ext cx="12191999" cy="620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54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8633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00811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Take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 takes a customer’s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provides order details to the waiter.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waiter inputs the customer’s order into the system, which then sends it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Place Order, Prepare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Staff, Waiters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restaurant must be open and accepting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is registered in the system and sent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849168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Waiter inputs the customer’s order.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saves the order and assigns an order ID.</a:t>
                      </a:r>
                    </a:p>
                    <a:p>
                      <a:pPr algn="l"/>
                      <a:r>
                        <a:rPr lang="en-US" sz="1400" dirty="0"/>
                        <a:t>1.2 System sends the order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30029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System fails to register the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61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9AD3C-C32F-7726-853C-D1C1B84CA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37E3-21E0-DDCC-CB48-41A44FF0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Waiter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5ED4C3-02E5-111F-ECAE-2DE1EED25E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733682"/>
              </p:ext>
            </p:extLst>
          </p:nvPr>
        </p:nvGraphicFramePr>
        <p:xfrm>
          <a:off x="1" y="731520"/>
          <a:ext cx="12191999" cy="612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194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09955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10470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Serve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 serves the prepared order to the customer.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kitchen completes an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When food is ready, the waiter picks up the order and serves it to the customer.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Prepare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be prepared and ready.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receives their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021778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Waiter checks if the order is ready.</a:t>
                      </a: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en-US" sz="1400" dirty="0"/>
                        <a:t>Waiter picks up the order and delivers it.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order status.</a:t>
                      </a:r>
                    </a:p>
                    <a:p>
                      <a:pPr algn="l"/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2.1 System updates order status to "Served".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10470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1. Order status is incorrect or missing.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528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6F037-50CC-1224-CCE2-91C8A560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A3615-E653-E0C7-933F-8D9315B9F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Waiter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5215E4E-DC1E-A716-BF16-97F0CAEEF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215945"/>
              </p:ext>
            </p:extLst>
          </p:nvPr>
        </p:nvGraphicFramePr>
        <p:xfrm>
          <a:off x="1" y="594360"/>
          <a:ext cx="12191999" cy="6263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399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6347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213860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05450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Generate Bill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System generates a bill for the customer.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 requests the bill.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 dirty="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waiter or system generates a bill based on the customer’s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Waiter, Customer</a:t>
                      </a:r>
                      <a:br>
                        <a:rPr lang="en-US" sz="1400" dirty="0"/>
                      </a:b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Make Payment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Accounting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exist.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customer receives the bill.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209131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Customer requests the bill.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order details.</a:t>
                      </a:r>
                    </a:p>
                    <a:p>
                      <a:pPr algn="l"/>
                      <a:r>
                        <a:rPr lang="en-US" sz="1400" dirty="0"/>
                        <a:t>1.2 System calculates the total amount.</a:t>
                      </a:r>
                    </a:p>
                    <a:p>
                      <a:pPr algn="l"/>
                      <a:r>
                        <a:rPr lang="en-US" sz="1400" dirty="0"/>
                        <a:t>1.3 System generates and displays the bill.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05450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Order details are missing or incorrect.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770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54F55-D53E-6464-0F7A-BDC362C46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4523-9E98-70CA-EFA9-CFBB270E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Chef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FB374B-A36E-9E92-6E56-6603B6753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897831"/>
              </p:ext>
            </p:extLst>
          </p:nvPr>
        </p:nvGraphicFramePr>
        <p:xfrm>
          <a:off x="0" y="605812"/>
          <a:ext cx="12191999" cy="626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76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74904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462533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45430">
                <a:tc>
                  <a:txBody>
                    <a:bodyPr/>
                    <a:lstStyle/>
                    <a:p>
                      <a:r>
                        <a:rPr lang="en-US" sz="130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View Order</a:t>
                      </a:r>
                    </a:p>
                    <a:p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checks the list of received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wants to see the pending orders to prepare them.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retrieves and displays a list of orders for the chef, including details such as items ordered, quantity, and special requests.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Update Order Status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Kitchen Staff, Management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There must be at least one pending order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chef can see the order details and proceed with preparation.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Chef requests to view pending orders.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retrieves a list of pending orders.</a:t>
                      </a:r>
                    </a:p>
                    <a:p>
                      <a:pPr algn="l"/>
                      <a:r>
                        <a:rPr lang="en-US" sz="1400" dirty="0"/>
                        <a:t>1.2 System displays the order details.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58116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No pending orders exist.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00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D4334-432D-ADFE-B547-2C0EB1974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4FAF-2620-BAF3-60FA-CA0FD0DA6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744"/>
            <a:ext cx="7335835" cy="1268984"/>
          </a:xfrm>
        </p:spPr>
        <p:txBody>
          <a:bodyPr>
            <a:normAutofit/>
          </a:bodyPr>
          <a:lstStyle/>
          <a:p>
            <a:r>
              <a:rPr lang="en-US" dirty="0"/>
              <a:t>Chef Use Cases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D23731-5ACD-35FC-076B-F136BF6FB0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336008"/>
              </p:ext>
            </p:extLst>
          </p:nvPr>
        </p:nvGraphicFramePr>
        <p:xfrm>
          <a:off x="1" y="640080"/>
          <a:ext cx="12191999" cy="6303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9020">
                  <a:extLst>
                    <a:ext uri="{9D8B030D-6E8A-4147-A177-3AD203B41FA5}">
                      <a16:colId xmlns:a16="http://schemas.microsoft.com/office/drawing/2014/main" val="3813122599"/>
                    </a:ext>
                  </a:extLst>
                </a:gridCol>
                <a:gridCol w="3543300">
                  <a:extLst>
                    <a:ext uri="{9D8B030D-6E8A-4147-A177-3AD203B41FA5}">
                      <a16:colId xmlns:a16="http://schemas.microsoft.com/office/drawing/2014/main" val="3194390935"/>
                    </a:ext>
                  </a:extLst>
                </a:gridCol>
                <a:gridCol w="5059679">
                  <a:extLst>
                    <a:ext uri="{9D8B030D-6E8A-4147-A177-3AD203B41FA5}">
                      <a16:colId xmlns:a16="http://schemas.microsoft.com/office/drawing/2014/main" val="221096355"/>
                    </a:ext>
                  </a:extLst>
                </a:gridCol>
              </a:tblGrid>
              <a:tr h="518409">
                <a:tc>
                  <a:txBody>
                    <a:bodyPr/>
                    <a:lstStyle/>
                    <a:p>
                      <a:r>
                        <a:rPr lang="en-US" sz="1300" dirty="0"/>
                        <a:t>Use Case Name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Prepare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770844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Scenario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 prepares the customer’s order.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332371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Triggering Event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system sends a new order to the kitchen.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748864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Brief Description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chef receives and prepares the order before notifying staff that it is ready.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95091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Actors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Chef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533161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Related Use Cases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Take Order, Serve Order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894746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Stakeholders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Customers, Kitchen Staff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797330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Preconditions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must exist in the system.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290428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/>
                        <a:t>Postconditions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The order is marked as ready for serving.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976789"/>
                  </a:ext>
                </a:extLst>
              </a:tr>
              <a:tr h="1033826">
                <a:tc>
                  <a:txBody>
                    <a:bodyPr/>
                    <a:lstStyle/>
                    <a:p>
                      <a:r>
                        <a:rPr lang="en-US" sz="1300" dirty="0"/>
                        <a:t>Flow of Activities</a:t>
                      </a:r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dirty="0"/>
                        <a:t>Actor</a:t>
                      </a:r>
                    </a:p>
                    <a:p>
                      <a:pPr algn="l"/>
                      <a:r>
                        <a:rPr lang="en-US" sz="1400" dirty="0"/>
                        <a:t>1. Chef views pending orders.</a:t>
                      </a:r>
                      <a:endParaRPr lang="en-US" sz="1300" b="0" dirty="0"/>
                    </a:p>
                    <a:p>
                      <a:pPr algn="l"/>
                      <a:r>
                        <a:rPr lang="en-US" sz="1400" dirty="0"/>
                        <a:t>2. Chef prepares the order.</a:t>
                      </a:r>
                    </a:p>
                    <a:p>
                      <a:pPr algn="l"/>
                      <a:endParaRPr lang="en-US" sz="1400" b="0" dirty="0"/>
                    </a:p>
                    <a:p>
                      <a:pPr algn="l"/>
                      <a:r>
                        <a:rPr lang="en-US" sz="1400" dirty="0"/>
                        <a:t>3. Chef finishes preparation.</a:t>
                      </a:r>
                      <a:endParaRPr lang="en-US" sz="1300" b="0" dirty="0"/>
                    </a:p>
                  </a:txBody>
                  <a:tcPr marL="67437" marR="67437" marT="33719" marB="337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dirty="0"/>
                        <a:t>System</a:t>
                      </a:r>
                    </a:p>
                    <a:p>
                      <a:pPr algn="l"/>
                      <a:r>
                        <a:rPr lang="en-US" sz="1400" dirty="0"/>
                        <a:t>1.1 System displays orders marked as "Pending".</a:t>
                      </a:r>
                    </a:p>
                    <a:p>
                      <a:pPr algn="l"/>
                      <a:r>
                        <a:rPr lang="en-US" sz="1400" dirty="0"/>
                        <a:t>2.1 System updates order status to "In Progress".</a:t>
                      </a:r>
                    </a:p>
                    <a:p>
                      <a:pPr algn="l"/>
                      <a:r>
                        <a:rPr lang="en-US" sz="1400" dirty="0"/>
                        <a:t>3.1 System marks order as "Ready".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extLst>
                  <a:ext uri="{0D108BD9-81ED-4DB2-BD59-A6C34878D82A}">
                    <a16:rowId xmlns:a16="http://schemas.microsoft.com/office/drawing/2014/main" val="2871932726"/>
                  </a:ext>
                </a:extLst>
              </a:tr>
              <a:tr h="518409">
                <a:tc>
                  <a:txBody>
                    <a:bodyPr/>
                    <a:lstStyle/>
                    <a:p>
                      <a:r>
                        <a:rPr lang="en-US" sz="1300" dirty="0"/>
                        <a:t>Exception Conditions</a:t>
                      </a:r>
                    </a:p>
                  </a:txBody>
                  <a:tcPr marL="67437" marR="67437" marT="33719" marB="33719"/>
                </a:tc>
                <a:tc gridSpan="2">
                  <a:txBody>
                    <a:bodyPr/>
                    <a:lstStyle/>
                    <a:p>
                      <a:r>
                        <a:rPr lang="en-US" sz="1300" dirty="0"/>
                        <a:t>1. </a:t>
                      </a:r>
                      <a:r>
                        <a:rPr lang="en-US" sz="1400" dirty="0"/>
                        <a:t>System does not display pending orders.</a:t>
                      </a:r>
                      <a:endParaRPr lang="en-US" sz="1300" dirty="0"/>
                    </a:p>
                  </a:txBody>
                  <a:tcPr marL="67437" marR="67437" marT="33719" marB="33719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2156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623347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1734</Words>
  <Application>Microsoft Office PowerPoint</Application>
  <PresentationFormat>Widescreen</PresentationFormat>
  <Paragraphs>402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Neue Haas Grotesk Text Pro</vt:lpstr>
      <vt:lpstr>PunchcardVTI</vt:lpstr>
      <vt:lpstr>Restaurant information system</vt:lpstr>
      <vt:lpstr>Customer Use Cases</vt:lpstr>
      <vt:lpstr>Customer Use Cases</vt:lpstr>
      <vt:lpstr>Customer Use Cases</vt:lpstr>
      <vt:lpstr>Waiter Use Cases</vt:lpstr>
      <vt:lpstr>Waiter Use Cases</vt:lpstr>
      <vt:lpstr>Waiter Use Cases</vt:lpstr>
      <vt:lpstr>Chef Use Cases</vt:lpstr>
      <vt:lpstr>Chef Use Cases</vt:lpstr>
      <vt:lpstr>Chef Use Cases</vt:lpstr>
      <vt:lpstr>Manage Use Cases</vt:lpstr>
      <vt:lpstr>Manager Use Cases</vt:lpstr>
      <vt:lpstr>Manager Use Cases</vt:lpstr>
      <vt:lpstr>CRUD Verification Table</vt:lpstr>
      <vt:lpstr>CRUD Verification Table</vt:lpstr>
      <vt:lpstr>CRUD Verification Table</vt:lpstr>
      <vt:lpstr>CRUD Verification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Anh Khoi</dc:creator>
  <cp:lastModifiedBy>Anh Khoi</cp:lastModifiedBy>
  <cp:revision>1</cp:revision>
  <dcterms:created xsi:type="dcterms:W3CDTF">2025-03-31T11:19:28Z</dcterms:created>
  <dcterms:modified xsi:type="dcterms:W3CDTF">2025-03-31T13:38:00Z</dcterms:modified>
</cp:coreProperties>
</file>